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7" r:id="rId4"/>
    <p:sldId id="258" r:id="rId5"/>
    <p:sldId id="259" r:id="rId6"/>
    <p:sldId id="260" r:id="rId7"/>
    <p:sldId id="278" r:id="rId8"/>
    <p:sldId id="279" r:id="rId9"/>
    <p:sldId id="261" r:id="rId10"/>
    <p:sldId id="262" r:id="rId11"/>
    <p:sldId id="281" r:id="rId12"/>
    <p:sldId id="282" r:id="rId13"/>
    <p:sldId id="275" r:id="rId14"/>
    <p:sldId id="27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4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Quick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3</a:t>
            </a:r>
            <a:r>
              <a:rPr lang="en-US" altLang="zh-TW" dirty="0"/>
              <a:t>)-Basic program model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26100" y="166033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Hsueh-Ting Chu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 </a:t>
            </a:r>
            <a:r>
              <a:rPr lang="zh-TW" altLang="en-US" dirty="0">
                <a:solidFill>
                  <a:srgbClr val="5BEFFF"/>
                </a:solidFill>
              </a:rPr>
              <a:t>計算分數在</a:t>
            </a:r>
            <a:r>
              <a:rPr lang="en-US" altLang="zh-TW" sz="2200" dirty="0">
                <a:solidFill>
                  <a:srgbClr val="5BEFFF"/>
                </a:solidFill>
              </a:rPr>
              <a:t>0-40, 41-59, 60-80, 80-100</a:t>
            </a:r>
            <a:r>
              <a:rPr lang="zh-TW" altLang="en-US" dirty="0">
                <a:solidFill>
                  <a:srgbClr val="5BEFFF"/>
                </a:solidFill>
              </a:rPr>
              <a:t>的人數</a:t>
            </a: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409" y="2419045"/>
            <a:ext cx="3817626" cy="258532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if </a:t>
            </a:r>
            <a:r>
              <a:rPr lang="zh-TW" altLang="zh-TW" dirty="0"/>
              <a:t>判斷條件</a:t>
            </a:r>
            <a:r>
              <a:rPr lang="en-US" altLang="zh-TW" dirty="0"/>
              <a:t>1:</a:t>
            </a:r>
            <a:endParaRPr lang="zh-TW" altLang="zh-TW" dirty="0"/>
          </a:p>
          <a:p>
            <a:pPr latinLnBrk="1"/>
            <a:r>
              <a:rPr lang="en-US" altLang="zh-TW" dirty="0"/>
              <a:t>    </a:t>
            </a:r>
            <a:r>
              <a:rPr lang="zh-TW" altLang="zh-TW" dirty="0"/>
              <a:t>執行語句</a:t>
            </a:r>
            <a:r>
              <a:rPr lang="en-US" altLang="zh-TW" dirty="0"/>
              <a:t>1……</a:t>
            </a:r>
            <a:endParaRPr lang="zh-TW" altLang="zh-TW" dirty="0"/>
          </a:p>
          <a:p>
            <a:pPr latinLnBrk="1"/>
            <a:r>
              <a:rPr lang="en-US" altLang="zh-TW" dirty="0" err="1"/>
              <a:t>elif</a:t>
            </a:r>
            <a:r>
              <a:rPr lang="en-US" altLang="zh-TW" dirty="0"/>
              <a:t> </a:t>
            </a:r>
            <a:r>
              <a:rPr lang="zh-TW" altLang="zh-TW" dirty="0"/>
              <a:t>判斷條件</a:t>
            </a:r>
            <a:r>
              <a:rPr lang="en-US" altLang="zh-TW" dirty="0"/>
              <a:t>2:</a:t>
            </a:r>
            <a:endParaRPr lang="zh-TW" altLang="zh-TW" dirty="0"/>
          </a:p>
          <a:p>
            <a:pPr latinLnBrk="1"/>
            <a:r>
              <a:rPr lang="en-US" altLang="zh-TW" dirty="0"/>
              <a:t>    </a:t>
            </a:r>
            <a:r>
              <a:rPr lang="zh-TW" altLang="zh-TW" dirty="0"/>
              <a:t>執行語句</a:t>
            </a:r>
            <a:r>
              <a:rPr lang="en-US" altLang="zh-TW" dirty="0"/>
              <a:t>2……</a:t>
            </a:r>
            <a:endParaRPr lang="zh-TW" altLang="zh-TW" dirty="0"/>
          </a:p>
          <a:p>
            <a:pPr latinLnBrk="1"/>
            <a:r>
              <a:rPr lang="en-US" altLang="zh-TW" dirty="0" err="1"/>
              <a:t>elif</a:t>
            </a:r>
            <a:r>
              <a:rPr lang="en-US" altLang="zh-TW" dirty="0"/>
              <a:t> </a:t>
            </a:r>
            <a:r>
              <a:rPr lang="zh-TW" altLang="zh-TW" dirty="0"/>
              <a:t>判斷條件</a:t>
            </a:r>
            <a:r>
              <a:rPr lang="en-US" altLang="zh-TW" dirty="0"/>
              <a:t>3:</a:t>
            </a:r>
            <a:endParaRPr lang="zh-TW" altLang="zh-TW" dirty="0"/>
          </a:p>
          <a:p>
            <a:pPr latinLnBrk="1"/>
            <a:r>
              <a:rPr lang="en-US" altLang="zh-TW" dirty="0"/>
              <a:t>    </a:t>
            </a:r>
            <a:r>
              <a:rPr lang="zh-TW" altLang="zh-TW" dirty="0"/>
              <a:t>執行語句</a:t>
            </a:r>
            <a:r>
              <a:rPr lang="en-US" altLang="zh-TW" dirty="0"/>
              <a:t>3……</a:t>
            </a:r>
            <a:endParaRPr lang="zh-TW" altLang="zh-TW" dirty="0"/>
          </a:p>
          <a:p>
            <a:pPr latinLnBrk="1"/>
            <a:r>
              <a:rPr lang="en-US" altLang="zh-TW" dirty="0"/>
              <a:t>else:</a:t>
            </a:r>
            <a:endParaRPr lang="zh-TW" altLang="zh-TW" dirty="0"/>
          </a:p>
          <a:p>
            <a:pPr latinLnBrk="1"/>
            <a:r>
              <a:rPr lang="en-US" altLang="zh-TW" dirty="0"/>
              <a:t>    </a:t>
            </a:r>
            <a:r>
              <a:rPr lang="zh-TW" altLang="zh-TW" dirty="0"/>
              <a:t>執行語句</a:t>
            </a:r>
            <a:r>
              <a:rPr lang="en-US" altLang="zh-TW" dirty="0"/>
              <a:t>4</a:t>
            </a:r>
            <a:r>
              <a:rPr lang="en-US" altLang="zh-TW" dirty="0" smtClean="0"/>
              <a:t>……</a:t>
            </a:r>
          </a:p>
          <a:p>
            <a:pPr latinLnBrk="1"/>
            <a:r>
              <a:rPr lang="zh-TW" altLang="en-US" dirty="0" smtClean="0"/>
              <a:t>條件可以加</a:t>
            </a:r>
            <a:r>
              <a:rPr lang="en-US" altLang="zh-TW" dirty="0" smtClean="0"/>
              <a:t>and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or</a:t>
            </a:r>
            <a:endParaRPr lang="zh-TW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5" y="2242105"/>
            <a:ext cx="4930567" cy="225571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if(score &gt;= 0 and score &lt;= 40</a:t>
            </a:r>
            <a:r>
              <a:rPr lang="en-US" altLang="zh-TW" sz="3200" dirty="0" smtClean="0">
                <a:solidFill>
                  <a:srgbClr val="FFDC47"/>
                </a:solidFill>
              </a:rPr>
              <a:t>):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elif</a:t>
            </a:r>
            <a:r>
              <a:rPr lang="en-US" altLang="zh-TW" sz="3200" dirty="0">
                <a:solidFill>
                  <a:srgbClr val="FFDC47"/>
                </a:solidFill>
              </a:rPr>
              <a:t>(score&gt;=41 and score&lt;=59):</a:t>
            </a:r>
          </a:p>
        </p:txBody>
      </p:sp>
    </p:spTree>
    <p:extLst>
      <p:ext uri="{BB962C8B-B14F-4D97-AF65-F5344CB8AC3E}">
        <p14:creationId xmlns:p14="http://schemas.microsoft.com/office/powerpoint/2010/main" val="54554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(3.c) </a:t>
            </a:r>
            <a:r>
              <a:rPr lang="zh-TW" altLang="en-US" dirty="0" smtClean="0">
                <a:solidFill>
                  <a:srgbClr val="5BEFFF"/>
                </a:solidFill>
              </a:rPr>
              <a:t>將成績由高到低排列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4" y="2282526"/>
            <a:ext cx="4872706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scores=list()</a:t>
            </a:r>
          </a:p>
          <a:p>
            <a:pPr latinLnBrk="1"/>
            <a:r>
              <a:rPr lang="en-US" altLang="zh-TW" dirty="0"/>
              <a:t>with open('score.txt') as fin:</a:t>
            </a:r>
          </a:p>
          <a:p>
            <a:pPr latinLnBrk="1"/>
            <a:r>
              <a:rPr lang="en-US" altLang="zh-TW" dirty="0"/>
              <a:t>    for line in fin:</a:t>
            </a:r>
          </a:p>
          <a:p>
            <a:pPr latinLnBrk="1"/>
            <a:r>
              <a:rPr lang="en-US" altLang="zh-TW" dirty="0"/>
              <a:t>        score 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pPr latinLnBrk="1"/>
            <a:r>
              <a:rPr lang="en-US" altLang="zh-TW" dirty="0"/>
              <a:t>        </a:t>
            </a:r>
            <a:r>
              <a:rPr lang="en-US" altLang="zh-TW" dirty="0" err="1"/>
              <a:t>scores.append</a:t>
            </a:r>
            <a:r>
              <a:rPr lang="en-US" altLang="zh-TW" dirty="0"/>
              <a:t>(score)    </a:t>
            </a:r>
          </a:p>
          <a:p>
            <a:pPr latinLnBrk="1"/>
            <a:r>
              <a:rPr lang="en-US" altLang="zh-TW" dirty="0"/>
              <a:t>print("Before sorting", scores)</a:t>
            </a:r>
          </a:p>
          <a:p>
            <a:pPr latinLnBrk="1"/>
            <a:r>
              <a:rPr lang="en-US" altLang="zh-TW" dirty="0" err="1"/>
              <a:t>scores.sort</a:t>
            </a:r>
            <a:r>
              <a:rPr lang="en-US" altLang="zh-TW" dirty="0"/>
              <a:t>(reverse = True)</a:t>
            </a:r>
          </a:p>
          <a:p>
            <a:pPr latinLnBrk="1"/>
            <a:r>
              <a:rPr lang="en-US" altLang="zh-TW" dirty="0"/>
              <a:t>print("After  sorting", scores</a:t>
            </a:r>
            <a:r>
              <a:rPr lang="en-US" altLang="zh-TW" dirty="0" smtClean="0"/>
              <a:t>)</a:t>
            </a:r>
          </a:p>
          <a:p>
            <a:pPr latinLnBrk="1"/>
            <a:r>
              <a:rPr lang="en-US" altLang="zh-TW" dirty="0" smtClean="0"/>
              <a:t>#</a:t>
            </a:r>
            <a:r>
              <a:rPr lang="en-US" altLang="zh-CN" b="1" dirty="0"/>
              <a:t>sort</a:t>
            </a:r>
            <a:r>
              <a:rPr lang="en-US" altLang="zh-CN" b="1" dirty="0" smtClean="0"/>
              <a:t>()</a:t>
            </a:r>
            <a:r>
              <a:rPr lang="zh-CN" altLang="en-US" dirty="0" smtClean="0"/>
              <a:t> 函數用於對原</a:t>
            </a:r>
            <a:r>
              <a:rPr lang="zh-TW" altLang="en-US" dirty="0" smtClean="0"/>
              <a:t>序列</a:t>
            </a:r>
            <a:r>
              <a:rPr lang="zh-CN" altLang="en-US" dirty="0" smtClean="0"/>
              <a:t>進行排序</a:t>
            </a:r>
            <a:endParaRPr lang="en-US" altLang="zh-TW" dirty="0" smtClean="0"/>
          </a:p>
          <a:p>
            <a:pPr latinLnBrk="1"/>
            <a:r>
              <a:rPr lang="en-US" altLang="zh-TW" dirty="0" err="1" smtClean="0"/>
              <a:t>list.sort</a:t>
            </a:r>
            <a:r>
              <a:rPr lang="en-US" altLang="zh-TW" dirty="0" smtClean="0"/>
              <a:t>(reverse=False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830845"/>
            <a:ext cx="5794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scores=list()</a:t>
            </a:r>
          </a:p>
          <a:p>
            <a:r>
              <a:rPr lang="en-US" altLang="zh-TW" sz="3200" dirty="0" err="1" smtClean="0">
                <a:solidFill>
                  <a:srgbClr val="FFDC47"/>
                </a:solidFill>
              </a:rPr>
              <a:t>scores.append</a:t>
            </a:r>
            <a:r>
              <a:rPr lang="en-US" altLang="zh-TW" sz="3200" dirty="0" smtClean="0">
                <a:solidFill>
                  <a:srgbClr val="FFDC47"/>
                </a:solidFill>
              </a:rPr>
              <a:t>(score)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scores.sort</a:t>
            </a:r>
            <a:r>
              <a:rPr lang="en-US" altLang="zh-TW" sz="3200" dirty="0">
                <a:solidFill>
                  <a:srgbClr val="FFDC47"/>
                </a:solidFill>
              </a:rPr>
              <a:t>(reverse = True</a:t>
            </a:r>
            <a:r>
              <a:rPr lang="en-US" altLang="zh-TW" sz="3200" dirty="0" smtClean="0">
                <a:solidFill>
                  <a:srgbClr val="FFDC47"/>
                </a:solidFill>
              </a:rPr>
              <a:t>) 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1" y="1974130"/>
            <a:ext cx="4023299" cy="166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(3.d) </a:t>
            </a:r>
            <a:r>
              <a:rPr lang="zh-TW" altLang="en-US" dirty="0" smtClean="0">
                <a:solidFill>
                  <a:srgbClr val="5BEFFF"/>
                </a:solidFill>
              </a:rPr>
              <a:t>將成績由高到低輸出到檔案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4" y="2282526"/>
            <a:ext cx="4872706" cy="14773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with open('</a:t>
            </a:r>
            <a:r>
              <a:rPr lang="en-US" altLang="zh-TW" dirty="0" err="1"/>
              <a:t>sorted.txt','w</a:t>
            </a:r>
            <a:r>
              <a:rPr lang="en-US" altLang="zh-TW" dirty="0"/>
              <a:t>') as </a:t>
            </a:r>
            <a:r>
              <a:rPr lang="en-US" altLang="zh-TW" dirty="0" err="1"/>
              <a:t>fout</a:t>
            </a:r>
            <a:r>
              <a:rPr lang="en-US" altLang="zh-TW" dirty="0"/>
              <a:t>:</a:t>
            </a:r>
          </a:p>
          <a:p>
            <a:pPr latinLnBrk="1"/>
            <a:r>
              <a:rPr lang="en-US" altLang="zh-TW" dirty="0"/>
              <a:t>    for s in scores:</a:t>
            </a:r>
          </a:p>
          <a:p>
            <a:pPr latinLnBrk="1"/>
            <a:r>
              <a:rPr lang="en-US" altLang="zh-TW" dirty="0"/>
              <a:t>       </a:t>
            </a:r>
            <a:r>
              <a:rPr lang="en-US" altLang="zh-TW" dirty="0" err="1"/>
              <a:t>fout.write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(s</a:t>
            </a:r>
            <a:r>
              <a:rPr lang="en-US" altLang="zh-TW" dirty="0" smtClean="0"/>
              <a:t>))</a:t>
            </a:r>
          </a:p>
          <a:p>
            <a:pPr latinLnBrk="1"/>
            <a:endParaRPr lang="en-US" altLang="zh-TW" dirty="0" smtClean="0"/>
          </a:p>
          <a:p>
            <a:pPr latinLnBrk="1"/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001090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rgbClr val="FFDC47"/>
                </a:solidFill>
              </a:rPr>
              <a:t>Fout</a:t>
            </a:r>
            <a:r>
              <a:rPr lang="en-US" altLang="zh-TW" sz="3200" dirty="0">
                <a:solidFill>
                  <a:srgbClr val="FFDC47"/>
                </a:solidFill>
              </a:rPr>
              <a:t>=open('</a:t>
            </a:r>
            <a:r>
              <a:rPr lang="en-US" altLang="zh-TW" sz="3200" dirty="0" err="1">
                <a:solidFill>
                  <a:srgbClr val="FFDC47"/>
                </a:solidFill>
              </a:rPr>
              <a:t>sorted.txt','w</a:t>
            </a:r>
            <a:r>
              <a:rPr lang="en-US" altLang="zh-TW" sz="3200" dirty="0">
                <a:solidFill>
                  <a:srgbClr val="FFDC47"/>
                </a:solidFill>
              </a:rPr>
              <a:t>') </a:t>
            </a:r>
            <a:r>
              <a:rPr lang="en-US" altLang="zh-TW" sz="3200" dirty="0" err="1">
                <a:solidFill>
                  <a:srgbClr val="FFDC47"/>
                </a:solidFill>
              </a:rPr>
              <a:t>fout.write</a:t>
            </a:r>
            <a:r>
              <a:rPr lang="en-US" altLang="zh-TW" sz="3200" dirty="0">
                <a:solidFill>
                  <a:srgbClr val="FFDC47"/>
                </a:solidFill>
              </a:rPr>
              <a:t>(</a:t>
            </a:r>
            <a:r>
              <a:rPr lang="en-US" altLang="zh-TW" sz="3200" dirty="0" err="1">
                <a:solidFill>
                  <a:srgbClr val="FFDC47"/>
                </a:solidFill>
              </a:rPr>
              <a:t>str</a:t>
            </a:r>
            <a:r>
              <a:rPr lang="en-US" altLang="zh-TW" sz="3200" dirty="0">
                <a:solidFill>
                  <a:srgbClr val="FFDC47"/>
                </a:solidFill>
              </a:rPr>
              <a:t>(s))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40" y="2242105"/>
            <a:ext cx="3370189" cy="13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6" y="433880"/>
            <a:ext cx="7946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(1) open()</a:t>
            </a:r>
            <a:r>
              <a:rPr lang="zh-TW" altLang="en-US" sz="2800" dirty="0" smtClean="0">
                <a:solidFill>
                  <a:srgbClr val="92D050"/>
                </a:solidFill>
              </a:rPr>
              <a:t>函數如何決定檔案用來讀入還是寫出？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(2)</a:t>
            </a:r>
            <a:r>
              <a:rPr lang="zh-TW" altLang="en-US" sz="2800" dirty="0" smtClean="0">
                <a:solidFill>
                  <a:srgbClr val="92D050"/>
                </a:solidFill>
              </a:rPr>
              <a:t> </a:t>
            </a:r>
            <a:r>
              <a:rPr lang="en-US" altLang="zh-TW" sz="2800" dirty="0" smtClean="0">
                <a:solidFill>
                  <a:srgbClr val="92D050"/>
                </a:solidFill>
              </a:rPr>
              <a:t>List</a:t>
            </a:r>
            <a:r>
              <a:rPr lang="zh-TW" altLang="en-US" sz="2800" dirty="0" smtClean="0">
                <a:solidFill>
                  <a:srgbClr val="92D050"/>
                </a:solidFill>
              </a:rPr>
              <a:t>如何由大到小或由小到大排列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  <a:endParaRPr lang="en-US" altLang="zh-TW" sz="2800" dirty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(3) If</a:t>
            </a:r>
            <a:r>
              <a:rPr lang="zh-TW" altLang="en-US" sz="2800" dirty="0" smtClean="0">
                <a:solidFill>
                  <a:srgbClr val="92D050"/>
                </a:solidFill>
              </a:rPr>
              <a:t>判斷式如何有兩個以上判斷條件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(4) </a:t>
            </a:r>
            <a:r>
              <a:rPr lang="zh-TW" altLang="en-US" sz="2800" dirty="0">
                <a:solidFill>
                  <a:srgbClr val="92D050"/>
                </a:solidFill>
              </a:rPr>
              <a:t>如何讀入從</a:t>
            </a:r>
            <a:r>
              <a:rPr lang="zh-TW" altLang="en-US" sz="2800" dirty="0" smtClean="0">
                <a:solidFill>
                  <a:srgbClr val="92D050"/>
                </a:solidFill>
              </a:rPr>
              <a:t>檔案讀入每一行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0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5BEFFF"/>
                </a:solidFill>
              </a:rPr>
              <a:t>單元</a:t>
            </a:r>
            <a:r>
              <a:rPr lang="en-US" altLang="zh-TW" dirty="0" smtClean="0">
                <a:solidFill>
                  <a:srgbClr val="5BEFFF"/>
                </a:solidFill>
              </a:rPr>
              <a:t>3</a:t>
            </a:r>
            <a:r>
              <a:rPr lang="zh-TW" altLang="en-US" dirty="0" smtClean="0">
                <a:solidFill>
                  <a:srgbClr val="5BEFFF"/>
                </a:solidFill>
              </a:rPr>
              <a:t>的習題：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93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完成步驟</a:t>
            </a:r>
            <a:r>
              <a:rPr lang="en-US" altLang="zh-TW" sz="3200" dirty="0" smtClean="0">
                <a:solidFill>
                  <a:srgbClr val="FFDC47"/>
                </a:solidFill>
              </a:rPr>
              <a:t>(3.b)</a:t>
            </a:r>
            <a:r>
              <a:rPr lang="zh-TW" altLang="en-US" sz="3200" dirty="0" smtClean="0">
                <a:solidFill>
                  <a:srgbClr val="FFDC47"/>
                </a:solidFill>
              </a:rPr>
              <a:t>的多重判斷條件</a:t>
            </a:r>
            <a:endParaRPr lang="en-US" altLang="zh-TW" sz="3200" dirty="0" smtClean="0">
              <a:solidFill>
                <a:srgbClr val="FFDC47"/>
              </a:solidFill>
            </a:endParaRPr>
          </a:p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將步驟</a:t>
            </a:r>
            <a:r>
              <a:rPr lang="en-US" altLang="zh-TW" sz="3200" dirty="0">
                <a:solidFill>
                  <a:srgbClr val="FFDC47"/>
                </a:solidFill>
              </a:rPr>
              <a:t>(</a:t>
            </a:r>
            <a:r>
              <a:rPr lang="en-US" altLang="zh-TW" sz="3200" dirty="0" smtClean="0">
                <a:solidFill>
                  <a:srgbClr val="FFDC47"/>
                </a:solidFill>
              </a:rPr>
              <a:t>3.e)</a:t>
            </a:r>
            <a:r>
              <a:rPr lang="zh-TW" altLang="en-US" sz="3200" dirty="0" smtClean="0">
                <a:solidFill>
                  <a:srgbClr val="FFDC47"/>
                </a:solidFill>
              </a:rPr>
              <a:t>改成由小到大排列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-</a:t>
            </a:r>
            <a:r>
              <a:rPr lang="zh-TW" altLang="en-US" dirty="0"/>
              <a:t>程式設計</a:t>
            </a:r>
            <a:r>
              <a:rPr lang="zh-TW" altLang="en-US" dirty="0" smtClean="0"/>
              <a:t>簡介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1) I-P-O program model (Input-Process-Output)</a:t>
            </a:r>
          </a:p>
          <a:p>
            <a:pPr algn="l"/>
            <a:r>
              <a:rPr lang="en-US" altLang="zh-TW" dirty="0"/>
              <a:t>2) Simple sorting of data</a:t>
            </a:r>
          </a:p>
          <a:p>
            <a:pPr algn="l"/>
            <a:r>
              <a:rPr lang="en-US" altLang="zh-TW" dirty="0"/>
              <a:t>3) Simple visualization of data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 descr="https://cdn-images-1.medium.com/max/1000/1*bEBKb1EIfzGg4fWmWx27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2724455"/>
            <a:ext cx="4073040" cy="16949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3555" y="1757619"/>
            <a:ext cx="8704186" cy="23411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(1)</a:t>
            </a:r>
            <a:r>
              <a:rPr lang="zh-TW" altLang="en-US" dirty="0"/>
              <a:t>寫</a:t>
            </a:r>
            <a:r>
              <a:rPr lang="zh-TW" altLang="en-US" dirty="0" smtClean="0"/>
              <a:t>程式的基本模型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739540" y="1197405"/>
            <a:ext cx="31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Input-Process-Output </a:t>
            </a:r>
            <a:r>
              <a:rPr lang="zh-TW" altLang="en-US" dirty="0" smtClean="0">
                <a:solidFill>
                  <a:srgbClr val="FFC000"/>
                </a:solidFill>
              </a:rPr>
              <a:t>程式模型</a:t>
            </a:r>
            <a:endParaRPr lang="en-US" altLang="zh-TW" dirty="0" smtClean="0">
              <a:solidFill>
                <a:srgbClr val="FFC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48965" y="2113635"/>
            <a:ext cx="8042028" cy="1844258"/>
            <a:chOff x="627186" y="2301384"/>
            <a:chExt cx="8042028" cy="1844258"/>
          </a:xfrm>
        </p:grpSpPr>
        <p:sp>
          <p:nvSpPr>
            <p:cNvPr id="17" name="矩形 16"/>
            <p:cNvSpPr/>
            <p:nvPr/>
          </p:nvSpPr>
          <p:spPr>
            <a:xfrm>
              <a:off x="659424" y="2321169"/>
              <a:ext cx="1652954" cy="641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/>
                <a:t>Input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73670" y="2321169"/>
              <a:ext cx="1652954" cy="641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Process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87916" y="2301384"/>
              <a:ext cx="1652954" cy="641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Output</a:t>
              </a:r>
              <a:endParaRPr lang="zh-TW" altLang="en-US" dirty="0"/>
            </a:p>
          </p:txBody>
        </p:sp>
        <p:sp>
          <p:nvSpPr>
            <p:cNvPr id="20" name="向右箭號 19"/>
            <p:cNvSpPr/>
            <p:nvPr/>
          </p:nvSpPr>
          <p:spPr>
            <a:xfrm>
              <a:off x="2445727" y="2437666"/>
              <a:ext cx="694593" cy="4088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5059974" y="2417883"/>
              <a:ext cx="694593" cy="4088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7186" y="3222312"/>
              <a:ext cx="26142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 smtClean="0"/>
                <a:t>inFile</a:t>
              </a:r>
              <a:r>
                <a:rPr lang="en-US" altLang="zh-TW" dirty="0" smtClean="0"/>
                <a:t> = open(‘</a:t>
              </a:r>
              <a:r>
                <a:rPr lang="en-US" altLang="zh-TW" dirty="0" err="1" smtClean="0"/>
                <a:t>in.txt',‘r</a:t>
              </a:r>
              <a:r>
                <a:rPr lang="en-US" altLang="zh-TW" dirty="0" smtClean="0"/>
                <a:t>')</a:t>
              </a:r>
            </a:p>
            <a:p>
              <a:r>
                <a:rPr lang="en-US" altLang="zh-TW" dirty="0" err="1" smtClean="0"/>
                <a:t>inFile.read</a:t>
              </a:r>
              <a:r>
                <a:rPr lang="en-US" altLang="zh-TW" dirty="0" smtClean="0"/>
                <a:t>(…)</a:t>
              </a:r>
            </a:p>
            <a:p>
              <a:r>
                <a:rPr lang="en-US" altLang="zh-TW" dirty="0" err="1" smtClean="0"/>
                <a:t>inFile.close</a:t>
              </a:r>
              <a:r>
                <a:rPr lang="en-US" altLang="zh-TW" dirty="0" smtClean="0"/>
                <a:t>()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887915" y="3222312"/>
              <a:ext cx="278129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 smtClean="0"/>
                <a:t>outFile</a:t>
              </a:r>
              <a:r>
                <a:rPr lang="en-US" altLang="zh-TW" dirty="0" smtClean="0"/>
                <a:t> = open(‘</a:t>
              </a:r>
              <a:r>
                <a:rPr lang="en-US" altLang="zh-TW" dirty="0" err="1" smtClean="0"/>
                <a:t>out.txt',‘w</a:t>
              </a:r>
              <a:r>
                <a:rPr lang="en-US" altLang="zh-TW" dirty="0" smtClean="0"/>
                <a:t>')</a:t>
              </a:r>
            </a:p>
            <a:p>
              <a:r>
                <a:rPr lang="en-US" altLang="zh-TW" dirty="0" err="1" smtClean="0"/>
                <a:t>outFile.write</a:t>
              </a:r>
              <a:r>
                <a:rPr lang="en-US" altLang="zh-TW" dirty="0" smtClean="0"/>
                <a:t>(…)</a:t>
              </a:r>
            </a:p>
            <a:p>
              <a:r>
                <a:rPr lang="en-US" altLang="zh-TW" dirty="0" err="1" smtClean="0"/>
                <a:t>outFile.close</a:t>
              </a:r>
              <a:r>
                <a:rPr lang="en-US" altLang="zh-TW" dirty="0" smtClean="0"/>
                <a:t>()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273670" y="3222312"/>
              <a:ext cx="13860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if score&gt;60:</a:t>
              </a:r>
            </a:p>
            <a:p>
              <a:r>
                <a:rPr lang="en-US" altLang="zh-TW" dirty="0" smtClean="0"/>
                <a:t>    count += 1</a:t>
              </a:r>
            </a:p>
            <a:p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74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(2.a)</a:t>
            </a:r>
            <a:r>
              <a:rPr lang="zh-TW" altLang="en-US" dirty="0" smtClean="0"/>
              <a:t>打開</a:t>
            </a:r>
            <a:r>
              <a:rPr lang="en-US" altLang="zh-TW" dirty="0" err="1" smtClean="0"/>
              <a:t>Colab</a:t>
            </a:r>
            <a:endParaRPr 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7404"/>
            <a:ext cx="4050029" cy="2595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92" y="1282911"/>
            <a:ext cx="2118544" cy="15850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410" y="3309333"/>
            <a:ext cx="4262378" cy="183416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776318">
            <a:off x="4122813" y="2470572"/>
            <a:ext cx="1068935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3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(2.b) </a:t>
            </a:r>
            <a:r>
              <a:rPr lang="zh-TW" altLang="en-US" dirty="0" smtClean="0">
                <a:solidFill>
                  <a:srgbClr val="5BEFFF"/>
                </a:solidFill>
              </a:rPr>
              <a:t>把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r>
              <a:rPr lang="zh-TW" altLang="en-US" dirty="0" smtClean="0">
                <a:solidFill>
                  <a:srgbClr val="5BEFFF"/>
                </a:solidFill>
              </a:rPr>
              <a:t>上傳到</a:t>
            </a:r>
            <a:r>
              <a:rPr lang="en-US" altLang="zh-TW" dirty="0" err="1" smtClean="0">
                <a:solidFill>
                  <a:srgbClr val="5BEFFF"/>
                </a:solidFill>
              </a:rPr>
              <a:t>colab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260" y="4182691"/>
            <a:ext cx="2901395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當此運行時被回收後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上傳的檔將被刪除。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3350360" y="20115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按上傳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50" y="990369"/>
            <a:ext cx="2520665" cy="16880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0" y="1533406"/>
            <a:ext cx="2834886" cy="1798476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754376" y="2362691"/>
            <a:ext cx="2595984" cy="38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62" y="2723522"/>
            <a:ext cx="5411654" cy="2562472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 rot="2397722">
            <a:off x="2841395" y="3159635"/>
            <a:ext cx="712518" cy="6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73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(2.c) </a:t>
            </a:r>
            <a:r>
              <a:rPr lang="zh-TW" altLang="en-US" dirty="0" smtClean="0">
                <a:solidFill>
                  <a:srgbClr val="5BEFFF"/>
                </a:solidFill>
              </a:rPr>
              <a:t>將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r>
              <a:rPr lang="zh-TW" altLang="en-US" dirty="0" smtClean="0">
                <a:solidFill>
                  <a:srgbClr val="5BEFFF"/>
                </a:solidFill>
              </a:rPr>
              <a:t>檔案讀入程式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260" y="3970843"/>
            <a:ext cx="2901395" cy="120032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fin=open(‘score.txt’)</a:t>
            </a:r>
            <a:endParaRPr lang="en-US" altLang="zh-TW" dirty="0"/>
          </a:p>
          <a:p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/>
              <a:t>line in </a:t>
            </a:r>
            <a:r>
              <a:rPr lang="en-US" altLang="zh-TW" dirty="0" smtClean="0"/>
              <a:t>fin:</a:t>
            </a:r>
            <a:endParaRPr lang="en-US" altLang="zh-TW" dirty="0"/>
          </a:p>
          <a:p>
            <a:r>
              <a:rPr lang="en-US" altLang="zh-TW" dirty="0"/>
              <a:t>  print(</a:t>
            </a:r>
            <a:r>
              <a:rPr lang="en-US" altLang="zh-TW" dirty="0" err="1"/>
              <a:t>line.strip</a:t>
            </a:r>
            <a:r>
              <a:rPr lang="en-US" altLang="zh-TW" dirty="0"/>
              <a:t>(), end=",")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176094"/>
            <a:ext cx="3576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fin=open(‘score.txt’)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f</a:t>
            </a:r>
            <a:r>
              <a:rPr lang="en-US" altLang="zh-TW" sz="3200" dirty="0" smtClean="0">
                <a:solidFill>
                  <a:srgbClr val="FFDC47"/>
                </a:solidFill>
              </a:rPr>
              <a:t>or </a:t>
            </a:r>
            <a:r>
              <a:rPr lang="en-US" altLang="zh-TW" sz="3200" dirty="0">
                <a:solidFill>
                  <a:srgbClr val="FFDC47"/>
                </a:solidFill>
              </a:rPr>
              <a:t>line in fin: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96" y="2253312"/>
            <a:ext cx="3408092" cy="12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(2.d) </a:t>
            </a:r>
            <a:r>
              <a:rPr lang="zh-TW" altLang="en-US" dirty="0" smtClean="0">
                <a:solidFill>
                  <a:srgbClr val="5BEFFF"/>
                </a:solidFill>
              </a:rPr>
              <a:t>計算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r>
              <a:rPr lang="zh-TW" altLang="en-US" dirty="0" smtClean="0">
                <a:solidFill>
                  <a:srgbClr val="5BEFFF"/>
                </a:solidFill>
              </a:rPr>
              <a:t>檔案中人數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441" y="3094650"/>
            <a:ext cx="5039265" cy="2031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從</a:t>
            </a:r>
            <a:r>
              <a:rPr lang="en-US" altLang="zh-TW" dirty="0"/>
              <a:t>score.txt</a:t>
            </a:r>
            <a:r>
              <a:rPr lang="zh-TW" altLang="en-US" dirty="0"/>
              <a:t>輸入資料，算人數</a:t>
            </a:r>
          </a:p>
          <a:p>
            <a:r>
              <a:rPr lang="en-US" altLang="zh-TW" dirty="0"/>
              <a:t>count=0</a:t>
            </a:r>
          </a:p>
          <a:p>
            <a:r>
              <a:rPr lang="en-US" altLang="zh-TW" dirty="0"/>
              <a:t>fin=open('score.txt')</a:t>
            </a:r>
          </a:p>
          <a:p>
            <a:r>
              <a:rPr lang="en-US" altLang="zh-TW" dirty="0"/>
              <a:t>for line in fin:</a:t>
            </a:r>
          </a:p>
          <a:p>
            <a:r>
              <a:rPr lang="en-US" altLang="zh-TW" dirty="0"/>
              <a:t>  count +=</a:t>
            </a:r>
            <a:r>
              <a:rPr lang="en-US" altLang="zh-TW" dirty="0" smtClean="0"/>
              <a:t>1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print("The number </a:t>
            </a:r>
            <a:r>
              <a:rPr lang="en-US" altLang="zh-TW" dirty="0" err="1"/>
              <a:t>is",count</a:t>
            </a:r>
            <a:r>
              <a:rPr lang="en-US" altLang="zh-TW" dirty="0"/>
              <a:t>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176094"/>
            <a:ext cx="49729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count +=</a:t>
            </a:r>
            <a:r>
              <a:rPr lang="en-US" altLang="zh-TW" sz="3200" dirty="0" smtClean="0">
                <a:solidFill>
                  <a:srgbClr val="FFDC47"/>
                </a:solidFill>
              </a:rPr>
              <a:t>1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print("The number 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is“,count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  <a:endParaRPr lang="en-US" altLang="zh-TW" sz="3200" dirty="0">
              <a:solidFill>
                <a:srgbClr val="FFDC47"/>
              </a:solidFill>
            </a:endParaRPr>
          </a:p>
          <a:p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24" y="2311465"/>
            <a:ext cx="3223776" cy="183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(2.e) </a:t>
            </a:r>
            <a:r>
              <a:rPr lang="zh-TW" altLang="en-US" dirty="0" smtClean="0">
                <a:solidFill>
                  <a:srgbClr val="5BEFFF"/>
                </a:solidFill>
              </a:rPr>
              <a:t>計算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r>
              <a:rPr lang="zh-TW" altLang="en-US" dirty="0" smtClean="0">
                <a:solidFill>
                  <a:srgbClr val="5BEFFF"/>
                </a:solidFill>
              </a:rPr>
              <a:t>檔案中及格人數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266340"/>
            <a:ext cx="7024430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count=0</a:t>
            </a:r>
            <a:endParaRPr lang="en-US" altLang="zh-TW" dirty="0"/>
          </a:p>
          <a:p>
            <a:r>
              <a:rPr lang="en-US" altLang="zh-TW" dirty="0"/>
              <a:t>passed = 0</a:t>
            </a:r>
          </a:p>
          <a:p>
            <a:r>
              <a:rPr lang="en-US" altLang="zh-TW" dirty="0"/>
              <a:t>fin=open('score.txt')</a:t>
            </a:r>
          </a:p>
          <a:p>
            <a:r>
              <a:rPr lang="en-US" altLang="zh-TW" dirty="0"/>
              <a:t>for line in fin:</a:t>
            </a:r>
          </a:p>
          <a:p>
            <a:r>
              <a:rPr lang="en-US" altLang="zh-TW" dirty="0"/>
              <a:t>  count +=1</a:t>
            </a:r>
          </a:p>
          <a:p>
            <a:r>
              <a:rPr lang="en-US" altLang="zh-TW" dirty="0"/>
              <a:t>  score 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r>
              <a:rPr lang="en-US" altLang="zh-TW" dirty="0"/>
              <a:t>  if score &gt;= 60:</a:t>
            </a:r>
          </a:p>
          <a:p>
            <a:r>
              <a:rPr lang="en-US" altLang="zh-TW" dirty="0"/>
              <a:t>    passed +=1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print("The number of the passed </a:t>
            </a:r>
            <a:r>
              <a:rPr lang="en-US" altLang="zh-TW" dirty="0" err="1"/>
              <a:t>is",passed</a:t>
            </a:r>
            <a:r>
              <a:rPr lang="en-US" altLang="zh-TW" dirty="0"/>
              <a:t>, "in", count, "students")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score = </a:t>
            </a:r>
            <a:r>
              <a:rPr lang="en-US" altLang="zh-TW" sz="3200" dirty="0" err="1">
                <a:solidFill>
                  <a:srgbClr val="FFDC47"/>
                </a:solidFill>
              </a:rPr>
              <a:t>int</a:t>
            </a:r>
            <a:r>
              <a:rPr lang="en-US" altLang="zh-TW" sz="3200" dirty="0">
                <a:solidFill>
                  <a:srgbClr val="FFDC47"/>
                </a:solidFill>
              </a:rPr>
              <a:t>(line)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if </a:t>
            </a:r>
            <a:r>
              <a:rPr lang="en-US" altLang="zh-TW" sz="3200" dirty="0">
                <a:solidFill>
                  <a:srgbClr val="FFDC47"/>
                </a:solidFill>
              </a:rPr>
              <a:t>score &gt;= 60</a:t>
            </a:r>
            <a:r>
              <a:rPr lang="en-US" altLang="zh-TW" sz="3200" dirty="0" smtClean="0">
                <a:solidFill>
                  <a:srgbClr val="FFDC47"/>
                </a:solidFill>
              </a:rPr>
              <a:t>: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71" y="2220300"/>
            <a:ext cx="375698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1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(3.a) </a:t>
            </a:r>
            <a:r>
              <a:rPr lang="zh-TW" altLang="en-US" dirty="0" smtClean="0">
                <a:solidFill>
                  <a:srgbClr val="5BEFFF"/>
                </a:solidFill>
              </a:rPr>
              <a:t>改用</a:t>
            </a:r>
            <a:r>
              <a:rPr lang="en-US" altLang="zh-TW" dirty="0" smtClean="0">
                <a:solidFill>
                  <a:srgbClr val="5BEFFF"/>
                </a:solidFill>
              </a:rPr>
              <a:t>with</a:t>
            </a:r>
            <a:r>
              <a:rPr lang="zh-TW" altLang="en-US" dirty="0" smtClean="0">
                <a:solidFill>
                  <a:srgbClr val="5BEFFF"/>
                </a:solidFill>
              </a:rPr>
              <a:t>來讀檔案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3817626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改用</a:t>
            </a:r>
            <a:r>
              <a:rPr lang="en-US" altLang="zh-TW" dirty="0"/>
              <a:t>with</a:t>
            </a:r>
            <a:r>
              <a:rPr lang="zh-TW" altLang="en-US" dirty="0"/>
              <a:t>來讀檔案</a:t>
            </a:r>
          </a:p>
          <a:p>
            <a:r>
              <a:rPr lang="en-US" altLang="zh-TW" dirty="0"/>
              <a:t>count = 0</a:t>
            </a:r>
          </a:p>
          <a:p>
            <a:r>
              <a:rPr lang="en-US" altLang="zh-TW" dirty="0"/>
              <a:t>total = 0</a:t>
            </a:r>
          </a:p>
          <a:p>
            <a:r>
              <a:rPr lang="en-US" altLang="zh-TW" dirty="0"/>
              <a:t>with open('score.txt') as fin:</a:t>
            </a:r>
          </a:p>
          <a:p>
            <a:r>
              <a:rPr lang="en-US" altLang="zh-TW" dirty="0"/>
              <a:t>    for line in fin:</a:t>
            </a:r>
          </a:p>
          <a:p>
            <a:r>
              <a:rPr lang="en-US" altLang="zh-TW" dirty="0"/>
              <a:t>        count += 1</a:t>
            </a:r>
          </a:p>
          <a:p>
            <a:r>
              <a:rPr lang="en-US" altLang="zh-TW" dirty="0"/>
              <a:t>        total +=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r>
              <a:rPr lang="en-US" altLang="zh-TW" dirty="0"/>
              <a:t>print("Average score=", total/count)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96477"/>
            <a:ext cx="4529312" cy="231989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with open('score.txt') as fin</a:t>
            </a:r>
            <a:r>
              <a:rPr lang="en-US" altLang="zh-TW" sz="3200" dirty="0" smtClean="0">
                <a:solidFill>
                  <a:srgbClr val="FFDC47"/>
                </a:solidFill>
              </a:rPr>
              <a:t>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for line in fin</a:t>
            </a:r>
            <a:r>
              <a:rPr lang="en-US" altLang="zh-TW" sz="3200" dirty="0" smtClean="0">
                <a:solidFill>
                  <a:srgbClr val="FFDC47"/>
                </a:solidFill>
              </a:rPr>
              <a:t>: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2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586</Words>
  <Application>Microsoft Office PowerPoint</Application>
  <PresentationFormat>如螢幕大小 (16:9)</PresentationFormat>
  <Paragraphs>109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Dubai</vt:lpstr>
      <vt:lpstr>宋体</vt:lpstr>
      <vt:lpstr>新細明體</vt:lpstr>
      <vt:lpstr>標楷體</vt:lpstr>
      <vt:lpstr>Arial</vt:lpstr>
      <vt:lpstr>Calibri</vt:lpstr>
      <vt:lpstr>Office Theme</vt:lpstr>
      <vt:lpstr>Python Quick Tutorial</vt:lpstr>
      <vt:lpstr>課程大綱-程式設計簡介</vt:lpstr>
      <vt:lpstr>(1)寫程式的基本模型</vt:lpstr>
      <vt:lpstr>(2.a)打開Colab</vt:lpstr>
      <vt:lpstr>(2.b) 把score.txt上傳到colab</vt:lpstr>
      <vt:lpstr>(2.c) 將score.txt檔案讀入程式</vt:lpstr>
      <vt:lpstr>(2.d) 計算score.txt檔案中人數</vt:lpstr>
      <vt:lpstr>(2.e) 計算score.txt檔案中及格人數</vt:lpstr>
      <vt:lpstr>(3.a) 改用with來讀檔案</vt:lpstr>
      <vt:lpstr>(3.b) 計算分數在0-40, 41-59, 60-80, 80-100的人數</vt:lpstr>
      <vt:lpstr>(3.c) 將成績由高到低排列</vt:lpstr>
      <vt:lpstr>(3.d) 將成績由高到低輸出到檔案</vt:lpstr>
      <vt:lpstr>PowerPoint 簡報</vt:lpstr>
      <vt:lpstr>單元3的習題：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173</cp:revision>
  <dcterms:created xsi:type="dcterms:W3CDTF">2013-08-21T19:17:07Z</dcterms:created>
  <dcterms:modified xsi:type="dcterms:W3CDTF">2019-05-09T16:39:57Z</dcterms:modified>
</cp:coreProperties>
</file>