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2" r:id="rId6"/>
    <p:sldId id="273" r:id="rId7"/>
    <p:sldId id="271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7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4</a:t>
            </a:r>
            <a:r>
              <a:rPr lang="en-US" altLang="zh-TW" dirty="0"/>
              <a:t>)-Function definition and </a:t>
            </a:r>
            <a:r>
              <a:rPr lang="en-US" altLang="zh-TW" dirty="0" smtClean="0"/>
              <a:t>function call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2.d</a:t>
            </a:r>
            <a:r>
              <a:rPr lang="en-US" altLang="zh-TW" dirty="0">
                <a:solidFill>
                  <a:srgbClr val="5BEFFF"/>
                </a:solidFill>
              </a:rPr>
              <a:t>) sqlite3 --- SQLite </a:t>
            </a:r>
            <a:r>
              <a:rPr lang="zh-TW" altLang="en-US" dirty="0" smtClean="0">
                <a:solidFill>
                  <a:srgbClr val="5BEFFF"/>
                </a:solidFill>
              </a:rPr>
              <a:t>數據庫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786854"/>
            <a:ext cx="8847740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conn = sqlite3.connect('</a:t>
            </a:r>
            <a:r>
              <a:rPr lang="en-US" altLang="zh-TW" dirty="0" err="1"/>
              <a:t>example.db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conn.cursor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c.Execute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conn.commit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sqlite3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conn = sqlite3.connect('</a:t>
            </a:r>
            <a:r>
              <a:rPr lang="en-US" altLang="zh-TW" sz="2800" dirty="0" err="1">
                <a:solidFill>
                  <a:srgbClr val="FFDC47"/>
                </a:solidFill>
              </a:rPr>
              <a:t>example.db</a:t>
            </a:r>
            <a:r>
              <a:rPr lang="en-US" altLang="zh-TW" sz="2800" dirty="0">
                <a:solidFill>
                  <a:srgbClr val="FFDC47"/>
                </a:solidFill>
              </a:rPr>
              <a:t>')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60" y="1853201"/>
            <a:ext cx="4190270" cy="32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2.e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dirty="0" err="1">
                <a:solidFill>
                  <a:srgbClr val="5BEFFF"/>
                </a:solidFill>
              </a:rPr>
              <a:t>urllib</a:t>
            </a:r>
            <a:r>
              <a:rPr lang="en-US" altLang="zh-TW" dirty="0">
                <a:solidFill>
                  <a:srgbClr val="5BEFFF"/>
                </a:solidFill>
              </a:rPr>
              <a:t> --- URL </a:t>
            </a:r>
            <a:r>
              <a:rPr lang="zh-TW" altLang="en-US" dirty="0" smtClean="0">
                <a:solidFill>
                  <a:srgbClr val="5BEFFF"/>
                </a:solidFill>
              </a:rPr>
              <a:t>處理模組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3856773"/>
            <a:ext cx="8847740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urllib</a:t>
            </a:r>
            <a:r>
              <a:rPr lang="en-US" altLang="zh-TW" dirty="0"/>
              <a:t> import request</a:t>
            </a:r>
          </a:p>
          <a:p>
            <a:r>
              <a:rPr lang="en-US" altLang="zh-TW" dirty="0"/>
              <a:t>with </a:t>
            </a:r>
            <a:r>
              <a:rPr lang="en-US" altLang="zh-TW" dirty="0" err="1"/>
              <a:t>request.urlopen</a:t>
            </a:r>
            <a:r>
              <a:rPr lang="en-US" altLang="zh-TW" dirty="0"/>
              <a:t>('http://www.asia.edu.tw/news1.php') as response:</a:t>
            </a:r>
          </a:p>
          <a:p>
            <a:r>
              <a:rPr lang="en-US" altLang="zh-TW" dirty="0"/>
              <a:t>    html = 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().decode('utf-8')</a:t>
            </a:r>
          </a:p>
          <a:p>
            <a:r>
              <a:rPr lang="en-US" altLang="zh-TW" dirty="0"/>
              <a:t>    print(html)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from </a:t>
            </a:r>
            <a:r>
              <a:rPr lang="en-US" altLang="zh-TW" sz="2800" dirty="0" err="1">
                <a:solidFill>
                  <a:srgbClr val="FFDC47"/>
                </a:solidFill>
              </a:rPr>
              <a:t>urllib</a:t>
            </a:r>
            <a:r>
              <a:rPr lang="en-US" altLang="zh-TW" sz="2800" dirty="0">
                <a:solidFill>
                  <a:srgbClr val="FFDC47"/>
                </a:solidFill>
              </a:rPr>
              <a:t> import request</a:t>
            </a:r>
          </a:p>
          <a:p>
            <a:r>
              <a:rPr lang="en-US" altLang="zh-TW" sz="2800" dirty="0" err="1" smtClean="0">
                <a:solidFill>
                  <a:srgbClr val="FFDC47"/>
                </a:solidFill>
              </a:rPr>
              <a:t>request.urlopen</a:t>
            </a:r>
            <a:r>
              <a:rPr lang="en-US" altLang="zh-TW" sz="2800" dirty="0">
                <a:solidFill>
                  <a:srgbClr val="FFDC47"/>
                </a:solidFill>
              </a:rPr>
              <a:t>('http</a:t>
            </a:r>
            <a:r>
              <a:rPr lang="en-US" altLang="zh-TW" sz="2800" dirty="0" smtClean="0">
                <a:solidFill>
                  <a:srgbClr val="FFDC47"/>
                </a:solidFill>
              </a:rPr>
              <a:t>://…')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95" y="1780207"/>
            <a:ext cx="5610905" cy="21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</a:t>
            </a:r>
            <a:r>
              <a:rPr lang="zh-TW" altLang="en-US" dirty="0">
                <a:solidFill>
                  <a:srgbClr val="5BEFFF"/>
                </a:solidFill>
              </a:rPr>
              <a:t>收集學校新聞的大數據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197691"/>
            <a:ext cx="5640935" cy="29700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import re</a:t>
            </a:r>
          </a:p>
          <a:p>
            <a:r>
              <a:rPr lang="en-US" altLang="zh-TW" sz="1100" dirty="0"/>
              <a:t>from </a:t>
            </a:r>
            <a:r>
              <a:rPr lang="en-US" altLang="zh-TW" sz="1100" dirty="0" err="1"/>
              <a:t>urllib</a:t>
            </a:r>
            <a:r>
              <a:rPr lang="en-US" altLang="zh-TW" sz="1100" dirty="0"/>
              <a:t> import request</a:t>
            </a:r>
          </a:p>
          <a:p>
            <a:r>
              <a:rPr lang="en-US" altLang="zh-TW" sz="1100" dirty="0"/>
              <a:t>count = 0</a:t>
            </a:r>
          </a:p>
          <a:p>
            <a:r>
              <a:rPr lang="en-US" altLang="zh-TW" sz="1100" dirty="0" err="1"/>
              <a:t>sss</a:t>
            </a:r>
            <a:r>
              <a:rPr lang="en-US" altLang="zh-TW" sz="1100" dirty="0"/>
              <a:t> = ["2008", "2009","2010", "2011", "2012","2013","2014","2015","2016","2017","2018"]</a:t>
            </a:r>
          </a:p>
          <a:p>
            <a:r>
              <a:rPr lang="en-US" altLang="zh-TW" sz="1100" dirty="0"/>
              <a:t>titles=list()</a:t>
            </a:r>
          </a:p>
          <a:p>
            <a:r>
              <a:rPr lang="en-US" altLang="zh-TW" sz="1100" dirty="0"/>
              <a:t>for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in range(</a:t>
            </a:r>
            <a:r>
              <a:rPr lang="en-US" altLang="zh-TW" sz="1100" dirty="0" err="1"/>
              <a:t>len</a:t>
            </a:r>
            <a:r>
              <a:rPr lang="en-US" altLang="zh-TW" sz="1100" dirty="0"/>
              <a:t>(</a:t>
            </a:r>
            <a:r>
              <a:rPr lang="en-US" altLang="zh-TW" sz="1100" dirty="0" err="1"/>
              <a:t>sss</a:t>
            </a:r>
            <a:r>
              <a:rPr lang="en-US" altLang="zh-TW" sz="1100" dirty="0"/>
              <a:t>)):</a:t>
            </a:r>
          </a:p>
          <a:p>
            <a:r>
              <a:rPr lang="en-US" altLang="zh-TW" sz="1100" dirty="0"/>
              <a:t>    year = </a:t>
            </a:r>
            <a:r>
              <a:rPr lang="en-US" altLang="zh-TW" sz="1100" dirty="0" err="1"/>
              <a:t>sss</a:t>
            </a:r>
            <a:r>
              <a:rPr lang="en-US" altLang="zh-TW" sz="1100" dirty="0"/>
              <a:t>[</a:t>
            </a:r>
            <a:r>
              <a:rPr lang="en-US" altLang="zh-TW" sz="1100" dirty="0" err="1"/>
              <a:t>i</a:t>
            </a:r>
            <a:r>
              <a:rPr lang="en-US" altLang="zh-TW" sz="1100" dirty="0"/>
              <a:t>]</a:t>
            </a:r>
          </a:p>
          <a:p>
            <a:r>
              <a:rPr lang="en-US" altLang="zh-TW" sz="1100" dirty="0"/>
              <a:t>    with </a:t>
            </a:r>
            <a:r>
              <a:rPr lang="en-US" altLang="zh-TW" sz="1100" dirty="0" err="1"/>
              <a:t>request.urlopen</a:t>
            </a:r>
            <a:r>
              <a:rPr lang="en-US" altLang="zh-TW" sz="1100" dirty="0"/>
              <a:t>('http://www.asia.edu.tw/news1.php?y='+year) as response:</a:t>
            </a:r>
          </a:p>
          <a:p>
            <a:r>
              <a:rPr lang="en-US" altLang="zh-TW" sz="1100" dirty="0"/>
              <a:t>        html = </a:t>
            </a:r>
            <a:r>
              <a:rPr lang="en-US" altLang="zh-TW" sz="1100" dirty="0" err="1"/>
              <a:t>response.read</a:t>
            </a:r>
            <a:r>
              <a:rPr lang="en-US" altLang="zh-TW" sz="1100" dirty="0"/>
              <a:t>().decode('utf-8')</a:t>
            </a:r>
          </a:p>
          <a:p>
            <a:r>
              <a:rPr lang="en-US" altLang="zh-TW" sz="1100" dirty="0"/>
              <a:t>        #print(html)</a:t>
            </a:r>
          </a:p>
          <a:p>
            <a:r>
              <a:rPr lang="en-US" altLang="zh-TW" sz="1100" dirty="0"/>
              <a:t>        pattern = '&lt;font color="#446666" face="</a:t>
            </a:r>
            <a:r>
              <a:rPr lang="zh-TW" altLang="en-US" sz="1100" dirty="0"/>
              <a:t>新細明體</a:t>
            </a:r>
            <a:r>
              <a:rPr lang="en-US" altLang="zh-TW" sz="1100" dirty="0"/>
              <a:t>" style="font-weight: 700;" size="2"&gt;'</a:t>
            </a:r>
          </a:p>
          <a:p>
            <a:r>
              <a:rPr lang="en-US" altLang="zh-TW" sz="1100" dirty="0"/>
              <a:t>        for </a:t>
            </a:r>
            <a:r>
              <a:rPr lang="en-US" altLang="zh-TW" sz="1100" dirty="0" err="1"/>
              <a:t>pos</a:t>
            </a:r>
            <a:r>
              <a:rPr lang="en-US" altLang="zh-TW" sz="1100" dirty="0"/>
              <a:t> in </a:t>
            </a:r>
            <a:r>
              <a:rPr lang="en-US" altLang="zh-TW" sz="1100" dirty="0" err="1"/>
              <a:t>re.finditer</a:t>
            </a:r>
            <a:r>
              <a:rPr lang="en-US" altLang="zh-TW" sz="1100" dirty="0"/>
              <a:t>(pattern, html):</a:t>
            </a:r>
          </a:p>
          <a:p>
            <a:r>
              <a:rPr lang="en-US" altLang="zh-TW" sz="1100" dirty="0"/>
              <a:t>            pos2 = </a:t>
            </a:r>
            <a:r>
              <a:rPr lang="en-US" altLang="zh-TW" sz="1100" dirty="0" err="1"/>
              <a:t>html.find</a:t>
            </a:r>
            <a:r>
              <a:rPr lang="en-US" altLang="zh-TW" sz="1100" dirty="0"/>
              <a:t>('&lt;/font&gt;', </a:t>
            </a:r>
            <a:r>
              <a:rPr lang="en-US" altLang="zh-TW" sz="1100" dirty="0" err="1"/>
              <a:t>pos.end</a:t>
            </a:r>
            <a:r>
              <a:rPr lang="en-US" altLang="zh-TW" sz="1100" dirty="0"/>
              <a:t>())</a:t>
            </a:r>
          </a:p>
          <a:p>
            <a:r>
              <a:rPr lang="en-US" altLang="zh-TW" sz="1100" dirty="0"/>
              <a:t>            sub = html[</a:t>
            </a:r>
            <a:r>
              <a:rPr lang="en-US" altLang="zh-TW" sz="1100" dirty="0" err="1"/>
              <a:t>pos.end</a:t>
            </a:r>
            <a:r>
              <a:rPr lang="en-US" altLang="zh-TW" sz="1100" dirty="0"/>
              <a:t>():pos2]</a:t>
            </a:r>
          </a:p>
          <a:p>
            <a:r>
              <a:rPr lang="en-US" altLang="zh-TW" sz="1100" dirty="0"/>
              <a:t>            </a:t>
            </a:r>
            <a:r>
              <a:rPr lang="en-US" altLang="zh-TW" sz="1100" dirty="0" err="1"/>
              <a:t>titles.append</a:t>
            </a:r>
            <a:r>
              <a:rPr lang="en-US" altLang="zh-TW" sz="1100" dirty="0"/>
              <a:t>(sub)</a:t>
            </a:r>
          </a:p>
          <a:p>
            <a:r>
              <a:rPr lang="en-US" altLang="zh-TW" sz="1100" dirty="0"/>
              <a:t>            count = count + 1</a:t>
            </a:r>
          </a:p>
          <a:p>
            <a:r>
              <a:rPr lang="en-US" altLang="zh-TW" sz="1100" dirty="0"/>
              <a:t>print (count)</a:t>
            </a:r>
            <a:endParaRPr lang="en-US" altLang="zh-TW" sz="11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from </a:t>
            </a:r>
            <a:r>
              <a:rPr lang="en-US" altLang="zh-TW" sz="3200" dirty="0" err="1">
                <a:solidFill>
                  <a:srgbClr val="FFDC47"/>
                </a:solidFill>
              </a:rPr>
              <a:t>urllib</a:t>
            </a:r>
            <a:r>
              <a:rPr lang="en-US" altLang="zh-TW" sz="3200" dirty="0">
                <a:solidFill>
                  <a:srgbClr val="FFDC47"/>
                </a:solidFill>
              </a:rPr>
              <a:t> import </a:t>
            </a:r>
            <a:r>
              <a:rPr lang="en-US" altLang="zh-TW" sz="3200" dirty="0" smtClean="0">
                <a:solidFill>
                  <a:srgbClr val="FFDC47"/>
                </a:solidFill>
              </a:rPr>
              <a:t>request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import</a:t>
            </a:r>
            <a:r>
              <a:rPr lang="en-US" altLang="zh-TW" sz="3200" dirty="0" smtClean="0">
                <a:solidFill>
                  <a:srgbClr val="FFDC47"/>
                </a:solidFill>
              </a:rPr>
              <a:t>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urllib.request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29" y="1808225"/>
            <a:ext cx="4483694" cy="20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</a:t>
            </a:r>
            <a:r>
              <a:rPr lang="zh-TW" altLang="en-US" dirty="0">
                <a:solidFill>
                  <a:srgbClr val="5BEFFF"/>
                </a:solidFill>
              </a:rPr>
              <a:t>建立新聞標題的資料庫</a:t>
            </a: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560" y="2274264"/>
            <a:ext cx="470614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200" dirty="0"/>
              <a:t>import sqlite3</a:t>
            </a:r>
          </a:p>
          <a:p>
            <a:pPr latinLnBrk="1"/>
            <a:r>
              <a:rPr lang="en-US" altLang="zh-TW" sz="1200" dirty="0"/>
              <a:t>conn = sqlite3.connect('</a:t>
            </a:r>
            <a:r>
              <a:rPr lang="en-US" altLang="zh-TW" sz="1200" dirty="0" err="1"/>
              <a:t>news.db</a:t>
            </a:r>
            <a:r>
              <a:rPr lang="en-US" altLang="zh-TW" sz="1200" dirty="0"/>
              <a:t>')</a:t>
            </a:r>
          </a:p>
          <a:p>
            <a:pPr latinLnBrk="1"/>
            <a:r>
              <a:rPr lang="en-US" altLang="zh-TW" sz="1200" dirty="0"/>
              <a:t>c = </a:t>
            </a:r>
            <a:r>
              <a:rPr lang="en-US" altLang="zh-TW" sz="1200" dirty="0" err="1"/>
              <a:t>conn.cursor</a:t>
            </a:r>
            <a:r>
              <a:rPr lang="en-US" altLang="zh-TW" sz="1200" dirty="0"/>
              <a:t>()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Create table</a:t>
            </a:r>
          </a:p>
          <a:p>
            <a:pPr latinLnBrk="1"/>
            <a:r>
              <a:rPr lang="en-US" altLang="zh-TW" sz="1200" dirty="0" err="1"/>
              <a:t>c.execute</a:t>
            </a:r>
            <a:r>
              <a:rPr lang="en-US" altLang="zh-TW" sz="1200" dirty="0"/>
              <a:t>("CREATE TABLE news (title text)")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Insert a row of data</a:t>
            </a:r>
          </a:p>
          <a:p>
            <a:pPr latinLnBrk="1"/>
            <a:r>
              <a:rPr lang="en-US" altLang="zh-TW" sz="1200" dirty="0"/>
              <a:t>for t in titles:</a:t>
            </a:r>
          </a:p>
          <a:p>
            <a:pPr latinLnBrk="1"/>
            <a:r>
              <a:rPr lang="en-US" altLang="zh-TW" sz="1200" dirty="0"/>
              <a:t>  </a:t>
            </a:r>
            <a:r>
              <a:rPr lang="en-US" altLang="zh-TW" sz="1200" dirty="0" err="1"/>
              <a:t>ss</a:t>
            </a:r>
            <a:r>
              <a:rPr lang="en-US" altLang="zh-TW" sz="1200" dirty="0"/>
              <a:t> = "INSERT INTO news VALUES ('{}')".format(t)</a:t>
            </a:r>
          </a:p>
          <a:p>
            <a:pPr latinLnBrk="1"/>
            <a:r>
              <a:rPr lang="en-US" altLang="zh-TW" sz="1200" dirty="0"/>
              <a:t>  </a:t>
            </a:r>
            <a:r>
              <a:rPr lang="en-US" altLang="zh-TW" sz="1200" dirty="0" err="1"/>
              <a:t>c.execute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ss</a:t>
            </a:r>
            <a:r>
              <a:rPr lang="en-US" altLang="zh-TW" sz="1200" dirty="0"/>
              <a:t>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Save (commit) the changes</a:t>
            </a:r>
          </a:p>
          <a:p>
            <a:pPr latinLnBrk="1"/>
            <a:r>
              <a:rPr lang="en-US" altLang="zh-TW" sz="1200" dirty="0" err="1"/>
              <a:t>conn.commit</a:t>
            </a:r>
            <a:r>
              <a:rPr lang="en-US" altLang="zh-TW" sz="1200" dirty="0"/>
              <a:t>()</a:t>
            </a:r>
          </a:p>
          <a:p>
            <a:pPr latinLnBrk="1"/>
            <a:r>
              <a:rPr lang="en-US" altLang="zh-TW" sz="1200" dirty="0" err="1"/>
              <a:t>conn.close</a:t>
            </a:r>
            <a:r>
              <a:rPr lang="en-US" altLang="zh-TW" sz="1200" dirty="0"/>
              <a:t>()</a:t>
            </a:r>
            <a:endParaRPr lang="zh-TW" altLang="zh-TW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903927"/>
            <a:ext cx="8587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for t in titles: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  </a:t>
            </a:r>
            <a:r>
              <a:rPr lang="en-US" altLang="zh-TW" sz="2800" dirty="0" err="1">
                <a:solidFill>
                  <a:srgbClr val="FFDC47"/>
                </a:solidFill>
              </a:rPr>
              <a:t>ss</a:t>
            </a:r>
            <a:r>
              <a:rPr lang="en-US" altLang="zh-TW" sz="2800" dirty="0">
                <a:solidFill>
                  <a:srgbClr val="FFDC47"/>
                </a:solidFill>
              </a:rPr>
              <a:t> = "INSERT INTO news VALUES ('{}')".format(t)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  </a:t>
            </a:r>
            <a:r>
              <a:rPr lang="en-US" altLang="zh-TW" sz="2800" dirty="0" err="1">
                <a:solidFill>
                  <a:srgbClr val="FFDC47"/>
                </a:solidFill>
              </a:rPr>
              <a:t>c.execute</a:t>
            </a:r>
            <a:r>
              <a:rPr lang="en-US" altLang="zh-TW" sz="2800" dirty="0">
                <a:solidFill>
                  <a:srgbClr val="FFDC47"/>
                </a:solidFill>
              </a:rPr>
              <a:t>(</a:t>
            </a:r>
            <a:r>
              <a:rPr lang="en-US" altLang="zh-TW" sz="2800" dirty="0" err="1">
                <a:solidFill>
                  <a:srgbClr val="FFDC47"/>
                </a:solidFill>
              </a:rPr>
              <a:t>ss</a:t>
            </a:r>
            <a:r>
              <a:rPr lang="en-US" altLang="zh-TW" sz="2800" dirty="0">
                <a:solidFill>
                  <a:srgbClr val="FFDC47"/>
                </a:solidFill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46" y="2167376"/>
            <a:ext cx="38560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</a:t>
            </a:r>
            <a:r>
              <a:rPr lang="zh-TW" altLang="en-US" dirty="0">
                <a:solidFill>
                  <a:srgbClr val="5BEFFF"/>
                </a:solidFill>
              </a:rPr>
              <a:t>查詢學校新聞標題有人工智慧</a:t>
            </a: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487270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conn = sqlite3.connect('</a:t>
            </a:r>
            <a:r>
              <a:rPr lang="en-US" altLang="zh-TW" dirty="0" err="1"/>
              <a:t>news.db</a:t>
            </a:r>
            <a:r>
              <a:rPr lang="en-US" altLang="zh-TW" dirty="0"/>
              <a:t>')</a:t>
            </a:r>
          </a:p>
          <a:p>
            <a:pPr latinLnBrk="1"/>
            <a:r>
              <a:rPr lang="en-US" altLang="zh-TW" dirty="0"/>
              <a:t>c = </a:t>
            </a:r>
            <a:r>
              <a:rPr lang="en-US" altLang="zh-TW" dirty="0" err="1"/>
              <a:t>conn.cursor</a:t>
            </a:r>
            <a:r>
              <a:rPr lang="en-US" altLang="zh-TW" dirty="0"/>
              <a:t>()</a:t>
            </a:r>
          </a:p>
          <a:p>
            <a:pPr latinLnBrk="1"/>
            <a:r>
              <a:rPr lang="en-US" altLang="zh-TW" dirty="0"/>
              <a:t>for row in </a:t>
            </a:r>
            <a:r>
              <a:rPr lang="en-US" altLang="zh-TW" dirty="0" err="1"/>
              <a:t>c.execute</a:t>
            </a:r>
            <a:r>
              <a:rPr lang="en-US" altLang="zh-TW" dirty="0"/>
              <a:t>('''SELECT * FROM news </a:t>
            </a:r>
          </a:p>
          <a:p>
            <a:pPr latinLnBrk="1"/>
            <a:r>
              <a:rPr lang="en-US" altLang="zh-TW" dirty="0"/>
              <a:t>                        WHERE title LIKE '%</a:t>
            </a:r>
            <a:r>
              <a:rPr lang="zh-TW" altLang="en-US" dirty="0"/>
              <a:t>人工智慧</a:t>
            </a:r>
            <a:r>
              <a:rPr lang="en-US" altLang="zh-TW" dirty="0"/>
              <a:t>%' '''):</a:t>
            </a:r>
          </a:p>
          <a:p>
            <a:pPr latinLnBrk="1"/>
            <a:r>
              <a:rPr lang="en-US" altLang="zh-TW" dirty="0"/>
              <a:t>    print(row)</a:t>
            </a:r>
          </a:p>
          <a:p>
            <a:pPr latinLnBrk="1"/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111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DC47"/>
                </a:solidFill>
              </a:rPr>
              <a:t>for row in </a:t>
            </a:r>
            <a:r>
              <a:rPr lang="en-US" altLang="zh-TW" sz="2400" dirty="0" err="1">
                <a:solidFill>
                  <a:srgbClr val="FFDC47"/>
                </a:solidFill>
              </a:rPr>
              <a:t>c.execute</a:t>
            </a:r>
            <a:r>
              <a:rPr lang="en-US" altLang="zh-TW" sz="2400" dirty="0">
                <a:solidFill>
                  <a:srgbClr val="FFDC47"/>
                </a:solidFill>
              </a:rPr>
              <a:t>('''SELECT * FROM news </a:t>
            </a:r>
          </a:p>
          <a:p>
            <a:r>
              <a:rPr lang="en-US" altLang="zh-TW" sz="2400" dirty="0">
                <a:solidFill>
                  <a:srgbClr val="FFDC47"/>
                </a:solidFill>
              </a:rPr>
              <a:t>                        WHERE title LIKE '%</a:t>
            </a:r>
            <a:r>
              <a:rPr lang="zh-TW" altLang="en-US" sz="2400" dirty="0">
                <a:solidFill>
                  <a:srgbClr val="FFDC47"/>
                </a:solidFill>
              </a:rPr>
              <a:t>人工智慧</a:t>
            </a:r>
            <a:r>
              <a:rPr lang="en-US" altLang="zh-TW" sz="2400" dirty="0">
                <a:solidFill>
                  <a:srgbClr val="FFDC47"/>
                </a:solidFill>
              </a:rPr>
              <a:t>%' '''):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66" y="1736975"/>
            <a:ext cx="3827034" cy="32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</a:t>
            </a:r>
            <a:r>
              <a:rPr lang="zh-TW" altLang="en-US" sz="2800" dirty="0" smtClean="0">
                <a:solidFill>
                  <a:srgbClr val="92D050"/>
                </a:solidFill>
              </a:rPr>
              <a:t>定義函數的關鍵字為何？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import </a:t>
            </a:r>
            <a:r>
              <a:rPr lang="zh-TW" altLang="en-US" sz="2800" dirty="0" smtClean="0">
                <a:solidFill>
                  <a:srgbClr val="92D050"/>
                </a:solidFill>
              </a:rPr>
              <a:t>和</a:t>
            </a:r>
            <a:r>
              <a:rPr lang="en-US" altLang="zh-TW" sz="2800" dirty="0" smtClean="0">
                <a:solidFill>
                  <a:srgbClr val="92D050"/>
                </a:solidFill>
              </a:rPr>
              <a:t>import from</a:t>
            </a:r>
            <a:r>
              <a:rPr lang="zh-TW" altLang="en-US" sz="2800" dirty="0" smtClean="0">
                <a:solidFill>
                  <a:srgbClr val="92D050"/>
                </a:solidFill>
              </a:rPr>
              <a:t>使用上有何不同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en-US" altLang="zh-TW" sz="2800" dirty="0" err="1" smtClean="0">
                <a:solidFill>
                  <a:srgbClr val="92D050"/>
                </a:solidFill>
              </a:rPr>
              <a:t>urllib</a:t>
            </a:r>
            <a:r>
              <a:rPr lang="zh-TW" altLang="en-US" sz="2800" dirty="0">
                <a:solidFill>
                  <a:srgbClr val="92D050"/>
                </a:solidFill>
              </a:rPr>
              <a:t>庫</a:t>
            </a:r>
            <a:r>
              <a:rPr lang="zh-TW" altLang="en-US" sz="2800" dirty="0" smtClean="0">
                <a:solidFill>
                  <a:srgbClr val="92D050"/>
                </a:solidFill>
              </a:rPr>
              <a:t>提供什麼樣的功能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</a:t>
            </a:r>
            <a:r>
              <a:rPr lang="zh-TW" altLang="en-US" sz="2800" dirty="0" smtClean="0">
                <a:solidFill>
                  <a:srgbClr val="92D050"/>
                </a:solidFill>
              </a:rPr>
              <a:t>上網查詢</a:t>
            </a:r>
            <a:r>
              <a:rPr lang="en-US" altLang="zh-TW" sz="2800" dirty="0" smtClean="0">
                <a:solidFill>
                  <a:srgbClr val="92D050"/>
                </a:solidFill>
              </a:rPr>
              <a:t>SELECT LIKE</a:t>
            </a:r>
            <a:r>
              <a:rPr lang="zh-TW" altLang="en-US" sz="2800" dirty="0" smtClean="0">
                <a:solidFill>
                  <a:srgbClr val="92D050"/>
                </a:solidFill>
              </a:rPr>
              <a:t>的各種</a:t>
            </a:r>
            <a:r>
              <a:rPr lang="en-US" altLang="zh-TW" sz="2800" dirty="0" smtClean="0">
                <a:solidFill>
                  <a:srgbClr val="92D050"/>
                </a:solidFill>
              </a:rPr>
              <a:t>SQL</a:t>
            </a:r>
            <a:r>
              <a:rPr lang="zh-TW" altLang="en-US" sz="2800" dirty="0" smtClean="0">
                <a:solidFill>
                  <a:srgbClr val="92D050"/>
                </a:solidFill>
              </a:rPr>
              <a:t>語法。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4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839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>
                <a:solidFill>
                  <a:srgbClr val="FFDC47"/>
                </a:solidFill>
              </a:rPr>
              <a:t>更改</a:t>
            </a:r>
            <a:r>
              <a:rPr lang="zh-TW" altLang="en-US" sz="3200" dirty="0" smtClean="0">
                <a:solidFill>
                  <a:srgbClr val="FFDC47"/>
                </a:solidFill>
              </a:rPr>
              <a:t>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en-US" altLang="zh-TW" sz="3200" dirty="0">
                <a:solidFill>
                  <a:srgbClr val="FFDC47"/>
                </a:solidFill>
              </a:rPr>
              <a:t>3.a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r>
              <a:rPr lang="zh-TW" altLang="en-US" sz="3200" dirty="0" smtClean="0">
                <a:solidFill>
                  <a:srgbClr val="FFDC47"/>
                </a:solidFill>
              </a:rPr>
              <a:t>，從</a:t>
            </a:r>
            <a:r>
              <a:rPr lang="en-US" altLang="zh-TW" sz="3200" dirty="0" smtClean="0">
                <a:solidFill>
                  <a:srgbClr val="FFDC47"/>
                </a:solidFill>
              </a:rPr>
              <a:t>html</a:t>
            </a:r>
            <a:r>
              <a:rPr lang="zh-TW" altLang="en-US" sz="3200" dirty="0" smtClean="0">
                <a:solidFill>
                  <a:srgbClr val="FFDC47"/>
                </a:solidFill>
              </a:rPr>
              <a:t>中找新聞標題的時間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更改步驟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</a:t>
            </a:r>
            <a:r>
              <a:rPr lang="en-US" altLang="zh-TW" sz="3200" dirty="0">
                <a:solidFill>
                  <a:srgbClr val="FFDC47"/>
                </a:solidFill>
              </a:rPr>
              <a:t>3.c)</a:t>
            </a:r>
            <a:r>
              <a:rPr lang="zh-TW" altLang="en-US" sz="3200" dirty="0" smtClean="0">
                <a:solidFill>
                  <a:srgbClr val="FFDC47"/>
                </a:solidFill>
              </a:rPr>
              <a:t>查詢標題有校慶的</a:t>
            </a:r>
            <a:r>
              <a:rPr lang="zh-TW" altLang="en-US" sz="3200" dirty="0">
                <a:solidFill>
                  <a:srgbClr val="FFDC47"/>
                </a:solidFill>
              </a:rPr>
              <a:t>學校</a:t>
            </a:r>
            <a:r>
              <a:rPr lang="zh-TW" altLang="en-US" sz="3200" dirty="0" smtClean="0">
                <a:solidFill>
                  <a:srgbClr val="FFDC47"/>
                </a:solidFill>
              </a:rPr>
              <a:t>新聞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definition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551479" cy="3512209"/>
          </a:xfrm>
        </p:spPr>
        <p:txBody>
          <a:bodyPr/>
          <a:lstStyle/>
          <a:p>
            <a:pPr algn="l"/>
            <a:r>
              <a:rPr lang="en-US" altLang="zh-TW" dirty="0"/>
              <a:t>1) Define functions and call functions</a:t>
            </a:r>
          </a:p>
          <a:p>
            <a:pPr algn="l"/>
            <a:r>
              <a:rPr lang="en-US" altLang="zh-TW" dirty="0"/>
              <a:t>2) Import module import, import as and from import</a:t>
            </a:r>
          </a:p>
          <a:p>
            <a:pPr algn="l"/>
            <a:r>
              <a:rPr lang="en-US" altLang="zh-TW" dirty="0"/>
              <a:t>3) Crawler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3555" y="1757619"/>
            <a:ext cx="8704186" cy="27992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</a:t>
            </a:r>
            <a:r>
              <a:rPr lang="en-US" altLang="zh-TW" dirty="0" smtClean="0"/>
              <a:t>)</a:t>
            </a:r>
            <a:r>
              <a:rPr lang="zh-TW" altLang="en-US" dirty="0" smtClean="0"/>
              <a:t>程式要素：資料結構和演算法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39540" y="119740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演算法；具體計算步驟</a:t>
            </a:r>
            <a:r>
              <a:rPr lang="zh-TW" altLang="en-US" dirty="0" smtClean="0">
                <a:solidFill>
                  <a:srgbClr val="FFC000"/>
                </a:solidFill>
              </a:rPr>
              <a:t>的序列，可以用紙筆計算。</a:t>
            </a:r>
            <a:endParaRPr lang="en-US" altLang="zh-TW" dirty="0" smtClean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8965" y="1948500"/>
            <a:ext cx="512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計算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240</a:t>
            </a:r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和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96</a:t>
            </a:r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的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最大</a:t>
            </a:r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公因數</a:t>
            </a:r>
            <a:r>
              <a:rPr lang="en-US" altLang="zh-TW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gcd</a:t>
            </a:r>
            <a:r>
              <a:rPr lang="zh-TW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，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使用輾轉相除法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8965" y="2280426"/>
            <a:ext cx="29372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紙筆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計算：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240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96=2…48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96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48=2…0</a:t>
            </a:r>
          </a:p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當餘數是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時，除數就是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gcd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所以，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240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和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96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的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gcd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=48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3065" y="2280425"/>
            <a:ext cx="29372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演算法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a=240; b=96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r=a%b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while r!=0: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  a=b;b=r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  r=a%b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print("gcd=",b</a:t>
            </a:r>
            <a:r>
              <a:rPr lang="pt-BR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當餘數是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時，除數就是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gcd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40344" y="2354400"/>
            <a:ext cx="1417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寫成函數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altLang="zh-TW" dirty="0"/>
              <a:t>def gcd(a, b):</a:t>
            </a:r>
          </a:p>
          <a:p>
            <a:r>
              <a:rPr lang="pt-BR" altLang="zh-TW" dirty="0"/>
              <a:t>  r=a%b</a:t>
            </a:r>
          </a:p>
          <a:p>
            <a:r>
              <a:rPr lang="pt-BR" altLang="zh-TW" dirty="0"/>
              <a:t>  while r!=0:</a:t>
            </a:r>
          </a:p>
          <a:p>
            <a:r>
              <a:rPr lang="pt-BR" altLang="zh-TW" dirty="0"/>
              <a:t>    a=b;b=r</a:t>
            </a:r>
          </a:p>
          <a:p>
            <a:r>
              <a:rPr lang="pt-BR" altLang="zh-TW" dirty="0"/>
              <a:t>    r=a%b</a:t>
            </a:r>
          </a:p>
          <a:p>
            <a:r>
              <a:rPr lang="pt-BR" altLang="zh-TW" dirty="0"/>
              <a:t>  return b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zh-TW" altLang="en-US" dirty="0" smtClean="0">
                <a:solidFill>
                  <a:srgbClr val="5BEFFF"/>
                </a:solidFill>
              </a:rPr>
              <a:t>函數的定義及呼叫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4123035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zh-CN" dirty="0"/>
              <a:t>def gcd(a, b):</a:t>
            </a:r>
          </a:p>
          <a:p>
            <a:r>
              <a:rPr lang="pt-BR" altLang="zh-CN" dirty="0"/>
              <a:t>  r=a%b</a:t>
            </a:r>
          </a:p>
          <a:p>
            <a:r>
              <a:rPr lang="pt-BR" altLang="zh-CN" dirty="0"/>
              <a:t>  while r!=0:</a:t>
            </a:r>
          </a:p>
          <a:p>
            <a:r>
              <a:rPr lang="pt-BR" altLang="zh-CN" dirty="0"/>
              <a:t>    a=b;b=r</a:t>
            </a:r>
          </a:p>
          <a:p>
            <a:r>
              <a:rPr lang="pt-BR" altLang="zh-CN" dirty="0"/>
              <a:t>    r=a%b</a:t>
            </a:r>
          </a:p>
          <a:p>
            <a:r>
              <a:rPr lang="pt-BR" altLang="zh-CN" dirty="0"/>
              <a:t>  return </a:t>
            </a:r>
            <a:r>
              <a:rPr lang="pt-BR" altLang="zh-CN" dirty="0" smtClean="0"/>
              <a:t>b</a:t>
            </a:r>
          </a:p>
          <a:p>
            <a:endParaRPr lang="pt-BR" altLang="zh-TW" dirty="0"/>
          </a:p>
          <a:p>
            <a:r>
              <a:rPr lang="en-US" altLang="zh-TW" dirty="0"/>
              <a:t>print("</a:t>
            </a:r>
            <a:r>
              <a:rPr lang="en-US" altLang="zh-TW" dirty="0" err="1"/>
              <a:t>gcd</a:t>
            </a:r>
            <a:r>
              <a:rPr lang="en-US" altLang="zh-TW" dirty="0"/>
              <a:t>(240, 96)=", </a:t>
            </a:r>
            <a:r>
              <a:rPr lang="en-US" altLang="zh-TW" dirty="0" err="1"/>
              <a:t>gcd</a:t>
            </a:r>
            <a:r>
              <a:rPr lang="en-US" altLang="zh-TW" dirty="0"/>
              <a:t>(240, 96))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>
                <a:solidFill>
                  <a:srgbClr val="FFDC47"/>
                </a:solidFill>
              </a:rPr>
              <a:t>def gcd(a, b):</a:t>
            </a:r>
          </a:p>
          <a:p>
            <a:r>
              <a:rPr lang="pt-BR" altLang="zh-TW" sz="2800" dirty="0">
                <a:solidFill>
                  <a:srgbClr val="FFDC47"/>
                </a:solidFill>
              </a:rPr>
              <a:t>  </a:t>
            </a:r>
            <a:r>
              <a:rPr lang="pt-BR" altLang="zh-TW" sz="2800" dirty="0" smtClean="0">
                <a:solidFill>
                  <a:srgbClr val="FFDC47"/>
                </a:solidFill>
              </a:rPr>
              <a:t>....</a:t>
            </a:r>
            <a:endParaRPr lang="pt-BR" altLang="zh-TW" sz="2800" dirty="0">
              <a:solidFill>
                <a:srgbClr val="FFDC47"/>
              </a:solidFill>
            </a:endParaRPr>
          </a:p>
          <a:p>
            <a:r>
              <a:rPr lang="pt-BR" altLang="zh-TW" sz="2800" dirty="0">
                <a:solidFill>
                  <a:srgbClr val="FFDC47"/>
                </a:solidFill>
              </a:rPr>
              <a:t>  return b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66177"/>
            <a:ext cx="296443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zh-TW" altLang="en-US" dirty="0" smtClean="0">
                <a:solidFill>
                  <a:srgbClr val="5BEFFF"/>
                </a:solidFill>
              </a:rPr>
              <a:t>函數的預設參數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412303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greet(name="Sir",</a:t>
            </a:r>
            <a:r>
              <a:rPr lang="en-US" altLang="zh-CN" dirty="0" err="1"/>
              <a:t>msg</a:t>
            </a:r>
            <a:r>
              <a:rPr lang="en-US" altLang="zh-CN" dirty="0"/>
              <a:t>="Good day"):</a:t>
            </a:r>
          </a:p>
          <a:p>
            <a:r>
              <a:rPr lang="en-US" altLang="zh-CN" dirty="0"/>
              <a:t>   print("</a:t>
            </a:r>
            <a:r>
              <a:rPr lang="en-US" altLang="zh-CN" dirty="0" err="1"/>
              <a:t>Hello",name</a:t>
            </a:r>
            <a:r>
              <a:rPr lang="en-US" altLang="zh-CN" dirty="0"/>
              <a:t> + ', ' +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greet("</a:t>
            </a:r>
            <a:r>
              <a:rPr lang="en-US" altLang="zh-CN" dirty="0" err="1"/>
              <a:t>John","Good</a:t>
            </a:r>
            <a:r>
              <a:rPr lang="en-US" altLang="zh-CN" dirty="0"/>
              <a:t> morning!")</a:t>
            </a:r>
          </a:p>
          <a:p>
            <a:r>
              <a:rPr lang="en-US" altLang="zh-CN" dirty="0"/>
              <a:t>greet("Mary")</a:t>
            </a:r>
          </a:p>
          <a:p>
            <a:r>
              <a:rPr lang="en-US" altLang="zh-CN" dirty="0"/>
              <a:t>greet()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r>
              <a:rPr lang="en-US" altLang="zh-TW" sz="2800" dirty="0" smtClean="0">
                <a:solidFill>
                  <a:srgbClr val="FFDC47"/>
                </a:solidFill>
              </a:rPr>
              <a:t>foo(para1=“…",para2=“…"):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21" y="2266340"/>
            <a:ext cx="285774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 </a:t>
            </a:r>
            <a:r>
              <a:rPr lang="en-US" altLang="zh-TW" dirty="0" err="1" smtClean="0">
                <a:solidFill>
                  <a:srgbClr val="5BEFFF"/>
                </a:solidFill>
              </a:rPr>
              <a:t>lamda</a:t>
            </a:r>
            <a:r>
              <a:rPr lang="zh-TW" altLang="en-US" dirty="0">
                <a:solidFill>
                  <a:srgbClr val="5BEFFF"/>
                </a:solidFill>
              </a:rPr>
              <a:t>表示式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546576"/>
            <a:ext cx="5132866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gcd2 = lambda a, b: (</a:t>
            </a:r>
            <a:r>
              <a:rPr lang="en-US" altLang="zh-CN" dirty="0" err="1"/>
              <a:t>gcd</a:t>
            </a:r>
            <a:r>
              <a:rPr lang="en-US" altLang="zh-CN" dirty="0"/>
              <a:t>(b, a % b) if a % b else b)</a:t>
            </a:r>
          </a:p>
          <a:p>
            <a:r>
              <a:rPr lang="en-US" altLang="zh-CN" dirty="0"/>
              <a:t>print("</a:t>
            </a:r>
            <a:r>
              <a:rPr lang="en-US" altLang="zh-CN" dirty="0" err="1"/>
              <a:t>gcd</a:t>
            </a:r>
            <a:r>
              <a:rPr lang="en-US" altLang="zh-CN" dirty="0"/>
              <a:t>(240, 96)=", gcd2(240, 96))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r>
              <a:rPr lang="en-US" altLang="zh-TW" sz="2800" dirty="0" smtClean="0">
                <a:solidFill>
                  <a:srgbClr val="FFDC47"/>
                </a:solidFill>
              </a:rPr>
              <a:t>foo(para1,para2): statements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foo=lambda para1,para2: expression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2349326"/>
            <a:ext cx="363505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(2.a) </a:t>
            </a:r>
            <a:r>
              <a:rPr lang="zh-TW" altLang="en-US" dirty="0" smtClean="0">
                <a:solidFill>
                  <a:srgbClr val="5BEFFF"/>
                </a:solidFill>
              </a:rPr>
              <a:t>大部份需要的函數都被寫好了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08226"/>
            <a:ext cx="9144000" cy="3359510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22498"/>
            <a:ext cx="57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>
                <a:solidFill>
                  <a:srgbClr val="FFDC47"/>
                </a:solidFill>
              </a:rPr>
              <a:t>The Python Standard Library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148"/>
            <a:ext cx="2725708" cy="3140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52" y="2027147"/>
            <a:ext cx="3438377" cy="31444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45" y="2010925"/>
            <a:ext cx="3197655" cy="31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(2.b)re</a:t>
            </a:r>
            <a:r>
              <a:rPr lang="zh-TW" altLang="en-US" dirty="0" smtClean="0">
                <a:solidFill>
                  <a:srgbClr val="5BEFFF"/>
                </a:solidFill>
              </a:rPr>
              <a:t>正規運算式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546576"/>
            <a:ext cx="4113885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smtClean="0"/>
              <a:t>re</a:t>
            </a:r>
          </a:p>
          <a:p>
            <a:r>
              <a:rPr lang="en-US" altLang="zh-CN" dirty="0" smtClean="0"/>
              <a:t>m </a:t>
            </a:r>
            <a:r>
              <a:rPr lang="en-US" altLang="zh-CN" dirty="0"/>
              <a:t>= </a:t>
            </a:r>
            <a:r>
              <a:rPr lang="en-US" altLang="zh-CN" dirty="0" err="1"/>
              <a:t>re.search</a:t>
            </a:r>
            <a:r>
              <a:rPr lang="en-US" altLang="zh-CN" dirty="0"/>
              <a:t>(r'(?&lt;=-)\w+', 'spam-egg')</a:t>
            </a:r>
          </a:p>
          <a:p>
            <a:r>
              <a:rPr lang="en-US" altLang="zh-CN" dirty="0" err="1"/>
              <a:t>m.group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(?&lt;=…) </a:t>
            </a:r>
            <a:r>
              <a:rPr lang="zh-CN" altLang="en-US" dirty="0" smtClean="0"/>
              <a:t>匹配</a:t>
            </a:r>
            <a:r>
              <a:rPr lang="zh-CN" altLang="en-US" dirty="0"/>
              <a:t>字符</a:t>
            </a:r>
            <a:r>
              <a:rPr lang="zh-CN" altLang="en-US" dirty="0" smtClean="0"/>
              <a:t>串前面</a:t>
            </a:r>
            <a:r>
              <a:rPr lang="zh-CN" altLang="en-US" dirty="0"/>
              <a:t>匹配 </a:t>
            </a:r>
            <a:r>
              <a:rPr lang="en-US" altLang="zh-CN" dirty="0"/>
              <a:t>… </a:t>
            </a:r>
            <a:r>
              <a:rPr lang="zh-CN" altLang="en-US" dirty="0"/>
              <a:t>的内</a:t>
            </a:r>
            <a:r>
              <a:rPr lang="zh-CN" altLang="en-US" dirty="0" smtClean="0"/>
              <a:t>容。</a:t>
            </a:r>
            <a:endParaRPr lang="en-US" altLang="zh-CN" dirty="0" smtClean="0"/>
          </a:p>
          <a:p>
            <a:r>
              <a:rPr lang="en-US" altLang="zh-CN" dirty="0" smtClean="0"/>
              <a:t>(?&lt;</a:t>
            </a:r>
            <a:r>
              <a:rPr lang="en-US" altLang="zh-TW" dirty="0" smtClean="0"/>
              <a:t>!</a:t>
            </a:r>
            <a:r>
              <a:rPr lang="en-US" altLang="zh-CN" dirty="0" smtClean="0"/>
              <a:t>…) </a:t>
            </a:r>
            <a:r>
              <a:rPr lang="zh-CN" altLang="en-US" dirty="0"/>
              <a:t>匹配字符串</a:t>
            </a:r>
            <a:r>
              <a:rPr lang="zh-CN" altLang="en-US" dirty="0" smtClean="0"/>
              <a:t>前面</a:t>
            </a:r>
            <a:r>
              <a:rPr lang="zh-TW" altLang="en-US" dirty="0" smtClean="0"/>
              <a:t>不</a:t>
            </a:r>
            <a:r>
              <a:rPr lang="zh-CN" altLang="en-US" dirty="0" smtClean="0"/>
              <a:t>配 </a:t>
            </a:r>
            <a:r>
              <a:rPr lang="en-US" altLang="zh-CN" dirty="0"/>
              <a:t>… </a:t>
            </a:r>
            <a:r>
              <a:rPr lang="zh-CN" altLang="en-US" dirty="0"/>
              <a:t>的内容。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</a:t>
            </a:r>
            <a:r>
              <a:rPr lang="en-US" altLang="zh-TW" sz="2800" dirty="0" smtClean="0">
                <a:solidFill>
                  <a:srgbClr val="FFDC47"/>
                </a:solidFill>
              </a:rPr>
              <a:t>re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m = </a:t>
            </a:r>
            <a:r>
              <a:rPr lang="en-US" altLang="zh-TW" sz="2800" dirty="0" err="1">
                <a:solidFill>
                  <a:srgbClr val="FFDC47"/>
                </a:solidFill>
              </a:rPr>
              <a:t>re.search</a:t>
            </a:r>
            <a:r>
              <a:rPr lang="en-US" altLang="zh-TW" sz="2800" dirty="0">
                <a:solidFill>
                  <a:srgbClr val="FFDC47"/>
                </a:solidFill>
              </a:rPr>
              <a:t>('(?&lt;=</a:t>
            </a:r>
            <a:r>
              <a:rPr lang="en-US" altLang="zh-TW" sz="2800" dirty="0" err="1">
                <a:solidFill>
                  <a:srgbClr val="FFDC47"/>
                </a:solidFill>
              </a:rPr>
              <a:t>abc</a:t>
            </a:r>
            <a:r>
              <a:rPr lang="en-US" altLang="zh-TW" sz="2800" dirty="0">
                <a:solidFill>
                  <a:srgbClr val="FFDC47"/>
                </a:solidFill>
              </a:rPr>
              <a:t>)</a:t>
            </a:r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', '</a:t>
            </a:r>
            <a:r>
              <a:rPr lang="en-US" altLang="zh-TW" sz="2800" dirty="0" err="1">
                <a:solidFill>
                  <a:srgbClr val="FFDC47"/>
                </a:solidFill>
              </a:rPr>
              <a:t>abcdef</a:t>
            </a:r>
            <a:r>
              <a:rPr lang="en-US" altLang="zh-TW" sz="2800" dirty="0">
                <a:solidFill>
                  <a:srgbClr val="FFDC47"/>
                </a:solidFill>
              </a:rPr>
              <a:t>')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2266340"/>
            <a:ext cx="309398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(2.c) random --- </a:t>
            </a:r>
            <a:r>
              <a:rPr lang="zh-TW" altLang="en-US" dirty="0" smtClean="0">
                <a:solidFill>
                  <a:srgbClr val="5BEFFF"/>
                </a:solidFill>
              </a:rPr>
              <a:t>生成亂數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786854"/>
            <a:ext cx="8847740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#random --- </a:t>
            </a:r>
            <a:r>
              <a:rPr lang="zh-TW" altLang="en-US" dirty="0"/>
              <a:t>生成亂數</a:t>
            </a:r>
          </a:p>
          <a:p>
            <a:r>
              <a:rPr lang="en-US" altLang="zh-CN" dirty="0"/>
              <a:t>import random as </a:t>
            </a:r>
            <a:r>
              <a:rPr lang="en-US" altLang="zh-CN" dirty="0" err="1"/>
              <a:t>rd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a=</a:t>
            </a:r>
            <a:r>
              <a:rPr lang="en-US" altLang="zh-CN" dirty="0" err="1"/>
              <a:t>rd.random</a:t>
            </a:r>
            <a:r>
              <a:rPr lang="en-US" altLang="zh-CN" dirty="0"/>
              <a:t>()                             # Random float:  0.0 &lt;= x &lt; 1.0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rd.uniform</a:t>
            </a:r>
            <a:r>
              <a:rPr lang="en-US" altLang="zh-CN" dirty="0"/>
              <a:t>(2.5, 10.0)                   # Random float:  2.5 &lt;= x &lt; 10.0</a:t>
            </a:r>
          </a:p>
          <a:p>
            <a:r>
              <a:rPr lang="en-US" altLang="zh-CN" dirty="0"/>
              <a:t>c=</a:t>
            </a:r>
            <a:r>
              <a:rPr lang="en-US" altLang="zh-CN" dirty="0" err="1"/>
              <a:t>rd.randrange</a:t>
            </a:r>
            <a:r>
              <a:rPr lang="en-US" altLang="zh-CN" dirty="0"/>
              <a:t>(10)                        # Integer from 0 to 9 inclusive</a:t>
            </a:r>
          </a:p>
          <a:p>
            <a:r>
              <a:rPr lang="en-US" altLang="zh-CN" dirty="0"/>
              <a:t>d=</a:t>
            </a:r>
            <a:r>
              <a:rPr lang="en-US" altLang="zh-CN" dirty="0" err="1"/>
              <a:t>rd.choice</a:t>
            </a:r>
            <a:r>
              <a:rPr lang="en-US" altLang="zh-CN" dirty="0"/>
              <a:t>(['win', 'lose', 'draw'])      # Single random element from a sequence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a,b,c,d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random as </a:t>
            </a:r>
            <a:r>
              <a:rPr lang="en-US" altLang="zh-TW" sz="2800" dirty="0" err="1">
                <a:solidFill>
                  <a:srgbClr val="FFDC47"/>
                </a:solidFill>
              </a:rPr>
              <a:t>rd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endParaRPr lang="en-US" altLang="zh-TW" sz="2800" dirty="0" smtClean="0">
              <a:solidFill>
                <a:srgbClr val="FFDC47"/>
              </a:solidFill>
            </a:endParaRPr>
          </a:p>
          <a:p>
            <a:r>
              <a:rPr lang="en-US" altLang="zh-TW" sz="2800" dirty="0">
                <a:solidFill>
                  <a:srgbClr val="FFDC47"/>
                </a:solidFill>
              </a:rPr>
              <a:t>a=</a:t>
            </a:r>
            <a:r>
              <a:rPr lang="en-US" altLang="zh-TW" sz="2800" dirty="0" err="1">
                <a:solidFill>
                  <a:srgbClr val="FFDC47"/>
                </a:solidFill>
              </a:rPr>
              <a:t>rd.random</a:t>
            </a:r>
            <a:r>
              <a:rPr lang="en-US" altLang="zh-TW" sz="2800" dirty="0">
                <a:solidFill>
                  <a:srgbClr val="FFDC47"/>
                </a:solidFill>
              </a:rPr>
              <a:t>()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2266340"/>
            <a:ext cx="309398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884</Words>
  <Application>Microsoft Office PowerPoint</Application>
  <PresentationFormat>如螢幕大小 (16:9)</PresentationFormat>
  <Paragraphs>150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Dubai</vt:lpstr>
      <vt:lpstr>宋体</vt:lpstr>
      <vt:lpstr>新細明體</vt:lpstr>
      <vt:lpstr>標楷體</vt:lpstr>
      <vt:lpstr>Arial</vt:lpstr>
      <vt:lpstr>Calibri</vt:lpstr>
      <vt:lpstr>Symbol</vt:lpstr>
      <vt:lpstr>Office Theme</vt:lpstr>
      <vt:lpstr>Python Quick Tutorial</vt:lpstr>
      <vt:lpstr>Function definition and function call</vt:lpstr>
      <vt:lpstr>(1)程式要素：資料結構和演算法</vt:lpstr>
      <vt:lpstr>(1.b) 函數的定義及呼叫</vt:lpstr>
      <vt:lpstr>(1.c) 函數的預設參數</vt:lpstr>
      <vt:lpstr>(1.d) lamda表示式</vt:lpstr>
      <vt:lpstr>(2.a) 大部份需要的函數都被寫好了</vt:lpstr>
      <vt:lpstr>(2.b)re正規運算式</vt:lpstr>
      <vt:lpstr>(2.c) random --- 生成亂數</vt:lpstr>
      <vt:lpstr>(2.d) sqlite3 --- SQLite 數據庫</vt:lpstr>
      <vt:lpstr>(2.e) urllib --- URL 處理模組</vt:lpstr>
      <vt:lpstr>(3.a)收集學校新聞的大數據</vt:lpstr>
      <vt:lpstr>(3.b)建立新聞標題的資料庫</vt:lpstr>
      <vt:lpstr>(3.c)查詢學校新聞標題有人工智慧</vt:lpstr>
      <vt:lpstr>PowerPoint 簡報</vt:lpstr>
      <vt:lpstr>單元4的習題：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181</cp:revision>
  <dcterms:created xsi:type="dcterms:W3CDTF">2013-08-21T19:17:07Z</dcterms:created>
  <dcterms:modified xsi:type="dcterms:W3CDTF">2019-05-09T16:41:56Z</dcterms:modified>
</cp:coreProperties>
</file>