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78609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(5)-</a:t>
            </a:r>
            <a:r>
              <a:rPr lang="zh-TW" altLang="en-US" dirty="0" smtClean="0"/>
              <a:t>流程</a:t>
            </a:r>
            <a:r>
              <a:rPr lang="zh-TW" altLang="en-US" dirty="0"/>
              <a:t>控制和字串</a:t>
            </a:r>
            <a:r>
              <a:rPr lang="en-US" altLang="zh-TW" dirty="0"/>
              <a:t>/</a:t>
            </a:r>
            <a:r>
              <a:rPr lang="zh-TW" altLang="en-US" dirty="0"/>
              <a:t>時間處理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zh-TW" altLang="en-US" dirty="0" smtClean="0">
                <a:solidFill>
                  <a:srgbClr val="5BEFFF"/>
                </a:solidFill>
              </a:rPr>
              <a:t>後天星期幾</a:t>
            </a:r>
            <a:r>
              <a:rPr lang="en-US" altLang="zh-TW" dirty="0" smtClean="0">
                <a:solidFill>
                  <a:srgbClr val="5BEFFF"/>
                </a:solidFill>
              </a:rPr>
              <a:t>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421" y="3259252"/>
            <a:ext cx="601069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後天星期幾</a:t>
            </a:r>
            <a:r>
              <a:rPr lang="en-US" altLang="zh-TW" dirty="0"/>
              <a:t>?</a:t>
            </a:r>
          </a:p>
          <a:p>
            <a:pPr latinLnBrk="1"/>
            <a:r>
              <a:rPr lang="en-US" altLang="zh-TW" dirty="0"/>
              <a:t>import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</a:t>
            </a:r>
          </a:p>
          <a:p>
            <a:pPr latinLnBrk="1"/>
            <a:r>
              <a:rPr lang="en-US" altLang="zh-TW" dirty="0" err="1"/>
              <a:t>dt</a:t>
            </a:r>
            <a:r>
              <a:rPr lang="en-US" altLang="zh-TW" dirty="0"/>
              <a:t>=</a:t>
            </a:r>
            <a:r>
              <a:rPr lang="en-US" altLang="zh-TW" dirty="0" err="1"/>
              <a:t>datetime.datetime.now</a:t>
            </a:r>
            <a:r>
              <a:rPr lang="en-US" altLang="zh-TW" dirty="0"/>
              <a:t>() + </a:t>
            </a:r>
            <a:r>
              <a:rPr lang="en-US" altLang="zh-TW" dirty="0" err="1"/>
              <a:t>datetime.timedelta</a:t>
            </a:r>
            <a:r>
              <a:rPr lang="en-US" altLang="zh-TW" dirty="0"/>
              <a:t>(days=2)</a:t>
            </a:r>
          </a:p>
          <a:p>
            <a:pPr latinLnBrk="1"/>
            <a:r>
              <a:rPr lang="en-US" altLang="zh-TW" dirty="0"/>
              <a:t>print(</a:t>
            </a:r>
            <a:r>
              <a:rPr lang="en-US" altLang="zh-TW" dirty="0" err="1"/>
              <a:t>ws</a:t>
            </a:r>
            <a:r>
              <a:rPr lang="en-US" altLang="zh-TW" dirty="0"/>
              <a:t>[</a:t>
            </a:r>
            <a:r>
              <a:rPr lang="en-US" altLang="zh-TW" dirty="0" err="1"/>
              <a:t>dt.weekday</a:t>
            </a:r>
            <a:r>
              <a:rPr lang="en-US" altLang="zh-TW" dirty="0"/>
              <a:t>()])#Monday is 0 and Sunday is 6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datetime.now</a:t>
            </a:r>
            <a:r>
              <a:rPr lang="en-US" altLang="zh-TW" sz="3200" dirty="0" smtClean="0">
                <a:solidFill>
                  <a:srgbClr val="FFDC47"/>
                </a:solidFill>
              </a:rPr>
              <a:t>()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datetime.timedelta</a:t>
            </a:r>
            <a:r>
              <a:rPr lang="en-US" altLang="zh-TW" sz="3200" dirty="0">
                <a:solidFill>
                  <a:srgbClr val="FFDC47"/>
                </a:solidFill>
              </a:rPr>
              <a:t>(days=2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datetime.datetime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2069195"/>
            <a:ext cx="40999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 smtClean="0">
                <a:solidFill>
                  <a:srgbClr val="5BEFFF"/>
                </a:solidFill>
              </a:rPr>
              <a:t>程式跑了多久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7232336" cy="2893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/>
              <a:t>import time</a:t>
            </a:r>
          </a:p>
          <a:p>
            <a:pPr latinLnBrk="1"/>
            <a:r>
              <a:rPr lang="en-US" altLang="zh-TW" sz="1400" dirty="0"/>
              <a:t>t1=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count=0</a:t>
            </a:r>
          </a:p>
          <a:p>
            <a:pPr latinLnBrk="1"/>
            <a:r>
              <a:rPr lang="en-US" altLang="zh-TW" sz="1400" dirty="0"/>
              <a:t>#</a:t>
            </a:r>
            <a:r>
              <a:rPr lang="zh-TW" altLang="en-US" sz="1400" dirty="0"/>
              <a:t>計算</a:t>
            </a:r>
            <a:r>
              <a:rPr lang="en-US" altLang="zh-TW" sz="1400" dirty="0"/>
              <a:t>2-1000</a:t>
            </a:r>
            <a:r>
              <a:rPr lang="zh-TW" altLang="en-US" sz="1400" dirty="0"/>
              <a:t>之間的質數數</a:t>
            </a:r>
          </a:p>
          <a:p>
            <a:pPr latinLnBrk="1"/>
            <a:r>
              <a:rPr lang="en-US" altLang="zh-TW" sz="1400" dirty="0"/>
              <a:t>for n in range(2, 1000):</a:t>
            </a:r>
          </a:p>
          <a:p>
            <a:pPr latinLnBrk="1"/>
            <a:r>
              <a:rPr lang="en-US" altLang="zh-TW" sz="1400" dirty="0"/>
              <a:t>  for x in range(2,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(n/2)):</a:t>
            </a:r>
          </a:p>
          <a:p>
            <a:pPr latinLnBrk="1"/>
            <a:r>
              <a:rPr lang="en-US" altLang="zh-TW" sz="1400" dirty="0"/>
              <a:t>     if n % x == 0:</a:t>
            </a:r>
          </a:p>
          <a:p>
            <a:pPr latinLnBrk="1"/>
            <a:r>
              <a:rPr lang="en-US" altLang="zh-TW" sz="1400" dirty="0"/>
              <a:t>        break</a:t>
            </a:r>
          </a:p>
          <a:p>
            <a:pPr latinLnBrk="1"/>
            <a:r>
              <a:rPr lang="en-US" altLang="zh-TW" sz="1400" dirty="0"/>
              <a:t>  else:</a:t>
            </a:r>
          </a:p>
          <a:p>
            <a:pPr latinLnBrk="1"/>
            <a:r>
              <a:rPr lang="en-US" altLang="zh-TW" sz="1400" dirty="0"/>
              <a:t>     count+=1</a:t>
            </a:r>
          </a:p>
          <a:p>
            <a:pPr latinLnBrk="1"/>
            <a:r>
              <a:rPr lang="en-US" altLang="zh-TW" sz="1400" dirty="0"/>
              <a:t>t2=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seconds = t2-t1</a:t>
            </a:r>
          </a:p>
          <a:p>
            <a:pPr latinLnBrk="1"/>
            <a:r>
              <a:rPr lang="en-US" altLang="zh-TW" sz="1400" dirty="0"/>
              <a:t>print("The number of primes is {} in {} </a:t>
            </a:r>
            <a:r>
              <a:rPr lang="en-US" altLang="zh-TW" sz="1400" dirty="0" err="1"/>
              <a:t>seconds".format</a:t>
            </a:r>
            <a:r>
              <a:rPr lang="en-US" altLang="zh-TW" sz="1400" dirty="0"/>
              <a:t>(count, seconds</a:t>
            </a:r>
            <a:r>
              <a:rPr lang="en-US" altLang="zh-TW" sz="1400" dirty="0" smtClean="0"/>
              <a:t>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t1=</a:t>
            </a:r>
            <a:r>
              <a:rPr lang="en-US" altLang="zh-TW" sz="3200" dirty="0" err="1">
                <a:solidFill>
                  <a:srgbClr val="FFDC47"/>
                </a:solidFill>
              </a:rPr>
              <a:t>time.time</a:t>
            </a:r>
            <a:r>
              <a:rPr lang="en-US" altLang="zh-TW" sz="3200" dirty="0" smtClean="0">
                <a:solidFill>
                  <a:srgbClr val="FFDC47"/>
                </a:solidFill>
              </a:rPr>
              <a:t>() 1970/1/1,0:00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seconds = t2-t1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77" y="1786602"/>
            <a:ext cx="39551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break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 smtClean="0">
                <a:solidFill>
                  <a:srgbClr val="92D050"/>
                </a:solidFill>
              </a:rPr>
              <a:t>for</a:t>
            </a:r>
            <a:r>
              <a:rPr lang="zh-TW" altLang="en-US" sz="2800" dirty="0" smtClean="0">
                <a:solidFill>
                  <a:srgbClr val="92D050"/>
                </a:solidFill>
              </a:rPr>
              <a:t>迴圈有何作用？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continue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>
                <a:solidFill>
                  <a:srgbClr val="92D050"/>
                </a:solidFill>
              </a:rPr>
              <a:t>for</a:t>
            </a:r>
            <a:r>
              <a:rPr lang="zh-TW" altLang="en-US" sz="2800" dirty="0">
                <a:solidFill>
                  <a:srgbClr val="92D050"/>
                </a:solidFill>
              </a:rPr>
              <a:t>迴圈有何作用？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en-US" altLang="zh-TW" sz="2800" dirty="0">
                <a:solidFill>
                  <a:srgbClr val="92D050"/>
                </a:solidFill>
              </a:rPr>
              <a:t>split</a:t>
            </a:r>
            <a:r>
              <a:rPr lang="en-US" altLang="zh-TW" sz="2800" dirty="0" smtClean="0">
                <a:solidFill>
                  <a:srgbClr val="92D050"/>
                </a:solidFill>
              </a:rPr>
              <a:t>()</a:t>
            </a:r>
            <a:r>
              <a:rPr lang="zh-TW" altLang="en-US" sz="2800" dirty="0" smtClean="0">
                <a:solidFill>
                  <a:srgbClr val="92D050"/>
                </a:solidFill>
              </a:rPr>
              <a:t>有何作用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find()</a:t>
            </a:r>
            <a:r>
              <a:rPr lang="zh-TW" altLang="en-US" sz="2800" dirty="0" smtClean="0">
                <a:solidFill>
                  <a:srgbClr val="92D050"/>
                </a:solidFill>
              </a:rPr>
              <a:t>如果找不到要找的字串回傳什麼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5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找出步驟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(2.a)</a:t>
            </a:r>
            <a:r>
              <a:rPr lang="zh-TW" altLang="en-US" sz="3200" dirty="0" smtClean="0">
                <a:solidFill>
                  <a:srgbClr val="FFDC47"/>
                </a:solidFill>
              </a:rPr>
              <a:t>的</a:t>
            </a:r>
            <a:r>
              <a:rPr lang="en-US" altLang="zh-TW" sz="3200" dirty="0" smtClean="0">
                <a:solidFill>
                  <a:srgbClr val="FFDC47"/>
                </a:solidFill>
              </a:rPr>
              <a:t>about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字串中有幾個</a:t>
            </a:r>
            <a:r>
              <a:rPr lang="en-US" altLang="zh-TW" sz="3200" dirty="0" smtClean="0">
                <a:solidFill>
                  <a:srgbClr val="FFDC47"/>
                </a:solidFill>
              </a:rPr>
              <a:t>in</a:t>
            </a:r>
            <a:r>
              <a:rPr lang="zh-TW" altLang="en-US" sz="3200" dirty="0" smtClean="0">
                <a:solidFill>
                  <a:srgbClr val="FFDC47"/>
                </a:solidFill>
              </a:rPr>
              <a:t>字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將步驟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3.a)</a:t>
            </a:r>
            <a:r>
              <a:rPr lang="zh-TW" altLang="en-US" sz="3200" dirty="0" smtClean="0">
                <a:solidFill>
                  <a:srgbClr val="FFDC47"/>
                </a:solidFill>
              </a:rPr>
              <a:t>改成昨天星期幾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進階流程控制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字串處理</a:t>
            </a:r>
            <a:endParaRPr lang="en-US" dirty="0"/>
          </a:p>
          <a:p>
            <a:pPr algn="l"/>
            <a:r>
              <a:rPr lang="en-US" altLang="zh-TW" dirty="0" smtClean="0"/>
              <a:t>3</a:t>
            </a:r>
            <a:r>
              <a:rPr lang="en-US" altLang="zh-TW" dirty="0" smtClean="0"/>
              <a:t>) </a:t>
            </a:r>
            <a:r>
              <a:rPr lang="zh-TW" altLang="en-US" dirty="0" smtClean="0"/>
              <a:t>時間處理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(1.a)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2" y="1282911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1000-900</a:t>
            </a:r>
            <a:r>
              <a:rPr lang="zh-TW" altLang="en-US" dirty="0" smtClean="0">
                <a:solidFill>
                  <a:srgbClr val="5BEFFF"/>
                </a:solidFill>
              </a:rPr>
              <a:t>之間的質數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440537"/>
            <a:ext cx="3813050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計算</a:t>
            </a:r>
            <a:r>
              <a:rPr lang="en-US" altLang="zh-CN" dirty="0"/>
              <a:t>1000-900</a:t>
            </a:r>
            <a:r>
              <a:rPr lang="zh-CN" altLang="en-US" dirty="0"/>
              <a:t>之間的質數</a:t>
            </a:r>
          </a:p>
          <a:p>
            <a:r>
              <a:rPr lang="en-US" altLang="zh-CN" dirty="0"/>
              <a:t>for n in range(900, 1000):</a:t>
            </a:r>
          </a:p>
          <a:p>
            <a:r>
              <a:rPr lang="en-US" altLang="zh-CN" dirty="0"/>
              <a:t>  for x in range(2, </a:t>
            </a:r>
            <a:r>
              <a:rPr lang="en-US" altLang="zh-CN" dirty="0" err="1"/>
              <a:t>int</a:t>
            </a:r>
            <a:r>
              <a:rPr lang="en-US" altLang="zh-CN" dirty="0"/>
              <a:t>(n/2)):</a:t>
            </a:r>
          </a:p>
          <a:p>
            <a:r>
              <a:rPr lang="en-US" altLang="zh-CN" dirty="0"/>
              <a:t>     if n % x == 0: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print(n, 'is a prime number')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31476"/>
            <a:ext cx="2834886" cy="28120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3881" y="831061"/>
            <a:ext cx="450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 for x in range(2,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(n/2)):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if n % x == 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4616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zh-TW" altLang="en-US" dirty="0" smtClean="0">
                <a:solidFill>
                  <a:srgbClr val="5BEFFF"/>
                </a:solidFill>
              </a:rPr>
              <a:t>將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檔案讀入程式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26" y="2350300"/>
            <a:ext cx="4618579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將</a:t>
            </a:r>
            <a:r>
              <a:rPr lang="en-US" altLang="zh-TW" dirty="0"/>
              <a:t>score.txt</a:t>
            </a:r>
            <a:r>
              <a:rPr lang="zh-TW" altLang="en-US" dirty="0"/>
              <a:t>檔案中及格的成績存成</a:t>
            </a:r>
            <a:r>
              <a:rPr lang="en-US" altLang="zh-TW" dirty="0"/>
              <a:t>score2.txt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 err="1"/>
              <a:t>fout</a:t>
            </a:r>
            <a:r>
              <a:rPr lang="en-US" altLang="zh-TW" dirty="0"/>
              <a:t>=open('score2.txt','w')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&lt; 60:</a:t>
            </a:r>
          </a:p>
          <a:p>
            <a:r>
              <a:rPr lang="en-US" altLang="zh-TW" dirty="0"/>
              <a:t>    continue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fout.write</a:t>
            </a:r>
            <a:r>
              <a:rPr lang="en-US" altLang="zh-TW" dirty="0"/>
              <a:t>(line)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fout.close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1670" y="777858"/>
            <a:ext cx="2405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for line in fin: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&lt; 60: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continue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41" y="2266340"/>
            <a:ext cx="4007759" cy="20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</a:t>
            </a:r>
            <a:r>
              <a:rPr lang="zh-TW" altLang="en-US" dirty="0">
                <a:solidFill>
                  <a:srgbClr val="5BEFFF"/>
                </a:solidFill>
              </a:rPr>
              <a:t>算</a:t>
            </a:r>
            <a:r>
              <a:rPr lang="zh-TW" altLang="en-US" dirty="0" smtClean="0">
                <a:solidFill>
                  <a:srgbClr val="5BEFFF"/>
                </a:solidFill>
              </a:rPr>
              <a:t>出</a:t>
            </a:r>
            <a:r>
              <a:rPr lang="en-US" altLang="zh-TW" dirty="0" smtClean="0">
                <a:solidFill>
                  <a:srgbClr val="5BEFFF"/>
                </a:solidFill>
              </a:rPr>
              <a:t>101</a:t>
            </a:r>
            <a:r>
              <a:rPr lang="zh-TW" altLang="en-US" dirty="0" smtClean="0">
                <a:solidFill>
                  <a:srgbClr val="5BEFFF"/>
                </a:solidFill>
              </a:rPr>
              <a:t>到</a:t>
            </a:r>
            <a:r>
              <a:rPr lang="en-US" altLang="zh-TW" dirty="0" smtClean="0">
                <a:solidFill>
                  <a:srgbClr val="5BEFFF"/>
                </a:solidFill>
              </a:rPr>
              <a:t>199</a:t>
            </a:r>
            <a:r>
              <a:rPr lang="zh-TW" altLang="en-US" dirty="0" smtClean="0">
                <a:solidFill>
                  <a:srgbClr val="5BEFFF"/>
                </a:solidFill>
              </a:rPr>
              <a:t>的奇數和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=101</a:t>
            </a:r>
          </a:p>
          <a:p>
            <a:r>
              <a:rPr lang="en-US" altLang="zh-TW" dirty="0"/>
              <a:t>sum=0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&lt;=199:</a:t>
            </a:r>
          </a:p>
          <a:p>
            <a:r>
              <a:rPr lang="en-US" altLang="zh-TW" dirty="0"/>
              <a:t>	sum+=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+=2</a:t>
            </a:r>
          </a:p>
          <a:p>
            <a:r>
              <a:rPr lang="en-US" altLang="zh-TW" dirty="0"/>
              <a:t>print('Sum of odds=',sum)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206231"/>
            <a:ext cx="2420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while </a:t>
            </a:r>
            <a:r>
              <a:rPr lang="en-US" altLang="zh-TW" sz="3200" dirty="0" err="1">
                <a:solidFill>
                  <a:srgbClr val="FFDC47"/>
                </a:solidFill>
              </a:rPr>
              <a:t>i</a:t>
            </a:r>
            <a:r>
              <a:rPr lang="en-US" altLang="zh-TW" sz="3200" dirty="0">
                <a:solidFill>
                  <a:srgbClr val="FFDC47"/>
                </a:solidFill>
              </a:rPr>
              <a:t>&lt;=199:</a:t>
            </a: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49" y="2266339"/>
            <a:ext cx="2782296" cy="1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zh-TW" altLang="en-US" dirty="0" smtClean="0">
                <a:solidFill>
                  <a:srgbClr val="5BEFFF"/>
                </a:solidFill>
              </a:rPr>
              <a:t>從</a:t>
            </a:r>
            <a:r>
              <a:rPr lang="zh-TW" altLang="en-US" dirty="0">
                <a:solidFill>
                  <a:srgbClr val="5BEFFF"/>
                </a:solidFill>
              </a:rPr>
              <a:t>文章中找出</a:t>
            </a:r>
            <a:r>
              <a:rPr lang="en-US" altLang="zh-TW" dirty="0">
                <a:solidFill>
                  <a:srgbClr val="5BEFFF"/>
                </a:solidFill>
              </a:rPr>
              <a:t>AU</a:t>
            </a:r>
            <a:r>
              <a:rPr lang="zh-TW" altLang="en-US" dirty="0">
                <a:solidFill>
                  <a:srgbClr val="5BEFFF"/>
                </a:solidFill>
              </a:rPr>
              <a:t>字串的次數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('AU')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pos</a:t>
            </a:r>
            <a:r>
              <a:rPr lang="en-US" altLang="zh-TW" dirty="0"/>
              <a:t> &gt;=0: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('AU', pos+1)</a:t>
            </a:r>
          </a:p>
          <a:p>
            <a:r>
              <a:rPr lang="en-US" altLang="zh-TW" dirty="0"/>
              <a:t>print("The occurrences of AU are", count)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3568" y="925906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=</a:t>
            </a:r>
            <a:r>
              <a:rPr lang="en-US" altLang="zh-TW" sz="2800" dirty="0" err="1">
                <a:solidFill>
                  <a:srgbClr val="FFDC47"/>
                </a:solidFill>
              </a:rPr>
              <a:t>about.find</a:t>
            </a:r>
            <a:r>
              <a:rPr lang="en-US" altLang="zh-TW" sz="2800" dirty="0">
                <a:solidFill>
                  <a:srgbClr val="FFDC47"/>
                </a:solidFill>
              </a:rPr>
              <a:t>('AU')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while </a:t>
            </a:r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 &gt;=</a:t>
            </a:r>
            <a:r>
              <a:rPr lang="en-US" altLang="zh-TW" sz="2800" dirty="0" smtClean="0">
                <a:solidFill>
                  <a:srgbClr val="FFDC47"/>
                </a:solidFill>
              </a:rPr>
              <a:t>0: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   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pos</a:t>
            </a:r>
            <a:r>
              <a:rPr lang="en-US" altLang="zh-TW" sz="2800" dirty="0" smtClean="0">
                <a:solidFill>
                  <a:srgbClr val="FFDC47"/>
                </a:solidFill>
              </a:rPr>
              <a:t>=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about.find</a:t>
            </a:r>
            <a:r>
              <a:rPr lang="en-US" altLang="zh-TW" sz="2800" dirty="0" smtClean="0">
                <a:solidFill>
                  <a:srgbClr val="FFDC47"/>
                </a:solidFill>
              </a:rPr>
              <a:t>('AU', pos+1)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1717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about='''The THE ranking of world universities of each specialized subject is expanded this year to include the top 500 ones.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AU is ranked to be in the top 401-500 list of the subject of “life sciences,” and is the No.3 private university in Taiwan in this specialized area.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In addition, AU is ranked similarly in the subject of “clinical, pre-clinical &amp; health,” and is the No.4 private university in Taiwan in this area.'''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71" y="2852036"/>
            <a:ext cx="442760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</a:t>
            </a:r>
            <a:r>
              <a:rPr lang="zh-TW" altLang="en-US" dirty="0" smtClean="0">
                <a:solidFill>
                  <a:srgbClr val="5BEFFF"/>
                </a:solidFill>
              </a:rPr>
              <a:t>算文章的字數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688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words = </a:t>
            </a:r>
            <a:r>
              <a:rPr lang="en-US" altLang="zh-TW" dirty="0" err="1"/>
              <a:t>about.split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for word in words:</a:t>
            </a:r>
          </a:p>
          <a:p>
            <a:r>
              <a:rPr lang="en-US" altLang="zh-TW" dirty="0"/>
              <a:t>   #print(word)</a:t>
            </a:r>
          </a:p>
          <a:p>
            <a:r>
              <a:rPr lang="en-US" altLang="zh-TW" dirty="0"/>
              <a:t>   count += 1</a:t>
            </a:r>
          </a:p>
          <a:p>
            <a:r>
              <a:rPr lang="en-US" altLang="zh-TW" dirty="0"/>
              <a:t>print('The number of words is ', 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words = </a:t>
            </a:r>
            <a:r>
              <a:rPr lang="en-US" altLang="zh-TW" sz="3200" dirty="0" err="1">
                <a:solidFill>
                  <a:srgbClr val="FFDC47"/>
                </a:solidFill>
              </a:rPr>
              <a:t>about.split</a:t>
            </a:r>
            <a:r>
              <a:rPr lang="en-US" altLang="zh-TW" sz="3200" dirty="0">
                <a:solidFill>
                  <a:srgbClr val="FFDC47"/>
                </a:solidFill>
              </a:rPr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1" y="2230912"/>
            <a:ext cx="3645782" cy="15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找出</a:t>
            </a:r>
            <a:r>
              <a:rPr lang="en-US" altLang="zh-TW" dirty="0" smtClean="0">
                <a:solidFill>
                  <a:srgbClr val="5BEFFF"/>
                </a:solidFill>
              </a:rPr>
              <a:t>“ ”</a:t>
            </a:r>
            <a:r>
              <a:rPr lang="zh-TW" altLang="en-US" dirty="0" smtClean="0">
                <a:solidFill>
                  <a:srgbClr val="5BEFFF"/>
                </a:solidFill>
              </a:rPr>
              <a:t>中的字串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456729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('\u201C')#\u201C=“</a:t>
            </a:r>
          </a:p>
          <a:p>
            <a:pPr latinLnBrk="1"/>
            <a:r>
              <a:rPr lang="en-US" altLang="zh-TW" dirty="0"/>
              <a:t>while </a:t>
            </a:r>
            <a:r>
              <a:rPr lang="en-US" altLang="zh-TW" dirty="0" err="1"/>
              <a:t>posL</a:t>
            </a:r>
            <a:r>
              <a:rPr lang="en-US" altLang="zh-TW" dirty="0"/>
              <a:t> &gt;=0: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posR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('\u201D',posL+1) #\u201D=”</a:t>
            </a:r>
          </a:p>
          <a:p>
            <a:pPr latinLnBrk="1"/>
            <a:r>
              <a:rPr lang="en-US" altLang="zh-TW" dirty="0"/>
              <a:t>  if </a:t>
            </a:r>
            <a:r>
              <a:rPr lang="en-US" altLang="zh-TW" dirty="0" err="1"/>
              <a:t>posR</a:t>
            </a:r>
            <a:r>
              <a:rPr lang="en-US" altLang="zh-TW" dirty="0"/>
              <a:t> &gt; </a:t>
            </a:r>
            <a:r>
              <a:rPr lang="en-US" altLang="zh-TW" dirty="0" err="1"/>
              <a:t>posL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</a:t>
            </a:r>
            <a:r>
              <a:rPr lang="en-US" altLang="zh-TW" dirty="0" err="1"/>
              <a:t>subStr</a:t>
            </a:r>
            <a:r>
              <a:rPr lang="en-US" altLang="zh-TW" dirty="0"/>
              <a:t> = about[posL+1:posR]</a:t>
            </a:r>
          </a:p>
          <a:p>
            <a:pPr latinLnBrk="1"/>
            <a:r>
              <a:rPr lang="en-US" altLang="zh-TW" dirty="0"/>
              <a:t>    print(</a:t>
            </a:r>
            <a:r>
              <a:rPr lang="en-US" altLang="zh-TW" dirty="0" err="1"/>
              <a:t>subStr</a:t>
            </a:r>
            <a:r>
              <a:rPr lang="en-US" altLang="zh-TW" dirty="0"/>
              <a:t>)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('\u201C', </a:t>
            </a:r>
            <a:r>
              <a:rPr lang="en-US" altLang="zh-TW" dirty="0" err="1"/>
              <a:t>posR</a:t>
            </a:r>
            <a:r>
              <a:rPr lang="en-US" altLang="zh-TW" dirty="0"/>
              <a:t> + 1</a:t>
            </a:r>
            <a:r>
              <a:rPr lang="en-US" altLang="zh-TW" dirty="0" smtClean="0"/>
              <a:t>)</a:t>
            </a:r>
          </a:p>
          <a:p>
            <a:pPr latinLnBrk="1"/>
            <a:r>
              <a:rPr lang="zh-TW" altLang="en-US" dirty="0" smtClean="0"/>
              <a:t>子字串</a:t>
            </a:r>
            <a:r>
              <a:rPr lang="en-US" altLang="zh-TW" dirty="0" smtClean="0"/>
              <a:t>:</a:t>
            </a:r>
          </a:p>
          <a:p>
            <a:pPr latinLnBrk="1"/>
            <a:r>
              <a:rPr lang="en-US" altLang="zh-TW" dirty="0"/>
              <a:t>string[start: end: step]</a:t>
            </a:r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Unicode character '\u201C'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subStr</a:t>
            </a:r>
            <a:r>
              <a:rPr lang="en-US" altLang="zh-TW" sz="3200" dirty="0">
                <a:solidFill>
                  <a:srgbClr val="FFDC47"/>
                </a:solidFill>
              </a:rPr>
              <a:t> = about[posL+1:posR]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2258704"/>
            <a:ext cx="4005364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12415</TotalTime>
  <Words>660</Words>
  <Application>Microsoft Office PowerPoint</Application>
  <PresentationFormat>如螢幕大小 (16:9)</PresentationFormat>
  <Paragraphs>110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課程大綱-程式設計簡介</vt:lpstr>
      <vt:lpstr>(1.a)打開Colab</vt:lpstr>
      <vt:lpstr>(1.b) 計算1000-900之間的質數</vt:lpstr>
      <vt:lpstr>(1.c) 將score.txt檔案讀入程式</vt:lpstr>
      <vt:lpstr>(1.d)算出101到199的奇數和 </vt:lpstr>
      <vt:lpstr>(2.a) 從文章中找出AU字串的次數</vt:lpstr>
      <vt:lpstr>(2.b)算文章的字數</vt:lpstr>
      <vt:lpstr>(2.c) 找出“ ”中的字串</vt:lpstr>
      <vt:lpstr>(3.a) 後天星期幾?</vt:lpstr>
      <vt:lpstr>(3.b) 程式跑了多久</vt:lpstr>
      <vt:lpstr>PowerPoint 簡報</vt:lpstr>
      <vt:lpstr>單元5的習題：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171</cp:revision>
  <dcterms:created xsi:type="dcterms:W3CDTF">2013-08-21T19:17:07Z</dcterms:created>
  <dcterms:modified xsi:type="dcterms:W3CDTF">2019-04-30T20:53:38Z</dcterms:modified>
</cp:coreProperties>
</file>