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5BEFFF"/>
    <a:srgbClr val="FF9900"/>
    <a:srgbClr val="EA4B04"/>
    <a:srgbClr val="9900CC"/>
    <a:srgbClr val="D99B01"/>
    <a:srgbClr val="FF66CC"/>
    <a:srgbClr val="FF67AC"/>
    <a:srgbClr val="CC0099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>
      <p:cViewPr varScale="1">
        <p:scale>
          <a:sx n="116" d="100"/>
          <a:sy n="116" d="100"/>
        </p:scale>
        <p:origin x="28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5D7741EB-0162-4DE2-9F66-660D57237E8D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79AAD320-9840-4440-B52B-029D53F374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08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2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433880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197405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5BE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32688" y="5166531"/>
            <a:ext cx="9111311" cy="122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240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240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高中生遠距先修課程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195106"/>
            <a:ext cx="7162800" cy="610821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P</a:t>
            </a:r>
            <a:r>
              <a:rPr lang="en-US" altLang="zh-TW" dirty="0" smtClean="0"/>
              <a:t>ython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(6)-</a:t>
            </a:r>
            <a:r>
              <a:rPr lang="zh-TW" altLang="en-US" dirty="0"/>
              <a:t>資料結構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1200" cy="1981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061652" y="15869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DC4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朱學亭老師</a:t>
            </a:r>
            <a:endParaRPr lang="zh-TW" altLang="en-US" sz="1400" dirty="0">
              <a:solidFill>
                <a:srgbClr val="FFDC4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(3.a) </a:t>
            </a:r>
            <a:r>
              <a:rPr lang="zh-TW" altLang="en-US" dirty="0" smtClean="0">
                <a:solidFill>
                  <a:srgbClr val="5BEFFF"/>
                </a:solidFill>
              </a:rPr>
              <a:t>後天星期幾</a:t>
            </a:r>
            <a:r>
              <a:rPr lang="en-US" altLang="zh-TW" dirty="0" smtClean="0">
                <a:solidFill>
                  <a:srgbClr val="5BEFFF"/>
                </a:solidFill>
              </a:rPr>
              <a:t>?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4421" y="3259252"/>
            <a:ext cx="6010696" cy="147732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dirty="0"/>
              <a:t>#</a:t>
            </a:r>
            <a:r>
              <a:rPr lang="zh-TW" altLang="en-US" dirty="0"/>
              <a:t>後天星期幾</a:t>
            </a:r>
            <a:r>
              <a:rPr lang="en-US" altLang="zh-TW" dirty="0"/>
              <a:t>?</a:t>
            </a:r>
          </a:p>
          <a:p>
            <a:pPr latinLnBrk="1"/>
            <a:r>
              <a:rPr lang="en-US" altLang="zh-TW" dirty="0"/>
              <a:t>import </a:t>
            </a:r>
            <a:r>
              <a:rPr lang="en-US" altLang="zh-TW" dirty="0" err="1"/>
              <a:t>datetime</a:t>
            </a:r>
            <a:endParaRPr lang="en-US" altLang="zh-TW" dirty="0"/>
          </a:p>
          <a:p>
            <a:pPr latinLnBrk="1"/>
            <a:r>
              <a:rPr lang="en-US" altLang="zh-TW" dirty="0"/>
              <a:t>#</a:t>
            </a:r>
            <a:r>
              <a:rPr lang="zh-TW" altLang="en-US" dirty="0"/>
              <a:t>後天</a:t>
            </a:r>
          </a:p>
          <a:p>
            <a:pPr latinLnBrk="1"/>
            <a:r>
              <a:rPr lang="en-US" altLang="zh-TW" dirty="0" err="1"/>
              <a:t>dt</a:t>
            </a:r>
            <a:r>
              <a:rPr lang="en-US" altLang="zh-TW" dirty="0"/>
              <a:t>=</a:t>
            </a:r>
            <a:r>
              <a:rPr lang="en-US" altLang="zh-TW" dirty="0" err="1"/>
              <a:t>datetime.datetime.now</a:t>
            </a:r>
            <a:r>
              <a:rPr lang="en-US" altLang="zh-TW" dirty="0"/>
              <a:t>() + </a:t>
            </a:r>
            <a:r>
              <a:rPr lang="en-US" altLang="zh-TW" dirty="0" err="1"/>
              <a:t>datetime.timedelta</a:t>
            </a:r>
            <a:r>
              <a:rPr lang="en-US" altLang="zh-TW" dirty="0"/>
              <a:t>(days=2)</a:t>
            </a:r>
          </a:p>
          <a:p>
            <a:pPr latinLnBrk="1"/>
            <a:r>
              <a:rPr lang="en-US" altLang="zh-TW" dirty="0"/>
              <a:t>print(</a:t>
            </a:r>
            <a:r>
              <a:rPr lang="en-US" altLang="zh-TW" dirty="0" err="1"/>
              <a:t>ws</a:t>
            </a:r>
            <a:r>
              <a:rPr lang="en-US" altLang="zh-TW" dirty="0"/>
              <a:t>[</a:t>
            </a:r>
            <a:r>
              <a:rPr lang="en-US" altLang="zh-TW" dirty="0" err="1"/>
              <a:t>dt.weekday</a:t>
            </a:r>
            <a:r>
              <a:rPr lang="en-US" altLang="zh-TW" dirty="0"/>
              <a:t>()])#Monday is 0 and Sunday is 6</a:t>
            </a:r>
            <a:endParaRPr lang="zh-TW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830845"/>
            <a:ext cx="5794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solidFill>
                  <a:srgbClr val="FFDC47"/>
                </a:solidFill>
              </a:rPr>
              <a:t>datetime.now</a:t>
            </a:r>
            <a:r>
              <a:rPr lang="en-US" altLang="zh-TW" sz="3200" dirty="0" smtClean="0">
                <a:solidFill>
                  <a:srgbClr val="FFDC47"/>
                </a:solidFill>
              </a:rPr>
              <a:t>()</a:t>
            </a: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datetime.timedelta</a:t>
            </a:r>
            <a:r>
              <a:rPr lang="en-US" altLang="zh-TW" sz="3200" dirty="0">
                <a:solidFill>
                  <a:srgbClr val="FFDC47"/>
                </a:solidFill>
              </a:rPr>
              <a:t>(days=2</a:t>
            </a:r>
            <a:r>
              <a:rPr lang="en-US" altLang="zh-TW" sz="3200" dirty="0" smtClean="0">
                <a:solidFill>
                  <a:srgbClr val="FFDC47"/>
                </a:solidFill>
              </a:rPr>
              <a:t>)</a:t>
            </a: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datetime.datetime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410" y="2069195"/>
            <a:ext cx="4099915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(3.b) </a:t>
            </a:r>
            <a:r>
              <a:rPr lang="zh-TW" altLang="en-US" dirty="0" smtClean="0">
                <a:solidFill>
                  <a:srgbClr val="5BEFFF"/>
                </a:solidFill>
              </a:rPr>
              <a:t>程式跑了多久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8354" y="2282526"/>
            <a:ext cx="7232336" cy="28931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sz="1400" dirty="0"/>
              <a:t>import time</a:t>
            </a:r>
          </a:p>
          <a:p>
            <a:pPr latinLnBrk="1"/>
            <a:r>
              <a:rPr lang="en-US" altLang="zh-TW" sz="1400" dirty="0"/>
              <a:t>t1=</a:t>
            </a:r>
            <a:r>
              <a:rPr lang="en-US" altLang="zh-TW" sz="1400" dirty="0" err="1"/>
              <a:t>time.time</a:t>
            </a:r>
            <a:r>
              <a:rPr lang="en-US" altLang="zh-TW" sz="1400" dirty="0"/>
              <a:t>()</a:t>
            </a:r>
          </a:p>
          <a:p>
            <a:pPr latinLnBrk="1"/>
            <a:r>
              <a:rPr lang="en-US" altLang="zh-TW" sz="1400" dirty="0"/>
              <a:t>count=0</a:t>
            </a:r>
          </a:p>
          <a:p>
            <a:pPr latinLnBrk="1"/>
            <a:r>
              <a:rPr lang="en-US" altLang="zh-TW" sz="1400" dirty="0"/>
              <a:t>#</a:t>
            </a:r>
            <a:r>
              <a:rPr lang="zh-TW" altLang="en-US" sz="1400" dirty="0"/>
              <a:t>計算</a:t>
            </a:r>
            <a:r>
              <a:rPr lang="en-US" altLang="zh-TW" sz="1400" dirty="0"/>
              <a:t>2-1000</a:t>
            </a:r>
            <a:r>
              <a:rPr lang="zh-TW" altLang="en-US" sz="1400" dirty="0"/>
              <a:t>之間的質數數</a:t>
            </a:r>
          </a:p>
          <a:p>
            <a:pPr latinLnBrk="1"/>
            <a:r>
              <a:rPr lang="en-US" altLang="zh-TW" sz="1400" dirty="0"/>
              <a:t>for n in range(2, 1000):</a:t>
            </a:r>
          </a:p>
          <a:p>
            <a:pPr latinLnBrk="1"/>
            <a:r>
              <a:rPr lang="en-US" altLang="zh-TW" sz="1400" dirty="0"/>
              <a:t>  for x in range(2,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(n/2)):</a:t>
            </a:r>
          </a:p>
          <a:p>
            <a:pPr latinLnBrk="1"/>
            <a:r>
              <a:rPr lang="en-US" altLang="zh-TW" sz="1400" dirty="0"/>
              <a:t>     if n % x == 0:</a:t>
            </a:r>
          </a:p>
          <a:p>
            <a:pPr latinLnBrk="1"/>
            <a:r>
              <a:rPr lang="en-US" altLang="zh-TW" sz="1400" dirty="0"/>
              <a:t>        break</a:t>
            </a:r>
          </a:p>
          <a:p>
            <a:pPr latinLnBrk="1"/>
            <a:r>
              <a:rPr lang="en-US" altLang="zh-TW" sz="1400" dirty="0"/>
              <a:t>  else:</a:t>
            </a:r>
          </a:p>
          <a:p>
            <a:pPr latinLnBrk="1"/>
            <a:r>
              <a:rPr lang="en-US" altLang="zh-TW" sz="1400" dirty="0"/>
              <a:t>     count+=1</a:t>
            </a:r>
          </a:p>
          <a:p>
            <a:pPr latinLnBrk="1"/>
            <a:r>
              <a:rPr lang="en-US" altLang="zh-TW" sz="1400" dirty="0"/>
              <a:t>t2=</a:t>
            </a:r>
            <a:r>
              <a:rPr lang="en-US" altLang="zh-TW" sz="1400" dirty="0" err="1"/>
              <a:t>time.time</a:t>
            </a:r>
            <a:r>
              <a:rPr lang="en-US" altLang="zh-TW" sz="1400" dirty="0"/>
              <a:t>()</a:t>
            </a:r>
          </a:p>
          <a:p>
            <a:pPr latinLnBrk="1"/>
            <a:r>
              <a:rPr lang="en-US" altLang="zh-TW" sz="1400" dirty="0"/>
              <a:t>seconds = t2-t1</a:t>
            </a:r>
          </a:p>
          <a:p>
            <a:pPr latinLnBrk="1"/>
            <a:r>
              <a:rPr lang="en-US" altLang="zh-TW" sz="1400" dirty="0"/>
              <a:t>print("The number of primes is {} in {} </a:t>
            </a:r>
            <a:r>
              <a:rPr lang="en-US" altLang="zh-TW" sz="1400" dirty="0" err="1"/>
              <a:t>seconds".format</a:t>
            </a:r>
            <a:r>
              <a:rPr lang="en-US" altLang="zh-TW" sz="1400" dirty="0"/>
              <a:t>(count, seconds</a:t>
            </a:r>
            <a:r>
              <a:rPr lang="en-US" altLang="zh-TW" sz="1400" dirty="0" smtClean="0"/>
              <a:t>))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57200" y="1001090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t1=</a:t>
            </a:r>
            <a:r>
              <a:rPr lang="en-US" altLang="zh-TW" sz="3200" dirty="0" err="1">
                <a:solidFill>
                  <a:srgbClr val="FFDC47"/>
                </a:solidFill>
              </a:rPr>
              <a:t>time.time</a:t>
            </a:r>
            <a:r>
              <a:rPr lang="en-US" altLang="zh-TW" sz="3200" dirty="0" smtClean="0">
                <a:solidFill>
                  <a:srgbClr val="FFDC47"/>
                </a:solidFill>
              </a:rPr>
              <a:t>() 1970/1/1,0:00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seconds = t2-t1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877" y="1786602"/>
            <a:ext cx="3955123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8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966" y="433880"/>
            <a:ext cx="7946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92D050"/>
                </a:solidFill>
              </a:rPr>
              <a:t>REVIEWS</a:t>
            </a:r>
            <a:r>
              <a:rPr lang="zh-TW" altLang="en-US" sz="2800" dirty="0" smtClean="0">
                <a:solidFill>
                  <a:srgbClr val="92D050"/>
                </a:solidFill>
              </a:rPr>
              <a:t>：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(1) break</a:t>
            </a:r>
            <a:r>
              <a:rPr lang="zh-TW" altLang="en-US" sz="2800" dirty="0" smtClean="0">
                <a:solidFill>
                  <a:srgbClr val="92D050"/>
                </a:solidFill>
              </a:rPr>
              <a:t>對</a:t>
            </a:r>
            <a:r>
              <a:rPr lang="en-US" altLang="zh-TW" sz="2800" dirty="0" smtClean="0">
                <a:solidFill>
                  <a:srgbClr val="92D050"/>
                </a:solidFill>
              </a:rPr>
              <a:t>for</a:t>
            </a:r>
            <a:r>
              <a:rPr lang="zh-TW" altLang="en-US" sz="2800" dirty="0" smtClean="0">
                <a:solidFill>
                  <a:srgbClr val="92D050"/>
                </a:solidFill>
              </a:rPr>
              <a:t>迴圈有何作用？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(2)</a:t>
            </a:r>
            <a:r>
              <a:rPr lang="zh-TW" altLang="en-US" sz="2800" dirty="0" smtClean="0">
                <a:solidFill>
                  <a:srgbClr val="92D050"/>
                </a:solidFill>
              </a:rPr>
              <a:t> </a:t>
            </a:r>
            <a:r>
              <a:rPr lang="en-US" altLang="zh-TW" sz="2800" dirty="0" smtClean="0">
                <a:solidFill>
                  <a:srgbClr val="92D050"/>
                </a:solidFill>
              </a:rPr>
              <a:t>continue</a:t>
            </a:r>
            <a:r>
              <a:rPr lang="zh-TW" altLang="en-US" sz="2800" dirty="0" smtClean="0">
                <a:solidFill>
                  <a:srgbClr val="92D050"/>
                </a:solidFill>
              </a:rPr>
              <a:t>對</a:t>
            </a:r>
            <a:r>
              <a:rPr lang="en-US" altLang="zh-TW" sz="2800" dirty="0">
                <a:solidFill>
                  <a:srgbClr val="92D050"/>
                </a:solidFill>
              </a:rPr>
              <a:t>for</a:t>
            </a:r>
            <a:r>
              <a:rPr lang="zh-TW" altLang="en-US" sz="2800" dirty="0">
                <a:solidFill>
                  <a:srgbClr val="92D050"/>
                </a:solidFill>
              </a:rPr>
              <a:t>迴圈有何作用？</a:t>
            </a:r>
            <a:endParaRPr lang="en-US" altLang="zh-TW" sz="2800" dirty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(3) </a:t>
            </a:r>
            <a:r>
              <a:rPr lang="en-US" altLang="zh-TW" sz="2800" dirty="0">
                <a:solidFill>
                  <a:srgbClr val="92D050"/>
                </a:solidFill>
              </a:rPr>
              <a:t>split</a:t>
            </a:r>
            <a:r>
              <a:rPr lang="en-US" altLang="zh-TW" sz="2800" dirty="0" smtClean="0">
                <a:solidFill>
                  <a:srgbClr val="92D050"/>
                </a:solidFill>
              </a:rPr>
              <a:t>()</a:t>
            </a:r>
            <a:r>
              <a:rPr lang="zh-TW" altLang="en-US" sz="2800" dirty="0" smtClean="0">
                <a:solidFill>
                  <a:srgbClr val="92D050"/>
                </a:solidFill>
              </a:rPr>
              <a:t>有何作用</a:t>
            </a:r>
            <a:r>
              <a:rPr lang="en-US" altLang="zh-TW" sz="2800" dirty="0" smtClean="0">
                <a:solidFill>
                  <a:srgbClr val="92D050"/>
                </a:solidFill>
              </a:rPr>
              <a:t>?</a:t>
            </a: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(4) find()</a:t>
            </a:r>
            <a:r>
              <a:rPr lang="zh-TW" altLang="en-US" sz="2800" dirty="0" smtClean="0">
                <a:solidFill>
                  <a:srgbClr val="92D050"/>
                </a:solidFill>
              </a:rPr>
              <a:t>如果找不到要找的字串回傳什麼</a:t>
            </a:r>
            <a:r>
              <a:rPr lang="en-US" altLang="zh-TW" sz="2800" dirty="0" smtClean="0">
                <a:solidFill>
                  <a:srgbClr val="92D050"/>
                </a:solidFill>
              </a:rPr>
              <a:t>?</a:t>
            </a:r>
            <a:endParaRPr lang="en-US" altLang="zh-TW" sz="2800" dirty="0">
              <a:solidFill>
                <a:srgbClr val="92D050"/>
              </a:solidFill>
            </a:endParaRPr>
          </a:p>
          <a:p>
            <a:endParaRPr lang="zh-TW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59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rgbClr val="5BEFFF"/>
                </a:solidFill>
              </a:rPr>
              <a:t>單元</a:t>
            </a:r>
            <a:r>
              <a:rPr lang="en-US" altLang="zh-TW" dirty="0" smtClean="0">
                <a:solidFill>
                  <a:srgbClr val="5BEFFF"/>
                </a:solidFill>
              </a:rPr>
              <a:t>6</a:t>
            </a:r>
            <a:r>
              <a:rPr lang="zh-TW" altLang="en-US" dirty="0" smtClean="0">
                <a:solidFill>
                  <a:srgbClr val="5BEFFF"/>
                </a:solidFill>
              </a:rPr>
              <a:t>的</a:t>
            </a:r>
            <a:r>
              <a:rPr lang="zh-TW" altLang="en-US" dirty="0" smtClean="0">
                <a:solidFill>
                  <a:srgbClr val="5BEFFF"/>
                </a:solidFill>
              </a:rPr>
              <a:t>習題：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533" y="7041824"/>
            <a:ext cx="5369991" cy="1077269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7199" y="1176094"/>
            <a:ext cx="7932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zh-TW" altLang="en-US" sz="3200" dirty="0" smtClean="0">
                <a:solidFill>
                  <a:srgbClr val="FFDC47"/>
                </a:solidFill>
              </a:rPr>
              <a:t>找出步驟</a:t>
            </a:r>
            <a:r>
              <a:rPr lang="en-US" altLang="zh-TW" sz="3200" dirty="0" smtClean="0">
                <a:solidFill>
                  <a:srgbClr val="FFDC47"/>
                </a:solidFill>
              </a:rPr>
              <a:t>(2.a)</a:t>
            </a:r>
            <a:r>
              <a:rPr lang="zh-TW" altLang="en-US" sz="3200" dirty="0" smtClean="0">
                <a:solidFill>
                  <a:srgbClr val="FFDC47"/>
                </a:solidFill>
              </a:rPr>
              <a:t>的</a:t>
            </a:r>
            <a:r>
              <a:rPr lang="en-US" altLang="zh-TW" sz="3200" dirty="0" smtClean="0">
                <a:solidFill>
                  <a:srgbClr val="FFDC47"/>
                </a:solidFill>
              </a:rPr>
              <a:t>about</a:t>
            </a:r>
            <a:r>
              <a:rPr lang="zh-TW" altLang="en-US" sz="3200" dirty="0" smtClean="0">
                <a:solidFill>
                  <a:srgbClr val="FFDC47"/>
                </a:solidFill>
              </a:rPr>
              <a:t>字串中有幾個</a:t>
            </a:r>
            <a:r>
              <a:rPr lang="en-US" altLang="zh-TW" sz="3200" dirty="0" smtClean="0">
                <a:solidFill>
                  <a:srgbClr val="FFDC47"/>
                </a:solidFill>
              </a:rPr>
              <a:t>in</a:t>
            </a:r>
            <a:r>
              <a:rPr lang="zh-TW" altLang="en-US" sz="3200" dirty="0" smtClean="0">
                <a:solidFill>
                  <a:srgbClr val="FFDC47"/>
                </a:solidFill>
              </a:rPr>
              <a:t>字</a:t>
            </a:r>
            <a:r>
              <a:rPr lang="en-US" altLang="zh-TW" sz="3200" dirty="0" smtClean="0">
                <a:solidFill>
                  <a:srgbClr val="FFDC47"/>
                </a:solidFill>
              </a:rPr>
              <a:t>?</a:t>
            </a:r>
          </a:p>
          <a:p>
            <a:pPr marL="514350" indent="-514350">
              <a:buAutoNum type="arabicParenBoth"/>
            </a:pPr>
            <a:r>
              <a:rPr lang="zh-TW" altLang="en-US" sz="3200" dirty="0" smtClean="0">
                <a:solidFill>
                  <a:srgbClr val="FFDC47"/>
                </a:solidFill>
              </a:rPr>
              <a:t>將步驟</a:t>
            </a:r>
            <a:r>
              <a:rPr lang="en-US" altLang="zh-TW" sz="3200" dirty="0">
                <a:solidFill>
                  <a:srgbClr val="FFDC47"/>
                </a:solidFill>
              </a:rPr>
              <a:t>(</a:t>
            </a:r>
            <a:r>
              <a:rPr lang="en-US" altLang="zh-TW" sz="3200" dirty="0" smtClean="0">
                <a:solidFill>
                  <a:srgbClr val="FFDC47"/>
                </a:solidFill>
              </a:rPr>
              <a:t>3.a)</a:t>
            </a:r>
            <a:r>
              <a:rPr lang="zh-TW" altLang="en-US" sz="3200" dirty="0" smtClean="0">
                <a:solidFill>
                  <a:srgbClr val="FFDC47"/>
                </a:solidFill>
              </a:rPr>
              <a:t>改成昨天星期幾</a:t>
            </a:r>
            <a:r>
              <a:rPr lang="en-US" altLang="zh-TW" sz="3200" dirty="0" smtClean="0">
                <a:solidFill>
                  <a:srgbClr val="FFDC47"/>
                </a:solidFill>
              </a:rPr>
              <a:t>?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09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739540" y="433880"/>
            <a:ext cx="56563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92D050"/>
                </a:solidFill>
              </a:rPr>
              <a:t>REVIEWS</a:t>
            </a:r>
            <a:r>
              <a:rPr lang="zh-TW" altLang="en-US" sz="2800" dirty="0" smtClean="0">
                <a:solidFill>
                  <a:srgbClr val="92D050"/>
                </a:solidFill>
              </a:rPr>
              <a:t>：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(1) Python </a:t>
            </a:r>
            <a:r>
              <a:rPr lang="zh-TW" altLang="en-US" sz="2800" dirty="0">
                <a:solidFill>
                  <a:srgbClr val="92D050"/>
                </a:solidFill>
              </a:rPr>
              <a:t>是</a:t>
            </a:r>
            <a:r>
              <a:rPr lang="zh-TW" altLang="en-US" sz="2800" dirty="0" smtClean="0">
                <a:solidFill>
                  <a:srgbClr val="92D050"/>
                </a:solidFill>
              </a:rPr>
              <a:t>編譯還是直譯語言？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(2)</a:t>
            </a:r>
            <a:r>
              <a:rPr lang="zh-TW" altLang="en-US" sz="2800" dirty="0" smtClean="0">
                <a:solidFill>
                  <a:srgbClr val="92D050"/>
                </a:solidFill>
              </a:rPr>
              <a:t> 要用</a:t>
            </a:r>
            <a:r>
              <a:rPr lang="en-US" altLang="zh-TW" sz="2800" dirty="0" smtClean="0">
                <a:solidFill>
                  <a:srgbClr val="92D050"/>
                </a:solidFill>
              </a:rPr>
              <a:t>Python 2</a:t>
            </a:r>
            <a:r>
              <a:rPr lang="zh-TW" altLang="en-US" sz="2800" dirty="0" smtClean="0">
                <a:solidFill>
                  <a:srgbClr val="92D050"/>
                </a:solidFill>
              </a:rPr>
              <a:t>還是</a:t>
            </a:r>
            <a:r>
              <a:rPr lang="en-US" altLang="zh-TW" sz="2800" dirty="0" smtClean="0">
                <a:solidFill>
                  <a:srgbClr val="92D050"/>
                </a:solidFill>
              </a:rPr>
              <a:t>Python 3</a:t>
            </a:r>
            <a:r>
              <a:rPr lang="zh-TW" altLang="en-US" sz="2800" dirty="0" smtClean="0">
                <a:solidFill>
                  <a:srgbClr val="92D050"/>
                </a:solidFill>
              </a:rPr>
              <a:t>？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(3) </a:t>
            </a:r>
            <a:r>
              <a:rPr lang="zh-TW" altLang="en-US" sz="2800" dirty="0">
                <a:solidFill>
                  <a:srgbClr val="92D050"/>
                </a:solidFill>
              </a:rPr>
              <a:t>哪個工具可以寫</a:t>
            </a:r>
            <a:r>
              <a:rPr lang="en-US" altLang="zh-TW" sz="2800" dirty="0">
                <a:solidFill>
                  <a:srgbClr val="92D050"/>
                </a:solidFill>
              </a:rPr>
              <a:t>Python</a:t>
            </a:r>
            <a:r>
              <a:rPr lang="zh-TW" altLang="en-US" sz="2800" dirty="0">
                <a:solidFill>
                  <a:srgbClr val="92D050"/>
                </a:solidFill>
              </a:rPr>
              <a:t>程式</a:t>
            </a:r>
            <a:r>
              <a:rPr lang="zh-TW" altLang="en-US" sz="2800" dirty="0" smtClean="0">
                <a:solidFill>
                  <a:srgbClr val="92D050"/>
                </a:solidFill>
              </a:rPr>
              <a:t>？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(4) </a:t>
            </a:r>
            <a:r>
              <a:rPr lang="zh-TW" altLang="en-US" sz="2800" dirty="0" smtClean="0">
                <a:solidFill>
                  <a:srgbClr val="92D050"/>
                </a:solidFill>
              </a:rPr>
              <a:t>為什麼要用</a:t>
            </a:r>
            <a:r>
              <a:rPr lang="en-US" altLang="zh-TW" sz="2800" dirty="0" smtClean="0">
                <a:solidFill>
                  <a:srgbClr val="92D050"/>
                </a:solidFill>
              </a:rPr>
              <a:t>Python</a:t>
            </a:r>
            <a:r>
              <a:rPr lang="zh-TW" altLang="en-US" sz="2800" dirty="0" smtClean="0">
                <a:solidFill>
                  <a:srgbClr val="92D050"/>
                </a:solidFill>
              </a:rPr>
              <a:t>語言寫程式</a:t>
            </a:r>
            <a:r>
              <a:rPr lang="zh-TW" altLang="en-US" sz="2800" dirty="0">
                <a:solidFill>
                  <a:srgbClr val="92D050"/>
                </a:solidFill>
              </a:rPr>
              <a:t>？</a:t>
            </a:r>
          </a:p>
          <a:p>
            <a:endParaRPr lang="en-US" altLang="zh-TW" sz="2800" dirty="0" smtClean="0">
              <a:solidFill>
                <a:srgbClr val="92D050"/>
              </a:solidFill>
            </a:endParaRPr>
          </a:p>
          <a:p>
            <a:endParaRPr lang="zh-TW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課程大綱</a:t>
            </a:r>
            <a:r>
              <a:rPr lang="en-US" altLang="zh-TW" dirty="0" smtClean="0"/>
              <a:t>-</a:t>
            </a:r>
            <a:r>
              <a:rPr lang="zh-TW" altLang="en-US" dirty="0" smtClean="0"/>
              <a:t>資料結構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1</a:t>
            </a:r>
            <a:r>
              <a:rPr lang="en-US" altLang="zh-TW" dirty="0" smtClean="0"/>
              <a:t>) Python</a:t>
            </a:r>
            <a:r>
              <a:rPr lang="zh-TW" altLang="en-US" dirty="0" smtClean="0"/>
              <a:t>資料結構 </a:t>
            </a:r>
            <a:r>
              <a:rPr lang="en-US" altLang="zh-TW" dirty="0" smtClean="0"/>
              <a:t>(List, Tuple, Set, Dictionary)</a:t>
            </a:r>
          </a:p>
          <a:p>
            <a:pPr algn="l"/>
            <a:r>
              <a:rPr lang="en-US" altLang="zh-TW" dirty="0" smtClean="0"/>
              <a:t>2) </a:t>
            </a:r>
            <a:r>
              <a:rPr lang="zh-TW" altLang="en-US" dirty="0" smtClean="0"/>
              <a:t>第三方函式庫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Scipy</a:t>
            </a:r>
            <a:r>
              <a:rPr lang="en-US" altLang="zh-TW" dirty="0" smtClean="0"/>
              <a:t>, cv2)</a:t>
            </a:r>
            <a:endParaRPr lang="en-US" dirty="0" smtClean="0"/>
          </a:p>
          <a:p>
            <a:pPr algn="l"/>
            <a:r>
              <a:rPr lang="en-US" altLang="zh-TW" dirty="0" smtClean="0"/>
              <a:t>3) </a:t>
            </a:r>
            <a:r>
              <a:rPr lang="zh-TW" altLang="en-US" dirty="0" smtClean="0"/>
              <a:t>外部資料的處理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, csv, image)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(1.a)</a:t>
            </a:r>
            <a:r>
              <a:rPr lang="zh-TW" altLang="en-US" dirty="0" smtClean="0"/>
              <a:t>打開</a:t>
            </a:r>
            <a:r>
              <a:rPr lang="en-US" altLang="zh-TW" dirty="0" err="1" smtClean="0"/>
              <a:t>Colab</a:t>
            </a:r>
            <a:endParaRPr 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97404"/>
            <a:ext cx="4050029" cy="25959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92" y="1282911"/>
            <a:ext cx="2118544" cy="15850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410" y="3309333"/>
            <a:ext cx="4262378" cy="1834167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776318">
            <a:off x="4122813" y="2470572"/>
            <a:ext cx="1068935" cy="91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6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(1.b) </a:t>
            </a:r>
            <a:r>
              <a:rPr lang="zh-TW" altLang="en-US" dirty="0" smtClean="0">
                <a:solidFill>
                  <a:srgbClr val="5BEFFF"/>
                </a:solidFill>
              </a:rPr>
              <a:t>計算</a:t>
            </a:r>
            <a:r>
              <a:rPr lang="en-US" altLang="zh-TW" dirty="0" smtClean="0">
                <a:solidFill>
                  <a:srgbClr val="5BEFFF"/>
                </a:solidFill>
              </a:rPr>
              <a:t>1000-900</a:t>
            </a:r>
            <a:r>
              <a:rPr lang="zh-TW" altLang="en-US" dirty="0" smtClean="0">
                <a:solidFill>
                  <a:srgbClr val="5BEFFF"/>
                </a:solidFill>
              </a:rPr>
              <a:t>之間的質數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8130" y="2440537"/>
            <a:ext cx="3813050" cy="20313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計算</a:t>
            </a:r>
            <a:r>
              <a:rPr lang="en-US" altLang="zh-CN" dirty="0"/>
              <a:t>1000-900</a:t>
            </a:r>
            <a:r>
              <a:rPr lang="zh-CN" altLang="en-US" dirty="0"/>
              <a:t>之間的質數</a:t>
            </a:r>
          </a:p>
          <a:p>
            <a:r>
              <a:rPr lang="en-US" altLang="zh-CN" dirty="0"/>
              <a:t>for n in range(900, 1000):</a:t>
            </a:r>
          </a:p>
          <a:p>
            <a:r>
              <a:rPr lang="en-US" altLang="zh-CN" dirty="0"/>
              <a:t>  for x in range(2, </a:t>
            </a:r>
            <a:r>
              <a:rPr lang="en-US" altLang="zh-CN" dirty="0" err="1"/>
              <a:t>int</a:t>
            </a:r>
            <a:r>
              <a:rPr lang="en-US" altLang="zh-CN" dirty="0"/>
              <a:t>(n/2)):</a:t>
            </a:r>
          </a:p>
          <a:p>
            <a:r>
              <a:rPr lang="en-US" altLang="zh-CN" dirty="0"/>
              <a:t>     if n % x == 0:</a:t>
            </a:r>
          </a:p>
          <a:p>
            <a:r>
              <a:rPr lang="en-US" altLang="zh-CN" dirty="0"/>
              <a:t>        break</a:t>
            </a:r>
          </a:p>
          <a:p>
            <a:r>
              <a:rPr lang="en-US" altLang="zh-CN" dirty="0"/>
              <a:t>  else:</a:t>
            </a:r>
          </a:p>
          <a:p>
            <a:r>
              <a:rPr lang="en-US" altLang="zh-CN" dirty="0"/>
              <a:t>     print(n, 'is a prime number')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50" y="2331476"/>
            <a:ext cx="2834886" cy="281202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23881" y="831061"/>
            <a:ext cx="45062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 for x in range(2, </a:t>
            </a:r>
            <a:r>
              <a:rPr lang="en-US" altLang="zh-TW" sz="3200" dirty="0" err="1">
                <a:solidFill>
                  <a:srgbClr val="FFDC47"/>
                </a:solidFill>
              </a:rPr>
              <a:t>int</a:t>
            </a:r>
            <a:r>
              <a:rPr lang="en-US" altLang="zh-TW" sz="3200" dirty="0">
                <a:solidFill>
                  <a:srgbClr val="FFDC47"/>
                </a:solidFill>
              </a:rPr>
              <a:t>(n/2)):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     if n % x == 0: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145483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(1.c) </a:t>
            </a:r>
            <a:r>
              <a:rPr lang="zh-TW" altLang="en-US" dirty="0" smtClean="0">
                <a:solidFill>
                  <a:srgbClr val="5BEFFF"/>
                </a:solidFill>
              </a:rPr>
              <a:t>將</a:t>
            </a:r>
            <a:r>
              <a:rPr lang="en-US" altLang="zh-TW" dirty="0" smtClean="0">
                <a:solidFill>
                  <a:srgbClr val="5BEFFF"/>
                </a:solidFill>
              </a:rPr>
              <a:t>score.txt</a:t>
            </a:r>
            <a:r>
              <a:rPr lang="zh-TW" altLang="en-US" dirty="0" smtClean="0">
                <a:solidFill>
                  <a:srgbClr val="5BEFFF"/>
                </a:solidFill>
              </a:rPr>
              <a:t>檔案讀入程式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6126" y="2350300"/>
            <a:ext cx="4618579" cy="28623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#</a:t>
            </a:r>
            <a:r>
              <a:rPr lang="zh-TW" altLang="en-US" dirty="0"/>
              <a:t>將</a:t>
            </a:r>
            <a:r>
              <a:rPr lang="en-US" altLang="zh-TW" dirty="0"/>
              <a:t>score.txt</a:t>
            </a:r>
            <a:r>
              <a:rPr lang="zh-TW" altLang="en-US" dirty="0"/>
              <a:t>檔案中及格的成績存成</a:t>
            </a:r>
            <a:r>
              <a:rPr lang="en-US" altLang="zh-TW" dirty="0"/>
              <a:t>score2.txt</a:t>
            </a:r>
          </a:p>
          <a:p>
            <a:r>
              <a:rPr lang="en-US" altLang="zh-TW" dirty="0"/>
              <a:t>fin=open('score.txt')</a:t>
            </a:r>
          </a:p>
          <a:p>
            <a:r>
              <a:rPr lang="en-US" altLang="zh-TW" dirty="0" err="1"/>
              <a:t>fout</a:t>
            </a:r>
            <a:r>
              <a:rPr lang="en-US" altLang="zh-TW" dirty="0"/>
              <a:t>=open('score2.txt','w')</a:t>
            </a:r>
          </a:p>
          <a:p>
            <a:r>
              <a:rPr lang="en-US" altLang="zh-TW" dirty="0"/>
              <a:t>for line in fin:</a:t>
            </a:r>
          </a:p>
          <a:p>
            <a:r>
              <a:rPr lang="en-US" altLang="zh-TW" dirty="0"/>
              <a:t>  score = </a:t>
            </a:r>
            <a:r>
              <a:rPr lang="en-US" altLang="zh-TW" dirty="0" err="1"/>
              <a:t>int</a:t>
            </a:r>
            <a:r>
              <a:rPr lang="en-US" altLang="zh-TW" dirty="0"/>
              <a:t>(line)</a:t>
            </a:r>
          </a:p>
          <a:p>
            <a:r>
              <a:rPr lang="en-US" altLang="zh-TW" dirty="0"/>
              <a:t>  if score &lt; 60:</a:t>
            </a:r>
          </a:p>
          <a:p>
            <a:r>
              <a:rPr lang="en-US" altLang="zh-TW" dirty="0"/>
              <a:t>    continue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fout.write</a:t>
            </a:r>
            <a:r>
              <a:rPr lang="en-US" altLang="zh-TW" dirty="0"/>
              <a:t>(line)</a:t>
            </a:r>
          </a:p>
          <a:p>
            <a:r>
              <a:rPr lang="en-US" altLang="zh-TW" dirty="0" err="1"/>
              <a:t>fin.close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fout.close</a:t>
            </a:r>
            <a:r>
              <a:rPr lang="en-US" altLang="zh-TW" dirty="0"/>
              <a:t>()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601670" y="777858"/>
            <a:ext cx="24058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for line in fin:</a:t>
            </a: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if </a:t>
            </a:r>
            <a:r>
              <a:rPr lang="en-US" altLang="zh-TW" sz="3200" dirty="0">
                <a:solidFill>
                  <a:srgbClr val="FFDC47"/>
                </a:solidFill>
              </a:rPr>
              <a:t>score &lt; 60: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    continue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241" y="2266340"/>
            <a:ext cx="4007759" cy="20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2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(1.d)</a:t>
            </a:r>
            <a:r>
              <a:rPr lang="zh-TW" altLang="en-US" dirty="0">
                <a:solidFill>
                  <a:srgbClr val="5BEFFF"/>
                </a:solidFill>
              </a:rPr>
              <a:t>算</a:t>
            </a:r>
            <a:r>
              <a:rPr lang="zh-TW" altLang="en-US" dirty="0" smtClean="0">
                <a:solidFill>
                  <a:srgbClr val="5BEFFF"/>
                </a:solidFill>
              </a:rPr>
              <a:t>出</a:t>
            </a:r>
            <a:r>
              <a:rPr lang="en-US" altLang="zh-TW" dirty="0" smtClean="0">
                <a:solidFill>
                  <a:srgbClr val="5BEFFF"/>
                </a:solidFill>
              </a:rPr>
              <a:t>101</a:t>
            </a:r>
            <a:r>
              <a:rPr lang="zh-TW" altLang="en-US" dirty="0" smtClean="0">
                <a:solidFill>
                  <a:srgbClr val="5BEFFF"/>
                </a:solidFill>
              </a:rPr>
              <a:t>到</a:t>
            </a:r>
            <a:r>
              <a:rPr lang="en-US" altLang="zh-TW" dirty="0" smtClean="0">
                <a:solidFill>
                  <a:srgbClr val="5BEFFF"/>
                </a:solidFill>
              </a:rPr>
              <a:t>199</a:t>
            </a:r>
            <a:r>
              <a:rPr lang="zh-TW" altLang="en-US" dirty="0" smtClean="0">
                <a:solidFill>
                  <a:srgbClr val="5BEFFF"/>
                </a:solidFill>
              </a:rPr>
              <a:t>的奇數和</a:t>
            </a:r>
            <a:r>
              <a:rPr lang="en-US" altLang="zh-TW" dirty="0" smtClean="0">
                <a:solidFill>
                  <a:srgbClr val="5BEFFF"/>
                </a:solidFill>
              </a:rPr>
              <a:t> 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441" y="3094650"/>
            <a:ext cx="5039265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=101</a:t>
            </a:r>
          </a:p>
          <a:p>
            <a:r>
              <a:rPr lang="en-US" altLang="zh-TW" dirty="0"/>
              <a:t>sum=0</a:t>
            </a:r>
          </a:p>
          <a:p>
            <a:r>
              <a:rPr lang="en-US" altLang="zh-TW" dirty="0"/>
              <a:t>while </a:t>
            </a:r>
            <a:r>
              <a:rPr lang="en-US" altLang="zh-TW" dirty="0" err="1"/>
              <a:t>i</a:t>
            </a:r>
            <a:r>
              <a:rPr lang="en-US" altLang="zh-TW" dirty="0"/>
              <a:t>&lt;=199:</a:t>
            </a:r>
          </a:p>
          <a:p>
            <a:r>
              <a:rPr lang="en-US" altLang="zh-TW" dirty="0"/>
              <a:t>	sum+=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i</a:t>
            </a:r>
            <a:r>
              <a:rPr lang="en-US" altLang="zh-TW" dirty="0"/>
              <a:t>+=2</a:t>
            </a:r>
          </a:p>
          <a:p>
            <a:r>
              <a:rPr lang="en-US" altLang="zh-TW" dirty="0"/>
              <a:t>print('Sum of odds=',sum)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457200" y="1206231"/>
            <a:ext cx="24208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while </a:t>
            </a:r>
            <a:r>
              <a:rPr lang="en-US" altLang="zh-TW" sz="3200" dirty="0" err="1">
                <a:solidFill>
                  <a:srgbClr val="FFDC47"/>
                </a:solidFill>
              </a:rPr>
              <a:t>i</a:t>
            </a:r>
            <a:r>
              <a:rPr lang="en-US" altLang="zh-TW" sz="3200" dirty="0">
                <a:solidFill>
                  <a:srgbClr val="FFDC47"/>
                </a:solidFill>
              </a:rPr>
              <a:t>&lt;=199:</a:t>
            </a:r>
          </a:p>
          <a:p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149" y="2266339"/>
            <a:ext cx="2782296" cy="179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9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(2.a</a:t>
            </a:r>
            <a:r>
              <a:rPr lang="en-US" altLang="zh-TW" dirty="0">
                <a:solidFill>
                  <a:srgbClr val="5BEFFF"/>
                </a:solidFill>
              </a:rPr>
              <a:t>) </a:t>
            </a:r>
            <a:r>
              <a:rPr lang="zh-TW" altLang="en-US" dirty="0" smtClean="0">
                <a:solidFill>
                  <a:srgbClr val="5BEFFF"/>
                </a:solidFill>
              </a:rPr>
              <a:t>從</a:t>
            </a:r>
            <a:r>
              <a:rPr lang="zh-TW" altLang="en-US" dirty="0">
                <a:solidFill>
                  <a:srgbClr val="5BEFFF"/>
                </a:solidFill>
              </a:rPr>
              <a:t>文章中找出</a:t>
            </a:r>
            <a:r>
              <a:rPr lang="en-US" altLang="zh-TW" dirty="0">
                <a:solidFill>
                  <a:srgbClr val="5BEFFF"/>
                </a:solidFill>
              </a:rPr>
              <a:t>AU</a:t>
            </a:r>
            <a:r>
              <a:rPr lang="zh-TW" altLang="en-US" dirty="0">
                <a:solidFill>
                  <a:srgbClr val="5BEFFF"/>
                </a:solidFill>
              </a:rPr>
              <a:t>字串的次數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266340"/>
            <a:ext cx="7024430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count=0</a:t>
            </a:r>
          </a:p>
          <a:p>
            <a:r>
              <a:rPr lang="en-US" altLang="zh-TW" dirty="0" err="1"/>
              <a:t>pos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('AU')</a:t>
            </a:r>
          </a:p>
          <a:p>
            <a:r>
              <a:rPr lang="en-US" altLang="zh-TW" dirty="0"/>
              <a:t>while </a:t>
            </a:r>
            <a:r>
              <a:rPr lang="en-US" altLang="zh-TW" dirty="0" err="1"/>
              <a:t>pos</a:t>
            </a:r>
            <a:r>
              <a:rPr lang="en-US" altLang="zh-TW" dirty="0"/>
              <a:t> &gt;=0:</a:t>
            </a:r>
          </a:p>
          <a:p>
            <a:r>
              <a:rPr lang="en-US" altLang="zh-TW" dirty="0"/>
              <a:t>  count +=1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pos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('AU', pos+1)</a:t>
            </a:r>
          </a:p>
          <a:p>
            <a:r>
              <a:rPr lang="en-US" altLang="zh-TW" dirty="0"/>
              <a:t>print("The occurrences of AU are", count)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223568" y="925906"/>
            <a:ext cx="57945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rgbClr val="FFDC47"/>
                </a:solidFill>
              </a:rPr>
              <a:t>pos</a:t>
            </a:r>
            <a:r>
              <a:rPr lang="en-US" altLang="zh-TW" sz="2800" dirty="0">
                <a:solidFill>
                  <a:srgbClr val="FFDC47"/>
                </a:solidFill>
              </a:rPr>
              <a:t>=</a:t>
            </a:r>
            <a:r>
              <a:rPr lang="en-US" altLang="zh-TW" sz="2800" dirty="0" err="1">
                <a:solidFill>
                  <a:srgbClr val="FFDC47"/>
                </a:solidFill>
              </a:rPr>
              <a:t>about.find</a:t>
            </a:r>
            <a:r>
              <a:rPr lang="en-US" altLang="zh-TW" sz="2800" dirty="0">
                <a:solidFill>
                  <a:srgbClr val="FFDC47"/>
                </a:solidFill>
              </a:rPr>
              <a:t>('AU')</a:t>
            </a:r>
          </a:p>
          <a:p>
            <a:r>
              <a:rPr lang="en-US" altLang="zh-TW" sz="2800" dirty="0">
                <a:solidFill>
                  <a:srgbClr val="FFDC47"/>
                </a:solidFill>
              </a:rPr>
              <a:t>while </a:t>
            </a:r>
            <a:r>
              <a:rPr lang="en-US" altLang="zh-TW" sz="2800" dirty="0" err="1">
                <a:solidFill>
                  <a:srgbClr val="FFDC47"/>
                </a:solidFill>
              </a:rPr>
              <a:t>pos</a:t>
            </a:r>
            <a:r>
              <a:rPr lang="en-US" altLang="zh-TW" sz="2800" dirty="0">
                <a:solidFill>
                  <a:srgbClr val="FFDC47"/>
                </a:solidFill>
              </a:rPr>
              <a:t> &gt;=</a:t>
            </a:r>
            <a:r>
              <a:rPr lang="en-US" altLang="zh-TW" sz="2800" dirty="0" smtClean="0">
                <a:solidFill>
                  <a:srgbClr val="FFDC47"/>
                </a:solidFill>
              </a:rPr>
              <a:t>0:</a:t>
            </a:r>
          </a:p>
          <a:p>
            <a:r>
              <a:rPr lang="en-US" altLang="zh-TW" sz="2800" dirty="0" smtClean="0">
                <a:solidFill>
                  <a:srgbClr val="FFDC47"/>
                </a:solidFill>
              </a:rPr>
              <a:t>   </a:t>
            </a:r>
            <a:r>
              <a:rPr lang="en-US" altLang="zh-TW" sz="2800" dirty="0" err="1" smtClean="0">
                <a:solidFill>
                  <a:srgbClr val="FFDC47"/>
                </a:solidFill>
              </a:rPr>
              <a:t>pos</a:t>
            </a:r>
            <a:r>
              <a:rPr lang="en-US" altLang="zh-TW" sz="2800" dirty="0" smtClean="0">
                <a:solidFill>
                  <a:srgbClr val="FFDC47"/>
                </a:solidFill>
              </a:rPr>
              <a:t>=</a:t>
            </a:r>
            <a:r>
              <a:rPr lang="en-US" altLang="zh-TW" sz="2800" dirty="0" err="1" smtClean="0">
                <a:solidFill>
                  <a:srgbClr val="FFDC47"/>
                </a:solidFill>
              </a:rPr>
              <a:t>about.find</a:t>
            </a:r>
            <a:r>
              <a:rPr lang="en-US" altLang="zh-TW" sz="2800" dirty="0" smtClean="0">
                <a:solidFill>
                  <a:srgbClr val="FFDC47"/>
                </a:solidFill>
              </a:rPr>
              <a:t>('AU', pos+1)</a:t>
            </a:r>
            <a:endParaRPr lang="en-US" altLang="zh-TW" sz="2800" dirty="0">
              <a:solidFill>
                <a:srgbClr val="FFDC47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917170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50" dirty="0">
                <a:solidFill>
                  <a:schemeClr val="bg1">
                    <a:lumMod val="75000"/>
                  </a:schemeClr>
                </a:solidFill>
              </a:rPr>
              <a:t>about='''The THE ranking of world universities of each specialized subject is expanded this year to include the top 500 ones. </a:t>
            </a:r>
          </a:p>
          <a:p>
            <a:r>
              <a:rPr lang="zh-TW" altLang="en-US" sz="1050" dirty="0">
                <a:solidFill>
                  <a:schemeClr val="bg1">
                    <a:lumMod val="75000"/>
                  </a:schemeClr>
                </a:solidFill>
              </a:rPr>
              <a:t>AU is ranked to be in the top 401-500 list of the subject of “life sciences,” and is the No.3 private university in Taiwan in this specialized area. </a:t>
            </a:r>
          </a:p>
          <a:p>
            <a:r>
              <a:rPr lang="zh-TW" altLang="en-US" sz="1050" dirty="0">
                <a:solidFill>
                  <a:schemeClr val="bg1">
                    <a:lumMod val="75000"/>
                  </a:schemeClr>
                </a:solidFill>
              </a:rPr>
              <a:t>In addition, AU is ranked similarly in the subject of “clinical, pre-clinical &amp; health,” and is the No.4 private university in Taiwan in this area.'''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471" y="2852036"/>
            <a:ext cx="4427604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0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(2.b)</a:t>
            </a:r>
            <a:r>
              <a:rPr lang="zh-TW" altLang="en-US" dirty="0" smtClean="0">
                <a:solidFill>
                  <a:srgbClr val="5BEFFF"/>
                </a:solidFill>
              </a:rPr>
              <a:t>算文章的字數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42688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55" y="2571750"/>
            <a:ext cx="3817626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count = 0</a:t>
            </a:r>
          </a:p>
          <a:p>
            <a:r>
              <a:rPr lang="en-US" altLang="zh-TW" dirty="0"/>
              <a:t>words = </a:t>
            </a:r>
            <a:r>
              <a:rPr lang="en-US" altLang="zh-TW" dirty="0" err="1"/>
              <a:t>about.split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for word in words:</a:t>
            </a:r>
          </a:p>
          <a:p>
            <a:r>
              <a:rPr lang="en-US" altLang="zh-TW" dirty="0"/>
              <a:t>   #print(word)</a:t>
            </a:r>
          </a:p>
          <a:p>
            <a:r>
              <a:rPr lang="en-US" altLang="zh-TW" dirty="0"/>
              <a:t>   count += 1</a:t>
            </a:r>
          </a:p>
          <a:p>
            <a:r>
              <a:rPr lang="en-US" altLang="zh-TW" dirty="0"/>
              <a:t>print('The number of words is ', count)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457200" y="1176094"/>
            <a:ext cx="5794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words = </a:t>
            </a:r>
            <a:r>
              <a:rPr lang="en-US" altLang="zh-TW" sz="3200" dirty="0" err="1">
                <a:solidFill>
                  <a:srgbClr val="FFDC47"/>
                </a:solidFill>
              </a:rPr>
              <a:t>about.split</a:t>
            </a:r>
            <a:r>
              <a:rPr lang="en-US" altLang="zh-TW" sz="3200" dirty="0">
                <a:solidFill>
                  <a:srgbClr val="FFDC47"/>
                </a:solidFill>
              </a:rPr>
              <a:t>()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991" y="2230912"/>
            <a:ext cx="3645782" cy="15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(2.c) </a:t>
            </a:r>
            <a:r>
              <a:rPr lang="zh-TW" altLang="en-US" dirty="0" smtClean="0">
                <a:solidFill>
                  <a:srgbClr val="5BEFFF"/>
                </a:solidFill>
              </a:rPr>
              <a:t>找出</a:t>
            </a:r>
            <a:r>
              <a:rPr lang="en-US" altLang="zh-TW" dirty="0" smtClean="0">
                <a:solidFill>
                  <a:srgbClr val="5BEFFF"/>
                </a:solidFill>
              </a:rPr>
              <a:t>“ ”</a:t>
            </a:r>
            <a:r>
              <a:rPr lang="zh-TW" altLang="en-US" dirty="0" smtClean="0">
                <a:solidFill>
                  <a:srgbClr val="5BEFFF"/>
                </a:solidFill>
              </a:rPr>
              <a:t>中的字串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409" y="2419045"/>
            <a:ext cx="4567296" cy="28623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dirty="0" err="1"/>
              <a:t>posL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('\u201C')#\u201C=“</a:t>
            </a:r>
          </a:p>
          <a:p>
            <a:pPr latinLnBrk="1"/>
            <a:r>
              <a:rPr lang="en-US" altLang="zh-TW" dirty="0"/>
              <a:t>while </a:t>
            </a:r>
            <a:r>
              <a:rPr lang="en-US" altLang="zh-TW" dirty="0" err="1"/>
              <a:t>posL</a:t>
            </a:r>
            <a:r>
              <a:rPr lang="en-US" altLang="zh-TW" dirty="0"/>
              <a:t> &gt;=0:</a:t>
            </a:r>
          </a:p>
          <a:p>
            <a:pPr latinLnBrk="1"/>
            <a:r>
              <a:rPr lang="en-US" altLang="zh-TW" dirty="0"/>
              <a:t>  </a:t>
            </a:r>
            <a:r>
              <a:rPr lang="en-US" altLang="zh-TW" dirty="0" err="1"/>
              <a:t>posR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('\u201D',posL+1) #\u201D=”</a:t>
            </a:r>
          </a:p>
          <a:p>
            <a:pPr latinLnBrk="1"/>
            <a:r>
              <a:rPr lang="en-US" altLang="zh-TW" dirty="0"/>
              <a:t>  if </a:t>
            </a:r>
            <a:r>
              <a:rPr lang="en-US" altLang="zh-TW" dirty="0" err="1"/>
              <a:t>posR</a:t>
            </a:r>
            <a:r>
              <a:rPr lang="en-US" altLang="zh-TW" dirty="0"/>
              <a:t> &gt; </a:t>
            </a:r>
            <a:r>
              <a:rPr lang="en-US" altLang="zh-TW" dirty="0" err="1"/>
              <a:t>posL</a:t>
            </a:r>
            <a:r>
              <a:rPr lang="en-US" altLang="zh-TW" dirty="0"/>
              <a:t>:</a:t>
            </a:r>
          </a:p>
          <a:p>
            <a:pPr latinLnBrk="1"/>
            <a:r>
              <a:rPr lang="en-US" altLang="zh-TW" dirty="0"/>
              <a:t>    </a:t>
            </a:r>
            <a:r>
              <a:rPr lang="en-US" altLang="zh-TW" dirty="0" err="1"/>
              <a:t>subStr</a:t>
            </a:r>
            <a:r>
              <a:rPr lang="en-US" altLang="zh-TW" dirty="0"/>
              <a:t> = about[posL+1:posR]</a:t>
            </a:r>
          </a:p>
          <a:p>
            <a:pPr latinLnBrk="1"/>
            <a:r>
              <a:rPr lang="en-US" altLang="zh-TW" dirty="0"/>
              <a:t>    print(</a:t>
            </a:r>
            <a:r>
              <a:rPr lang="en-US" altLang="zh-TW" dirty="0" err="1"/>
              <a:t>subStr</a:t>
            </a:r>
            <a:r>
              <a:rPr lang="en-US" altLang="zh-TW" dirty="0"/>
              <a:t>)</a:t>
            </a:r>
          </a:p>
          <a:p>
            <a:pPr latinLnBrk="1"/>
            <a:r>
              <a:rPr lang="en-US" altLang="zh-TW" dirty="0"/>
              <a:t>  </a:t>
            </a:r>
            <a:r>
              <a:rPr lang="en-US" altLang="zh-TW" dirty="0" err="1"/>
              <a:t>posL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('\u201C', </a:t>
            </a:r>
            <a:r>
              <a:rPr lang="en-US" altLang="zh-TW" dirty="0" err="1"/>
              <a:t>posR</a:t>
            </a:r>
            <a:r>
              <a:rPr lang="en-US" altLang="zh-TW" dirty="0"/>
              <a:t> + 1</a:t>
            </a:r>
            <a:r>
              <a:rPr lang="en-US" altLang="zh-TW" dirty="0" smtClean="0"/>
              <a:t>)</a:t>
            </a:r>
          </a:p>
          <a:p>
            <a:pPr latinLnBrk="1"/>
            <a:r>
              <a:rPr lang="zh-TW" altLang="en-US" dirty="0" smtClean="0"/>
              <a:t>子字串</a:t>
            </a:r>
            <a:r>
              <a:rPr lang="en-US" altLang="zh-TW" dirty="0" smtClean="0"/>
              <a:t>:</a:t>
            </a:r>
          </a:p>
          <a:p>
            <a:pPr latinLnBrk="1"/>
            <a:r>
              <a:rPr lang="en-US" altLang="zh-TW" dirty="0"/>
              <a:t>string[start: end: step]</a:t>
            </a:r>
          </a:p>
          <a:p>
            <a:pPr latinLnBrk="1"/>
            <a:endParaRPr lang="zh-TW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1176094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Unicode character '\u201C'</a:t>
            </a:r>
            <a:endParaRPr lang="en-US" altLang="zh-TW" sz="3200" dirty="0" smtClean="0">
              <a:solidFill>
                <a:srgbClr val="FFDC47"/>
              </a:solidFill>
            </a:endParaRP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subStr</a:t>
            </a:r>
            <a:r>
              <a:rPr lang="en-US" altLang="zh-TW" sz="3200" dirty="0">
                <a:solidFill>
                  <a:srgbClr val="FFDC47"/>
                </a:solidFill>
              </a:rPr>
              <a:t> = about[posL+1:posR]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230" y="2258704"/>
            <a:ext cx="4005364" cy="19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5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13888</TotalTime>
  <Words>725</Words>
  <Application>Microsoft Office PowerPoint</Application>
  <PresentationFormat>如螢幕大小 (16:9)</PresentationFormat>
  <Paragraphs>116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Dubai</vt:lpstr>
      <vt:lpstr>SimSun</vt:lpstr>
      <vt:lpstr>新細明體</vt:lpstr>
      <vt:lpstr>標楷體</vt:lpstr>
      <vt:lpstr>Arial</vt:lpstr>
      <vt:lpstr>Calibri</vt:lpstr>
      <vt:lpstr>Office Theme</vt:lpstr>
      <vt:lpstr>高中生遠距先修課程</vt:lpstr>
      <vt:lpstr>課程大綱-資料結構</vt:lpstr>
      <vt:lpstr>(1.a)打開Colab</vt:lpstr>
      <vt:lpstr>(1.b) 計算1000-900之間的質數</vt:lpstr>
      <vt:lpstr>(1.c) 將score.txt檔案讀入程式</vt:lpstr>
      <vt:lpstr>(1.d)算出101到199的奇數和 </vt:lpstr>
      <vt:lpstr>(2.a) 從文章中找出AU字串的次數</vt:lpstr>
      <vt:lpstr>(2.b)算文章的字數</vt:lpstr>
      <vt:lpstr>(2.c) 找出“ ”中的字串</vt:lpstr>
      <vt:lpstr>(3.a) 後天星期幾?</vt:lpstr>
      <vt:lpstr>(3.b) 程式跑了多久</vt:lpstr>
      <vt:lpstr>PowerPoint 簡報</vt:lpstr>
      <vt:lpstr>單元6的習題：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Hsueh-Ting Chu</cp:lastModifiedBy>
  <cp:revision>167</cp:revision>
  <dcterms:created xsi:type="dcterms:W3CDTF">2013-08-21T19:17:07Z</dcterms:created>
  <dcterms:modified xsi:type="dcterms:W3CDTF">2019-04-30T21:35:03Z</dcterms:modified>
</cp:coreProperties>
</file>