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0" r:id="rId5"/>
    <p:sldId id="277" r:id="rId6"/>
    <p:sldId id="276" r:id="rId7"/>
    <p:sldId id="283" r:id="rId8"/>
    <p:sldId id="278" r:id="rId9"/>
    <p:sldId id="280" r:id="rId10"/>
    <p:sldId id="279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1" r:id="rId20"/>
    <p:sldId id="260" r:id="rId21"/>
    <p:sldId id="28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04"/>
    <a:srgbClr val="FFDC47"/>
    <a:srgbClr val="5BEFFF"/>
    <a:srgbClr val="3B7271"/>
    <a:srgbClr val="1F3D34"/>
    <a:srgbClr val="FF9900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0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5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7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6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(2)-Begin to write 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2610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(2.a)</a:t>
            </a:r>
            <a:r>
              <a:rPr lang="zh-TW" altLang="en-US" dirty="0" smtClean="0">
                <a:solidFill>
                  <a:srgbClr val="5BEFFF"/>
                </a:solidFill>
              </a:rPr>
              <a:t> </a:t>
            </a:r>
            <a:r>
              <a:rPr lang="en-US" altLang="zh-TW" dirty="0">
                <a:solidFill>
                  <a:srgbClr val="5BEFFF"/>
                </a:solidFill>
              </a:rPr>
              <a:t>Data type of </a:t>
            </a:r>
            <a:r>
              <a:rPr lang="en-US" altLang="zh-TW" dirty="0" smtClean="0">
                <a:solidFill>
                  <a:srgbClr val="5BEFFF"/>
                </a:solidFill>
              </a:rPr>
              <a:t>variables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3555" y="2571750"/>
            <a:ext cx="6413610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Hint:</a:t>
            </a:r>
          </a:p>
          <a:p>
            <a:r>
              <a:rPr lang="en-US" altLang="zh-TW" sz="1600" dirty="0" err="1" smtClean="0"/>
              <a:t>varA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66 #declare an integer variable</a:t>
            </a:r>
          </a:p>
          <a:p>
            <a:r>
              <a:rPr lang="en-US" altLang="zh-TW" sz="1600" dirty="0" err="1"/>
              <a:t>varB</a:t>
            </a:r>
            <a:r>
              <a:rPr lang="en-US" altLang="zh-TW" sz="1600" dirty="0"/>
              <a:t> = 1.68 #declare a variable with a decimal (computer called floating point number)</a:t>
            </a:r>
          </a:p>
          <a:p>
            <a:r>
              <a:rPr lang="en-US" altLang="zh-TW" sz="1600" dirty="0" err="1"/>
              <a:t>varC</a:t>
            </a:r>
            <a:r>
              <a:rPr lang="en-US" altLang="zh-TW" sz="1600" dirty="0"/>
              <a:t> = '</a:t>
            </a:r>
            <a:r>
              <a:rPr lang="en-US" altLang="zh-TW" sz="1600" dirty="0" err="1"/>
              <a:t>GoPython</a:t>
            </a:r>
            <a:r>
              <a:rPr lang="en-US" altLang="zh-TW" sz="1600" dirty="0"/>
              <a:t>' #declare a string variable</a:t>
            </a:r>
          </a:p>
          <a:p>
            <a:r>
              <a:rPr lang="en-US" altLang="zh-TW" sz="1600" dirty="0"/>
              <a:t>Print(type(</a:t>
            </a:r>
            <a:r>
              <a:rPr lang="en-US" altLang="zh-TW" sz="1600" dirty="0" err="1"/>
              <a:t>varA</a:t>
            </a:r>
            <a:r>
              <a:rPr lang="en-US" altLang="zh-TW" sz="1600" dirty="0"/>
              <a:t>), type(</a:t>
            </a:r>
            <a:r>
              <a:rPr lang="en-US" altLang="zh-TW" sz="1600" dirty="0" err="1"/>
              <a:t>varB</a:t>
            </a:r>
            <a:r>
              <a:rPr lang="en-US" altLang="zh-TW" sz="1600" dirty="0"/>
              <a:t>), type(</a:t>
            </a:r>
            <a:r>
              <a:rPr lang="en-US" altLang="zh-TW" sz="1600" dirty="0" err="1"/>
              <a:t>varC</a:t>
            </a:r>
            <a:r>
              <a:rPr lang="en-US" altLang="zh-TW" sz="1600" dirty="0"/>
              <a:t>), </a:t>
            </a:r>
            <a:r>
              <a:rPr lang="en-US" altLang="zh-TW" sz="1600" dirty="0" err="1"/>
              <a:t>sep</a:t>
            </a:r>
            <a:r>
              <a:rPr lang="en-US" altLang="zh-TW" sz="1600" dirty="0" smtClean="0"/>
              <a:t>='...')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type(</a:t>
            </a:r>
            <a:r>
              <a:rPr lang="en-US" altLang="zh-TW" sz="1600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return 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type of 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the variable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27005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</a:rPr>
              <a:t>variable </a:t>
            </a:r>
            <a:r>
              <a:rPr lang="en-US" altLang="zh-TW" sz="3200" dirty="0" smtClean="0">
                <a:solidFill>
                  <a:srgbClr val="FFDC47"/>
                </a:solidFill>
              </a:rPr>
              <a:t>=value</a:t>
            </a:r>
          </a:p>
          <a:p>
            <a:r>
              <a:rPr lang="en-US" altLang="zh-TW" sz="3200" dirty="0" err="1" smtClean="0">
                <a:solidFill>
                  <a:srgbClr val="FFDC47"/>
                </a:solidFill>
              </a:rPr>
              <a:t>Var</a:t>
            </a:r>
            <a:r>
              <a:rPr lang="en-US" altLang="zh-TW" sz="3200" dirty="0" smtClean="0">
                <a:solidFill>
                  <a:srgbClr val="FFDC47"/>
                </a:solidFill>
              </a:rPr>
              <a:t> = 1.55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 </a:t>
            </a:r>
            <a:r>
              <a:rPr lang="en-US" altLang="zh-TW" dirty="0">
                <a:solidFill>
                  <a:srgbClr val="5BEFFF"/>
                </a:solidFill>
              </a:rPr>
              <a:t>Numerical and </a:t>
            </a:r>
            <a:r>
              <a:rPr lang="en-US" altLang="zh-TW" dirty="0" smtClean="0">
                <a:solidFill>
                  <a:srgbClr val="5BEFFF"/>
                </a:solidFill>
              </a:rPr>
              <a:t>string conversion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3554" y="2571750"/>
            <a:ext cx="8543245" cy="15696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 err="1"/>
              <a:t>varD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varA</a:t>
            </a:r>
            <a:r>
              <a:rPr lang="en-US" altLang="zh-TW" sz="1600" dirty="0"/>
              <a:t>) # convert the integer 88 into a string of 88</a:t>
            </a:r>
          </a:p>
          <a:p>
            <a:r>
              <a:rPr lang="en-US" altLang="zh-TW" sz="1600" dirty="0" err="1"/>
              <a:t>varE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varB</a:t>
            </a:r>
            <a:r>
              <a:rPr lang="en-US" altLang="zh-TW" sz="1600" dirty="0"/>
              <a:t>) # convert the floating point number 1.68 into a string of 1.68</a:t>
            </a:r>
          </a:p>
          <a:p>
            <a:r>
              <a:rPr lang="en-US" altLang="zh-TW" sz="1600" dirty="0" err="1"/>
              <a:t>varF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('2019') # Convert the string 2019 to an integer value of 2019</a:t>
            </a:r>
          </a:p>
          <a:p>
            <a:r>
              <a:rPr lang="en-US" altLang="zh-TW" sz="1600" dirty="0" err="1"/>
              <a:t>varG</a:t>
            </a:r>
            <a:r>
              <a:rPr lang="en-US" altLang="zh-TW" sz="1600" dirty="0"/>
              <a:t> = float('3.14') # Convert the string 3.14 to a floating-point number of 3.14print(</a:t>
            </a:r>
            <a:r>
              <a:rPr lang="en-US" altLang="zh-TW" sz="1600" dirty="0" err="1"/>
              <a:t>varD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varE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varF,varG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sep</a:t>
            </a:r>
            <a:r>
              <a:rPr lang="en-US" altLang="zh-TW" sz="1600" dirty="0"/>
              <a:t>=',')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6710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Variable name = </a:t>
            </a:r>
            <a:r>
              <a:rPr lang="en-US" altLang="zh-TW" sz="3200" dirty="0" err="1">
                <a:solidFill>
                  <a:srgbClr val="FFDC47"/>
                </a:solidFill>
              </a:rPr>
              <a:t>int</a:t>
            </a:r>
            <a:r>
              <a:rPr lang="en-US" altLang="zh-TW" sz="3200" dirty="0">
                <a:solidFill>
                  <a:srgbClr val="FFDC47"/>
                </a:solidFill>
              </a:rPr>
              <a:t> (string variable)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Variable name = </a:t>
            </a:r>
            <a:r>
              <a:rPr lang="en-US" altLang="zh-TW" sz="3200" dirty="0" err="1">
                <a:solidFill>
                  <a:srgbClr val="FFDC47"/>
                </a:solidFill>
              </a:rPr>
              <a:t>str</a:t>
            </a:r>
            <a:r>
              <a:rPr lang="en-US" altLang="zh-TW" sz="3200" dirty="0">
                <a:solidFill>
                  <a:srgbClr val="FFDC47"/>
                </a:solidFill>
              </a:rPr>
              <a:t> (numeric variable)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3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en-US" altLang="zh-TW" dirty="0" err="1" smtClean="0">
                <a:solidFill>
                  <a:srgbClr val="5BEFFF"/>
                </a:solidFill>
              </a:rPr>
              <a:t>Formated</a:t>
            </a:r>
            <a:r>
              <a:rPr lang="en-US" altLang="zh-TW" dirty="0" smtClean="0">
                <a:solidFill>
                  <a:srgbClr val="5BEFFF"/>
                </a:solidFill>
              </a:rPr>
              <a:t> </a:t>
            </a:r>
            <a:r>
              <a:rPr lang="en-US" altLang="zh-TW" dirty="0">
                <a:solidFill>
                  <a:srgbClr val="5BEFFF"/>
                </a:solidFill>
              </a:rPr>
              <a:t>string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21087" y="4307627"/>
            <a:ext cx="9062808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{0:5d} #Print </a:t>
            </a:r>
            <a:r>
              <a:rPr lang="en-US" altLang="zh-TW" sz="1600" dirty="0" smtClean="0"/>
              <a:t> pos-0 variable </a:t>
            </a:r>
            <a:r>
              <a:rPr lang="en-US" altLang="zh-TW" sz="1600" dirty="0"/>
              <a:t>in the width of 5 </a:t>
            </a:r>
            <a:r>
              <a:rPr lang="en-US" altLang="zh-TW" sz="1600" dirty="0" smtClean="0"/>
              <a:t>into </a:t>
            </a:r>
            <a:r>
              <a:rPr lang="en-US" altLang="zh-TW" sz="1600" dirty="0"/>
              <a:t>an </a:t>
            </a:r>
            <a:r>
              <a:rPr lang="en-US" altLang="zh-TW" sz="1600" dirty="0" smtClean="0"/>
              <a:t>integer</a:t>
            </a:r>
            <a:endParaRPr lang="en-US" altLang="zh-TW" sz="1600" dirty="0"/>
          </a:p>
          <a:p>
            <a:r>
              <a:rPr lang="en-US" altLang="zh-TW" sz="1600" dirty="0"/>
              <a:t>{1:8.2f} #Print the </a:t>
            </a:r>
            <a:r>
              <a:rPr lang="en-US" altLang="zh-TW" sz="1600" dirty="0" smtClean="0"/>
              <a:t>pos-1 </a:t>
            </a:r>
            <a:r>
              <a:rPr lang="en-US" altLang="zh-TW" sz="1600" dirty="0"/>
              <a:t>variable after the width of 5</a:t>
            </a:r>
            <a:r>
              <a:rPr lang="en-US" altLang="zh-TW" sz="1600" dirty="0" smtClean="0"/>
              <a:t> into </a:t>
            </a:r>
            <a:r>
              <a:rPr lang="en-US" altLang="zh-TW" sz="1600" dirty="0"/>
              <a:t>a 2-digit decimal 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016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DC47"/>
                </a:solidFill>
              </a:rPr>
              <a:t>Var</a:t>
            </a:r>
            <a:r>
              <a:rPr lang="en-US" altLang="zh-TW" sz="3200" dirty="0" smtClean="0">
                <a:solidFill>
                  <a:srgbClr val="FFDC47"/>
                </a:solidFill>
              </a:rPr>
              <a:t> = “{} {}”.format(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varA</a:t>
            </a:r>
            <a:r>
              <a:rPr lang="en-US" altLang="zh-TW" sz="3200" dirty="0" smtClean="0">
                <a:solidFill>
                  <a:srgbClr val="FFDC47"/>
                </a:solidFill>
              </a:rPr>
              <a:t>, 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varB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8" name="Picture 2" descr="ãpython print forma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1760869"/>
            <a:ext cx="6760296" cy="24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2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(2.d) Formatted printing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3555" y="2571750"/>
            <a:ext cx="6413610" cy="13234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New formatted printing function</a:t>
            </a:r>
          </a:p>
          <a:p>
            <a:r>
              <a:rPr lang="en-US" altLang="zh-TW" sz="1600" dirty="0" smtClean="0"/>
              <a:t>print</a:t>
            </a:r>
            <a:r>
              <a:rPr lang="en-US" altLang="zh-TW" sz="1600" dirty="0"/>
              <a:t>("Art: {0:5d}, Price per Unit: {1:8.2f}".format(435, 59.058))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Old </a:t>
            </a:r>
            <a:r>
              <a:rPr lang="en-US" altLang="zh-TW" sz="1600" dirty="0">
                <a:solidFill>
                  <a:srgbClr val="FF0000"/>
                </a:solidFill>
              </a:rPr>
              <a:t>formatted printing function</a:t>
            </a:r>
          </a:p>
          <a:p>
            <a:r>
              <a:rPr lang="en-US" altLang="zh-TW" sz="1600" dirty="0" smtClean="0"/>
              <a:t>print</a:t>
            </a:r>
            <a:r>
              <a:rPr lang="en-US" altLang="zh-TW" sz="1600" dirty="0"/>
              <a:t>('Art: %5d, Price per Unit: %8.2f' % (435, 59.058))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4365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"  ".format()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"  "%()</a:t>
            </a:r>
          </a:p>
          <a:p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(3.a</a:t>
            </a:r>
            <a:r>
              <a:rPr lang="en-US" altLang="zh-TW" sz="2800" dirty="0"/>
              <a:t>) </a:t>
            </a:r>
            <a:r>
              <a:rPr lang="en-US" altLang="zh-TW" sz="2800" dirty="0" smtClean="0"/>
              <a:t>Different 99 </a:t>
            </a:r>
            <a:r>
              <a:rPr lang="en-US" altLang="zh-TW" sz="2800" dirty="0"/>
              <a:t>multiplication tables</a:t>
            </a:r>
            <a:endParaRPr lang="en-US" sz="2800" dirty="0"/>
          </a:p>
        </p:txBody>
      </p:sp>
      <p:pic>
        <p:nvPicPr>
          <p:cNvPr id="8194" name="Picture 2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044700"/>
            <a:ext cx="2602683" cy="2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1006524"/>
            <a:ext cx="2901395" cy="400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0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en-US" altLang="zh-TW" sz="3600" dirty="0">
                <a:solidFill>
                  <a:srgbClr val="5BEFFF"/>
                </a:solidFill>
              </a:rPr>
              <a:t>representing </a:t>
            </a:r>
            <a:r>
              <a:rPr lang="en-US" altLang="zh-TW" sz="3600" dirty="0" smtClean="0">
                <a:solidFill>
                  <a:srgbClr val="5BEFFF"/>
                </a:solidFill>
              </a:rPr>
              <a:t>the number sequence 1-9</a:t>
            </a:r>
            <a:endParaRPr lang="zh-TW" altLang="en-US" sz="3600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2867408"/>
            <a:ext cx="6413610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numbers = [1, 2, 3, 4, 5, 6, 7, 8, 9]</a:t>
            </a:r>
          </a:p>
          <a:p>
            <a:r>
              <a:rPr lang="en-US" altLang="zh-TW" sz="1600" dirty="0"/>
              <a:t>print(numbers)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DC47"/>
                </a:solidFill>
              </a:rPr>
              <a:t>var</a:t>
            </a:r>
            <a:r>
              <a:rPr lang="en-US" altLang="zh-TW" sz="3200" dirty="0" smtClean="0">
                <a:solidFill>
                  <a:srgbClr val="FFDC47"/>
                </a:solidFill>
              </a:rPr>
              <a:t>=[1, 2, 3, 4, 5, 6, 7, 8, 9]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[ ] is a list</a:t>
            </a:r>
            <a:r>
              <a:rPr lang="zh-TW" altLang="en-US" sz="3200" dirty="0" smtClean="0">
                <a:solidFill>
                  <a:srgbClr val="FFDC47"/>
                </a:solidFill>
              </a:rPr>
              <a:t>，</a:t>
            </a:r>
            <a:r>
              <a:rPr lang="en-US" altLang="zh-TW" sz="3200" dirty="0" smtClean="0">
                <a:solidFill>
                  <a:srgbClr val="FFDC47"/>
                </a:solidFill>
              </a:rPr>
              <a:t>add the list items.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8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(3.c) </a:t>
            </a:r>
            <a:r>
              <a:rPr lang="en-US" altLang="zh-TW" dirty="0">
                <a:solidFill>
                  <a:srgbClr val="5BEFFF"/>
                </a:solidFill>
              </a:rPr>
              <a:t>Print the numbers 1-9 iteratively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5435" y="2978166"/>
            <a:ext cx="6413610" cy="13234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for n in numbers:</a:t>
            </a:r>
          </a:p>
          <a:p>
            <a:r>
              <a:rPr lang="en-US" altLang="zh-TW" sz="1600" dirty="0"/>
              <a:t>  print(n, end=' ')</a:t>
            </a:r>
            <a:endParaRPr lang="en-US" altLang="zh-TW" sz="1600" dirty="0" smtClean="0"/>
          </a:p>
          <a:p>
            <a:r>
              <a:rPr lang="en-US" altLang="zh-TW" sz="1600" dirty="0"/>
              <a:t>1. Using the loop, iterate the n variable from the number of sequences</a:t>
            </a:r>
          </a:p>
          <a:p>
            <a:r>
              <a:rPr lang="en-US" altLang="zh-TW" sz="1600" dirty="0"/>
              <a:t>2. The code in the loop should be </a:t>
            </a:r>
            <a:r>
              <a:rPr lang="en-US" altLang="zh-TW" sz="1600" dirty="0" smtClean="0"/>
              <a:t>indented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A simple for-loop</a:t>
            </a:r>
            <a:endParaRPr lang="zh-TW" altLang="en-US" sz="3200" dirty="0">
              <a:solidFill>
                <a:srgbClr val="FFDC47"/>
              </a:solidFill>
            </a:endParaRP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for </a:t>
            </a:r>
            <a:r>
              <a:rPr lang="en-US" altLang="zh-TW" sz="3200" dirty="0">
                <a:solidFill>
                  <a:srgbClr val="FFDC47"/>
                </a:solidFill>
              </a:rPr>
              <a:t>n in numbers</a:t>
            </a:r>
            <a:r>
              <a:rPr lang="en-US" altLang="zh-TW" sz="3200" dirty="0" smtClean="0">
                <a:solidFill>
                  <a:srgbClr val="FFDC47"/>
                </a:solidFill>
              </a:rPr>
              <a:t>: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3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(3.d) </a:t>
            </a:r>
            <a:r>
              <a:rPr lang="en-US" altLang="zh-TW" dirty="0">
                <a:solidFill>
                  <a:srgbClr val="5BEFFF"/>
                </a:solidFill>
              </a:rPr>
              <a:t>First multiplication table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3858614"/>
            <a:ext cx="6413610" cy="5847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How to align the </a:t>
            </a:r>
            <a:r>
              <a:rPr lang="en-US" altLang="zh-TW" sz="1600" dirty="0" smtClean="0"/>
              <a:t>output </a:t>
            </a:r>
            <a:r>
              <a:rPr lang="en-US" altLang="zh-TW" sz="1600" dirty="0"/>
              <a:t>99 multiplication </a:t>
            </a:r>
            <a:r>
              <a:rPr lang="en-US" altLang="zh-TW" sz="1600" dirty="0" smtClean="0"/>
              <a:t>table?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for </a:t>
            </a:r>
            <a:r>
              <a:rPr lang="en-US" altLang="zh-TW" sz="3200" dirty="0">
                <a:solidFill>
                  <a:srgbClr val="FFDC47"/>
                </a:solidFill>
              </a:rPr>
              <a:t>r in numbers: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     for </a:t>
            </a:r>
            <a:r>
              <a:rPr lang="en-US" altLang="zh-TW" sz="3200" dirty="0">
                <a:solidFill>
                  <a:srgbClr val="FFDC47"/>
                </a:solidFill>
              </a:rPr>
              <a:t>m in numbers: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8" name="Picture 2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58" y="268407"/>
            <a:ext cx="1679755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87" y="2287161"/>
            <a:ext cx="3002540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1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(3.e) range</a:t>
            </a:r>
            <a:r>
              <a:rPr lang="zh-TW" altLang="en-US" dirty="0">
                <a:solidFill>
                  <a:srgbClr val="5BEFFF"/>
                </a:solidFill>
              </a:rPr>
              <a:t> </a:t>
            </a:r>
            <a:r>
              <a:rPr lang="en-US" altLang="zh-TW" dirty="0" smtClean="0">
                <a:solidFill>
                  <a:srgbClr val="5BEFFF"/>
                </a:solidFill>
              </a:rPr>
              <a:t>function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35" y="2865953"/>
            <a:ext cx="5176285" cy="227754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dirty="0"/>
              <a:t>range(start, stop[, step])</a:t>
            </a:r>
            <a:endParaRPr lang="zh-TW" altLang="zh-TW" dirty="0"/>
          </a:p>
          <a:p>
            <a:r>
              <a:rPr lang="en-US" altLang="zh-TW" dirty="0"/>
              <a:t>Start: Start counting value. The default is to start at 0.</a:t>
            </a:r>
          </a:p>
          <a:p>
            <a:r>
              <a:rPr lang="en-US" altLang="zh-TW" dirty="0"/>
              <a:t>For example range(5)=range(0,5);</a:t>
            </a:r>
          </a:p>
          <a:p>
            <a:r>
              <a:rPr lang="en-US" altLang="zh-TW" dirty="0"/>
              <a:t>Stop: Ends the count value, but does not include stop.</a:t>
            </a:r>
          </a:p>
          <a:p>
            <a:r>
              <a:rPr lang="en-US" altLang="zh-TW" dirty="0"/>
              <a:t>For example: range(0,3)=[0, 1, 2] no 3</a:t>
            </a:r>
          </a:p>
          <a:p>
            <a:r>
              <a:rPr lang="en-US" altLang="zh-TW" dirty="0"/>
              <a:t>Step: step size, the default is 1.</a:t>
            </a:r>
          </a:p>
          <a:p>
            <a:r>
              <a:rPr lang="en-US" altLang="zh-TW" dirty="0"/>
              <a:t>For example: [2, 4, 6, 8] = range(2, 10, 2)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numbers = [1, 2, 3, 4, 5, 6, 7, 8, 9</a:t>
            </a:r>
            <a:r>
              <a:rPr lang="en-US" altLang="zh-TW" sz="3200" dirty="0" smtClean="0">
                <a:solidFill>
                  <a:srgbClr val="FFDC47"/>
                </a:solidFill>
              </a:rPr>
              <a:t>]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numbers = </a:t>
            </a:r>
            <a:r>
              <a:rPr lang="en-US" altLang="zh-TW" sz="3200" dirty="0" smtClean="0">
                <a:solidFill>
                  <a:srgbClr val="FFDC47"/>
                </a:solidFill>
              </a:rPr>
              <a:t>range(1, 10)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25" y="2285400"/>
            <a:ext cx="3476708" cy="20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(3.f) </a:t>
            </a:r>
            <a:r>
              <a:rPr lang="en-US" altLang="zh-TW" dirty="0">
                <a:solidFill>
                  <a:srgbClr val="5BEFFF"/>
                </a:solidFill>
              </a:rPr>
              <a:t>Second multiplication table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3858614"/>
            <a:ext cx="6413610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How do I complete the program on the right to print a neat </a:t>
            </a:r>
            <a:br>
              <a:rPr lang="en-US" altLang="zh-TW" sz="1600" dirty="0"/>
            </a:br>
            <a:r>
              <a:rPr lang="en-US" altLang="zh-TW" sz="1600" dirty="0" smtClean="0"/>
              <a:t> </a:t>
            </a:r>
            <a:r>
              <a:rPr lang="en-US" altLang="zh-TW" sz="1600" dirty="0"/>
              <a:t>multiplication table?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for </a:t>
            </a:r>
            <a:r>
              <a:rPr lang="en-US" altLang="zh-TW" sz="3200" dirty="0">
                <a:solidFill>
                  <a:srgbClr val="FFDC47"/>
                </a:solidFill>
              </a:rPr>
              <a:t>r in </a:t>
            </a:r>
            <a:r>
              <a:rPr lang="en-US" altLang="zh-TW" sz="3200" dirty="0" smtClean="0">
                <a:solidFill>
                  <a:srgbClr val="FFDC47"/>
                </a:solidFill>
              </a:rPr>
              <a:t>range(1,10):</a:t>
            </a:r>
            <a:endParaRPr lang="en-US" altLang="zh-TW" sz="3200" dirty="0">
              <a:solidFill>
                <a:srgbClr val="FFDC47"/>
              </a:solidFill>
            </a:endParaRP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     for </a:t>
            </a:r>
            <a:r>
              <a:rPr lang="en-US" altLang="zh-TW" sz="3200" dirty="0">
                <a:solidFill>
                  <a:srgbClr val="FFDC47"/>
                </a:solidFill>
              </a:rPr>
              <a:t>m in </a:t>
            </a:r>
            <a:r>
              <a:rPr lang="en-US" altLang="zh-TW" sz="3200" dirty="0" smtClean="0">
                <a:solidFill>
                  <a:srgbClr val="FFDC47"/>
                </a:solidFill>
              </a:rPr>
              <a:t>range(2,6):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9" name="Picture 4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215" y="166774"/>
            <a:ext cx="882062" cy="12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05" y="1400477"/>
            <a:ext cx="3429297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zh-TW" altLang="en-US" dirty="0"/>
              <a:t>程式設計</a:t>
            </a:r>
            <a:r>
              <a:rPr lang="zh-TW" altLang="en-US" dirty="0" smtClean="0"/>
              <a:t>簡介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(1) HelloWorld program</a:t>
            </a:r>
          </a:p>
          <a:p>
            <a:pPr algn="l"/>
            <a:r>
              <a:rPr lang="en-US" altLang="zh-TW" dirty="0"/>
              <a:t>(2) Screen printing functions of various data types</a:t>
            </a:r>
          </a:p>
          <a:p>
            <a:pPr algn="l"/>
            <a:r>
              <a:rPr lang="en-US" altLang="zh-TW" dirty="0"/>
              <a:t>(3) N ways to print a 99 multiplication table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5" y="433880"/>
            <a:ext cx="85514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400" dirty="0">
                <a:solidFill>
                  <a:srgbClr val="92D050"/>
                </a:solidFill>
              </a:rPr>
              <a:t>(1) How does the print() function separate different parameters?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(2) How does the print() function control the printing width?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(3) What does the range(), list() function do?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(4) What is the colon (:) of the For Loop?</a:t>
            </a:r>
            <a:endParaRPr lang="en-US" altLang="zh-TW" sz="24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Unit 2 exercises 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93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(1) Complete the formatted output of step (3.d)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(2) Complete the loop of step (3.e)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1.a)Open </a:t>
            </a:r>
            <a:r>
              <a:rPr lang="en-US" altLang="zh-TW" dirty="0" err="1" smtClean="0"/>
              <a:t>Colab</a:t>
            </a:r>
            <a:endParaRPr 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7404"/>
            <a:ext cx="4050029" cy="2595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38" y="739970"/>
            <a:ext cx="2118544" cy="15850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10" y="3309333"/>
            <a:ext cx="4262378" cy="183416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776318">
            <a:off x="4122813" y="2470572"/>
            <a:ext cx="1068935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1.b) First program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6965"/>
            <a:ext cx="4793395" cy="2370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260" y="3970843"/>
            <a:ext cx="2901395" cy="9233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print("Hello World"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426" y="3464218"/>
            <a:ext cx="4662317" cy="171063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5130122" y="3141015"/>
            <a:ext cx="816223" cy="102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834106" y="2724455"/>
            <a:ext cx="21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Press the </a:t>
            </a:r>
            <a:r>
              <a:rPr lang="en-US" altLang="zh-TW" dirty="0" smtClean="0">
                <a:solidFill>
                  <a:srgbClr val="0070C0"/>
                </a:solidFill>
              </a:rPr>
              <a:t>run </a:t>
            </a:r>
            <a:r>
              <a:rPr lang="en-US" altLang="zh-TW" dirty="0">
                <a:solidFill>
                  <a:srgbClr val="0070C0"/>
                </a:solidFill>
              </a:rPr>
              <a:t>button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單箭頭接點 14"/>
          <p:cNvCxnSpPr>
            <a:stCxn id="16" idx="1"/>
          </p:cNvCxnSpPr>
          <p:nvPr/>
        </p:nvCxnSpPr>
        <p:spPr>
          <a:xfrm flipH="1" flipV="1">
            <a:off x="5335527" y="4709620"/>
            <a:ext cx="610818" cy="24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46345" y="4774168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Program output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5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1.c) </a:t>
            </a:r>
            <a:r>
              <a:rPr lang="en-US" altLang="zh-TW" dirty="0">
                <a:solidFill>
                  <a:srgbClr val="5BEFFF"/>
                </a:solidFill>
              </a:rPr>
              <a:t>Add code block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260" y="3970843"/>
            <a:ext cx="2901395" cy="9233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print("Hello World"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" y="1289633"/>
            <a:ext cx="265961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1.d) print()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print(</a:t>
            </a:r>
            <a:r>
              <a:rPr lang="zh-TW" altLang="en-US" dirty="0" smtClean="0"/>
              <a:t>"Hello</a:t>
            </a:r>
            <a:r>
              <a:rPr lang="en-US" altLang="zh-TW" dirty="0" smtClean="0"/>
              <a:t>"</a:t>
            </a:r>
            <a:r>
              <a:rPr lang="zh-TW" altLang="en-US" dirty="0" smtClean="0"/>
              <a:t> </a:t>
            </a:r>
            <a:r>
              <a:rPr lang="zh-TW" altLang="en-US" dirty="0"/>
              <a:t>World"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r>
              <a:rPr lang="en-US" altLang="zh-TW" dirty="0"/>
              <a:t>print("</a:t>
            </a:r>
            <a:r>
              <a:rPr lang="en-US" altLang="zh-TW" dirty="0" err="1"/>
              <a:t>Hello","World</a:t>
            </a:r>
            <a:r>
              <a:rPr lang="en-US" altLang="zh-TW" dirty="0"/>
              <a:t>", </a:t>
            </a:r>
            <a:r>
              <a:rPr lang="en-US" altLang="zh-TW" dirty="0" err="1"/>
              <a:t>sep</a:t>
            </a:r>
            <a:r>
              <a:rPr lang="en-US" altLang="zh-TW" dirty="0" smtClean="0"/>
              <a:t>="+")</a:t>
            </a:r>
          </a:p>
          <a:p>
            <a:r>
              <a:rPr lang="en-US" altLang="zh-TW" dirty="0"/>
              <a:t>print("Hello");print("World</a:t>
            </a:r>
            <a:r>
              <a:rPr lang="en-US" altLang="zh-TW" dirty="0" smtClean="0"/>
              <a:t>")</a:t>
            </a:r>
          </a:p>
          <a:p>
            <a:r>
              <a:rPr lang="en-US" altLang="zh-TW" dirty="0"/>
              <a:t>print("Hello", end=' ');print("World")</a:t>
            </a:r>
            <a:endParaRPr lang="en-US" altLang="zh-TW" dirty="0" smtClean="0"/>
          </a:p>
          <a:p>
            <a:endParaRPr lang="en-US" altLang="zh-TW" dirty="0" smtClean="0"/>
          </a:p>
          <a:p>
            <a:pPr latinLnBrk="1"/>
            <a:r>
              <a:rPr lang="en-US" altLang="zh-CN" dirty="0" err="1"/>
              <a:t>sep</a:t>
            </a:r>
            <a:r>
              <a:rPr lang="en-US" altLang="zh-CN" dirty="0"/>
              <a:t> -- </a:t>
            </a:r>
            <a:r>
              <a:rPr lang="en-US" altLang="zh-TW" i="1" dirty="0"/>
              <a:t>separator</a:t>
            </a:r>
            <a:r>
              <a:rPr lang="zh-CN" altLang="en-US" dirty="0" smtClean="0"/>
              <a:t>，</a:t>
            </a:r>
            <a:r>
              <a:rPr lang="en-US" altLang="zh-TW" dirty="0"/>
              <a:t>Default is ' '</a:t>
            </a:r>
            <a:r>
              <a:rPr lang="zh-CN" altLang="en-US" dirty="0" smtClean="0"/>
              <a:t>。</a:t>
            </a:r>
          </a:p>
          <a:p>
            <a:pPr latinLnBrk="1"/>
            <a:r>
              <a:rPr lang="en-US" altLang="zh-CN" dirty="0" smtClean="0"/>
              <a:t>end --</a:t>
            </a:r>
            <a:r>
              <a:rPr lang="en-US" altLang="zh-TW" i="1" dirty="0"/>
              <a:t>end</a:t>
            </a:r>
            <a:r>
              <a:rPr lang="zh-CN" altLang="en-US" dirty="0" smtClean="0"/>
              <a:t>，</a:t>
            </a:r>
            <a:r>
              <a:rPr lang="en-US" altLang="zh-TW" dirty="0"/>
              <a:t>Default is '\n' (line feed)</a:t>
            </a:r>
            <a:r>
              <a:rPr lang="zh-CN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90" y="1078920"/>
            <a:ext cx="4655529" cy="40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6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1.e) </a:t>
            </a:r>
            <a:r>
              <a:rPr lang="en-US" altLang="zh-TW" sz="3600" dirty="0">
                <a:solidFill>
                  <a:srgbClr val="5BEFFF"/>
                </a:solidFill>
              </a:rPr>
              <a:t>Add a text block as a program header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4556915"/>
            <a:ext cx="3817626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#Demo2-1</a:t>
            </a:r>
            <a:r>
              <a:rPr lang="en-US" altLang="zh-TW" dirty="0"/>
              <a:t> </a:t>
            </a:r>
            <a:r>
              <a:rPr lang="en-US" altLang="zh-TW" dirty="0" smtClean="0"/>
              <a:t>HelloWorld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0" y="1101129"/>
            <a:ext cx="4846740" cy="16613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1197405"/>
            <a:ext cx="3932261" cy="300254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365195" y="2419045"/>
            <a:ext cx="1221640" cy="119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28" y="2643923"/>
            <a:ext cx="4526672" cy="2499577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V="1">
            <a:off x="2586835" y="3692802"/>
            <a:ext cx="305410" cy="101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1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1.e) Save the notebook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228906"/>
            <a:ext cx="4191363" cy="18823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84" y="3057218"/>
            <a:ext cx="4938188" cy="2088061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670605" y="2113635"/>
            <a:ext cx="3054100" cy="152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7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1.f) download the notebook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063230"/>
            <a:ext cx="1948495" cy="34936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84" y="1655520"/>
            <a:ext cx="6374416" cy="348798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517900" y="4098800"/>
            <a:ext cx="1374345" cy="9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9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825</Words>
  <Application>Microsoft Office PowerPoint</Application>
  <PresentationFormat>如螢幕大小 (16:9)</PresentationFormat>
  <Paragraphs>115</Paragraphs>
  <Slides>21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Dubai</vt:lpstr>
      <vt:lpstr>SimSun</vt:lpstr>
      <vt:lpstr>新細明體</vt:lpstr>
      <vt:lpstr>標楷體</vt:lpstr>
      <vt:lpstr>Arial</vt:lpstr>
      <vt:lpstr>Calibri</vt:lpstr>
      <vt:lpstr>Office Theme</vt:lpstr>
      <vt:lpstr>v</vt:lpstr>
      <vt:lpstr>課程大綱-程式設計簡介</vt:lpstr>
      <vt:lpstr>(1.a)Open Colab</vt:lpstr>
      <vt:lpstr>(1.b) First program</vt:lpstr>
      <vt:lpstr>(1.c) Add code block</vt:lpstr>
      <vt:lpstr>(1.d) print()</vt:lpstr>
      <vt:lpstr>(1.e) Add a text block as a program header</vt:lpstr>
      <vt:lpstr>(1.e) Save the notebook</vt:lpstr>
      <vt:lpstr>(1.f) download the notebook</vt:lpstr>
      <vt:lpstr>(2.a) Data type of variables</vt:lpstr>
      <vt:lpstr>(2.b) Numerical and string conversion</vt:lpstr>
      <vt:lpstr>(2.c) Formated string</vt:lpstr>
      <vt:lpstr>(2.d) Formatted printing</vt:lpstr>
      <vt:lpstr>(3.a) Different 99 multiplication tables</vt:lpstr>
      <vt:lpstr>(3.b) representing the number sequence 1-9</vt:lpstr>
      <vt:lpstr>(3.c) Print the numbers 1-9 iteratively</vt:lpstr>
      <vt:lpstr>(3.d) First multiplication table</vt:lpstr>
      <vt:lpstr>(3.e) range function</vt:lpstr>
      <vt:lpstr>(3.f) Second multiplication table</vt:lpstr>
      <vt:lpstr>PowerPoint 簡報</vt:lpstr>
      <vt:lpstr>Unit 2 exercises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177</cp:revision>
  <dcterms:created xsi:type="dcterms:W3CDTF">2013-08-21T19:17:07Z</dcterms:created>
  <dcterms:modified xsi:type="dcterms:W3CDTF">2019-07-16T20:14:58Z</dcterms:modified>
</cp:coreProperties>
</file>