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5" r:id="rId5"/>
    <p:sldId id="261" r:id="rId6"/>
    <p:sldId id="266" r:id="rId7"/>
    <p:sldId id="263" r:id="rId8"/>
    <p:sldId id="267" r:id="rId9"/>
    <p:sldId id="269" r:id="rId10"/>
    <p:sldId id="270" r:id="rId11"/>
    <p:sldId id="268" r:id="rId12"/>
    <p:sldId id="264" r:id="rId13"/>
    <p:sldId id="262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EFFF"/>
    <a:srgbClr val="FFDC47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>
      <p:cViewPr varScale="1">
        <p:scale>
          <a:sx n="72" d="100"/>
          <a:sy n="72" d="100"/>
        </p:scale>
        <p:origin x="715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9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/>
          <a:lstStyle/>
          <a:p>
            <a:r>
              <a:rPr lang="en-US" altLang="zh-TW" dirty="0" smtClean="0"/>
              <a:t>(1</a:t>
            </a:r>
            <a:r>
              <a:rPr lang="en-US" altLang="zh-TW" dirty="0"/>
              <a:t>)-Introduction to programming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Division </a:t>
            </a:r>
            <a:r>
              <a:rPr lang="en-US" altLang="zh-TW" b="1" dirty="0" smtClean="0"/>
              <a:t>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solidFill>
                  <a:srgbClr val="5BEFFF"/>
                </a:solidFill>
              </a:rPr>
              <a:t>10 </a:t>
            </a:r>
            <a:r>
              <a:rPr lang="en-US" altLang="zh-TW" sz="1600" dirty="0">
                <a:solidFill>
                  <a:srgbClr val="5BEFFF"/>
                </a:solidFill>
              </a:rPr>
              <a:t>/ 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-&gt; 5.0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11 / 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-&gt; 5.5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10 // 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-&gt; 5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11 // 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5BEFFF"/>
                </a:solidFill>
              </a:rPr>
              <a:t>-&gt; </a:t>
            </a:r>
            <a:r>
              <a:rPr lang="en-US" altLang="zh-TW" sz="1600" dirty="0" smtClean="0">
                <a:solidFill>
                  <a:srgbClr val="5BEFFF"/>
                </a:solidFill>
              </a:rPr>
              <a:t>5</a:t>
            </a:r>
            <a:endParaRPr lang="en-US" altLang="zh-TW" sz="1600" dirty="0">
              <a:solidFill>
                <a:srgbClr val="5BE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0115" y="11985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5BEFFF"/>
                </a:solidFill>
              </a:rPr>
              <a:t># -------------------------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10.0 // 2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-&gt; 5.0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10 // 2.0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-&gt; 5.0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11.0 // 2</a:t>
            </a:r>
          </a:p>
          <a:p>
            <a:r>
              <a:rPr lang="en-US" altLang="zh-TW" dirty="0">
                <a:solidFill>
                  <a:srgbClr val="5BEFFF"/>
                </a:solidFill>
              </a:rPr>
              <a:t>-&gt; 5.0</a:t>
            </a:r>
            <a:endParaRPr lang="zh-TW" altLang="en-US" dirty="0">
              <a:solidFill>
                <a:srgbClr val="5BE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0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3.d)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editor</a:t>
            </a:r>
            <a:endParaRPr lang="en-US" alt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IDLE</a:t>
            </a:r>
            <a:r>
              <a:rPr lang="zh-TW" altLang="en-US" dirty="0"/>
              <a:t> </a:t>
            </a:r>
            <a:r>
              <a:rPr lang="en-US" altLang="zh-TW" dirty="0" smtClean="0"/>
              <a:t>tools</a:t>
            </a:r>
            <a:endParaRPr lang="en-US" dirty="0"/>
          </a:p>
          <a:p>
            <a:r>
              <a:rPr lang="en-US" altLang="zh-TW" dirty="0" smtClean="0"/>
              <a:t>Visual Studio Code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408"/>
            <a:ext cx="5955495" cy="22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(3.e)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Jupyer</a:t>
            </a:r>
            <a:r>
              <a:rPr lang="en-US" altLang="zh-TW" dirty="0"/>
              <a:t> Notebook is a tool that can write code on a web page.</a:t>
            </a:r>
          </a:p>
          <a:p>
            <a:r>
              <a:rPr lang="en-US" altLang="zh-TW" dirty="0"/>
              <a:t>The program can be executed directly on the web page and the output can be rendered directly on the web page.</a:t>
            </a:r>
          </a:p>
          <a:p>
            <a:r>
              <a:rPr lang="en-US" altLang="zh-TW" dirty="0"/>
              <a:t>The entire web page can be exported and distributed as a notebook.</a:t>
            </a:r>
          </a:p>
          <a:p>
            <a:r>
              <a:rPr lang="en-US" altLang="zh-TW" dirty="0"/>
              <a:t>The discussion of data analysis and machine learning platforms (such as </a:t>
            </a:r>
            <a:r>
              <a:rPr lang="en-US" altLang="zh-TW" dirty="0" err="1"/>
              <a:t>Kaggle</a:t>
            </a:r>
            <a:r>
              <a:rPr lang="en-US" altLang="zh-TW" dirty="0"/>
              <a:t>) is in the form of a </a:t>
            </a:r>
            <a:r>
              <a:rPr lang="en-US" altLang="zh-TW" dirty="0" err="1"/>
              <a:t>Jupyter</a:t>
            </a:r>
            <a:r>
              <a:rPr lang="en-US" altLang="zh-TW" dirty="0"/>
              <a:t> notebook.</a:t>
            </a:r>
          </a:p>
          <a:p>
            <a:r>
              <a:rPr lang="en-US" altLang="zh-TW" dirty="0"/>
              <a:t>Support a variety of mainstream literal translation languages like Python, R, Julia.</a:t>
            </a:r>
            <a:endParaRPr lang="en-US" dirty="0"/>
          </a:p>
        </p:txBody>
      </p:sp>
      <p:pic>
        <p:nvPicPr>
          <p:cNvPr id="3074" name="Picture 2" descr="https://cdn-images-1.medium.com/max/1000/1*_jKBqR_ZsQSi5sHzqcz58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560" y="891"/>
            <a:ext cx="2626903" cy="26269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06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3.f)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  <a:r>
              <a:rPr lang="zh-TW" altLang="en-US" dirty="0" smtClean="0"/>
              <a:t>的雲端平台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dirty="0" smtClean="0"/>
              <a:t>                 Microsoft </a:t>
            </a:r>
            <a:r>
              <a:rPr lang="en-US" dirty="0"/>
              <a:t>Azure </a:t>
            </a:r>
            <a:r>
              <a:rPr lang="en-US" dirty="0" smtClean="0"/>
              <a:t>Notebooks</a:t>
            </a:r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5520"/>
            <a:ext cx="4254323" cy="18191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5" y="3219784"/>
            <a:ext cx="5179650" cy="18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70605" y="433880"/>
            <a:ext cx="74778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</a:rPr>
              <a:t>REVIEWS: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(1) Is Python a compiled or </a:t>
            </a:r>
            <a:r>
              <a:rPr lang="en-US" altLang="zh-TW" sz="2800" dirty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interpreted language</a:t>
            </a:r>
            <a:r>
              <a:rPr lang="en-US" altLang="zh-TW" sz="2800" dirty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(2) Do you </a:t>
            </a:r>
            <a:r>
              <a:rPr lang="en-US" altLang="zh-TW" sz="2800" dirty="0" err="1" smtClean="0">
                <a:solidFill>
                  <a:srgbClr val="92D050"/>
                </a:solidFill>
              </a:rPr>
              <a:t>perfer</a:t>
            </a:r>
            <a:r>
              <a:rPr lang="en-US" altLang="zh-TW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>
                <a:solidFill>
                  <a:srgbClr val="92D050"/>
                </a:solidFill>
              </a:rPr>
              <a:t>Python 2 or Python 3?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(3) Which tool can write Python programs?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(4) Why write a program in Python?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Course Outline - Introduction to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(1) Writing a program</a:t>
            </a:r>
          </a:p>
          <a:p>
            <a:pPr algn="l"/>
            <a:r>
              <a:rPr lang="en-US" altLang="zh-TW" dirty="0"/>
              <a:t>(2) Introduction to various programming languages</a:t>
            </a:r>
          </a:p>
          <a:p>
            <a:pPr algn="l"/>
            <a:r>
              <a:rPr lang="en-US" altLang="zh-TW" dirty="0"/>
              <a:t>(3) Preparation before writing a Python program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https://cdn-images-1.medium.com/max/1000/1*bEBKb1EIfzGg4fWmWx27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60" y="3335275"/>
            <a:ext cx="4073040" cy="16949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1.a)About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Hardware and software</a:t>
            </a:r>
            <a:endParaRPr lang="en-US" dirty="0" smtClean="0"/>
          </a:p>
          <a:p>
            <a:r>
              <a:rPr lang="en-US" altLang="zh-TW" dirty="0"/>
              <a:t>Hardware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memory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hds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screen</a:t>
            </a:r>
          </a:p>
          <a:p>
            <a:r>
              <a:rPr lang="en-US" altLang="zh-TW" dirty="0" smtClean="0"/>
              <a:t>Software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system programs, application programs</a:t>
            </a:r>
            <a:endParaRPr lang="zh-TW" altLang="en-US" dirty="0" smtClean="0"/>
          </a:p>
          <a:p>
            <a:r>
              <a:rPr lang="en-US" altLang="zh-TW" dirty="0" smtClean="0"/>
              <a:t>Application </a:t>
            </a:r>
            <a:r>
              <a:rPr lang="en-US" altLang="zh-TW" dirty="0"/>
              <a:t>programs 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APPs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2.a)Programming language ranking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51" y="2954089"/>
            <a:ext cx="7171449" cy="20609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6257" y="2877160"/>
            <a:ext cx="343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https://madnight.github.io/githut/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7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/>
              <a:t>2.b) </a:t>
            </a:r>
            <a:r>
              <a:rPr lang="en-US" altLang="zh-TW" sz="3100" dirty="0"/>
              <a:t>Program language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Object oriented programming language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JavaScript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Non-object-oriented (function and structure) programming language 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/>
              <a:t> 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Compiled </a:t>
            </a:r>
            <a:r>
              <a:rPr lang="en-US" altLang="zh-TW" dirty="0" smtClean="0"/>
              <a:t>language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 C++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C#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/>
              <a:t>Interpreting language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Python</a:t>
            </a:r>
            <a:r>
              <a:rPr lang="zh-TW" altLang="en-US" dirty="0"/>
              <a:t> 、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dirty="0"/>
              <a:t> 、</a:t>
            </a:r>
            <a:r>
              <a:rPr lang="en-US" altLang="zh-TW" dirty="0"/>
              <a:t>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2.c</a:t>
            </a:r>
            <a:r>
              <a:rPr lang="en-US" altLang="zh-TW" dirty="0"/>
              <a:t>) </a:t>
            </a:r>
            <a:r>
              <a:rPr lang="en-US" altLang="zh-TW" sz="2700" dirty="0"/>
              <a:t>programming language applications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198559"/>
            <a:ext cx="6557165" cy="351106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 、 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Objective-C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Delphi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Perl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Julia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Kotlin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PHP</a:t>
            </a:r>
            <a:r>
              <a:rPr lang="zh-TW" altLang="en-US" dirty="0"/>
              <a:t> 、 </a:t>
            </a:r>
            <a:r>
              <a:rPr lang="en-US" altLang="zh-TW" dirty="0" smtClean="0"/>
              <a:t>R</a:t>
            </a:r>
            <a:r>
              <a:rPr lang="zh-TW" altLang="en-US" dirty="0"/>
              <a:t> 、</a:t>
            </a:r>
            <a:r>
              <a:rPr lang="en-US" altLang="zh-TW" dirty="0" smtClean="0"/>
              <a:t>GO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Windows programming: C++, Java, C#, </a:t>
            </a:r>
            <a:r>
              <a:rPr lang="en-US" altLang="zh-TW" dirty="0">
                <a:solidFill>
                  <a:srgbClr val="FFFF00"/>
                </a:solidFill>
              </a:rPr>
              <a:t>JavaScript</a:t>
            </a:r>
          </a:p>
          <a:p>
            <a:r>
              <a:rPr lang="en-US" altLang="zh-TW" dirty="0"/>
              <a:t>Web programming: PHP, </a:t>
            </a:r>
            <a:r>
              <a:rPr lang="en-US" altLang="zh-TW" dirty="0">
                <a:solidFill>
                  <a:srgbClr val="FFC000"/>
                </a:solidFill>
              </a:rPr>
              <a:t>Python</a:t>
            </a:r>
            <a:r>
              <a:rPr lang="en-US" altLang="zh-TW" dirty="0"/>
              <a:t>, Ruby, </a:t>
            </a:r>
            <a:r>
              <a:rPr lang="en-US" altLang="zh-TW" dirty="0">
                <a:solidFill>
                  <a:srgbClr val="FFFF00"/>
                </a:solidFill>
              </a:rPr>
              <a:t>JavaScript</a:t>
            </a:r>
          </a:p>
          <a:p>
            <a:r>
              <a:rPr lang="en-US" altLang="zh-TW" dirty="0"/>
              <a:t>System Programming: C, C++, </a:t>
            </a:r>
            <a:r>
              <a:rPr lang="en-US" altLang="zh-TW" dirty="0">
                <a:solidFill>
                  <a:srgbClr val="FF0000"/>
                </a:solidFill>
              </a:rPr>
              <a:t>GO</a:t>
            </a:r>
          </a:p>
          <a:p>
            <a:r>
              <a:rPr lang="en-US" altLang="zh-TW" dirty="0"/>
              <a:t>APP programming: Java, Swift, </a:t>
            </a:r>
            <a:r>
              <a:rPr lang="en-US" altLang="zh-TW" dirty="0" err="1"/>
              <a:t>Kotlin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FF00"/>
                </a:solidFill>
              </a:rPr>
              <a:t>JavaScript</a:t>
            </a:r>
          </a:p>
          <a:p>
            <a:r>
              <a:rPr lang="en-US" altLang="zh-TW" dirty="0"/>
              <a:t>Data Science Programming: R, </a:t>
            </a:r>
            <a:r>
              <a:rPr lang="en-US" altLang="zh-TW" dirty="0">
                <a:solidFill>
                  <a:srgbClr val="FFC000"/>
                </a:solidFill>
              </a:rPr>
              <a:t>Python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3.a) </a:t>
            </a:r>
            <a:r>
              <a:rPr lang="en-US" altLang="zh-TW" sz="2200" dirty="0"/>
              <a:t>Preparation before writing a Python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official </a:t>
            </a:r>
            <a:r>
              <a:rPr lang="en-US" dirty="0"/>
              <a:t>website</a:t>
            </a:r>
          </a:p>
          <a:p>
            <a:r>
              <a:rPr lang="en-US" dirty="0" smtClean="0"/>
              <a:t>Program </a:t>
            </a:r>
            <a:r>
              <a:rPr lang="en-US" dirty="0"/>
              <a:t>editing </a:t>
            </a:r>
            <a:r>
              <a:rPr lang="en-US" dirty="0" smtClean="0"/>
              <a:t>tools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3.b)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/>
              <a:t>official website</a:t>
            </a:r>
            <a:endParaRPr lang="en-US" alt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7625" y="1428387"/>
            <a:ext cx="6259513" cy="30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3.c)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version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Current version 2.7.x &amp; 3.x</a:t>
            </a:r>
            <a:endParaRPr lang="en-US" altLang="zh-TW" dirty="0" smtClean="0"/>
          </a:p>
          <a:p>
            <a:r>
              <a:rPr lang="en-US" altLang="zh-TW" b="1" dirty="0"/>
              <a:t>print </a:t>
            </a:r>
            <a:r>
              <a:rPr lang="en-US" altLang="zh-TW" b="1" dirty="0" smtClean="0"/>
              <a:t>function</a:t>
            </a:r>
            <a:endParaRPr lang="zh-TW" altLang="en-US" b="1" dirty="0"/>
          </a:p>
          <a:p>
            <a:r>
              <a:rPr lang="en-US" altLang="zh-TW" b="1" dirty="0"/>
              <a:t>Unicode</a:t>
            </a:r>
          </a:p>
          <a:p>
            <a:r>
              <a:rPr lang="en-US" altLang="zh-TW" b="1" dirty="0"/>
              <a:t>Division operation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519</Words>
  <Application>Microsoft Office PowerPoint</Application>
  <PresentationFormat>如螢幕大小 (16:9)</PresentationFormat>
  <Paragraphs>92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Dubai</vt:lpstr>
      <vt:lpstr>新細明體</vt:lpstr>
      <vt:lpstr>標楷體</vt:lpstr>
      <vt:lpstr>Arial</vt:lpstr>
      <vt:lpstr>Calibri</vt:lpstr>
      <vt:lpstr>Office Theme</vt:lpstr>
      <vt:lpstr>Python Quick Tutorial</vt:lpstr>
      <vt:lpstr>Course Outline - Introduction to Programming</vt:lpstr>
      <vt:lpstr>(1.a)About programming</vt:lpstr>
      <vt:lpstr>(2.a)Programming language ranking</vt:lpstr>
      <vt:lpstr>(2.b) Program language classification</vt:lpstr>
      <vt:lpstr>(2.c) programming language applications</vt:lpstr>
      <vt:lpstr>(3.a) Preparation before writing a Python program</vt:lpstr>
      <vt:lpstr>(3.b) Python official website</vt:lpstr>
      <vt:lpstr>(3.c) Python version</vt:lpstr>
      <vt:lpstr>Division operation</vt:lpstr>
      <vt:lpstr>(3.d) Python editor</vt:lpstr>
      <vt:lpstr>(3.e) Jupyter notebook</vt:lpstr>
      <vt:lpstr>(3.f) Jupyter notebook的雲端平台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161</cp:revision>
  <dcterms:created xsi:type="dcterms:W3CDTF">2013-08-21T19:17:07Z</dcterms:created>
  <dcterms:modified xsi:type="dcterms:W3CDTF">2019-07-16T19:08:21Z</dcterms:modified>
</cp:coreProperties>
</file>