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70" r:id="rId5"/>
    <p:sldId id="277" r:id="rId6"/>
    <p:sldId id="276" r:id="rId7"/>
    <p:sldId id="283" r:id="rId8"/>
    <p:sldId id="278" r:id="rId9"/>
    <p:sldId id="280" r:id="rId10"/>
    <p:sldId id="279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2" r:id="rId19"/>
    <p:sldId id="291" r:id="rId20"/>
    <p:sldId id="260" r:id="rId21"/>
    <p:sldId id="281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B04"/>
    <a:srgbClr val="FFDC47"/>
    <a:srgbClr val="5BEFFF"/>
    <a:srgbClr val="3B7271"/>
    <a:srgbClr val="1F3D34"/>
    <a:srgbClr val="FF9900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8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5D7741EB-0162-4DE2-9F66-660D57237E8D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79AAD320-9840-4440-B52B-029D53F374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4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30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21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00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95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05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2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5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70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3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2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9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30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66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8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318" y="433880"/>
            <a:ext cx="8093364" cy="77300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317" y="1197405"/>
            <a:ext cx="8093366" cy="61082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5BE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09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32688" y="5166531"/>
            <a:ext cx="9111311" cy="122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22400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65552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22400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65552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ubai" panose="020B0503030403030204" pitchFamily="34" charset="-78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Python Quick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1195106"/>
            <a:ext cx="7162800" cy="61082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(2)-Begin to write Python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programs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1200" cy="19812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626100" y="1660331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DC4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Hsueh-Ting Chu</a:t>
            </a:r>
            <a:endParaRPr lang="zh-TW" altLang="en-US" sz="1400" dirty="0">
              <a:solidFill>
                <a:srgbClr val="FFDC4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(2.a)</a:t>
            </a:r>
            <a:r>
              <a:rPr lang="zh-TW" altLang="en-US" dirty="0" smtClean="0">
                <a:solidFill>
                  <a:srgbClr val="5BEFFF"/>
                </a:solidFill>
              </a:rPr>
              <a:t> </a:t>
            </a:r>
            <a:r>
              <a:rPr lang="en-US" altLang="zh-TW" dirty="0">
                <a:solidFill>
                  <a:srgbClr val="5BEFFF"/>
                </a:solidFill>
              </a:rPr>
              <a:t>Data type of </a:t>
            </a:r>
            <a:r>
              <a:rPr lang="en-US" altLang="zh-TW" dirty="0" smtClean="0">
                <a:solidFill>
                  <a:srgbClr val="5BEFFF"/>
                </a:solidFill>
              </a:rPr>
              <a:t>variables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43555" y="2571750"/>
            <a:ext cx="6413610" cy="230832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Hint:</a:t>
            </a:r>
          </a:p>
          <a:p>
            <a:r>
              <a:rPr lang="en-US" altLang="zh-TW" sz="1600" dirty="0" err="1" smtClean="0"/>
              <a:t>varA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= 66 #declare an integer variable</a:t>
            </a:r>
          </a:p>
          <a:p>
            <a:r>
              <a:rPr lang="en-US" altLang="zh-TW" sz="1600" dirty="0" err="1"/>
              <a:t>varB</a:t>
            </a:r>
            <a:r>
              <a:rPr lang="en-US" altLang="zh-TW" sz="1600" dirty="0"/>
              <a:t> = 1.68 #declare a variable with a decimal (computer called floating point number)</a:t>
            </a:r>
          </a:p>
          <a:p>
            <a:r>
              <a:rPr lang="en-US" altLang="zh-TW" sz="1600" dirty="0" err="1"/>
              <a:t>varC</a:t>
            </a:r>
            <a:r>
              <a:rPr lang="en-US" altLang="zh-TW" sz="1600" dirty="0"/>
              <a:t> = '</a:t>
            </a:r>
            <a:r>
              <a:rPr lang="en-US" altLang="zh-TW" sz="1600" dirty="0" err="1"/>
              <a:t>GoPython</a:t>
            </a:r>
            <a:r>
              <a:rPr lang="en-US" altLang="zh-TW" sz="1600" dirty="0"/>
              <a:t>' #declare a string variable</a:t>
            </a:r>
          </a:p>
          <a:p>
            <a:r>
              <a:rPr lang="en-US" altLang="zh-TW" sz="1600" dirty="0"/>
              <a:t>Print(type(</a:t>
            </a:r>
            <a:r>
              <a:rPr lang="en-US" altLang="zh-TW" sz="1600" dirty="0" err="1"/>
              <a:t>varA</a:t>
            </a:r>
            <a:r>
              <a:rPr lang="en-US" altLang="zh-TW" sz="1600" dirty="0"/>
              <a:t>), type(</a:t>
            </a:r>
            <a:r>
              <a:rPr lang="en-US" altLang="zh-TW" sz="1600" dirty="0" err="1"/>
              <a:t>varB</a:t>
            </a:r>
            <a:r>
              <a:rPr lang="en-US" altLang="zh-TW" sz="1600" dirty="0"/>
              <a:t>), type(</a:t>
            </a:r>
            <a:r>
              <a:rPr lang="en-US" altLang="zh-TW" sz="1600" dirty="0" err="1"/>
              <a:t>varC</a:t>
            </a:r>
            <a:r>
              <a:rPr lang="en-US" altLang="zh-TW" sz="1600" dirty="0"/>
              <a:t>), </a:t>
            </a:r>
            <a:r>
              <a:rPr lang="en-US" altLang="zh-TW" sz="1600" dirty="0" err="1"/>
              <a:t>sep</a:t>
            </a:r>
            <a:r>
              <a:rPr lang="en-US" altLang="zh-TW" sz="1600" dirty="0" smtClean="0"/>
              <a:t>='...')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>
                <a:solidFill>
                  <a:schemeClr val="accent6">
                    <a:lumMod val="50000"/>
                  </a:schemeClr>
                </a:solidFill>
              </a:rPr>
              <a:t>type(</a:t>
            </a:r>
            <a:r>
              <a:rPr lang="en-US" altLang="zh-TW" sz="1600" dirty="0" err="1" smtClean="0">
                <a:solidFill>
                  <a:schemeClr val="accent6">
                    <a:lumMod val="50000"/>
                  </a:schemeClr>
                </a:solidFill>
              </a:rPr>
              <a:t>var</a:t>
            </a:r>
            <a:r>
              <a:rPr lang="en-US" altLang="zh-TW" sz="16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</a:rPr>
              <a:t>return </a:t>
            </a:r>
            <a:r>
              <a:rPr lang="en-US" altLang="zh-TW" sz="1600" dirty="0" smtClean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</a:rPr>
              <a:t>type of </a:t>
            </a:r>
            <a:r>
              <a:rPr lang="en-US" altLang="zh-TW" sz="1600" dirty="0" smtClean="0">
                <a:solidFill>
                  <a:schemeClr val="accent6">
                    <a:lumMod val="50000"/>
                  </a:schemeClr>
                </a:solidFill>
              </a:rPr>
              <a:t>the variable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</a:rPr>
              <a:t>。</a:t>
            </a:r>
            <a:endParaRPr lang="en-US" altLang="zh-TW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zh-TW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" y="1176094"/>
            <a:ext cx="27005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accent6">
                    <a:lumMod val="50000"/>
                  </a:schemeClr>
                </a:solidFill>
              </a:rPr>
              <a:t>variable </a:t>
            </a:r>
            <a:r>
              <a:rPr lang="en-US" altLang="zh-TW" sz="3200" dirty="0" smtClean="0">
                <a:solidFill>
                  <a:srgbClr val="FFDC47"/>
                </a:solidFill>
              </a:rPr>
              <a:t>=value</a:t>
            </a:r>
          </a:p>
          <a:p>
            <a:r>
              <a:rPr lang="en-US" altLang="zh-TW" sz="3200" dirty="0" err="1" smtClean="0">
                <a:solidFill>
                  <a:srgbClr val="FFDC47"/>
                </a:solidFill>
              </a:rPr>
              <a:t>Var</a:t>
            </a:r>
            <a:r>
              <a:rPr lang="en-US" altLang="zh-TW" sz="3200" dirty="0" smtClean="0">
                <a:solidFill>
                  <a:srgbClr val="FFDC47"/>
                </a:solidFill>
              </a:rPr>
              <a:t> = 1.55</a:t>
            </a:r>
            <a:endParaRPr lang="zh-TW" altLang="en-US" sz="3200" dirty="0">
              <a:solidFill>
                <a:srgbClr val="FFDC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77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(2.b) </a:t>
            </a:r>
            <a:r>
              <a:rPr lang="en-US" altLang="zh-TW" dirty="0">
                <a:solidFill>
                  <a:srgbClr val="5BEFFF"/>
                </a:solidFill>
              </a:rPr>
              <a:t>Numerical and </a:t>
            </a:r>
            <a:r>
              <a:rPr lang="en-US" altLang="zh-TW" dirty="0" smtClean="0">
                <a:solidFill>
                  <a:srgbClr val="5BEFFF"/>
                </a:solidFill>
              </a:rPr>
              <a:t>string conversion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1087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43554" y="2571750"/>
            <a:ext cx="8543245" cy="156966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Hint</a:t>
            </a:r>
            <a:r>
              <a:rPr lang="zh-TW" altLang="en-US" sz="1600" dirty="0" smtClean="0"/>
              <a:t>：</a:t>
            </a:r>
            <a:endParaRPr lang="en-US" altLang="zh-TW" sz="1600" dirty="0" smtClean="0"/>
          </a:p>
          <a:p>
            <a:r>
              <a:rPr lang="en-US" altLang="zh-TW" sz="1600" dirty="0" err="1"/>
              <a:t>varD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str</a:t>
            </a:r>
            <a:r>
              <a:rPr lang="en-US" altLang="zh-TW" sz="1600" dirty="0"/>
              <a:t>(</a:t>
            </a:r>
            <a:r>
              <a:rPr lang="en-US" altLang="zh-TW" sz="1600" dirty="0" err="1"/>
              <a:t>varA</a:t>
            </a:r>
            <a:r>
              <a:rPr lang="en-US" altLang="zh-TW" sz="1600" dirty="0"/>
              <a:t>) # convert the integer 88 into a string of 88</a:t>
            </a:r>
          </a:p>
          <a:p>
            <a:r>
              <a:rPr lang="en-US" altLang="zh-TW" sz="1600" dirty="0" err="1"/>
              <a:t>varE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str</a:t>
            </a:r>
            <a:r>
              <a:rPr lang="en-US" altLang="zh-TW" sz="1600" dirty="0"/>
              <a:t>(</a:t>
            </a:r>
            <a:r>
              <a:rPr lang="en-US" altLang="zh-TW" sz="1600" dirty="0" err="1"/>
              <a:t>varB</a:t>
            </a:r>
            <a:r>
              <a:rPr lang="en-US" altLang="zh-TW" sz="1600" dirty="0"/>
              <a:t>) # convert the floating point number 1.68 into a string of 1.68</a:t>
            </a:r>
          </a:p>
          <a:p>
            <a:r>
              <a:rPr lang="en-US" altLang="zh-TW" sz="1600" dirty="0" err="1"/>
              <a:t>varF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('2019') # Convert the string 2019 to an integer value of 2019</a:t>
            </a:r>
          </a:p>
          <a:p>
            <a:r>
              <a:rPr lang="en-US" altLang="zh-TW" sz="1600" dirty="0" err="1"/>
              <a:t>varG</a:t>
            </a:r>
            <a:r>
              <a:rPr lang="en-US" altLang="zh-TW" sz="1600" dirty="0"/>
              <a:t> = float('3.14') # Convert the string 3.14 to a floating-point number of 3.14print(</a:t>
            </a:r>
            <a:r>
              <a:rPr lang="en-US" altLang="zh-TW" sz="1600" dirty="0" err="1"/>
              <a:t>varD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varE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varF,varG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sep</a:t>
            </a:r>
            <a:r>
              <a:rPr lang="en-US" altLang="zh-TW" sz="1600" dirty="0"/>
              <a:t>=',')</a:t>
            </a:r>
            <a:endParaRPr lang="en-US" altLang="zh-TW" sz="1600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457199" y="1176094"/>
            <a:ext cx="6710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Variable name = </a:t>
            </a:r>
            <a:r>
              <a:rPr lang="en-US" altLang="zh-TW" sz="3200" dirty="0" err="1">
                <a:solidFill>
                  <a:srgbClr val="FFDC47"/>
                </a:solidFill>
              </a:rPr>
              <a:t>int</a:t>
            </a:r>
            <a:r>
              <a:rPr lang="en-US" altLang="zh-TW" sz="3200" dirty="0">
                <a:solidFill>
                  <a:srgbClr val="FFDC47"/>
                </a:solidFill>
              </a:rPr>
              <a:t> (string variable)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Variable name = </a:t>
            </a:r>
            <a:r>
              <a:rPr lang="en-US" altLang="zh-TW" sz="3200" dirty="0" err="1">
                <a:solidFill>
                  <a:srgbClr val="FFDC47"/>
                </a:solidFill>
              </a:rPr>
              <a:t>str</a:t>
            </a:r>
            <a:r>
              <a:rPr lang="en-US" altLang="zh-TW" sz="3200" dirty="0">
                <a:solidFill>
                  <a:srgbClr val="FFDC47"/>
                </a:solidFill>
              </a:rPr>
              <a:t> (numeric variable)</a:t>
            </a:r>
            <a:endParaRPr lang="zh-TW" altLang="en-US" sz="3200" dirty="0">
              <a:solidFill>
                <a:srgbClr val="FFDC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13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(2.c) </a:t>
            </a:r>
            <a:r>
              <a:rPr lang="en-US" altLang="zh-TW" dirty="0" err="1" smtClean="0">
                <a:solidFill>
                  <a:srgbClr val="5BEFFF"/>
                </a:solidFill>
              </a:rPr>
              <a:t>Formated</a:t>
            </a:r>
            <a:r>
              <a:rPr lang="en-US" altLang="zh-TW" dirty="0" smtClean="0">
                <a:solidFill>
                  <a:srgbClr val="5BEFFF"/>
                </a:solidFill>
              </a:rPr>
              <a:t> </a:t>
            </a:r>
            <a:r>
              <a:rPr lang="en-US" altLang="zh-TW" dirty="0">
                <a:solidFill>
                  <a:srgbClr val="5BEFFF"/>
                </a:solidFill>
              </a:rPr>
              <a:t>string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1087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-21087" y="4307627"/>
            <a:ext cx="9062808" cy="83099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Hint</a:t>
            </a:r>
            <a:r>
              <a:rPr lang="zh-TW" altLang="en-US" sz="1600" dirty="0" smtClean="0"/>
              <a:t>：</a:t>
            </a:r>
            <a:endParaRPr lang="en-US" altLang="zh-TW" sz="1600" dirty="0" smtClean="0"/>
          </a:p>
          <a:p>
            <a:r>
              <a:rPr lang="en-US" altLang="zh-TW" sz="1600" dirty="0"/>
              <a:t>{0:5d} #Print </a:t>
            </a:r>
            <a:r>
              <a:rPr lang="en-US" altLang="zh-TW" sz="1600" dirty="0" smtClean="0"/>
              <a:t> pos-0 variable </a:t>
            </a:r>
            <a:r>
              <a:rPr lang="en-US" altLang="zh-TW" sz="1600" dirty="0"/>
              <a:t>in the width of 5 </a:t>
            </a:r>
            <a:r>
              <a:rPr lang="en-US" altLang="zh-TW" sz="1600" dirty="0" smtClean="0"/>
              <a:t>into </a:t>
            </a:r>
            <a:r>
              <a:rPr lang="en-US" altLang="zh-TW" sz="1600" dirty="0"/>
              <a:t>an </a:t>
            </a:r>
            <a:r>
              <a:rPr lang="en-US" altLang="zh-TW" sz="1600" dirty="0" smtClean="0"/>
              <a:t>integer</a:t>
            </a:r>
            <a:endParaRPr lang="en-US" altLang="zh-TW" sz="1600" dirty="0"/>
          </a:p>
          <a:p>
            <a:r>
              <a:rPr lang="en-US" altLang="zh-TW" sz="1600" dirty="0"/>
              <a:t>{1:8.2f} #Print the </a:t>
            </a:r>
            <a:r>
              <a:rPr lang="en-US" altLang="zh-TW" sz="1600" dirty="0" smtClean="0"/>
              <a:t>pos-1 </a:t>
            </a:r>
            <a:r>
              <a:rPr lang="en-US" altLang="zh-TW" sz="1600" dirty="0"/>
              <a:t>variable after the width of 5</a:t>
            </a:r>
            <a:r>
              <a:rPr lang="en-US" altLang="zh-TW" sz="1600" dirty="0" smtClean="0"/>
              <a:t> into </a:t>
            </a:r>
            <a:r>
              <a:rPr lang="en-US" altLang="zh-TW" sz="1600" dirty="0"/>
              <a:t>a 2-digit decimal 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57199" y="1176094"/>
            <a:ext cx="7016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srgbClr val="FFDC47"/>
                </a:solidFill>
              </a:rPr>
              <a:t>Var</a:t>
            </a:r>
            <a:r>
              <a:rPr lang="en-US" altLang="zh-TW" sz="3200" dirty="0" smtClean="0">
                <a:solidFill>
                  <a:srgbClr val="FFDC47"/>
                </a:solidFill>
              </a:rPr>
              <a:t> = “{} {}”.format(</a:t>
            </a:r>
            <a:r>
              <a:rPr lang="en-US" altLang="zh-TW" sz="3200" dirty="0" err="1" smtClean="0">
                <a:solidFill>
                  <a:srgbClr val="FFDC47"/>
                </a:solidFill>
              </a:rPr>
              <a:t>varA</a:t>
            </a:r>
            <a:r>
              <a:rPr lang="en-US" altLang="zh-TW" sz="3200" dirty="0" smtClean="0">
                <a:solidFill>
                  <a:srgbClr val="FFDC47"/>
                </a:solidFill>
              </a:rPr>
              <a:t>, </a:t>
            </a:r>
            <a:r>
              <a:rPr lang="en-US" altLang="zh-TW" sz="3200" dirty="0" err="1" smtClean="0">
                <a:solidFill>
                  <a:srgbClr val="FFDC47"/>
                </a:solidFill>
              </a:rPr>
              <a:t>varB</a:t>
            </a:r>
            <a:r>
              <a:rPr lang="en-US" altLang="zh-TW" sz="3200" dirty="0" smtClean="0">
                <a:solidFill>
                  <a:srgbClr val="FFDC47"/>
                </a:solidFill>
              </a:rPr>
              <a:t>)</a:t>
            </a:r>
            <a:endParaRPr lang="zh-TW" altLang="en-US" sz="3200" dirty="0">
              <a:solidFill>
                <a:srgbClr val="FFDC47"/>
              </a:solidFill>
            </a:endParaRPr>
          </a:p>
        </p:txBody>
      </p:sp>
      <p:pic>
        <p:nvPicPr>
          <p:cNvPr id="8" name="Picture 2" descr="ãpython print format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25" y="1760869"/>
            <a:ext cx="6760296" cy="249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62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(2.d) Formatted printing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1087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43555" y="2571750"/>
            <a:ext cx="6413610" cy="132343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Hint</a:t>
            </a:r>
            <a:r>
              <a:rPr lang="zh-TW" altLang="en-US" sz="1600" dirty="0" smtClean="0"/>
              <a:t>：</a:t>
            </a:r>
            <a:endParaRPr lang="en-US" altLang="zh-TW" sz="1600" dirty="0" smtClean="0"/>
          </a:p>
          <a:p>
            <a:r>
              <a:rPr lang="en-US" altLang="zh-TW" sz="1600" dirty="0" smtClean="0">
                <a:solidFill>
                  <a:srgbClr val="FF0000"/>
                </a:solidFill>
              </a:rPr>
              <a:t>New formatted printing function</a:t>
            </a:r>
          </a:p>
          <a:p>
            <a:r>
              <a:rPr lang="en-US" altLang="zh-TW" sz="1600" dirty="0" smtClean="0"/>
              <a:t>print</a:t>
            </a:r>
            <a:r>
              <a:rPr lang="en-US" altLang="zh-TW" sz="1600" dirty="0"/>
              <a:t>("Art: {0:5d}, Price per Unit: {1:8.2f}".format(435, 59.058))</a:t>
            </a:r>
          </a:p>
          <a:p>
            <a:r>
              <a:rPr lang="en-US" altLang="zh-TW" sz="1600" dirty="0" smtClean="0">
                <a:solidFill>
                  <a:srgbClr val="FF0000"/>
                </a:solidFill>
              </a:rPr>
              <a:t>Old </a:t>
            </a:r>
            <a:r>
              <a:rPr lang="en-US" altLang="zh-TW" sz="1600" dirty="0">
                <a:solidFill>
                  <a:srgbClr val="FF0000"/>
                </a:solidFill>
              </a:rPr>
              <a:t>formatted printing function</a:t>
            </a:r>
          </a:p>
          <a:p>
            <a:r>
              <a:rPr lang="en-US" altLang="zh-TW" sz="1600" dirty="0" smtClean="0"/>
              <a:t>print</a:t>
            </a:r>
            <a:r>
              <a:rPr lang="en-US" altLang="zh-TW" sz="1600" dirty="0"/>
              <a:t>('Art: %5d, Price per Unit: %8.2f' % (435, 59.058))</a:t>
            </a:r>
            <a:endParaRPr lang="en-US" altLang="zh-TW" sz="1600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457200" y="1176094"/>
            <a:ext cx="4365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DC47"/>
                </a:solidFill>
              </a:rPr>
              <a:t>"  ".format()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"  "%()</a:t>
            </a:r>
          </a:p>
          <a:p>
            <a:endParaRPr lang="zh-TW" altLang="en-US" sz="3200" dirty="0">
              <a:solidFill>
                <a:srgbClr val="FFDC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55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(3.a</a:t>
            </a:r>
            <a:r>
              <a:rPr lang="en-US" altLang="zh-TW" sz="2800" dirty="0"/>
              <a:t>) </a:t>
            </a:r>
            <a:r>
              <a:rPr lang="en-US" altLang="zh-TW" sz="2800" dirty="0" smtClean="0"/>
              <a:t>Different 99 </a:t>
            </a:r>
            <a:r>
              <a:rPr lang="en-US" altLang="zh-TW" sz="2800" dirty="0"/>
              <a:t>multiplication tables</a:t>
            </a:r>
            <a:endParaRPr lang="en-US" sz="2800" dirty="0"/>
          </a:p>
        </p:txBody>
      </p:sp>
      <p:pic>
        <p:nvPicPr>
          <p:cNvPr id="8194" name="Picture 2" descr="ã99ä¹æ³è¡¨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30" y="1044700"/>
            <a:ext cx="2602683" cy="2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ã99ä¹æ³è¡¨ã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30" y="1006524"/>
            <a:ext cx="2901395" cy="400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000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(3.b) </a:t>
            </a:r>
            <a:r>
              <a:rPr lang="en-US" altLang="zh-TW" sz="3600" dirty="0">
                <a:solidFill>
                  <a:srgbClr val="5BEFFF"/>
                </a:solidFill>
              </a:rPr>
              <a:t>representing </a:t>
            </a:r>
            <a:r>
              <a:rPr lang="en-US" altLang="zh-TW" sz="3600" dirty="0" smtClean="0">
                <a:solidFill>
                  <a:srgbClr val="5BEFFF"/>
                </a:solidFill>
              </a:rPr>
              <a:t>the number sequence 1-9</a:t>
            </a:r>
            <a:endParaRPr lang="zh-TW" altLang="en-US" sz="3600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1087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4025" y="2867408"/>
            <a:ext cx="6413610" cy="83099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Hint</a:t>
            </a:r>
            <a:r>
              <a:rPr lang="zh-TW" altLang="en-US" sz="1600" dirty="0" smtClean="0"/>
              <a:t>：</a:t>
            </a:r>
            <a:endParaRPr lang="en-US" altLang="zh-TW" sz="1600" dirty="0" smtClean="0"/>
          </a:p>
          <a:p>
            <a:r>
              <a:rPr lang="en-US" altLang="zh-TW" sz="1600" dirty="0"/>
              <a:t>numbers = [1, 2, 3, 4, 5, 6, 7, 8, 9]</a:t>
            </a:r>
          </a:p>
          <a:p>
            <a:r>
              <a:rPr lang="en-US" altLang="zh-TW" sz="1600" dirty="0"/>
              <a:t>print(numbers)</a:t>
            </a:r>
            <a:endParaRPr lang="en-US" altLang="zh-TW" sz="1600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457200" y="1176094"/>
            <a:ext cx="5947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srgbClr val="FFDC47"/>
                </a:solidFill>
              </a:rPr>
              <a:t>var</a:t>
            </a:r>
            <a:r>
              <a:rPr lang="en-US" altLang="zh-TW" sz="3200" dirty="0" smtClean="0">
                <a:solidFill>
                  <a:srgbClr val="FFDC47"/>
                </a:solidFill>
              </a:rPr>
              <a:t>=[1, 2, 3, 4, 5, 6, 7, 8, 9]</a:t>
            </a:r>
          </a:p>
          <a:p>
            <a:r>
              <a:rPr lang="en-US" altLang="zh-TW" sz="3200" dirty="0" smtClean="0">
                <a:solidFill>
                  <a:srgbClr val="FFDC47"/>
                </a:solidFill>
              </a:rPr>
              <a:t>[ ] is a list</a:t>
            </a:r>
            <a:r>
              <a:rPr lang="zh-TW" altLang="en-US" sz="3200" dirty="0" smtClean="0">
                <a:solidFill>
                  <a:srgbClr val="FFDC47"/>
                </a:solidFill>
              </a:rPr>
              <a:t>，</a:t>
            </a:r>
            <a:r>
              <a:rPr lang="en-US" altLang="zh-TW" sz="3200" dirty="0" smtClean="0">
                <a:solidFill>
                  <a:srgbClr val="FFDC47"/>
                </a:solidFill>
              </a:rPr>
              <a:t>add the list items.</a:t>
            </a:r>
            <a:endParaRPr lang="zh-TW" altLang="en-US" sz="3200" dirty="0">
              <a:solidFill>
                <a:srgbClr val="FFDC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386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(3.c) </a:t>
            </a:r>
            <a:r>
              <a:rPr lang="en-US" altLang="zh-TW" dirty="0">
                <a:solidFill>
                  <a:srgbClr val="5BEFFF"/>
                </a:solidFill>
              </a:rPr>
              <a:t>Print the numbers 1-9 iteratively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1087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5435" y="2978166"/>
            <a:ext cx="6413610" cy="132343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Hint</a:t>
            </a:r>
            <a:r>
              <a:rPr lang="zh-TW" altLang="en-US" sz="1600" dirty="0" smtClean="0"/>
              <a:t>：</a:t>
            </a:r>
            <a:endParaRPr lang="en-US" altLang="zh-TW" sz="1600" dirty="0" smtClean="0"/>
          </a:p>
          <a:p>
            <a:r>
              <a:rPr lang="en-US" altLang="zh-TW" sz="1600" dirty="0"/>
              <a:t>for n in numbers:</a:t>
            </a:r>
          </a:p>
          <a:p>
            <a:r>
              <a:rPr lang="en-US" altLang="zh-TW" sz="1600" dirty="0"/>
              <a:t>  print(n, end=' ')</a:t>
            </a:r>
            <a:endParaRPr lang="en-US" altLang="zh-TW" sz="1600" dirty="0" smtClean="0"/>
          </a:p>
          <a:p>
            <a:r>
              <a:rPr lang="en-US" altLang="zh-TW" sz="1600" dirty="0"/>
              <a:t>1. Using the loop, iterate the n variable from the number of sequences</a:t>
            </a:r>
          </a:p>
          <a:p>
            <a:r>
              <a:rPr lang="en-US" altLang="zh-TW" sz="1600" dirty="0"/>
              <a:t>2. The code in the loop should be </a:t>
            </a:r>
            <a:r>
              <a:rPr lang="en-US" altLang="zh-TW" sz="1600" dirty="0" smtClean="0"/>
              <a:t>indented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57200" y="1176094"/>
            <a:ext cx="5947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DC47"/>
                </a:solidFill>
              </a:rPr>
              <a:t>A simple for-loop</a:t>
            </a:r>
            <a:endParaRPr lang="zh-TW" altLang="en-US" sz="3200" dirty="0">
              <a:solidFill>
                <a:srgbClr val="FFDC47"/>
              </a:solidFill>
            </a:endParaRPr>
          </a:p>
          <a:p>
            <a:r>
              <a:rPr lang="en-US" altLang="zh-TW" sz="3200" dirty="0" smtClean="0">
                <a:solidFill>
                  <a:srgbClr val="FFDC47"/>
                </a:solidFill>
              </a:rPr>
              <a:t>for </a:t>
            </a:r>
            <a:r>
              <a:rPr lang="en-US" altLang="zh-TW" sz="3200" dirty="0">
                <a:solidFill>
                  <a:srgbClr val="FFDC47"/>
                </a:solidFill>
              </a:rPr>
              <a:t>n in numbers</a:t>
            </a:r>
            <a:r>
              <a:rPr lang="en-US" altLang="zh-TW" sz="3200" dirty="0" smtClean="0">
                <a:solidFill>
                  <a:srgbClr val="FFDC47"/>
                </a:solidFill>
              </a:rPr>
              <a:t>:</a:t>
            </a:r>
            <a:endParaRPr lang="en-US" altLang="zh-TW" sz="3200" dirty="0">
              <a:solidFill>
                <a:srgbClr val="FFDC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34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(3.d) </a:t>
            </a:r>
            <a:r>
              <a:rPr lang="en-US" altLang="zh-TW" dirty="0">
                <a:solidFill>
                  <a:srgbClr val="5BEFFF"/>
                </a:solidFill>
              </a:rPr>
              <a:t>First multiplication table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1087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4025" y="3858614"/>
            <a:ext cx="6413610" cy="58477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Hint</a:t>
            </a:r>
            <a:r>
              <a:rPr lang="zh-TW" altLang="en-US" sz="1600" dirty="0" smtClean="0"/>
              <a:t>：</a:t>
            </a:r>
            <a:endParaRPr lang="en-US" altLang="zh-TW" sz="1600" dirty="0" smtClean="0"/>
          </a:p>
          <a:p>
            <a:r>
              <a:rPr lang="en-US" altLang="zh-TW" sz="1600" dirty="0"/>
              <a:t>How to align the </a:t>
            </a:r>
            <a:r>
              <a:rPr lang="en-US" altLang="zh-TW" sz="1600" dirty="0" smtClean="0"/>
              <a:t>output </a:t>
            </a:r>
            <a:r>
              <a:rPr lang="en-US" altLang="zh-TW" sz="1600" dirty="0"/>
              <a:t>99 multiplication </a:t>
            </a:r>
            <a:r>
              <a:rPr lang="en-US" altLang="zh-TW" sz="1600" dirty="0" smtClean="0"/>
              <a:t>table?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57200" y="1176094"/>
            <a:ext cx="5947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DC47"/>
                </a:solidFill>
              </a:rPr>
              <a:t>for </a:t>
            </a:r>
            <a:r>
              <a:rPr lang="en-US" altLang="zh-TW" sz="3200" dirty="0">
                <a:solidFill>
                  <a:srgbClr val="FFDC47"/>
                </a:solidFill>
              </a:rPr>
              <a:t>r in numbers:</a:t>
            </a:r>
          </a:p>
          <a:p>
            <a:r>
              <a:rPr lang="en-US" altLang="zh-TW" sz="3200" dirty="0" smtClean="0">
                <a:solidFill>
                  <a:srgbClr val="FFDC47"/>
                </a:solidFill>
              </a:rPr>
              <a:t>     for </a:t>
            </a:r>
            <a:r>
              <a:rPr lang="en-US" altLang="zh-TW" sz="3200" dirty="0">
                <a:solidFill>
                  <a:srgbClr val="FFDC47"/>
                </a:solidFill>
              </a:rPr>
              <a:t>m in numbers:</a:t>
            </a:r>
            <a:endParaRPr lang="zh-TW" altLang="en-US" sz="3200" dirty="0">
              <a:solidFill>
                <a:srgbClr val="FFDC47"/>
              </a:solidFill>
            </a:endParaRPr>
          </a:p>
        </p:txBody>
      </p:sp>
      <p:pic>
        <p:nvPicPr>
          <p:cNvPr id="8" name="Picture 2" descr="ã99ä¹æ³è¡¨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158" y="268407"/>
            <a:ext cx="1679755" cy="167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687" y="2287161"/>
            <a:ext cx="3002540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15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(3.e) range</a:t>
            </a:r>
            <a:r>
              <a:rPr lang="zh-TW" altLang="en-US" dirty="0">
                <a:solidFill>
                  <a:srgbClr val="5BEFFF"/>
                </a:solidFill>
              </a:rPr>
              <a:t> </a:t>
            </a:r>
            <a:r>
              <a:rPr lang="en-US" altLang="zh-TW" dirty="0" smtClean="0">
                <a:solidFill>
                  <a:srgbClr val="5BEFFF"/>
                </a:solidFill>
              </a:rPr>
              <a:t>function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1087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535" y="2865953"/>
            <a:ext cx="5176285" cy="227754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Hint</a:t>
            </a:r>
            <a:r>
              <a:rPr lang="zh-TW" altLang="en-US" sz="1600" dirty="0" smtClean="0"/>
              <a:t>：</a:t>
            </a:r>
            <a:endParaRPr lang="en-US" altLang="zh-TW" sz="1600" dirty="0" smtClean="0"/>
          </a:p>
          <a:p>
            <a:r>
              <a:rPr lang="en-US" altLang="zh-TW" dirty="0"/>
              <a:t>range(start, stop[, step])</a:t>
            </a:r>
            <a:endParaRPr lang="zh-TW" altLang="zh-TW" dirty="0"/>
          </a:p>
          <a:p>
            <a:r>
              <a:rPr lang="en-US" altLang="zh-TW" dirty="0"/>
              <a:t>Start: Start counting value. The default is to start at 0.</a:t>
            </a:r>
          </a:p>
          <a:p>
            <a:r>
              <a:rPr lang="en-US" altLang="zh-TW" dirty="0"/>
              <a:t>For example range(5)=range(0,5);</a:t>
            </a:r>
          </a:p>
          <a:p>
            <a:r>
              <a:rPr lang="en-US" altLang="zh-TW" dirty="0"/>
              <a:t>Stop: Ends the count value, but does not include stop.</a:t>
            </a:r>
          </a:p>
          <a:p>
            <a:r>
              <a:rPr lang="en-US" altLang="zh-TW" dirty="0"/>
              <a:t>For example: range(0,3)=[0, 1, 2] no 3</a:t>
            </a:r>
          </a:p>
          <a:p>
            <a:r>
              <a:rPr lang="en-US" altLang="zh-TW" dirty="0"/>
              <a:t>Step: step size, the default is 1.</a:t>
            </a:r>
          </a:p>
          <a:p>
            <a:r>
              <a:rPr lang="en-US" altLang="zh-TW" dirty="0"/>
              <a:t>For example: [2, 4, 6, 8] = range(2, 10, 2)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457200" y="1176094"/>
            <a:ext cx="5947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numbers = [1, 2, 3, 4, 5, 6, 7, 8, 9</a:t>
            </a:r>
            <a:r>
              <a:rPr lang="en-US" altLang="zh-TW" sz="3200" dirty="0" smtClean="0">
                <a:solidFill>
                  <a:srgbClr val="FFDC47"/>
                </a:solidFill>
              </a:rPr>
              <a:t>]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numbers = </a:t>
            </a:r>
            <a:r>
              <a:rPr lang="en-US" altLang="zh-TW" sz="3200" dirty="0" smtClean="0">
                <a:solidFill>
                  <a:srgbClr val="FFDC47"/>
                </a:solidFill>
              </a:rPr>
              <a:t>range(1, 10)</a:t>
            </a:r>
            <a:endParaRPr lang="en-US" altLang="zh-TW" sz="3200" dirty="0">
              <a:solidFill>
                <a:srgbClr val="FFDC47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525" y="2285400"/>
            <a:ext cx="3476708" cy="206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78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(3.f) </a:t>
            </a:r>
            <a:r>
              <a:rPr lang="en-US" altLang="zh-TW" dirty="0">
                <a:solidFill>
                  <a:srgbClr val="5BEFFF"/>
                </a:solidFill>
              </a:rPr>
              <a:t>Second multiplication table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1087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4025" y="3858614"/>
            <a:ext cx="6413610" cy="83099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Hint</a:t>
            </a:r>
            <a:r>
              <a:rPr lang="zh-TW" altLang="en-US" sz="1600" dirty="0" smtClean="0"/>
              <a:t>：</a:t>
            </a:r>
            <a:endParaRPr lang="en-US" altLang="zh-TW" sz="1600" dirty="0" smtClean="0"/>
          </a:p>
          <a:p>
            <a:r>
              <a:rPr lang="en-US" altLang="zh-TW" sz="1600" dirty="0"/>
              <a:t>How do I complete the program on the right to print a neat </a:t>
            </a:r>
            <a:br>
              <a:rPr lang="en-US" altLang="zh-TW" sz="1600" dirty="0"/>
            </a:br>
            <a:r>
              <a:rPr lang="en-US" altLang="zh-TW" sz="1600" dirty="0" smtClean="0"/>
              <a:t> </a:t>
            </a:r>
            <a:r>
              <a:rPr lang="en-US" altLang="zh-TW" sz="1600" dirty="0"/>
              <a:t>multiplication table?</a:t>
            </a:r>
            <a:endParaRPr lang="en-US" altLang="zh-TW" sz="1600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457200" y="1176094"/>
            <a:ext cx="59472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DC47"/>
                </a:solidFill>
              </a:rPr>
              <a:t>for </a:t>
            </a:r>
            <a:r>
              <a:rPr lang="en-US" altLang="zh-TW" sz="3200" dirty="0">
                <a:solidFill>
                  <a:srgbClr val="FFDC47"/>
                </a:solidFill>
              </a:rPr>
              <a:t>r in </a:t>
            </a:r>
            <a:r>
              <a:rPr lang="en-US" altLang="zh-TW" sz="3200" dirty="0" smtClean="0">
                <a:solidFill>
                  <a:srgbClr val="FFDC47"/>
                </a:solidFill>
              </a:rPr>
              <a:t>range(1,10):</a:t>
            </a:r>
            <a:endParaRPr lang="en-US" altLang="zh-TW" sz="3200" dirty="0">
              <a:solidFill>
                <a:srgbClr val="FFDC47"/>
              </a:solidFill>
            </a:endParaRPr>
          </a:p>
          <a:p>
            <a:r>
              <a:rPr lang="en-US" altLang="zh-TW" sz="3200" dirty="0" smtClean="0">
                <a:solidFill>
                  <a:srgbClr val="FFDC47"/>
                </a:solidFill>
              </a:rPr>
              <a:t>     for </a:t>
            </a:r>
            <a:r>
              <a:rPr lang="en-US" altLang="zh-TW" sz="3200" dirty="0">
                <a:solidFill>
                  <a:srgbClr val="FFDC47"/>
                </a:solidFill>
              </a:rPr>
              <a:t>m in </a:t>
            </a:r>
            <a:r>
              <a:rPr lang="en-US" altLang="zh-TW" sz="3200" dirty="0" smtClean="0">
                <a:solidFill>
                  <a:srgbClr val="FFDC47"/>
                </a:solidFill>
              </a:rPr>
              <a:t>range(2,6):</a:t>
            </a:r>
            <a:endParaRPr lang="zh-TW" altLang="en-US" sz="3200" dirty="0">
              <a:solidFill>
                <a:srgbClr val="FFDC47"/>
              </a:solidFill>
            </a:endParaRPr>
          </a:p>
        </p:txBody>
      </p:sp>
      <p:pic>
        <p:nvPicPr>
          <p:cNvPr id="9" name="Picture 4" descr="ã99ä¹æ³è¡¨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215" y="166774"/>
            <a:ext cx="882062" cy="121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505" y="1400477"/>
            <a:ext cx="3429297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2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課程大綱</a:t>
            </a:r>
            <a:r>
              <a:rPr lang="en-US" altLang="zh-TW" dirty="0" smtClean="0"/>
              <a:t>-</a:t>
            </a:r>
            <a:r>
              <a:rPr lang="zh-TW" altLang="en-US" dirty="0"/>
              <a:t>程式設計</a:t>
            </a:r>
            <a:r>
              <a:rPr lang="zh-TW" altLang="en-US" dirty="0" smtClean="0"/>
              <a:t>簡介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dirty="0"/>
              <a:t>(1) HelloWorld program</a:t>
            </a:r>
          </a:p>
          <a:p>
            <a:pPr algn="l"/>
            <a:r>
              <a:rPr lang="en-US" altLang="zh-TW" dirty="0"/>
              <a:t>(2) Screen printing functions of various data types</a:t>
            </a:r>
          </a:p>
          <a:p>
            <a:pPr algn="l"/>
            <a:r>
              <a:rPr lang="en-US" altLang="zh-TW" dirty="0"/>
              <a:t>(3) N ways to print a 99 multiplication table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48965" y="433880"/>
            <a:ext cx="855147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92D050"/>
                </a:solidFill>
              </a:rPr>
              <a:t>REVIEWS</a:t>
            </a:r>
            <a:r>
              <a:rPr lang="zh-TW" altLang="en-US" sz="2800" dirty="0" smtClean="0">
                <a:solidFill>
                  <a:srgbClr val="92D050"/>
                </a:solidFill>
              </a:rPr>
              <a:t>：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r>
              <a:rPr lang="en-US" altLang="zh-TW" sz="2400" dirty="0">
                <a:solidFill>
                  <a:srgbClr val="92D050"/>
                </a:solidFill>
              </a:rPr>
              <a:t>(1) How does the print() function separate different parameters?</a:t>
            </a:r>
          </a:p>
          <a:p>
            <a:r>
              <a:rPr lang="en-US" altLang="zh-TW" sz="2400" dirty="0">
                <a:solidFill>
                  <a:srgbClr val="92D050"/>
                </a:solidFill>
              </a:rPr>
              <a:t>(2) How does the print() function control the printing width?</a:t>
            </a:r>
          </a:p>
          <a:p>
            <a:r>
              <a:rPr lang="en-US" altLang="zh-TW" sz="2400" dirty="0">
                <a:solidFill>
                  <a:srgbClr val="92D050"/>
                </a:solidFill>
              </a:rPr>
              <a:t>(3) What does the range(), list() function do?</a:t>
            </a:r>
          </a:p>
          <a:p>
            <a:r>
              <a:rPr lang="en-US" altLang="zh-TW" sz="2400" dirty="0">
                <a:solidFill>
                  <a:srgbClr val="92D050"/>
                </a:solidFill>
              </a:rPr>
              <a:t>(4) What is the colon (:) of the For Loop?</a:t>
            </a:r>
            <a:endParaRPr lang="en-US" altLang="zh-TW" sz="2400" dirty="0" smtClean="0">
              <a:solidFill>
                <a:srgbClr val="92D050"/>
              </a:solidFill>
            </a:endParaRPr>
          </a:p>
          <a:p>
            <a:endParaRPr lang="zh-TW" alt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rgbClr val="5BEFFF"/>
                </a:solidFill>
              </a:rPr>
              <a:t>Unit 2 exercises 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1533" y="7041824"/>
            <a:ext cx="5369991" cy="1077269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57199" y="1176094"/>
            <a:ext cx="7932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(1) Complete the formatted output of step (3.d)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(2) Complete the loop of step (3.e)</a:t>
            </a:r>
            <a:endParaRPr lang="zh-TW" altLang="en-US" sz="3200" dirty="0">
              <a:solidFill>
                <a:srgbClr val="FFDC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30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(</a:t>
            </a:r>
            <a:r>
              <a:rPr lang="en-US" altLang="zh-TW" dirty="0" smtClean="0"/>
              <a:t>1.a)Open </a:t>
            </a:r>
            <a:r>
              <a:rPr lang="en-US" altLang="zh-TW" dirty="0" err="1" smtClean="0"/>
              <a:t>Colab</a:t>
            </a:r>
            <a:endParaRPr 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197404"/>
            <a:ext cx="4050029" cy="25959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238" y="739970"/>
            <a:ext cx="2118544" cy="15850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7410" y="3309333"/>
            <a:ext cx="4262378" cy="1834167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 rot="1776318">
            <a:off x="4122813" y="2470572"/>
            <a:ext cx="1068935" cy="916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>
                <a:solidFill>
                  <a:srgbClr val="5BEFFF"/>
                </a:solidFill>
              </a:rPr>
              <a:t>(</a:t>
            </a:r>
            <a:r>
              <a:rPr lang="en-US" altLang="zh-TW" dirty="0" smtClean="0">
                <a:solidFill>
                  <a:srgbClr val="5BEFFF"/>
                </a:solidFill>
              </a:rPr>
              <a:t>1.b) First program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6965"/>
            <a:ext cx="4793395" cy="23700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6260" y="3970843"/>
            <a:ext cx="2901395" cy="92333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print("Hello World"</a:t>
            </a:r>
            <a:r>
              <a:rPr lang="zh-TW" altLang="en-US" dirty="0" smtClean="0"/>
              <a:t>)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426" y="3464218"/>
            <a:ext cx="4662317" cy="1710634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H="1">
            <a:off x="5130122" y="3141015"/>
            <a:ext cx="816223" cy="102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834106" y="2724455"/>
            <a:ext cx="210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Press the </a:t>
            </a:r>
            <a:r>
              <a:rPr lang="en-US" altLang="zh-TW" dirty="0" smtClean="0">
                <a:solidFill>
                  <a:srgbClr val="0070C0"/>
                </a:solidFill>
              </a:rPr>
              <a:t>run </a:t>
            </a:r>
            <a:r>
              <a:rPr lang="en-US" altLang="zh-TW" dirty="0">
                <a:solidFill>
                  <a:srgbClr val="0070C0"/>
                </a:solidFill>
              </a:rPr>
              <a:t>button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15" name="直線單箭頭接點 14"/>
          <p:cNvCxnSpPr>
            <a:stCxn id="16" idx="1"/>
          </p:cNvCxnSpPr>
          <p:nvPr/>
        </p:nvCxnSpPr>
        <p:spPr>
          <a:xfrm flipH="1" flipV="1">
            <a:off x="5335527" y="4709620"/>
            <a:ext cx="610818" cy="24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946345" y="4774168"/>
            <a:ext cx="167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Program output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5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>
                <a:solidFill>
                  <a:srgbClr val="5BEFFF"/>
                </a:solidFill>
              </a:rPr>
              <a:t>(</a:t>
            </a:r>
            <a:r>
              <a:rPr lang="en-US" altLang="zh-TW" dirty="0" smtClean="0">
                <a:solidFill>
                  <a:srgbClr val="5BEFFF"/>
                </a:solidFill>
              </a:rPr>
              <a:t>1.c) </a:t>
            </a:r>
            <a:r>
              <a:rPr lang="en-US" altLang="zh-TW" dirty="0">
                <a:solidFill>
                  <a:srgbClr val="5BEFFF"/>
                </a:solidFill>
              </a:rPr>
              <a:t>Add code block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96260" y="3970843"/>
            <a:ext cx="2901395" cy="92333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print("Hello World"</a:t>
            </a:r>
            <a:r>
              <a:rPr lang="zh-TW" altLang="en-US" dirty="0" smtClean="0"/>
              <a:t>)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04" y="1289633"/>
            <a:ext cx="2659610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6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>
                <a:solidFill>
                  <a:srgbClr val="5BEFFF"/>
                </a:solidFill>
              </a:rPr>
              <a:t>(</a:t>
            </a:r>
            <a:r>
              <a:rPr lang="en-US" altLang="zh-TW" dirty="0" smtClean="0">
                <a:solidFill>
                  <a:srgbClr val="5BEFFF"/>
                </a:solidFill>
              </a:rPr>
              <a:t>1.d) print()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3555" y="2571750"/>
            <a:ext cx="3817626" cy="230832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print(</a:t>
            </a:r>
            <a:r>
              <a:rPr lang="zh-TW" altLang="en-US" dirty="0" smtClean="0"/>
              <a:t>"Hello</a:t>
            </a:r>
            <a:r>
              <a:rPr lang="en-US" altLang="zh-TW" dirty="0" smtClean="0"/>
              <a:t>"</a:t>
            </a:r>
            <a:r>
              <a:rPr lang="zh-TW" altLang="en-US" dirty="0" smtClean="0"/>
              <a:t> </a:t>
            </a:r>
            <a:r>
              <a:rPr lang="zh-TW" altLang="en-US" dirty="0"/>
              <a:t>World"</a:t>
            </a:r>
            <a:r>
              <a:rPr lang="zh-TW" altLang="en-US" dirty="0" smtClean="0"/>
              <a:t>)</a:t>
            </a:r>
            <a:endParaRPr lang="en-US" altLang="zh-TW" dirty="0" smtClean="0"/>
          </a:p>
          <a:p>
            <a:r>
              <a:rPr lang="en-US" altLang="zh-TW" dirty="0"/>
              <a:t>print("</a:t>
            </a:r>
            <a:r>
              <a:rPr lang="en-US" altLang="zh-TW" dirty="0" err="1"/>
              <a:t>Hello","World</a:t>
            </a:r>
            <a:r>
              <a:rPr lang="en-US" altLang="zh-TW" dirty="0"/>
              <a:t>", </a:t>
            </a:r>
            <a:r>
              <a:rPr lang="en-US" altLang="zh-TW" dirty="0" err="1"/>
              <a:t>sep</a:t>
            </a:r>
            <a:r>
              <a:rPr lang="en-US" altLang="zh-TW" dirty="0" smtClean="0"/>
              <a:t>="+")</a:t>
            </a:r>
          </a:p>
          <a:p>
            <a:r>
              <a:rPr lang="en-US" altLang="zh-TW" dirty="0"/>
              <a:t>print("Hello");print("World</a:t>
            </a:r>
            <a:r>
              <a:rPr lang="en-US" altLang="zh-TW" dirty="0" smtClean="0"/>
              <a:t>")</a:t>
            </a:r>
          </a:p>
          <a:p>
            <a:r>
              <a:rPr lang="en-US" altLang="zh-TW" dirty="0"/>
              <a:t>print("Hello", end=' ');print("World")</a:t>
            </a:r>
            <a:endParaRPr lang="en-US" altLang="zh-TW" dirty="0" smtClean="0"/>
          </a:p>
          <a:p>
            <a:endParaRPr lang="en-US" altLang="zh-TW" dirty="0" smtClean="0"/>
          </a:p>
          <a:p>
            <a:pPr latinLnBrk="1"/>
            <a:r>
              <a:rPr lang="en-US" altLang="zh-CN" dirty="0" err="1"/>
              <a:t>sep</a:t>
            </a:r>
            <a:r>
              <a:rPr lang="en-US" altLang="zh-CN" dirty="0"/>
              <a:t> -- </a:t>
            </a:r>
            <a:r>
              <a:rPr lang="en-US" altLang="zh-TW" i="1" dirty="0"/>
              <a:t>separator</a:t>
            </a:r>
            <a:r>
              <a:rPr lang="zh-CN" altLang="en-US" dirty="0" smtClean="0"/>
              <a:t>，</a:t>
            </a:r>
            <a:r>
              <a:rPr lang="en-US" altLang="zh-TW" dirty="0"/>
              <a:t>Default is ' '</a:t>
            </a:r>
            <a:r>
              <a:rPr lang="zh-CN" altLang="en-US" dirty="0" smtClean="0"/>
              <a:t>。</a:t>
            </a:r>
          </a:p>
          <a:p>
            <a:pPr latinLnBrk="1"/>
            <a:r>
              <a:rPr lang="en-US" altLang="zh-CN" dirty="0" smtClean="0"/>
              <a:t>end --</a:t>
            </a:r>
            <a:r>
              <a:rPr lang="en-US" altLang="zh-TW" i="1" dirty="0"/>
              <a:t>end</a:t>
            </a:r>
            <a:r>
              <a:rPr lang="zh-CN" altLang="en-US" dirty="0" smtClean="0"/>
              <a:t>，</a:t>
            </a:r>
            <a:r>
              <a:rPr lang="en-US" altLang="zh-TW" dirty="0"/>
              <a:t>Default is '\n' (line feed)</a:t>
            </a:r>
            <a:r>
              <a:rPr lang="zh-CN" altLang="en-US" dirty="0" smtClean="0"/>
              <a:t>。</a:t>
            </a:r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590" y="1078920"/>
            <a:ext cx="4655529" cy="406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6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>
                <a:solidFill>
                  <a:srgbClr val="5BEFFF"/>
                </a:solidFill>
              </a:rPr>
              <a:t>(</a:t>
            </a:r>
            <a:r>
              <a:rPr lang="en-US" altLang="zh-TW" dirty="0" smtClean="0">
                <a:solidFill>
                  <a:srgbClr val="5BEFFF"/>
                </a:solidFill>
              </a:rPr>
              <a:t>1.e) </a:t>
            </a:r>
            <a:r>
              <a:rPr lang="en-US" altLang="zh-TW" sz="3600" dirty="0">
                <a:solidFill>
                  <a:srgbClr val="5BEFFF"/>
                </a:solidFill>
              </a:rPr>
              <a:t>Add a text block as a program header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59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3555" y="4556915"/>
            <a:ext cx="3817626" cy="36933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/>
              <a:t>#Demo2-1</a:t>
            </a:r>
            <a:r>
              <a:rPr lang="en-US" altLang="zh-TW" dirty="0"/>
              <a:t> </a:t>
            </a:r>
            <a:r>
              <a:rPr lang="en-US" altLang="zh-TW" dirty="0" smtClean="0"/>
              <a:t>HelloWorld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50" y="1101129"/>
            <a:ext cx="4846740" cy="166130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720" y="1197405"/>
            <a:ext cx="3932261" cy="300254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1365195" y="2419045"/>
            <a:ext cx="1221640" cy="119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328" y="2643923"/>
            <a:ext cx="4526672" cy="2499577"/>
          </a:xfrm>
          <a:prstGeom prst="rect">
            <a:avLst/>
          </a:prstGeom>
        </p:spPr>
      </p:pic>
      <p:cxnSp>
        <p:nvCxnSpPr>
          <p:cNvPr id="14" name="直線單箭頭接點 13"/>
          <p:cNvCxnSpPr/>
          <p:nvPr/>
        </p:nvCxnSpPr>
        <p:spPr>
          <a:xfrm flipV="1">
            <a:off x="2586835" y="3692802"/>
            <a:ext cx="305410" cy="101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11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>
                <a:solidFill>
                  <a:srgbClr val="5BEFFF"/>
                </a:solidFill>
              </a:rPr>
              <a:t>(</a:t>
            </a:r>
            <a:r>
              <a:rPr lang="en-US" altLang="zh-TW" dirty="0" smtClean="0">
                <a:solidFill>
                  <a:srgbClr val="5BEFFF"/>
                </a:solidFill>
              </a:rPr>
              <a:t>1.e) Save the notebook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5" y="1228906"/>
            <a:ext cx="4191363" cy="188230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284" y="3057218"/>
            <a:ext cx="4938188" cy="2088061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1670605" y="2113635"/>
            <a:ext cx="3054100" cy="152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87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>
                <a:solidFill>
                  <a:srgbClr val="5BEFFF"/>
                </a:solidFill>
              </a:rPr>
              <a:t>(</a:t>
            </a:r>
            <a:r>
              <a:rPr lang="en-US" altLang="zh-TW" dirty="0" smtClean="0">
                <a:solidFill>
                  <a:srgbClr val="5BEFFF"/>
                </a:solidFill>
              </a:rPr>
              <a:t>1.f) download the notebook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5" y="1063230"/>
            <a:ext cx="1948495" cy="349368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584" y="1655520"/>
            <a:ext cx="6374416" cy="348798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1517900" y="4098800"/>
            <a:ext cx="1374345" cy="91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79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</TotalTime>
  <Words>827</Words>
  <Application>Microsoft Office PowerPoint</Application>
  <PresentationFormat>如螢幕大小 (16:9)</PresentationFormat>
  <Paragraphs>115</Paragraphs>
  <Slides>21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Dubai</vt:lpstr>
      <vt:lpstr>SimSun</vt:lpstr>
      <vt:lpstr>新細明體</vt:lpstr>
      <vt:lpstr>標楷體</vt:lpstr>
      <vt:lpstr>Arial</vt:lpstr>
      <vt:lpstr>Calibri</vt:lpstr>
      <vt:lpstr>Office Theme</vt:lpstr>
      <vt:lpstr>Python Quick Tutorial</vt:lpstr>
      <vt:lpstr>課程大綱-程式設計簡介</vt:lpstr>
      <vt:lpstr>(1.a)Open Colab</vt:lpstr>
      <vt:lpstr>(1.b) First program</vt:lpstr>
      <vt:lpstr>(1.c) Add code block</vt:lpstr>
      <vt:lpstr>(1.d) print()</vt:lpstr>
      <vt:lpstr>(1.e) Add a text block as a program header</vt:lpstr>
      <vt:lpstr>(1.e) Save the notebook</vt:lpstr>
      <vt:lpstr>(1.f) download the notebook</vt:lpstr>
      <vt:lpstr>(2.a) Data type of variables</vt:lpstr>
      <vt:lpstr>(2.b) Numerical and string conversion</vt:lpstr>
      <vt:lpstr>(2.c) Formated string</vt:lpstr>
      <vt:lpstr>(2.d) Formatted printing</vt:lpstr>
      <vt:lpstr>(3.a) Different 99 multiplication tables</vt:lpstr>
      <vt:lpstr>(3.b) representing the number sequence 1-9</vt:lpstr>
      <vt:lpstr>(3.c) Print the numbers 1-9 iteratively</vt:lpstr>
      <vt:lpstr>(3.d) First multiplication table</vt:lpstr>
      <vt:lpstr>(3.e) range function</vt:lpstr>
      <vt:lpstr>(3.f) Second multiplication table</vt:lpstr>
      <vt:lpstr>PowerPoint 簡報</vt:lpstr>
      <vt:lpstr>Unit 2 exercises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Hsueh-Ting Chu</cp:lastModifiedBy>
  <cp:revision>178</cp:revision>
  <dcterms:created xsi:type="dcterms:W3CDTF">2013-08-21T19:17:07Z</dcterms:created>
  <dcterms:modified xsi:type="dcterms:W3CDTF">2019-07-17T20:04:56Z</dcterms:modified>
</cp:coreProperties>
</file>