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7" r:id="rId4"/>
    <p:sldId id="258" r:id="rId5"/>
    <p:sldId id="259" r:id="rId6"/>
    <p:sldId id="260" r:id="rId7"/>
    <p:sldId id="278" r:id="rId8"/>
    <p:sldId id="279" r:id="rId9"/>
    <p:sldId id="261" r:id="rId10"/>
    <p:sldId id="262" r:id="rId11"/>
    <p:sldId id="281" r:id="rId12"/>
    <p:sldId id="282" r:id="rId13"/>
    <p:sldId id="275" r:id="rId14"/>
    <p:sldId id="276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47"/>
    <a:srgbClr val="5BEFFF"/>
    <a:srgbClr val="FF9900"/>
    <a:srgbClr val="EA4B04"/>
    <a:srgbClr val="9900CC"/>
    <a:srgbClr val="D99B01"/>
    <a:srgbClr val="FF66CC"/>
    <a:srgbClr val="FF67AC"/>
    <a:srgbClr val="CC0099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87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5D7741EB-0162-4DE2-9F66-660D57237E8D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79AAD320-9840-4440-B52B-029D53F374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0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82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9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18" y="433880"/>
            <a:ext cx="8093364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1197405"/>
            <a:ext cx="8093366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5BE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09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32688" y="5166531"/>
            <a:ext cx="9111311" cy="122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22400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65552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2400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5552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 Quick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195106"/>
            <a:ext cx="7162800" cy="61082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(3</a:t>
            </a:r>
            <a:r>
              <a:rPr lang="en-US" altLang="zh-TW" dirty="0"/>
              <a:t>)-Basic program model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1200" cy="19812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626100" y="166033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DC4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Hsueh-Ting Chu</a:t>
            </a:r>
            <a:endParaRPr lang="zh-TW" altLang="en-US" sz="1400" dirty="0">
              <a:solidFill>
                <a:srgbClr val="FFDC4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(3.b) </a:t>
            </a:r>
            <a:r>
              <a:rPr lang="en-US" altLang="zh-TW" dirty="0" smtClean="0">
                <a:solidFill>
                  <a:srgbClr val="5BEFFF"/>
                </a:solidFill>
              </a:rPr>
              <a:t>Score in </a:t>
            </a:r>
            <a:r>
              <a:rPr lang="en-US" altLang="zh-TW" sz="2200" dirty="0" smtClean="0">
                <a:solidFill>
                  <a:srgbClr val="5BEFFF"/>
                </a:solidFill>
              </a:rPr>
              <a:t>0-40</a:t>
            </a:r>
            <a:r>
              <a:rPr lang="en-US" altLang="zh-TW" sz="2200" dirty="0">
                <a:solidFill>
                  <a:srgbClr val="5BEFFF"/>
                </a:solidFill>
              </a:rPr>
              <a:t>, 41-59, 60-80, </a:t>
            </a:r>
            <a:r>
              <a:rPr lang="en-US" altLang="zh-TW" sz="2200" dirty="0" smtClean="0">
                <a:solidFill>
                  <a:srgbClr val="5BEFFF"/>
                </a:solidFill>
              </a:rPr>
              <a:t>80-100</a:t>
            </a:r>
            <a:r>
              <a:rPr lang="zh-TW" altLang="en-US" dirty="0" smtClean="0">
                <a:solidFill>
                  <a:srgbClr val="5BEFFF"/>
                </a:solidFill>
              </a:rPr>
              <a:t> 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7409" y="2419045"/>
            <a:ext cx="3817626" cy="258532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dirty="0"/>
              <a:t>If </a:t>
            </a:r>
            <a:r>
              <a:rPr lang="en-US" altLang="zh-TW" dirty="0" smtClean="0"/>
              <a:t>condition </a:t>
            </a:r>
            <a:r>
              <a:rPr lang="en-US" altLang="zh-TW" dirty="0"/>
              <a:t>1:</a:t>
            </a:r>
          </a:p>
          <a:p>
            <a:pPr latinLnBrk="1"/>
            <a:r>
              <a:rPr lang="en-US" altLang="zh-TW" dirty="0"/>
              <a:t>     </a:t>
            </a:r>
            <a:r>
              <a:rPr lang="en-US" altLang="zh-TW" dirty="0" smtClean="0"/>
              <a:t>statement </a:t>
            </a:r>
            <a:r>
              <a:rPr lang="en-US" altLang="zh-TW" dirty="0"/>
              <a:t>1...</a:t>
            </a:r>
          </a:p>
          <a:p>
            <a:pPr latinLnBrk="1"/>
            <a:r>
              <a:rPr lang="en-US" altLang="zh-TW" dirty="0" err="1" smtClean="0"/>
              <a:t>elif</a:t>
            </a:r>
            <a:r>
              <a:rPr lang="en-US" altLang="zh-TW" dirty="0" smtClean="0"/>
              <a:t> condition </a:t>
            </a:r>
            <a:r>
              <a:rPr lang="en-US" altLang="zh-TW" dirty="0"/>
              <a:t>2:</a:t>
            </a:r>
          </a:p>
          <a:p>
            <a:pPr latinLnBrk="1"/>
            <a:r>
              <a:rPr lang="en-US" altLang="zh-TW" dirty="0"/>
              <a:t>     </a:t>
            </a:r>
            <a:r>
              <a:rPr lang="en-US" altLang="zh-TW" dirty="0" smtClean="0"/>
              <a:t>statement </a:t>
            </a:r>
            <a:r>
              <a:rPr lang="en-US" altLang="zh-TW" dirty="0"/>
              <a:t>2...</a:t>
            </a:r>
          </a:p>
          <a:p>
            <a:pPr latinLnBrk="1"/>
            <a:r>
              <a:rPr lang="en-US" altLang="zh-TW" dirty="0" err="1" smtClean="0"/>
              <a:t>elif</a:t>
            </a:r>
            <a:r>
              <a:rPr lang="en-US" altLang="zh-TW" dirty="0" smtClean="0"/>
              <a:t> condition </a:t>
            </a:r>
            <a:r>
              <a:rPr lang="en-US" altLang="zh-TW" dirty="0"/>
              <a:t>3:</a:t>
            </a:r>
          </a:p>
          <a:p>
            <a:pPr latinLnBrk="1"/>
            <a:r>
              <a:rPr lang="en-US" altLang="zh-TW" dirty="0"/>
              <a:t>     </a:t>
            </a:r>
            <a:r>
              <a:rPr lang="en-US" altLang="zh-TW" dirty="0" smtClean="0"/>
              <a:t>statement </a:t>
            </a:r>
            <a:r>
              <a:rPr lang="en-US" altLang="zh-TW" dirty="0"/>
              <a:t>3...</a:t>
            </a:r>
          </a:p>
          <a:p>
            <a:pPr latinLnBrk="1"/>
            <a:r>
              <a:rPr lang="en-US" altLang="zh-TW" dirty="0" smtClean="0"/>
              <a:t>else</a:t>
            </a:r>
            <a:r>
              <a:rPr lang="en-US" altLang="zh-TW" dirty="0"/>
              <a:t>:</a:t>
            </a:r>
          </a:p>
          <a:p>
            <a:pPr latinLnBrk="1"/>
            <a:r>
              <a:rPr lang="en-US" altLang="zh-TW" dirty="0"/>
              <a:t>     </a:t>
            </a:r>
            <a:r>
              <a:rPr lang="en-US" altLang="zh-TW" dirty="0" smtClean="0"/>
              <a:t>statement </a:t>
            </a:r>
            <a:r>
              <a:rPr lang="en-US" altLang="zh-TW" dirty="0"/>
              <a:t>4...</a:t>
            </a:r>
          </a:p>
          <a:p>
            <a:pPr latinLnBrk="1"/>
            <a:r>
              <a:rPr lang="en-US" altLang="zh-TW" dirty="0"/>
              <a:t>Condition can be added </a:t>
            </a:r>
            <a:r>
              <a:rPr lang="en-US" altLang="zh-TW" dirty="0" smtClean="0"/>
              <a:t>and/ or</a:t>
            </a:r>
            <a:endParaRPr lang="zh-TW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885" y="2242105"/>
            <a:ext cx="4930567" cy="225571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57200" y="1176094"/>
            <a:ext cx="5794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if(score &gt;= 0 and score &lt;= 40</a:t>
            </a:r>
            <a:r>
              <a:rPr lang="en-US" altLang="zh-TW" sz="3200" dirty="0" smtClean="0">
                <a:solidFill>
                  <a:srgbClr val="FFDC47"/>
                </a:solidFill>
              </a:rPr>
              <a:t>):</a:t>
            </a:r>
          </a:p>
          <a:p>
            <a:r>
              <a:rPr lang="en-US" altLang="zh-TW" sz="3200" dirty="0" err="1">
                <a:solidFill>
                  <a:srgbClr val="FFDC47"/>
                </a:solidFill>
              </a:rPr>
              <a:t>elif</a:t>
            </a:r>
            <a:r>
              <a:rPr lang="en-US" altLang="zh-TW" sz="3200" dirty="0">
                <a:solidFill>
                  <a:srgbClr val="FFDC47"/>
                </a:solidFill>
              </a:rPr>
              <a:t>(score&gt;=41 and score&lt;=59):</a:t>
            </a:r>
          </a:p>
        </p:txBody>
      </p:sp>
    </p:spTree>
    <p:extLst>
      <p:ext uri="{BB962C8B-B14F-4D97-AF65-F5344CB8AC3E}">
        <p14:creationId xmlns:p14="http://schemas.microsoft.com/office/powerpoint/2010/main" val="54554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(3.c) </a:t>
            </a:r>
            <a:r>
              <a:rPr lang="en-US" altLang="zh-TW" dirty="0" smtClean="0">
                <a:solidFill>
                  <a:srgbClr val="5BEFFF"/>
                </a:solidFill>
              </a:rPr>
              <a:t>Sorting </a:t>
            </a:r>
            <a:r>
              <a:rPr lang="en-US" altLang="zh-TW" dirty="0">
                <a:solidFill>
                  <a:srgbClr val="5BEFFF"/>
                </a:solidFill>
              </a:rPr>
              <a:t>the </a:t>
            </a:r>
            <a:r>
              <a:rPr lang="en-US" altLang="zh-TW" dirty="0" smtClean="0">
                <a:solidFill>
                  <a:srgbClr val="5BEFFF"/>
                </a:solidFill>
              </a:rPr>
              <a:t>scores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8354" y="2282526"/>
            <a:ext cx="5399876" cy="286232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dirty="0"/>
              <a:t>scores=list()</a:t>
            </a:r>
          </a:p>
          <a:p>
            <a:pPr latinLnBrk="1"/>
            <a:r>
              <a:rPr lang="en-US" altLang="zh-TW" dirty="0"/>
              <a:t>with open('score.txt') as fin:</a:t>
            </a:r>
          </a:p>
          <a:p>
            <a:pPr latinLnBrk="1"/>
            <a:r>
              <a:rPr lang="en-US" altLang="zh-TW" dirty="0"/>
              <a:t>    for line in fin:</a:t>
            </a:r>
          </a:p>
          <a:p>
            <a:pPr latinLnBrk="1"/>
            <a:r>
              <a:rPr lang="en-US" altLang="zh-TW" dirty="0"/>
              <a:t>        score = </a:t>
            </a:r>
            <a:r>
              <a:rPr lang="en-US" altLang="zh-TW" dirty="0" err="1"/>
              <a:t>int</a:t>
            </a:r>
            <a:r>
              <a:rPr lang="en-US" altLang="zh-TW" dirty="0"/>
              <a:t>(line)</a:t>
            </a:r>
          </a:p>
          <a:p>
            <a:pPr latinLnBrk="1"/>
            <a:r>
              <a:rPr lang="en-US" altLang="zh-TW" dirty="0"/>
              <a:t>        </a:t>
            </a:r>
            <a:r>
              <a:rPr lang="en-US" altLang="zh-TW" dirty="0" err="1"/>
              <a:t>scores.append</a:t>
            </a:r>
            <a:r>
              <a:rPr lang="en-US" altLang="zh-TW" dirty="0"/>
              <a:t>(score)    </a:t>
            </a:r>
          </a:p>
          <a:p>
            <a:pPr latinLnBrk="1"/>
            <a:r>
              <a:rPr lang="en-US" altLang="zh-TW" dirty="0"/>
              <a:t>print("Before sorting", scores)</a:t>
            </a:r>
          </a:p>
          <a:p>
            <a:pPr latinLnBrk="1"/>
            <a:r>
              <a:rPr lang="en-US" altLang="zh-TW" dirty="0" err="1"/>
              <a:t>scores.sort</a:t>
            </a:r>
            <a:r>
              <a:rPr lang="en-US" altLang="zh-TW" dirty="0"/>
              <a:t>(reverse = True)</a:t>
            </a:r>
          </a:p>
          <a:p>
            <a:pPr latinLnBrk="1"/>
            <a:r>
              <a:rPr lang="en-US" altLang="zh-TW" dirty="0"/>
              <a:t>print("After  sorting", scores</a:t>
            </a:r>
            <a:r>
              <a:rPr lang="en-US" altLang="zh-TW" dirty="0" smtClean="0"/>
              <a:t>)</a:t>
            </a:r>
          </a:p>
          <a:p>
            <a:pPr latinLnBrk="1"/>
            <a:r>
              <a:rPr lang="en-US" altLang="zh-TW" dirty="0" smtClean="0"/>
              <a:t>#</a:t>
            </a:r>
            <a:r>
              <a:rPr lang="en-US" altLang="zh-CN" b="1" dirty="0"/>
              <a:t>sort</a:t>
            </a:r>
            <a:r>
              <a:rPr lang="en-US" altLang="zh-CN" b="1" dirty="0" smtClean="0"/>
              <a:t>()</a:t>
            </a:r>
            <a:r>
              <a:rPr lang="zh-CN" altLang="en-US" dirty="0" smtClean="0"/>
              <a:t> </a:t>
            </a:r>
            <a:r>
              <a:rPr lang="en-US" altLang="zh-CN" dirty="0" smtClean="0"/>
              <a:t>function </a:t>
            </a:r>
            <a:r>
              <a:rPr lang="en-US" altLang="zh-CN" dirty="0"/>
              <a:t>is used to sort the original </a:t>
            </a:r>
            <a:r>
              <a:rPr lang="en-US" altLang="zh-CN" dirty="0" smtClean="0"/>
              <a:t>sequence </a:t>
            </a:r>
            <a:r>
              <a:rPr lang="en-US" altLang="zh-TW" dirty="0" err="1" smtClean="0"/>
              <a:t>list.sort</a:t>
            </a:r>
            <a:r>
              <a:rPr lang="en-US" altLang="zh-TW" dirty="0" smtClean="0"/>
              <a:t>(reverse=False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7200" y="830845"/>
            <a:ext cx="5794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DC47"/>
                </a:solidFill>
              </a:rPr>
              <a:t>scores=list()</a:t>
            </a:r>
          </a:p>
          <a:p>
            <a:r>
              <a:rPr lang="en-US" altLang="zh-TW" sz="3200" dirty="0" err="1" smtClean="0">
                <a:solidFill>
                  <a:srgbClr val="FFDC47"/>
                </a:solidFill>
              </a:rPr>
              <a:t>scores.append</a:t>
            </a:r>
            <a:r>
              <a:rPr lang="en-US" altLang="zh-TW" sz="3200" dirty="0" smtClean="0">
                <a:solidFill>
                  <a:srgbClr val="FFDC47"/>
                </a:solidFill>
              </a:rPr>
              <a:t>(score)</a:t>
            </a:r>
          </a:p>
          <a:p>
            <a:r>
              <a:rPr lang="en-US" altLang="zh-TW" sz="3200" dirty="0" err="1">
                <a:solidFill>
                  <a:srgbClr val="FFDC47"/>
                </a:solidFill>
              </a:rPr>
              <a:t>scores.sort</a:t>
            </a:r>
            <a:r>
              <a:rPr lang="en-US" altLang="zh-TW" sz="3200" dirty="0">
                <a:solidFill>
                  <a:srgbClr val="FFDC47"/>
                </a:solidFill>
              </a:rPr>
              <a:t>(reverse = True</a:t>
            </a:r>
            <a:r>
              <a:rPr lang="en-US" altLang="zh-TW" sz="3200" dirty="0" smtClean="0">
                <a:solidFill>
                  <a:srgbClr val="FFDC47"/>
                </a:solidFill>
              </a:rPr>
              <a:t>) </a:t>
            </a:r>
            <a:endParaRPr lang="en-US" altLang="zh-TW" sz="3200" dirty="0">
              <a:solidFill>
                <a:srgbClr val="FFDC47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901" y="1407479"/>
            <a:ext cx="4023299" cy="166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9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(3.d) </a:t>
            </a:r>
            <a:r>
              <a:rPr lang="en-US" altLang="zh-TW" dirty="0" smtClean="0">
                <a:solidFill>
                  <a:srgbClr val="5BEFFF"/>
                </a:solidFill>
              </a:rPr>
              <a:t>Output sorted scores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8354" y="2282526"/>
            <a:ext cx="4872706" cy="147732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dirty="0"/>
              <a:t>with open('</a:t>
            </a:r>
            <a:r>
              <a:rPr lang="en-US" altLang="zh-TW" dirty="0" err="1"/>
              <a:t>sorted.txt','w</a:t>
            </a:r>
            <a:r>
              <a:rPr lang="en-US" altLang="zh-TW" dirty="0"/>
              <a:t>') as </a:t>
            </a:r>
            <a:r>
              <a:rPr lang="en-US" altLang="zh-TW" dirty="0" err="1"/>
              <a:t>fout</a:t>
            </a:r>
            <a:r>
              <a:rPr lang="en-US" altLang="zh-TW" dirty="0"/>
              <a:t>:</a:t>
            </a:r>
          </a:p>
          <a:p>
            <a:pPr latinLnBrk="1"/>
            <a:r>
              <a:rPr lang="en-US" altLang="zh-TW" dirty="0"/>
              <a:t>    for s in scores:</a:t>
            </a:r>
          </a:p>
          <a:p>
            <a:pPr latinLnBrk="1"/>
            <a:r>
              <a:rPr lang="en-US" altLang="zh-TW" dirty="0"/>
              <a:t>       </a:t>
            </a:r>
            <a:r>
              <a:rPr lang="en-US" altLang="zh-TW" dirty="0" err="1"/>
              <a:t>fout.write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(s</a:t>
            </a:r>
            <a:r>
              <a:rPr lang="en-US" altLang="zh-TW" dirty="0" smtClean="0"/>
              <a:t>))</a:t>
            </a:r>
          </a:p>
          <a:p>
            <a:pPr latinLnBrk="1"/>
            <a:endParaRPr lang="en-US" altLang="zh-TW" dirty="0" smtClean="0"/>
          </a:p>
          <a:p>
            <a:pPr latinLnBrk="1"/>
            <a:endParaRPr lang="zh-TW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7200" y="1001090"/>
            <a:ext cx="5794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solidFill>
                  <a:srgbClr val="FFDC47"/>
                </a:solidFill>
              </a:rPr>
              <a:t>Fout</a:t>
            </a:r>
            <a:r>
              <a:rPr lang="en-US" altLang="zh-TW" sz="3200" dirty="0">
                <a:solidFill>
                  <a:srgbClr val="FFDC47"/>
                </a:solidFill>
              </a:rPr>
              <a:t>=open('</a:t>
            </a:r>
            <a:r>
              <a:rPr lang="en-US" altLang="zh-TW" sz="3200" dirty="0" err="1">
                <a:solidFill>
                  <a:srgbClr val="FFDC47"/>
                </a:solidFill>
              </a:rPr>
              <a:t>sorted.txt','w</a:t>
            </a:r>
            <a:r>
              <a:rPr lang="en-US" altLang="zh-TW" sz="3200" dirty="0">
                <a:solidFill>
                  <a:srgbClr val="FFDC47"/>
                </a:solidFill>
              </a:rPr>
              <a:t>') </a:t>
            </a:r>
            <a:r>
              <a:rPr lang="en-US" altLang="zh-TW" sz="3200" dirty="0" err="1">
                <a:solidFill>
                  <a:srgbClr val="FFDC47"/>
                </a:solidFill>
              </a:rPr>
              <a:t>fout.write</a:t>
            </a:r>
            <a:r>
              <a:rPr lang="en-US" altLang="zh-TW" sz="3200" dirty="0">
                <a:solidFill>
                  <a:srgbClr val="FFDC47"/>
                </a:solidFill>
              </a:rPr>
              <a:t>(</a:t>
            </a:r>
            <a:r>
              <a:rPr lang="en-US" altLang="zh-TW" sz="3200" dirty="0" err="1">
                <a:solidFill>
                  <a:srgbClr val="FFDC47"/>
                </a:solidFill>
              </a:rPr>
              <a:t>str</a:t>
            </a:r>
            <a:r>
              <a:rPr lang="en-US" altLang="zh-TW" sz="3200" dirty="0">
                <a:solidFill>
                  <a:srgbClr val="FFDC47"/>
                </a:solidFill>
              </a:rPr>
              <a:t>(s))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640" y="2242105"/>
            <a:ext cx="3370189" cy="139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3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8965" y="433880"/>
            <a:ext cx="824606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92D050"/>
                </a:solidFill>
              </a:rPr>
              <a:t>REVIEWS</a:t>
            </a:r>
            <a:r>
              <a:rPr lang="zh-TW" altLang="en-US" sz="2800" dirty="0" smtClean="0">
                <a:solidFill>
                  <a:srgbClr val="92D050"/>
                </a:solidFill>
              </a:rPr>
              <a:t>：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400" dirty="0">
                <a:solidFill>
                  <a:srgbClr val="92D050"/>
                </a:solidFill>
              </a:rPr>
              <a:t>(1) How does the open() function determine whether a file is </a:t>
            </a:r>
            <a:r>
              <a:rPr lang="en-US" altLang="zh-TW" sz="2400" dirty="0" smtClean="0">
                <a:solidFill>
                  <a:srgbClr val="92D050"/>
                </a:solidFill>
              </a:rPr>
              <a:t>for reading </a:t>
            </a:r>
            <a:r>
              <a:rPr lang="en-US" altLang="zh-TW" sz="2400" dirty="0">
                <a:solidFill>
                  <a:srgbClr val="92D050"/>
                </a:solidFill>
              </a:rPr>
              <a:t>or </a:t>
            </a:r>
            <a:r>
              <a:rPr lang="en-US" altLang="zh-TW" sz="2400" dirty="0" smtClean="0">
                <a:solidFill>
                  <a:srgbClr val="92D050"/>
                </a:solidFill>
              </a:rPr>
              <a:t>writing?</a:t>
            </a:r>
            <a:endParaRPr lang="en-US" altLang="zh-TW" sz="2400" dirty="0">
              <a:solidFill>
                <a:srgbClr val="92D050"/>
              </a:solidFill>
            </a:endParaRPr>
          </a:p>
          <a:p>
            <a:r>
              <a:rPr lang="en-US" altLang="zh-TW" sz="2400" dirty="0">
                <a:solidFill>
                  <a:srgbClr val="92D050"/>
                </a:solidFill>
              </a:rPr>
              <a:t>(2) How </a:t>
            </a:r>
            <a:r>
              <a:rPr lang="en-US" altLang="zh-TW" sz="2400" dirty="0" smtClean="0">
                <a:solidFill>
                  <a:srgbClr val="92D050"/>
                </a:solidFill>
              </a:rPr>
              <a:t>can </a:t>
            </a:r>
            <a:r>
              <a:rPr lang="en-US" altLang="zh-TW" sz="2400" dirty="0">
                <a:solidFill>
                  <a:srgbClr val="92D050"/>
                </a:solidFill>
              </a:rPr>
              <a:t>Lists </a:t>
            </a:r>
            <a:r>
              <a:rPr lang="en-US" altLang="zh-TW" sz="2400" dirty="0" smtClean="0">
                <a:solidFill>
                  <a:srgbClr val="92D050"/>
                </a:solidFill>
              </a:rPr>
              <a:t>be </a:t>
            </a:r>
            <a:r>
              <a:rPr lang="en-US" altLang="zh-TW" sz="2400" dirty="0">
                <a:solidFill>
                  <a:srgbClr val="92D050"/>
                </a:solidFill>
              </a:rPr>
              <a:t>sorted in descending/ascending order?</a:t>
            </a:r>
          </a:p>
          <a:p>
            <a:r>
              <a:rPr lang="en-US" altLang="zh-TW" sz="2400" dirty="0">
                <a:solidFill>
                  <a:srgbClr val="92D050"/>
                </a:solidFill>
              </a:rPr>
              <a:t>(3) How does the </a:t>
            </a:r>
            <a:r>
              <a:rPr lang="en-US" altLang="zh-TW" sz="2400" dirty="0" smtClean="0">
                <a:solidFill>
                  <a:srgbClr val="92D050"/>
                </a:solidFill>
              </a:rPr>
              <a:t>if-statement contain </a:t>
            </a:r>
            <a:r>
              <a:rPr lang="en-US" altLang="zh-TW" sz="2400" dirty="0">
                <a:solidFill>
                  <a:srgbClr val="92D050"/>
                </a:solidFill>
              </a:rPr>
              <a:t>more than two </a:t>
            </a:r>
            <a:r>
              <a:rPr lang="en-US" altLang="zh-TW" sz="2400" dirty="0" smtClean="0">
                <a:solidFill>
                  <a:srgbClr val="92D050"/>
                </a:solidFill>
              </a:rPr>
              <a:t>conditions</a:t>
            </a:r>
            <a:r>
              <a:rPr lang="en-US" altLang="zh-TW" sz="2400" dirty="0">
                <a:solidFill>
                  <a:srgbClr val="92D050"/>
                </a:solidFill>
              </a:rPr>
              <a:t>?</a:t>
            </a:r>
          </a:p>
          <a:p>
            <a:r>
              <a:rPr lang="en-US" altLang="zh-TW" sz="2400" dirty="0">
                <a:solidFill>
                  <a:srgbClr val="92D050"/>
                </a:solidFill>
              </a:rPr>
              <a:t>(4) How to read </a:t>
            </a:r>
            <a:r>
              <a:rPr lang="en-US" altLang="zh-TW" sz="2400" dirty="0" smtClean="0">
                <a:solidFill>
                  <a:srgbClr val="92D050"/>
                </a:solidFill>
              </a:rPr>
              <a:t>each </a:t>
            </a:r>
            <a:r>
              <a:rPr lang="en-US" altLang="zh-TW" sz="2400" dirty="0">
                <a:solidFill>
                  <a:srgbClr val="92D050"/>
                </a:solidFill>
              </a:rPr>
              <a:t>line from the file</a:t>
            </a:r>
            <a:endParaRPr lang="zh-TW" alt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60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Unit 3 exercises </a:t>
            </a:r>
            <a:r>
              <a:rPr lang="zh-TW" altLang="en-US" dirty="0" smtClean="0">
                <a:solidFill>
                  <a:srgbClr val="5BEFFF"/>
                </a:solidFill>
              </a:rPr>
              <a:t>：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1533" y="7041824"/>
            <a:ext cx="5369991" cy="1077269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7199" y="1176094"/>
            <a:ext cx="83905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en-US" altLang="zh-TW" sz="2800" dirty="0" smtClean="0">
                <a:solidFill>
                  <a:srgbClr val="FFDC47"/>
                </a:solidFill>
              </a:rPr>
              <a:t>Complete </a:t>
            </a:r>
            <a:r>
              <a:rPr lang="en-US" altLang="zh-TW" sz="2800" dirty="0">
                <a:solidFill>
                  <a:srgbClr val="FFDC47"/>
                </a:solidFill>
              </a:rPr>
              <a:t>the multiple </a:t>
            </a:r>
            <a:r>
              <a:rPr lang="en-US" altLang="zh-TW" sz="2800" dirty="0" smtClean="0">
                <a:solidFill>
                  <a:srgbClr val="FFDC47"/>
                </a:solidFill>
              </a:rPr>
              <a:t>if-statement of </a:t>
            </a:r>
            <a:r>
              <a:rPr lang="en-US" altLang="zh-TW" sz="2800" dirty="0">
                <a:solidFill>
                  <a:srgbClr val="FFDC47"/>
                </a:solidFill>
              </a:rPr>
              <a:t>step (3.b)</a:t>
            </a:r>
          </a:p>
          <a:p>
            <a:pPr marL="514350" indent="-514350">
              <a:buAutoNum type="arabicParenBoth"/>
            </a:pPr>
            <a:r>
              <a:rPr lang="en-US" altLang="zh-TW" sz="2800" dirty="0">
                <a:solidFill>
                  <a:srgbClr val="FFDC47"/>
                </a:solidFill>
              </a:rPr>
              <a:t>Change step (3.e) to be arranged  in </a:t>
            </a:r>
            <a:r>
              <a:rPr lang="en-US" altLang="zh-TW" sz="2800" dirty="0" smtClean="0">
                <a:solidFill>
                  <a:srgbClr val="FFDC47"/>
                </a:solidFill>
              </a:rPr>
              <a:t>ascending </a:t>
            </a:r>
            <a:r>
              <a:rPr lang="en-US" altLang="zh-TW" sz="2800" dirty="0">
                <a:solidFill>
                  <a:srgbClr val="FFDC47"/>
                </a:solidFill>
              </a:rPr>
              <a:t>order</a:t>
            </a:r>
            <a:endParaRPr lang="zh-TW" altLang="en-US" sz="28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Course Outline </a:t>
            </a:r>
            <a:r>
              <a:rPr lang="en-US" altLang="zh-TW" dirty="0" smtClean="0"/>
              <a:t>– Python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dirty="0"/>
              <a:t>1) I-P-O program model (Input-Process-Output)</a:t>
            </a:r>
          </a:p>
          <a:p>
            <a:pPr algn="l"/>
            <a:r>
              <a:rPr lang="en-US" altLang="zh-TW" dirty="0"/>
              <a:t>2) Simple sorting of data</a:t>
            </a:r>
          </a:p>
          <a:p>
            <a:pPr algn="l"/>
            <a:r>
              <a:rPr lang="en-US" altLang="zh-TW" dirty="0"/>
              <a:t>3) Simple visualization of data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2050" name="Picture 2" descr="https://cdn-images-1.medium.com/max/1000/1*bEBKb1EIfzGg4fWmWx27S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15" y="2724455"/>
            <a:ext cx="4073040" cy="169491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43555" y="1757619"/>
            <a:ext cx="8704186" cy="234118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(1</a:t>
            </a:r>
            <a:r>
              <a:rPr lang="en-US" altLang="zh-TW" dirty="0"/>
              <a:t>) Basic model of </a:t>
            </a:r>
            <a:r>
              <a:rPr lang="en-US" altLang="zh-TW" dirty="0" smtClean="0"/>
              <a:t>program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739540" y="1197405"/>
            <a:ext cx="2869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Input-Process-Output </a:t>
            </a:r>
            <a:r>
              <a:rPr lang="en-US" altLang="zh-TW" dirty="0" smtClean="0">
                <a:solidFill>
                  <a:srgbClr val="FFC000"/>
                </a:solidFill>
              </a:rPr>
              <a:t>Model</a:t>
            </a:r>
            <a:endParaRPr lang="en-US" altLang="zh-TW" dirty="0" smtClean="0">
              <a:solidFill>
                <a:srgbClr val="FFC000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448965" y="2113635"/>
            <a:ext cx="8042028" cy="1844258"/>
            <a:chOff x="627186" y="2301384"/>
            <a:chExt cx="8042028" cy="1844258"/>
          </a:xfrm>
        </p:grpSpPr>
        <p:sp>
          <p:nvSpPr>
            <p:cNvPr id="17" name="矩形 16"/>
            <p:cNvSpPr/>
            <p:nvPr/>
          </p:nvSpPr>
          <p:spPr>
            <a:xfrm>
              <a:off x="659424" y="2321169"/>
              <a:ext cx="1652954" cy="641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mtClean="0"/>
                <a:t>Input</a:t>
              </a:r>
              <a:endParaRPr lang="zh-TW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273670" y="2321169"/>
              <a:ext cx="1652954" cy="641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Process</a:t>
              </a:r>
              <a:endParaRPr lang="zh-TW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887916" y="2301384"/>
              <a:ext cx="1652954" cy="641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Output</a:t>
              </a:r>
              <a:endParaRPr lang="zh-TW" altLang="en-US" dirty="0"/>
            </a:p>
          </p:txBody>
        </p:sp>
        <p:sp>
          <p:nvSpPr>
            <p:cNvPr id="20" name="向右箭號 19"/>
            <p:cNvSpPr/>
            <p:nvPr/>
          </p:nvSpPr>
          <p:spPr>
            <a:xfrm>
              <a:off x="2445727" y="2437666"/>
              <a:ext cx="694593" cy="4088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向右箭號 20"/>
            <p:cNvSpPr/>
            <p:nvPr/>
          </p:nvSpPr>
          <p:spPr>
            <a:xfrm>
              <a:off x="5059974" y="2417883"/>
              <a:ext cx="694593" cy="4088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27186" y="3222312"/>
              <a:ext cx="261424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err="1" smtClean="0"/>
                <a:t>inFile</a:t>
              </a:r>
              <a:r>
                <a:rPr lang="en-US" altLang="zh-TW" dirty="0" smtClean="0"/>
                <a:t> = open(‘</a:t>
              </a:r>
              <a:r>
                <a:rPr lang="en-US" altLang="zh-TW" dirty="0" err="1" smtClean="0"/>
                <a:t>in.txt',‘r</a:t>
              </a:r>
              <a:r>
                <a:rPr lang="en-US" altLang="zh-TW" dirty="0" smtClean="0"/>
                <a:t>')</a:t>
              </a:r>
            </a:p>
            <a:p>
              <a:r>
                <a:rPr lang="en-US" altLang="zh-TW" dirty="0" err="1" smtClean="0"/>
                <a:t>inFile.read</a:t>
              </a:r>
              <a:r>
                <a:rPr lang="en-US" altLang="zh-TW" dirty="0" smtClean="0"/>
                <a:t>(…)</a:t>
              </a:r>
            </a:p>
            <a:p>
              <a:r>
                <a:rPr lang="en-US" altLang="zh-TW" dirty="0" err="1" smtClean="0"/>
                <a:t>inFile.close</a:t>
              </a:r>
              <a:r>
                <a:rPr lang="en-US" altLang="zh-TW" dirty="0" smtClean="0"/>
                <a:t>()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887915" y="3222312"/>
              <a:ext cx="278129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err="1" smtClean="0"/>
                <a:t>outFile</a:t>
              </a:r>
              <a:r>
                <a:rPr lang="en-US" altLang="zh-TW" dirty="0" smtClean="0"/>
                <a:t> = open(‘</a:t>
              </a:r>
              <a:r>
                <a:rPr lang="en-US" altLang="zh-TW" dirty="0" err="1" smtClean="0"/>
                <a:t>out.txt',‘w</a:t>
              </a:r>
              <a:r>
                <a:rPr lang="en-US" altLang="zh-TW" dirty="0" smtClean="0"/>
                <a:t>')</a:t>
              </a:r>
            </a:p>
            <a:p>
              <a:r>
                <a:rPr lang="en-US" altLang="zh-TW" dirty="0" err="1" smtClean="0"/>
                <a:t>outFile.write</a:t>
              </a:r>
              <a:r>
                <a:rPr lang="en-US" altLang="zh-TW" dirty="0" smtClean="0"/>
                <a:t>(…)</a:t>
              </a:r>
            </a:p>
            <a:p>
              <a:r>
                <a:rPr lang="en-US" altLang="zh-TW" dirty="0" err="1" smtClean="0"/>
                <a:t>outFile.close</a:t>
              </a:r>
              <a:r>
                <a:rPr lang="en-US" altLang="zh-TW" dirty="0" smtClean="0"/>
                <a:t>()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273670" y="3222312"/>
              <a:ext cx="13860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if score&gt;60:</a:t>
              </a:r>
            </a:p>
            <a:p>
              <a:r>
                <a:rPr lang="en-US" altLang="zh-TW" dirty="0" smtClean="0"/>
                <a:t>    count += 1</a:t>
              </a:r>
            </a:p>
            <a:p>
              <a:r>
                <a:rPr lang="en-US" altLang="zh-TW" dirty="0" smtClean="0"/>
                <a:t> 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874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smtClean="0"/>
              <a:t>2.a)Open </a:t>
            </a:r>
            <a:r>
              <a:rPr lang="en-US" altLang="zh-TW" dirty="0" err="1" smtClean="0"/>
              <a:t>Colab</a:t>
            </a:r>
            <a:endParaRPr 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97404"/>
            <a:ext cx="4050029" cy="25959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292" y="1282911"/>
            <a:ext cx="2118544" cy="15850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410" y="3309333"/>
            <a:ext cx="4262378" cy="1834167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1776318">
            <a:off x="4122813" y="2470572"/>
            <a:ext cx="1068935" cy="916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83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(2.b) </a:t>
            </a:r>
            <a:r>
              <a:rPr lang="en-US" altLang="zh-TW" dirty="0" smtClean="0">
                <a:solidFill>
                  <a:srgbClr val="5BEFFF"/>
                </a:solidFill>
              </a:rPr>
              <a:t>upload </a:t>
            </a:r>
            <a:r>
              <a:rPr lang="en-US" altLang="zh-TW" dirty="0" smtClean="0">
                <a:solidFill>
                  <a:srgbClr val="5BEFFF"/>
                </a:solidFill>
              </a:rPr>
              <a:t>score.txt</a:t>
            </a:r>
            <a:r>
              <a:rPr lang="zh-TW" altLang="en-US" dirty="0">
                <a:solidFill>
                  <a:srgbClr val="5BEFFF"/>
                </a:solidFill>
              </a:rPr>
              <a:t> </a:t>
            </a:r>
            <a:r>
              <a:rPr lang="en-US" altLang="zh-TW" dirty="0" smtClean="0">
                <a:solidFill>
                  <a:srgbClr val="5BEFFF"/>
                </a:solidFill>
              </a:rPr>
              <a:t>to </a:t>
            </a:r>
            <a:r>
              <a:rPr lang="en-US" altLang="zh-TW" dirty="0" err="1" smtClean="0">
                <a:solidFill>
                  <a:srgbClr val="5BEFFF"/>
                </a:solidFill>
              </a:rPr>
              <a:t>colab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350360" y="20115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按上傳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50" y="990369"/>
            <a:ext cx="2520665" cy="168809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60" y="1533406"/>
            <a:ext cx="2834886" cy="1798476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>
            <a:off x="754376" y="2362691"/>
            <a:ext cx="2595984" cy="38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262" y="2723522"/>
            <a:ext cx="5411654" cy="2562472"/>
          </a:xfrm>
          <a:prstGeom prst="rect">
            <a:avLst/>
          </a:prstGeom>
        </p:spPr>
      </p:pic>
      <p:sp>
        <p:nvSpPr>
          <p:cNvPr id="20" name="向右箭號 19"/>
          <p:cNvSpPr/>
          <p:nvPr/>
        </p:nvSpPr>
        <p:spPr>
          <a:xfrm rot="2397722">
            <a:off x="2841395" y="3159635"/>
            <a:ext cx="712518" cy="61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73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(2.c) </a:t>
            </a:r>
            <a:r>
              <a:rPr lang="en-US" altLang="zh-TW" dirty="0" smtClean="0">
                <a:solidFill>
                  <a:srgbClr val="5BEFFF"/>
                </a:solidFill>
              </a:rPr>
              <a:t>Open </a:t>
            </a:r>
            <a:r>
              <a:rPr lang="en-US" altLang="zh-TW" dirty="0" smtClean="0">
                <a:solidFill>
                  <a:srgbClr val="5BEFFF"/>
                </a:solidFill>
              </a:rPr>
              <a:t>score.txt</a:t>
            </a:r>
            <a:r>
              <a:rPr lang="zh-TW" altLang="en-US" dirty="0" smtClean="0">
                <a:solidFill>
                  <a:srgbClr val="5BEFFF"/>
                </a:solidFill>
              </a:rPr>
              <a:t> </a:t>
            </a:r>
            <a:r>
              <a:rPr lang="en-US" altLang="zh-TW" dirty="0" smtClean="0">
                <a:solidFill>
                  <a:srgbClr val="5BEFFF"/>
                </a:solidFill>
              </a:rPr>
              <a:t>for reading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6260" y="2521341"/>
            <a:ext cx="2901395" cy="120032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/>
              <a:t>fin=open(‘score.txt’)</a:t>
            </a:r>
            <a:endParaRPr lang="en-US" altLang="zh-TW" dirty="0"/>
          </a:p>
          <a:p>
            <a:r>
              <a:rPr lang="en-US" altLang="zh-TW" dirty="0"/>
              <a:t>f</a:t>
            </a:r>
            <a:r>
              <a:rPr lang="en-US" altLang="zh-TW" dirty="0" smtClean="0"/>
              <a:t>or </a:t>
            </a:r>
            <a:r>
              <a:rPr lang="en-US" altLang="zh-TW" dirty="0"/>
              <a:t>line in </a:t>
            </a:r>
            <a:r>
              <a:rPr lang="en-US" altLang="zh-TW" dirty="0" smtClean="0"/>
              <a:t>fin:</a:t>
            </a:r>
            <a:endParaRPr lang="en-US" altLang="zh-TW" dirty="0"/>
          </a:p>
          <a:p>
            <a:r>
              <a:rPr lang="en-US" altLang="zh-TW" dirty="0"/>
              <a:t>  print(</a:t>
            </a:r>
            <a:r>
              <a:rPr lang="en-US" altLang="zh-TW" dirty="0" err="1"/>
              <a:t>line.strip</a:t>
            </a:r>
            <a:r>
              <a:rPr lang="en-US" altLang="zh-TW" dirty="0"/>
              <a:t>(), end=",")</a:t>
            </a:r>
          </a:p>
          <a:p>
            <a:r>
              <a:rPr lang="en-US" altLang="zh-TW" dirty="0" err="1"/>
              <a:t>fin.close</a:t>
            </a:r>
            <a:r>
              <a:rPr lang="en-US" altLang="zh-TW" dirty="0"/>
              <a:t>()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457200" y="1176094"/>
            <a:ext cx="35762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fin=open(‘score.txt’)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f</a:t>
            </a:r>
            <a:r>
              <a:rPr lang="en-US" altLang="zh-TW" sz="3200" dirty="0" smtClean="0">
                <a:solidFill>
                  <a:srgbClr val="FFDC47"/>
                </a:solidFill>
              </a:rPr>
              <a:t>or </a:t>
            </a:r>
            <a:r>
              <a:rPr lang="en-US" altLang="zh-TW" sz="3200" dirty="0">
                <a:solidFill>
                  <a:srgbClr val="FFDC47"/>
                </a:solidFill>
              </a:rPr>
              <a:t>line in fin:</a:t>
            </a:r>
          </a:p>
        </p:txBody>
      </p:sp>
    </p:spTree>
    <p:extLst>
      <p:ext uri="{BB962C8B-B14F-4D97-AF65-F5344CB8AC3E}">
        <p14:creationId xmlns:p14="http://schemas.microsoft.com/office/powerpoint/2010/main" val="428899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(2.d) </a:t>
            </a:r>
            <a:r>
              <a:rPr lang="en-US" altLang="zh-TW" dirty="0" smtClean="0">
                <a:solidFill>
                  <a:srgbClr val="5BEFFF"/>
                </a:solidFill>
              </a:rPr>
              <a:t>Count the number of </a:t>
            </a:r>
            <a:r>
              <a:rPr lang="en-US" altLang="zh-TW" dirty="0" smtClean="0">
                <a:solidFill>
                  <a:srgbClr val="5BEFFF"/>
                </a:solidFill>
              </a:rPr>
              <a:t>scores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3555" y="2419045"/>
            <a:ext cx="5039265" cy="20313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/>
              <a:t>#</a:t>
            </a:r>
          </a:p>
          <a:p>
            <a:r>
              <a:rPr lang="en-US" altLang="zh-TW" dirty="0" smtClean="0"/>
              <a:t>count=0</a:t>
            </a:r>
            <a:endParaRPr lang="en-US" altLang="zh-TW" dirty="0"/>
          </a:p>
          <a:p>
            <a:r>
              <a:rPr lang="en-US" altLang="zh-TW" dirty="0"/>
              <a:t>fin=open('score.txt')</a:t>
            </a:r>
          </a:p>
          <a:p>
            <a:r>
              <a:rPr lang="en-US" altLang="zh-TW" dirty="0"/>
              <a:t>for line in fin:</a:t>
            </a:r>
          </a:p>
          <a:p>
            <a:r>
              <a:rPr lang="en-US" altLang="zh-TW" dirty="0"/>
              <a:t>  count +=</a:t>
            </a:r>
            <a:r>
              <a:rPr lang="en-US" altLang="zh-TW" dirty="0" smtClean="0"/>
              <a:t>1</a:t>
            </a:r>
          </a:p>
          <a:p>
            <a:r>
              <a:rPr lang="en-US" altLang="zh-TW" dirty="0" err="1"/>
              <a:t>fin.close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print("The number </a:t>
            </a:r>
            <a:r>
              <a:rPr lang="en-US" altLang="zh-TW" dirty="0" err="1"/>
              <a:t>is",count</a:t>
            </a:r>
            <a:r>
              <a:rPr lang="en-US" altLang="zh-TW" dirty="0"/>
              <a:t>)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457200" y="1176094"/>
            <a:ext cx="49729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count +=</a:t>
            </a:r>
            <a:r>
              <a:rPr lang="en-US" altLang="zh-TW" sz="3200" dirty="0" smtClean="0">
                <a:solidFill>
                  <a:srgbClr val="FFDC47"/>
                </a:solidFill>
              </a:rPr>
              <a:t>1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print("The number </a:t>
            </a:r>
            <a:r>
              <a:rPr lang="en-US" altLang="zh-TW" sz="3200" dirty="0" err="1" smtClean="0">
                <a:solidFill>
                  <a:srgbClr val="FFDC47"/>
                </a:solidFill>
              </a:rPr>
              <a:t>is“,count</a:t>
            </a:r>
            <a:r>
              <a:rPr lang="en-US" altLang="zh-TW" sz="3200" dirty="0" smtClean="0">
                <a:solidFill>
                  <a:srgbClr val="FFDC47"/>
                </a:solidFill>
              </a:rPr>
              <a:t>)</a:t>
            </a:r>
            <a:endParaRPr lang="en-US" altLang="zh-TW" sz="3200" dirty="0">
              <a:solidFill>
                <a:srgbClr val="FFDC47"/>
              </a:solidFill>
            </a:endParaRPr>
          </a:p>
          <a:p>
            <a:endParaRPr lang="en-US" altLang="zh-TW" sz="32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79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(2.e) </a:t>
            </a:r>
            <a:r>
              <a:rPr lang="en-US" altLang="zh-TW" dirty="0">
                <a:solidFill>
                  <a:srgbClr val="5BEFFF"/>
                </a:solidFill>
              </a:rPr>
              <a:t>Count </a:t>
            </a:r>
            <a:r>
              <a:rPr lang="en-US" altLang="zh-TW" dirty="0" smtClean="0">
                <a:solidFill>
                  <a:srgbClr val="5BEFFF"/>
                </a:solidFill>
              </a:rPr>
              <a:t>pass number of scores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2266340"/>
            <a:ext cx="7024430" cy="286232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/>
              <a:t>count=0</a:t>
            </a:r>
            <a:endParaRPr lang="en-US" altLang="zh-TW" dirty="0"/>
          </a:p>
          <a:p>
            <a:r>
              <a:rPr lang="en-US" altLang="zh-TW" dirty="0"/>
              <a:t>passed = 0</a:t>
            </a:r>
          </a:p>
          <a:p>
            <a:r>
              <a:rPr lang="en-US" altLang="zh-TW" dirty="0"/>
              <a:t>fin=open('score.txt')</a:t>
            </a:r>
          </a:p>
          <a:p>
            <a:r>
              <a:rPr lang="en-US" altLang="zh-TW" dirty="0"/>
              <a:t>for line in fin:</a:t>
            </a:r>
          </a:p>
          <a:p>
            <a:r>
              <a:rPr lang="en-US" altLang="zh-TW" dirty="0"/>
              <a:t>  count +=1</a:t>
            </a:r>
          </a:p>
          <a:p>
            <a:r>
              <a:rPr lang="en-US" altLang="zh-TW" dirty="0"/>
              <a:t>  score = </a:t>
            </a:r>
            <a:r>
              <a:rPr lang="en-US" altLang="zh-TW" dirty="0" err="1"/>
              <a:t>int</a:t>
            </a:r>
            <a:r>
              <a:rPr lang="en-US" altLang="zh-TW" dirty="0"/>
              <a:t>(line)</a:t>
            </a:r>
          </a:p>
          <a:p>
            <a:r>
              <a:rPr lang="en-US" altLang="zh-TW" dirty="0"/>
              <a:t>  if score &gt;= 60:</a:t>
            </a:r>
          </a:p>
          <a:p>
            <a:r>
              <a:rPr lang="en-US" altLang="zh-TW" dirty="0"/>
              <a:t>    passed +=1</a:t>
            </a:r>
          </a:p>
          <a:p>
            <a:r>
              <a:rPr lang="en-US" altLang="zh-TW" dirty="0" err="1"/>
              <a:t>fin.close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print("The number of the passed </a:t>
            </a:r>
            <a:r>
              <a:rPr lang="en-US" altLang="zh-TW" dirty="0" err="1"/>
              <a:t>is",passed</a:t>
            </a:r>
            <a:r>
              <a:rPr lang="en-US" altLang="zh-TW" dirty="0"/>
              <a:t>, "in", count, "students")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457200" y="1176094"/>
            <a:ext cx="5794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score = </a:t>
            </a:r>
            <a:r>
              <a:rPr lang="en-US" altLang="zh-TW" sz="3200" dirty="0" err="1">
                <a:solidFill>
                  <a:srgbClr val="FFDC47"/>
                </a:solidFill>
              </a:rPr>
              <a:t>int</a:t>
            </a:r>
            <a:r>
              <a:rPr lang="en-US" altLang="zh-TW" sz="3200" dirty="0">
                <a:solidFill>
                  <a:srgbClr val="FFDC47"/>
                </a:solidFill>
              </a:rPr>
              <a:t>(line)</a:t>
            </a:r>
          </a:p>
          <a:p>
            <a:r>
              <a:rPr lang="en-US" altLang="zh-TW" sz="3200" dirty="0" smtClean="0">
                <a:solidFill>
                  <a:srgbClr val="FFDC47"/>
                </a:solidFill>
              </a:rPr>
              <a:t>if </a:t>
            </a:r>
            <a:r>
              <a:rPr lang="en-US" altLang="zh-TW" sz="3200" dirty="0">
                <a:solidFill>
                  <a:srgbClr val="FFDC47"/>
                </a:solidFill>
              </a:rPr>
              <a:t>score &gt;= 60</a:t>
            </a:r>
            <a:r>
              <a:rPr lang="en-US" altLang="zh-TW" sz="3200" dirty="0" smtClean="0">
                <a:solidFill>
                  <a:srgbClr val="FFDC47"/>
                </a:solidFill>
              </a:rPr>
              <a:t>:</a:t>
            </a:r>
            <a:endParaRPr lang="en-US" altLang="zh-TW" sz="32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1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(3.a) </a:t>
            </a:r>
            <a:r>
              <a:rPr lang="en-US" altLang="zh-TW" dirty="0" smtClean="0">
                <a:solidFill>
                  <a:srgbClr val="5BEFFF"/>
                </a:solidFill>
              </a:rPr>
              <a:t>using with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3555" y="2571750"/>
            <a:ext cx="3817626" cy="230832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/>
              <a:t>Hint:</a:t>
            </a:r>
            <a:endParaRPr lang="zh-TW" altLang="en-US" dirty="0"/>
          </a:p>
          <a:p>
            <a:r>
              <a:rPr lang="en-US" altLang="zh-TW" dirty="0"/>
              <a:t>count = 0</a:t>
            </a:r>
          </a:p>
          <a:p>
            <a:r>
              <a:rPr lang="en-US" altLang="zh-TW" dirty="0"/>
              <a:t>total = 0</a:t>
            </a:r>
          </a:p>
          <a:p>
            <a:r>
              <a:rPr lang="en-US" altLang="zh-TW" dirty="0"/>
              <a:t>with open('score.txt') as fin:</a:t>
            </a:r>
          </a:p>
          <a:p>
            <a:r>
              <a:rPr lang="en-US" altLang="zh-TW" dirty="0"/>
              <a:t>    for line in fin:</a:t>
            </a:r>
          </a:p>
          <a:p>
            <a:r>
              <a:rPr lang="en-US" altLang="zh-TW" dirty="0"/>
              <a:t>        count += 1</a:t>
            </a:r>
          </a:p>
          <a:p>
            <a:r>
              <a:rPr lang="en-US" altLang="zh-TW" dirty="0"/>
              <a:t>        total += </a:t>
            </a:r>
            <a:r>
              <a:rPr lang="en-US" altLang="zh-TW" dirty="0" err="1"/>
              <a:t>int</a:t>
            </a:r>
            <a:r>
              <a:rPr lang="en-US" altLang="zh-TW" dirty="0"/>
              <a:t>(line)</a:t>
            </a:r>
          </a:p>
          <a:p>
            <a:r>
              <a:rPr lang="en-US" altLang="zh-TW" dirty="0"/>
              <a:t>print("Average score=", total/count)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457200" y="1176094"/>
            <a:ext cx="5794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with open('score.txt') as fin</a:t>
            </a:r>
            <a:r>
              <a:rPr lang="en-US" altLang="zh-TW" sz="3200" dirty="0" smtClean="0">
                <a:solidFill>
                  <a:srgbClr val="FFDC47"/>
                </a:solidFill>
              </a:rPr>
              <a:t>: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     for line in fin</a:t>
            </a:r>
            <a:r>
              <a:rPr lang="en-US" altLang="zh-TW" sz="3200" dirty="0" smtClean="0">
                <a:solidFill>
                  <a:srgbClr val="FFDC47"/>
                </a:solidFill>
              </a:rPr>
              <a:t>:</a:t>
            </a:r>
            <a:endParaRPr lang="en-US" altLang="zh-TW" sz="32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02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505</Words>
  <Application>Microsoft Office PowerPoint</Application>
  <PresentationFormat>如螢幕大小 (16:9)</PresentationFormat>
  <Paragraphs>107</Paragraphs>
  <Slides>14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Dubai</vt:lpstr>
      <vt:lpstr>SimSun</vt:lpstr>
      <vt:lpstr>新細明體</vt:lpstr>
      <vt:lpstr>標楷體</vt:lpstr>
      <vt:lpstr>Arial</vt:lpstr>
      <vt:lpstr>Calibri</vt:lpstr>
      <vt:lpstr>Office Theme</vt:lpstr>
      <vt:lpstr>Python Quick Tutorial</vt:lpstr>
      <vt:lpstr>Course Outline – Python Programming</vt:lpstr>
      <vt:lpstr>(1) Basic model of program</vt:lpstr>
      <vt:lpstr>(2.a)Open Colab</vt:lpstr>
      <vt:lpstr>(2.b) upload score.txt to colab</vt:lpstr>
      <vt:lpstr>(2.c) Open score.txt for reading</vt:lpstr>
      <vt:lpstr>(2.d) Count the number of scores</vt:lpstr>
      <vt:lpstr>(2.e) Count pass number of scores</vt:lpstr>
      <vt:lpstr>(3.a) using with</vt:lpstr>
      <vt:lpstr>(3.b) Score in 0-40, 41-59, 60-80, 80-100 </vt:lpstr>
      <vt:lpstr>(3.c) Sorting the scores</vt:lpstr>
      <vt:lpstr>(3.d) Output sorted scores</vt:lpstr>
      <vt:lpstr>PowerPoint 簡報</vt:lpstr>
      <vt:lpstr>Unit 3 exercises 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Hsueh-Ting Chu</cp:lastModifiedBy>
  <cp:revision>175</cp:revision>
  <dcterms:created xsi:type="dcterms:W3CDTF">2013-08-21T19:17:07Z</dcterms:created>
  <dcterms:modified xsi:type="dcterms:W3CDTF">2019-07-16T19:50:31Z</dcterms:modified>
</cp:coreProperties>
</file>