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9" r:id="rId4"/>
    <p:sldId id="270" r:id="rId5"/>
    <p:sldId id="272" r:id="rId6"/>
    <p:sldId id="273" r:id="rId7"/>
    <p:sldId id="271" r:id="rId8"/>
    <p:sldId id="274" r:id="rId9"/>
    <p:sldId id="275" r:id="rId10"/>
    <p:sldId id="276" r:id="rId11"/>
    <p:sldId id="277" r:id="rId12"/>
    <p:sldId id="263" r:id="rId13"/>
    <p:sldId id="264" r:id="rId14"/>
    <p:sldId id="265" r:id="rId15"/>
    <p:sldId id="267" r:id="rId16"/>
    <p:sldId id="268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47"/>
    <a:srgbClr val="5BEFFF"/>
    <a:srgbClr val="FF9900"/>
    <a:srgbClr val="EA4B04"/>
    <a:srgbClr val="9900CC"/>
    <a:srgbClr val="D99B01"/>
    <a:srgbClr val="FF66CC"/>
    <a:srgbClr val="FF67AC"/>
    <a:srgbClr val="CC0099"/>
    <a:srgbClr val="5EE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787" y="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ubai" panose="020B0503030403030204" pitchFamily="34" charset="-78"/>
              </a:defRPr>
            </a:lvl1pPr>
          </a:lstStyle>
          <a:p>
            <a:fld id="{5D7741EB-0162-4DE2-9F66-660D57237E8D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ubai" panose="020B0503030403030204" pitchFamily="34" charset="-78"/>
              </a:defRPr>
            </a:lvl1pPr>
          </a:lstStyle>
          <a:p>
            <a:fld id="{79AAD320-9840-4440-B52B-029D53F374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4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30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56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69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318" y="433880"/>
            <a:ext cx="8093364" cy="77300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317" y="1197405"/>
            <a:ext cx="8093366" cy="610821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5BE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5BE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09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5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5BE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198559"/>
            <a:ext cx="626090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32688" y="5166531"/>
            <a:ext cx="9111311" cy="1221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8246071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5BE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22400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65552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22400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65552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Dubai" panose="020B0503030403030204" pitchFamily="34" charset="-78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Python Quick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1195106"/>
            <a:ext cx="7162800" cy="61082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(4</a:t>
            </a:r>
            <a:r>
              <a:rPr lang="en-US" altLang="zh-TW" dirty="0"/>
              <a:t>)-Function definition and </a:t>
            </a:r>
            <a:r>
              <a:rPr lang="en-US" altLang="zh-TW" dirty="0" smtClean="0"/>
              <a:t>function call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1200" cy="19812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626100" y="1660331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FFDC4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Hsueh-Ting Chu</a:t>
            </a:r>
            <a:endParaRPr lang="zh-TW" altLang="en-US" sz="1400" dirty="0">
              <a:solidFill>
                <a:srgbClr val="FFDC47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solidFill>
                  <a:srgbClr val="5BEFFF"/>
                </a:solidFill>
              </a:rPr>
              <a:t>(</a:t>
            </a:r>
            <a:r>
              <a:rPr lang="en-US" altLang="zh-TW" dirty="0" smtClean="0">
                <a:solidFill>
                  <a:srgbClr val="5BEFFF"/>
                </a:solidFill>
              </a:rPr>
              <a:t>2.d</a:t>
            </a:r>
            <a:r>
              <a:rPr lang="en-US" altLang="zh-TW" dirty="0">
                <a:solidFill>
                  <a:srgbClr val="5BEFFF"/>
                </a:solidFill>
              </a:rPr>
              <a:t>) sqlite3 --- SQLite </a:t>
            </a:r>
            <a:r>
              <a:rPr lang="en-US" altLang="zh-TW" dirty="0" smtClean="0">
                <a:solidFill>
                  <a:srgbClr val="5BEFFF"/>
                </a:solidFill>
              </a:rPr>
              <a:t>database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266340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48130" y="2786854"/>
            <a:ext cx="8847740" cy="147732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/>
              <a:t>conn = sqlite3.connect('</a:t>
            </a:r>
            <a:r>
              <a:rPr lang="en-US" altLang="zh-TW" dirty="0" err="1"/>
              <a:t>example.db</a:t>
            </a:r>
            <a:r>
              <a:rPr lang="en-US" altLang="zh-TW" dirty="0"/>
              <a:t>')</a:t>
            </a:r>
          </a:p>
          <a:p>
            <a:r>
              <a:rPr lang="en-US" altLang="zh-TW" dirty="0"/>
              <a:t>c = </a:t>
            </a:r>
            <a:r>
              <a:rPr lang="en-US" altLang="zh-TW" dirty="0" err="1"/>
              <a:t>conn.cursor</a:t>
            </a:r>
            <a:r>
              <a:rPr lang="en-US" altLang="zh-TW" dirty="0" smtClean="0"/>
              <a:t>()</a:t>
            </a:r>
          </a:p>
          <a:p>
            <a:r>
              <a:rPr lang="en-US" altLang="zh-TW" dirty="0" err="1" smtClean="0"/>
              <a:t>c.Execute</a:t>
            </a:r>
            <a:r>
              <a:rPr lang="en-US" altLang="zh-TW" dirty="0" smtClean="0"/>
              <a:t>()</a:t>
            </a:r>
          </a:p>
          <a:p>
            <a:r>
              <a:rPr lang="en-US" altLang="zh-TW" dirty="0" err="1"/>
              <a:t>conn.commit</a:t>
            </a:r>
            <a:r>
              <a:rPr lang="en-US" altLang="zh-TW" dirty="0" smtClean="0"/>
              <a:t>()</a:t>
            </a:r>
          </a:p>
          <a:p>
            <a:r>
              <a:rPr lang="en-US" altLang="zh-TW" dirty="0" err="1"/>
              <a:t>conn.close</a:t>
            </a:r>
            <a:r>
              <a:rPr lang="en-US" altLang="zh-TW" dirty="0"/>
              <a:t>()</a:t>
            </a:r>
            <a:endParaRPr lang="en-US" altLang="zh-TW" dirty="0" smtClean="0"/>
          </a:p>
        </p:txBody>
      </p:sp>
      <p:sp>
        <p:nvSpPr>
          <p:cNvPr id="11" name="文字方塊 10"/>
          <p:cNvSpPr txBox="1"/>
          <p:nvPr/>
        </p:nvSpPr>
        <p:spPr>
          <a:xfrm>
            <a:off x="475861" y="899094"/>
            <a:ext cx="5794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DC47"/>
                </a:solidFill>
              </a:rPr>
              <a:t>import sqlite3</a:t>
            </a:r>
          </a:p>
          <a:p>
            <a:r>
              <a:rPr lang="en-US" altLang="zh-TW" sz="2800" dirty="0">
                <a:solidFill>
                  <a:srgbClr val="FFDC47"/>
                </a:solidFill>
              </a:rPr>
              <a:t>conn = sqlite3.connect('</a:t>
            </a:r>
            <a:r>
              <a:rPr lang="en-US" altLang="zh-TW" sz="2800" dirty="0" err="1">
                <a:solidFill>
                  <a:srgbClr val="FFDC47"/>
                </a:solidFill>
              </a:rPr>
              <a:t>example.db</a:t>
            </a:r>
            <a:r>
              <a:rPr lang="en-US" altLang="zh-TW" sz="2800" dirty="0">
                <a:solidFill>
                  <a:srgbClr val="FFDC47"/>
                </a:solidFill>
              </a:rPr>
              <a:t>')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560" y="1853201"/>
            <a:ext cx="4190270" cy="324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83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solidFill>
                  <a:srgbClr val="5BEFFF"/>
                </a:solidFill>
              </a:rPr>
              <a:t>(</a:t>
            </a:r>
            <a:r>
              <a:rPr lang="en-US" altLang="zh-TW" dirty="0" smtClean="0">
                <a:solidFill>
                  <a:srgbClr val="5BEFFF"/>
                </a:solidFill>
              </a:rPr>
              <a:t>2.e</a:t>
            </a:r>
            <a:r>
              <a:rPr lang="en-US" altLang="zh-TW" dirty="0">
                <a:solidFill>
                  <a:srgbClr val="5BEFFF"/>
                </a:solidFill>
              </a:rPr>
              <a:t>) </a:t>
            </a:r>
            <a:r>
              <a:rPr lang="en-US" altLang="zh-TW" dirty="0" err="1">
                <a:solidFill>
                  <a:srgbClr val="5BEFFF"/>
                </a:solidFill>
              </a:rPr>
              <a:t>urllib</a:t>
            </a:r>
            <a:r>
              <a:rPr lang="en-US" altLang="zh-TW" dirty="0">
                <a:solidFill>
                  <a:srgbClr val="5BEFFF"/>
                </a:solidFill>
              </a:rPr>
              <a:t> --- </a:t>
            </a:r>
            <a:r>
              <a:rPr lang="en-US" altLang="zh-TW" dirty="0" smtClean="0">
                <a:solidFill>
                  <a:srgbClr val="5BEFFF"/>
                </a:solidFill>
              </a:rPr>
              <a:t>URL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266340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48130" y="3856773"/>
            <a:ext cx="8847740" cy="120032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/>
              <a:t>from </a:t>
            </a:r>
            <a:r>
              <a:rPr lang="en-US" altLang="zh-TW" dirty="0" err="1"/>
              <a:t>urllib</a:t>
            </a:r>
            <a:r>
              <a:rPr lang="en-US" altLang="zh-TW" dirty="0"/>
              <a:t> import request</a:t>
            </a:r>
          </a:p>
          <a:p>
            <a:r>
              <a:rPr lang="en-US" altLang="zh-TW" dirty="0"/>
              <a:t>with </a:t>
            </a:r>
            <a:r>
              <a:rPr lang="en-US" altLang="zh-TW" dirty="0" err="1"/>
              <a:t>request.urlopen</a:t>
            </a:r>
            <a:r>
              <a:rPr lang="en-US" altLang="zh-TW" dirty="0"/>
              <a:t>('http://www.asia.edu.tw/news1.php') as response:</a:t>
            </a:r>
          </a:p>
          <a:p>
            <a:r>
              <a:rPr lang="en-US" altLang="zh-TW" dirty="0"/>
              <a:t>    html = </a:t>
            </a:r>
            <a:r>
              <a:rPr lang="en-US" altLang="zh-TW" dirty="0" err="1"/>
              <a:t>response.read</a:t>
            </a:r>
            <a:r>
              <a:rPr lang="en-US" altLang="zh-TW" dirty="0"/>
              <a:t>().decode('utf-8')</a:t>
            </a:r>
          </a:p>
          <a:p>
            <a:r>
              <a:rPr lang="en-US" altLang="zh-TW" dirty="0"/>
              <a:t>    print(html)</a:t>
            </a:r>
            <a:endParaRPr lang="en-US" altLang="zh-TW" dirty="0" smtClean="0"/>
          </a:p>
        </p:txBody>
      </p:sp>
      <p:sp>
        <p:nvSpPr>
          <p:cNvPr id="11" name="文字方塊 10"/>
          <p:cNvSpPr txBox="1"/>
          <p:nvPr/>
        </p:nvSpPr>
        <p:spPr>
          <a:xfrm>
            <a:off x="475861" y="899094"/>
            <a:ext cx="5794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DC47"/>
                </a:solidFill>
              </a:rPr>
              <a:t>from </a:t>
            </a:r>
            <a:r>
              <a:rPr lang="en-US" altLang="zh-TW" sz="2800" dirty="0" err="1">
                <a:solidFill>
                  <a:srgbClr val="FFDC47"/>
                </a:solidFill>
              </a:rPr>
              <a:t>urllib</a:t>
            </a:r>
            <a:r>
              <a:rPr lang="en-US" altLang="zh-TW" sz="2800" dirty="0">
                <a:solidFill>
                  <a:srgbClr val="FFDC47"/>
                </a:solidFill>
              </a:rPr>
              <a:t> import request</a:t>
            </a:r>
          </a:p>
          <a:p>
            <a:r>
              <a:rPr lang="en-US" altLang="zh-TW" sz="2800" dirty="0" err="1" smtClean="0">
                <a:solidFill>
                  <a:srgbClr val="FFDC47"/>
                </a:solidFill>
              </a:rPr>
              <a:t>request.urlopen</a:t>
            </a:r>
            <a:r>
              <a:rPr lang="en-US" altLang="zh-TW" sz="2800" dirty="0">
                <a:solidFill>
                  <a:srgbClr val="FFDC47"/>
                </a:solidFill>
              </a:rPr>
              <a:t>('http</a:t>
            </a:r>
            <a:r>
              <a:rPr lang="en-US" altLang="zh-TW" sz="2800" dirty="0" smtClean="0">
                <a:solidFill>
                  <a:srgbClr val="FFDC47"/>
                </a:solidFill>
              </a:rPr>
              <a:t>://…')</a:t>
            </a:r>
            <a:endParaRPr lang="en-US" altLang="zh-TW" sz="2800" dirty="0">
              <a:solidFill>
                <a:srgbClr val="FFDC47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095" y="1780207"/>
            <a:ext cx="5610905" cy="213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73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(3.a</a:t>
            </a:r>
            <a:r>
              <a:rPr lang="en-US" altLang="zh-TW" dirty="0">
                <a:solidFill>
                  <a:srgbClr val="5BEFFF"/>
                </a:solidFill>
              </a:rPr>
              <a:t>) Collect </a:t>
            </a:r>
            <a:r>
              <a:rPr lang="en-US" altLang="zh-TW" dirty="0" smtClean="0">
                <a:solidFill>
                  <a:srgbClr val="5BEFFF"/>
                </a:solidFill>
              </a:rPr>
              <a:t>school </a:t>
            </a:r>
            <a:r>
              <a:rPr lang="en-US" altLang="zh-TW" dirty="0">
                <a:solidFill>
                  <a:srgbClr val="5BEFFF"/>
                </a:solidFill>
              </a:rPr>
              <a:t>news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266340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2197691"/>
            <a:ext cx="5640935" cy="297004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100" dirty="0"/>
              <a:t>import re</a:t>
            </a:r>
          </a:p>
          <a:p>
            <a:r>
              <a:rPr lang="en-US" altLang="zh-TW" sz="1100" dirty="0"/>
              <a:t>from </a:t>
            </a:r>
            <a:r>
              <a:rPr lang="en-US" altLang="zh-TW" sz="1100" dirty="0" err="1"/>
              <a:t>urllib</a:t>
            </a:r>
            <a:r>
              <a:rPr lang="en-US" altLang="zh-TW" sz="1100" dirty="0"/>
              <a:t> import request</a:t>
            </a:r>
          </a:p>
          <a:p>
            <a:r>
              <a:rPr lang="en-US" altLang="zh-TW" sz="1100" dirty="0"/>
              <a:t>count = 0</a:t>
            </a:r>
          </a:p>
          <a:p>
            <a:r>
              <a:rPr lang="en-US" altLang="zh-TW" sz="1100" dirty="0" err="1"/>
              <a:t>sss</a:t>
            </a:r>
            <a:r>
              <a:rPr lang="en-US" altLang="zh-TW" sz="1100" dirty="0"/>
              <a:t> = ["2008", "2009","2010", "2011", "2012","2013","2014","2015","2016","2017","2018"]</a:t>
            </a:r>
          </a:p>
          <a:p>
            <a:r>
              <a:rPr lang="en-US" altLang="zh-TW" sz="1100" dirty="0"/>
              <a:t>titles=list()</a:t>
            </a:r>
          </a:p>
          <a:p>
            <a:r>
              <a:rPr lang="en-US" altLang="zh-TW" sz="1100" dirty="0"/>
              <a:t>for </a:t>
            </a:r>
            <a:r>
              <a:rPr lang="en-US" altLang="zh-TW" sz="1100" dirty="0" err="1"/>
              <a:t>i</a:t>
            </a:r>
            <a:r>
              <a:rPr lang="en-US" altLang="zh-TW" sz="1100" dirty="0"/>
              <a:t> in range(</a:t>
            </a:r>
            <a:r>
              <a:rPr lang="en-US" altLang="zh-TW" sz="1100" dirty="0" err="1"/>
              <a:t>len</a:t>
            </a:r>
            <a:r>
              <a:rPr lang="en-US" altLang="zh-TW" sz="1100" dirty="0"/>
              <a:t>(</a:t>
            </a:r>
            <a:r>
              <a:rPr lang="en-US" altLang="zh-TW" sz="1100" dirty="0" err="1"/>
              <a:t>sss</a:t>
            </a:r>
            <a:r>
              <a:rPr lang="en-US" altLang="zh-TW" sz="1100" dirty="0"/>
              <a:t>)):</a:t>
            </a:r>
          </a:p>
          <a:p>
            <a:r>
              <a:rPr lang="en-US" altLang="zh-TW" sz="1100" dirty="0"/>
              <a:t>    year = </a:t>
            </a:r>
            <a:r>
              <a:rPr lang="en-US" altLang="zh-TW" sz="1100" dirty="0" err="1"/>
              <a:t>sss</a:t>
            </a:r>
            <a:r>
              <a:rPr lang="en-US" altLang="zh-TW" sz="1100" dirty="0"/>
              <a:t>[</a:t>
            </a:r>
            <a:r>
              <a:rPr lang="en-US" altLang="zh-TW" sz="1100" dirty="0" err="1"/>
              <a:t>i</a:t>
            </a:r>
            <a:r>
              <a:rPr lang="en-US" altLang="zh-TW" sz="1100" dirty="0"/>
              <a:t>]</a:t>
            </a:r>
          </a:p>
          <a:p>
            <a:r>
              <a:rPr lang="en-US" altLang="zh-TW" sz="1100" dirty="0"/>
              <a:t>    with </a:t>
            </a:r>
            <a:r>
              <a:rPr lang="en-US" altLang="zh-TW" sz="1100" dirty="0" err="1"/>
              <a:t>request.urlopen</a:t>
            </a:r>
            <a:r>
              <a:rPr lang="en-US" altLang="zh-TW" sz="1100" dirty="0"/>
              <a:t>('http://www.asia.edu.tw/news1.php?y='+year) as response:</a:t>
            </a:r>
          </a:p>
          <a:p>
            <a:r>
              <a:rPr lang="en-US" altLang="zh-TW" sz="1100" dirty="0"/>
              <a:t>        html = </a:t>
            </a:r>
            <a:r>
              <a:rPr lang="en-US" altLang="zh-TW" sz="1100" dirty="0" err="1"/>
              <a:t>response.read</a:t>
            </a:r>
            <a:r>
              <a:rPr lang="en-US" altLang="zh-TW" sz="1100" dirty="0"/>
              <a:t>().decode('utf-8')</a:t>
            </a:r>
          </a:p>
          <a:p>
            <a:r>
              <a:rPr lang="en-US" altLang="zh-TW" sz="1100" dirty="0"/>
              <a:t>        #print(html)</a:t>
            </a:r>
          </a:p>
          <a:p>
            <a:r>
              <a:rPr lang="en-US" altLang="zh-TW" sz="1100" dirty="0"/>
              <a:t>        pattern = '&lt;font color="#446666" face="</a:t>
            </a:r>
            <a:r>
              <a:rPr lang="zh-TW" altLang="en-US" sz="1100" dirty="0"/>
              <a:t>新細明體</a:t>
            </a:r>
            <a:r>
              <a:rPr lang="en-US" altLang="zh-TW" sz="1100" dirty="0"/>
              <a:t>" style="font-weight: 700;" size="2"&gt;'</a:t>
            </a:r>
          </a:p>
          <a:p>
            <a:r>
              <a:rPr lang="en-US" altLang="zh-TW" sz="1100" dirty="0"/>
              <a:t>        for </a:t>
            </a:r>
            <a:r>
              <a:rPr lang="en-US" altLang="zh-TW" sz="1100" dirty="0" err="1"/>
              <a:t>pos</a:t>
            </a:r>
            <a:r>
              <a:rPr lang="en-US" altLang="zh-TW" sz="1100" dirty="0"/>
              <a:t> in </a:t>
            </a:r>
            <a:r>
              <a:rPr lang="en-US" altLang="zh-TW" sz="1100" dirty="0" err="1"/>
              <a:t>re.finditer</a:t>
            </a:r>
            <a:r>
              <a:rPr lang="en-US" altLang="zh-TW" sz="1100" dirty="0"/>
              <a:t>(pattern, html):</a:t>
            </a:r>
          </a:p>
          <a:p>
            <a:r>
              <a:rPr lang="en-US" altLang="zh-TW" sz="1100" dirty="0"/>
              <a:t>            pos2 = </a:t>
            </a:r>
            <a:r>
              <a:rPr lang="en-US" altLang="zh-TW" sz="1100" dirty="0" err="1"/>
              <a:t>html.find</a:t>
            </a:r>
            <a:r>
              <a:rPr lang="en-US" altLang="zh-TW" sz="1100" dirty="0"/>
              <a:t>('&lt;/font&gt;', </a:t>
            </a:r>
            <a:r>
              <a:rPr lang="en-US" altLang="zh-TW" sz="1100" dirty="0" err="1"/>
              <a:t>pos.end</a:t>
            </a:r>
            <a:r>
              <a:rPr lang="en-US" altLang="zh-TW" sz="1100" dirty="0"/>
              <a:t>())</a:t>
            </a:r>
          </a:p>
          <a:p>
            <a:r>
              <a:rPr lang="en-US" altLang="zh-TW" sz="1100" dirty="0"/>
              <a:t>            sub = html[</a:t>
            </a:r>
            <a:r>
              <a:rPr lang="en-US" altLang="zh-TW" sz="1100" dirty="0" err="1"/>
              <a:t>pos.end</a:t>
            </a:r>
            <a:r>
              <a:rPr lang="en-US" altLang="zh-TW" sz="1100" dirty="0"/>
              <a:t>():pos2]</a:t>
            </a:r>
          </a:p>
          <a:p>
            <a:r>
              <a:rPr lang="en-US" altLang="zh-TW" sz="1100" dirty="0"/>
              <a:t>            </a:t>
            </a:r>
            <a:r>
              <a:rPr lang="en-US" altLang="zh-TW" sz="1100" dirty="0" err="1"/>
              <a:t>titles.append</a:t>
            </a:r>
            <a:r>
              <a:rPr lang="en-US" altLang="zh-TW" sz="1100" dirty="0"/>
              <a:t>(sub)</a:t>
            </a:r>
          </a:p>
          <a:p>
            <a:r>
              <a:rPr lang="en-US" altLang="zh-TW" sz="1100" dirty="0"/>
              <a:t>            count = count + 1</a:t>
            </a:r>
          </a:p>
          <a:p>
            <a:r>
              <a:rPr lang="en-US" altLang="zh-TW" sz="1100" dirty="0"/>
              <a:t>print (count)</a:t>
            </a:r>
            <a:endParaRPr lang="en-US" altLang="zh-TW" sz="1100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457200" y="1176094"/>
            <a:ext cx="57945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DC47"/>
                </a:solidFill>
              </a:rPr>
              <a:t>from </a:t>
            </a:r>
            <a:r>
              <a:rPr lang="en-US" altLang="zh-TW" sz="3200" dirty="0" err="1">
                <a:solidFill>
                  <a:srgbClr val="FFDC47"/>
                </a:solidFill>
              </a:rPr>
              <a:t>urllib</a:t>
            </a:r>
            <a:r>
              <a:rPr lang="en-US" altLang="zh-TW" sz="3200" dirty="0">
                <a:solidFill>
                  <a:srgbClr val="FFDC47"/>
                </a:solidFill>
              </a:rPr>
              <a:t> import </a:t>
            </a:r>
            <a:r>
              <a:rPr lang="en-US" altLang="zh-TW" sz="3200" dirty="0" smtClean="0">
                <a:solidFill>
                  <a:srgbClr val="FFDC47"/>
                </a:solidFill>
              </a:rPr>
              <a:t>request</a:t>
            </a:r>
          </a:p>
          <a:p>
            <a:r>
              <a:rPr lang="en-US" altLang="zh-TW" sz="3200" dirty="0">
                <a:solidFill>
                  <a:srgbClr val="FFDC47"/>
                </a:solidFill>
              </a:rPr>
              <a:t>import</a:t>
            </a:r>
            <a:r>
              <a:rPr lang="en-US" altLang="zh-TW" sz="3200" dirty="0" smtClean="0">
                <a:solidFill>
                  <a:srgbClr val="FFDC47"/>
                </a:solidFill>
              </a:rPr>
              <a:t> </a:t>
            </a:r>
            <a:r>
              <a:rPr lang="en-US" altLang="zh-TW" sz="3200" dirty="0" err="1" smtClean="0">
                <a:solidFill>
                  <a:srgbClr val="FFDC47"/>
                </a:solidFill>
              </a:rPr>
              <a:t>urllib.request</a:t>
            </a:r>
            <a:endParaRPr lang="en-US" altLang="zh-TW" sz="3200" dirty="0">
              <a:solidFill>
                <a:srgbClr val="FFDC47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229" y="1808225"/>
            <a:ext cx="4483694" cy="201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4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(3.b</a:t>
            </a:r>
            <a:r>
              <a:rPr lang="en-US" altLang="zh-TW" dirty="0">
                <a:solidFill>
                  <a:srgbClr val="5BEFFF"/>
                </a:solidFill>
              </a:rPr>
              <a:t>) </a:t>
            </a:r>
            <a:r>
              <a:rPr lang="en-US" altLang="zh-TW" sz="4000" dirty="0">
                <a:solidFill>
                  <a:srgbClr val="5BEFFF"/>
                </a:solidFill>
              </a:rPr>
              <a:t>Create a database of news </a:t>
            </a:r>
            <a:r>
              <a:rPr lang="en-US" altLang="zh-TW" sz="4000" dirty="0" smtClean="0">
                <a:solidFill>
                  <a:srgbClr val="5BEFFF"/>
                </a:solidFill>
              </a:rPr>
              <a:t>titles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559" y="2242105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8560" y="2274264"/>
            <a:ext cx="4706146" cy="286232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zh-TW" sz="1200" dirty="0"/>
              <a:t>import sqlite3</a:t>
            </a:r>
          </a:p>
          <a:p>
            <a:pPr latinLnBrk="1"/>
            <a:r>
              <a:rPr lang="en-US" altLang="zh-TW" sz="1200" dirty="0"/>
              <a:t>conn = sqlite3.connect('</a:t>
            </a:r>
            <a:r>
              <a:rPr lang="en-US" altLang="zh-TW" sz="1200" dirty="0" err="1"/>
              <a:t>news.db</a:t>
            </a:r>
            <a:r>
              <a:rPr lang="en-US" altLang="zh-TW" sz="1200" dirty="0"/>
              <a:t>')</a:t>
            </a:r>
          </a:p>
          <a:p>
            <a:pPr latinLnBrk="1"/>
            <a:r>
              <a:rPr lang="en-US" altLang="zh-TW" sz="1200" dirty="0"/>
              <a:t>c = </a:t>
            </a:r>
            <a:r>
              <a:rPr lang="en-US" altLang="zh-TW" sz="1200" dirty="0" err="1"/>
              <a:t>conn.cursor</a:t>
            </a:r>
            <a:r>
              <a:rPr lang="en-US" altLang="zh-TW" sz="1200" dirty="0"/>
              <a:t>()</a:t>
            </a:r>
          </a:p>
          <a:p>
            <a:pPr latinLnBrk="1"/>
            <a:endParaRPr lang="en-US" altLang="zh-TW" sz="1200" dirty="0"/>
          </a:p>
          <a:p>
            <a:pPr latinLnBrk="1"/>
            <a:r>
              <a:rPr lang="en-US" altLang="zh-TW" sz="1200" dirty="0"/>
              <a:t># Create table</a:t>
            </a:r>
          </a:p>
          <a:p>
            <a:pPr latinLnBrk="1"/>
            <a:r>
              <a:rPr lang="en-US" altLang="zh-TW" sz="1200" dirty="0" err="1"/>
              <a:t>c.execute</a:t>
            </a:r>
            <a:r>
              <a:rPr lang="en-US" altLang="zh-TW" sz="1200" dirty="0"/>
              <a:t>("CREATE TABLE news (title text)")</a:t>
            </a:r>
          </a:p>
          <a:p>
            <a:pPr latinLnBrk="1"/>
            <a:endParaRPr lang="en-US" altLang="zh-TW" sz="1200" dirty="0"/>
          </a:p>
          <a:p>
            <a:pPr latinLnBrk="1"/>
            <a:r>
              <a:rPr lang="en-US" altLang="zh-TW" sz="1200" dirty="0"/>
              <a:t># Insert a row of data</a:t>
            </a:r>
          </a:p>
          <a:p>
            <a:pPr latinLnBrk="1"/>
            <a:r>
              <a:rPr lang="en-US" altLang="zh-TW" sz="1200" dirty="0"/>
              <a:t>for t in titles:</a:t>
            </a:r>
          </a:p>
          <a:p>
            <a:pPr latinLnBrk="1"/>
            <a:r>
              <a:rPr lang="en-US" altLang="zh-TW" sz="1200" dirty="0"/>
              <a:t>  </a:t>
            </a:r>
            <a:r>
              <a:rPr lang="en-US" altLang="zh-TW" sz="1200" dirty="0" err="1"/>
              <a:t>ss</a:t>
            </a:r>
            <a:r>
              <a:rPr lang="en-US" altLang="zh-TW" sz="1200" dirty="0"/>
              <a:t> = "INSERT INTO news VALUES ('{}')".format(t)</a:t>
            </a:r>
          </a:p>
          <a:p>
            <a:pPr latinLnBrk="1"/>
            <a:r>
              <a:rPr lang="en-US" altLang="zh-TW" sz="1200" dirty="0"/>
              <a:t>  </a:t>
            </a:r>
            <a:r>
              <a:rPr lang="en-US" altLang="zh-TW" sz="1200" dirty="0" err="1"/>
              <a:t>c.execute</a:t>
            </a:r>
            <a:r>
              <a:rPr lang="en-US" altLang="zh-TW" sz="1200" dirty="0"/>
              <a:t>(</a:t>
            </a:r>
            <a:r>
              <a:rPr lang="en-US" altLang="zh-TW" sz="1200" dirty="0" err="1"/>
              <a:t>ss</a:t>
            </a:r>
            <a:r>
              <a:rPr lang="en-US" altLang="zh-TW" sz="1200" dirty="0"/>
              <a:t>)</a:t>
            </a:r>
          </a:p>
          <a:p>
            <a:pPr latinLnBrk="1"/>
            <a:endParaRPr lang="en-US" altLang="zh-TW" sz="1200" dirty="0"/>
          </a:p>
          <a:p>
            <a:pPr latinLnBrk="1"/>
            <a:r>
              <a:rPr lang="en-US" altLang="zh-TW" sz="1200" dirty="0"/>
              <a:t># Save (commit) the changes</a:t>
            </a:r>
          </a:p>
          <a:p>
            <a:pPr latinLnBrk="1"/>
            <a:r>
              <a:rPr lang="en-US" altLang="zh-TW" sz="1200" dirty="0" err="1"/>
              <a:t>conn.commit</a:t>
            </a:r>
            <a:r>
              <a:rPr lang="en-US" altLang="zh-TW" sz="1200" dirty="0"/>
              <a:t>()</a:t>
            </a:r>
          </a:p>
          <a:p>
            <a:pPr latinLnBrk="1"/>
            <a:r>
              <a:rPr lang="en-US" altLang="zh-TW" sz="1200" dirty="0" err="1"/>
              <a:t>conn.close</a:t>
            </a:r>
            <a:r>
              <a:rPr lang="en-US" altLang="zh-TW" sz="1200" dirty="0"/>
              <a:t>()</a:t>
            </a:r>
            <a:endParaRPr lang="zh-TW" altLang="zh-TW" sz="12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57200" y="903927"/>
            <a:ext cx="85872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DC47"/>
                </a:solidFill>
              </a:rPr>
              <a:t>for t in titles:</a:t>
            </a:r>
          </a:p>
          <a:p>
            <a:r>
              <a:rPr lang="en-US" altLang="zh-TW" sz="2800" dirty="0">
                <a:solidFill>
                  <a:srgbClr val="FFDC47"/>
                </a:solidFill>
              </a:rPr>
              <a:t>  </a:t>
            </a:r>
            <a:r>
              <a:rPr lang="en-US" altLang="zh-TW" sz="2800" dirty="0" err="1">
                <a:solidFill>
                  <a:srgbClr val="FFDC47"/>
                </a:solidFill>
              </a:rPr>
              <a:t>ss</a:t>
            </a:r>
            <a:r>
              <a:rPr lang="en-US" altLang="zh-TW" sz="2800" dirty="0">
                <a:solidFill>
                  <a:srgbClr val="FFDC47"/>
                </a:solidFill>
              </a:rPr>
              <a:t> = "INSERT INTO news VALUES ('{}')".format(t)</a:t>
            </a:r>
          </a:p>
          <a:p>
            <a:r>
              <a:rPr lang="en-US" altLang="zh-TW" sz="2800" dirty="0">
                <a:solidFill>
                  <a:srgbClr val="FFDC47"/>
                </a:solidFill>
              </a:rPr>
              <a:t>  </a:t>
            </a:r>
            <a:r>
              <a:rPr lang="en-US" altLang="zh-TW" sz="2800" dirty="0" err="1">
                <a:solidFill>
                  <a:srgbClr val="FFDC47"/>
                </a:solidFill>
              </a:rPr>
              <a:t>c.execute</a:t>
            </a:r>
            <a:r>
              <a:rPr lang="en-US" altLang="zh-TW" sz="2800" dirty="0">
                <a:solidFill>
                  <a:srgbClr val="FFDC47"/>
                </a:solidFill>
              </a:rPr>
              <a:t>(</a:t>
            </a:r>
            <a:r>
              <a:rPr lang="en-US" altLang="zh-TW" sz="2800" dirty="0" err="1">
                <a:solidFill>
                  <a:srgbClr val="FFDC47"/>
                </a:solidFill>
              </a:rPr>
              <a:t>ss</a:t>
            </a:r>
            <a:r>
              <a:rPr lang="en-US" altLang="zh-TW" sz="2800" dirty="0">
                <a:solidFill>
                  <a:srgbClr val="FFDC47"/>
                </a:solidFill>
              </a:rPr>
              <a:t>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946" y="2167376"/>
            <a:ext cx="3856054" cy="22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6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(3.c</a:t>
            </a:r>
            <a:r>
              <a:rPr lang="en-US" altLang="zh-TW" dirty="0">
                <a:solidFill>
                  <a:srgbClr val="5BEFFF"/>
                </a:solidFill>
              </a:rPr>
              <a:t>) Query school news headlines with artificial intelligence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559" y="2242105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8353" y="2282526"/>
            <a:ext cx="6468811" cy="175432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zh-TW" dirty="0"/>
              <a:t>conn = sqlite3.connect('</a:t>
            </a:r>
            <a:r>
              <a:rPr lang="en-US" altLang="zh-TW" dirty="0" err="1"/>
              <a:t>news.db</a:t>
            </a:r>
            <a:r>
              <a:rPr lang="en-US" altLang="zh-TW" dirty="0"/>
              <a:t>')</a:t>
            </a:r>
          </a:p>
          <a:p>
            <a:pPr latinLnBrk="1"/>
            <a:r>
              <a:rPr lang="en-US" altLang="zh-TW" dirty="0"/>
              <a:t>c = </a:t>
            </a:r>
            <a:r>
              <a:rPr lang="en-US" altLang="zh-TW" dirty="0" err="1"/>
              <a:t>conn.cursor</a:t>
            </a:r>
            <a:r>
              <a:rPr lang="en-US" altLang="zh-TW" dirty="0"/>
              <a:t>()</a:t>
            </a:r>
          </a:p>
          <a:p>
            <a:pPr latinLnBrk="1"/>
            <a:r>
              <a:rPr lang="en-US" altLang="zh-TW" dirty="0"/>
              <a:t>for row in </a:t>
            </a:r>
            <a:r>
              <a:rPr lang="en-US" altLang="zh-TW" dirty="0" err="1"/>
              <a:t>c.execute</a:t>
            </a:r>
            <a:r>
              <a:rPr lang="en-US" altLang="zh-TW" dirty="0"/>
              <a:t>('''SELECT * FROM news </a:t>
            </a:r>
          </a:p>
          <a:p>
            <a:pPr latinLnBrk="1"/>
            <a:r>
              <a:rPr lang="en-US" altLang="zh-TW" dirty="0"/>
              <a:t>                        WHERE title LIKE </a:t>
            </a:r>
            <a:r>
              <a:rPr lang="en-US" altLang="zh-TW" dirty="0"/>
              <a:t>'%artificial intelligence%' </a:t>
            </a:r>
            <a:r>
              <a:rPr lang="en-US" altLang="zh-TW" dirty="0"/>
              <a:t>'''):</a:t>
            </a:r>
          </a:p>
          <a:p>
            <a:pPr latinLnBrk="1"/>
            <a:r>
              <a:rPr lang="en-US" altLang="zh-TW" dirty="0"/>
              <a:t>    print(row)</a:t>
            </a:r>
          </a:p>
          <a:p>
            <a:pPr latinLnBrk="1"/>
            <a:r>
              <a:rPr lang="en-US" altLang="zh-TW" dirty="0" err="1"/>
              <a:t>conn.close</a:t>
            </a:r>
            <a:r>
              <a:rPr lang="en-US" altLang="zh-TW" dirty="0"/>
              <a:t>()</a:t>
            </a:r>
            <a:endParaRPr lang="zh-TW" altLang="zh-TW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06450" y="1175878"/>
            <a:ext cx="11139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DC47"/>
                </a:solidFill>
              </a:rPr>
              <a:t>for row in </a:t>
            </a:r>
            <a:r>
              <a:rPr lang="en-US" altLang="zh-TW" sz="2400" dirty="0" err="1">
                <a:solidFill>
                  <a:srgbClr val="FFDC47"/>
                </a:solidFill>
              </a:rPr>
              <a:t>c.execute</a:t>
            </a:r>
            <a:r>
              <a:rPr lang="en-US" altLang="zh-TW" sz="2400" dirty="0">
                <a:solidFill>
                  <a:srgbClr val="FFDC47"/>
                </a:solidFill>
              </a:rPr>
              <a:t>('''SELECT * FROM news </a:t>
            </a:r>
          </a:p>
          <a:p>
            <a:r>
              <a:rPr lang="en-US" altLang="zh-TW" sz="2400" dirty="0">
                <a:solidFill>
                  <a:srgbClr val="FFDC47"/>
                </a:solidFill>
              </a:rPr>
              <a:t>                        WHERE title LIKE </a:t>
            </a:r>
            <a:r>
              <a:rPr lang="en-US" altLang="zh-TW" sz="2400" dirty="0">
                <a:solidFill>
                  <a:srgbClr val="FFDC47"/>
                </a:solidFill>
              </a:rPr>
              <a:t>'%artificial intelligence%' </a:t>
            </a:r>
            <a:r>
              <a:rPr lang="en-US" altLang="zh-TW" sz="2400" dirty="0">
                <a:solidFill>
                  <a:srgbClr val="FFDC47"/>
                </a:solidFill>
              </a:rPr>
              <a:t>'''):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687" y="2877160"/>
            <a:ext cx="2802872" cy="237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4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48966" y="433880"/>
            <a:ext cx="794693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92D050"/>
                </a:solidFill>
              </a:rPr>
              <a:t>REVIEWS</a:t>
            </a:r>
            <a:r>
              <a:rPr lang="zh-TW" altLang="en-US" sz="2800" dirty="0" smtClean="0">
                <a:solidFill>
                  <a:srgbClr val="92D050"/>
                </a:solidFill>
              </a:rPr>
              <a:t>：</a:t>
            </a:r>
            <a:endParaRPr lang="en-US" altLang="zh-TW" sz="2800" dirty="0" smtClean="0">
              <a:solidFill>
                <a:srgbClr val="92D050"/>
              </a:solidFill>
            </a:endParaRPr>
          </a:p>
          <a:p>
            <a:r>
              <a:rPr lang="en-US" altLang="zh-TW" sz="2400" dirty="0">
                <a:solidFill>
                  <a:srgbClr val="92D050"/>
                </a:solidFill>
              </a:rPr>
              <a:t>(1) What are the keywords that define the function?</a:t>
            </a:r>
          </a:p>
          <a:p>
            <a:r>
              <a:rPr lang="en-US" altLang="zh-TW" sz="2400" dirty="0">
                <a:solidFill>
                  <a:srgbClr val="92D050"/>
                </a:solidFill>
              </a:rPr>
              <a:t>(2) What is the difference between import and import from?</a:t>
            </a:r>
          </a:p>
          <a:p>
            <a:r>
              <a:rPr lang="en-US" altLang="zh-TW" sz="2400" dirty="0">
                <a:solidFill>
                  <a:srgbClr val="92D050"/>
                </a:solidFill>
              </a:rPr>
              <a:t>(3) What kind of functions does the </a:t>
            </a:r>
            <a:r>
              <a:rPr lang="en-US" altLang="zh-TW" sz="2400" dirty="0" err="1">
                <a:solidFill>
                  <a:srgbClr val="92D050"/>
                </a:solidFill>
              </a:rPr>
              <a:t>urllib</a:t>
            </a:r>
            <a:r>
              <a:rPr lang="en-US" altLang="zh-TW" sz="2400" dirty="0">
                <a:solidFill>
                  <a:srgbClr val="92D050"/>
                </a:solidFill>
              </a:rPr>
              <a:t> library provide?</a:t>
            </a:r>
          </a:p>
          <a:p>
            <a:r>
              <a:rPr lang="en-US" altLang="zh-TW" sz="2400" dirty="0">
                <a:solidFill>
                  <a:srgbClr val="92D050"/>
                </a:solidFill>
              </a:rPr>
              <a:t>(4) Query the various SQL syntax of SELECT LIKE online.</a:t>
            </a:r>
            <a:endParaRPr lang="zh-TW" altLang="en-US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solidFill>
                  <a:srgbClr val="5BEFFF"/>
                </a:solidFill>
              </a:rPr>
              <a:t>Unit 4 exercises </a:t>
            </a:r>
            <a:r>
              <a:rPr lang="zh-TW" altLang="en-US" dirty="0" smtClean="0">
                <a:solidFill>
                  <a:srgbClr val="5BEFFF"/>
                </a:solidFill>
              </a:rPr>
              <a:t>：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21533" y="7041824"/>
            <a:ext cx="5369991" cy="1077269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57199" y="1176094"/>
            <a:ext cx="83905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Both"/>
            </a:pPr>
            <a:r>
              <a:rPr lang="en-US" altLang="zh-TW" sz="3200" dirty="0">
                <a:solidFill>
                  <a:srgbClr val="FFDC47"/>
                </a:solidFill>
              </a:rPr>
              <a:t>Change step (3.a), find the time of the news title from html</a:t>
            </a:r>
          </a:p>
          <a:p>
            <a:pPr marL="514350" indent="-514350">
              <a:buAutoNum type="arabicParenBoth"/>
            </a:pPr>
            <a:r>
              <a:rPr lang="en-US" altLang="zh-TW" sz="3200" dirty="0">
                <a:solidFill>
                  <a:srgbClr val="FFDC47"/>
                </a:solidFill>
              </a:rPr>
              <a:t>Change step (3.c) to query the school news with the name of </a:t>
            </a:r>
            <a:r>
              <a:rPr lang="en-US" altLang="zh-TW" sz="3200" dirty="0" smtClean="0">
                <a:solidFill>
                  <a:srgbClr val="FFDC47"/>
                </a:solidFill>
              </a:rPr>
              <a:t>Jeffrey.</a:t>
            </a:r>
            <a:endParaRPr lang="zh-TW" altLang="en-US" sz="3200" dirty="0">
              <a:solidFill>
                <a:srgbClr val="FFDC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91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Function definition and function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8551479" cy="3512209"/>
          </a:xfrm>
        </p:spPr>
        <p:txBody>
          <a:bodyPr/>
          <a:lstStyle/>
          <a:p>
            <a:pPr algn="l"/>
            <a:r>
              <a:rPr lang="en-US" altLang="zh-TW" dirty="0"/>
              <a:t>1) Define functions and call functions</a:t>
            </a:r>
          </a:p>
          <a:p>
            <a:pPr algn="l"/>
            <a:r>
              <a:rPr lang="en-US" altLang="zh-TW" dirty="0"/>
              <a:t>2) Import module import, import as and from import</a:t>
            </a:r>
          </a:p>
          <a:p>
            <a:pPr algn="l"/>
            <a:r>
              <a:rPr lang="en-US" altLang="zh-TW" dirty="0"/>
              <a:t>3) Crawler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43555" y="1757619"/>
            <a:ext cx="8704186" cy="279929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(1</a:t>
            </a:r>
            <a:r>
              <a:rPr lang="en-US" altLang="zh-TW" dirty="0"/>
              <a:t>) </a:t>
            </a:r>
            <a:r>
              <a:rPr lang="en-US" altLang="zh-TW" sz="2200" dirty="0"/>
              <a:t>Program Elements: Data Structure and Algorithm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2434130" y="1096112"/>
            <a:ext cx="5976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Algorithm: </a:t>
            </a:r>
            <a:r>
              <a:rPr lang="en-US" altLang="zh-TW" dirty="0">
                <a:solidFill>
                  <a:srgbClr val="FFC000"/>
                </a:solidFill>
              </a:rPr>
              <a:t>the </a:t>
            </a:r>
            <a:r>
              <a:rPr lang="en-US" altLang="zh-TW" dirty="0" smtClean="0">
                <a:solidFill>
                  <a:srgbClr val="FFC000"/>
                </a:solidFill>
              </a:rPr>
              <a:t>calculation steps </a:t>
            </a:r>
            <a:r>
              <a:rPr lang="en-US" altLang="zh-TW" dirty="0">
                <a:solidFill>
                  <a:srgbClr val="FFC000"/>
                </a:solidFill>
              </a:rPr>
              <a:t>which can be </a:t>
            </a:r>
            <a:r>
              <a:rPr lang="en-US" altLang="zh-TW" dirty="0" smtClean="0">
                <a:solidFill>
                  <a:srgbClr val="FFC000"/>
                </a:solidFill>
              </a:rPr>
              <a:t>written by hand</a:t>
            </a:r>
            <a:endParaRPr lang="en-US" altLang="zh-TW" dirty="0" smtClean="0">
              <a:solidFill>
                <a:srgbClr val="FFC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0747" y="1913369"/>
            <a:ext cx="8686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Calculate the greatest common </a:t>
            </a:r>
            <a:r>
              <a:rPr lang="en-US" altLang="zh-TW" dirty="0" err="1">
                <a:solidFill>
                  <a:srgbClr val="222222"/>
                </a:solidFill>
                <a:latin typeface="Arial" panose="020B0604020202020204" pitchFamily="34" charset="0"/>
              </a:rPr>
              <a:t>divisorGCD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 of 240 and 96, using enthalpy division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48965" y="2280426"/>
            <a:ext cx="267182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By hand</a:t>
            </a:r>
            <a:r>
              <a:rPr lang="zh-TW" altLang="en-US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endParaRPr lang="en-US" altLang="zh-TW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240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96=2…48</a:t>
            </a:r>
            <a:endParaRPr lang="en-US" altLang="zh-TW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96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48=2…0</a:t>
            </a:r>
          </a:p>
          <a:p>
            <a:r>
              <a:rPr lang="en-US" altLang="zh-TW" dirty="0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When the remainder is 0, </a:t>
            </a:r>
            <a:endParaRPr lang="en-US" altLang="zh-TW" dirty="0" smtClean="0">
              <a:solidFill>
                <a:schemeClr val="accent6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the 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divisor is </a:t>
            </a:r>
            <a:r>
              <a:rPr lang="en-US" altLang="zh-TW" dirty="0" err="1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gcd</a:t>
            </a:r>
            <a:endParaRPr lang="en-US" altLang="zh-TW" dirty="0">
              <a:solidFill>
                <a:schemeClr val="accent6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r>
              <a:rPr lang="en-US" altLang="zh-TW" dirty="0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So, </a:t>
            </a:r>
            <a:r>
              <a:rPr lang="en-US" altLang="zh-TW" dirty="0" err="1" smtClean="0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gcd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 of 240 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and 96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is 48</a:t>
            </a:r>
            <a:endParaRPr lang="zh-TW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03065" y="2280425"/>
            <a:ext cx="1585434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Algorithm</a:t>
            </a:r>
            <a:r>
              <a:rPr lang="zh-TW" altLang="en-US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endParaRPr lang="en-US" altLang="zh-TW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pt-BR" altLang="zh-TW" dirty="0">
                <a:solidFill>
                  <a:schemeClr val="accent6">
                    <a:lumMod val="50000"/>
                  </a:schemeClr>
                </a:solidFill>
              </a:rPr>
              <a:t>a=240; b=96</a:t>
            </a:r>
          </a:p>
          <a:p>
            <a:r>
              <a:rPr lang="pt-BR" altLang="zh-TW" dirty="0">
                <a:solidFill>
                  <a:schemeClr val="accent6">
                    <a:lumMod val="50000"/>
                  </a:schemeClr>
                </a:solidFill>
              </a:rPr>
              <a:t>r=a%b</a:t>
            </a:r>
          </a:p>
          <a:p>
            <a:r>
              <a:rPr lang="pt-BR" altLang="zh-TW" dirty="0">
                <a:solidFill>
                  <a:schemeClr val="accent6">
                    <a:lumMod val="50000"/>
                  </a:schemeClr>
                </a:solidFill>
              </a:rPr>
              <a:t>while r!=0:</a:t>
            </a:r>
          </a:p>
          <a:p>
            <a:r>
              <a:rPr lang="pt-BR" altLang="zh-TW" dirty="0">
                <a:solidFill>
                  <a:schemeClr val="accent6">
                    <a:lumMod val="50000"/>
                  </a:schemeClr>
                </a:solidFill>
              </a:rPr>
              <a:t>  a=b;b=r</a:t>
            </a:r>
          </a:p>
          <a:p>
            <a:r>
              <a:rPr lang="pt-BR" altLang="zh-TW" dirty="0">
                <a:solidFill>
                  <a:schemeClr val="accent6">
                    <a:lumMod val="50000"/>
                  </a:schemeClr>
                </a:solidFill>
              </a:rPr>
              <a:t>  r=a%b</a:t>
            </a:r>
          </a:p>
          <a:p>
            <a:r>
              <a:rPr lang="pt-BR" altLang="zh-TW" dirty="0">
                <a:solidFill>
                  <a:schemeClr val="accent6">
                    <a:lumMod val="50000"/>
                  </a:schemeClr>
                </a:solidFill>
              </a:rPr>
              <a:t>print("gcd=",b</a:t>
            </a:r>
            <a:r>
              <a:rPr lang="pt-BR" altLang="zh-TW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pt-BR" altLang="zh-TW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463105" y="2280424"/>
            <a:ext cx="164019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As a function</a:t>
            </a:r>
            <a:r>
              <a:rPr lang="zh-TW" altLang="en-US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endParaRPr lang="en-US" altLang="zh-TW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pt-BR" altLang="zh-TW" dirty="0"/>
              <a:t>def gcd(a, b):</a:t>
            </a:r>
          </a:p>
          <a:p>
            <a:r>
              <a:rPr lang="pt-BR" altLang="zh-TW" dirty="0"/>
              <a:t>  r=a%b</a:t>
            </a:r>
          </a:p>
          <a:p>
            <a:r>
              <a:rPr lang="pt-BR" altLang="zh-TW" dirty="0"/>
              <a:t>  while r!=0:</a:t>
            </a:r>
          </a:p>
          <a:p>
            <a:r>
              <a:rPr lang="pt-BR" altLang="zh-TW" dirty="0"/>
              <a:t>    a=b;b=r</a:t>
            </a:r>
          </a:p>
          <a:p>
            <a:r>
              <a:rPr lang="pt-BR" altLang="zh-TW" dirty="0"/>
              <a:t>    r=a%b</a:t>
            </a:r>
          </a:p>
          <a:p>
            <a:r>
              <a:rPr lang="pt-BR" altLang="zh-TW" dirty="0"/>
              <a:t>  return b</a:t>
            </a:r>
            <a:endParaRPr lang="zh-TW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82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(1.b</a:t>
            </a:r>
            <a:r>
              <a:rPr lang="en-US" altLang="zh-TW" dirty="0">
                <a:solidFill>
                  <a:srgbClr val="5BEFFF"/>
                </a:solidFill>
              </a:rPr>
              <a:t>) Function definition and call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266340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43555" y="2571750"/>
            <a:ext cx="4123035" cy="230832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altLang="zh-CN" dirty="0"/>
              <a:t>def gcd(a, b):</a:t>
            </a:r>
          </a:p>
          <a:p>
            <a:r>
              <a:rPr lang="pt-BR" altLang="zh-CN" dirty="0"/>
              <a:t>  r=a%b</a:t>
            </a:r>
          </a:p>
          <a:p>
            <a:r>
              <a:rPr lang="pt-BR" altLang="zh-CN" dirty="0"/>
              <a:t>  while r!=0:</a:t>
            </a:r>
          </a:p>
          <a:p>
            <a:r>
              <a:rPr lang="pt-BR" altLang="zh-CN" dirty="0"/>
              <a:t>    a=b;b=r</a:t>
            </a:r>
          </a:p>
          <a:p>
            <a:r>
              <a:rPr lang="pt-BR" altLang="zh-CN" dirty="0"/>
              <a:t>    r=a%b</a:t>
            </a:r>
          </a:p>
          <a:p>
            <a:r>
              <a:rPr lang="pt-BR" altLang="zh-CN" dirty="0"/>
              <a:t>  return </a:t>
            </a:r>
            <a:r>
              <a:rPr lang="pt-BR" altLang="zh-CN" dirty="0" smtClean="0"/>
              <a:t>b</a:t>
            </a:r>
          </a:p>
          <a:p>
            <a:endParaRPr lang="pt-BR" altLang="zh-TW" dirty="0"/>
          </a:p>
          <a:p>
            <a:r>
              <a:rPr lang="en-US" altLang="zh-TW" dirty="0"/>
              <a:t>print("</a:t>
            </a:r>
            <a:r>
              <a:rPr lang="en-US" altLang="zh-TW" dirty="0" err="1"/>
              <a:t>gcd</a:t>
            </a:r>
            <a:r>
              <a:rPr lang="en-US" altLang="zh-TW" dirty="0"/>
              <a:t>(240, 96)=", </a:t>
            </a:r>
            <a:r>
              <a:rPr lang="en-US" altLang="zh-TW" dirty="0" err="1"/>
              <a:t>gcd</a:t>
            </a:r>
            <a:r>
              <a:rPr lang="en-US" altLang="zh-TW" dirty="0"/>
              <a:t>(240, 96))</a:t>
            </a:r>
            <a:endParaRPr lang="en-US" altLang="zh-TW" dirty="0" smtClean="0"/>
          </a:p>
        </p:txBody>
      </p:sp>
      <p:sp>
        <p:nvSpPr>
          <p:cNvPr id="11" name="文字方塊 10"/>
          <p:cNvSpPr txBox="1"/>
          <p:nvPr/>
        </p:nvSpPr>
        <p:spPr>
          <a:xfrm>
            <a:off x="475861" y="899094"/>
            <a:ext cx="57945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TW" sz="2800" dirty="0">
                <a:solidFill>
                  <a:srgbClr val="FFDC47"/>
                </a:solidFill>
              </a:rPr>
              <a:t>def gcd(a, b):</a:t>
            </a:r>
          </a:p>
          <a:p>
            <a:r>
              <a:rPr lang="pt-BR" altLang="zh-TW" sz="2800" dirty="0">
                <a:solidFill>
                  <a:srgbClr val="FFDC47"/>
                </a:solidFill>
              </a:rPr>
              <a:t>  </a:t>
            </a:r>
            <a:r>
              <a:rPr lang="pt-BR" altLang="zh-TW" sz="2800" dirty="0" smtClean="0">
                <a:solidFill>
                  <a:srgbClr val="FFDC47"/>
                </a:solidFill>
              </a:rPr>
              <a:t>....</a:t>
            </a:r>
            <a:endParaRPr lang="pt-BR" altLang="zh-TW" sz="2800" dirty="0">
              <a:solidFill>
                <a:srgbClr val="FFDC47"/>
              </a:solidFill>
            </a:endParaRPr>
          </a:p>
          <a:p>
            <a:r>
              <a:rPr lang="pt-BR" altLang="zh-TW" sz="2800" dirty="0">
                <a:solidFill>
                  <a:srgbClr val="FFDC47"/>
                </a:solidFill>
              </a:rPr>
              <a:t>  return b</a:t>
            </a:r>
            <a:endParaRPr lang="en-US" altLang="zh-TW" sz="2800" dirty="0">
              <a:solidFill>
                <a:srgbClr val="FFDC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18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(1.c) </a:t>
            </a:r>
            <a:r>
              <a:rPr lang="en-US" altLang="zh-TW" sz="4000" dirty="0" smtClean="0">
                <a:solidFill>
                  <a:srgbClr val="5BEFFF"/>
                </a:solidFill>
              </a:rPr>
              <a:t>Default </a:t>
            </a:r>
            <a:r>
              <a:rPr lang="en-US" altLang="zh-TW" sz="4000" dirty="0">
                <a:solidFill>
                  <a:srgbClr val="5BEFFF"/>
                </a:solidFill>
              </a:rPr>
              <a:t>parameters of the function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266340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43555" y="2571750"/>
            <a:ext cx="4123035" cy="175432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err="1"/>
              <a:t>def</a:t>
            </a:r>
            <a:r>
              <a:rPr lang="en-US" altLang="zh-CN" dirty="0"/>
              <a:t> greet(name="Sir",</a:t>
            </a:r>
            <a:r>
              <a:rPr lang="en-US" altLang="zh-CN" dirty="0" err="1"/>
              <a:t>msg</a:t>
            </a:r>
            <a:r>
              <a:rPr lang="en-US" altLang="zh-CN" dirty="0"/>
              <a:t>="Good day"):</a:t>
            </a:r>
          </a:p>
          <a:p>
            <a:r>
              <a:rPr lang="en-US" altLang="zh-CN" dirty="0"/>
              <a:t>   print("</a:t>
            </a:r>
            <a:r>
              <a:rPr lang="en-US" altLang="zh-CN" dirty="0" err="1"/>
              <a:t>Hello",name</a:t>
            </a:r>
            <a:r>
              <a:rPr lang="en-US" altLang="zh-CN" dirty="0"/>
              <a:t> + ', ' + </a:t>
            </a:r>
            <a:r>
              <a:rPr lang="en-US" altLang="zh-CN" dirty="0" err="1"/>
              <a:t>msg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greet("</a:t>
            </a:r>
            <a:r>
              <a:rPr lang="en-US" altLang="zh-CN" dirty="0" err="1"/>
              <a:t>John","Good</a:t>
            </a:r>
            <a:r>
              <a:rPr lang="en-US" altLang="zh-CN" dirty="0"/>
              <a:t> morning!")</a:t>
            </a:r>
          </a:p>
          <a:p>
            <a:r>
              <a:rPr lang="en-US" altLang="zh-CN" dirty="0"/>
              <a:t>greet("Mary")</a:t>
            </a:r>
          </a:p>
          <a:p>
            <a:r>
              <a:rPr lang="en-US" altLang="zh-CN" dirty="0"/>
              <a:t>greet()</a:t>
            </a:r>
            <a:endParaRPr lang="en-US" altLang="zh-TW" dirty="0" smtClean="0"/>
          </a:p>
        </p:txBody>
      </p:sp>
      <p:sp>
        <p:nvSpPr>
          <p:cNvPr id="11" name="文字方塊 10"/>
          <p:cNvSpPr txBox="1"/>
          <p:nvPr/>
        </p:nvSpPr>
        <p:spPr>
          <a:xfrm>
            <a:off x="475861" y="899094"/>
            <a:ext cx="5794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solidFill>
                  <a:srgbClr val="FFDC47"/>
                </a:solidFill>
              </a:rPr>
              <a:t>def</a:t>
            </a:r>
            <a:r>
              <a:rPr lang="en-US" altLang="zh-TW" sz="2800" dirty="0">
                <a:solidFill>
                  <a:srgbClr val="FFDC47"/>
                </a:solidFill>
              </a:rPr>
              <a:t> </a:t>
            </a:r>
            <a:r>
              <a:rPr lang="en-US" altLang="zh-TW" sz="2800" dirty="0" smtClean="0">
                <a:solidFill>
                  <a:srgbClr val="FFDC47"/>
                </a:solidFill>
              </a:rPr>
              <a:t>foo(para1=“…",para2=“…"):</a:t>
            </a:r>
            <a:endParaRPr lang="en-US" altLang="zh-TW" sz="2800" dirty="0">
              <a:solidFill>
                <a:srgbClr val="FFDC47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421" y="2266340"/>
            <a:ext cx="2857748" cy="1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9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(1.d) </a:t>
            </a:r>
            <a:r>
              <a:rPr lang="en-US" altLang="zh-TW" dirty="0" err="1" smtClean="0">
                <a:solidFill>
                  <a:srgbClr val="5BEFFF"/>
                </a:solidFill>
              </a:rPr>
              <a:t>lamda</a:t>
            </a:r>
            <a:r>
              <a:rPr lang="en-US" altLang="zh-TW" dirty="0" smtClean="0">
                <a:solidFill>
                  <a:srgbClr val="5BEFFF"/>
                </a:solidFill>
              </a:rPr>
              <a:t> function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266340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-1" y="3546576"/>
            <a:ext cx="9000445" cy="120032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Hint:</a:t>
            </a:r>
          </a:p>
          <a:p>
            <a:r>
              <a:rPr lang="en-US" altLang="zh-TW" dirty="0" smtClean="0"/>
              <a:t>#A </a:t>
            </a:r>
            <a:r>
              <a:rPr lang="en-US" altLang="zh-TW" dirty="0"/>
              <a:t>lambda function can take any number of arguments, but can only have one expression.</a:t>
            </a:r>
            <a:endParaRPr lang="en-US" altLang="zh-CN" dirty="0"/>
          </a:p>
          <a:p>
            <a:r>
              <a:rPr lang="en-US" altLang="zh-CN" dirty="0" smtClean="0"/>
              <a:t>gcd2 </a:t>
            </a:r>
            <a:r>
              <a:rPr lang="en-US" altLang="zh-CN" dirty="0"/>
              <a:t>= lambda a, b: (</a:t>
            </a:r>
            <a:r>
              <a:rPr lang="en-US" altLang="zh-CN" dirty="0" err="1"/>
              <a:t>gcd</a:t>
            </a:r>
            <a:r>
              <a:rPr lang="en-US" altLang="zh-CN" dirty="0"/>
              <a:t>(b, a % b) if a % b else b)</a:t>
            </a:r>
          </a:p>
          <a:p>
            <a:r>
              <a:rPr lang="en-US" altLang="zh-CN" dirty="0"/>
              <a:t>print("</a:t>
            </a:r>
            <a:r>
              <a:rPr lang="en-US" altLang="zh-CN" dirty="0" err="1"/>
              <a:t>gcd</a:t>
            </a:r>
            <a:r>
              <a:rPr lang="en-US" altLang="zh-CN" dirty="0"/>
              <a:t>(240, 96)=", gcd2(240, 96))</a:t>
            </a:r>
            <a:endParaRPr lang="en-US" altLang="zh-TW" dirty="0" smtClean="0"/>
          </a:p>
        </p:txBody>
      </p:sp>
      <p:sp>
        <p:nvSpPr>
          <p:cNvPr id="11" name="文字方塊 10"/>
          <p:cNvSpPr txBox="1"/>
          <p:nvPr/>
        </p:nvSpPr>
        <p:spPr>
          <a:xfrm>
            <a:off x="475861" y="899094"/>
            <a:ext cx="5794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solidFill>
                  <a:srgbClr val="FFDC47"/>
                </a:solidFill>
              </a:rPr>
              <a:t>def</a:t>
            </a:r>
            <a:r>
              <a:rPr lang="en-US" altLang="zh-TW" sz="2800" dirty="0">
                <a:solidFill>
                  <a:srgbClr val="FFDC47"/>
                </a:solidFill>
              </a:rPr>
              <a:t> </a:t>
            </a:r>
            <a:r>
              <a:rPr lang="en-US" altLang="zh-TW" sz="2800" dirty="0" smtClean="0">
                <a:solidFill>
                  <a:srgbClr val="FFDC47"/>
                </a:solidFill>
              </a:rPr>
              <a:t>foo(para1,para2): statements</a:t>
            </a:r>
          </a:p>
          <a:p>
            <a:r>
              <a:rPr lang="en-US" altLang="zh-TW" sz="2800" dirty="0" smtClean="0">
                <a:solidFill>
                  <a:srgbClr val="FFDC47"/>
                </a:solidFill>
              </a:rPr>
              <a:t>foo=lambda para1,para2: </a:t>
            </a:r>
            <a:r>
              <a:rPr lang="en-US" altLang="zh-TW" sz="2800" dirty="0" smtClean="0">
                <a:solidFill>
                  <a:srgbClr val="FFDC47"/>
                </a:solidFill>
              </a:rPr>
              <a:t>expression</a:t>
            </a:r>
            <a:endParaRPr lang="en-US" altLang="zh-TW" sz="2800" dirty="0">
              <a:solidFill>
                <a:srgbClr val="FFDC47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705" y="2349326"/>
            <a:ext cx="3635055" cy="86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4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(2.a) </a:t>
            </a:r>
            <a:r>
              <a:rPr lang="en-US" altLang="zh-TW" dirty="0" smtClean="0">
                <a:solidFill>
                  <a:srgbClr val="5BEFFF"/>
                </a:solidFill>
              </a:rPr>
              <a:t>Using Libraries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808226"/>
            <a:ext cx="9144000" cy="3359510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57200" y="1022498"/>
            <a:ext cx="5794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TW" sz="2800" dirty="0">
                <a:solidFill>
                  <a:srgbClr val="FFDC47"/>
                </a:solidFill>
              </a:rPr>
              <a:t>The Python Standard Library</a:t>
            </a:r>
            <a:endParaRPr lang="en-US" altLang="zh-TW" sz="2800" dirty="0">
              <a:solidFill>
                <a:srgbClr val="FFDC47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7148"/>
            <a:ext cx="2725708" cy="314058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052" y="2027147"/>
            <a:ext cx="3438377" cy="314449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6345" y="2010925"/>
            <a:ext cx="3197655" cy="316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8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</a:t>
            </a:r>
            <a:r>
              <a:rPr lang="en-US" altLang="zh-TW" dirty="0" smtClean="0">
                <a:solidFill>
                  <a:srgbClr val="5BEFFF"/>
                </a:solidFill>
              </a:rPr>
              <a:t>2.b)re</a:t>
            </a:r>
            <a:r>
              <a:rPr lang="zh-TW" altLang="en-US" dirty="0" smtClean="0">
                <a:solidFill>
                  <a:srgbClr val="5BEFFF"/>
                </a:solidFill>
              </a:rPr>
              <a:t> </a:t>
            </a:r>
            <a:r>
              <a:rPr lang="en-US" altLang="zh-TW" dirty="0">
                <a:solidFill>
                  <a:srgbClr val="5BEFFF"/>
                </a:solidFill>
              </a:rPr>
              <a:t>Regular expression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266340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2877160"/>
            <a:ext cx="5793640" cy="203132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import </a:t>
            </a:r>
            <a:r>
              <a:rPr lang="en-US" altLang="zh-CN" dirty="0" smtClean="0"/>
              <a:t>re</a:t>
            </a:r>
          </a:p>
          <a:p>
            <a:r>
              <a:rPr lang="en-US" altLang="zh-CN" dirty="0" smtClean="0"/>
              <a:t>m </a:t>
            </a:r>
            <a:r>
              <a:rPr lang="en-US" altLang="zh-CN" dirty="0"/>
              <a:t>= </a:t>
            </a:r>
            <a:r>
              <a:rPr lang="en-US" altLang="zh-CN" dirty="0" err="1"/>
              <a:t>re.search</a:t>
            </a:r>
            <a:r>
              <a:rPr lang="en-US" altLang="zh-CN" dirty="0"/>
              <a:t>(r'(?&lt;=-)\w+', 'spam-egg')</a:t>
            </a:r>
          </a:p>
          <a:p>
            <a:r>
              <a:rPr lang="en-US" altLang="zh-CN" dirty="0" err="1"/>
              <a:t>m.group</a:t>
            </a:r>
            <a:r>
              <a:rPr lang="en-US" altLang="zh-CN" dirty="0"/>
              <a:t>(0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en-US" altLang="zh-CN" dirty="0" smtClean="0"/>
              <a:t>(?&lt;=…) </a:t>
            </a:r>
            <a:r>
              <a:rPr lang="en-US" altLang="zh-CN" dirty="0"/>
              <a:t>Match the contents of the string that match ...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(?&lt;</a:t>
            </a:r>
            <a:r>
              <a:rPr lang="en-US" altLang="zh-TW" dirty="0" smtClean="0"/>
              <a:t>!</a:t>
            </a:r>
            <a:r>
              <a:rPr lang="en-US" altLang="zh-CN" dirty="0" smtClean="0"/>
              <a:t>…) </a:t>
            </a:r>
            <a:r>
              <a:rPr lang="en-US" altLang="zh-CN" dirty="0"/>
              <a:t>Match the contents of the string that don't match ... </a:t>
            </a:r>
            <a:r>
              <a:rPr lang="zh-CN" altLang="en-US" dirty="0" smtClean="0"/>
              <a:t>。</a:t>
            </a:r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11" name="文字方塊 10"/>
          <p:cNvSpPr txBox="1"/>
          <p:nvPr/>
        </p:nvSpPr>
        <p:spPr>
          <a:xfrm>
            <a:off x="475861" y="899094"/>
            <a:ext cx="5794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DC47"/>
                </a:solidFill>
              </a:rPr>
              <a:t>import </a:t>
            </a:r>
            <a:r>
              <a:rPr lang="en-US" altLang="zh-TW" sz="2800" dirty="0" smtClean="0">
                <a:solidFill>
                  <a:srgbClr val="FFDC47"/>
                </a:solidFill>
              </a:rPr>
              <a:t>re</a:t>
            </a:r>
          </a:p>
          <a:p>
            <a:r>
              <a:rPr lang="en-US" altLang="zh-TW" sz="2800" dirty="0">
                <a:solidFill>
                  <a:srgbClr val="FFDC47"/>
                </a:solidFill>
              </a:rPr>
              <a:t>m = </a:t>
            </a:r>
            <a:r>
              <a:rPr lang="en-US" altLang="zh-TW" sz="2800" dirty="0" err="1">
                <a:solidFill>
                  <a:srgbClr val="FFDC47"/>
                </a:solidFill>
              </a:rPr>
              <a:t>re.search</a:t>
            </a:r>
            <a:r>
              <a:rPr lang="en-US" altLang="zh-TW" sz="2800" dirty="0">
                <a:solidFill>
                  <a:srgbClr val="FFDC47"/>
                </a:solidFill>
              </a:rPr>
              <a:t>('(?&lt;=</a:t>
            </a:r>
            <a:r>
              <a:rPr lang="en-US" altLang="zh-TW" sz="2800" dirty="0" err="1">
                <a:solidFill>
                  <a:srgbClr val="FFDC47"/>
                </a:solidFill>
              </a:rPr>
              <a:t>abc</a:t>
            </a:r>
            <a:r>
              <a:rPr lang="en-US" altLang="zh-TW" sz="2800" dirty="0">
                <a:solidFill>
                  <a:srgbClr val="FFDC47"/>
                </a:solidFill>
              </a:rPr>
              <a:t>)</a:t>
            </a:r>
            <a:r>
              <a:rPr lang="en-US" altLang="zh-TW" sz="2800" dirty="0" err="1">
                <a:solidFill>
                  <a:srgbClr val="FFDC47"/>
                </a:solidFill>
              </a:rPr>
              <a:t>def</a:t>
            </a:r>
            <a:r>
              <a:rPr lang="en-US" altLang="zh-TW" sz="2800" dirty="0">
                <a:solidFill>
                  <a:srgbClr val="FFDC47"/>
                </a:solidFill>
              </a:rPr>
              <a:t>', '</a:t>
            </a:r>
            <a:r>
              <a:rPr lang="en-US" altLang="zh-TW" sz="2800" dirty="0" err="1">
                <a:solidFill>
                  <a:srgbClr val="FFDC47"/>
                </a:solidFill>
              </a:rPr>
              <a:t>abcdef</a:t>
            </a:r>
            <a:r>
              <a:rPr lang="en-US" altLang="zh-TW" sz="2800" dirty="0">
                <a:solidFill>
                  <a:srgbClr val="FFDC47"/>
                </a:solidFill>
              </a:rPr>
              <a:t>')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012" y="2266340"/>
            <a:ext cx="3093988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0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 dirty="0">
                <a:solidFill>
                  <a:srgbClr val="5BEFFF"/>
                </a:solidFill>
              </a:rPr>
              <a:t>(2.c) random --- </a:t>
            </a:r>
            <a:r>
              <a:rPr lang="en-US" altLang="zh-TW" sz="3600" dirty="0">
                <a:solidFill>
                  <a:srgbClr val="5BEFFF"/>
                </a:solidFill>
              </a:rPr>
              <a:t>Generate random numbers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266340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48130" y="2786854"/>
            <a:ext cx="8847740" cy="230832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#random --- </a:t>
            </a:r>
            <a:endParaRPr lang="en-US" altLang="zh-CN" dirty="0" smtClean="0"/>
          </a:p>
          <a:p>
            <a:r>
              <a:rPr lang="en-US" altLang="zh-CN" dirty="0" smtClean="0"/>
              <a:t>import </a:t>
            </a:r>
            <a:r>
              <a:rPr lang="en-US" altLang="zh-CN" dirty="0"/>
              <a:t>random as </a:t>
            </a:r>
            <a:r>
              <a:rPr lang="en-US" altLang="zh-CN" dirty="0" err="1"/>
              <a:t>rd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a=</a:t>
            </a:r>
            <a:r>
              <a:rPr lang="en-US" altLang="zh-CN" dirty="0" err="1"/>
              <a:t>rd.random</a:t>
            </a:r>
            <a:r>
              <a:rPr lang="en-US" altLang="zh-CN" dirty="0"/>
              <a:t>()                             # Random float:  0.0 &lt;= x &lt; 1.0</a:t>
            </a:r>
          </a:p>
          <a:p>
            <a:r>
              <a:rPr lang="en-US" altLang="zh-CN" dirty="0"/>
              <a:t>b=</a:t>
            </a:r>
            <a:r>
              <a:rPr lang="en-US" altLang="zh-CN" dirty="0" err="1"/>
              <a:t>rd.uniform</a:t>
            </a:r>
            <a:r>
              <a:rPr lang="en-US" altLang="zh-CN" dirty="0"/>
              <a:t>(2.5, 10.0)                   # Random float:  2.5 &lt;= x &lt; 10.0</a:t>
            </a:r>
          </a:p>
          <a:p>
            <a:r>
              <a:rPr lang="en-US" altLang="zh-CN" dirty="0"/>
              <a:t>c=</a:t>
            </a:r>
            <a:r>
              <a:rPr lang="en-US" altLang="zh-CN" dirty="0" err="1"/>
              <a:t>rd.randrange</a:t>
            </a:r>
            <a:r>
              <a:rPr lang="en-US" altLang="zh-CN" dirty="0"/>
              <a:t>(10)                        # Integer from 0 to 9 inclusive</a:t>
            </a:r>
          </a:p>
          <a:p>
            <a:r>
              <a:rPr lang="en-US" altLang="zh-CN" dirty="0"/>
              <a:t>d=</a:t>
            </a:r>
            <a:r>
              <a:rPr lang="en-US" altLang="zh-CN" dirty="0" err="1"/>
              <a:t>rd.choice</a:t>
            </a:r>
            <a:r>
              <a:rPr lang="en-US" altLang="zh-CN" dirty="0"/>
              <a:t>(['win', 'lose', 'draw'])      # Single random element from a sequence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a,b,c,d</a:t>
            </a:r>
            <a:r>
              <a:rPr lang="en-US" altLang="zh-CN" dirty="0"/>
              <a:t>)</a:t>
            </a:r>
            <a:r>
              <a:rPr lang="zh-CN" altLang="en-US" dirty="0" smtClean="0"/>
              <a:t>。</a:t>
            </a:r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11" name="文字方塊 10"/>
          <p:cNvSpPr txBox="1"/>
          <p:nvPr/>
        </p:nvSpPr>
        <p:spPr>
          <a:xfrm>
            <a:off x="475861" y="899094"/>
            <a:ext cx="5794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DC47"/>
                </a:solidFill>
              </a:rPr>
              <a:t>import random as </a:t>
            </a:r>
            <a:r>
              <a:rPr lang="en-US" altLang="zh-TW" sz="2800" dirty="0" err="1">
                <a:solidFill>
                  <a:srgbClr val="FFDC47"/>
                </a:solidFill>
              </a:rPr>
              <a:t>rd</a:t>
            </a:r>
            <a:r>
              <a:rPr lang="en-US" altLang="zh-TW" sz="2800" dirty="0">
                <a:solidFill>
                  <a:srgbClr val="FFDC47"/>
                </a:solidFill>
              </a:rPr>
              <a:t> </a:t>
            </a:r>
            <a:endParaRPr lang="en-US" altLang="zh-TW" sz="2800" dirty="0" smtClean="0">
              <a:solidFill>
                <a:srgbClr val="FFDC47"/>
              </a:solidFill>
            </a:endParaRPr>
          </a:p>
          <a:p>
            <a:r>
              <a:rPr lang="en-US" altLang="zh-TW" sz="2800" dirty="0">
                <a:solidFill>
                  <a:srgbClr val="FFDC47"/>
                </a:solidFill>
              </a:rPr>
              <a:t>a=</a:t>
            </a:r>
            <a:r>
              <a:rPr lang="en-US" altLang="zh-TW" sz="2800" dirty="0" err="1">
                <a:solidFill>
                  <a:srgbClr val="FFDC47"/>
                </a:solidFill>
              </a:rPr>
              <a:t>rd.random</a:t>
            </a:r>
            <a:r>
              <a:rPr lang="en-US" altLang="zh-TW" sz="2800" dirty="0">
                <a:solidFill>
                  <a:srgbClr val="FFDC47"/>
                </a:solidFill>
              </a:rPr>
              <a:t>()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075" y="1268223"/>
            <a:ext cx="3093988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4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2763</TotalTime>
  <Words>893</Words>
  <Application>Microsoft Office PowerPoint</Application>
  <PresentationFormat>如螢幕大小 (16:9)</PresentationFormat>
  <Paragraphs>152</Paragraphs>
  <Slides>16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Dubai</vt:lpstr>
      <vt:lpstr>SimSun</vt:lpstr>
      <vt:lpstr>新細明體</vt:lpstr>
      <vt:lpstr>標楷體</vt:lpstr>
      <vt:lpstr>Arial</vt:lpstr>
      <vt:lpstr>Calibri</vt:lpstr>
      <vt:lpstr>Symbol</vt:lpstr>
      <vt:lpstr>Office Theme</vt:lpstr>
      <vt:lpstr>Python Quick Tutorial</vt:lpstr>
      <vt:lpstr>Function definition and function call</vt:lpstr>
      <vt:lpstr>(1) Program Elements: Data Structure and Algorithm</vt:lpstr>
      <vt:lpstr>(1.b) Function definition and call</vt:lpstr>
      <vt:lpstr>(1.c) Default parameters of the function</vt:lpstr>
      <vt:lpstr>(1.d) lamda function</vt:lpstr>
      <vt:lpstr>(2.a) Using Libraries</vt:lpstr>
      <vt:lpstr>(2.b)re Regular expression</vt:lpstr>
      <vt:lpstr>(2.c) random --- Generate random numbers</vt:lpstr>
      <vt:lpstr>(2.d) sqlite3 --- SQLite database</vt:lpstr>
      <vt:lpstr>(2.e) urllib --- URL</vt:lpstr>
      <vt:lpstr>(3.a) Collect school news</vt:lpstr>
      <vt:lpstr>(3.b) Create a database of news titles</vt:lpstr>
      <vt:lpstr>(3.c) Query school news headlines with artificial intelligence</vt:lpstr>
      <vt:lpstr>PowerPoint 簡報</vt:lpstr>
      <vt:lpstr>Unit 4 exercises ：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Hsueh-Ting Chu</cp:lastModifiedBy>
  <cp:revision>183</cp:revision>
  <dcterms:created xsi:type="dcterms:W3CDTF">2013-08-21T19:17:07Z</dcterms:created>
  <dcterms:modified xsi:type="dcterms:W3CDTF">2019-07-16T20:04:57Z</dcterms:modified>
</cp:coreProperties>
</file>