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5BEFFF"/>
    <a:srgbClr val="FF9900"/>
    <a:srgbClr val="EA4B04"/>
    <a:srgbClr val="9900CC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7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5D7741EB-0162-4DE2-9F66-660D57237E8D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79AAD320-9840-4440-B52B-029D53F37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9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1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18" y="433880"/>
            <a:ext cx="8093364" cy="77300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197405"/>
            <a:ext cx="8093366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5BE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09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32688" y="5166531"/>
            <a:ext cx="9111311" cy="122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5BE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240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65552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240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5552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Quick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1195106"/>
            <a:ext cx="7162800" cy="786094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(</a:t>
            </a:r>
            <a:r>
              <a:rPr lang="en-US" altLang="zh-TW" dirty="0" smtClean="0"/>
              <a:t>5</a:t>
            </a:r>
            <a:r>
              <a:rPr lang="en-US" altLang="zh-TW" dirty="0" smtClean="0"/>
              <a:t>)-Flow </a:t>
            </a:r>
            <a:r>
              <a:rPr lang="en-US" altLang="zh-TW" dirty="0"/>
              <a:t>control and string/time processing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1200" cy="1981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702580" y="166033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DC4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Hsueh-Ting Chu</a:t>
            </a:r>
            <a:endParaRPr lang="zh-TW" altLang="en-US" sz="1400" dirty="0">
              <a:solidFill>
                <a:srgbClr val="FFDC4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(3.a) </a:t>
            </a:r>
            <a:r>
              <a:rPr lang="en-US" altLang="zh-TW" sz="4000" dirty="0">
                <a:solidFill>
                  <a:srgbClr val="5BEFFF"/>
                </a:solidFill>
              </a:rPr>
              <a:t>What day is the day after tomorrow?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421" y="3259252"/>
            <a:ext cx="6010696" cy="14773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 smtClean="0"/>
              <a:t>#</a:t>
            </a:r>
            <a:endParaRPr lang="en-US" altLang="zh-TW" dirty="0"/>
          </a:p>
          <a:p>
            <a:pPr latinLnBrk="1"/>
            <a:r>
              <a:rPr lang="en-US" altLang="zh-TW" dirty="0"/>
              <a:t>import </a:t>
            </a:r>
            <a:r>
              <a:rPr lang="en-US" altLang="zh-TW" dirty="0" err="1"/>
              <a:t>datetime</a:t>
            </a:r>
            <a:endParaRPr lang="en-US" altLang="zh-TW" dirty="0"/>
          </a:p>
          <a:p>
            <a:pPr latinLnBrk="1"/>
            <a:r>
              <a:rPr lang="en-US" altLang="zh-TW" dirty="0" smtClean="0"/>
              <a:t>#</a:t>
            </a:r>
            <a:r>
              <a:rPr lang="en-US" altLang="zh-TW" dirty="0">
                <a:solidFill>
                  <a:srgbClr val="5BEFFF"/>
                </a:solidFill>
              </a:rPr>
              <a:t> the day after tomorrow</a:t>
            </a:r>
            <a:endParaRPr lang="zh-TW" altLang="en-US" dirty="0"/>
          </a:p>
          <a:p>
            <a:pPr latinLnBrk="1"/>
            <a:r>
              <a:rPr lang="en-US" altLang="zh-TW" dirty="0" err="1"/>
              <a:t>dt</a:t>
            </a:r>
            <a:r>
              <a:rPr lang="en-US" altLang="zh-TW" dirty="0"/>
              <a:t>=</a:t>
            </a:r>
            <a:r>
              <a:rPr lang="en-US" altLang="zh-TW" dirty="0" err="1"/>
              <a:t>datetime.datetime.now</a:t>
            </a:r>
            <a:r>
              <a:rPr lang="en-US" altLang="zh-TW" dirty="0"/>
              <a:t>() + </a:t>
            </a:r>
            <a:r>
              <a:rPr lang="en-US" altLang="zh-TW" dirty="0" err="1"/>
              <a:t>datetime.timedelta</a:t>
            </a:r>
            <a:r>
              <a:rPr lang="en-US" altLang="zh-TW" dirty="0"/>
              <a:t>(days=2)</a:t>
            </a:r>
          </a:p>
          <a:p>
            <a:pPr latinLnBrk="1"/>
            <a:r>
              <a:rPr lang="en-US" altLang="zh-TW" dirty="0"/>
              <a:t>print(</a:t>
            </a:r>
            <a:r>
              <a:rPr lang="en-US" altLang="zh-TW" dirty="0" err="1"/>
              <a:t>ws</a:t>
            </a:r>
            <a:r>
              <a:rPr lang="en-US" altLang="zh-TW" dirty="0"/>
              <a:t>[</a:t>
            </a:r>
            <a:r>
              <a:rPr lang="en-US" altLang="zh-TW" dirty="0" err="1"/>
              <a:t>dt.weekday</a:t>
            </a:r>
            <a:r>
              <a:rPr lang="en-US" altLang="zh-TW" dirty="0"/>
              <a:t>()])#Monday is 0 and Sunday is 6</a:t>
            </a:r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830845"/>
            <a:ext cx="57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FFDC47"/>
                </a:solidFill>
              </a:rPr>
              <a:t>datetime.now</a:t>
            </a:r>
            <a:r>
              <a:rPr lang="en-US" altLang="zh-TW" sz="3200" dirty="0" smtClean="0">
                <a:solidFill>
                  <a:srgbClr val="FFDC47"/>
                </a:solidFill>
              </a:rPr>
              <a:t>()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datetime.timedelta</a:t>
            </a:r>
            <a:r>
              <a:rPr lang="en-US" altLang="zh-TW" sz="3200" dirty="0">
                <a:solidFill>
                  <a:srgbClr val="FFDC47"/>
                </a:solidFill>
              </a:rPr>
              <a:t>(days=2</a:t>
            </a:r>
            <a:r>
              <a:rPr lang="en-US" altLang="zh-TW" sz="3200" dirty="0" smtClean="0">
                <a:solidFill>
                  <a:srgbClr val="FFDC47"/>
                </a:solidFill>
              </a:rPr>
              <a:t>)</a:t>
            </a: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datetime.datetime</a:t>
            </a:r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40" y="2381760"/>
            <a:ext cx="4099915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(3.b) </a:t>
            </a:r>
            <a:r>
              <a:rPr lang="en-US" altLang="zh-TW" dirty="0">
                <a:solidFill>
                  <a:srgbClr val="5BEFFF"/>
                </a:solidFill>
              </a:rPr>
              <a:t>How long did </a:t>
            </a:r>
            <a:r>
              <a:rPr lang="en-US" altLang="zh-TW" dirty="0" smtClean="0">
                <a:solidFill>
                  <a:srgbClr val="5BEFFF"/>
                </a:solidFill>
              </a:rPr>
              <a:t>a </a:t>
            </a:r>
            <a:r>
              <a:rPr lang="en-US" altLang="zh-TW" dirty="0">
                <a:solidFill>
                  <a:srgbClr val="5BEFFF"/>
                </a:solidFill>
              </a:rPr>
              <a:t>program run?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8354" y="2282526"/>
            <a:ext cx="7232336" cy="28931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sz="1400" dirty="0"/>
              <a:t>import time</a:t>
            </a:r>
          </a:p>
          <a:p>
            <a:pPr latinLnBrk="1"/>
            <a:r>
              <a:rPr lang="en-US" altLang="zh-TW" sz="1400" dirty="0"/>
              <a:t>t1=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count=0</a:t>
            </a:r>
          </a:p>
          <a:p>
            <a:pPr latinLnBrk="1"/>
            <a:r>
              <a:rPr lang="en-US" altLang="zh-TW" sz="1400" dirty="0"/>
              <a:t>#</a:t>
            </a:r>
            <a:r>
              <a:rPr lang="zh-TW" altLang="en-US" sz="1400" dirty="0"/>
              <a:t>計算</a:t>
            </a:r>
            <a:r>
              <a:rPr lang="en-US" altLang="zh-TW" sz="1400" dirty="0"/>
              <a:t>2-1000</a:t>
            </a:r>
            <a:r>
              <a:rPr lang="zh-TW" altLang="en-US" sz="1400" dirty="0"/>
              <a:t>之間的質數數</a:t>
            </a:r>
          </a:p>
          <a:p>
            <a:pPr latinLnBrk="1"/>
            <a:r>
              <a:rPr lang="en-US" altLang="zh-TW" sz="1400" dirty="0"/>
              <a:t>for n in range(2, 1000):</a:t>
            </a:r>
          </a:p>
          <a:p>
            <a:pPr latinLnBrk="1"/>
            <a:r>
              <a:rPr lang="en-US" altLang="zh-TW" sz="1400" dirty="0"/>
              <a:t>  for x in range(2,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(n/2)):</a:t>
            </a:r>
          </a:p>
          <a:p>
            <a:pPr latinLnBrk="1"/>
            <a:r>
              <a:rPr lang="en-US" altLang="zh-TW" sz="1400" dirty="0"/>
              <a:t>     if n % x == 0:</a:t>
            </a:r>
          </a:p>
          <a:p>
            <a:pPr latinLnBrk="1"/>
            <a:r>
              <a:rPr lang="en-US" altLang="zh-TW" sz="1400" dirty="0"/>
              <a:t>        break</a:t>
            </a:r>
          </a:p>
          <a:p>
            <a:pPr latinLnBrk="1"/>
            <a:r>
              <a:rPr lang="en-US" altLang="zh-TW" sz="1400" dirty="0"/>
              <a:t>  else:</a:t>
            </a:r>
          </a:p>
          <a:p>
            <a:pPr latinLnBrk="1"/>
            <a:r>
              <a:rPr lang="en-US" altLang="zh-TW" sz="1400" dirty="0"/>
              <a:t>     count+=1</a:t>
            </a:r>
          </a:p>
          <a:p>
            <a:pPr latinLnBrk="1"/>
            <a:r>
              <a:rPr lang="en-US" altLang="zh-TW" sz="1400" dirty="0"/>
              <a:t>t2=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</a:t>
            </a:r>
          </a:p>
          <a:p>
            <a:pPr latinLnBrk="1"/>
            <a:r>
              <a:rPr lang="en-US" altLang="zh-TW" sz="1400" dirty="0"/>
              <a:t>seconds = t2-t1</a:t>
            </a:r>
          </a:p>
          <a:p>
            <a:pPr latinLnBrk="1"/>
            <a:r>
              <a:rPr lang="en-US" altLang="zh-TW" sz="1400" dirty="0"/>
              <a:t>print("The number of primes is {} in {} </a:t>
            </a:r>
            <a:r>
              <a:rPr lang="en-US" altLang="zh-TW" sz="1400" dirty="0" err="1"/>
              <a:t>seconds".format</a:t>
            </a:r>
            <a:r>
              <a:rPr lang="en-US" altLang="zh-TW" sz="1400" dirty="0"/>
              <a:t>(count, seconds</a:t>
            </a:r>
            <a:r>
              <a:rPr lang="en-US" altLang="zh-TW" sz="1400" dirty="0" smtClean="0"/>
              <a:t>))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001090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t1=</a:t>
            </a:r>
            <a:r>
              <a:rPr lang="en-US" altLang="zh-TW" sz="3200" dirty="0" err="1">
                <a:solidFill>
                  <a:srgbClr val="FFDC47"/>
                </a:solidFill>
              </a:rPr>
              <a:t>time.time</a:t>
            </a:r>
            <a:r>
              <a:rPr lang="en-US" altLang="zh-TW" sz="3200" dirty="0" smtClean="0">
                <a:solidFill>
                  <a:srgbClr val="FFDC47"/>
                </a:solidFill>
              </a:rPr>
              <a:t>() 1970/1/1,0:00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seconds = t2-t1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77" y="1786602"/>
            <a:ext cx="3955123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1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8966" y="433880"/>
            <a:ext cx="83987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</a:rPr>
              <a:t>REVIEWS</a:t>
            </a:r>
            <a:r>
              <a:rPr lang="zh-TW" altLang="en-US" sz="2800" dirty="0" smtClean="0">
                <a:solidFill>
                  <a:srgbClr val="92D050"/>
                </a:solidFill>
              </a:rPr>
              <a:t>：</a:t>
            </a:r>
            <a:endParaRPr lang="en-US" altLang="zh-TW" sz="2800" dirty="0" smtClean="0">
              <a:solidFill>
                <a:srgbClr val="92D050"/>
              </a:solidFill>
            </a:endParaRPr>
          </a:p>
          <a:p>
            <a:r>
              <a:rPr lang="en-US" altLang="zh-TW" sz="2800" dirty="0">
                <a:solidFill>
                  <a:srgbClr val="92D050"/>
                </a:solidFill>
              </a:rPr>
              <a:t>(1) What is the effect of break on the for loop?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(2) What is the effect of continue on the for loop?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(3) What is the role of split()?</a:t>
            </a:r>
          </a:p>
          <a:p>
            <a:r>
              <a:rPr lang="en-US" altLang="zh-TW" sz="2800" dirty="0">
                <a:solidFill>
                  <a:srgbClr val="92D050"/>
                </a:solidFill>
              </a:rPr>
              <a:t>(4) find() If you can't find the string you are looking for?</a:t>
            </a:r>
            <a:endParaRPr lang="zh-TW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0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rgbClr val="5BEFFF"/>
                </a:solidFill>
              </a:rPr>
              <a:t>Unit 5 exercises </a:t>
            </a:r>
            <a:r>
              <a:rPr lang="zh-TW" altLang="en-US" dirty="0" smtClean="0">
                <a:solidFill>
                  <a:srgbClr val="5BEFFF"/>
                </a:solidFill>
              </a:rPr>
              <a:t>：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533" y="7041824"/>
            <a:ext cx="5369991" cy="1077269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199" y="1176094"/>
            <a:ext cx="79324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TW" sz="3200" dirty="0">
                <a:solidFill>
                  <a:srgbClr val="FFDC47"/>
                </a:solidFill>
              </a:rPr>
              <a:t>Find out if there are several in words in the about string of step (2.a)?</a:t>
            </a:r>
          </a:p>
          <a:p>
            <a:pPr marL="514350" indent="-514350">
              <a:buAutoNum type="arabicParenBoth"/>
            </a:pPr>
            <a:r>
              <a:rPr lang="en-US" altLang="zh-TW" sz="3200" dirty="0">
                <a:solidFill>
                  <a:srgbClr val="FFDC47"/>
                </a:solidFill>
              </a:rPr>
              <a:t>Change step (3.a) to yesterday's day of the week?</a:t>
            </a:r>
            <a:endParaRPr lang="zh-TW" altLang="en-US" sz="3200" dirty="0">
              <a:solidFill>
                <a:srgbClr val="FFDC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Flow control and string/time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1</a:t>
            </a:r>
            <a:r>
              <a:rPr lang="en-US" altLang="zh-TW" dirty="0"/>
              <a:t>) Flow control 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2</a:t>
            </a:r>
            <a:r>
              <a:rPr lang="en-US" altLang="zh-TW" dirty="0"/>
              <a:t>) </a:t>
            </a:r>
            <a:r>
              <a:rPr lang="en-US" altLang="zh-TW" dirty="0" smtClean="0"/>
              <a:t>string processing</a:t>
            </a:r>
            <a:endParaRPr lang="en-US" dirty="0"/>
          </a:p>
          <a:p>
            <a:pPr algn="l"/>
            <a:r>
              <a:rPr lang="en-US" altLang="zh-TW" dirty="0" smtClean="0"/>
              <a:t>3) </a:t>
            </a:r>
            <a:r>
              <a:rPr lang="en-US" altLang="zh-TW" dirty="0" smtClean="0"/>
              <a:t>time </a:t>
            </a:r>
            <a:r>
              <a:rPr lang="en-US" altLang="zh-TW" dirty="0"/>
              <a:t>processing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smtClean="0"/>
              <a:t>1.a)Open </a:t>
            </a:r>
            <a:r>
              <a:rPr lang="en-US" altLang="zh-TW" dirty="0" err="1" smtClean="0"/>
              <a:t>Colab</a:t>
            </a:r>
            <a:endParaRPr 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7404"/>
            <a:ext cx="4050029" cy="25959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92" y="1282911"/>
            <a:ext cx="2118544" cy="15850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410" y="3309333"/>
            <a:ext cx="4262378" cy="1834167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776318">
            <a:off x="4122813" y="2470572"/>
            <a:ext cx="1068935" cy="916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2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(1.b) </a:t>
            </a:r>
            <a:r>
              <a:rPr lang="en-US" altLang="zh-TW" sz="3100" dirty="0">
                <a:solidFill>
                  <a:srgbClr val="5BEFFF"/>
                </a:solidFill>
              </a:rPr>
              <a:t>Calculate the prime number between 900-1000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8130" y="2440537"/>
            <a:ext cx="3813050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#for </a:t>
            </a:r>
            <a:r>
              <a:rPr lang="en-US" altLang="zh-CN" dirty="0"/>
              <a:t>n in range(900, 1000):</a:t>
            </a:r>
          </a:p>
          <a:p>
            <a:r>
              <a:rPr lang="en-US" altLang="zh-CN" dirty="0"/>
              <a:t>  for x in range(2, </a:t>
            </a:r>
            <a:r>
              <a:rPr lang="en-US" altLang="zh-CN" dirty="0" err="1"/>
              <a:t>int</a:t>
            </a:r>
            <a:r>
              <a:rPr lang="en-US" altLang="zh-CN" dirty="0"/>
              <a:t>(n/2)):</a:t>
            </a:r>
          </a:p>
          <a:p>
            <a:r>
              <a:rPr lang="en-US" altLang="zh-CN" dirty="0"/>
              <a:t>     if n % x == 0: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else:</a:t>
            </a:r>
          </a:p>
          <a:p>
            <a:r>
              <a:rPr lang="en-US" altLang="zh-CN" dirty="0"/>
              <a:t>     print(n, 'is a prime number')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0" y="2331476"/>
            <a:ext cx="2834886" cy="281202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23881" y="831061"/>
            <a:ext cx="45062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 for x in range(2, </a:t>
            </a:r>
            <a:r>
              <a:rPr lang="en-US" altLang="zh-TW" sz="3200" dirty="0" err="1">
                <a:solidFill>
                  <a:srgbClr val="FFDC47"/>
                </a:solidFill>
              </a:rPr>
              <a:t>int</a:t>
            </a:r>
            <a:r>
              <a:rPr lang="en-US" altLang="zh-TW" sz="3200" dirty="0">
                <a:solidFill>
                  <a:srgbClr val="FFDC47"/>
                </a:solidFill>
              </a:rPr>
              <a:t>(n/2)):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if n % x == 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4616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(1.c) </a:t>
            </a:r>
            <a:r>
              <a:rPr lang="en-US" altLang="zh-TW" dirty="0" smtClean="0">
                <a:solidFill>
                  <a:srgbClr val="5BEFFF"/>
                </a:solidFill>
              </a:rPr>
              <a:t>Read </a:t>
            </a:r>
            <a:r>
              <a:rPr lang="en-US" altLang="zh-TW" dirty="0" smtClean="0">
                <a:solidFill>
                  <a:srgbClr val="5BEFFF"/>
                </a:solidFill>
              </a:rPr>
              <a:t>score.txt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6126" y="2350300"/>
            <a:ext cx="6909154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# Save </a:t>
            </a:r>
            <a:r>
              <a:rPr lang="en-US" altLang="zh-TW" dirty="0" smtClean="0"/>
              <a:t>the pass </a:t>
            </a:r>
            <a:r>
              <a:rPr lang="en-US" altLang="zh-TW" dirty="0"/>
              <a:t>scores in the score.txt file as score2.txt</a:t>
            </a:r>
            <a:endParaRPr lang="en-US" altLang="zh-TW" dirty="0"/>
          </a:p>
          <a:p>
            <a:r>
              <a:rPr lang="en-US" altLang="zh-TW" dirty="0"/>
              <a:t>fin=open('score.txt')</a:t>
            </a:r>
          </a:p>
          <a:p>
            <a:r>
              <a:rPr lang="en-US" altLang="zh-TW" dirty="0" err="1"/>
              <a:t>fout</a:t>
            </a:r>
            <a:r>
              <a:rPr lang="en-US" altLang="zh-TW" dirty="0"/>
              <a:t>=open('score2.txt','w')</a:t>
            </a:r>
          </a:p>
          <a:p>
            <a:r>
              <a:rPr lang="en-US" altLang="zh-TW" dirty="0"/>
              <a:t>for line in fin:</a:t>
            </a:r>
          </a:p>
          <a:p>
            <a:r>
              <a:rPr lang="en-US" altLang="zh-TW" dirty="0"/>
              <a:t>  score = </a:t>
            </a:r>
            <a:r>
              <a:rPr lang="en-US" altLang="zh-TW" dirty="0" err="1"/>
              <a:t>int</a:t>
            </a:r>
            <a:r>
              <a:rPr lang="en-US" altLang="zh-TW" dirty="0"/>
              <a:t>(line)</a:t>
            </a:r>
          </a:p>
          <a:p>
            <a:r>
              <a:rPr lang="en-US" altLang="zh-TW" dirty="0"/>
              <a:t>  if score &lt; 60:</a:t>
            </a:r>
          </a:p>
          <a:p>
            <a:r>
              <a:rPr lang="en-US" altLang="zh-TW" dirty="0"/>
              <a:t>    continue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fout.write</a:t>
            </a:r>
            <a:r>
              <a:rPr lang="en-US" altLang="zh-TW" dirty="0"/>
              <a:t>(line)</a:t>
            </a:r>
          </a:p>
          <a:p>
            <a:r>
              <a:rPr lang="en-US" altLang="zh-TW" dirty="0" err="1"/>
              <a:t>fin.close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fout.close</a:t>
            </a:r>
            <a:r>
              <a:rPr lang="en-US" altLang="zh-TW" dirty="0"/>
              <a:t>()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01670" y="777858"/>
            <a:ext cx="24058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for line in fin:</a:t>
            </a:r>
          </a:p>
          <a:p>
            <a:r>
              <a:rPr lang="en-US" altLang="zh-TW" sz="3200" dirty="0" smtClean="0">
                <a:solidFill>
                  <a:srgbClr val="FFDC47"/>
                </a:solidFill>
              </a:rPr>
              <a:t>if </a:t>
            </a:r>
            <a:r>
              <a:rPr lang="en-US" altLang="zh-TW" sz="3200" dirty="0">
                <a:solidFill>
                  <a:srgbClr val="FFDC47"/>
                </a:solidFill>
              </a:rPr>
              <a:t>score &lt; 60:</a:t>
            </a:r>
          </a:p>
          <a:p>
            <a:r>
              <a:rPr lang="en-US" altLang="zh-TW" sz="3200" dirty="0">
                <a:solidFill>
                  <a:srgbClr val="FFDC47"/>
                </a:solidFill>
              </a:rPr>
              <a:t>    continue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26" y="306275"/>
            <a:ext cx="4007759" cy="20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(1.d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en-US" altLang="zh-TW" sz="4000" dirty="0">
                <a:solidFill>
                  <a:srgbClr val="5BEFFF"/>
                </a:solidFill>
              </a:rPr>
              <a:t>Calculate the odd sum of 101 to 199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5441" y="3094650"/>
            <a:ext cx="5039265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=101</a:t>
            </a:r>
          </a:p>
          <a:p>
            <a:r>
              <a:rPr lang="en-US" altLang="zh-TW" dirty="0"/>
              <a:t>sum=0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i</a:t>
            </a:r>
            <a:r>
              <a:rPr lang="en-US" altLang="zh-TW" dirty="0"/>
              <a:t>&lt;=199:</a:t>
            </a:r>
          </a:p>
          <a:p>
            <a:r>
              <a:rPr lang="en-US" altLang="zh-TW" dirty="0"/>
              <a:t>	sum+=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i</a:t>
            </a:r>
            <a:r>
              <a:rPr lang="en-US" altLang="zh-TW" dirty="0"/>
              <a:t>+=2</a:t>
            </a:r>
          </a:p>
          <a:p>
            <a:r>
              <a:rPr lang="en-US" altLang="zh-TW" dirty="0"/>
              <a:t>print('Sum of odds=',sum)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7200" y="1206231"/>
            <a:ext cx="2420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while </a:t>
            </a:r>
            <a:r>
              <a:rPr lang="en-US" altLang="zh-TW" sz="3200" dirty="0" err="1">
                <a:solidFill>
                  <a:srgbClr val="FFDC47"/>
                </a:solidFill>
              </a:rPr>
              <a:t>i</a:t>
            </a:r>
            <a:r>
              <a:rPr lang="en-US" altLang="zh-TW" sz="3200" dirty="0">
                <a:solidFill>
                  <a:srgbClr val="FFDC47"/>
                </a:solidFill>
              </a:rPr>
              <a:t>&lt;=199:</a:t>
            </a:r>
          </a:p>
          <a:p>
            <a:endParaRPr lang="en-US" altLang="zh-TW" sz="3200" dirty="0">
              <a:solidFill>
                <a:srgbClr val="FFDC47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149" y="2266339"/>
            <a:ext cx="2782296" cy="17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(2.a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en-US" altLang="zh-TW" sz="3100" dirty="0">
                <a:solidFill>
                  <a:srgbClr val="5BEFFF"/>
                </a:solidFill>
              </a:rPr>
              <a:t>Find the number of AU strings from the article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266340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2266340"/>
            <a:ext cx="7024430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count=0</a:t>
            </a:r>
          </a:p>
          <a:p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('AU')</a:t>
            </a:r>
          </a:p>
          <a:p>
            <a:r>
              <a:rPr lang="en-US" altLang="zh-TW" dirty="0"/>
              <a:t>while </a:t>
            </a:r>
            <a:r>
              <a:rPr lang="en-US" altLang="zh-TW" dirty="0" err="1"/>
              <a:t>pos</a:t>
            </a:r>
            <a:r>
              <a:rPr lang="en-US" altLang="zh-TW" dirty="0"/>
              <a:t> &gt;=0:</a:t>
            </a:r>
          </a:p>
          <a:p>
            <a:r>
              <a:rPr lang="en-US" altLang="zh-TW" dirty="0"/>
              <a:t>  count +=1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pos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('AU', pos+1)</a:t>
            </a:r>
          </a:p>
          <a:p>
            <a:r>
              <a:rPr lang="en-US" altLang="zh-TW" dirty="0"/>
              <a:t>print("The occurrences of AU are", count)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223568" y="925906"/>
            <a:ext cx="5794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=</a:t>
            </a:r>
            <a:r>
              <a:rPr lang="en-US" altLang="zh-TW" sz="2800" dirty="0" err="1">
                <a:solidFill>
                  <a:srgbClr val="FFDC47"/>
                </a:solidFill>
              </a:rPr>
              <a:t>about.find</a:t>
            </a:r>
            <a:r>
              <a:rPr lang="en-US" altLang="zh-TW" sz="2800" dirty="0">
                <a:solidFill>
                  <a:srgbClr val="FFDC47"/>
                </a:solidFill>
              </a:rPr>
              <a:t>('AU')</a:t>
            </a:r>
          </a:p>
          <a:p>
            <a:r>
              <a:rPr lang="en-US" altLang="zh-TW" sz="2800" dirty="0">
                <a:solidFill>
                  <a:srgbClr val="FFDC47"/>
                </a:solidFill>
              </a:rPr>
              <a:t>while </a:t>
            </a:r>
            <a:r>
              <a:rPr lang="en-US" altLang="zh-TW" sz="2800" dirty="0" err="1">
                <a:solidFill>
                  <a:srgbClr val="FFDC47"/>
                </a:solidFill>
              </a:rPr>
              <a:t>pos</a:t>
            </a:r>
            <a:r>
              <a:rPr lang="en-US" altLang="zh-TW" sz="2800" dirty="0">
                <a:solidFill>
                  <a:srgbClr val="FFDC47"/>
                </a:solidFill>
              </a:rPr>
              <a:t> &gt;=</a:t>
            </a:r>
            <a:r>
              <a:rPr lang="en-US" altLang="zh-TW" sz="2800" dirty="0" smtClean="0">
                <a:solidFill>
                  <a:srgbClr val="FFDC47"/>
                </a:solidFill>
              </a:rPr>
              <a:t>0:</a:t>
            </a:r>
          </a:p>
          <a:p>
            <a:r>
              <a:rPr lang="en-US" altLang="zh-TW" sz="2800" dirty="0" smtClean="0">
                <a:solidFill>
                  <a:srgbClr val="FFDC47"/>
                </a:solidFill>
              </a:rPr>
              <a:t>   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pos</a:t>
            </a:r>
            <a:r>
              <a:rPr lang="en-US" altLang="zh-TW" sz="2800" dirty="0" smtClean="0">
                <a:solidFill>
                  <a:srgbClr val="FFDC47"/>
                </a:solidFill>
              </a:rPr>
              <a:t>=</a:t>
            </a:r>
            <a:r>
              <a:rPr lang="en-US" altLang="zh-TW" sz="2800" dirty="0" err="1" smtClean="0">
                <a:solidFill>
                  <a:srgbClr val="FFDC47"/>
                </a:solidFill>
              </a:rPr>
              <a:t>about.find</a:t>
            </a:r>
            <a:r>
              <a:rPr lang="en-US" altLang="zh-TW" sz="2800" dirty="0" smtClean="0">
                <a:solidFill>
                  <a:srgbClr val="FFDC47"/>
                </a:solidFill>
              </a:rPr>
              <a:t>('AU', pos+1)</a:t>
            </a:r>
            <a:endParaRPr lang="en-US" altLang="zh-TW" sz="2800" dirty="0">
              <a:solidFill>
                <a:srgbClr val="FFDC47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0" y="917170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about='''The THE ranking of world universities of each specialized subject is expanded this year to include the top 500 ones.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AU is ranked to be in the top 401-500 list of the subject of “life sciences,” and is the No.3 private university in Taiwan in this specialized area. </a:t>
            </a:r>
          </a:p>
          <a:p>
            <a:r>
              <a:rPr lang="zh-TW" altLang="en-US" sz="1050" dirty="0">
                <a:solidFill>
                  <a:schemeClr val="bg1">
                    <a:lumMod val="75000"/>
                  </a:schemeClr>
                </a:solidFill>
              </a:rPr>
              <a:t>In addition, AU is ranked similarly in the subject of “clinical, pre-clinical &amp; health,” and is the No.4 private university in Taiwan in this area.'''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71" y="2852036"/>
            <a:ext cx="4427604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(2.b</a:t>
            </a:r>
            <a:r>
              <a:rPr lang="en-US" altLang="zh-TW" dirty="0">
                <a:solidFill>
                  <a:srgbClr val="5BEFFF"/>
                </a:solidFill>
              </a:rPr>
              <a:t>) </a:t>
            </a:r>
            <a:r>
              <a:rPr lang="en-US" altLang="zh-TW" sz="3600" dirty="0">
                <a:solidFill>
                  <a:srgbClr val="5BEFFF"/>
                </a:solidFill>
              </a:rPr>
              <a:t>Count the number of words in the article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2688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3555" y="2571750"/>
            <a:ext cx="3817626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count = 0</a:t>
            </a:r>
          </a:p>
          <a:p>
            <a:r>
              <a:rPr lang="en-US" altLang="zh-TW" dirty="0"/>
              <a:t>words = </a:t>
            </a:r>
            <a:r>
              <a:rPr lang="en-US" altLang="zh-TW" dirty="0" err="1"/>
              <a:t>about.split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for word in words:</a:t>
            </a:r>
          </a:p>
          <a:p>
            <a:r>
              <a:rPr lang="en-US" altLang="zh-TW" dirty="0"/>
              <a:t>   #print(word)</a:t>
            </a:r>
          </a:p>
          <a:p>
            <a:r>
              <a:rPr lang="en-US" altLang="zh-TW" dirty="0"/>
              <a:t>   count += 1</a:t>
            </a:r>
          </a:p>
          <a:p>
            <a:r>
              <a:rPr lang="en-US" altLang="zh-TW" dirty="0"/>
              <a:t>print('The number of words is ', count)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457200" y="1176094"/>
            <a:ext cx="579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words = </a:t>
            </a:r>
            <a:r>
              <a:rPr lang="en-US" altLang="zh-TW" sz="3200" dirty="0" err="1">
                <a:solidFill>
                  <a:srgbClr val="FFDC47"/>
                </a:solidFill>
              </a:rPr>
              <a:t>about.split</a:t>
            </a:r>
            <a:r>
              <a:rPr lang="en-US" altLang="zh-TW" sz="3200" dirty="0">
                <a:solidFill>
                  <a:srgbClr val="FFDC47"/>
                </a:solidFill>
              </a:rPr>
              <a:t>()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991" y="2230912"/>
            <a:ext cx="3645782" cy="15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>
                <a:solidFill>
                  <a:srgbClr val="5BEFFF"/>
                </a:solidFill>
              </a:rPr>
              <a:t>(2.c) </a:t>
            </a:r>
            <a:r>
              <a:rPr lang="en-US" altLang="zh-TW" dirty="0">
                <a:solidFill>
                  <a:srgbClr val="5BEFFF"/>
                </a:solidFill>
              </a:rPr>
              <a:t>Find the string in " "</a:t>
            </a:r>
            <a:endParaRPr lang="zh-TW" altLang="en-US" dirty="0">
              <a:solidFill>
                <a:srgbClr val="5BE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59" y="2242105"/>
            <a:ext cx="9144000" cy="2901395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409" y="2419045"/>
            <a:ext cx="4567296" cy="286232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('\u201C')#\u201C=“</a:t>
            </a:r>
          </a:p>
          <a:p>
            <a:pPr latinLnBrk="1"/>
            <a:r>
              <a:rPr lang="en-US" altLang="zh-TW" dirty="0"/>
              <a:t>while </a:t>
            </a:r>
            <a:r>
              <a:rPr lang="en-US" altLang="zh-TW" dirty="0" err="1"/>
              <a:t>posL</a:t>
            </a:r>
            <a:r>
              <a:rPr lang="en-US" altLang="zh-TW" dirty="0"/>
              <a:t> &gt;=0: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posR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('\u201D',posL+1) #\u201D=”</a:t>
            </a:r>
          </a:p>
          <a:p>
            <a:pPr latinLnBrk="1"/>
            <a:r>
              <a:rPr lang="en-US" altLang="zh-TW" dirty="0"/>
              <a:t>  if </a:t>
            </a:r>
            <a:r>
              <a:rPr lang="en-US" altLang="zh-TW" dirty="0" err="1"/>
              <a:t>posR</a:t>
            </a:r>
            <a:r>
              <a:rPr lang="en-US" altLang="zh-TW" dirty="0"/>
              <a:t> &gt; </a:t>
            </a:r>
            <a:r>
              <a:rPr lang="en-US" altLang="zh-TW" dirty="0" err="1"/>
              <a:t>posL</a:t>
            </a:r>
            <a:r>
              <a:rPr lang="en-US" altLang="zh-TW" dirty="0"/>
              <a:t>:</a:t>
            </a:r>
          </a:p>
          <a:p>
            <a:pPr latinLnBrk="1"/>
            <a:r>
              <a:rPr lang="en-US" altLang="zh-TW" dirty="0"/>
              <a:t>    </a:t>
            </a:r>
            <a:r>
              <a:rPr lang="en-US" altLang="zh-TW" dirty="0" err="1"/>
              <a:t>subStr</a:t>
            </a:r>
            <a:r>
              <a:rPr lang="en-US" altLang="zh-TW" dirty="0"/>
              <a:t> = about[posL+1:posR]</a:t>
            </a:r>
          </a:p>
          <a:p>
            <a:pPr latinLnBrk="1"/>
            <a:r>
              <a:rPr lang="en-US" altLang="zh-TW" dirty="0"/>
              <a:t>    print(</a:t>
            </a:r>
            <a:r>
              <a:rPr lang="en-US" altLang="zh-TW" dirty="0" err="1"/>
              <a:t>subStr</a:t>
            </a:r>
            <a:r>
              <a:rPr lang="en-US" altLang="zh-TW" dirty="0"/>
              <a:t>)</a:t>
            </a:r>
          </a:p>
          <a:p>
            <a:pPr latinLnBrk="1"/>
            <a:r>
              <a:rPr lang="en-US" altLang="zh-TW" dirty="0"/>
              <a:t>  </a:t>
            </a:r>
            <a:r>
              <a:rPr lang="en-US" altLang="zh-TW" dirty="0" err="1"/>
              <a:t>posL</a:t>
            </a:r>
            <a:r>
              <a:rPr lang="en-US" altLang="zh-TW" dirty="0"/>
              <a:t>=</a:t>
            </a:r>
            <a:r>
              <a:rPr lang="en-US" altLang="zh-TW" dirty="0" err="1"/>
              <a:t>about.find</a:t>
            </a:r>
            <a:r>
              <a:rPr lang="en-US" altLang="zh-TW" dirty="0"/>
              <a:t>('\u201C', </a:t>
            </a:r>
            <a:r>
              <a:rPr lang="en-US" altLang="zh-TW" dirty="0" err="1"/>
              <a:t>posR</a:t>
            </a:r>
            <a:r>
              <a:rPr lang="en-US" altLang="zh-TW" dirty="0"/>
              <a:t> + 1</a:t>
            </a:r>
            <a:r>
              <a:rPr lang="en-US" altLang="zh-TW" dirty="0" smtClean="0"/>
              <a:t>)</a:t>
            </a:r>
          </a:p>
          <a:p>
            <a:pPr latinLnBrk="1"/>
            <a:r>
              <a:rPr lang="en-US" altLang="zh-TW" dirty="0"/>
              <a:t>Substring :</a:t>
            </a:r>
            <a:endParaRPr lang="en-US" altLang="zh-TW" dirty="0" smtClean="0"/>
          </a:p>
          <a:p>
            <a:pPr latinLnBrk="1"/>
            <a:r>
              <a:rPr lang="en-US" altLang="zh-TW" dirty="0"/>
              <a:t>string[start: end: step]</a:t>
            </a:r>
          </a:p>
          <a:p>
            <a:pPr latinLnBrk="1"/>
            <a:endParaRPr lang="zh-TW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1176094"/>
            <a:ext cx="5794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DC47"/>
                </a:solidFill>
              </a:rPr>
              <a:t>Unicode character '\u201C'</a:t>
            </a:r>
            <a:endParaRPr lang="en-US" altLang="zh-TW" sz="3200" dirty="0" smtClean="0">
              <a:solidFill>
                <a:srgbClr val="FFDC47"/>
              </a:solidFill>
            </a:endParaRPr>
          </a:p>
          <a:p>
            <a:r>
              <a:rPr lang="en-US" altLang="zh-TW" sz="3200" dirty="0" err="1">
                <a:solidFill>
                  <a:srgbClr val="FFDC47"/>
                </a:solidFill>
              </a:rPr>
              <a:t>subStr</a:t>
            </a:r>
            <a:r>
              <a:rPr lang="en-US" altLang="zh-TW" sz="3200" dirty="0">
                <a:solidFill>
                  <a:srgbClr val="FFDC47"/>
                </a:solidFill>
              </a:rPr>
              <a:t> = about[posL+1:posR]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230" y="2258704"/>
            <a:ext cx="4005364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12423</TotalTime>
  <Words>665</Words>
  <Application>Microsoft Office PowerPoint</Application>
  <PresentationFormat>如螢幕大小 (16:9)</PresentationFormat>
  <Paragraphs>110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Dubai</vt:lpstr>
      <vt:lpstr>SimSun</vt:lpstr>
      <vt:lpstr>新細明體</vt:lpstr>
      <vt:lpstr>標楷體</vt:lpstr>
      <vt:lpstr>Arial</vt:lpstr>
      <vt:lpstr>Calibri</vt:lpstr>
      <vt:lpstr>Office Theme</vt:lpstr>
      <vt:lpstr>Python Quick Tutorial</vt:lpstr>
      <vt:lpstr>Flow control and string/time processing</vt:lpstr>
      <vt:lpstr>(1.a)Open Colab</vt:lpstr>
      <vt:lpstr>(1.b) Calculate the prime number between 900-1000</vt:lpstr>
      <vt:lpstr>(1.c) Read score.txt</vt:lpstr>
      <vt:lpstr>(1.d) Calculate the odd sum of 101 to 199</vt:lpstr>
      <vt:lpstr>(2.a) Find the number of AU strings from the article</vt:lpstr>
      <vt:lpstr>(2.b) Count the number of words in the article</vt:lpstr>
      <vt:lpstr>(2.c) Find the string in " "</vt:lpstr>
      <vt:lpstr>(3.a) What day is the day after tomorrow?</vt:lpstr>
      <vt:lpstr>(3.b) How long did a program run?</vt:lpstr>
      <vt:lpstr>PowerPoint 簡報</vt:lpstr>
      <vt:lpstr>Unit 5 exercises 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Hsueh-Ting Chu</cp:lastModifiedBy>
  <cp:revision>172</cp:revision>
  <dcterms:created xsi:type="dcterms:W3CDTF">2013-08-21T19:17:07Z</dcterms:created>
  <dcterms:modified xsi:type="dcterms:W3CDTF">2019-07-16T20:13:39Z</dcterms:modified>
</cp:coreProperties>
</file>