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E2F"/>
    <a:srgbClr val="F47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83" d="100"/>
          <a:sy n="83" d="100"/>
        </p:scale>
        <p:origin x="662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0A275-DF77-44AF-99DD-75E63BF05CC8}" type="datetimeFigureOut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EBA4F-C10E-48E7-95BA-A8B5D1876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30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0" y="6223530"/>
            <a:ext cx="2844800" cy="365125"/>
          </a:xfrm>
        </p:spPr>
        <p:txBody>
          <a:bodyPr/>
          <a:lstStyle/>
          <a:p>
            <a:fld id="{4C64A9B7-F62E-4427-8927-2F3CBAEA7861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91235A4-28AD-45EC-8530-7E61BE403C9B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B8905B2-6EDD-47A6-9D46-949080931F31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CAEE13E-DC2C-4F30-B5C4-CF34B7C6216D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8DE2-71FE-458B-B98E-9EF1D9303440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91818"/>
            <a:ext cx="2844800" cy="365125"/>
          </a:xfrm>
        </p:spPr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3DF-5B9F-4ED9-BA73-EC0CADCD2AFD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3462-AECF-4718-AA53-28D4DA69E83B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6B69-3511-4992-8F89-9D6FC3C02430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r>
              <a:rPr lang="en-US" altLang="zh-TW" smtClean="0"/>
              <a:t>/9</a:t>
            </a:r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26F5-7889-41B7-801A-1BB32530F292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r>
              <a:rPr lang="en-US" altLang="zh-TW" dirty="0" smtClean="0"/>
              <a:t>/9</a:t>
            </a:r>
            <a:endParaRPr 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47EE7DD-2098-47C2-A287-19AD2D006133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12C6-C102-4111-B89C-91D1EFC1F688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24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245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EC43-3F23-47A0-A558-104D3D9B4CDB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1" y="2902804"/>
            <a:ext cx="5963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Scikit03-PCA&amp;TSNE</a:t>
            </a:r>
            <a:endParaRPr lang="en-US" sz="48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26" y="152401"/>
            <a:ext cx="1171575" cy="11715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6042"/>
            <a:ext cx="2909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/>
              <a:t>Scikit</a:t>
            </a:r>
            <a:r>
              <a:rPr lang="en-US" altLang="zh-TW" sz="2000" dirty="0"/>
              <a:t>-learn Quick Tutorial 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29200" y="525780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Hsueh-Ting Chu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1935163" y="1524000"/>
            <a:ext cx="8318500" cy="3657600"/>
          </a:xfrm>
        </p:spPr>
        <p:txBody>
          <a:bodyPr/>
          <a:lstStyle/>
          <a:p>
            <a:r>
              <a:rPr lang="en-US" altLang="zh-TW" smtClean="0">
                <a:solidFill>
                  <a:srgbClr val="002060"/>
                </a:solidFill>
                <a:ea typeface="新細明體" panose="02020500000000000000" pitchFamily="18" charset="-120"/>
              </a:rPr>
              <a:t>Widely used method for unsupervised, linear dimensionality reduction</a:t>
            </a:r>
          </a:p>
          <a:p>
            <a:endParaRPr lang="en-US" altLang="zh-TW" smtClean="0">
              <a:solidFill>
                <a:srgbClr val="002060"/>
              </a:solidFill>
              <a:ea typeface="新細明體" panose="02020500000000000000" pitchFamily="18" charset="-120"/>
            </a:endParaRPr>
          </a:p>
          <a:p>
            <a:r>
              <a:rPr lang="en-US" altLang="zh-TW" smtClean="0">
                <a:solidFill>
                  <a:srgbClr val="002060"/>
                </a:solidFill>
                <a:ea typeface="新細明體" panose="02020500000000000000" pitchFamily="18" charset="-120"/>
              </a:rPr>
              <a:t>GOAL: account for variance of data in as few dimensions as possible (using linear projection)</a:t>
            </a:r>
          </a:p>
        </p:txBody>
      </p:sp>
      <p:sp>
        <p:nvSpPr>
          <p:cNvPr id="10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2060"/>
                </a:solidFill>
                <a:ea typeface="新細明體" panose="02020500000000000000" pitchFamily="18" charset="-120"/>
              </a:rPr>
              <a:t>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12841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solidFill>
                  <a:srgbClr val="002060"/>
                </a:solidFill>
                <a:ea typeface="新細明體" panose="02020500000000000000" pitchFamily="18" charset="-120"/>
              </a:rPr>
              <a:t>First PC is the projection direction that maximizes the variance of the projected data</a:t>
            </a:r>
          </a:p>
          <a:p>
            <a:r>
              <a:rPr lang="en-US" altLang="zh-TW" sz="2400" dirty="0">
                <a:solidFill>
                  <a:srgbClr val="002060"/>
                </a:solidFill>
                <a:ea typeface="新細明體" panose="02020500000000000000" pitchFamily="18" charset="-120"/>
              </a:rPr>
              <a:t>Second PC is the projection direction that is orthogonal to the first PC and maximizes variance of the projected data</a:t>
            </a:r>
            <a:endParaRPr lang="en-US" altLang="zh-TW" dirty="0" smtClean="0">
              <a:solidFill>
                <a:srgbClr val="002060"/>
              </a:solidFill>
              <a:ea typeface="新細明體" panose="02020500000000000000" pitchFamily="18" charset="-120"/>
            </a:endParaRPr>
          </a:p>
        </p:txBody>
      </p:sp>
      <p:sp>
        <p:nvSpPr>
          <p:cNvPr id="112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600" dirty="0">
                <a:solidFill>
                  <a:srgbClr val="002060"/>
                </a:solidFill>
                <a:ea typeface="新細明體" panose="02020500000000000000" pitchFamily="18" charset="-120"/>
              </a:rPr>
              <a:t>Geometric picture of principal components (PCs)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" t="22597" r="6351" b="30128"/>
          <a:stretch>
            <a:fillRect/>
          </a:stretch>
        </p:blipFill>
        <p:spPr bwMode="auto">
          <a:xfrm>
            <a:off x="1905000" y="3352800"/>
            <a:ext cx="7632700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33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2060"/>
                </a:solidFill>
                <a:ea typeface="新細明體" panose="02020500000000000000" pitchFamily="18" charset="-120"/>
              </a:rPr>
              <a:t>Find a line, such that when the data is projected onto that line, it has the maximum variance.</a:t>
            </a:r>
          </a:p>
        </p:txBody>
      </p:sp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2060"/>
                </a:solidFill>
                <a:ea typeface="新細明體" panose="02020500000000000000" pitchFamily="18" charset="-120"/>
              </a:rPr>
              <a:t>PCA: conceptual algorithm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4" t="45193" r="19052" b="8217"/>
          <a:stretch>
            <a:fillRect/>
          </a:stretch>
        </p:blipFill>
        <p:spPr bwMode="auto">
          <a:xfrm>
            <a:off x="2971800" y="2743200"/>
            <a:ext cx="5867400" cy="37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64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2060"/>
                </a:solidFill>
                <a:ea typeface="新細明體" panose="02020500000000000000" pitchFamily="18" charset="-120"/>
              </a:rPr>
              <a:t>Find a second line, orthogonal to the first, that has maximum projected variance.</a:t>
            </a:r>
          </a:p>
        </p:txBody>
      </p:sp>
      <p:sp>
        <p:nvSpPr>
          <p:cNvPr id="133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2060"/>
                </a:solidFill>
                <a:ea typeface="新細明體" panose="02020500000000000000" pitchFamily="18" charset="-120"/>
              </a:rPr>
              <a:t>PCA: conceptual algorithm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4" t="42455" r="25401" b="10956"/>
          <a:stretch>
            <a:fillRect/>
          </a:stretch>
        </p:blipFill>
        <p:spPr bwMode="auto">
          <a:xfrm>
            <a:off x="3581400" y="2819400"/>
            <a:ext cx="5210175" cy="37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1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1935163" y="1066800"/>
            <a:ext cx="8318500" cy="5181600"/>
          </a:xfrm>
        </p:spPr>
        <p:txBody>
          <a:bodyPr/>
          <a:lstStyle/>
          <a:p>
            <a:r>
              <a:rPr lang="en-US" altLang="zh-TW" smtClean="0">
                <a:solidFill>
                  <a:srgbClr val="002060"/>
                </a:solidFill>
                <a:ea typeface="新細明體" panose="02020500000000000000" pitchFamily="18" charset="-120"/>
              </a:rPr>
              <a:t>Repeat until have </a:t>
            </a:r>
            <a:r>
              <a:rPr lang="en-US" altLang="zh-TW" i="1" smtClean="0">
                <a:solidFill>
                  <a:srgbClr val="00206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mtClean="0">
                <a:solidFill>
                  <a:srgbClr val="002060"/>
                </a:solidFill>
                <a:ea typeface="新細明體" panose="02020500000000000000" pitchFamily="18" charset="-120"/>
              </a:rPr>
              <a:t> orthogonal lines</a:t>
            </a:r>
          </a:p>
          <a:p>
            <a:r>
              <a:rPr lang="en-US" altLang="zh-TW" smtClean="0">
                <a:solidFill>
                  <a:srgbClr val="002060"/>
                </a:solidFill>
                <a:ea typeface="新細明體" panose="02020500000000000000" pitchFamily="18" charset="-120"/>
              </a:rPr>
              <a:t>The projected position of a point on these lines gives the coordinates in the </a:t>
            </a:r>
            <a:r>
              <a:rPr lang="en-US" altLang="zh-TW" i="1" smtClean="0">
                <a:solidFill>
                  <a:srgbClr val="00206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mtClean="0">
                <a:solidFill>
                  <a:srgbClr val="002060"/>
                </a:solidFill>
                <a:ea typeface="新細明體" panose="02020500000000000000" pitchFamily="18" charset="-120"/>
              </a:rPr>
              <a:t>-dimensional reduced space.</a:t>
            </a:r>
          </a:p>
        </p:txBody>
      </p:sp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2060"/>
                </a:solidFill>
                <a:ea typeface="新細明體" panose="02020500000000000000" pitchFamily="18" charset="-120"/>
              </a:rPr>
              <a:t>PCA: conceptual algorithm</a:t>
            </a:r>
          </a:p>
        </p:txBody>
      </p:sp>
      <p:pic>
        <p:nvPicPr>
          <p:cNvPr id="1434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6" t="41084" r="28578" b="16434"/>
          <a:stretch>
            <a:fillRect/>
          </a:stretch>
        </p:blipFill>
        <p:spPr bwMode="auto">
          <a:xfrm>
            <a:off x="3733800" y="3276600"/>
            <a:ext cx="4989513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00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ea typeface="新細明體" panose="02020500000000000000" pitchFamily="18" charset="-120"/>
              </a:rPr>
              <a:t>Visualizes high-dimensional data in a 2- or 3-dimensional map.</a:t>
            </a:r>
          </a:p>
          <a:p>
            <a:r>
              <a:rPr lang="en-US" altLang="zh-TW" dirty="0" smtClean="0">
                <a:solidFill>
                  <a:srgbClr val="002060"/>
                </a:solidFill>
                <a:ea typeface="新細明體" panose="02020500000000000000" pitchFamily="18" charset="-120"/>
              </a:rPr>
              <a:t>Better than existing techniques at creating a single map that reveals structure at many different scales.</a:t>
            </a:r>
          </a:p>
          <a:p>
            <a:r>
              <a:rPr lang="en-US" altLang="zh-TW" dirty="0" smtClean="0">
                <a:solidFill>
                  <a:srgbClr val="002060"/>
                </a:solidFill>
                <a:ea typeface="新細明體" panose="02020500000000000000" pitchFamily="18" charset="-120"/>
              </a:rPr>
              <a:t>Particularly good for high-dimensional data that lie on several different, but related, low-dimensional manifolds.</a:t>
            </a:r>
          </a:p>
          <a:p>
            <a:pPr lvl="1"/>
            <a:r>
              <a:rPr lang="en-US" altLang="zh-TW" dirty="0" smtClean="0">
                <a:solidFill>
                  <a:srgbClr val="002060"/>
                </a:solidFill>
                <a:ea typeface="新細明體" panose="02020500000000000000" pitchFamily="18" charset="-120"/>
              </a:rPr>
              <a:t>Example: images of objects from multiple classes seen from multiple viewpoints.</a:t>
            </a:r>
          </a:p>
        </p:txBody>
      </p:sp>
      <p:sp>
        <p:nvSpPr>
          <p:cNvPr id="460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 smtClean="0">
                <a:solidFill>
                  <a:srgbClr val="002060"/>
                </a:solidFill>
                <a:ea typeface="新細明體" panose="02020500000000000000" pitchFamily="18" charset="-120"/>
              </a:rPr>
              <a:t>T-Stochastic </a:t>
            </a:r>
            <a:r>
              <a:rPr lang="en-US" altLang="zh-TW" sz="3000" dirty="0">
                <a:solidFill>
                  <a:srgbClr val="002060"/>
                </a:solidFill>
                <a:ea typeface="新細明體" panose="02020500000000000000" pitchFamily="18" charset="-120"/>
              </a:rPr>
              <a:t>neighbor embedding (t-SNE)</a:t>
            </a:r>
          </a:p>
        </p:txBody>
      </p:sp>
    </p:spTree>
    <p:extLst>
      <p:ext uri="{BB962C8B-B14F-4D97-AF65-F5344CB8AC3E}">
        <p14:creationId xmlns:p14="http://schemas.microsoft.com/office/powerpoint/2010/main" val="62408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2060"/>
                </a:solidFill>
                <a:ea typeface="新細明體" panose="02020500000000000000" pitchFamily="18" charset="-120"/>
              </a:rPr>
              <a:t>Visualization of classes in MNIST data</a:t>
            </a: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1"/>
            <a:ext cx="4413250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5600" y="1600201"/>
            <a:ext cx="4267200" cy="33401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TextBox 5"/>
          <p:cNvSpPr txBox="1">
            <a:spLocks noChangeArrowheads="1"/>
          </p:cNvSpPr>
          <p:nvPr/>
        </p:nvSpPr>
        <p:spPr bwMode="auto">
          <a:xfrm>
            <a:off x="3505200" y="525780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>
                <a:ea typeface="新細明體" panose="02020500000000000000" pitchFamily="18" charset="-120"/>
              </a:rPr>
              <a:t>t-SNE</a:t>
            </a:r>
          </a:p>
        </p:txBody>
      </p:sp>
      <p:sp>
        <p:nvSpPr>
          <p:cNvPr id="47110" name="TextBox 6"/>
          <p:cNvSpPr txBox="1">
            <a:spLocks noChangeArrowheads="1"/>
          </p:cNvSpPr>
          <p:nvPr/>
        </p:nvSpPr>
        <p:spPr bwMode="auto">
          <a:xfrm>
            <a:off x="7924800" y="52578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>
                <a:ea typeface="新細明體" panose="02020500000000000000" pitchFamily="18" charset="-120"/>
              </a:rPr>
              <a:t>ISOMAP</a:t>
            </a:r>
          </a:p>
        </p:txBody>
      </p:sp>
    </p:spTree>
    <p:extLst>
      <p:ext uri="{BB962C8B-B14F-4D97-AF65-F5344CB8AC3E}">
        <p14:creationId xmlns:p14="http://schemas.microsoft.com/office/powerpoint/2010/main" val="148912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869080" y="4127040"/>
            <a:ext cx="884880" cy="885960"/>
          </a:xfrm>
          <a:prstGeom prst="ellipse">
            <a:avLst/>
          </a:prstGeom>
          <a:solidFill>
            <a:srgbClr val="92D050"/>
          </a:solidFill>
          <a:ln w="25560">
            <a:noFill/>
          </a:ln>
        </p:spPr>
      </p:sp>
      <p:sp>
        <p:nvSpPr>
          <p:cNvPr id="297" name="CustomShape 2"/>
          <p:cNvSpPr/>
          <p:nvPr/>
        </p:nvSpPr>
        <p:spPr>
          <a:xfrm>
            <a:off x="8952600" y="4210560"/>
            <a:ext cx="702000" cy="703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98" name="CustomShape 3"/>
          <p:cNvSpPr/>
          <p:nvPr/>
        </p:nvSpPr>
        <p:spPr>
          <a:xfrm>
            <a:off x="9311520" y="3562920"/>
            <a:ext cx="978840" cy="978840"/>
          </a:xfrm>
          <a:prstGeom prst="ellipse">
            <a:avLst/>
          </a:prstGeom>
          <a:solidFill>
            <a:srgbClr val="FFD03B"/>
          </a:solidFill>
          <a:ln w="25560">
            <a:noFill/>
          </a:ln>
        </p:spPr>
      </p:sp>
      <p:sp>
        <p:nvSpPr>
          <p:cNvPr id="299" name="CustomShape 4"/>
          <p:cNvSpPr/>
          <p:nvPr/>
        </p:nvSpPr>
        <p:spPr>
          <a:xfrm>
            <a:off x="9403320" y="3655080"/>
            <a:ext cx="777600" cy="77760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0" name="CustomShape 5"/>
          <p:cNvSpPr/>
          <p:nvPr/>
        </p:nvSpPr>
        <p:spPr>
          <a:xfrm>
            <a:off x="1567200" y="2852640"/>
            <a:ext cx="801360" cy="1309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FFFFFF"/>
                </a:solidFill>
                <a:latin typeface="Baskerville Old Face"/>
                <a:ea typeface="宋体"/>
              </a:rPr>
              <a:t>T</a:t>
            </a:r>
            <a:endParaRPr/>
          </a:p>
        </p:txBody>
      </p:sp>
      <p:sp>
        <p:nvSpPr>
          <p:cNvPr id="301" name="CustomShape 6"/>
          <p:cNvSpPr/>
          <p:nvPr/>
        </p:nvSpPr>
        <p:spPr>
          <a:xfrm>
            <a:off x="2018280" y="2852640"/>
            <a:ext cx="361764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808080"/>
                </a:solidFill>
                <a:latin typeface="Baskerville Old Face"/>
                <a:ea typeface="华文细黑"/>
              </a:rPr>
              <a:t>hanks!</a:t>
            </a:r>
            <a:endParaRPr/>
          </a:p>
        </p:txBody>
      </p:sp>
      <p:sp>
        <p:nvSpPr>
          <p:cNvPr id="304" name="CustomShape 9"/>
          <p:cNvSpPr/>
          <p:nvPr/>
        </p:nvSpPr>
        <p:spPr>
          <a:xfrm>
            <a:off x="1524000" y="0"/>
            <a:ext cx="9143640" cy="1915920"/>
          </a:xfrm>
          <a:prstGeom prst="rect">
            <a:avLst/>
          </a:prstGeom>
          <a:solidFill>
            <a:srgbClr val="9DCF65"/>
          </a:solidFill>
          <a:ln w="25560">
            <a:noFill/>
          </a:ln>
        </p:spPr>
      </p:sp>
      <p:sp>
        <p:nvSpPr>
          <p:cNvPr id="305" name="CustomShape 10"/>
          <p:cNvSpPr/>
          <p:nvPr/>
        </p:nvSpPr>
        <p:spPr>
          <a:xfrm>
            <a:off x="1524000" y="5013360"/>
            <a:ext cx="9143640" cy="1915920"/>
          </a:xfrm>
          <a:prstGeom prst="rect">
            <a:avLst/>
          </a:prstGeom>
          <a:solidFill>
            <a:srgbClr val="1CD0FF"/>
          </a:solidFill>
          <a:ln w="25560">
            <a:noFill/>
          </a:ln>
        </p:spPr>
      </p:sp>
      <p:sp>
        <p:nvSpPr>
          <p:cNvPr id="306" name="CustomShape 11"/>
          <p:cNvSpPr/>
          <p:nvPr/>
        </p:nvSpPr>
        <p:spPr>
          <a:xfrm>
            <a:off x="7883400" y="3936240"/>
            <a:ext cx="477360" cy="477360"/>
          </a:xfrm>
          <a:prstGeom prst="ellipse">
            <a:avLst/>
          </a:prstGeom>
          <a:solidFill>
            <a:srgbClr val="57D3FF"/>
          </a:solidFill>
          <a:ln w="25560">
            <a:noFill/>
          </a:ln>
        </p:spPr>
      </p:sp>
      <p:sp>
        <p:nvSpPr>
          <p:cNvPr id="307" name="CustomShape 12"/>
          <p:cNvSpPr/>
          <p:nvPr/>
        </p:nvSpPr>
        <p:spPr>
          <a:xfrm>
            <a:off x="7928040" y="3980520"/>
            <a:ext cx="379440" cy="379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8" name="CustomShape 13"/>
          <p:cNvSpPr/>
          <p:nvPr/>
        </p:nvSpPr>
        <p:spPr>
          <a:xfrm>
            <a:off x="5232000" y="4581000"/>
            <a:ext cx="2087280" cy="3646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" name="文字方塊 1"/>
          <p:cNvSpPr txBox="1"/>
          <p:nvPr/>
        </p:nvSpPr>
        <p:spPr>
          <a:xfrm>
            <a:off x="4934463" y="1983601"/>
            <a:ext cx="36070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800" dirty="0"/>
              <a:t>Q&amp;A</a:t>
            </a:r>
            <a:endParaRPr lang="zh-TW" altLang="en-US" sz="13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Office-Files-PowerPoint-Template-27596</Template>
  <TotalTime>9921</TotalTime>
  <Words>230</Words>
  <Application>Microsoft Office PowerPoint</Application>
  <PresentationFormat>寬螢幕</PresentationFormat>
  <Paragraphs>29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SimSun</vt:lpstr>
      <vt:lpstr>华文细黑</vt:lpstr>
      <vt:lpstr>微軟正黑體</vt:lpstr>
      <vt:lpstr>新細明體</vt:lpstr>
      <vt:lpstr>Arial</vt:lpstr>
      <vt:lpstr>Baskerville Old Face</vt:lpstr>
      <vt:lpstr>Calibri</vt:lpstr>
      <vt:lpstr>Office 佈景主題</vt:lpstr>
      <vt:lpstr>PowerPoint 簡報</vt:lpstr>
      <vt:lpstr>Principal component analysis (PCA)</vt:lpstr>
      <vt:lpstr>Geometric picture of principal components (PCs)</vt:lpstr>
      <vt:lpstr>PCA: conceptual algorithm</vt:lpstr>
      <vt:lpstr>PCA: conceptual algorithm</vt:lpstr>
      <vt:lpstr>PCA: conceptual algorithm</vt:lpstr>
      <vt:lpstr>T-Stochastic neighbor embedding (t-SNE)</vt:lpstr>
      <vt:lpstr>Visualization of classes in MNIST data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Hsueh-Ting Chu</dc:creator>
  <cp:lastModifiedBy>Hsueh-Ting Chu</cp:lastModifiedBy>
  <cp:revision>36</cp:revision>
  <dcterms:created xsi:type="dcterms:W3CDTF">2017-09-23T04:08:27Z</dcterms:created>
  <dcterms:modified xsi:type="dcterms:W3CDTF">2019-07-17T20:49:02Z</dcterms:modified>
</cp:coreProperties>
</file>