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5" r:id="rId3"/>
    <p:sldId id="296"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E2F"/>
    <a:srgbClr val="F47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83" d="100"/>
          <a:sy n="83" d="100"/>
        </p:scale>
        <p:origin x="662"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0A275-DF77-44AF-99DD-75E63BF05CC8}" type="datetimeFigureOut">
              <a:rPr lang="zh-TW" altLang="en-US" smtClean="0"/>
              <a:t>2019/7/22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EBA4F-C10E-48E7-95BA-A8B5D18764E7}" type="slidenum">
              <a:rPr lang="zh-TW" altLang="en-US" smtClean="0"/>
              <a:t>‹#›</a:t>
            </a:fld>
            <a:endParaRPr lang="zh-TW" altLang="en-US"/>
          </a:p>
        </p:txBody>
      </p:sp>
    </p:spTree>
    <p:extLst>
      <p:ext uri="{BB962C8B-B14F-4D97-AF65-F5344CB8AC3E}">
        <p14:creationId xmlns:p14="http://schemas.microsoft.com/office/powerpoint/2010/main" val="2451300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4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0" name="Google Shape;900;p40:notes"/>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SzPts val="275"/>
              <a:buFont typeface="Trebuchet MS"/>
              <a:buNone/>
            </a:pPr>
            <a:r>
              <a:rPr lang="en-US" sz="1100" b="0" i="0" u="none" strike="noStrike" cap="none" dirty="0">
                <a:solidFill>
                  <a:schemeClr val="dk1"/>
                </a:solidFill>
                <a:latin typeface="Trebuchet MS"/>
                <a:ea typeface="Trebuchet MS"/>
                <a:cs typeface="Trebuchet MS"/>
                <a:sym typeface="Trebuchet MS"/>
              </a:rPr>
              <a:t>Computer vision is one of many applications of learning, and it’s where we’ll start. The ability for computers to “see” and “understand” enables them to better help us solve problems. </a:t>
            </a:r>
            <a:endParaRPr dirty="0"/>
          </a:p>
          <a:p>
            <a:pPr marL="0" marR="0" lvl="0" indent="0" algn="l" rtl="0">
              <a:spcBef>
                <a:spcPts val="0"/>
              </a:spcBef>
              <a:spcAft>
                <a:spcPts val="0"/>
              </a:spcAft>
              <a:buClr>
                <a:schemeClr val="dk1"/>
              </a:buClr>
              <a:buSzPts val="275"/>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275"/>
              <a:buFont typeface="Trebuchet MS"/>
              <a:buNone/>
            </a:pPr>
            <a:r>
              <a:rPr lang="en-US" sz="1100" b="0" i="0" u="none" strike="noStrike" cap="none" dirty="0">
                <a:solidFill>
                  <a:schemeClr val="dk1"/>
                </a:solidFill>
                <a:latin typeface="Trebuchet MS"/>
                <a:ea typeface="Trebuchet MS"/>
                <a:cs typeface="Trebuchet MS"/>
                <a:sym typeface="Trebuchet MS"/>
              </a:rPr>
              <a:t>Computers are great with numbers, but it doesn’t see these handwritten digits as numbers. Instead, it sees them as groups of pixels. If we can create a mapping from an image of a handwritten digit to the number it represents, we could solve all kinds of problems. </a:t>
            </a:r>
            <a:endParaRPr dirty="0"/>
          </a:p>
          <a:p>
            <a:pPr marL="0" marR="0" lvl="0" indent="0" algn="l" rtl="0">
              <a:spcBef>
                <a:spcPts val="0"/>
              </a:spcBef>
              <a:spcAft>
                <a:spcPts val="0"/>
              </a:spcAft>
              <a:buClr>
                <a:schemeClr val="dk1"/>
              </a:buClr>
              <a:buSzPts val="275"/>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275"/>
              <a:buFont typeface="Trebuchet MS"/>
              <a:buNone/>
            </a:pPr>
            <a:r>
              <a:rPr lang="en-US" sz="1100" b="0" i="0" u="none" strike="noStrike" cap="none" dirty="0">
                <a:solidFill>
                  <a:schemeClr val="dk1"/>
                </a:solidFill>
                <a:latin typeface="Trebuchet MS"/>
                <a:ea typeface="Trebuchet MS"/>
                <a:cs typeface="Trebuchet MS"/>
                <a:sym typeface="Trebuchet MS"/>
              </a:rPr>
              <a:t>This problem was initially attacked by Yann </a:t>
            </a:r>
            <a:r>
              <a:rPr lang="en-US" sz="1100" b="0" i="0" u="none" strike="noStrike" cap="none" dirty="0" err="1">
                <a:solidFill>
                  <a:schemeClr val="dk1"/>
                </a:solidFill>
                <a:latin typeface="Trebuchet MS"/>
                <a:ea typeface="Trebuchet MS"/>
                <a:cs typeface="Trebuchet MS"/>
                <a:sym typeface="Trebuchet MS"/>
              </a:rPr>
              <a:t>LeCun</a:t>
            </a:r>
            <a:r>
              <a:rPr lang="en-US" sz="1100" b="0" i="0" u="none" strike="noStrike" cap="none" dirty="0">
                <a:solidFill>
                  <a:schemeClr val="dk1"/>
                </a:solidFill>
                <a:latin typeface="Trebuchet MS"/>
                <a:ea typeface="Trebuchet MS"/>
                <a:cs typeface="Trebuchet MS"/>
                <a:sym typeface="Trebuchet MS"/>
              </a:rPr>
              <a:t> in the 90s. He was working to help the US Postal Service sort mail faster. Years of research and millions of dollars were allocated to this project and Yann is now the director of AI for Facebook. We’re going to stand on Yann’s shoulders and solve this problem in less than an hour. </a:t>
            </a:r>
            <a:endParaRPr dirty="0"/>
          </a:p>
        </p:txBody>
      </p:sp>
      <p:sp>
        <p:nvSpPr>
          <p:cNvPr id="901" name="Google Shape;901;p40:notes"/>
          <p:cNvSpPr txBox="1">
            <a:spLocks noGrp="1"/>
          </p:cNvSpPr>
          <p:nvPr>
            <p:ph type="sldNum" idx="12"/>
          </p:nvPr>
        </p:nvSpPr>
        <p:spPr>
          <a:xfrm>
            <a:off x="3663169" y="8829967"/>
            <a:ext cx="3037839" cy="464818"/>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275"/>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2</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069183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r>
              <a:rPr lang="en-US" altLang="en-US" smtClean="0"/>
              <a:t>From Figure 9.8 in Goodfellow, et al, page 358.</a:t>
            </a:r>
          </a:p>
          <a:p>
            <a:endParaRPr lang="en-US" altLang="en-US" smtClean="0"/>
          </a:p>
          <a:p>
            <a:r>
              <a:rPr lang="en-US" altLang="en-US" smtClean="0"/>
              <a:t> </a:t>
            </a:r>
          </a:p>
        </p:txBody>
      </p:sp>
      <p:sp>
        <p:nvSpPr>
          <p:cNvPr id="2560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D9A6B4-9EF1-4A55-ABAD-DEFA7757C097}" type="slidenum">
              <a:rPr lang="en-US" altLang="en-US" smtClean="0"/>
              <a:pPr/>
              <a:t>15</a:t>
            </a:fld>
            <a:endParaRPr lang="en-US" altLang="en-US" smtClean="0"/>
          </a:p>
        </p:txBody>
      </p:sp>
    </p:spTree>
    <p:extLst>
      <p:ext uri="{BB962C8B-B14F-4D97-AF65-F5344CB8AC3E}">
        <p14:creationId xmlns:p14="http://schemas.microsoft.com/office/powerpoint/2010/main" val="3958738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r>
              <a:rPr lang="en-US" altLang="en-US" smtClean="0"/>
              <a:t>From http://cs231n.github.io/convolutional-networks/</a:t>
            </a:r>
          </a:p>
        </p:txBody>
      </p:sp>
      <p:sp>
        <p:nvSpPr>
          <p:cNvPr id="286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3DAC8F-0C12-47AC-999B-ACE7879FDD7A}" type="slidenum">
              <a:rPr lang="en-US" altLang="en-US" smtClean="0"/>
              <a:pPr/>
              <a:t>17</a:t>
            </a:fld>
            <a:endParaRPr lang="en-US" altLang="en-US" smtClean="0"/>
          </a:p>
        </p:txBody>
      </p:sp>
    </p:spTree>
    <p:extLst>
      <p:ext uri="{BB962C8B-B14F-4D97-AF65-F5344CB8AC3E}">
        <p14:creationId xmlns:p14="http://schemas.microsoft.com/office/powerpoint/2010/main" val="1420170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8" name="Google Shape;908;p41:notes"/>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SzPts val="275"/>
              <a:buFont typeface="Trebuchet MS"/>
              <a:buNone/>
            </a:pPr>
            <a:r>
              <a:rPr lang="en-US" sz="1100" b="0" i="0" u="none" strike="noStrike" cap="none">
                <a:solidFill>
                  <a:schemeClr val="dk1"/>
                </a:solidFill>
                <a:latin typeface="Trebuchet MS"/>
                <a:ea typeface="Trebuchet MS"/>
                <a:cs typeface="Trebuchet MS"/>
                <a:sym typeface="Trebuchet MS"/>
              </a:rPr>
              <a:t>Even though this is an introductory lab, experienced attendees will recognize the ease of use and value of DIGITS.</a:t>
            </a:r>
            <a:endParaRPr/>
          </a:p>
        </p:txBody>
      </p:sp>
      <p:sp>
        <p:nvSpPr>
          <p:cNvPr id="909" name="Google Shape;909;p41:notes"/>
          <p:cNvSpPr txBox="1">
            <a:spLocks noGrp="1"/>
          </p:cNvSpPr>
          <p:nvPr>
            <p:ph type="sldNum" idx="12"/>
          </p:nvPr>
        </p:nvSpPr>
        <p:spPr>
          <a:xfrm>
            <a:off x="3663169" y="8829967"/>
            <a:ext cx="3037839" cy="464818"/>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275"/>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3</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20865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p:spPr>
        <p:txBody>
          <a:bodyPr/>
          <a:lstStyle/>
          <a:p>
            <a:r>
              <a:rPr lang="en-US" altLang="en-US" smtClean="0"/>
              <a:t>Picture from http://cs231n.github.io/neural-networks-1/</a:t>
            </a:r>
          </a:p>
        </p:txBody>
      </p:sp>
      <p:sp>
        <p:nvSpPr>
          <p:cNvPr id="71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5BB434-4E8B-45D9-A910-AAE8690A2096}" type="slidenum">
              <a:rPr lang="en-US" altLang="en-US" smtClean="0"/>
              <a:pPr/>
              <a:t>4</a:t>
            </a:fld>
            <a:endParaRPr lang="en-US" altLang="en-US" smtClean="0"/>
          </a:p>
        </p:txBody>
      </p:sp>
    </p:spTree>
    <p:extLst>
      <p:ext uri="{BB962C8B-B14F-4D97-AF65-F5344CB8AC3E}">
        <p14:creationId xmlns:p14="http://schemas.microsoft.com/office/powerpoint/2010/main" val="22288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r>
              <a:rPr lang="en-US" altLang="en-US" smtClean="0"/>
              <a:t>The function F is called activation, and the particular form F=0 if S &lt; 0 and F=S is called rectified linear unit  or reLU.</a:t>
            </a:r>
          </a:p>
          <a:p>
            <a:endParaRPr lang="en-US" altLang="en-US" smtClean="0"/>
          </a:p>
          <a:p>
            <a:endParaRPr lang="en-US" altLang="en-US" smtClean="0"/>
          </a:p>
        </p:txBody>
      </p:sp>
      <p:sp>
        <p:nvSpPr>
          <p:cNvPr id="92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35A011-EBD9-49D9-ACA3-30EC06D4D64F}" type="slidenum">
              <a:rPr lang="en-US" altLang="en-US" smtClean="0"/>
              <a:pPr/>
              <a:t>5</a:t>
            </a:fld>
            <a:endParaRPr lang="en-US" altLang="en-US" smtClean="0"/>
          </a:p>
        </p:txBody>
      </p:sp>
    </p:spTree>
    <p:extLst>
      <p:ext uri="{BB962C8B-B14F-4D97-AF65-F5344CB8AC3E}">
        <p14:creationId xmlns:p14="http://schemas.microsoft.com/office/powerpoint/2010/main" val="189653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p:spPr>
        <p:txBody>
          <a:bodyPr/>
          <a:lstStyle/>
          <a:p>
            <a:r>
              <a:rPr lang="en-US" altLang="en-US" smtClean="0"/>
              <a:t>From MNIST dataset.</a:t>
            </a:r>
          </a:p>
          <a:p>
            <a:endParaRPr lang="en-US" altLang="en-US" smtClean="0"/>
          </a:p>
        </p:txBody>
      </p:sp>
      <p:sp>
        <p:nvSpPr>
          <p:cNvPr id="1331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38A699-92E0-44DF-AE76-CBE8EF17CBF1}" type="slidenum">
              <a:rPr lang="en-US" altLang="en-US" smtClean="0"/>
              <a:pPr/>
              <a:t>8</a:t>
            </a:fld>
            <a:endParaRPr lang="en-US" altLang="en-US" smtClean="0"/>
          </a:p>
        </p:txBody>
      </p:sp>
    </p:spTree>
    <p:extLst>
      <p:ext uri="{BB962C8B-B14F-4D97-AF65-F5344CB8AC3E}">
        <p14:creationId xmlns:p14="http://schemas.microsoft.com/office/powerpoint/2010/main" val="4042861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p:spPr>
        <p:txBody>
          <a:bodyPr/>
          <a:lstStyle/>
          <a:p>
            <a:r>
              <a:rPr lang="en-US" altLang="en-US" smtClean="0"/>
              <a:t>Lambda is called super-parameter and is not changed.</a:t>
            </a:r>
          </a:p>
          <a:p>
            <a:endParaRPr lang="en-US" altLang="en-US" smtClean="0"/>
          </a:p>
        </p:txBody>
      </p:sp>
      <p:sp>
        <p:nvSpPr>
          <p:cNvPr id="163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D3018A-2962-4F4D-8C6E-36456A74E215}" type="slidenum">
              <a:rPr lang="en-US" altLang="en-US" smtClean="0"/>
              <a:pPr/>
              <a:t>10</a:t>
            </a:fld>
            <a:endParaRPr lang="en-US" altLang="en-US" smtClean="0"/>
          </a:p>
        </p:txBody>
      </p:sp>
    </p:spTree>
    <p:extLst>
      <p:ext uri="{BB962C8B-B14F-4D97-AF65-F5344CB8AC3E}">
        <p14:creationId xmlns:p14="http://schemas.microsoft.com/office/powerpoint/2010/main" val="2546836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p:spPr>
        <p:txBody>
          <a:bodyPr/>
          <a:lstStyle/>
          <a:p>
            <a:endParaRPr lang="en-US" altLang="en-US" smtClean="0"/>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4D4F01-C6FC-48F5-A635-1971D4D1B109}" type="slidenum">
              <a:rPr lang="en-US" altLang="en-US" smtClean="0"/>
              <a:pPr/>
              <a:t>11</a:t>
            </a:fld>
            <a:endParaRPr lang="en-US" altLang="en-US" smtClean="0"/>
          </a:p>
        </p:txBody>
      </p:sp>
    </p:spTree>
    <p:extLst>
      <p:ext uri="{BB962C8B-B14F-4D97-AF65-F5344CB8AC3E}">
        <p14:creationId xmlns:p14="http://schemas.microsoft.com/office/powerpoint/2010/main" val="3136900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r>
              <a:rPr lang="en-US" altLang="en-US" smtClean="0"/>
              <a:t>To evaluate the gradient efficiently we use something called back propagation on the network.</a:t>
            </a:r>
          </a:p>
          <a:p>
            <a:endParaRPr lang="en-US" altLang="en-US" smtClean="0"/>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5F0107-5BC1-43E5-8397-1FCEC947C4AF}" type="slidenum">
              <a:rPr lang="en-US" altLang="en-US" smtClean="0"/>
              <a:pPr/>
              <a:t>12</a:t>
            </a:fld>
            <a:endParaRPr lang="en-US" altLang="en-US" smtClean="0"/>
          </a:p>
        </p:txBody>
      </p:sp>
    </p:spTree>
    <p:extLst>
      <p:ext uri="{BB962C8B-B14F-4D97-AF65-F5344CB8AC3E}">
        <p14:creationId xmlns:p14="http://schemas.microsoft.com/office/powerpoint/2010/main" val="43576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r>
              <a:rPr lang="en-US" altLang="en-US" smtClean="0"/>
              <a:t>From “Deep learning”, Goodfellow, et al, page 119.</a:t>
            </a:r>
          </a:p>
          <a:p>
            <a:endParaRPr lang="en-US" altLang="en-US" smtClean="0"/>
          </a:p>
        </p:txBody>
      </p:sp>
      <p:sp>
        <p:nvSpPr>
          <p:cNvPr id="2355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ED6214-EE6C-419C-B123-0E6FAC81A525}" type="slidenum">
              <a:rPr lang="en-US" altLang="en-US" smtClean="0"/>
              <a:pPr/>
              <a:t>14</a:t>
            </a:fld>
            <a:endParaRPr lang="en-US" altLang="en-US" smtClean="0"/>
          </a:p>
        </p:txBody>
      </p:sp>
    </p:spTree>
    <p:extLst>
      <p:ext uri="{BB962C8B-B14F-4D97-AF65-F5344CB8AC3E}">
        <p14:creationId xmlns:p14="http://schemas.microsoft.com/office/powerpoint/2010/main" val="348190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tx1">
                    <a:lumMod val="95000"/>
                    <a:lumOff val="5000"/>
                  </a:schemeClr>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a:xfrm>
            <a:off x="1320800" y="6223530"/>
            <a:ext cx="2844800" cy="365125"/>
          </a:xfrm>
        </p:spPr>
        <p:txBody>
          <a:bodyPr/>
          <a:lstStyle/>
          <a:p>
            <a:fld id="{4C64A9B7-F62E-4427-8927-2F3CBAEA7861}" type="datetime1">
              <a:rPr lang="en-US" altLang="zh-TW"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9413B-C25F-4AD9-A20B-1B2BD8F7869A}" type="slidenum">
              <a:rPr lang="en-US" smtClean="0"/>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95000"/>
                    <a:lumOff val="5000"/>
                  </a:schemeClr>
                </a:solidFill>
              </a:defRPr>
            </a:lvl1p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F91235A4-28AD-45EC-8530-7E61BE403C9B}" type="datetime1">
              <a:rPr lang="en-US" altLang="zh-TW" smtClean="0"/>
              <a:t>7/22/2019</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lumMod val="95000"/>
                    <a:lumOff val="5000"/>
                  </a:schemeClr>
                </a:solidFill>
              </a:defRPr>
            </a:lvl1pP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FB8905B2-6EDD-47A6-9D46-949080931F31}" type="datetime1">
              <a:rPr lang="en-US" altLang="zh-TW" smtClean="0"/>
              <a:t>7/22/2019</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ubtitle, and Two Content">
  <p:cSld name="Title, Subtitle, and Two Content">
    <p:spTree>
      <p:nvGrpSpPr>
        <p:cNvPr id="1" name="Shape 392"/>
        <p:cNvGrpSpPr/>
        <p:nvPr/>
      </p:nvGrpSpPr>
      <p:grpSpPr>
        <a:xfrm>
          <a:off x="0" y="0"/>
          <a:ext cx="0" cy="0"/>
          <a:chOff x="0" y="0"/>
          <a:chExt cx="0" cy="0"/>
        </a:xfrm>
      </p:grpSpPr>
      <p:sp>
        <p:nvSpPr>
          <p:cNvPr id="393" name="Google Shape;393;p71"/>
          <p:cNvSpPr/>
          <p:nvPr/>
        </p:nvSpPr>
        <p:spPr>
          <a:xfrm>
            <a:off x="10772047" y="6450203"/>
            <a:ext cx="1419951" cy="407797"/>
          </a:xfrm>
          <a:prstGeom prst="rect">
            <a:avLst/>
          </a:prstGeom>
          <a:solidFill>
            <a:schemeClr val="lt1"/>
          </a:solidFill>
          <a:ln>
            <a:noFill/>
          </a:ln>
        </p:spPr>
        <p:txBody>
          <a:bodyPr spcFirstLastPara="1" wrap="square" lIns="101575" tIns="50775" rIns="101575" bIns="5077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94" name="Google Shape;394;p71"/>
          <p:cNvSpPr txBox="1">
            <a:spLocks noGrp="1"/>
          </p:cNvSpPr>
          <p:nvPr>
            <p:ph type="title"/>
          </p:nvPr>
        </p:nvSpPr>
        <p:spPr>
          <a:xfrm>
            <a:off x="553719" y="727058"/>
            <a:ext cx="11084559" cy="65659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2"/>
              </a:buClr>
              <a:buSzPts val="4000"/>
              <a:buFont typeface="Trebuchet MS"/>
              <a:buNone/>
              <a:defRPr sz="40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9pPr>
          </a:lstStyle>
          <a:p>
            <a:endParaRPr/>
          </a:p>
        </p:txBody>
      </p:sp>
      <p:sp>
        <p:nvSpPr>
          <p:cNvPr id="395" name="Google Shape;395;p71"/>
          <p:cNvSpPr txBox="1">
            <a:spLocks noGrp="1"/>
          </p:cNvSpPr>
          <p:nvPr>
            <p:ph type="body" idx="1"/>
          </p:nvPr>
        </p:nvSpPr>
        <p:spPr>
          <a:xfrm>
            <a:off x="746695" y="2346288"/>
            <a:ext cx="5203608" cy="410391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222"/>
              <a:buFont typeface="Trebuchet MS"/>
              <a:buNone/>
              <a:defRPr sz="2222"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10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1000"/>
              </a:spcBef>
              <a:spcAft>
                <a:spcPts val="0"/>
              </a:spcAft>
              <a:buClr>
                <a:schemeClr val="dk1"/>
              </a:buClr>
              <a:buSzPts val="1778"/>
              <a:buFont typeface="Trebuchet MS"/>
              <a:buNone/>
              <a:defRPr sz="1778"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1000"/>
              </a:spcBef>
              <a:spcAft>
                <a:spcPts val="0"/>
              </a:spcAft>
              <a:buClr>
                <a:schemeClr val="lt1"/>
              </a:buClr>
              <a:buSzPts val="2000"/>
              <a:buFont typeface="Noto Sans Symbols"/>
              <a:buChar char="▪"/>
              <a:defRPr sz="20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lt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6" name="Google Shape;396;p71"/>
          <p:cNvSpPr txBox="1">
            <a:spLocks noGrp="1"/>
          </p:cNvSpPr>
          <p:nvPr>
            <p:ph type="body" idx="2"/>
          </p:nvPr>
        </p:nvSpPr>
        <p:spPr>
          <a:xfrm>
            <a:off x="6251057" y="2346288"/>
            <a:ext cx="5203607" cy="410391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222"/>
              <a:buFont typeface="Trebuchet MS"/>
              <a:buNone/>
              <a:defRPr sz="2222"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10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1000"/>
              </a:spcBef>
              <a:spcAft>
                <a:spcPts val="0"/>
              </a:spcAft>
              <a:buClr>
                <a:schemeClr val="dk1"/>
              </a:buClr>
              <a:buSzPts val="1778"/>
              <a:buFont typeface="Trebuchet MS"/>
              <a:buNone/>
              <a:defRPr sz="1778"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1000"/>
              </a:spcBef>
              <a:spcAft>
                <a:spcPts val="0"/>
              </a:spcAft>
              <a:buClr>
                <a:schemeClr val="lt1"/>
              </a:buClr>
              <a:buSzPts val="2000"/>
              <a:buFont typeface="Noto Sans Symbols"/>
              <a:buChar char="▪"/>
              <a:defRPr sz="20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lt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7" name="Google Shape;397;p71"/>
          <p:cNvSpPr txBox="1">
            <a:spLocks noGrp="1"/>
          </p:cNvSpPr>
          <p:nvPr>
            <p:ph type="body" idx="3"/>
          </p:nvPr>
        </p:nvSpPr>
        <p:spPr>
          <a:xfrm>
            <a:off x="553719" y="1311740"/>
            <a:ext cx="11084559" cy="58384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dk1"/>
              </a:buClr>
              <a:buSzPts val="2667"/>
              <a:buFont typeface="Trebuchet MS"/>
              <a:buNone/>
              <a:defRPr sz="2667"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1000"/>
              </a:spcBef>
              <a:spcAft>
                <a:spcPts val="0"/>
              </a:spcAft>
              <a:buClr>
                <a:schemeClr val="dk1"/>
              </a:buClr>
              <a:buSzPts val="3111"/>
              <a:buFont typeface="Trebuchet MS"/>
              <a:buNone/>
              <a:defRPr sz="3111"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1000"/>
              </a:spcBef>
              <a:spcAft>
                <a:spcPts val="0"/>
              </a:spcAft>
              <a:buClr>
                <a:schemeClr val="dk1"/>
              </a:buClr>
              <a:buSzPts val="3111"/>
              <a:buFont typeface="Trebuchet MS"/>
              <a:buNone/>
              <a:defRPr sz="3111"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1000"/>
              </a:spcBef>
              <a:spcAft>
                <a:spcPts val="0"/>
              </a:spcAft>
              <a:buClr>
                <a:schemeClr val="lt2"/>
              </a:buClr>
              <a:buSzPts val="3111"/>
              <a:buFont typeface="Trebuchet MS"/>
              <a:buNone/>
              <a:defRPr sz="3111"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622"/>
              </a:spcBef>
              <a:spcAft>
                <a:spcPts val="0"/>
              </a:spcAft>
              <a:buClr>
                <a:schemeClr val="lt2"/>
              </a:buClr>
              <a:buSzPts val="3111"/>
              <a:buFont typeface="Trebuchet MS"/>
              <a:buNone/>
              <a:defRPr sz="3111" b="0" i="0" u="none" strike="noStrike" cap="none">
                <a:solidFill>
                  <a:schemeClr val="lt2"/>
                </a:solidFill>
                <a:latin typeface="Trebuchet MS"/>
                <a:ea typeface="Trebuchet MS"/>
                <a:cs typeface="Trebuchet MS"/>
                <a:sym typeface="Trebuchet MS"/>
              </a:defRPr>
            </a:lvl5pPr>
            <a:lvl6pPr marL="2743200" marR="0" lvl="5" indent="-369697"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6pPr>
            <a:lvl7pPr marL="3200400" marR="0" lvl="6" indent="-369697"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7pPr>
            <a:lvl8pPr marL="3657600" marR="0" lvl="7" indent="-369696"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8pPr>
            <a:lvl9pPr marL="4114800" marR="0" lvl="8" indent="-369696"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398" name="Google Shape;398;p7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99" name="Google Shape;399;p71"/>
          <p:cNvSpPr txBox="1"/>
          <p:nvPr/>
        </p:nvSpPr>
        <p:spPr>
          <a:xfrm>
            <a:off x="10846948" y="6479205"/>
            <a:ext cx="356697" cy="179536"/>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36"/>
              <a:buFont typeface="Trebuchet MS"/>
              <a:buNone/>
            </a:pPr>
            <a:fld id="{00000000-1234-1234-1234-123412341234}" type="slidenum">
              <a:rPr lang="en-US" sz="943" b="0" i="0" u="none" strike="noStrike" cap="none">
                <a:solidFill>
                  <a:schemeClr val="accent4"/>
                </a:solidFill>
                <a:latin typeface="Trebuchet MS"/>
                <a:ea typeface="Trebuchet MS"/>
                <a:cs typeface="Trebuchet MS"/>
                <a:sym typeface="Trebuchet MS"/>
              </a:rPr>
              <a:t>‹#›</a:t>
            </a:fld>
            <a:r>
              <a:rPr lang="en-US" sz="1167" b="0" i="0" u="none" strike="noStrike" cap="none">
                <a:solidFill>
                  <a:srgbClr val="12FEB6"/>
                </a:solidFill>
                <a:latin typeface="Questrial"/>
                <a:ea typeface="Questrial"/>
                <a:cs typeface="Questrial"/>
                <a:sym typeface="Questrial"/>
              </a:rPr>
              <a:t> </a:t>
            </a:r>
            <a:endParaRPr/>
          </a:p>
        </p:txBody>
      </p:sp>
    </p:spTree>
    <p:extLst>
      <p:ext uri="{BB962C8B-B14F-4D97-AF65-F5344CB8AC3E}">
        <p14:creationId xmlns:p14="http://schemas.microsoft.com/office/powerpoint/2010/main" val="1654447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388"/>
        <p:cNvGrpSpPr/>
        <p:nvPr/>
      </p:nvGrpSpPr>
      <p:grpSpPr>
        <a:xfrm>
          <a:off x="0" y="0"/>
          <a:ext cx="0" cy="0"/>
          <a:chOff x="0" y="0"/>
          <a:chExt cx="0" cy="0"/>
        </a:xfrm>
      </p:grpSpPr>
      <p:sp>
        <p:nvSpPr>
          <p:cNvPr id="389" name="Google Shape;389;p70"/>
          <p:cNvSpPr txBox="1">
            <a:spLocks noGrp="1"/>
          </p:cNvSpPr>
          <p:nvPr>
            <p:ph type="title"/>
          </p:nvPr>
        </p:nvSpPr>
        <p:spPr>
          <a:xfrm>
            <a:off x="553719" y="734695"/>
            <a:ext cx="11084559" cy="65659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2"/>
              </a:buClr>
              <a:buSzPts val="4000"/>
              <a:buFont typeface="Trebuchet MS"/>
              <a:buNone/>
              <a:defRPr sz="40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556"/>
              <a:buFont typeface="Arial"/>
              <a:buNone/>
              <a:defRPr sz="3556" b="1" i="0" u="none" strike="noStrike" cap="none">
                <a:solidFill>
                  <a:srgbClr val="73B900"/>
                </a:solidFill>
                <a:latin typeface="Arial"/>
                <a:ea typeface="Arial"/>
                <a:cs typeface="Arial"/>
                <a:sym typeface="Arial"/>
              </a:defRPr>
            </a:lvl9pPr>
          </a:lstStyle>
          <a:p>
            <a:endParaRPr/>
          </a:p>
        </p:txBody>
      </p:sp>
      <p:sp>
        <p:nvSpPr>
          <p:cNvPr id="390" name="Google Shape;390;p70"/>
          <p:cNvSpPr txBox="1">
            <a:spLocks noGrp="1"/>
          </p:cNvSpPr>
          <p:nvPr>
            <p:ph type="body" idx="1"/>
          </p:nvPr>
        </p:nvSpPr>
        <p:spPr>
          <a:xfrm>
            <a:off x="553719" y="1314814"/>
            <a:ext cx="11084559" cy="58384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dk1"/>
              </a:buClr>
              <a:buSzPts val="2667"/>
              <a:buFont typeface="Trebuchet MS"/>
              <a:buNone/>
              <a:defRPr sz="2667"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1000"/>
              </a:spcBef>
              <a:spcAft>
                <a:spcPts val="0"/>
              </a:spcAft>
              <a:buClr>
                <a:schemeClr val="dk1"/>
              </a:buClr>
              <a:buSzPts val="3111"/>
              <a:buFont typeface="Trebuchet MS"/>
              <a:buNone/>
              <a:defRPr sz="3111"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1000"/>
              </a:spcBef>
              <a:spcAft>
                <a:spcPts val="0"/>
              </a:spcAft>
              <a:buClr>
                <a:schemeClr val="dk1"/>
              </a:buClr>
              <a:buSzPts val="3111"/>
              <a:buFont typeface="Trebuchet MS"/>
              <a:buNone/>
              <a:defRPr sz="3111"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1000"/>
              </a:spcBef>
              <a:spcAft>
                <a:spcPts val="0"/>
              </a:spcAft>
              <a:buClr>
                <a:schemeClr val="lt2"/>
              </a:buClr>
              <a:buSzPts val="3111"/>
              <a:buFont typeface="Trebuchet MS"/>
              <a:buNone/>
              <a:defRPr sz="3111"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622"/>
              </a:spcBef>
              <a:spcAft>
                <a:spcPts val="0"/>
              </a:spcAft>
              <a:buClr>
                <a:schemeClr val="lt2"/>
              </a:buClr>
              <a:buSzPts val="3111"/>
              <a:buFont typeface="Trebuchet MS"/>
              <a:buNone/>
              <a:defRPr sz="3111" b="0" i="0" u="none" strike="noStrike" cap="none">
                <a:solidFill>
                  <a:schemeClr val="lt2"/>
                </a:solidFill>
                <a:latin typeface="Trebuchet MS"/>
                <a:ea typeface="Trebuchet MS"/>
                <a:cs typeface="Trebuchet MS"/>
                <a:sym typeface="Trebuchet MS"/>
              </a:defRPr>
            </a:lvl5pPr>
            <a:lvl6pPr marL="2743200" marR="0" lvl="5" indent="-369697"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6pPr>
            <a:lvl7pPr marL="3200400" marR="0" lvl="6" indent="-369697"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7pPr>
            <a:lvl8pPr marL="3657600" marR="0" lvl="7" indent="-369696"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8pPr>
            <a:lvl9pPr marL="4114800" marR="0" lvl="8" indent="-369696"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91" name="Google Shape;391;p70"/>
          <p:cNvSpPr txBox="1">
            <a:spLocks noGrp="1"/>
          </p:cNvSpPr>
          <p:nvPr>
            <p:ph type="body" idx="2"/>
          </p:nvPr>
        </p:nvSpPr>
        <p:spPr>
          <a:xfrm>
            <a:off x="574167" y="2336704"/>
            <a:ext cx="11054080" cy="413213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222"/>
              <a:buFont typeface="Trebuchet MS"/>
              <a:buNone/>
              <a:defRPr sz="2222"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10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1000"/>
              </a:spcBef>
              <a:spcAft>
                <a:spcPts val="0"/>
              </a:spcAft>
              <a:buClr>
                <a:schemeClr val="dk1"/>
              </a:buClr>
              <a:buSzPts val="1778"/>
              <a:buFont typeface="Trebuchet MS"/>
              <a:buNone/>
              <a:defRPr sz="1778"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10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4pPr>
            <a:lvl5pPr marL="2286000" marR="0" lvl="4" indent="-369697" algn="l" rtl="0">
              <a:lnSpc>
                <a:spcPct val="100000"/>
              </a:lnSpc>
              <a:spcBef>
                <a:spcPts val="444"/>
              </a:spcBef>
              <a:spcAft>
                <a:spcPts val="0"/>
              </a:spcAft>
              <a:buClr>
                <a:schemeClr val="dk1"/>
              </a:buClr>
              <a:buSzPts val="2222"/>
              <a:buFont typeface="Noto Sans Symbols"/>
              <a:buChar char="▪"/>
              <a:defRPr sz="2222" b="0" i="0" u="none" strike="noStrike" cap="none">
                <a:solidFill>
                  <a:schemeClr val="lt1"/>
                </a:solidFill>
                <a:latin typeface="Trebuchet MS"/>
                <a:ea typeface="Trebuchet MS"/>
                <a:cs typeface="Trebuchet MS"/>
                <a:sym typeface="Trebuchet MS"/>
              </a:defRPr>
            </a:lvl5pPr>
            <a:lvl6pPr marL="2743200" marR="0" lvl="5" indent="-369697"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6pPr>
            <a:lvl7pPr marL="3200400" marR="0" lvl="6" indent="-369697"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7pPr>
            <a:lvl8pPr marL="3657600" marR="0" lvl="7" indent="-369696"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8pPr>
            <a:lvl9pPr marL="4114800" marR="0" lvl="8" indent="-369696" algn="l" rtl="0">
              <a:lnSpc>
                <a:spcPct val="100000"/>
              </a:lnSpc>
              <a:spcBef>
                <a:spcPts val="444"/>
              </a:spcBef>
              <a:spcAft>
                <a:spcPts val="0"/>
              </a:spcAft>
              <a:buClr>
                <a:schemeClr val="dk2"/>
              </a:buClr>
              <a:buSzPts val="2222"/>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2214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95000"/>
                    <a:lumOff val="5000"/>
                  </a:schemeClr>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defRPr>
                <a:solidFill>
                  <a:schemeClr val="tx1">
                    <a:lumMod val="95000"/>
                    <a:lumOff val="5000"/>
                  </a:schemeClr>
                </a:solidFill>
                <a:latin typeface="微軟正黑體" panose="020B0604030504040204" pitchFamily="34" charset="-120"/>
                <a:ea typeface="微軟正黑體" panose="020B0604030504040204" pitchFamily="34" charset="-120"/>
              </a:defRPr>
            </a:lvl1pPr>
            <a:lvl2pPr>
              <a:defRPr>
                <a:solidFill>
                  <a:schemeClr val="tx1">
                    <a:lumMod val="95000"/>
                    <a:lumOff val="5000"/>
                  </a:schemeClr>
                </a:solidFill>
                <a:latin typeface="微軟正黑體" panose="020B0604030504040204" pitchFamily="34" charset="-120"/>
                <a:ea typeface="微軟正黑體" panose="020B0604030504040204" pitchFamily="34" charset="-120"/>
              </a:defRPr>
            </a:lvl2pPr>
            <a:lvl3pPr>
              <a:defRPr>
                <a:solidFill>
                  <a:schemeClr val="tx1">
                    <a:lumMod val="95000"/>
                    <a:lumOff val="5000"/>
                  </a:schemeClr>
                </a:solidFill>
                <a:latin typeface="微軟正黑體" panose="020B0604030504040204" pitchFamily="34" charset="-120"/>
                <a:ea typeface="微軟正黑體" panose="020B0604030504040204" pitchFamily="34" charset="-120"/>
              </a:defRPr>
            </a:lvl3pPr>
            <a:lvl4pPr>
              <a:defRPr>
                <a:solidFill>
                  <a:schemeClr val="tx1">
                    <a:lumMod val="95000"/>
                    <a:lumOff val="5000"/>
                  </a:schemeClr>
                </a:solidFill>
                <a:latin typeface="微軟正黑體" panose="020B0604030504040204" pitchFamily="34" charset="-120"/>
                <a:ea typeface="微軟正黑體" panose="020B0604030504040204" pitchFamily="34" charset="-120"/>
              </a:defRPr>
            </a:lvl4pPr>
            <a:lvl5pPr>
              <a:defRPr>
                <a:solidFill>
                  <a:schemeClr val="tx1">
                    <a:lumMod val="95000"/>
                    <a:lumOff val="5000"/>
                  </a:schemeClr>
                </a:solidFill>
                <a:latin typeface="微軟正黑體" panose="020B0604030504040204" pitchFamily="34" charset="-120"/>
                <a:ea typeface="微軟正黑體" panose="020B0604030504040204" pitchFamily="34" charset="-12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DCAEE13E-DC2C-4F30-B5C4-CF34B7C6216D}" type="datetime1">
              <a:rPr lang="en-US" altLang="zh-TW" smtClean="0"/>
              <a:t>7/22/2019</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tx1">
                    <a:lumMod val="95000"/>
                    <a:lumOff val="5000"/>
                  </a:schemeClr>
                </a:solidFill>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D948DE2-71FE-458B-B98E-9EF1D9303440}" type="datetime1">
              <a:rPr lang="en-US" altLang="zh-TW"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45600" y="6491818"/>
            <a:ext cx="2844800" cy="365125"/>
          </a:xfrm>
        </p:spPr>
        <p:txBody>
          <a:bodyPr/>
          <a:lstStyle/>
          <a:p>
            <a:fld id="{3509413B-C25F-4AD9-A20B-1B2BD8F786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82CBB3DF-5B9F-4ED9-BA73-EC0CADCD2AFD}" type="datetime1">
              <a:rPr lang="en-US" altLang="zh-TW"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9413B-C25F-4AD9-A20B-1B2BD8F7869A}" type="slidenum">
              <a:rPr lang="en-US" smtClean="0"/>
              <a:t>‹#›</a:t>
            </a:fld>
            <a:endParaRPr lang="en-US"/>
          </a:p>
        </p:txBody>
      </p:sp>
      <p:sp>
        <p:nvSpPr>
          <p:cNvPr id="8" name="矩形 7"/>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F1363462-AECF-4718-AA53-28D4DA69E83B}" type="datetime1">
              <a:rPr lang="en-US" altLang="zh-TW"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9413B-C25F-4AD9-A20B-1B2BD8F7869A}" type="slidenum">
              <a:rPr lang="en-US" smtClean="0"/>
              <a:t>‹#›</a:t>
            </a:fld>
            <a:endParaRPr lang="en-US"/>
          </a:p>
        </p:txBody>
      </p:sp>
      <p:sp>
        <p:nvSpPr>
          <p:cNvPr id="10" name="矩形 9"/>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649F6B69-3511-4992-8F89-9D6FC3C02430}" type="datetime1">
              <a:rPr lang="en-US" altLang="zh-TW"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a:solidFill>
                  <a:srgbClr val="002060"/>
                </a:solidFill>
              </a:defRPr>
            </a:lvl1pPr>
          </a:lstStyle>
          <a:p>
            <a:fld id="{3509413B-C25F-4AD9-A20B-1B2BD8F7869A}" type="slidenum">
              <a:rPr lang="en-US" smtClean="0"/>
              <a:pPr/>
              <a:t>‹#›</a:t>
            </a:fld>
            <a:r>
              <a:rPr lang="en-US" altLang="zh-TW" smtClean="0"/>
              <a:t>/9</a:t>
            </a:r>
            <a:endParaRPr lang="en-US" dirty="0"/>
          </a:p>
        </p:txBody>
      </p:sp>
      <p:sp>
        <p:nvSpPr>
          <p:cNvPr id="6" name="矩形 5"/>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626F5-7889-41B7-801A-1BB32530F292}" type="datetime1">
              <a:rPr lang="en-US" altLang="zh-TW"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9413B-C25F-4AD9-A20B-1B2BD8F7869A}" type="slidenum">
              <a:rPr lang="en-US" smtClean="0"/>
              <a:t>‹#›</a:t>
            </a:fld>
            <a:r>
              <a:rPr lang="en-US" altLang="zh-TW" dirty="0" smtClean="0"/>
              <a:t>/9</a:t>
            </a:r>
            <a:endParaRPr lang="en-US" dirty="0"/>
          </a:p>
        </p:txBody>
      </p:sp>
      <p:sp>
        <p:nvSpPr>
          <p:cNvPr id="5" name="矩形 4"/>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tx1">
                    <a:lumMod val="95000"/>
                    <a:lumOff val="5000"/>
                  </a:schemeClr>
                </a:solidFill>
              </a:defRPr>
            </a:lvl1pPr>
          </a:lstStyle>
          <a:p>
            <a:r>
              <a:rPr lang="zh-TW" altLang="en-US" smtClean="0"/>
              <a:t>按一下以編輯母片標題樣式</a:t>
            </a:r>
            <a:endParaRPr lang="en-US"/>
          </a:p>
        </p:txBody>
      </p:sp>
      <p:sp>
        <p:nvSpPr>
          <p:cNvPr id="3" name="Content Placeholder 2"/>
          <p:cNvSpPr>
            <a:spLocks noGrp="1"/>
          </p:cNvSpPr>
          <p:nvPr>
            <p:ph idx="1"/>
          </p:nvPr>
        </p:nvSpPr>
        <p:spPr>
          <a:xfrm>
            <a:off x="4766733" y="273051"/>
            <a:ext cx="6815667" cy="5853113"/>
          </a:xfrm>
        </p:spPr>
        <p:txBody>
          <a:bodyPr/>
          <a:lstStyle>
            <a:lvl1pPr>
              <a:defRPr sz="3200">
                <a:solidFill>
                  <a:schemeClr val="tx1">
                    <a:lumMod val="95000"/>
                    <a:lumOff val="5000"/>
                  </a:schemeClr>
                </a:solidFill>
              </a:defRPr>
            </a:lvl1pPr>
            <a:lvl2pPr>
              <a:defRPr sz="2800">
                <a:solidFill>
                  <a:schemeClr val="tx1">
                    <a:lumMod val="95000"/>
                    <a:lumOff val="5000"/>
                  </a:schemeClr>
                </a:solidFill>
              </a:defRPr>
            </a:lvl2pPr>
            <a:lvl3pPr>
              <a:defRPr sz="2400">
                <a:solidFill>
                  <a:schemeClr val="tx1">
                    <a:lumMod val="95000"/>
                    <a:lumOff val="5000"/>
                  </a:schemeClr>
                </a:solidFill>
              </a:defRPr>
            </a:lvl3pPr>
            <a:lvl4pPr>
              <a:defRPr sz="2000">
                <a:solidFill>
                  <a:schemeClr val="tx1">
                    <a:lumMod val="95000"/>
                    <a:lumOff val="5000"/>
                  </a:schemeClr>
                </a:solidFill>
              </a:defRPr>
            </a:lvl4pPr>
            <a:lvl5pPr>
              <a:defRPr sz="2000">
                <a:solidFill>
                  <a:schemeClr val="tx1">
                    <a:lumMod val="95000"/>
                    <a:lumOff val="5000"/>
                  </a:schemeClr>
                </a:solidFill>
              </a:defRPr>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lvl1pPr>
              <a:defRPr>
                <a:solidFill>
                  <a:schemeClr val="tx1">
                    <a:lumMod val="95000"/>
                    <a:lumOff val="5000"/>
                  </a:schemeClr>
                </a:solidFill>
              </a:defRPr>
            </a:lvl1pPr>
          </a:lstStyle>
          <a:p>
            <a:fld id="{347EE7DD-2098-47C2-A287-19AD2D006133}" type="datetime1">
              <a:rPr lang="en-US" altLang="zh-TW" smtClean="0"/>
              <a:t>7/22/2019</a:t>
            </a:fld>
            <a:endParaRPr lang="en-US"/>
          </a:p>
        </p:txBody>
      </p:sp>
      <p:sp>
        <p:nvSpPr>
          <p:cNvPr id="6" name="Footer Placeholder 5"/>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8" name="矩形 7"/>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lumMod val="95000"/>
                    <a:lumOff val="5000"/>
                  </a:schemeClr>
                </a:solidFill>
              </a:defRPr>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FA512C6-C102-4111-B89C-91D1EFC1F688}" type="datetime1">
              <a:rPr lang="en-US" altLang="zh-TW" smtClean="0"/>
              <a:t>7/22/2019</a:t>
            </a:fld>
            <a:endParaRPr lang="en-US"/>
          </a:p>
        </p:txBody>
      </p:sp>
      <p:sp>
        <p:nvSpPr>
          <p:cNvPr id="6" name="Footer Placeholder 5"/>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8" name="矩形 7"/>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9245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09600" y="1600201"/>
            <a:ext cx="9245600" cy="452596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6EC43-3F23-47A0-A558-104D3D9B4CDB}" type="datetime1">
              <a:rPr lang="en-US" altLang="zh-TW" smtClean="0"/>
              <a:t>7/22/2019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9413B-C25F-4AD9-A20B-1B2BD8F786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accent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819401" y="2902804"/>
            <a:ext cx="7652544" cy="830997"/>
          </a:xfrm>
          <a:prstGeom prst="rect">
            <a:avLst/>
          </a:prstGeom>
          <a:noFill/>
        </p:spPr>
        <p:txBody>
          <a:bodyPr wrap="none" rtlCol="0">
            <a:spAutoFit/>
          </a:bodyPr>
          <a:lstStyle/>
          <a:p>
            <a:r>
              <a:rPr lang="en-US" altLang="zh-TW" sz="4800" dirty="0"/>
              <a:t>TF01-MachineLearning4Mnist</a:t>
            </a:r>
            <a:endParaRPr lang="en-US" sz="4800" b="1" dirty="0">
              <a:solidFill>
                <a:schemeClr val="accent2"/>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6426" y="152401"/>
            <a:ext cx="1171575" cy="1171575"/>
          </a:xfrm>
          <a:prstGeom prst="rect">
            <a:avLst/>
          </a:prstGeom>
        </p:spPr>
      </p:pic>
      <p:sp>
        <p:nvSpPr>
          <p:cNvPr id="3" name="文字方塊 2"/>
          <p:cNvSpPr txBox="1"/>
          <p:nvPr/>
        </p:nvSpPr>
        <p:spPr>
          <a:xfrm>
            <a:off x="5029200" y="5257800"/>
            <a:ext cx="1947969"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Hsueh-Ting Chu</a:t>
            </a:r>
          </a:p>
        </p:txBody>
      </p:sp>
      <p:sp>
        <p:nvSpPr>
          <p:cNvPr id="6" name="矩形 5"/>
          <p:cNvSpPr/>
          <p:nvPr/>
        </p:nvSpPr>
        <p:spPr>
          <a:xfrm>
            <a:off x="0" y="16042"/>
            <a:ext cx="2930098" cy="400110"/>
          </a:xfrm>
          <a:prstGeom prst="rect">
            <a:avLst/>
          </a:prstGeom>
        </p:spPr>
        <p:txBody>
          <a:bodyPr wrap="none">
            <a:spAutoFit/>
          </a:bodyPr>
          <a:lstStyle/>
          <a:p>
            <a:r>
              <a:rPr lang="en-US" altLang="zh-TW" sz="2000" dirty="0" err="1" smtClean="0"/>
              <a:t>TensorFlow</a:t>
            </a:r>
            <a:r>
              <a:rPr lang="en-US" altLang="zh-TW" sz="2000" dirty="0" smtClean="0"/>
              <a:t> </a:t>
            </a:r>
            <a:r>
              <a:rPr lang="en-US" altLang="zh-TW" sz="2000" dirty="0"/>
              <a:t>Quick Tutorial </a:t>
            </a:r>
            <a:endParaRPr lang="zh-TW"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Hinge loss function</a:t>
            </a:r>
          </a:p>
        </p:txBody>
      </p:sp>
      <p:graphicFrame>
        <p:nvGraphicFramePr>
          <p:cNvPr id="15363" name="Object 4"/>
          <p:cNvGraphicFramePr>
            <a:graphicFrameLocks noChangeAspect="1"/>
          </p:cNvGraphicFramePr>
          <p:nvPr/>
        </p:nvGraphicFramePr>
        <p:xfrm>
          <a:off x="3494088" y="1752600"/>
          <a:ext cx="5040312" cy="869950"/>
        </p:xfrm>
        <a:graphic>
          <a:graphicData uri="http://schemas.openxmlformats.org/presentationml/2006/ole">
            <mc:AlternateContent xmlns:mc="http://schemas.openxmlformats.org/markup-compatibility/2006">
              <mc:Choice xmlns:v="urn:schemas-microsoft-com:vml" Requires="v">
                <p:oleObj spid="_x0000_s3076" name="Equation" r:id="rId4" imgW="2133600" imgH="368300" progId="Equation.DSMT4">
                  <p:embed/>
                </p:oleObj>
              </mc:Choice>
              <mc:Fallback>
                <p:oleObj name="Equation" r:id="rId4" imgW="2133600" imgH="368300" progId="Equation.DSMT4">
                  <p:embed/>
                  <p:pic>
                    <p:nvPicPr>
                      <p:cNvPr id="1536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088" y="1752600"/>
                        <a:ext cx="504031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4" name="TextBox 5"/>
          <p:cNvSpPr txBox="1">
            <a:spLocks noChangeArrowheads="1"/>
          </p:cNvSpPr>
          <p:nvPr/>
        </p:nvSpPr>
        <p:spPr bwMode="auto">
          <a:xfrm>
            <a:off x="2209800" y="2895600"/>
            <a:ext cx="7620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Example: Given an image for 2, the 10 outputs (scores), let’s say, are 10, 2, 8, …, 13 for j = 0, 1, .., 9.    Clearly, j = 2 should be the correct answer.  Let take </a:t>
            </a:r>
            <a:r>
              <a:rPr lang="el-GR" altLang="en-US" sz="1800">
                <a:cs typeface="Arial" panose="020B0604020202020204" pitchFamily="34" charset="0"/>
              </a:rPr>
              <a:t>Δ</a:t>
            </a:r>
            <a:r>
              <a:rPr lang="en-US" altLang="en-US" sz="1800">
                <a:cs typeface="Arial" panose="020B0604020202020204" pitchFamily="34" charset="0"/>
              </a:rPr>
              <a:t>=1.  Then the loss is max(0, 10-8+1) + max(0,2-8+1) + … + max(0,13-8+1) = 3 + 6 = 9.  {Incorrect scores get a large penalty}</a:t>
            </a:r>
          </a:p>
          <a:p>
            <a:pPr>
              <a:spcBef>
                <a:spcPct val="0"/>
              </a:spcBef>
              <a:buFontTx/>
              <a:buNone/>
            </a:pPr>
            <a:endParaRPr lang="en-US" altLang="en-US" sz="1800">
              <a:cs typeface="Arial" panose="020B0604020202020204" pitchFamily="34" charset="0"/>
            </a:endParaRPr>
          </a:p>
          <a:p>
            <a:pPr>
              <a:spcBef>
                <a:spcPct val="0"/>
              </a:spcBef>
              <a:buFontTx/>
              <a:buNone/>
            </a:pPr>
            <a:r>
              <a:rPr lang="en-US" altLang="en-US" sz="1800">
                <a:cs typeface="Arial" panose="020B0604020202020204" pitchFamily="34" charset="0"/>
              </a:rPr>
              <a:t>The learning algorithm tries to minimize total </a:t>
            </a:r>
            <a:r>
              <a:rPr lang="en-US" altLang="en-US" sz="1800" i="1">
                <a:cs typeface="Arial" panose="020B0604020202020204" pitchFamily="34" charset="0"/>
              </a:rPr>
              <a:t>L</a:t>
            </a:r>
            <a:r>
              <a:rPr lang="en-US" altLang="en-US" sz="1800">
                <a:cs typeface="Arial" panose="020B0604020202020204" pitchFamily="34" charset="0"/>
              </a:rPr>
              <a:t> summed over each sample </a:t>
            </a:r>
            <a:r>
              <a:rPr lang="en-US" altLang="en-US" sz="1800" i="1">
                <a:cs typeface="Arial" panose="020B0604020202020204" pitchFamily="34" charset="0"/>
              </a:rPr>
              <a:t>i</a:t>
            </a:r>
            <a:r>
              <a:rPr lang="en-US" altLang="en-US" sz="1800">
                <a:cs typeface="Arial" panose="020B0604020202020204" pitchFamily="34" charset="0"/>
              </a:rPr>
              <a:t> with a “regularization” term:</a:t>
            </a:r>
            <a:endParaRPr lang="en-US" altLang="en-US" sz="1800"/>
          </a:p>
        </p:txBody>
      </p:sp>
      <p:graphicFrame>
        <p:nvGraphicFramePr>
          <p:cNvPr id="15365" name="Object 6"/>
          <p:cNvGraphicFramePr>
            <a:graphicFrameLocks noChangeAspect="1"/>
          </p:cNvGraphicFramePr>
          <p:nvPr/>
        </p:nvGraphicFramePr>
        <p:xfrm>
          <a:off x="4114800" y="4922839"/>
          <a:ext cx="3657600" cy="992187"/>
        </p:xfrm>
        <a:graphic>
          <a:graphicData uri="http://schemas.openxmlformats.org/presentationml/2006/ole">
            <mc:AlternateContent xmlns:mc="http://schemas.openxmlformats.org/markup-compatibility/2006">
              <mc:Choice xmlns:v="urn:schemas-microsoft-com:vml" Requires="v">
                <p:oleObj spid="_x0000_s3077" name="Equation" r:id="rId6" imgW="1637589" imgH="444307" progId="Equation.DSMT4">
                  <p:embed/>
                </p:oleObj>
              </mc:Choice>
              <mc:Fallback>
                <p:oleObj name="Equation" r:id="rId6" imgW="1637589" imgH="444307" progId="Equation.DSMT4">
                  <p:embed/>
                  <p:pic>
                    <p:nvPicPr>
                      <p:cNvPr id="1536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4922839"/>
                        <a:ext cx="3657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8766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Softmax or cross-entropy loss</a:t>
            </a:r>
          </a:p>
        </p:txBody>
      </p:sp>
      <p:sp>
        <p:nvSpPr>
          <p:cNvPr id="17411" name="Content Placeholder 2"/>
          <p:cNvSpPr>
            <a:spLocks noGrp="1"/>
          </p:cNvSpPr>
          <p:nvPr>
            <p:ph idx="1"/>
          </p:nvPr>
        </p:nvSpPr>
        <p:spPr>
          <a:xfrm>
            <a:off x="1981200" y="1371601"/>
            <a:ext cx="8229600" cy="4525963"/>
          </a:xfrm>
        </p:spPr>
        <p:txBody>
          <a:bodyPr/>
          <a:lstStyle/>
          <a:p>
            <a:r>
              <a:rPr lang="en-US" altLang="en-US" smtClean="0"/>
              <a:t>Softmax method for judging the correctness of result is given by the following formula for the </a:t>
            </a:r>
            <a:r>
              <a:rPr lang="en-US" altLang="en-US" i="1" smtClean="0"/>
              <a:t>i</a:t>
            </a:r>
            <a:r>
              <a:rPr lang="en-US" altLang="en-US" smtClean="0"/>
              <a:t>-th sample.  We can interpret </a:t>
            </a:r>
            <a:r>
              <a:rPr lang="en-US" altLang="en-US" i="1" smtClean="0"/>
              <a:t>P</a:t>
            </a:r>
            <a:r>
              <a:rPr lang="en-US" altLang="en-US" baseline="-25000" smtClean="0"/>
              <a:t>j</a:t>
            </a:r>
            <a:r>
              <a:rPr lang="en-US" altLang="en-US" smtClean="0"/>
              <a:t> as a probability of having value </a:t>
            </a:r>
            <a:r>
              <a:rPr lang="en-US" altLang="en-US" i="1" smtClean="0"/>
              <a:t>j</a:t>
            </a:r>
            <a:r>
              <a:rPr lang="en-US" altLang="en-US" smtClean="0"/>
              <a:t>.</a:t>
            </a:r>
          </a:p>
        </p:txBody>
      </p:sp>
      <p:graphicFrame>
        <p:nvGraphicFramePr>
          <p:cNvPr id="17412" name="Object 3"/>
          <p:cNvGraphicFramePr>
            <a:graphicFrameLocks noChangeAspect="1"/>
          </p:cNvGraphicFramePr>
          <p:nvPr/>
        </p:nvGraphicFramePr>
        <p:xfrm>
          <a:off x="4572000" y="3379788"/>
          <a:ext cx="2590800" cy="3141662"/>
        </p:xfrm>
        <a:graphic>
          <a:graphicData uri="http://schemas.openxmlformats.org/presentationml/2006/ole">
            <mc:AlternateContent xmlns:mc="http://schemas.openxmlformats.org/markup-compatibility/2006">
              <mc:Choice xmlns:v="urn:schemas-microsoft-com:vml" Requires="v">
                <p:oleObj spid="_x0000_s4099" name="Equation" r:id="rId4" imgW="1016000" imgH="1231900" progId="Equation.DSMT4">
                  <p:embed/>
                </p:oleObj>
              </mc:Choice>
              <mc:Fallback>
                <p:oleObj name="Equation" r:id="rId4" imgW="1016000" imgH="1231900" progId="Equation.DSMT4">
                  <p:embed/>
                  <p:pic>
                    <p:nvPicPr>
                      <p:cNvPr id="1741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79788"/>
                        <a:ext cx="2590800"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1606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Update the network</a:t>
            </a:r>
          </a:p>
        </p:txBody>
      </p:sp>
      <p:sp>
        <p:nvSpPr>
          <p:cNvPr id="3" name="Content Placeholder 2"/>
          <p:cNvSpPr>
            <a:spLocks noGrp="1"/>
          </p:cNvSpPr>
          <p:nvPr>
            <p:ph idx="1"/>
          </p:nvPr>
        </p:nvSpPr>
        <p:spPr/>
        <p:txBody>
          <a:bodyPr/>
          <a:lstStyle/>
          <a:p>
            <a:r>
              <a:rPr lang="en-US" altLang="zh-TW" smtClean="0">
                <a:ea typeface="新細明體" panose="02020500000000000000" pitchFamily="18" charset="-120"/>
              </a:rPr>
              <a:t>The steepest descent or (stochastic) gradient descent</a:t>
            </a:r>
          </a:p>
          <a:p>
            <a:pPr>
              <a:buFontTx/>
              <a:buNone/>
            </a:pPr>
            <a:endParaRPr lang="en-US" altLang="zh-TW" smtClean="0">
              <a:ea typeface="新細明體" panose="02020500000000000000" pitchFamily="18" charset="-120"/>
              <a:cs typeface="Arial" panose="020B0604020202020204" pitchFamily="34" charset="0"/>
            </a:endParaRPr>
          </a:p>
          <a:p>
            <a:endParaRPr lang="en-US" altLang="zh-TW" smtClean="0">
              <a:ea typeface="新細明體" panose="02020500000000000000" pitchFamily="18" charset="-120"/>
            </a:endParaRPr>
          </a:p>
        </p:txBody>
      </p:sp>
      <p:graphicFrame>
        <p:nvGraphicFramePr>
          <p:cNvPr id="19460" name="Object 3"/>
          <p:cNvGraphicFramePr>
            <a:graphicFrameLocks noChangeAspect="1"/>
          </p:cNvGraphicFramePr>
          <p:nvPr/>
        </p:nvGraphicFramePr>
        <p:xfrm>
          <a:off x="2286001" y="3200401"/>
          <a:ext cx="2678113" cy="1038225"/>
        </p:xfrm>
        <a:graphic>
          <a:graphicData uri="http://schemas.openxmlformats.org/presentationml/2006/ole">
            <mc:AlternateContent xmlns:mc="http://schemas.openxmlformats.org/markup-compatibility/2006">
              <mc:Choice xmlns:v="urn:schemas-microsoft-com:vml" Requires="v">
                <p:oleObj spid="_x0000_s5123" name="Equation" r:id="rId4" imgW="1016000" imgH="393700" progId="Equation.DSMT4">
                  <p:embed/>
                </p:oleObj>
              </mc:Choice>
              <mc:Fallback>
                <p:oleObj name="Equation" r:id="rId4" imgW="1016000" imgH="393700" progId="Equation.DSMT4">
                  <p:embed/>
                  <p:pic>
                    <p:nvPicPr>
                      <p:cNvPr id="1946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1" y="3200401"/>
                        <a:ext cx="26781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Freeform 5"/>
          <p:cNvSpPr/>
          <p:nvPr/>
        </p:nvSpPr>
        <p:spPr>
          <a:xfrm>
            <a:off x="6996114" y="3238501"/>
            <a:ext cx="2727325" cy="2092325"/>
          </a:xfrm>
          <a:custGeom>
            <a:avLst/>
            <a:gdLst>
              <a:gd name="connsiteX0" fmla="*/ 0 w 2728210"/>
              <a:gd name="connsiteY0" fmla="*/ 292309 h 2093172"/>
              <a:gd name="connsiteX1" fmla="*/ 584616 w 2728210"/>
              <a:gd name="connsiteY1" fmla="*/ 1986197 h 2093172"/>
              <a:gd name="connsiteX2" fmla="*/ 1753849 w 2728210"/>
              <a:gd name="connsiteY2" fmla="*/ 1708879 h 2093172"/>
              <a:gd name="connsiteX3" fmla="*/ 2728210 w 2728210"/>
              <a:gd name="connsiteY3" fmla="*/ 0 h 2093172"/>
            </a:gdLst>
            <a:ahLst/>
            <a:cxnLst>
              <a:cxn ang="0">
                <a:pos x="connsiteX0" y="connsiteY0"/>
              </a:cxn>
              <a:cxn ang="0">
                <a:pos x="connsiteX1" y="connsiteY1"/>
              </a:cxn>
              <a:cxn ang="0">
                <a:pos x="connsiteX2" y="connsiteY2"/>
              </a:cxn>
              <a:cxn ang="0">
                <a:pos x="connsiteX3" y="connsiteY3"/>
              </a:cxn>
            </a:cxnLst>
            <a:rect l="l" t="t" r="r" b="b"/>
            <a:pathLst>
              <a:path w="2728210" h="2093172">
                <a:moveTo>
                  <a:pt x="0" y="292309"/>
                </a:moveTo>
                <a:cubicBezTo>
                  <a:pt x="146154" y="1021205"/>
                  <a:pt x="292308" y="1750102"/>
                  <a:pt x="584616" y="1986197"/>
                </a:cubicBezTo>
                <a:cubicBezTo>
                  <a:pt x="876924" y="2222292"/>
                  <a:pt x="1396583" y="2039912"/>
                  <a:pt x="1753849" y="1708879"/>
                </a:cubicBezTo>
                <a:cubicBezTo>
                  <a:pt x="2111115" y="1377846"/>
                  <a:pt x="2419662" y="688923"/>
                  <a:pt x="2728210"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6996114" y="3962401"/>
            <a:ext cx="166687" cy="16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p:nvPr/>
        </p:nvCxnSpPr>
        <p:spPr>
          <a:xfrm>
            <a:off x="6934200" y="3429000"/>
            <a:ext cx="609600" cy="2438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48400" y="5562600"/>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65" name="TextBox 11"/>
          <p:cNvSpPr txBox="1">
            <a:spLocks noChangeArrowheads="1"/>
          </p:cNvSpPr>
          <p:nvPr/>
        </p:nvSpPr>
        <p:spPr bwMode="auto">
          <a:xfrm>
            <a:off x="9525000" y="5181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t>W</a:t>
            </a:r>
          </a:p>
        </p:txBody>
      </p:sp>
    </p:spTree>
    <p:extLst>
      <p:ext uri="{BB962C8B-B14F-4D97-AF65-F5344CB8AC3E}">
        <p14:creationId xmlns:p14="http://schemas.microsoft.com/office/powerpoint/2010/main" val="2293904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The gradient</a:t>
            </a:r>
          </a:p>
        </p:txBody>
      </p:sp>
      <p:graphicFrame>
        <p:nvGraphicFramePr>
          <p:cNvPr id="21507" name="Object 6"/>
          <p:cNvGraphicFramePr>
            <a:graphicFrameLocks noChangeAspect="1"/>
          </p:cNvGraphicFramePr>
          <p:nvPr/>
        </p:nvGraphicFramePr>
        <p:xfrm>
          <a:off x="3929064" y="1828801"/>
          <a:ext cx="4452937" cy="4252913"/>
        </p:xfrm>
        <a:graphic>
          <a:graphicData uri="http://schemas.openxmlformats.org/presentationml/2006/ole">
            <mc:AlternateContent xmlns:mc="http://schemas.openxmlformats.org/markup-compatibility/2006">
              <mc:Choice xmlns:v="urn:schemas-microsoft-com:vml" Requires="v">
                <p:oleObj spid="_x0000_s6147" name="Equation" r:id="rId3" imgW="1993900" imgH="1905000" progId="Equation.DSMT4">
                  <p:embed/>
                </p:oleObj>
              </mc:Choice>
              <mc:Fallback>
                <p:oleObj name="Equation" r:id="rId3" imgW="1993900" imgH="1905000" progId="Equation.DSMT4">
                  <p:embed/>
                  <p:pic>
                    <p:nvPicPr>
                      <p:cNvPr id="2150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4" y="1828801"/>
                        <a:ext cx="4452937"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0910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tLang="en-US" smtClean="0"/>
              <a:t>Preventing under-fit and over-fit by adjust </a:t>
            </a:r>
            <a:r>
              <a:rPr lang="el-GR" altLang="en-US" smtClean="0">
                <a:cs typeface="Arial" panose="020B0604020202020204" pitchFamily="34" charset="0"/>
              </a:rPr>
              <a:t>λ</a:t>
            </a:r>
            <a:endParaRPr lang="en-US" altLang="en-US" smtClean="0"/>
          </a:p>
        </p:txBody>
      </p:sp>
      <p:pic>
        <p:nvPicPr>
          <p:cNvPr id="225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390776"/>
            <a:ext cx="65627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477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Convolutional network</a:t>
            </a:r>
          </a:p>
        </p:txBody>
      </p:sp>
      <p:sp>
        <p:nvSpPr>
          <p:cNvPr id="24579" name="Content Placeholder 2"/>
          <p:cNvSpPr>
            <a:spLocks noGrp="1"/>
          </p:cNvSpPr>
          <p:nvPr>
            <p:ph idx="1"/>
          </p:nvPr>
        </p:nvSpPr>
        <p:spPr/>
        <p:txBody>
          <a:bodyPr/>
          <a:lstStyle/>
          <a:p>
            <a:r>
              <a:rPr lang="en-US" altLang="en-US" smtClean="0"/>
              <a:t>Convolutional networks are simply neural networks that use convolution in place of general matrix multiplication (</a:t>
            </a:r>
            <a:r>
              <a:rPr lang="en-US" altLang="en-US" i="1" smtClean="0"/>
              <a:t>Wx</a:t>
            </a:r>
            <a:r>
              <a:rPr lang="en-US" altLang="en-US" smtClean="0"/>
              <a:t>) in at least one of their layers. </a:t>
            </a:r>
          </a:p>
          <a:p>
            <a:endParaRPr lang="en-US" altLang="en-US" smtClean="0"/>
          </a:p>
          <a:p>
            <a:r>
              <a:rPr lang="en-US" altLang="en-US" smtClean="0"/>
              <a:t>Pooling: replace the results by some static</a:t>
            </a:r>
          </a:p>
          <a:p>
            <a:endParaRPr lang="en-US" altLang="en-US" smtClean="0"/>
          </a:p>
        </p:txBody>
      </p:sp>
      <p:pic>
        <p:nvPicPr>
          <p:cNvPr id="2458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1126" y="5059364"/>
            <a:ext cx="4156075"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3757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Convolution</a:t>
            </a:r>
          </a:p>
        </p:txBody>
      </p:sp>
      <p:graphicFrame>
        <p:nvGraphicFramePr>
          <p:cNvPr id="26627" name="Object 3"/>
          <p:cNvGraphicFramePr>
            <a:graphicFrameLocks noChangeAspect="1"/>
          </p:cNvGraphicFramePr>
          <p:nvPr/>
        </p:nvGraphicFramePr>
        <p:xfrm>
          <a:off x="2016126" y="2590800"/>
          <a:ext cx="3241675" cy="609600"/>
        </p:xfrm>
        <a:graphic>
          <a:graphicData uri="http://schemas.openxmlformats.org/presentationml/2006/ole">
            <mc:AlternateContent xmlns:mc="http://schemas.openxmlformats.org/markup-compatibility/2006">
              <mc:Choice xmlns:v="urn:schemas-microsoft-com:vml" Requires="v">
                <p:oleObj spid="_x0000_s7171" name="Equation" r:id="rId3" imgW="1485900" imgH="279400" progId="Equation.DSMT4">
                  <p:embed/>
                </p:oleObj>
              </mc:Choice>
              <mc:Fallback>
                <p:oleObj name="Equation" r:id="rId3" imgW="1485900" imgH="279400" progId="Equation.DSMT4">
                  <p:embed/>
                  <p:pic>
                    <p:nvPicPr>
                      <p:cNvPr id="26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6" y="2590800"/>
                        <a:ext cx="3241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8" name="TextBox 4"/>
          <p:cNvSpPr txBox="1">
            <a:spLocks noChangeArrowheads="1"/>
          </p:cNvSpPr>
          <p:nvPr/>
        </p:nvSpPr>
        <p:spPr bwMode="auto">
          <a:xfrm>
            <a:off x="2057400" y="1981200"/>
            <a:ext cx="297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Convolution in math sense</a:t>
            </a:r>
          </a:p>
        </p:txBody>
      </p:sp>
      <p:sp>
        <p:nvSpPr>
          <p:cNvPr id="6" name="Rectangle 5"/>
          <p:cNvSpPr/>
          <p:nvPr/>
        </p:nvSpPr>
        <p:spPr>
          <a:xfrm>
            <a:off x="6172200" y="19462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0" name="TextBox 19"/>
          <p:cNvSpPr txBox="1">
            <a:spLocks noChangeArrowheads="1"/>
          </p:cNvSpPr>
          <p:nvPr/>
        </p:nvSpPr>
        <p:spPr bwMode="auto">
          <a:xfrm>
            <a:off x="6172200" y="1905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1</a:t>
            </a:r>
            <a:endParaRPr lang="en-US" altLang="en-US" sz="1800"/>
          </a:p>
        </p:txBody>
      </p:sp>
      <p:sp>
        <p:nvSpPr>
          <p:cNvPr id="8" name="Rectangle 7"/>
          <p:cNvSpPr/>
          <p:nvPr/>
        </p:nvSpPr>
        <p:spPr>
          <a:xfrm>
            <a:off x="6172200" y="27844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2" name="TextBox 21"/>
          <p:cNvSpPr txBox="1">
            <a:spLocks noChangeArrowheads="1"/>
          </p:cNvSpPr>
          <p:nvPr/>
        </p:nvSpPr>
        <p:spPr bwMode="auto">
          <a:xfrm>
            <a:off x="6172200" y="2743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2</a:t>
            </a:r>
            <a:endParaRPr lang="en-US" altLang="en-US" sz="1800"/>
          </a:p>
        </p:txBody>
      </p:sp>
      <p:sp>
        <p:nvSpPr>
          <p:cNvPr id="10" name="Rectangle 9"/>
          <p:cNvSpPr/>
          <p:nvPr/>
        </p:nvSpPr>
        <p:spPr>
          <a:xfrm>
            <a:off x="6172200" y="5478464"/>
            <a:ext cx="381000" cy="388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4" name="TextBox 23"/>
          <p:cNvSpPr txBox="1">
            <a:spLocks noChangeArrowheads="1"/>
          </p:cNvSpPr>
          <p:nvPr/>
        </p:nvSpPr>
        <p:spPr bwMode="auto">
          <a:xfrm>
            <a:off x="6172200" y="5437189"/>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784</a:t>
            </a:r>
            <a:endParaRPr lang="en-US" altLang="en-US" sz="1800"/>
          </a:p>
        </p:txBody>
      </p:sp>
      <p:sp>
        <p:nvSpPr>
          <p:cNvPr id="26635" name="TextBox 68"/>
          <p:cNvSpPr txBox="1">
            <a:spLocks noChangeArrowheads="1"/>
          </p:cNvSpPr>
          <p:nvPr/>
        </p:nvSpPr>
        <p:spPr bwMode="auto">
          <a:xfrm>
            <a:off x="6172200" y="4430714"/>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a:t>
            </a:r>
          </a:p>
        </p:txBody>
      </p:sp>
      <p:sp>
        <p:nvSpPr>
          <p:cNvPr id="13" name="Rectangle 12"/>
          <p:cNvSpPr/>
          <p:nvPr/>
        </p:nvSpPr>
        <p:spPr>
          <a:xfrm>
            <a:off x="6172200" y="36226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7" name="TextBox 21"/>
          <p:cNvSpPr txBox="1">
            <a:spLocks noChangeArrowheads="1"/>
          </p:cNvSpPr>
          <p:nvPr/>
        </p:nvSpPr>
        <p:spPr bwMode="auto">
          <a:xfrm>
            <a:off x="6172200" y="3581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3</a:t>
            </a:r>
            <a:endParaRPr lang="en-US" altLang="en-US" sz="1800"/>
          </a:p>
        </p:txBody>
      </p:sp>
      <p:sp>
        <p:nvSpPr>
          <p:cNvPr id="15" name="Oval 14"/>
          <p:cNvSpPr/>
          <p:nvPr/>
        </p:nvSpPr>
        <p:spPr>
          <a:xfrm>
            <a:off x="7696201" y="2854326"/>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7696201" y="5181601"/>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p:cNvCxnSpPr/>
          <p:nvPr/>
        </p:nvCxnSpPr>
        <p:spPr>
          <a:xfrm>
            <a:off x="6705600" y="2209801"/>
            <a:ext cx="914400" cy="6445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05600" y="2971800"/>
            <a:ext cx="9144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705600" y="3173414"/>
            <a:ext cx="914400" cy="5603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81800" y="4800600"/>
            <a:ext cx="838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781800" y="53340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781800" y="5478463"/>
            <a:ext cx="838200" cy="32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81800" y="3886200"/>
            <a:ext cx="8382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781800" y="4011614"/>
            <a:ext cx="914400" cy="4841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731126" y="3692526"/>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Arrow Connector 36"/>
          <p:cNvCxnSpPr/>
          <p:nvPr/>
        </p:nvCxnSpPr>
        <p:spPr>
          <a:xfrm>
            <a:off x="6705600" y="3113089"/>
            <a:ext cx="914400" cy="57943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650" name="TextBox 37"/>
          <p:cNvSpPr txBox="1">
            <a:spLocks noChangeArrowheads="1"/>
          </p:cNvSpPr>
          <p:nvPr/>
        </p:nvSpPr>
        <p:spPr bwMode="auto">
          <a:xfrm>
            <a:off x="2209800" y="4114800"/>
            <a:ext cx="2743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Each neuron is connected to only three inputs based on locality.  Three weights w</a:t>
            </a:r>
            <a:r>
              <a:rPr lang="en-US" altLang="en-US" sz="1800" baseline="-25000"/>
              <a:t>1</a:t>
            </a:r>
            <a:r>
              <a:rPr lang="en-US" altLang="en-US" sz="1800"/>
              <a:t>, w</a:t>
            </a:r>
            <a:r>
              <a:rPr lang="en-US" altLang="en-US" sz="1800" baseline="-25000"/>
              <a:t>2</a:t>
            </a:r>
            <a:r>
              <a:rPr lang="en-US" altLang="en-US" sz="1800"/>
              <a:t>, w</a:t>
            </a:r>
            <a:r>
              <a:rPr lang="en-US" altLang="en-US" sz="1800" baseline="-25000"/>
              <a:t>3</a:t>
            </a:r>
            <a:r>
              <a:rPr lang="en-US" altLang="en-US" sz="1800"/>
              <a:t> are the same on all of the neurons.</a:t>
            </a:r>
          </a:p>
        </p:txBody>
      </p:sp>
    </p:spTree>
    <p:extLst>
      <p:ext uri="{BB962C8B-B14F-4D97-AF65-F5344CB8AC3E}">
        <p14:creationId xmlns:p14="http://schemas.microsoft.com/office/powerpoint/2010/main" val="3744566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Max Pool</a:t>
            </a:r>
          </a:p>
        </p:txBody>
      </p:sp>
      <p:pic>
        <p:nvPicPr>
          <p:cNvPr id="2765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7914" y="1981200"/>
            <a:ext cx="74961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2590800" y="6019801"/>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This is very much like the real space RG transform in physics.</a:t>
            </a:r>
          </a:p>
        </p:txBody>
      </p:sp>
    </p:spTree>
    <p:extLst>
      <p:ext uri="{BB962C8B-B14F-4D97-AF65-F5344CB8AC3E}">
        <p14:creationId xmlns:p14="http://schemas.microsoft.com/office/powerpoint/2010/main" val="1443425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Tensorflow</a:t>
            </a:r>
          </a:p>
        </p:txBody>
      </p:sp>
      <p:sp>
        <p:nvSpPr>
          <p:cNvPr id="30723" name="Content Placeholder 2"/>
          <p:cNvSpPr>
            <a:spLocks noGrp="1"/>
          </p:cNvSpPr>
          <p:nvPr>
            <p:ph idx="1"/>
          </p:nvPr>
        </p:nvSpPr>
        <p:spPr/>
        <p:txBody>
          <a:bodyPr/>
          <a:lstStyle/>
          <a:p>
            <a:r>
              <a:rPr lang="en-SG" altLang="en-US" smtClean="0"/>
              <a:t>TensorFlow is an open source software library from google for high performance numerical computation.</a:t>
            </a:r>
          </a:p>
          <a:p>
            <a:r>
              <a:rPr lang="en-SG" altLang="en-US" smtClean="0"/>
              <a:t>an open-source machine learning library for research and production.</a:t>
            </a:r>
          </a:p>
          <a:p>
            <a:endParaRPr lang="en-SG" altLang="en-US" smtClean="0"/>
          </a:p>
          <a:p>
            <a:r>
              <a:rPr lang="en-SG" altLang="en-US" smtClean="0"/>
              <a:t>In Python, C++, javaScript</a:t>
            </a:r>
            <a:endParaRPr lang="en-US" altLang="en-US" smtClean="0"/>
          </a:p>
        </p:txBody>
      </p:sp>
    </p:spTree>
    <p:extLst>
      <p:ext uri="{BB962C8B-B14F-4D97-AF65-F5344CB8AC3E}">
        <p14:creationId xmlns:p14="http://schemas.microsoft.com/office/powerpoint/2010/main" val="2577948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8869080" y="4127040"/>
            <a:ext cx="884880" cy="885960"/>
          </a:xfrm>
          <a:prstGeom prst="ellipse">
            <a:avLst/>
          </a:prstGeom>
          <a:solidFill>
            <a:srgbClr val="92D050"/>
          </a:solidFill>
          <a:ln w="25560">
            <a:noFill/>
          </a:ln>
        </p:spPr>
      </p:sp>
      <p:sp>
        <p:nvSpPr>
          <p:cNvPr id="297" name="CustomShape 2"/>
          <p:cNvSpPr/>
          <p:nvPr/>
        </p:nvSpPr>
        <p:spPr>
          <a:xfrm>
            <a:off x="8952600" y="4210560"/>
            <a:ext cx="702000" cy="703440"/>
          </a:xfrm>
          <a:prstGeom prst="ellipse">
            <a:avLst/>
          </a:prstGeom>
          <a:solidFill>
            <a:srgbClr val="FFFFFF"/>
          </a:solidFill>
          <a:ln w="25560">
            <a:noFill/>
          </a:ln>
        </p:spPr>
      </p:sp>
      <p:sp>
        <p:nvSpPr>
          <p:cNvPr id="298" name="CustomShape 3"/>
          <p:cNvSpPr/>
          <p:nvPr/>
        </p:nvSpPr>
        <p:spPr>
          <a:xfrm>
            <a:off x="9311520" y="3562920"/>
            <a:ext cx="978840" cy="978840"/>
          </a:xfrm>
          <a:prstGeom prst="ellipse">
            <a:avLst/>
          </a:prstGeom>
          <a:solidFill>
            <a:srgbClr val="FFD03B"/>
          </a:solidFill>
          <a:ln w="25560">
            <a:noFill/>
          </a:ln>
        </p:spPr>
      </p:sp>
      <p:sp>
        <p:nvSpPr>
          <p:cNvPr id="299" name="CustomShape 4"/>
          <p:cNvSpPr/>
          <p:nvPr/>
        </p:nvSpPr>
        <p:spPr>
          <a:xfrm>
            <a:off x="9403320" y="3655080"/>
            <a:ext cx="777600" cy="777600"/>
          </a:xfrm>
          <a:prstGeom prst="ellipse">
            <a:avLst/>
          </a:prstGeom>
          <a:solidFill>
            <a:srgbClr val="FFFFFF"/>
          </a:solidFill>
          <a:ln w="25560">
            <a:noFill/>
          </a:ln>
        </p:spPr>
      </p:sp>
      <p:sp>
        <p:nvSpPr>
          <p:cNvPr id="300" name="CustomShape 5"/>
          <p:cNvSpPr/>
          <p:nvPr/>
        </p:nvSpPr>
        <p:spPr>
          <a:xfrm>
            <a:off x="1567200" y="2852640"/>
            <a:ext cx="801360" cy="1309320"/>
          </a:xfrm>
          <a:prstGeom prst="rect">
            <a:avLst/>
          </a:prstGeom>
          <a:solidFill>
            <a:srgbClr val="FFC000"/>
          </a:solidFill>
          <a:ln>
            <a:noFill/>
          </a:ln>
        </p:spPr>
        <p:txBody>
          <a:bodyPr wrap="none" lIns="90000" tIns="45000" rIns="90000" bIns="45000"/>
          <a:lstStyle/>
          <a:p>
            <a:pPr>
              <a:lnSpc>
                <a:spcPct val="100000"/>
              </a:lnSpc>
            </a:pPr>
            <a:r>
              <a:rPr lang="en-IN" sz="8000">
                <a:solidFill>
                  <a:srgbClr val="FFFFFF"/>
                </a:solidFill>
                <a:latin typeface="Baskerville Old Face"/>
                <a:ea typeface="宋体"/>
              </a:rPr>
              <a:t>T</a:t>
            </a:r>
            <a:endParaRPr/>
          </a:p>
        </p:txBody>
      </p:sp>
      <p:sp>
        <p:nvSpPr>
          <p:cNvPr id="301" name="CustomShape 6"/>
          <p:cNvSpPr/>
          <p:nvPr/>
        </p:nvSpPr>
        <p:spPr>
          <a:xfrm>
            <a:off x="2018280" y="2852640"/>
            <a:ext cx="3617640" cy="1309320"/>
          </a:xfrm>
          <a:prstGeom prst="rect">
            <a:avLst/>
          </a:prstGeom>
          <a:noFill/>
          <a:ln>
            <a:noFill/>
          </a:ln>
        </p:spPr>
        <p:txBody>
          <a:bodyPr wrap="none" lIns="90000" tIns="45000" rIns="90000" bIns="45000"/>
          <a:lstStyle/>
          <a:p>
            <a:pPr>
              <a:lnSpc>
                <a:spcPct val="100000"/>
              </a:lnSpc>
            </a:pPr>
            <a:r>
              <a:rPr lang="en-IN" sz="8000">
                <a:solidFill>
                  <a:srgbClr val="808080"/>
                </a:solidFill>
                <a:latin typeface="Baskerville Old Face"/>
                <a:ea typeface="华文细黑"/>
              </a:rPr>
              <a:t>hanks!</a:t>
            </a:r>
            <a:endParaRPr/>
          </a:p>
        </p:txBody>
      </p:sp>
      <p:sp>
        <p:nvSpPr>
          <p:cNvPr id="304" name="CustomShape 9"/>
          <p:cNvSpPr/>
          <p:nvPr/>
        </p:nvSpPr>
        <p:spPr>
          <a:xfrm>
            <a:off x="1524000" y="0"/>
            <a:ext cx="9143640" cy="1915920"/>
          </a:xfrm>
          <a:prstGeom prst="rect">
            <a:avLst/>
          </a:prstGeom>
          <a:solidFill>
            <a:srgbClr val="9DCF65"/>
          </a:solidFill>
          <a:ln w="25560">
            <a:noFill/>
          </a:ln>
        </p:spPr>
      </p:sp>
      <p:sp>
        <p:nvSpPr>
          <p:cNvPr id="305" name="CustomShape 10"/>
          <p:cNvSpPr/>
          <p:nvPr/>
        </p:nvSpPr>
        <p:spPr>
          <a:xfrm>
            <a:off x="1524000" y="5013360"/>
            <a:ext cx="9143640" cy="1915920"/>
          </a:xfrm>
          <a:prstGeom prst="rect">
            <a:avLst/>
          </a:prstGeom>
          <a:solidFill>
            <a:srgbClr val="1CD0FF"/>
          </a:solidFill>
          <a:ln w="25560">
            <a:noFill/>
          </a:ln>
        </p:spPr>
      </p:sp>
      <p:sp>
        <p:nvSpPr>
          <p:cNvPr id="306" name="CustomShape 11"/>
          <p:cNvSpPr/>
          <p:nvPr/>
        </p:nvSpPr>
        <p:spPr>
          <a:xfrm>
            <a:off x="7883400" y="3936240"/>
            <a:ext cx="477360" cy="477360"/>
          </a:xfrm>
          <a:prstGeom prst="ellipse">
            <a:avLst/>
          </a:prstGeom>
          <a:solidFill>
            <a:srgbClr val="57D3FF"/>
          </a:solidFill>
          <a:ln w="25560">
            <a:noFill/>
          </a:ln>
        </p:spPr>
      </p:sp>
      <p:sp>
        <p:nvSpPr>
          <p:cNvPr id="307" name="CustomShape 12"/>
          <p:cNvSpPr/>
          <p:nvPr/>
        </p:nvSpPr>
        <p:spPr>
          <a:xfrm>
            <a:off x="7928040" y="3980520"/>
            <a:ext cx="379440" cy="379440"/>
          </a:xfrm>
          <a:prstGeom prst="ellipse">
            <a:avLst/>
          </a:prstGeom>
          <a:solidFill>
            <a:srgbClr val="FFFFFF"/>
          </a:solidFill>
          <a:ln w="25560">
            <a:noFill/>
          </a:ln>
        </p:spPr>
      </p:sp>
      <p:sp>
        <p:nvSpPr>
          <p:cNvPr id="308" name="CustomShape 13"/>
          <p:cNvSpPr/>
          <p:nvPr/>
        </p:nvSpPr>
        <p:spPr>
          <a:xfrm>
            <a:off x="5232000" y="4581000"/>
            <a:ext cx="2087280" cy="364680"/>
          </a:xfrm>
          <a:prstGeom prst="rect">
            <a:avLst/>
          </a:prstGeom>
          <a:noFill/>
          <a:ln w="9360">
            <a:noFill/>
          </a:ln>
        </p:spPr>
      </p:sp>
      <p:sp>
        <p:nvSpPr>
          <p:cNvPr id="2" name="文字方塊 1"/>
          <p:cNvSpPr txBox="1"/>
          <p:nvPr/>
        </p:nvSpPr>
        <p:spPr>
          <a:xfrm>
            <a:off x="4934463" y="1983601"/>
            <a:ext cx="3607078" cy="2215991"/>
          </a:xfrm>
          <a:prstGeom prst="rect">
            <a:avLst/>
          </a:prstGeom>
          <a:noFill/>
        </p:spPr>
        <p:txBody>
          <a:bodyPr wrap="none" rtlCol="0">
            <a:spAutoFit/>
          </a:bodyPr>
          <a:lstStyle/>
          <a:p>
            <a:r>
              <a:rPr lang="en-US" altLang="zh-TW" sz="13800" dirty="0"/>
              <a:t>Q&amp;A</a:t>
            </a:r>
            <a:endParaRPr lang="zh-TW" altLang="en-US" sz="13800" dirty="0"/>
          </a:p>
        </p:txBody>
      </p:sp>
      <p:sp>
        <p:nvSpPr>
          <p:cNvPr id="3" name="投影片編號版面配置區 2"/>
          <p:cNvSpPr>
            <a:spLocks noGrp="1"/>
          </p:cNvSpPr>
          <p:nvPr>
            <p:ph type="sldNum" sz="quarter" idx="12"/>
          </p:nvPr>
        </p:nvSpPr>
        <p:spPr/>
        <p:txBody>
          <a:bodyPr/>
          <a:lstStyle/>
          <a:p>
            <a:fld id="{3509413B-C25F-4AD9-A20B-1B2BD8F7869A}" type="slidenum">
              <a:rPr lang="en-US" smtClean="0"/>
              <a:t>19</a:t>
            </a:fld>
            <a:endParaRPr lang="en-US"/>
          </a:p>
        </p:txBody>
      </p:sp>
    </p:spTree>
    <p:extLst>
      <p:ext uri="{BB962C8B-B14F-4D97-AF65-F5344CB8AC3E}">
        <p14:creationId xmlns:p14="http://schemas.microsoft.com/office/powerpoint/2010/main" val="131940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30"/>
          <p:cNvSpPr txBox="1">
            <a:spLocks noGrp="1"/>
          </p:cNvSpPr>
          <p:nvPr>
            <p:ph type="title"/>
          </p:nvPr>
        </p:nvSpPr>
        <p:spPr>
          <a:xfrm>
            <a:off x="553719" y="727058"/>
            <a:ext cx="11084559" cy="656590"/>
          </a:xfrm>
          <a:prstGeom prst="rect">
            <a:avLst/>
          </a:prstGeom>
          <a:noFill/>
          <a:ln>
            <a:noFill/>
          </a:ln>
        </p:spPr>
        <p:txBody>
          <a:bodyPr spcFirstLastPara="1" wrap="square" lIns="101575" tIns="50775" rIns="101575" bIns="50775" anchor="b" anchorCtr="0">
            <a:noAutofit/>
          </a:bodyPr>
          <a:lstStyle/>
          <a:p>
            <a:pPr marL="0" marR="0" lvl="0" indent="0" algn="ctr" rtl="0">
              <a:lnSpc>
                <a:spcPct val="90000"/>
              </a:lnSpc>
              <a:spcBef>
                <a:spcPts val="0"/>
              </a:spcBef>
              <a:spcAft>
                <a:spcPts val="0"/>
              </a:spcAft>
              <a:buClr>
                <a:schemeClr val="dk2"/>
              </a:buClr>
              <a:buSzPts val="1000"/>
              <a:buFont typeface="Trebuchet MS"/>
              <a:buNone/>
            </a:pPr>
            <a:r>
              <a:rPr lang="en-US" sz="4000" b="1" i="0" u="none" strike="noStrike" cap="none">
                <a:solidFill>
                  <a:schemeClr val="dk2"/>
                </a:solidFill>
                <a:latin typeface="Trebuchet MS"/>
                <a:ea typeface="Trebuchet MS"/>
                <a:cs typeface="Trebuchet MS"/>
                <a:sym typeface="Trebuchet MS"/>
              </a:rPr>
              <a:t>HANDWRITTEN DIGIT RECOGNITION</a:t>
            </a:r>
            <a:endParaRPr/>
          </a:p>
        </p:txBody>
      </p:sp>
      <p:pic>
        <p:nvPicPr>
          <p:cNvPr id="904" name="Google Shape;904;p130"/>
          <p:cNvPicPr preferRelativeResize="0">
            <a:picLocks noGrp="1"/>
          </p:cNvPicPr>
          <p:nvPr>
            <p:ph type="body" idx="2"/>
          </p:nvPr>
        </p:nvPicPr>
        <p:blipFill rotWithShape="1">
          <a:blip r:embed="rId3">
            <a:alphaModFix/>
          </a:blip>
          <a:srcRect/>
          <a:stretch/>
        </p:blipFill>
        <p:spPr>
          <a:xfrm>
            <a:off x="1061434" y="2196909"/>
            <a:ext cx="10069127" cy="4402666"/>
          </a:xfrm>
          <a:prstGeom prst="rect">
            <a:avLst/>
          </a:prstGeom>
          <a:noFill/>
          <a:ln w="9525" cap="flat" cmpd="sng">
            <a:solidFill>
              <a:schemeClr val="dk2"/>
            </a:solidFill>
            <a:prstDash val="solid"/>
            <a:round/>
            <a:headEnd type="none" w="sm" len="sm"/>
            <a:tailEnd type="none" w="sm" len="sm"/>
          </a:ln>
        </p:spPr>
      </p:pic>
      <p:sp>
        <p:nvSpPr>
          <p:cNvPr id="905" name="Google Shape;905;p130"/>
          <p:cNvSpPr txBox="1">
            <a:spLocks noGrp="1"/>
          </p:cNvSpPr>
          <p:nvPr>
            <p:ph type="body" idx="3"/>
          </p:nvPr>
        </p:nvSpPr>
        <p:spPr>
          <a:xfrm>
            <a:off x="553719" y="1311740"/>
            <a:ext cx="11084559" cy="583847"/>
          </a:xfrm>
          <a:prstGeom prst="rect">
            <a:avLst/>
          </a:prstGeom>
          <a:noFill/>
          <a:ln>
            <a:noFill/>
          </a:ln>
        </p:spPr>
        <p:txBody>
          <a:bodyPr spcFirstLastPara="1" wrap="square" lIns="101575" tIns="50775" rIns="101575" bIns="50775" anchor="t" anchorCtr="0">
            <a:noAutofit/>
          </a:bodyPr>
          <a:lstStyle/>
          <a:p>
            <a:pPr marL="0" marR="0" lvl="0" indent="0" algn="ctr" rtl="0">
              <a:lnSpc>
                <a:spcPct val="90000"/>
              </a:lnSpc>
              <a:spcBef>
                <a:spcPts val="0"/>
              </a:spcBef>
              <a:spcAft>
                <a:spcPts val="0"/>
              </a:spcAft>
              <a:buClr>
                <a:schemeClr val="dk1"/>
              </a:buClr>
              <a:buSzPts val="667"/>
              <a:buFont typeface="Trebuchet MS"/>
              <a:buNone/>
            </a:pPr>
            <a:r>
              <a:rPr lang="en-US" sz="2667" b="0" i="0" u="none" strike="noStrike" cap="none">
                <a:solidFill>
                  <a:schemeClr val="lt2"/>
                </a:solidFill>
                <a:latin typeface="Trebuchet MS"/>
                <a:ea typeface="Trebuchet MS"/>
                <a:cs typeface="Trebuchet MS"/>
                <a:sym typeface="Trebuchet MS"/>
              </a:rPr>
              <a:t>HELLO WORLD of machine learning</a:t>
            </a:r>
            <a:endParaRPr/>
          </a:p>
        </p:txBody>
      </p:sp>
      <p:sp>
        <p:nvSpPr>
          <p:cNvPr id="2" name="矩形 1"/>
          <p:cNvSpPr/>
          <p:nvPr/>
        </p:nvSpPr>
        <p:spPr>
          <a:xfrm>
            <a:off x="8001000" y="1684970"/>
            <a:ext cx="4046172" cy="523220"/>
          </a:xfrm>
          <a:prstGeom prst="rect">
            <a:avLst/>
          </a:prstGeom>
        </p:spPr>
        <p:txBody>
          <a:bodyPr wrap="none">
            <a:spAutoFit/>
          </a:bodyPr>
          <a:lstStyle/>
          <a:p>
            <a:r>
              <a:rPr lang="zh-TW" altLang="en-US" sz="2800" dirty="0"/>
              <a:t>mnist handwritten dataset</a:t>
            </a:r>
          </a:p>
        </p:txBody>
      </p:sp>
    </p:spTree>
    <p:extLst>
      <p:ext uri="{BB962C8B-B14F-4D97-AF65-F5344CB8AC3E}">
        <p14:creationId xmlns:p14="http://schemas.microsoft.com/office/powerpoint/2010/main" val="379583226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31"/>
          <p:cNvSpPr txBox="1">
            <a:spLocks noGrp="1"/>
          </p:cNvSpPr>
          <p:nvPr>
            <p:ph type="title"/>
          </p:nvPr>
        </p:nvSpPr>
        <p:spPr>
          <a:xfrm>
            <a:off x="553719" y="734695"/>
            <a:ext cx="11084559" cy="656590"/>
          </a:xfrm>
          <a:prstGeom prst="rect">
            <a:avLst/>
          </a:prstGeom>
          <a:noFill/>
          <a:ln>
            <a:noFill/>
          </a:ln>
        </p:spPr>
        <p:txBody>
          <a:bodyPr spcFirstLastPara="1" wrap="square" lIns="101575" tIns="50775" rIns="101575" bIns="50775" anchor="b" anchorCtr="0">
            <a:noAutofit/>
          </a:bodyPr>
          <a:lstStyle/>
          <a:p>
            <a:pPr marL="0" marR="0" lvl="0" indent="0" algn="ctr" rtl="0">
              <a:lnSpc>
                <a:spcPct val="90000"/>
              </a:lnSpc>
              <a:spcBef>
                <a:spcPts val="0"/>
              </a:spcBef>
              <a:spcAft>
                <a:spcPts val="0"/>
              </a:spcAft>
              <a:buClr>
                <a:schemeClr val="dk2"/>
              </a:buClr>
              <a:buSzPts val="1000"/>
              <a:buFont typeface="Trebuchet MS"/>
              <a:buNone/>
            </a:pPr>
            <a:r>
              <a:rPr lang="en-US" sz="4000" b="1" i="0" u="none" strike="noStrike" cap="none">
                <a:solidFill>
                  <a:schemeClr val="dk2"/>
                </a:solidFill>
                <a:latin typeface="Trebuchet MS"/>
                <a:ea typeface="Trebuchet MS"/>
                <a:cs typeface="Trebuchet MS"/>
                <a:sym typeface="Trebuchet MS"/>
              </a:rPr>
              <a:t>WHAT THIS LAB IS</a:t>
            </a:r>
            <a:endParaRPr/>
          </a:p>
        </p:txBody>
      </p:sp>
      <p:sp>
        <p:nvSpPr>
          <p:cNvPr id="912" name="Google Shape;912;p131"/>
          <p:cNvSpPr txBox="1">
            <a:spLocks noGrp="1"/>
          </p:cNvSpPr>
          <p:nvPr>
            <p:ph type="body" idx="2"/>
          </p:nvPr>
        </p:nvSpPr>
        <p:spPr>
          <a:xfrm>
            <a:off x="574167" y="2336704"/>
            <a:ext cx="11054080" cy="4132137"/>
          </a:xfrm>
          <a:prstGeom prst="rect">
            <a:avLst/>
          </a:prstGeom>
          <a:noFill/>
          <a:ln>
            <a:noFill/>
          </a:ln>
        </p:spPr>
        <p:txBody>
          <a:bodyPr spcFirstLastPara="1" wrap="square" lIns="101575" tIns="50775" rIns="101575" bIns="50775" anchor="t" anchorCtr="0">
            <a:noAutofit/>
          </a:bodyPr>
          <a:lstStyle/>
          <a:p>
            <a:pPr marL="380996" marR="0" lvl="0" indent="-380996" algn="l" rtl="0">
              <a:lnSpc>
                <a:spcPct val="90000"/>
              </a:lnSpc>
              <a:spcBef>
                <a:spcPts val="0"/>
              </a:spcBef>
              <a:spcAft>
                <a:spcPts val="0"/>
              </a:spcAft>
              <a:buClr>
                <a:schemeClr val="dk1"/>
              </a:buClr>
              <a:buSzPts val="2667"/>
              <a:buFont typeface="Arial"/>
              <a:buChar char="•"/>
            </a:pPr>
            <a:r>
              <a:rPr lang="en-US" sz="2667" b="0" i="0" u="none" strike="noStrike" cap="none" dirty="0">
                <a:solidFill>
                  <a:schemeClr val="dk2"/>
                </a:solidFill>
                <a:latin typeface="Trebuchet MS"/>
                <a:ea typeface="Trebuchet MS"/>
                <a:cs typeface="Trebuchet MS"/>
                <a:sym typeface="Trebuchet MS"/>
              </a:rPr>
              <a:t>An introduction to: </a:t>
            </a:r>
            <a:endParaRPr dirty="0"/>
          </a:p>
          <a:p>
            <a:pPr marL="1015990" marR="0" lvl="1" indent="-380996" algn="l" rtl="0">
              <a:lnSpc>
                <a:spcPct val="90000"/>
              </a:lnSpc>
              <a:spcBef>
                <a:spcPts val="0"/>
              </a:spcBef>
              <a:spcAft>
                <a:spcPts val="0"/>
              </a:spcAft>
              <a:buClr>
                <a:schemeClr val="dk1"/>
              </a:buClr>
              <a:buSzPts val="2444"/>
              <a:buFont typeface="Arial"/>
              <a:buChar char="•"/>
            </a:pPr>
            <a:r>
              <a:rPr lang="en-US" sz="2444" b="0" i="0" u="none" strike="noStrike" cap="none" dirty="0">
                <a:solidFill>
                  <a:schemeClr val="dk2"/>
                </a:solidFill>
                <a:latin typeface="Trebuchet MS"/>
                <a:ea typeface="Trebuchet MS"/>
                <a:cs typeface="Trebuchet MS"/>
                <a:sym typeface="Trebuchet MS"/>
              </a:rPr>
              <a:t>Deep </a:t>
            </a:r>
            <a:r>
              <a:rPr lang="en-US" sz="2444" b="0" i="0" u="none" strike="noStrike" cap="none" dirty="0" smtClean="0">
                <a:solidFill>
                  <a:schemeClr val="dk2"/>
                </a:solidFill>
                <a:latin typeface="Trebuchet MS"/>
                <a:ea typeface="Trebuchet MS"/>
                <a:cs typeface="Trebuchet MS"/>
                <a:sym typeface="Trebuchet MS"/>
              </a:rPr>
              <a:t>Learning</a:t>
            </a:r>
            <a:endParaRPr dirty="0"/>
          </a:p>
          <a:p>
            <a:pPr marL="1015990" marR="0" lvl="1" indent="-380996" algn="l" rtl="0">
              <a:lnSpc>
                <a:spcPct val="90000"/>
              </a:lnSpc>
              <a:spcBef>
                <a:spcPts val="0"/>
              </a:spcBef>
              <a:spcAft>
                <a:spcPts val="0"/>
              </a:spcAft>
              <a:buClr>
                <a:schemeClr val="dk1"/>
              </a:buClr>
              <a:buSzPts val="2444"/>
              <a:buFont typeface="Arial"/>
              <a:buChar char="•"/>
            </a:pPr>
            <a:r>
              <a:rPr lang="en-US" sz="2444" b="0" i="0" u="none" strike="noStrike" cap="none" dirty="0" err="1" smtClean="0">
                <a:solidFill>
                  <a:schemeClr val="dk2"/>
                </a:solidFill>
                <a:latin typeface="Trebuchet MS"/>
                <a:ea typeface="Trebuchet MS"/>
                <a:cs typeface="Trebuchet MS"/>
                <a:sym typeface="Trebuchet MS"/>
              </a:rPr>
              <a:t>Keras</a:t>
            </a:r>
            <a:r>
              <a:rPr lang="en-US" sz="2444" b="0" i="0" u="none" strike="noStrike" cap="none" dirty="0" smtClean="0">
                <a:solidFill>
                  <a:schemeClr val="dk2"/>
                </a:solidFill>
                <a:latin typeface="Trebuchet MS"/>
                <a:ea typeface="Trebuchet MS"/>
                <a:cs typeface="Trebuchet MS"/>
                <a:sym typeface="Trebuchet MS"/>
              </a:rPr>
              <a:t> and </a:t>
            </a:r>
            <a:r>
              <a:rPr lang="en-US" sz="2444" b="0" i="0" u="none" strike="noStrike" cap="none" dirty="0" err="1" smtClean="0">
                <a:solidFill>
                  <a:schemeClr val="dk2"/>
                </a:solidFill>
                <a:latin typeface="Trebuchet MS"/>
                <a:ea typeface="Trebuchet MS"/>
                <a:cs typeface="Trebuchet MS"/>
                <a:sym typeface="Trebuchet MS"/>
              </a:rPr>
              <a:t>TensorFlow</a:t>
            </a:r>
            <a:r>
              <a:rPr lang="en-US" sz="2444" b="0" i="0" u="none" strike="noStrike" cap="none" dirty="0" smtClean="0">
                <a:solidFill>
                  <a:schemeClr val="dk2"/>
                </a:solidFill>
                <a:latin typeface="Trebuchet MS"/>
                <a:ea typeface="Trebuchet MS"/>
                <a:cs typeface="Trebuchet MS"/>
                <a:sym typeface="Trebuchet MS"/>
              </a:rPr>
              <a:t> </a:t>
            </a:r>
            <a:endParaRPr dirty="0"/>
          </a:p>
          <a:p>
            <a:pPr marL="1015990" marR="0" lvl="1" indent="-380996" algn="l" rtl="0">
              <a:lnSpc>
                <a:spcPct val="90000"/>
              </a:lnSpc>
              <a:spcBef>
                <a:spcPts val="0"/>
              </a:spcBef>
              <a:spcAft>
                <a:spcPts val="0"/>
              </a:spcAft>
              <a:buClr>
                <a:schemeClr val="dk1"/>
              </a:buClr>
              <a:buSzPts val="2444"/>
              <a:buFont typeface="Arial"/>
              <a:buChar char="•"/>
            </a:pPr>
            <a:r>
              <a:rPr lang="en-US" sz="2444" b="0" i="0" u="none" strike="noStrike" cap="none" dirty="0" smtClean="0">
                <a:solidFill>
                  <a:schemeClr val="dk2"/>
                </a:solidFill>
                <a:latin typeface="Trebuchet MS"/>
                <a:ea typeface="Trebuchet MS"/>
                <a:cs typeface="Trebuchet MS"/>
                <a:sym typeface="Trebuchet MS"/>
              </a:rPr>
              <a:t>Using the DL model (save/load)</a:t>
            </a:r>
            <a:endParaRPr dirty="0"/>
          </a:p>
          <a:p>
            <a:pPr marL="0" marR="0" lvl="0" indent="0" algn="l" rtl="0">
              <a:lnSpc>
                <a:spcPct val="90000"/>
              </a:lnSpc>
              <a:spcBef>
                <a:spcPts val="2000"/>
              </a:spcBef>
              <a:spcAft>
                <a:spcPts val="0"/>
              </a:spcAft>
              <a:buClr>
                <a:schemeClr val="dk1"/>
              </a:buClr>
              <a:buSzPts val="667"/>
              <a:buFont typeface="Trebuchet MS"/>
              <a:buNone/>
            </a:pPr>
            <a:endParaRPr sz="2667" b="0" i="0" u="none" strike="noStrike" cap="none" dirty="0">
              <a:solidFill>
                <a:schemeClr val="dk2"/>
              </a:solidFill>
              <a:latin typeface="Trebuchet MS"/>
              <a:ea typeface="Trebuchet MS"/>
              <a:cs typeface="Trebuchet MS"/>
              <a:sym typeface="Trebuchet MS"/>
            </a:endParaRPr>
          </a:p>
          <a:p>
            <a:pPr marL="380996" marR="0" lvl="0" indent="-380996" algn="l" rtl="0">
              <a:lnSpc>
                <a:spcPct val="90000"/>
              </a:lnSpc>
              <a:spcBef>
                <a:spcPts val="2000"/>
              </a:spcBef>
              <a:spcAft>
                <a:spcPts val="0"/>
              </a:spcAft>
              <a:buClr>
                <a:schemeClr val="dk1"/>
              </a:buClr>
              <a:buSzPts val="2667"/>
              <a:buFont typeface="Arial"/>
              <a:buChar char="•"/>
            </a:pPr>
            <a:r>
              <a:rPr lang="en-US" sz="2667" b="0" i="0" u="none" strike="noStrike" cap="none" dirty="0">
                <a:solidFill>
                  <a:schemeClr val="dk2"/>
                </a:solidFill>
                <a:latin typeface="Trebuchet MS"/>
                <a:ea typeface="Trebuchet MS"/>
                <a:cs typeface="Trebuchet MS"/>
                <a:sym typeface="Trebuchet MS"/>
              </a:rPr>
              <a:t>Hands-on exercises using </a:t>
            </a:r>
            <a:r>
              <a:rPr lang="en-US" sz="2667" b="0" i="0" u="none" strike="noStrike" cap="none" dirty="0" err="1" smtClean="0">
                <a:solidFill>
                  <a:schemeClr val="dk2"/>
                </a:solidFill>
                <a:latin typeface="Trebuchet MS"/>
                <a:ea typeface="Trebuchet MS"/>
                <a:cs typeface="Trebuchet MS"/>
                <a:sym typeface="Trebuchet MS"/>
              </a:rPr>
              <a:t>Colab</a:t>
            </a:r>
            <a:endParaRPr dirty="0"/>
          </a:p>
          <a:p>
            <a:pPr marL="380996" marR="0" lvl="0" indent="-380996" algn="l" rtl="0">
              <a:lnSpc>
                <a:spcPct val="90000"/>
              </a:lnSpc>
              <a:spcBef>
                <a:spcPts val="2000"/>
              </a:spcBef>
              <a:spcAft>
                <a:spcPts val="0"/>
              </a:spcAft>
              <a:buClr>
                <a:schemeClr val="dk1"/>
              </a:buClr>
              <a:buSzPts val="2667"/>
              <a:buFont typeface="Trebuchet MS"/>
              <a:buNone/>
            </a:pPr>
            <a:endParaRPr sz="2667" b="0" i="0" u="none" strike="noStrike" cap="none" dirty="0">
              <a:solidFill>
                <a:schemeClr val="dk2"/>
              </a:solidFill>
              <a:latin typeface="Trebuchet MS"/>
              <a:ea typeface="Trebuchet MS"/>
              <a:cs typeface="Trebuchet MS"/>
              <a:sym typeface="Trebuchet MS"/>
            </a:endParaRPr>
          </a:p>
          <a:p>
            <a:pPr marL="0" marR="0" lvl="0" indent="0" algn="l" rtl="0">
              <a:lnSpc>
                <a:spcPct val="90000"/>
              </a:lnSpc>
              <a:spcBef>
                <a:spcPts val="2000"/>
              </a:spcBef>
              <a:spcAft>
                <a:spcPts val="0"/>
              </a:spcAft>
              <a:buClr>
                <a:schemeClr val="dk1"/>
              </a:buClr>
              <a:buSzPts val="556"/>
              <a:buFont typeface="Trebuchet MS"/>
              <a:buNone/>
            </a:pPr>
            <a:endParaRPr sz="2222" b="0" i="0" u="none" strike="noStrike" cap="none" dirty="0">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41714018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Biological neuron</a:t>
            </a:r>
          </a:p>
        </p:txBody>
      </p:sp>
      <p:pic>
        <p:nvPicPr>
          <p:cNvPr id="614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2171700"/>
            <a:ext cx="721995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294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A “mathematical” neuron</a:t>
            </a:r>
          </a:p>
        </p:txBody>
      </p:sp>
      <p:sp>
        <p:nvSpPr>
          <p:cNvPr id="2" name="Oval 1"/>
          <p:cNvSpPr/>
          <p:nvPr/>
        </p:nvSpPr>
        <p:spPr>
          <a:xfrm>
            <a:off x="5562600" y="2362200"/>
            <a:ext cx="685800" cy="6858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Arrow Connector 3"/>
          <p:cNvCxnSpPr/>
          <p:nvPr/>
        </p:nvCxnSpPr>
        <p:spPr>
          <a:xfrm>
            <a:off x="4724400" y="1981200"/>
            <a:ext cx="83820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648200" y="2438400"/>
            <a:ext cx="83820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724400" y="2971800"/>
            <a:ext cx="83820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24600" y="2743200"/>
            <a:ext cx="838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00" name="TextBox 10"/>
          <p:cNvSpPr txBox="1">
            <a:spLocks noChangeArrowheads="1"/>
          </p:cNvSpPr>
          <p:nvPr/>
        </p:nvSpPr>
        <p:spPr bwMode="auto">
          <a:xfrm>
            <a:off x="4800600" y="25908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a:t>
            </a:r>
          </a:p>
        </p:txBody>
      </p:sp>
      <p:sp>
        <p:nvSpPr>
          <p:cNvPr id="8201" name="TextBox 11"/>
          <p:cNvSpPr txBox="1">
            <a:spLocks noChangeArrowheads="1"/>
          </p:cNvSpPr>
          <p:nvPr/>
        </p:nvSpPr>
        <p:spPr bwMode="auto">
          <a:xfrm>
            <a:off x="4267200" y="1676400"/>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1</a:t>
            </a:r>
            <a:endParaRPr lang="en-US" altLang="en-US" sz="1800"/>
          </a:p>
        </p:txBody>
      </p:sp>
      <p:sp>
        <p:nvSpPr>
          <p:cNvPr id="8202" name="TextBox 14"/>
          <p:cNvSpPr txBox="1">
            <a:spLocks noChangeArrowheads="1"/>
          </p:cNvSpPr>
          <p:nvPr/>
        </p:nvSpPr>
        <p:spPr bwMode="auto">
          <a:xfrm>
            <a:off x="4260850" y="2220914"/>
            <a:ext cx="387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2</a:t>
            </a:r>
            <a:endParaRPr lang="en-US" altLang="en-US" sz="1800"/>
          </a:p>
        </p:txBody>
      </p:sp>
      <p:sp>
        <p:nvSpPr>
          <p:cNvPr id="8203" name="TextBox 15"/>
          <p:cNvSpPr txBox="1">
            <a:spLocks noChangeArrowheads="1"/>
          </p:cNvSpPr>
          <p:nvPr/>
        </p:nvSpPr>
        <p:spPr bwMode="auto">
          <a:xfrm>
            <a:off x="4337050" y="3276600"/>
            <a:ext cx="463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N</a:t>
            </a:r>
            <a:endParaRPr lang="en-US" altLang="en-US" sz="1800"/>
          </a:p>
        </p:txBody>
      </p:sp>
      <p:sp>
        <p:nvSpPr>
          <p:cNvPr id="8204" name="TextBox 16"/>
          <p:cNvSpPr txBox="1">
            <a:spLocks noChangeArrowheads="1"/>
          </p:cNvSpPr>
          <p:nvPr/>
        </p:nvSpPr>
        <p:spPr bwMode="auto">
          <a:xfrm>
            <a:off x="5029200" y="1828800"/>
            <a:ext cx="463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w</a:t>
            </a:r>
            <a:r>
              <a:rPr lang="en-US" altLang="en-US" sz="1800" baseline="-25000"/>
              <a:t>1</a:t>
            </a:r>
            <a:endParaRPr lang="en-US" altLang="en-US" sz="1800"/>
          </a:p>
        </p:txBody>
      </p:sp>
      <p:sp>
        <p:nvSpPr>
          <p:cNvPr id="8205" name="TextBox 17"/>
          <p:cNvSpPr txBox="1">
            <a:spLocks noChangeArrowheads="1"/>
          </p:cNvSpPr>
          <p:nvPr/>
        </p:nvSpPr>
        <p:spPr bwMode="auto">
          <a:xfrm>
            <a:off x="4870450" y="2144714"/>
            <a:ext cx="46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w</a:t>
            </a:r>
            <a:r>
              <a:rPr lang="en-US" altLang="en-US" sz="1800" baseline="-25000"/>
              <a:t>2</a:t>
            </a:r>
            <a:endParaRPr lang="en-US" altLang="en-US" sz="1800"/>
          </a:p>
        </p:txBody>
      </p:sp>
      <p:sp>
        <p:nvSpPr>
          <p:cNvPr id="8206" name="TextBox 18"/>
          <p:cNvSpPr txBox="1">
            <a:spLocks noChangeArrowheads="1"/>
          </p:cNvSpPr>
          <p:nvPr/>
        </p:nvSpPr>
        <p:spPr bwMode="auto">
          <a:xfrm>
            <a:off x="5022850" y="3135314"/>
            <a:ext cx="46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w</a:t>
            </a:r>
            <a:r>
              <a:rPr lang="en-US" altLang="en-US" sz="1800" baseline="-25000"/>
              <a:t>N</a:t>
            </a:r>
            <a:endParaRPr lang="en-US" altLang="en-US" sz="1800"/>
          </a:p>
        </p:txBody>
      </p:sp>
      <p:sp>
        <p:nvSpPr>
          <p:cNvPr id="8207" name="TextBox 19"/>
          <p:cNvSpPr txBox="1">
            <a:spLocks noChangeArrowheads="1"/>
          </p:cNvSpPr>
          <p:nvPr/>
        </p:nvSpPr>
        <p:spPr bwMode="auto">
          <a:xfrm>
            <a:off x="7391400" y="2514600"/>
            <a:ext cx="463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a:t>
            </a:r>
          </a:p>
        </p:txBody>
      </p:sp>
      <p:sp>
        <p:nvSpPr>
          <p:cNvPr id="8208" name="TextBox 20"/>
          <p:cNvSpPr txBox="1">
            <a:spLocks noChangeArrowheads="1"/>
          </p:cNvSpPr>
          <p:nvPr/>
        </p:nvSpPr>
        <p:spPr bwMode="auto">
          <a:xfrm>
            <a:off x="5638800" y="2514600"/>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F(.)</a:t>
            </a:r>
          </a:p>
        </p:txBody>
      </p:sp>
      <p:sp>
        <p:nvSpPr>
          <p:cNvPr id="14" name="Rectangle 13"/>
          <p:cNvSpPr>
            <a:spLocks noRot="1" noChangeAspect="1" noMove="1" noResize="1" noEditPoints="1" noAdjustHandles="1" noChangeArrowheads="1" noChangeShapeType="1" noTextEdit="1"/>
          </p:cNvSpPr>
          <p:nvPr/>
        </p:nvSpPr>
        <p:spPr>
          <a:xfrm>
            <a:off x="2667000" y="4114800"/>
            <a:ext cx="2864374" cy="710194"/>
          </a:xfrm>
          <a:prstGeom prst="rect">
            <a:avLst/>
          </a:prstGeom>
          <a:blipFill>
            <a:blip r:embed="rId3"/>
            <a:stretch>
              <a:fillRect/>
            </a:stretch>
          </a:blipFill>
        </p:spPr>
        <p:txBody>
          <a:bodyPr/>
          <a:lstStyle/>
          <a:p>
            <a:pPr>
              <a:defRPr/>
            </a:pPr>
            <a:r>
              <a:rPr lang="en-US">
                <a:noFill/>
              </a:rPr>
              <a:t> </a:t>
            </a:r>
          </a:p>
        </p:txBody>
      </p:sp>
      <p:cxnSp>
        <p:nvCxnSpPr>
          <p:cNvPr id="9" name="Straight Arrow Connector 8"/>
          <p:cNvCxnSpPr/>
          <p:nvPr/>
        </p:nvCxnSpPr>
        <p:spPr>
          <a:xfrm flipV="1">
            <a:off x="7315200" y="4800601"/>
            <a:ext cx="2209800" cy="23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382000" y="3810001"/>
            <a:ext cx="0" cy="1014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82000" y="4038601"/>
            <a:ext cx="838200" cy="7858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15200" y="4824413"/>
            <a:ext cx="10668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214" name="TextBox 21"/>
          <p:cNvSpPr txBox="1">
            <a:spLocks noChangeArrowheads="1"/>
          </p:cNvSpPr>
          <p:nvPr/>
        </p:nvSpPr>
        <p:spPr bwMode="auto">
          <a:xfrm>
            <a:off x="9372600" y="49530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t>S</a:t>
            </a:r>
          </a:p>
        </p:txBody>
      </p:sp>
      <p:sp>
        <p:nvSpPr>
          <p:cNvPr id="8215" name="TextBox 22"/>
          <p:cNvSpPr txBox="1">
            <a:spLocks noChangeArrowheads="1"/>
          </p:cNvSpPr>
          <p:nvPr/>
        </p:nvSpPr>
        <p:spPr bwMode="auto">
          <a:xfrm>
            <a:off x="8382000" y="34290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t>F  </a:t>
            </a:r>
            <a:r>
              <a:rPr lang="en-US" altLang="en-US" sz="1800"/>
              <a:t>(ReLU)</a:t>
            </a:r>
            <a:endParaRPr lang="en-US" altLang="en-US" sz="1800" i="1"/>
          </a:p>
        </p:txBody>
      </p:sp>
      <p:sp>
        <p:nvSpPr>
          <p:cNvPr id="24" name="TextBox 23"/>
          <p:cNvSpPr txBox="1">
            <a:spLocks noRot="1" noChangeAspect="1" noMove="1" noResize="1" noEditPoints="1" noAdjustHandles="1" noChangeArrowheads="1" noChangeShapeType="1" noTextEdit="1"/>
          </p:cNvSpPr>
          <p:nvPr/>
        </p:nvSpPr>
        <p:spPr>
          <a:xfrm>
            <a:off x="3810001" y="5361801"/>
            <a:ext cx="4289059" cy="369332"/>
          </a:xfrm>
          <a:prstGeom prst="rect">
            <a:avLst/>
          </a:prstGeom>
          <a:blipFill>
            <a:blip r:embed="rId4"/>
            <a:stretch>
              <a:fillRect l="-994" r="-852" b="-18333"/>
            </a:stretch>
          </a:blipFill>
        </p:spPr>
        <p:txBody>
          <a:bodyPr/>
          <a:lstStyle/>
          <a:p>
            <a:pPr>
              <a:defRPr/>
            </a:pPr>
            <a:r>
              <a:rPr lang="en-US">
                <a:noFill/>
              </a:rPr>
              <a:t> </a:t>
            </a:r>
          </a:p>
        </p:txBody>
      </p:sp>
      <p:sp>
        <p:nvSpPr>
          <p:cNvPr id="8217" name="TextBox 24"/>
          <p:cNvSpPr txBox="1">
            <a:spLocks noChangeArrowheads="1"/>
          </p:cNvSpPr>
          <p:nvPr/>
        </p:nvSpPr>
        <p:spPr bwMode="auto">
          <a:xfrm>
            <a:off x="2743200" y="2525714"/>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inputs</a:t>
            </a:r>
          </a:p>
        </p:txBody>
      </p:sp>
      <p:sp>
        <p:nvSpPr>
          <p:cNvPr id="8218" name="TextBox 26"/>
          <p:cNvSpPr txBox="1">
            <a:spLocks noChangeArrowheads="1"/>
          </p:cNvSpPr>
          <p:nvPr/>
        </p:nvSpPr>
        <p:spPr bwMode="auto">
          <a:xfrm>
            <a:off x="7391400" y="2144714"/>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output </a:t>
            </a:r>
          </a:p>
        </p:txBody>
      </p:sp>
    </p:spTree>
    <p:extLst>
      <p:ext uri="{BB962C8B-B14F-4D97-AF65-F5344CB8AC3E}">
        <p14:creationId xmlns:p14="http://schemas.microsoft.com/office/powerpoint/2010/main" val="654076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(feedforward) Neural network</a:t>
            </a:r>
          </a:p>
        </p:txBody>
      </p:sp>
      <p:sp>
        <p:nvSpPr>
          <p:cNvPr id="5" name="Oval 4"/>
          <p:cNvSpPr/>
          <p:nvPr/>
        </p:nvSpPr>
        <p:spPr>
          <a:xfrm>
            <a:off x="5064126" y="2108201"/>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5064126" y="2827339"/>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5064126" y="3548064"/>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064126" y="4267201"/>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064126" y="4987926"/>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6664326" y="2438401"/>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664326" y="3159126"/>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664326" y="3878264"/>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6664326" y="4598989"/>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3276600" y="26320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3" name="TextBox 19"/>
          <p:cNvSpPr txBox="1">
            <a:spLocks noChangeArrowheads="1"/>
          </p:cNvSpPr>
          <p:nvPr/>
        </p:nvSpPr>
        <p:spPr bwMode="auto">
          <a:xfrm>
            <a:off x="3276600" y="2590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1</a:t>
            </a:r>
            <a:endParaRPr lang="en-US" altLang="en-US" sz="1800"/>
          </a:p>
        </p:txBody>
      </p:sp>
      <p:sp>
        <p:nvSpPr>
          <p:cNvPr id="21" name="Rectangle 20"/>
          <p:cNvSpPr/>
          <p:nvPr/>
        </p:nvSpPr>
        <p:spPr>
          <a:xfrm>
            <a:off x="3276600" y="35464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5" name="TextBox 21"/>
          <p:cNvSpPr txBox="1">
            <a:spLocks noChangeArrowheads="1"/>
          </p:cNvSpPr>
          <p:nvPr/>
        </p:nvSpPr>
        <p:spPr bwMode="auto">
          <a:xfrm>
            <a:off x="3276600" y="3505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2</a:t>
            </a:r>
            <a:endParaRPr lang="en-US" altLang="en-US" sz="1800"/>
          </a:p>
        </p:txBody>
      </p:sp>
      <p:sp>
        <p:nvSpPr>
          <p:cNvPr id="23" name="Rectangle 22"/>
          <p:cNvSpPr/>
          <p:nvPr/>
        </p:nvSpPr>
        <p:spPr>
          <a:xfrm>
            <a:off x="3276600" y="4487864"/>
            <a:ext cx="381000" cy="388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7" name="TextBox 23"/>
          <p:cNvSpPr txBox="1">
            <a:spLocks noChangeArrowheads="1"/>
          </p:cNvSpPr>
          <p:nvPr/>
        </p:nvSpPr>
        <p:spPr bwMode="auto">
          <a:xfrm>
            <a:off x="3276600" y="44465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3</a:t>
            </a:r>
            <a:endParaRPr lang="en-US" altLang="en-US" sz="1800"/>
          </a:p>
        </p:txBody>
      </p:sp>
      <p:cxnSp>
        <p:nvCxnSpPr>
          <p:cNvPr id="28" name="Straight Arrow Connector 27"/>
          <p:cNvCxnSpPr/>
          <p:nvPr/>
        </p:nvCxnSpPr>
        <p:spPr>
          <a:xfrm flipV="1">
            <a:off x="3886200" y="2286000"/>
            <a:ext cx="1066800" cy="54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62400" y="2827338"/>
            <a:ext cx="990600" cy="133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962400" y="2960688"/>
            <a:ext cx="990600" cy="696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255" idx="3"/>
          </p:cNvCxnSpPr>
          <p:nvPr/>
        </p:nvCxnSpPr>
        <p:spPr>
          <a:xfrm flipV="1">
            <a:off x="3733800" y="2438400"/>
            <a:ext cx="1143000" cy="1250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886200" y="3124200"/>
            <a:ext cx="1066800" cy="5651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86200" y="3097214"/>
            <a:ext cx="1066800" cy="1169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733800" y="3159126"/>
            <a:ext cx="1219200" cy="171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962400" y="3817938"/>
            <a:ext cx="9144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886200" y="3875088"/>
            <a:ext cx="1066800" cy="4683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810000" y="4114801"/>
            <a:ext cx="1066800" cy="8731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257" idx="3"/>
          </p:cNvCxnSpPr>
          <p:nvPr/>
        </p:nvCxnSpPr>
        <p:spPr>
          <a:xfrm flipV="1">
            <a:off x="3733800" y="2438400"/>
            <a:ext cx="1219200" cy="21923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810001" y="3159126"/>
            <a:ext cx="1254125" cy="156527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810001" y="3875088"/>
            <a:ext cx="1254125" cy="939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886200" y="4446588"/>
            <a:ext cx="1066800" cy="3683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810000" y="4876800"/>
            <a:ext cx="1143000" cy="2286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410200" y="2286000"/>
            <a:ext cx="114300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430839" y="2438400"/>
            <a:ext cx="1177925"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334001" y="2438400"/>
            <a:ext cx="1274763" cy="1379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34001" y="2573339"/>
            <a:ext cx="1330325" cy="1978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5410200" y="2590800"/>
            <a:ext cx="1143000" cy="3698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30839" y="3063876"/>
            <a:ext cx="1177925" cy="1952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430838" y="3124201"/>
            <a:ext cx="1122362" cy="8112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437188" y="3308351"/>
            <a:ext cx="1160462" cy="12604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5437188" y="2708276"/>
            <a:ext cx="1116012" cy="9493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437188" y="3394076"/>
            <a:ext cx="1116012" cy="34766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5437188" y="3817938"/>
            <a:ext cx="1116012" cy="19526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410200" y="3875088"/>
            <a:ext cx="1143000" cy="8064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334000" y="2827338"/>
            <a:ext cx="1219200" cy="13208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410200" y="3487739"/>
            <a:ext cx="1187450" cy="79057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437188" y="4108450"/>
            <a:ext cx="1116012" cy="29368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430838" y="4537076"/>
            <a:ext cx="1122362" cy="27781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5334001" y="2827339"/>
            <a:ext cx="1330325" cy="216058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5430839" y="3505201"/>
            <a:ext cx="1233487" cy="14827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437189" y="4148138"/>
            <a:ext cx="1227137" cy="9572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5437189" y="4876800"/>
            <a:ext cx="1171575"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010401" y="2632076"/>
            <a:ext cx="1025525" cy="492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6934200" y="2708275"/>
            <a:ext cx="1066800" cy="113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7010400" y="3259138"/>
            <a:ext cx="990600" cy="492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7010400" y="3429000"/>
            <a:ext cx="990600" cy="4778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1">
            <a:off x="7010400" y="3394075"/>
            <a:ext cx="990600" cy="4889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7010400" y="4013200"/>
            <a:ext cx="9144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7010400" y="3530600"/>
            <a:ext cx="990600" cy="106838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7086600" y="4148138"/>
            <a:ext cx="914400" cy="5762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301" name="TextBox 1"/>
          <p:cNvSpPr txBox="1">
            <a:spLocks noChangeArrowheads="1"/>
          </p:cNvSpPr>
          <p:nvPr/>
        </p:nvSpPr>
        <p:spPr bwMode="auto">
          <a:xfrm>
            <a:off x="5029201" y="1524000"/>
            <a:ext cx="498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a:t>
            </a:r>
            <a:r>
              <a:rPr lang="en-US" altLang="en-US" sz="1800" baseline="-25000"/>
              <a:t>1</a:t>
            </a:r>
            <a:endParaRPr lang="en-US" altLang="en-US" sz="1800"/>
          </a:p>
        </p:txBody>
      </p:sp>
      <p:sp>
        <p:nvSpPr>
          <p:cNvPr id="10302" name="TextBox 65"/>
          <p:cNvSpPr txBox="1">
            <a:spLocks noChangeArrowheads="1"/>
          </p:cNvSpPr>
          <p:nvPr/>
        </p:nvSpPr>
        <p:spPr bwMode="auto">
          <a:xfrm>
            <a:off x="6664326" y="1916114"/>
            <a:ext cx="498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a:t>
            </a:r>
            <a:r>
              <a:rPr lang="en-US" altLang="en-US" sz="1800" baseline="-25000"/>
              <a:t>2</a:t>
            </a:r>
            <a:endParaRPr lang="en-US" altLang="en-US" sz="1800"/>
          </a:p>
        </p:txBody>
      </p:sp>
      <p:sp>
        <p:nvSpPr>
          <p:cNvPr id="10303" name="TextBox 66"/>
          <p:cNvSpPr txBox="1">
            <a:spLocks noChangeArrowheads="1"/>
          </p:cNvSpPr>
          <p:nvPr/>
        </p:nvSpPr>
        <p:spPr bwMode="auto">
          <a:xfrm>
            <a:off x="8035926" y="2590800"/>
            <a:ext cx="209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 (output layer)</a:t>
            </a:r>
          </a:p>
        </p:txBody>
      </p:sp>
      <p:graphicFrame>
        <p:nvGraphicFramePr>
          <p:cNvPr id="10304" name="Object 1"/>
          <p:cNvGraphicFramePr>
            <a:graphicFrameLocks noChangeAspect="1"/>
          </p:cNvGraphicFramePr>
          <p:nvPr/>
        </p:nvGraphicFramePr>
        <p:xfrm>
          <a:off x="1833563" y="5710238"/>
          <a:ext cx="8413750" cy="538162"/>
        </p:xfrm>
        <a:graphic>
          <a:graphicData uri="http://schemas.openxmlformats.org/presentationml/2006/ole">
            <mc:AlternateContent xmlns:mc="http://schemas.openxmlformats.org/markup-compatibility/2006">
              <mc:Choice xmlns:v="urn:schemas-microsoft-com:vml" Requires="v">
                <p:oleObj spid="_x0000_s1027" name="Equation" r:id="rId3" imgW="3771900" imgH="241300" progId="Equation.DSMT4">
                  <p:embed/>
                </p:oleObj>
              </mc:Choice>
              <mc:Fallback>
                <p:oleObj name="Equation" r:id="rId3" imgW="3771900" imgH="241300" progId="Equation.DSMT4">
                  <p:embed/>
                  <p:pic>
                    <p:nvPicPr>
                      <p:cNvPr id="1030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5710238"/>
                        <a:ext cx="84137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 name="Rectangle 68"/>
          <p:cNvSpPr/>
          <p:nvPr/>
        </p:nvSpPr>
        <p:spPr>
          <a:xfrm>
            <a:off x="8077200" y="3886200"/>
            <a:ext cx="228600" cy="230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70"/>
          <p:cNvSpPr/>
          <p:nvPr/>
        </p:nvSpPr>
        <p:spPr>
          <a:xfrm>
            <a:off x="8077200" y="3198814"/>
            <a:ext cx="228600" cy="23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07" name="TextBox 66"/>
          <p:cNvSpPr txBox="1">
            <a:spLocks noChangeArrowheads="1"/>
          </p:cNvSpPr>
          <p:nvPr/>
        </p:nvSpPr>
        <p:spPr bwMode="auto">
          <a:xfrm>
            <a:off x="2819401" y="1981200"/>
            <a:ext cx="209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 (input layer)</a:t>
            </a:r>
          </a:p>
        </p:txBody>
      </p:sp>
    </p:spTree>
    <p:extLst>
      <p:ext uri="{BB962C8B-B14F-4D97-AF65-F5344CB8AC3E}">
        <p14:creationId xmlns:p14="http://schemas.microsoft.com/office/powerpoint/2010/main" val="24524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Supervised learning</a:t>
            </a:r>
          </a:p>
        </p:txBody>
      </p:sp>
      <p:sp>
        <p:nvSpPr>
          <p:cNvPr id="11267" name="Content Placeholder 2"/>
          <p:cNvSpPr>
            <a:spLocks noGrp="1"/>
          </p:cNvSpPr>
          <p:nvPr>
            <p:ph idx="1"/>
          </p:nvPr>
        </p:nvSpPr>
        <p:spPr/>
        <p:txBody>
          <a:bodyPr/>
          <a:lstStyle/>
          <a:p>
            <a:r>
              <a:rPr lang="en-US" altLang="en-US" smtClean="0"/>
              <a:t>Determine the W</a:t>
            </a:r>
            <a:r>
              <a:rPr lang="en-US" altLang="en-US" baseline="30000" smtClean="0"/>
              <a:t>(i)</a:t>
            </a:r>
            <a:r>
              <a:rPr lang="en-US" altLang="en-US" smtClean="0"/>
              <a:t> and b</a:t>
            </a:r>
            <a:r>
              <a:rPr lang="en-US" altLang="en-US" baseline="30000" smtClean="0"/>
              <a:t>(i)</a:t>
            </a:r>
            <a:r>
              <a:rPr lang="en-US" altLang="en-US" smtClean="0"/>
              <a:t> with a training set of inputs {x} to minimize the predicted differences.</a:t>
            </a:r>
          </a:p>
          <a:p>
            <a:endParaRPr lang="en-US" altLang="en-US" smtClean="0"/>
          </a:p>
          <a:p>
            <a:r>
              <a:rPr lang="en-US" altLang="en-US" smtClean="0"/>
              <a:t>Least square errors: we minimize (y</a:t>
            </a:r>
            <a:r>
              <a:rPr lang="en-US" altLang="en-US" baseline="30000" smtClean="0"/>
              <a:t>(j)</a:t>
            </a:r>
            <a:r>
              <a:rPr lang="en-US" altLang="en-US" smtClean="0"/>
              <a:t> is the output of j-th sample and d</a:t>
            </a:r>
            <a:r>
              <a:rPr lang="en-US" altLang="en-US" baseline="30000" smtClean="0"/>
              <a:t>(j)</a:t>
            </a:r>
            <a:r>
              <a:rPr lang="en-US" altLang="en-US" smtClean="0"/>
              <a:t> is expected value):</a:t>
            </a:r>
          </a:p>
          <a:p>
            <a:endParaRPr lang="en-US" altLang="en-US" smtClean="0"/>
          </a:p>
          <a:p>
            <a:endParaRPr lang="en-US" altLang="en-US" smtClean="0"/>
          </a:p>
          <a:p>
            <a:endParaRPr lang="en-US" altLang="en-US" smtClean="0"/>
          </a:p>
        </p:txBody>
      </p:sp>
      <p:graphicFrame>
        <p:nvGraphicFramePr>
          <p:cNvPr id="11268" name="Object 3"/>
          <p:cNvGraphicFramePr>
            <a:graphicFrameLocks noChangeAspect="1"/>
          </p:cNvGraphicFramePr>
          <p:nvPr/>
        </p:nvGraphicFramePr>
        <p:xfrm>
          <a:off x="4114801" y="5257800"/>
          <a:ext cx="2855913" cy="1219200"/>
        </p:xfrm>
        <a:graphic>
          <a:graphicData uri="http://schemas.openxmlformats.org/presentationml/2006/ole">
            <mc:AlternateContent xmlns:mc="http://schemas.openxmlformats.org/markup-compatibility/2006">
              <mc:Choice xmlns:v="urn:schemas-microsoft-com:vml" Requires="v">
                <p:oleObj spid="_x0000_s2051" name="Equation" r:id="rId3" imgW="1040948" imgH="444307" progId="Equation.DSMT4">
                  <p:embed/>
                </p:oleObj>
              </mc:Choice>
              <mc:Fallback>
                <p:oleObj name="Equation" r:id="rId3" imgW="1040948" imgH="444307" progId="Equation.DSMT4">
                  <p:embed/>
                  <p:pic>
                    <p:nvPicPr>
                      <p:cNvPr id="1126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1" y="5257800"/>
                        <a:ext cx="28559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369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Classification problems</a:t>
            </a:r>
          </a:p>
        </p:txBody>
      </p:sp>
      <p:pic>
        <p:nvPicPr>
          <p:cNvPr id="1229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209800"/>
            <a:ext cx="6029325"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4"/>
          <p:cNvSpPr txBox="1">
            <a:spLocks noChangeArrowheads="1"/>
          </p:cNvSpPr>
          <p:nvPr/>
        </p:nvSpPr>
        <p:spPr bwMode="auto">
          <a:xfrm>
            <a:off x="2133600" y="1600201"/>
            <a:ext cx="434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Hand written digits in 28x28 black/white pixels </a:t>
            </a:r>
          </a:p>
        </p:txBody>
      </p:sp>
      <p:sp>
        <p:nvSpPr>
          <p:cNvPr id="12293" name="TextBox 5"/>
          <p:cNvSpPr txBox="1">
            <a:spLocks noChangeArrowheads="1"/>
          </p:cNvSpPr>
          <p:nvPr/>
        </p:nvSpPr>
        <p:spPr bwMode="auto">
          <a:xfrm>
            <a:off x="8229600" y="2133601"/>
            <a:ext cx="16764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With 10 output neutrons answering the question: is it 0?  is it 1? …, is it 9?</a:t>
            </a:r>
          </a:p>
          <a:p>
            <a:pPr>
              <a:spcBef>
                <a:spcPct val="0"/>
              </a:spcBef>
              <a:buFontTx/>
              <a:buNone/>
            </a:pPr>
            <a:endParaRPr lang="en-US" altLang="en-US" sz="1800"/>
          </a:p>
          <a:p>
            <a:pPr>
              <a:spcBef>
                <a:spcPct val="0"/>
              </a:spcBef>
              <a:buFontTx/>
              <a:buNone/>
            </a:pPr>
            <a:endParaRPr lang="en-US" altLang="en-US" sz="1800"/>
          </a:p>
          <a:p>
            <a:pPr>
              <a:spcBef>
                <a:spcPct val="0"/>
              </a:spcBef>
              <a:buFontTx/>
              <a:buNone/>
            </a:pPr>
            <a:r>
              <a:rPr lang="en-US" altLang="en-US" sz="1800"/>
              <a:t>60000 for a training set, 10000 examples for testing set.</a:t>
            </a:r>
          </a:p>
        </p:txBody>
      </p:sp>
    </p:spTree>
    <p:extLst>
      <p:ext uri="{BB962C8B-B14F-4D97-AF65-F5344CB8AC3E}">
        <p14:creationId xmlns:p14="http://schemas.microsoft.com/office/powerpoint/2010/main" val="1157569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Network</a:t>
            </a:r>
          </a:p>
        </p:txBody>
      </p:sp>
      <p:sp>
        <p:nvSpPr>
          <p:cNvPr id="5" name="Oval 4"/>
          <p:cNvSpPr/>
          <p:nvPr/>
        </p:nvSpPr>
        <p:spPr>
          <a:xfrm>
            <a:off x="5064126" y="2108201"/>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5064126" y="2827339"/>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5064126" y="3548064"/>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064126" y="4267201"/>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064126" y="1447801"/>
            <a:ext cx="269875" cy="26987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3276600" y="19462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5" name="TextBox 19"/>
          <p:cNvSpPr txBox="1">
            <a:spLocks noChangeArrowheads="1"/>
          </p:cNvSpPr>
          <p:nvPr/>
        </p:nvSpPr>
        <p:spPr bwMode="auto">
          <a:xfrm>
            <a:off x="3276600" y="1905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1</a:t>
            </a:r>
            <a:endParaRPr lang="en-US" altLang="en-US" sz="1800"/>
          </a:p>
        </p:txBody>
      </p:sp>
      <p:sp>
        <p:nvSpPr>
          <p:cNvPr id="18" name="Rectangle 17"/>
          <p:cNvSpPr/>
          <p:nvPr/>
        </p:nvSpPr>
        <p:spPr>
          <a:xfrm>
            <a:off x="3276600" y="28606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7" name="TextBox 21"/>
          <p:cNvSpPr txBox="1">
            <a:spLocks noChangeArrowheads="1"/>
          </p:cNvSpPr>
          <p:nvPr/>
        </p:nvSpPr>
        <p:spPr bwMode="auto">
          <a:xfrm>
            <a:off x="3276600" y="2819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2</a:t>
            </a:r>
            <a:endParaRPr lang="en-US" altLang="en-US" sz="1800"/>
          </a:p>
        </p:txBody>
      </p:sp>
      <p:sp>
        <p:nvSpPr>
          <p:cNvPr id="20" name="Rectangle 19"/>
          <p:cNvSpPr/>
          <p:nvPr/>
        </p:nvSpPr>
        <p:spPr>
          <a:xfrm>
            <a:off x="3276600" y="5299075"/>
            <a:ext cx="381000" cy="38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9" name="TextBox 23"/>
          <p:cNvSpPr txBox="1">
            <a:spLocks noChangeArrowheads="1"/>
          </p:cNvSpPr>
          <p:nvPr/>
        </p:nvSpPr>
        <p:spPr bwMode="auto">
          <a:xfrm>
            <a:off x="3276600" y="52578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r>
              <a:rPr lang="en-US" altLang="en-US" sz="1800" baseline="-25000"/>
              <a:t>784</a:t>
            </a:r>
            <a:endParaRPr lang="en-US" altLang="en-US" sz="1800"/>
          </a:p>
        </p:txBody>
      </p:sp>
      <p:cxnSp>
        <p:nvCxnSpPr>
          <p:cNvPr id="22" name="Straight Arrow Connector 21"/>
          <p:cNvCxnSpPr/>
          <p:nvPr/>
        </p:nvCxnSpPr>
        <p:spPr>
          <a:xfrm flipV="1">
            <a:off x="3886200" y="1600200"/>
            <a:ext cx="1066800" cy="54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62400" y="2141538"/>
            <a:ext cx="990600" cy="133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62400" y="2274888"/>
            <a:ext cx="990600" cy="696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347" idx="3"/>
          </p:cNvCxnSpPr>
          <p:nvPr/>
        </p:nvCxnSpPr>
        <p:spPr>
          <a:xfrm flipV="1">
            <a:off x="3733800" y="1752600"/>
            <a:ext cx="1143000" cy="1250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886200" y="2438400"/>
            <a:ext cx="1066800" cy="5651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86200" y="2411414"/>
            <a:ext cx="1066800" cy="1169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733800" y="2473326"/>
            <a:ext cx="1219200" cy="171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62400" y="3132138"/>
            <a:ext cx="9144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86200" y="3189288"/>
            <a:ext cx="1066800" cy="4683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10000" y="3429001"/>
            <a:ext cx="1066800" cy="8731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349" idx="3"/>
          </p:cNvCxnSpPr>
          <p:nvPr/>
        </p:nvCxnSpPr>
        <p:spPr>
          <a:xfrm flipV="1">
            <a:off x="3886200" y="3249614"/>
            <a:ext cx="1066800" cy="219233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810001" y="3159126"/>
            <a:ext cx="1254125" cy="156527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810001" y="3875088"/>
            <a:ext cx="1254125" cy="939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886200" y="3760788"/>
            <a:ext cx="1066800" cy="3683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10000" y="4191000"/>
            <a:ext cx="1143000" cy="2286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410200" y="2286000"/>
            <a:ext cx="114300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30839" y="2438400"/>
            <a:ext cx="1177925"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334001" y="2438400"/>
            <a:ext cx="1274763" cy="1379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334001" y="2573339"/>
            <a:ext cx="1330325" cy="1978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410200" y="2590800"/>
            <a:ext cx="1143000" cy="3698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430839" y="3063876"/>
            <a:ext cx="1177925" cy="1952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430838" y="3124201"/>
            <a:ext cx="1122362" cy="8112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37188" y="3308351"/>
            <a:ext cx="1160462" cy="12604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437188" y="2708276"/>
            <a:ext cx="1116012" cy="9493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437188" y="3394076"/>
            <a:ext cx="1116012" cy="34766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37188" y="3817938"/>
            <a:ext cx="1116012" cy="19526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410200" y="3875088"/>
            <a:ext cx="1143000" cy="8064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334000" y="2827338"/>
            <a:ext cx="1219200" cy="13208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410200" y="3487739"/>
            <a:ext cx="1187450" cy="79057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437188" y="4108450"/>
            <a:ext cx="1116012" cy="29368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30838" y="4537076"/>
            <a:ext cx="1122362" cy="27781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229601" y="1641476"/>
            <a:ext cx="1025525" cy="492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8229600" y="2268538"/>
            <a:ext cx="990600" cy="492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229600" y="2438400"/>
            <a:ext cx="990600" cy="4778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229600" y="2403475"/>
            <a:ext cx="990600" cy="4889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229600" y="3022600"/>
            <a:ext cx="9144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8229600" y="2540000"/>
            <a:ext cx="990600" cy="106838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305800" y="3157538"/>
            <a:ext cx="914400" cy="5762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388" name="TextBox 68"/>
          <p:cNvSpPr txBox="1">
            <a:spLocks noChangeArrowheads="1"/>
          </p:cNvSpPr>
          <p:nvPr/>
        </p:nvSpPr>
        <p:spPr bwMode="auto">
          <a:xfrm>
            <a:off x="3276600" y="3995739"/>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a:t>
            </a:r>
          </a:p>
        </p:txBody>
      </p:sp>
      <p:cxnSp>
        <p:nvCxnSpPr>
          <p:cNvPr id="71" name="Straight Arrow Connector 70"/>
          <p:cNvCxnSpPr/>
          <p:nvPr/>
        </p:nvCxnSpPr>
        <p:spPr>
          <a:xfrm>
            <a:off x="5437188" y="1600200"/>
            <a:ext cx="1039812" cy="54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90" name="TextBox 71"/>
          <p:cNvSpPr txBox="1">
            <a:spLocks noChangeArrowheads="1"/>
          </p:cNvSpPr>
          <p:nvPr/>
        </p:nvSpPr>
        <p:spPr bwMode="auto">
          <a:xfrm>
            <a:off x="7239000" y="2892425"/>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 </a:t>
            </a:r>
          </a:p>
        </p:txBody>
      </p:sp>
      <p:sp>
        <p:nvSpPr>
          <p:cNvPr id="14391" name="TextBox 73"/>
          <p:cNvSpPr txBox="1">
            <a:spLocks noChangeArrowheads="1"/>
          </p:cNvSpPr>
          <p:nvPr/>
        </p:nvSpPr>
        <p:spPr bwMode="auto">
          <a:xfrm>
            <a:off x="9753600" y="2057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a:t>
            </a:r>
            <a:r>
              <a:rPr lang="en-US" altLang="en-US" sz="1800" baseline="-25000"/>
              <a:t>0</a:t>
            </a:r>
            <a:endParaRPr lang="en-US" altLang="en-US" sz="1800"/>
          </a:p>
        </p:txBody>
      </p:sp>
      <p:sp>
        <p:nvSpPr>
          <p:cNvPr id="14392" name="TextBox 74"/>
          <p:cNvSpPr txBox="1">
            <a:spLocks noChangeArrowheads="1"/>
          </p:cNvSpPr>
          <p:nvPr/>
        </p:nvSpPr>
        <p:spPr bwMode="auto">
          <a:xfrm>
            <a:off x="9753600" y="2743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a:t>
            </a:r>
            <a:r>
              <a:rPr lang="en-US" altLang="en-US" sz="1800" baseline="-25000"/>
              <a:t>1</a:t>
            </a:r>
            <a:endParaRPr lang="en-US" altLang="en-US" sz="1800"/>
          </a:p>
        </p:txBody>
      </p:sp>
      <p:sp>
        <p:nvSpPr>
          <p:cNvPr id="14393" name="TextBox 75"/>
          <p:cNvSpPr txBox="1">
            <a:spLocks noChangeArrowheads="1"/>
          </p:cNvSpPr>
          <p:nvPr/>
        </p:nvSpPr>
        <p:spPr bwMode="auto">
          <a:xfrm>
            <a:off x="9753600" y="5192714"/>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a:t>
            </a:r>
            <a:r>
              <a:rPr lang="en-US" altLang="en-US" sz="1800" baseline="-25000"/>
              <a:t>9</a:t>
            </a:r>
            <a:endParaRPr lang="en-US" altLang="en-US" sz="1800"/>
          </a:p>
        </p:txBody>
      </p:sp>
      <p:cxnSp>
        <p:nvCxnSpPr>
          <p:cNvPr id="78" name="Straight Arrow Connector 77"/>
          <p:cNvCxnSpPr/>
          <p:nvPr/>
        </p:nvCxnSpPr>
        <p:spPr>
          <a:xfrm>
            <a:off x="8305800" y="4537076"/>
            <a:ext cx="762000" cy="720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53400" y="5105400"/>
            <a:ext cx="83820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96" name="TextBox 80"/>
          <p:cNvSpPr txBox="1">
            <a:spLocks noChangeArrowheads="1"/>
          </p:cNvSpPr>
          <p:nvPr/>
        </p:nvSpPr>
        <p:spPr bwMode="auto">
          <a:xfrm>
            <a:off x="4267200" y="5410200"/>
            <a:ext cx="388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The predicted digit is j such that y</a:t>
            </a:r>
            <a:r>
              <a:rPr lang="en-US" altLang="en-US" sz="1800" baseline="-25000"/>
              <a:t>j</a:t>
            </a:r>
            <a:r>
              <a:rPr lang="en-US" altLang="en-US" sz="1800"/>
              <a:t> is a maximum, i.e., y gives a score for each of the 10 possibilities.  The last step does not apply the F function.</a:t>
            </a:r>
          </a:p>
        </p:txBody>
      </p:sp>
      <p:pic>
        <p:nvPicPr>
          <p:cNvPr id="14397" name="Picture 8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2362200"/>
            <a:ext cx="279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8" name="TextBox 82"/>
          <p:cNvSpPr txBox="1">
            <a:spLocks noChangeArrowheads="1"/>
          </p:cNvSpPr>
          <p:nvPr/>
        </p:nvSpPr>
        <p:spPr bwMode="auto">
          <a:xfrm>
            <a:off x="1981200" y="2895601"/>
            <a:ext cx="1143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The input “2” is a 28x28 bitmap of x</a:t>
            </a:r>
            <a:r>
              <a:rPr lang="en-US" altLang="en-US" sz="1800" baseline="-25000"/>
              <a:t>i</a:t>
            </a:r>
            <a:r>
              <a:rPr lang="en-US" altLang="en-US" sz="1800"/>
              <a:t> of 0 and 1 of 784 numbers.</a:t>
            </a:r>
          </a:p>
        </p:txBody>
      </p:sp>
      <p:sp>
        <p:nvSpPr>
          <p:cNvPr id="14399" name="TextBox 83"/>
          <p:cNvSpPr txBox="1">
            <a:spLocks noChangeArrowheads="1"/>
          </p:cNvSpPr>
          <p:nvPr/>
        </p:nvSpPr>
        <p:spPr bwMode="auto">
          <a:xfrm>
            <a:off x="9220200" y="38973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 </a:t>
            </a:r>
          </a:p>
        </p:txBody>
      </p:sp>
      <p:sp>
        <p:nvSpPr>
          <p:cNvPr id="2" name="Rectangle 1"/>
          <p:cNvSpPr/>
          <p:nvPr/>
        </p:nvSpPr>
        <p:spPr>
          <a:xfrm>
            <a:off x="9372600" y="2209800"/>
            <a:ext cx="228600" cy="230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Rectangle 67"/>
          <p:cNvSpPr/>
          <p:nvPr/>
        </p:nvSpPr>
        <p:spPr>
          <a:xfrm>
            <a:off x="9372600" y="2970214"/>
            <a:ext cx="228600" cy="23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ectangle 68"/>
          <p:cNvSpPr/>
          <p:nvPr/>
        </p:nvSpPr>
        <p:spPr>
          <a:xfrm>
            <a:off x="9296400" y="5256214"/>
            <a:ext cx="228600" cy="23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173902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Office-Files-PowerPoint-Template-27596</Template>
  <TotalTime>9978</TotalTime>
  <Words>804</Words>
  <Application>Microsoft Office PowerPoint</Application>
  <PresentationFormat>寬螢幕</PresentationFormat>
  <Paragraphs>122</Paragraphs>
  <Slides>19</Slides>
  <Notes>11</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19</vt:i4>
      </vt:variant>
    </vt:vector>
  </HeadingPairs>
  <TitlesOfParts>
    <vt:vector size="31" baseType="lpstr">
      <vt:lpstr>Noto Sans Symbols</vt:lpstr>
      <vt:lpstr>Questrial</vt:lpstr>
      <vt:lpstr>SimSun</vt:lpstr>
      <vt:lpstr>华文细黑</vt:lpstr>
      <vt:lpstr>微軟正黑體</vt:lpstr>
      <vt:lpstr>新細明體</vt:lpstr>
      <vt:lpstr>Arial</vt:lpstr>
      <vt:lpstr>Baskerville Old Face</vt:lpstr>
      <vt:lpstr>Calibri</vt:lpstr>
      <vt:lpstr>Trebuchet MS</vt:lpstr>
      <vt:lpstr>Office 佈景主題</vt:lpstr>
      <vt:lpstr>MathType 6.0 Equation</vt:lpstr>
      <vt:lpstr>PowerPoint 簡報</vt:lpstr>
      <vt:lpstr>HANDWRITTEN DIGIT RECOGNITION</vt:lpstr>
      <vt:lpstr>WHAT THIS LAB IS</vt:lpstr>
      <vt:lpstr>Biological neuron</vt:lpstr>
      <vt:lpstr>A “mathematical” neuron</vt:lpstr>
      <vt:lpstr>(feedforward) Neural network</vt:lpstr>
      <vt:lpstr>Supervised learning</vt:lpstr>
      <vt:lpstr>Classification problems</vt:lpstr>
      <vt:lpstr>Network</vt:lpstr>
      <vt:lpstr>Hinge loss function</vt:lpstr>
      <vt:lpstr>Softmax or cross-entropy loss</vt:lpstr>
      <vt:lpstr>Update the network</vt:lpstr>
      <vt:lpstr>The gradient</vt:lpstr>
      <vt:lpstr>Preventing under-fit and over-fit by adjust λ</vt:lpstr>
      <vt:lpstr>Convolutional network</vt:lpstr>
      <vt:lpstr>Convolution</vt:lpstr>
      <vt:lpstr>Max Pool</vt:lpstr>
      <vt:lpstr>Tensorflow</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Hsueh-Ting Chu</dc:creator>
  <cp:lastModifiedBy>Hsueh-Ting Chu</cp:lastModifiedBy>
  <cp:revision>42</cp:revision>
  <dcterms:created xsi:type="dcterms:W3CDTF">2017-09-23T04:08:27Z</dcterms:created>
  <dcterms:modified xsi:type="dcterms:W3CDTF">2019-07-21T19:55:10Z</dcterms:modified>
</cp:coreProperties>
</file>