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4" r:id="rId4"/>
    <p:sldId id="265" r:id="rId5"/>
    <p:sldId id="266" r:id="rId6"/>
    <p:sldId id="269" r:id="rId7"/>
    <p:sldId id="267" r:id="rId8"/>
    <p:sldId id="272" r:id="rId9"/>
    <p:sldId id="274" r:id="rId10"/>
    <p:sldId id="271" r:id="rId11"/>
    <p:sldId id="281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699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TF02-</a:t>
            </a:r>
            <a:r>
              <a:rPr lang="en-US" altLang="zh-TW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TensorFlow and </a:t>
            </a:r>
            <a:r>
              <a:rPr lang="en-US" altLang="zh-TW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Keras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9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Loss, Metrics and </a:t>
            </a:r>
            <a:r>
              <a:rPr lang="en-US" altLang="zh-TW" dirty="0" err="1" smtClean="0"/>
              <a:t>Opimizer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525963"/>
          </a:xfrm>
        </p:spPr>
        <p:txBody>
          <a:bodyPr/>
          <a:lstStyle/>
          <a:p>
            <a:r>
              <a:rPr lang="en-US" altLang="zh-TW" b="1" dirty="0" smtClean="0"/>
              <a:t>A Loss function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en-US" altLang="zh-TW" dirty="0" err="1" smtClean="0"/>
              <a:t>mean_squared_error</a:t>
            </a:r>
            <a:r>
              <a:rPr lang="en-US" altLang="zh-TW" dirty="0"/>
              <a:t>, </a:t>
            </a:r>
            <a:r>
              <a:rPr lang="en-US" altLang="zh-TW" dirty="0" err="1" smtClean="0"/>
              <a:t>crossentropy</a:t>
            </a:r>
            <a:r>
              <a:rPr lang="en-US" altLang="zh-TW" dirty="0"/>
              <a:t>, </a:t>
            </a:r>
            <a:r>
              <a:rPr lang="en-US" altLang="zh-TW" dirty="0" smtClean="0"/>
              <a:t>hinge loss,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loss</a:t>
            </a:r>
          </a:p>
          <a:p>
            <a:r>
              <a:rPr lang="en-US" altLang="zh-TW" b="1" dirty="0"/>
              <a:t>A </a:t>
            </a:r>
            <a:r>
              <a:rPr lang="en-US" altLang="zh-TW" b="1" dirty="0" smtClean="0"/>
              <a:t>metric</a:t>
            </a:r>
            <a:r>
              <a:rPr lang="en-US" altLang="zh-TW" dirty="0" smtClean="0"/>
              <a:t>: </a:t>
            </a:r>
            <a:r>
              <a:rPr lang="en-US" altLang="zh-TW" dirty="0" err="1"/>
              <a:t>categorical_accuracy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b="1" dirty="0" smtClean="0"/>
              <a:t>Optimizers</a:t>
            </a:r>
          </a:p>
          <a:p>
            <a:pPr lvl="1"/>
            <a:r>
              <a:rPr lang="en-US" altLang="zh-TW" b="1" dirty="0" smtClean="0"/>
              <a:t>SGD: </a:t>
            </a:r>
            <a:r>
              <a:rPr lang="en-US" altLang="zh-TW" dirty="0"/>
              <a:t>Stochastic gradient descent </a:t>
            </a: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b="1" dirty="0" err="1" smtClean="0"/>
              <a:t>RMSprop</a:t>
            </a:r>
            <a:r>
              <a:rPr lang="en-US" altLang="zh-TW" b="1" dirty="0"/>
              <a:t>: </a:t>
            </a:r>
            <a:r>
              <a:rPr lang="en-US" altLang="zh-TW" dirty="0" err="1"/>
              <a:t>RMSProp</a:t>
            </a:r>
            <a:r>
              <a:rPr lang="en-US" altLang="zh-TW" dirty="0"/>
              <a:t> optimizer</a:t>
            </a:r>
            <a:endParaRPr lang="en-US" altLang="zh-TW" dirty="0"/>
          </a:p>
          <a:p>
            <a:pPr lvl="1"/>
            <a:r>
              <a:rPr lang="en-US" altLang="zh-TW" b="1" dirty="0"/>
              <a:t>Adam: Adam optimizer.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Keras</a:t>
            </a:r>
            <a:r>
              <a:rPr lang="en-US" altLang="zh-TW" b="1" dirty="0" smtClean="0"/>
              <a:t> Activation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softmax</a:t>
            </a:r>
            <a:r>
              <a:rPr lang="en-US" altLang="zh-TW" b="1" dirty="0" smtClean="0"/>
              <a:t>: </a:t>
            </a:r>
            <a:r>
              <a:rPr lang="en-US" altLang="zh-TW" dirty="0" err="1"/>
              <a:t>Softmax</a:t>
            </a:r>
            <a:r>
              <a:rPr lang="en-US" altLang="zh-TW" dirty="0"/>
              <a:t> activation function.</a:t>
            </a:r>
            <a:endParaRPr lang="en-US" altLang="zh-TW" b="1" dirty="0"/>
          </a:p>
          <a:p>
            <a:r>
              <a:rPr lang="en-US" altLang="zh-TW" b="1" dirty="0" err="1" smtClean="0"/>
              <a:t>elu</a:t>
            </a:r>
            <a:r>
              <a:rPr lang="en-US" altLang="zh-TW" b="1" dirty="0" smtClean="0"/>
              <a:t>: </a:t>
            </a:r>
            <a:r>
              <a:rPr lang="en-US" altLang="zh-TW" dirty="0"/>
              <a:t>Exponential linear unit.</a:t>
            </a:r>
            <a:endParaRPr lang="en-US" altLang="zh-TW" b="1" dirty="0"/>
          </a:p>
          <a:p>
            <a:r>
              <a:rPr lang="en-US" altLang="zh-TW" b="1" dirty="0" err="1" smtClean="0"/>
              <a:t>relu</a:t>
            </a:r>
            <a:r>
              <a:rPr lang="en-US" altLang="zh-TW" b="1" dirty="0" smtClean="0"/>
              <a:t>: </a:t>
            </a:r>
            <a:r>
              <a:rPr lang="en-US" altLang="zh-TW" dirty="0"/>
              <a:t>Rectified Linear Unit.</a:t>
            </a:r>
            <a:endParaRPr lang="en-US" altLang="zh-TW" b="1" dirty="0"/>
          </a:p>
          <a:p>
            <a:r>
              <a:rPr lang="en-US" altLang="zh-TW" b="1" dirty="0" err="1" smtClean="0"/>
              <a:t>tanh</a:t>
            </a:r>
            <a:r>
              <a:rPr lang="en-US" altLang="zh-TW" b="1" dirty="0" smtClean="0"/>
              <a:t>: </a:t>
            </a:r>
            <a:r>
              <a:rPr lang="en-US" altLang="zh-TW" dirty="0"/>
              <a:t>Hyperbolic tangent activation function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sigmoid: </a:t>
            </a:r>
            <a:r>
              <a:rPr lang="en-US" altLang="zh-TW" dirty="0"/>
              <a:t>Sigmoid activation function.</a:t>
            </a:r>
            <a:endParaRPr lang="en-US" altLang="zh-TW" b="1" dirty="0"/>
          </a:p>
          <a:p>
            <a:r>
              <a:rPr lang="en-US" altLang="zh-TW" b="1" dirty="0" smtClean="0"/>
              <a:t>exponential: </a:t>
            </a:r>
            <a:r>
              <a:rPr lang="en-US" altLang="zh-TW" dirty="0"/>
              <a:t>Exponential </a:t>
            </a:r>
            <a:r>
              <a:rPr lang="en-US" altLang="zh-TW" dirty="0" smtClean="0"/>
              <a:t>activation </a:t>
            </a:r>
            <a:r>
              <a:rPr lang="en-US" altLang="zh-TW" dirty="0"/>
              <a:t>function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linear: </a:t>
            </a:r>
            <a:r>
              <a:rPr lang="en-US" altLang="zh-TW" dirty="0"/>
              <a:t>Linear (i.e. identity) activation function.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 noChangeArrowheads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whole CNN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4579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12A85F4E-1693-4B8D-90A1-42781D97F6C0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51B95682-E7BC-4CB8-AE6C-76F75973513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2A14A86E-715A-4076-94DF-AA6BF4896169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A58F5915-10EB-4D28-ABB9-59CE1AA99D55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9A9B6EB0-F824-4307-A42A-4E584FC9D494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2E2197DA-898E-41A2-9C65-86C7F14534CA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57C82DD-E77C-44F2-98B2-4A6F818F05C6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F4025CB2-EEEF-42E1-A67D-E2AAB96C00A0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596" name="文字方塊 20"/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Can repeat many times</a:t>
            </a:r>
            <a:endParaRPr lang="zh-TW" altLang="en-US" sz="2400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724A2094-8676-4BF4-8EF8-6BCC2EBE4FE9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FB3E2C74-BA6C-4294-A849-368328562F64}"/>
              </a:ext>
            </a:extLst>
          </p:cNvPr>
          <p:cNvSpPr/>
          <p:nvPr/>
        </p:nvSpPr>
        <p:spPr>
          <a:xfrm>
            <a:off x="6713539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2785AE74-81FD-4C15-B213-B0B4C9AB156D}"/>
              </a:ext>
            </a:extLst>
          </p:cNvPr>
          <p:cNvSpPr txBox="1"/>
          <p:nvPr/>
        </p:nvSpPr>
        <p:spPr>
          <a:xfrm>
            <a:off x="2905457" y="3568647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/>
          <p:cNvSpPr txBox="1">
            <a:spLocks noChangeArrowheads="1"/>
          </p:cNvSpPr>
          <p:nvPr/>
        </p:nvSpPr>
        <p:spPr bwMode="auto">
          <a:xfrm>
            <a:off x="2098676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2098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5186BB29-E4E4-4F75-8F7F-B236D1095859}"/>
              </a:ext>
            </a:extLst>
          </p:cNvPr>
          <p:cNvCxnSpPr/>
          <p:nvPr/>
        </p:nvCxnSpPr>
        <p:spPr>
          <a:xfrm flipH="1">
            <a:off x="5059364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52F78E4D-CEDE-49EF-BA4E-9EB18D6AAFD8}"/>
              </a:ext>
            </a:extLst>
          </p:cNvPr>
          <p:cNvSpPr/>
          <p:nvPr/>
        </p:nvSpPr>
        <p:spPr>
          <a:xfrm>
            <a:off x="6713539" y="4002089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2" name="群組 7"/>
          <p:cNvGrpSpPr>
            <a:grpSpLocks/>
          </p:cNvGrpSpPr>
          <p:nvPr/>
        </p:nvGrpSpPr>
        <p:grpSpPr bwMode="auto">
          <a:xfrm>
            <a:off x="3086101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7E70AAD7-DF6E-48CF-A031-0E095986B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3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E5040DF3-8490-45A5-8418-2DA9C7B00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0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EE2FD720-D480-4D21-82DF-8C2DACCF5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1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666E8A15-0CEF-4A95-8951-FCCE9C83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3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6A351D4D-A53B-4C52-85D2-B263BCC73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-1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21BBF6AA-11FF-41B9-912E-55A1AC94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1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512EAB61-4C41-4C00-A0D7-F22367E3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3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37745E6D-55CE-497D-83F6-64E1F6A2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>
                  <a:solidFill>
                    <a:srgbClr val="000000"/>
                  </a:solidFill>
                </a:rPr>
                <a:t>0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778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 noChangeArrowheads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The whole CNN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5603" name="群組 3"/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5634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1980CAF3-073D-419C-A0EB-FC13EE158B58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560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字方塊 8"/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cat dog ……</a:t>
            </a:r>
            <a:endParaRPr lang="zh-TW" altLang="en-US" sz="240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6CD89A2-2CBD-4E89-B11B-DB1E1D829265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C7E2A6CD-A6E1-492E-BD66-64EAD4B1BA5C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C689FE40-A344-467C-BA3C-D68400313AF8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A5CD35FB-E943-462B-BE64-C88A3FF27623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7D53CEB4-C435-4DCB-B88C-06B08783FE17}"/>
              </a:ext>
            </a:extLst>
          </p:cNvPr>
          <p:cNvSpPr txBox="1"/>
          <p:nvPr/>
        </p:nvSpPr>
        <p:spPr>
          <a:xfrm>
            <a:off x="4848219" y="6055667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E09516FE-CA9B-4E34-8C99-C5132D60FDE5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826A79F7-0BC4-44F9-8BA7-702787F1A95C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7298C3B3-0795-4095-9855-074C73CE5CE2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7CACDBB5-71EC-42C5-B06E-558A70B00900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9AA34CB2-6879-4138-9581-6B2101D75ABC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E4C938BF-1356-4A24-B1B1-06F7D0497470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9BFEAA7D-39BC-4DBE-9B40-853844512DEA}"/>
              </a:ext>
            </a:extLst>
          </p:cNvPr>
          <p:cNvSpPr/>
          <p:nvPr/>
        </p:nvSpPr>
        <p:spPr>
          <a:xfrm>
            <a:off x="2152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5E5877FE-9FCE-4EB2-A5DF-F64BCB2AE6B9}"/>
              </a:ext>
            </a:extLst>
          </p:cNvPr>
          <p:cNvSpPr txBox="1"/>
          <p:nvPr/>
        </p:nvSpPr>
        <p:spPr>
          <a:xfrm>
            <a:off x="8229601" y="3657601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75B5E8BF-3243-4943-AD91-9B70156D739F}"/>
              </a:ext>
            </a:extLst>
          </p:cNvPr>
          <p:cNvSpPr txBox="1"/>
          <p:nvPr/>
        </p:nvSpPr>
        <p:spPr>
          <a:xfrm>
            <a:off x="8001001" y="5943601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7988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 noChangeArrowheads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Flattening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6627" name="群組 13"/>
          <p:cNvGrpSpPr>
            <a:grpSpLocks/>
          </p:cNvGrpSpPr>
          <p:nvPr/>
        </p:nvGrpSpPr>
        <p:grpSpPr bwMode="auto">
          <a:xfrm>
            <a:off x="1790700" y="2473326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8C7C59B-842A-44B8-83D6-992631F04197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C0446CB-F018-4A0C-8F56-D857A9A238FF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C3940CC-8A99-4C20-81E5-4FD653E5E4BF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BAA8AAB-7125-41E6-A1EC-7B448634FDDA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1CF08D4-9CEC-4061-8AF4-40AB17943E4F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1F24C5B-7C7D-4F81-A42A-A2A04726AE90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D6E137C-79D6-49BA-A3DF-40AC1D2B1817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E4308DF-E6BA-48E9-9059-3262CCC8A4FF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3886200" y="38862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Flattened</a:t>
            </a:r>
            <a:endParaRPr lang="zh-TW" altLang="en-US" sz="2400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1698A26C-D0E1-4D9D-9E69-74682B82E4CF}"/>
              </a:ext>
            </a:extLst>
          </p:cNvPr>
          <p:cNvSpPr/>
          <p:nvPr/>
        </p:nvSpPr>
        <p:spPr>
          <a:xfrm>
            <a:off x="5736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935B2B1A-1624-4696-BFC6-65D16DD48925}"/>
              </a:ext>
            </a:extLst>
          </p:cNvPr>
          <p:cNvSpPr/>
          <p:nvPr/>
        </p:nvSpPr>
        <p:spPr>
          <a:xfrm>
            <a:off x="5736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58DBF1D8-A9CB-49BF-B6D5-836AC74A6A39}"/>
              </a:ext>
            </a:extLst>
          </p:cNvPr>
          <p:cNvSpPr/>
          <p:nvPr/>
        </p:nvSpPr>
        <p:spPr>
          <a:xfrm>
            <a:off x="5736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F9AE1587-4EAF-45AB-8AA0-7368249D81D9}"/>
              </a:ext>
            </a:extLst>
          </p:cNvPr>
          <p:cNvSpPr/>
          <p:nvPr/>
        </p:nvSpPr>
        <p:spPr>
          <a:xfrm>
            <a:off x="5736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81D5991A-1D17-4791-B2FB-D32B819E694E}"/>
              </a:ext>
            </a:extLst>
          </p:cNvPr>
          <p:cNvSpPr/>
          <p:nvPr/>
        </p:nvSpPr>
        <p:spPr>
          <a:xfrm>
            <a:off x="5736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3802AA49-F76A-4591-A292-C88C05725129}"/>
              </a:ext>
            </a:extLst>
          </p:cNvPr>
          <p:cNvSpPr/>
          <p:nvPr/>
        </p:nvSpPr>
        <p:spPr>
          <a:xfrm>
            <a:off x="5736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1736326D-75C2-4EE2-9AB3-D8901E620724}"/>
              </a:ext>
            </a:extLst>
          </p:cNvPr>
          <p:cNvSpPr/>
          <p:nvPr/>
        </p:nvSpPr>
        <p:spPr>
          <a:xfrm>
            <a:off x="5736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EFC3B00C-5CD5-483B-85F3-93E88D8CD91D}"/>
              </a:ext>
            </a:extLst>
          </p:cNvPr>
          <p:cNvSpPr/>
          <p:nvPr/>
        </p:nvSpPr>
        <p:spPr>
          <a:xfrm>
            <a:off x="5736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15A21787-4CA3-4176-B3FD-4E4031A35CED}"/>
              </a:ext>
            </a:extLst>
          </p:cNvPr>
          <p:cNvSpPr/>
          <p:nvPr/>
        </p:nvSpPr>
        <p:spPr>
          <a:xfrm>
            <a:off x="6511926" y="31908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B2EC87EF-4959-4C7C-A174-653E96EF912C}"/>
              </a:ext>
            </a:extLst>
          </p:cNvPr>
          <p:cNvSpPr/>
          <p:nvPr/>
        </p:nvSpPr>
        <p:spPr>
          <a:xfrm>
            <a:off x="8997951" y="34194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7126288" y="2724151"/>
            <a:ext cx="3200400" cy="2506663"/>
            <a:chOff x="-2630921" y="4440114"/>
            <a:chExt cx="3201477" cy="2506507"/>
          </a:xfrm>
        </p:grpSpPr>
        <p:pic>
          <p:nvPicPr>
            <p:cNvPr id="26657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B4238114-3DA0-4AC0-85B7-23CA72AB163F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EB0D9F7E-0357-478E-B883-6AFA2D322DD8}"/>
              </a:ext>
            </a:extLst>
          </p:cNvPr>
          <p:cNvSpPr/>
          <p:nvPr/>
        </p:nvSpPr>
        <p:spPr>
          <a:xfrm>
            <a:off x="3849689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606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40FAD4AD-8425-4F1E-9D3D-4A0C09DAE51B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7653" name="矩形 9"/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EDFF82D3-063F-4523-9188-5B86C70D9CD8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032EC3A7-1B4C-47E8-AA1C-A914F097E448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84F7E7FA-D46C-4063-96E5-98B8AEE44C01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45B9EA04-4B67-4E82-985C-BD2064488CC6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C73B1CF7-A67E-45DB-A5E3-BFF607C373F0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A215F668-D2AE-41D0-8D40-578E98D84F74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9A2F7F17-EFAB-4738-8321-B3CAB442ACDD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D04A8AC6-0FD8-46A7-900B-B37E4FCDB29C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7670" name="文字方塊 41"/>
          <p:cNvSpPr txBox="1">
            <a:spLocks noChangeArrowheads="1"/>
          </p:cNvSpPr>
          <p:nvPr/>
        </p:nvSpPr>
        <p:spPr bwMode="auto">
          <a:xfrm>
            <a:off x="7715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input</a:t>
            </a:r>
            <a:endParaRPr lang="zh-TW" altLang="en-US" sz="2400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E04DDB0D-3143-413E-9043-3E3D088BD317}"/>
              </a:ext>
            </a:extLst>
          </p:cNvPr>
          <p:cNvCxnSpPr/>
          <p:nvPr/>
        </p:nvCxnSpPr>
        <p:spPr>
          <a:xfrm>
            <a:off x="3725864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4430FE5F-4DD9-479C-BFD2-17C5B9637D21}"/>
              </a:ext>
            </a:extLst>
          </p:cNvPr>
          <p:cNvCxnSpPr/>
          <p:nvPr/>
        </p:nvCxnSpPr>
        <p:spPr>
          <a:xfrm>
            <a:off x="5653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4156BE80-7345-48FD-BCFB-FAB87BE259C3}"/>
              </a:ext>
            </a:extLst>
          </p:cNvPr>
          <p:cNvCxnSpPr/>
          <p:nvPr/>
        </p:nvCxnSpPr>
        <p:spPr>
          <a:xfrm>
            <a:off x="6083301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8E116369-6A7F-48FC-A76D-9C82F88BBD58}"/>
              </a:ext>
            </a:extLst>
          </p:cNvPr>
          <p:cNvCxnSpPr/>
          <p:nvPr/>
        </p:nvCxnSpPr>
        <p:spPr>
          <a:xfrm>
            <a:off x="6340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B943AB3E-6D45-4F92-AC75-C86C070F9EE9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2203450"/>
          <a:ext cx="1382712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AA0109FC-5651-4FD5-9191-615DC34A42E2}"/>
              </a:ext>
            </a:extLst>
          </p:cNvPr>
          <p:cNvGraphicFramePr>
            <a:graphicFrameLocks noGrp="1"/>
          </p:cNvGraphicFramePr>
          <p:nvPr/>
        </p:nvGraphicFramePr>
        <p:xfrm>
          <a:off x="3016250" y="2368551"/>
          <a:ext cx="1398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/>
          <p:cNvSpPr txBox="1">
            <a:spLocks noChangeArrowheads="1"/>
          </p:cNvSpPr>
          <p:nvPr/>
        </p:nvSpPr>
        <p:spPr bwMode="auto">
          <a:xfrm>
            <a:off x="5145088" y="2452689"/>
            <a:ext cx="1801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There are </a:t>
            </a:r>
            <a:r>
              <a:rPr lang="en-US" altLang="zh-TW" sz="2400">
                <a:solidFill>
                  <a:srgbClr val="FF0000"/>
                </a:solidFill>
              </a:rPr>
              <a:t>25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0000"/>
                </a:solidFill>
              </a:rPr>
              <a:t>3x3</a:t>
            </a:r>
            <a:r>
              <a:rPr lang="en-US" altLang="zh-TW" sz="2400"/>
              <a:t> filters.</a:t>
            </a:r>
            <a:endParaRPr lang="zh-TW" altLang="en-US" sz="2400"/>
          </a:p>
        </p:txBody>
      </p:sp>
      <p:sp>
        <p:nvSpPr>
          <p:cNvPr id="24" name="文字方塊 57"/>
          <p:cNvSpPr txBox="1">
            <a:spLocks noChangeArrowheads="1"/>
          </p:cNvSpPr>
          <p:nvPr/>
        </p:nvSpPr>
        <p:spPr bwMode="auto">
          <a:xfrm>
            <a:off x="4451350" y="2522539"/>
            <a:ext cx="692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/>
          <p:cNvSpPr txBox="1">
            <a:spLocks noChangeArrowheads="1"/>
          </p:cNvSpPr>
          <p:nvPr/>
        </p:nvSpPr>
        <p:spPr bwMode="auto">
          <a:xfrm>
            <a:off x="2754314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/>
          <p:cNvSpPr txBox="1">
            <a:spLocks noChangeArrowheads="1"/>
          </p:cNvSpPr>
          <p:nvPr/>
        </p:nvSpPr>
        <p:spPr bwMode="auto">
          <a:xfrm>
            <a:off x="4419601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/>
          <p:cNvSpPr txBox="1">
            <a:spLocks noChangeArrowheads="1"/>
          </p:cNvSpPr>
          <p:nvPr/>
        </p:nvSpPr>
        <p:spPr bwMode="auto">
          <a:xfrm>
            <a:off x="2514601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E6600A40-609C-48E8-B966-F7A59575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E9600A35-FADE-4F3E-B8F2-6DFC33C3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4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-1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F9237F34-1E26-4213-8795-F322C73C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-3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43700F15-D8A4-404D-BFCE-B0FBFF5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D0B3AF2B-6D77-4942-B69A-7118F8DF70D4}"/>
              </a:ext>
            </a:extLst>
          </p:cNvPr>
          <p:cNvSpPr/>
          <p:nvPr/>
        </p:nvSpPr>
        <p:spPr>
          <a:xfrm>
            <a:off x="3176588" y="5092701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56BC6945-49A6-4CD2-905E-1324AF7F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74CA08BA-65A4-471C-9CA2-2CA1FCD42965}"/>
              </a:ext>
            </a:extLst>
          </p:cNvPr>
          <p:cNvSpPr/>
          <p:nvPr/>
        </p:nvSpPr>
        <p:spPr>
          <a:xfrm>
            <a:off x="5464176" y="5105401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40197138-600D-49DA-B043-7AC8D697ED87}"/>
              </a:ext>
            </a:extLst>
          </p:cNvPr>
          <p:cNvSpPr/>
          <p:nvPr/>
        </p:nvSpPr>
        <p:spPr>
          <a:xfrm>
            <a:off x="4606925" y="5583239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42EA02AB-36A8-4994-B5F9-2DDAB7AC390B}"/>
              </a:ext>
            </a:extLst>
          </p:cNvPr>
          <p:cNvSpPr/>
          <p:nvPr/>
        </p:nvSpPr>
        <p:spPr>
          <a:xfrm>
            <a:off x="1898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CE3BE050-C3E6-4584-A86A-308C22B66E1C}"/>
              </a:ext>
            </a:extLst>
          </p:cNvPr>
          <p:cNvSpPr/>
          <p:nvPr/>
        </p:nvSpPr>
        <p:spPr>
          <a:xfrm>
            <a:off x="2746376" y="4598989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1C2E526C-A91B-42FD-BFFB-C263108DC03C}"/>
              </a:ext>
            </a:extLst>
          </p:cNvPr>
          <p:cNvCxnSpPr/>
          <p:nvPr/>
        </p:nvCxnSpPr>
        <p:spPr>
          <a:xfrm flipH="1">
            <a:off x="7272339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81ACE4F4-A161-4ADB-A542-CC4541425222}"/>
              </a:ext>
            </a:extLst>
          </p:cNvPr>
          <p:cNvCxnSpPr>
            <a:endCxn id="37" idx="3"/>
          </p:cNvCxnSpPr>
          <p:nvPr/>
        </p:nvCxnSpPr>
        <p:spPr>
          <a:xfrm flipH="1">
            <a:off x="7272339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3DE816E4-8D73-4B97-822A-A99096DEB624}"/>
              </a:ext>
            </a:extLst>
          </p:cNvPr>
          <p:cNvCxnSpPr/>
          <p:nvPr/>
        </p:nvCxnSpPr>
        <p:spPr>
          <a:xfrm>
            <a:off x="5638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E4395991-A367-4DF4-9683-AFA165BE7A19}"/>
              </a:ext>
            </a:extLst>
          </p:cNvPr>
          <p:cNvCxnSpPr/>
          <p:nvPr/>
        </p:nvCxnSpPr>
        <p:spPr>
          <a:xfrm>
            <a:off x="4648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839477BF-B92C-434E-BC67-0A8860081475}"/>
              </a:ext>
            </a:extLst>
          </p:cNvPr>
          <p:cNvCxnSpPr>
            <a:cxnSpLocks/>
          </p:cNvCxnSpPr>
          <p:nvPr/>
        </p:nvCxnSpPr>
        <p:spPr>
          <a:xfrm flipH="1">
            <a:off x="5486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B60975AC-E042-4B28-B3EE-1706915B79F1}"/>
              </a:ext>
            </a:extLst>
          </p:cNvPr>
          <p:cNvCxnSpPr>
            <a:cxnSpLocks/>
          </p:cNvCxnSpPr>
          <p:nvPr/>
        </p:nvCxnSpPr>
        <p:spPr>
          <a:xfrm flipH="1">
            <a:off x="3810001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8550CC9B-BBC3-48F7-9B36-8E94E5353481}"/>
              </a:ext>
            </a:extLst>
          </p:cNvPr>
          <p:cNvCxnSpPr/>
          <p:nvPr/>
        </p:nvCxnSpPr>
        <p:spPr>
          <a:xfrm>
            <a:off x="3570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3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058E2584-FFEA-4283-A3C1-CB00B87177DE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8677" name="矩形 9"/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11FD8FAF-4818-43AF-984E-4C66F73F2B81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9CB64C32-2DCF-499A-BF51-F2C46A53C52B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B44838E1-9B9F-4A5F-BB1B-292D51668646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A5604D93-6904-44D9-87EA-3EC676DB570C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7D0D0A39-6636-4BE6-B076-3F8D6722F496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5222B411-6502-493A-A6A9-4EBCE9ED45F6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30DB21A-0527-4AD0-ABB5-2D0DBE16748E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7248347E-8D7C-4FF0-96D8-22EC0A626C7B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694" name="文字方塊 41"/>
          <p:cNvSpPr txBox="1">
            <a:spLocks noChangeArrowheads="1"/>
          </p:cNvSpPr>
          <p:nvPr/>
        </p:nvSpPr>
        <p:spPr bwMode="auto">
          <a:xfrm>
            <a:off x="7715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5238751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C7F43E14-0290-4D60-8AB7-86D54F1B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70C46244-88FC-47BD-AF3B-2E269E27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25 x 26 x 26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46C5D9FD-31A4-49FD-A2DE-D93E8F992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EBC49CAA-D6D1-484F-A673-497C495A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051D42BF-7D38-4FFB-83E5-1C612229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5AD871E2-372E-4D4D-B449-4569198F4A6A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7096125" y="2151064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6F167FAB-4FBC-4608-A044-B3931FB6706F}"/>
              </a:ext>
            </a:extLst>
          </p:cNvPr>
          <p:cNvCxnSpPr/>
          <p:nvPr/>
        </p:nvCxnSpPr>
        <p:spPr>
          <a:xfrm flipH="1" flipV="1">
            <a:off x="7096125" y="3249614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A4E250E3-1D41-4B2D-8FB3-B371B201227D}"/>
              </a:ext>
            </a:extLst>
          </p:cNvPr>
          <p:cNvCxnSpPr/>
          <p:nvPr/>
        </p:nvCxnSpPr>
        <p:spPr>
          <a:xfrm flipH="1" flipV="1">
            <a:off x="7096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0523B499-EA41-4ACF-8C1B-AC9AC05C0CDA}"/>
              </a:ext>
            </a:extLst>
          </p:cNvPr>
          <p:cNvCxnSpPr/>
          <p:nvPr/>
        </p:nvCxnSpPr>
        <p:spPr>
          <a:xfrm flipH="1" flipV="1">
            <a:off x="7104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/>
          <p:cNvSpPr txBox="1">
            <a:spLocks noChangeArrowheads="1"/>
          </p:cNvSpPr>
          <p:nvPr/>
        </p:nvSpPr>
        <p:spPr bwMode="auto">
          <a:xfrm>
            <a:off x="1595439" y="2309814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/>
          <p:cNvSpPr txBox="1">
            <a:spLocks noChangeArrowheads="1"/>
          </p:cNvSpPr>
          <p:nvPr/>
        </p:nvSpPr>
        <p:spPr bwMode="auto">
          <a:xfrm>
            <a:off x="1571626" y="4406901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How many parameters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for each filter?</a:t>
            </a:r>
            <a:endParaRPr lang="zh-TW" altLang="en-US" sz="2400"/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51E8DA3A-8CB5-44EF-9C16-57BCADE2A8DB}"/>
              </a:ext>
            </a:extLst>
          </p:cNvPr>
          <p:cNvSpPr txBox="1"/>
          <p:nvPr/>
        </p:nvSpPr>
        <p:spPr>
          <a:xfrm>
            <a:off x="4697529" y="2507093"/>
            <a:ext cx="48781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57A8590B-7F3B-478C-8CBD-B556E4C7B88F}"/>
              </a:ext>
            </a:extLst>
          </p:cNvPr>
          <p:cNvSpPr txBox="1"/>
          <p:nvPr/>
        </p:nvSpPr>
        <p:spPr>
          <a:xfrm>
            <a:off x="4343401" y="4495800"/>
            <a:ext cx="95185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1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378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311183B1-9161-42AA-8F06-84A39713633D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CE19E751-1C40-497B-B8A0-2BF0FCAAE22B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FDA7F037-C5F1-4E50-8393-4A23EEC8C961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F4C7761D-9043-415E-A387-0B83CA0A9590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FDF19EA2-EA72-4EC1-AC3C-41118AE716B7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2B99B3AF-DD5C-4B6A-B288-0B0C764734AC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2E9E79E0-A456-4ED6-86A5-6B80336C2890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99845690-8182-4DFE-B8BF-32426AE62E7F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F222BCF0-DC1B-4316-8F5D-3CD0CCA7D0EB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718" name="文字方塊 41"/>
          <p:cNvSpPr txBox="1">
            <a:spLocks noChangeArrowheads="1"/>
          </p:cNvSpPr>
          <p:nvPr/>
        </p:nvSpPr>
        <p:spPr bwMode="auto">
          <a:xfrm>
            <a:off x="7772400" y="914401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Input</a:t>
            </a:r>
            <a:endParaRPr lang="zh-TW" altLang="en-US" sz="2400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13A7F119-3281-4E08-B22D-70EED3C64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CF6D6772-F0DB-4F8D-A585-A23FA52A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25 x 26 x 26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4474E341-AFEB-424C-9FCE-747E5FCE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6C6AA409-0EE9-4DE8-B347-60A0889DF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5361A9A2-09F3-41C6-B469-BFBE3B3A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A87B5503-554C-44B6-950B-0166064DCE24}"/>
              </a:ext>
            </a:extLst>
          </p:cNvPr>
          <p:cNvSpPr txBox="1"/>
          <p:nvPr/>
        </p:nvSpPr>
        <p:spPr>
          <a:xfrm>
            <a:off x="4791597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2A71FA33-1BDB-4455-9DE9-9CD0CFB5BB6E}"/>
              </a:ext>
            </a:extLst>
          </p:cNvPr>
          <p:cNvSpPr/>
          <p:nvPr/>
        </p:nvSpPr>
        <p:spPr>
          <a:xfrm rot="10800000">
            <a:off x="6388100" y="5651501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8C6FEE0B-5FD2-4BD2-99FF-6156C506B6AC}"/>
              </a:ext>
            </a:extLst>
          </p:cNvPr>
          <p:cNvSpPr/>
          <p:nvPr/>
        </p:nvSpPr>
        <p:spPr>
          <a:xfrm rot="16200000">
            <a:off x="3675857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1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F9F84F6E-B735-46BF-B14C-373415F2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1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1250</a:t>
            </a:r>
            <a:endParaRPr lang="zh-TW" altLang="en-US" sz="2000">
              <a:solidFill>
                <a:srgbClr val="000000"/>
              </a:solidFill>
            </a:endParaRPr>
          </a:p>
        </p:txBody>
      </p:sp>
      <p:grpSp>
        <p:nvGrpSpPr>
          <p:cNvPr id="25" name="群組 40"/>
          <p:cNvGrpSpPr>
            <a:grpSpLocks/>
          </p:cNvGrpSpPr>
          <p:nvPr/>
        </p:nvGrpSpPr>
        <p:grpSpPr bwMode="auto">
          <a:xfrm>
            <a:off x="2038351" y="2208214"/>
            <a:ext cx="2906713" cy="3201987"/>
            <a:chOff x="-1595803" y="3999117"/>
            <a:chExt cx="2906568" cy="3201477"/>
          </a:xfrm>
        </p:grpSpPr>
        <p:pic>
          <p:nvPicPr>
            <p:cNvPr id="29734" name="圖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FD8DEC47-571E-498A-A4FC-4822BF549254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/>
          <p:cNvSpPr txBox="1">
            <a:spLocks noChangeArrowheads="1"/>
          </p:cNvSpPr>
          <p:nvPr/>
        </p:nvSpPr>
        <p:spPr bwMode="auto">
          <a:xfrm>
            <a:off x="2474914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Output</a:t>
            </a:r>
            <a:endParaRPr lang="zh-TW" altLang="en-US" sz="2400"/>
          </a:p>
        </p:txBody>
      </p:sp>
      <p:pic>
        <p:nvPicPr>
          <p:cNvPr id="29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7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Keras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r>
              <a:rPr lang="en-US" altLang="zh-TW" smtClean="0"/>
              <a:t>/9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599"/>
            <a:ext cx="10668000" cy="52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600201"/>
            <a:ext cx="114300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Sequential </a:t>
            </a:r>
            <a:r>
              <a:rPr lang="en-US" altLang="zh-TW" dirty="0" smtClean="0"/>
              <a:t>model (</a:t>
            </a:r>
            <a:r>
              <a:rPr lang="en-US" altLang="zh-TW" dirty="0"/>
              <a:t>a linear stack of layers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class used with the functional API</a:t>
            </a:r>
            <a:r>
              <a:rPr lang="en-US" altLang="zh-TW" dirty="0" smtClean="0"/>
              <a:t>. (</a:t>
            </a:r>
            <a:r>
              <a:rPr lang="en-US" altLang="zh-TW" sz="2000" dirty="0"/>
              <a:t>given </a:t>
            </a:r>
            <a:r>
              <a:rPr lang="en-US" altLang="zh-TW" sz="2000" dirty="0" smtClean="0"/>
              <a:t>input/output tensors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Layer</a:t>
            </a:r>
          </a:p>
          <a:p>
            <a:pPr lvl="1"/>
            <a:r>
              <a:rPr lang="en-US" altLang="zh-TW" dirty="0"/>
              <a:t>Core Layers</a:t>
            </a:r>
          </a:p>
          <a:p>
            <a:pPr lvl="1"/>
            <a:r>
              <a:rPr lang="en-US" altLang="zh-TW" dirty="0"/>
              <a:t>Convolutional Layers</a:t>
            </a:r>
          </a:p>
          <a:p>
            <a:pPr lvl="1"/>
            <a:r>
              <a:rPr lang="en-US" altLang="zh-TW" dirty="0"/>
              <a:t>Pooling Layers</a:t>
            </a:r>
          </a:p>
          <a:p>
            <a:pPr lvl="1"/>
            <a:r>
              <a:rPr lang="en-US" altLang="zh-TW" dirty="0"/>
              <a:t>Recurrent Layers</a:t>
            </a:r>
          </a:p>
          <a:p>
            <a:pPr lvl="1"/>
            <a:r>
              <a:rPr lang="en-US" altLang="zh-TW" dirty="0"/>
              <a:t>Embedding Layers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r>
              <a:rPr lang="en-US" altLang="zh-TW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core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2115800" cy="4525963"/>
          </a:xfrm>
        </p:spPr>
        <p:txBody>
          <a:bodyPr/>
          <a:lstStyle/>
          <a:p>
            <a:r>
              <a:rPr lang="en-US" altLang="zh-TW" b="1" dirty="0" smtClean="0"/>
              <a:t>Dense: </a:t>
            </a:r>
            <a:r>
              <a:rPr lang="en-US" altLang="zh-TW" dirty="0"/>
              <a:t>regular densely-connected NN </a:t>
            </a:r>
            <a:r>
              <a:rPr lang="en-US" altLang="zh-TW" dirty="0" smtClean="0"/>
              <a:t>layer.</a:t>
            </a:r>
            <a:endParaRPr lang="en-US" altLang="zh-TW" b="1" dirty="0"/>
          </a:p>
          <a:p>
            <a:r>
              <a:rPr lang="en-US" altLang="zh-TW" b="1" dirty="0" smtClean="0"/>
              <a:t>Activation: </a:t>
            </a:r>
            <a:r>
              <a:rPr lang="en-US" altLang="zh-TW" dirty="0"/>
              <a:t>Applies an activation function to an output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Dropout</a:t>
            </a:r>
            <a:r>
              <a:rPr lang="en-US" altLang="zh-TW" b="1" dirty="0"/>
              <a:t>: </a:t>
            </a:r>
            <a:r>
              <a:rPr lang="en-US" altLang="zh-TW" dirty="0"/>
              <a:t>S</a:t>
            </a:r>
            <a:r>
              <a:rPr lang="en-US" altLang="zh-TW" dirty="0" smtClean="0"/>
              <a:t>etting some input to </a:t>
            </a:r>
            <a:r>
              <a:rPr lang="en-US" altLang="zh-TW" dirty="0"/>
              <a:t>0 </a:t>
            </a:r>
            <a:r>
              <a:rPr lang="en-US" altLang="zh-TW" dirty="0" smtClean="0"/>
              <a:t>during </a:t>
            </a:r>
            <a:r>
              <a:rPr lang="en-US" altLang="zh-TW" dirty="0"/>
              <a:t>training </a:t>
            </a:r>
            <a:r>
              <a:rPr lang="en-US" altLang="zh-TW" dirty="0" smtClean="0"/>
              <a:t>time.</a:t>
            </a:r>
          </a:p>
          <a:p>
            <a:r>
              <a:rPr lang="en-US" altLang="zh-TW" b="1" dirty="0" smtClean="0"/>
              <a:t>Flatten: </a:t>
            </a:r>
            <a:r>
              <a:rPr lang="en-US" altLang="zh-TW" dirty="0"/>
              <a:t>Flattens the input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Input: </a:t>
            </a:r>
            <a:r>
              <a:rPr lang="en-US" altLang="zh-TW" dirty="0"/>
              <a:t> </a:t>
            </a:r>
            <a:r>
              <a:rPr lang="en-US" altLang="zh-TW" dirty="0" smtClean="0"/>
              <a:t>Instantiate </a:t>
            </a:r>
            <a:r>
              <a:rPr lang="en-US" altLang="zh-TW" dirty="0"/>
              <a:t>a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tensor.</a:t>
            </a:r>
          </a:p>
          <a:p>
            <a:r>
              <a:rPr lang="en-US" altLang="zh-TW" b="1" dirty="0" smtClean="0"/>
              <a:t>Reshape: </a:t>
            </a:r>
            <a:r>
              <a:rPr lang="en-US" altLang="zh-TW" dirty="0"/>
              <a:t>Reshapes an output to a certain shape</a:t>
            </a:r>
            <a:r>
              <a:rPr lang="en-US" altLang="zh-TW" dirty="0" smtClean="0"/>
              <a:t>.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Flatten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7650" name="Picture 2" descr="ãFlatten input laye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85301"/>
            <a:ext cx="82486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3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44200" cy="11430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Convolutional Layer </a:t>
            </a:r>
            <a:r>
              <a:rPr lang="en-US" altLang="zh-TW" b="1" dirty="0" smtClean="0"/>
              <a:t>and Pooling Layer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 descr="ãFlatten input laye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11811000" cy="3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108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Convolutional Layer and Pooling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Conv1D</a:t>
            </a:r>
          </a:p>
          <a:p>
            <a:r>
              <a:rPr lang="en-US" altLang="zh-TW" b="1" dirty="0" smtClean="0"/>
              <a:t>Conv2D</a:t>
            </a:r>
            <a:endParaRPr lang="en-US" altLang="zh-TW" b="1" dirty="0"/>
          </a:p>
          <a:p>
            <a:r>
              <a:rPr lang="en-US" altLang="zh-TW" b="1" dirty="0"/>
              <a:t>MaxPooling1D</a:t>
            </a:r>
          </a:p>
          <a:p>
            <a:r>
              <a:rPr lang="en-US" altLang="zh-TW" b="1" dirty="0" smtClean="0"/>
              <a:t>Ma</a:t>
            </a:r>
            <a:r>
              <a:rPr lang="en-US" altLang="zh-TW" b="1" dirty="0">
                <a:solidFill>
                  <a:srgbClr val="404040"/>
                </a:solidFill>
                <a:latin typeface="Source Sans Pro"/>
              </a:rPr>
              <a:t>GlobalMaxPooling2D</a:t>
            </a:r>
          </a:p>
          <a:p>
            <a:r>
              <a:rPr lang="en-US" altLang="zh-TW" b="1" dirty="0" smtClean="0"/>
              <a:t>xPooling2D</a:t>
            </a:r>
            <a:endParaRPr lang="en-US" altLang="zh-TW" b="1" dirty="0"/>
          </a:p>
          <a:p>
            <a:r>
              <a:rPr lang="en-US" altLang="zh-TW" b="1" dirty="0"/>
              <a:t>GlobalMaxPooling1D</a:t>
            </a:r>
          </a:p>
          <a:p>
            <a:r>
              <a:rPr lang="en-US" altLang="zh-TW" b="1" dirty="0"/>
              <a:t>GlobalAveragePooling1D</a:t>
            </a:r>
          </a:p>
          <a:p>
            <a:r>
              <a:rPr lang="en-US" altLang="zh-TW" b="1" dirty="0">
                <a:solidFill>
                  <a:srgbClr val="404040"/>
                </a:solidFill>
                <a:latin typeface="Source Sans Pro"/>
              </a:rPr>
              <a:t>GlobalMaxPooling2D</a:t>
            </a:r>
          </a:p>
          <a:p>
            <a:r>
              <a:rPr lang="en-US" altLang="zh-TW" b="1" dirty="0"/>
              <a:t>GlobalAveragePooling2D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Convolution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5" y="18288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74455" y="41910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A filter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64855" y="21336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Beak detector</a:t>
            </a:r>
          </a:p>
        </p:txBody>
      </p: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A78D90A7-006A-4BF2-BDEE-9DA8D36580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50655" y="25146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ADE107E9-613B-49E4-AD74-F20E9D36B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11715"/>
              </p:ext>
            </p:extLst>
          </p:nvPr>
        </p:nvGraphicFramePr>
        <p:xfrm>
          <a:off x="5105400" y="21336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4"/>
          <p:cNvSpPr txBox="1">
            <a:spLocks noChangeArrowheads="1"/>
          </p:cNvSpPr>
          <p:nvPr/>
        </p:nvSpPr>
        <p:spPr bwMode="auto">
          <a:xfrm>
            <a:off x="5368925" y="5124450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DE66B2B0-1817-4EA1-BE8D-90B63F045D74}"/>
              </a:ext>
            </a:extLst>
          </p:cNvPr>
          <p:cNvSpPr/>
          <p:nvPr/>
        </p:nvSpPr>
        <p:spPr>
          <a:xfrm>
            <a:off x="5105400" y="2133600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AEDECC-4A30-483B-A814-5019A83E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75" y="252253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E6EEB01-5EF9-47D4-846B-79CFCBB2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252253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矩形 27">
            <a:extLst>
              <a:ext uri="{FF2B5EF4-FFF2-40B4-BE49-F238E27FC236}">
                <a16:creationId xmlns:a16="http://schemas.microsoft.com/office/drawing/2014/main" id="{7419AEFD-EE5A-4570-A073-383E79ED72DB}"/>
              </a:ext>
            </a:extLst>
          </p:cNvPr>
          <p:cNvSpPr/>
          <p:nvPr/>
        </p:nvSpPr>
        <p:spPr>
          <a:xfrm>
            <a:off x="5603875" y="2133600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矩形 33"/>
          <p:cNvSpPr>
            <a:spLocks noChangeArrowheads="1"/>
          </p:cNvSpPr>
          <p:nvPr/>
        </p:nvSpPr>
        <p:spPr bwMode="auto">
          <a:xfrm>
            <a:off x="5286375" y="1466850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s</a:t>
            </a:r>
            <a:r>
              <a:rPr lang="zh-TW" altLang="en-US" sz="2400"/>
              <a:t>tride</a:t>
            </a:r>
            <a:r>
              <a:rPr lang="en-US" altLang="zh-TW" sz="2400"/>
              <a:t>=1</a:t>
            </a:r>
            <a:endParaRPr lang="zh-TW" altLang="en-US" sz="2400"/>
          </a:p>
        </p:txBody>
      </p: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B4EE09AB-7FEF-4CD5-B1F0-AD44A36316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81962" y="2859087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005762" y="2173287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Dot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/>
              <a:t>product</a:t>
            </a: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78A7146B-DC20-4571-A164-33FEA2A5E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04003"/>
              </p:ext>
            </p:extLst>
          </p:nvPr>
        </p:nvGraphicFramePr>
        <p:xfrm>
          <a:off x="8737600" y="290512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文字方塊 6"/>
          <p:cNvSpPr txBox="1">
            <a:spLocks noChangeArrowheads="1"/>
          </p:cNvSpPr>
          <p:nvPr/>
        </p:nvSpPr>
        <p:spPr bwMode="auto">
          <a:xfrm>
            <a:off x="10360025" y="746124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132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 noChangeArrowheads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Max Pooling</a:t>
            </a:r>
            <a:endParaRPr lang="zh-TW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A4A4E4EF-5E12-498E-833C-9FFEFA19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2845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DB19A35E-DDA0-49A3-904B-5AE8FAD1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32845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21B5FD3C-ECFD-4EC3-B095-EDEEA3CD7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4D1ED348-FDF0-4E46-8EB1-2C7E6B4F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9B0FFBB8-6158-4DD5-80D0-6370BBC2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0846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54A2EA92-FDC2-41DF-BA73-E0F2C7BA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40846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1B8525A9-5AA5-4117-9C9A-86A42F6C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C2758807-34F7-45C5-8ABC-219BE513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19424657-F8DF-43EF-9F2F-3F045EDA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909446AB-8E09-4F2B-8ABF-6DC2C7C8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CA6599D1-5BB1-4A75-A971-353FFDA0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BBEF5A2B-C9AE-4FCE-9D28-81439BA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9B588D2E-BB4A-4909-80C7-232CE918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BE547C24-47CB-4CD8-8355-1709D3A1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0CC07D06-8A75-441B-B03B-40AC9932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4CA14398-64E8-4F0B-8EBA-6E03DCE2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D575B012-6A6A-41BA-9AF5-D6EA5110B903}"/>
              </a:ext>
            </a:extLst>
          </p:cNvPr>
          <p:cNvGraphicFramePr>
            <a:graphicFrameLocks noGrp="1"/>
          </p:cNvGraphicFramePr>
          <p:nvPr/>
        </p:nvGraphicFramePr>
        <p:xfrm>
          <a:off x="7235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/>
          <p:cNvSpPr txBox="1">
            <a:spLocks noChangeArrowheads="1"/>
          </p:cNvSpPr>
          <p:nvPr/>
        </p:nvSpPr>
        <p:spPr bwMode="auto">
          <a:xfrm>
            <a:off x="8724900" y="208597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2</a:t>
            </a:r>
            <a:endParaRPr lang="zh-TW" altLang="en-US" sz="2400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F92E5880-6A65-447E-B499-777344B9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AB402630-8EFF-4F12-8BCF-008092AE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9CAB0454-580F-4229-BBB7-16AC6831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3E52155D-D7EC-4327-BB3D-17965963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7ED0E86F-047D-4653-B27E-3C34996B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EE058748-E32D-49BB-86D6-826767A1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595F3777-05C2-4289-903C-E35E03BEF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CBF5F4BA-3836-4999-A78E-46509181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CF7C7A3A-9233-4DC4-8EA4-DA588DEB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7412B2A3-A7A3-4A4B-9558-9FF42E7E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423FFE72-EC38-486E-AF9F-BFA990EC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BC22E203-FEAF-427B-AF01-2A2E8564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DD9E104A-FC04-4846-9C0E-CEA0A96D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3D3D97D5-A3B7-4B68-9CFF-A02DF7ED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2769C6CC-F63F-4060-A3C6-02A8B5EE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-4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5CFB838C-620D-44ED-8CC6-C360C7EF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8B32B6B4-1569-47E8-9F3C-A83C86A1D1E5}"/>
              </a:ext>
            </a:extLst>
          </p:cNvPr>
          <p:cNvGraphicFramePr>
            <a:graphicFrameLocks noGrp="1"/>
          </p:cNvGraphicFramePr>
          <p:nvPr/>
        </p:nvGraphicFramePr>
        <p:xfrm>
          <a:off x="3230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/>
          <p:cNvSpPr txBox="1">
            <a:spLocks noChangeArrowheads="1"/>
          </p:cNvSpPr>
          <p:nvPr/>
        </p:nvSpPr>
        <p:spPr bwMode="auto">
          <a:xfrm>
            <a:off x="4852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2CE22239-14F3-46F3-8BE9-9DC3896C12FE}"/>
              </a:ext>
            </a:extLst>
          </p:cNvPr>
          <p:cNvSpPr/>
          <p:nvPr/>
        </p:nvSpPr>
        <p:spPr>
          <a:xfrm>
            <a:off x="2419350" y="3284539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35D1E54-0DEE-48E4-B24E-14CBFB97681C}"/>
              </a:ext>
            </a:extLst>
          </p:cNvPr>
          <p:cNvSpPr/>
          <p:nvPr/>
        </p:nvSpPr>
        <p:spPr>
          <a:xfrm>
            <a:off x="4103688" y="3284539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78B2C97D-2315-4599-967F-2964A333AECC}"/>
              </a:ext>
            </a:extLst>
          </p:cNvPr>
          <p:cNvSpPr/>
          <p:nvPr/>
        </p:nvSpPr>
        <p:spPr>
          <a:xfrm>
            <a:off x="2419350" y="4940301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4E466EEB-D985-40A4-92BE-ABB93068D027}"/>
              </a:ext>
            </a:extLst>
          </p:cNvPr>
          <p:cNvSpPr/>
          <p:nvPr/>
        </p:nvSpPr>
        <p:spPr>
          <a:xfrm>
            <a:off x="4103688" y="4940301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24D8573A-B10A-45D8-A3E3-7B0F322206BC}"/>
              </a:ext>
            </a:extLst>
          </p:cNvPr>
          <p:cNvSpPr/>
          <p:nvPr/>
        </p:nvSpPr>
        <p:spPr>
          <a:xfrm>
            <a:off x="6588125" y="3325814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EEEAF4DF-D76F-42BE-931D-3AB56E0DD452}"/>
              </a:ext>
            </a:extLst>
          </p:cNvPr>
          <p:cNvSpPr/>
          <p:nvPr/>
        </p:nvSpPr>
        <p:spPr>
          <a:xfrm>
            <a:off x="8272463" y="3325814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3D4DD477-5F24-4533-B3A3-3026172CF1EE}"/>
              </a:ext>
            </a:extLst>
          </p:cNvPr>
          <p:cNvSpPr/>
          <p:nvPr/>
        </p:nvSpPr>
        <p:spPr>
          <a:xfrm>
            <a:off x="6588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F8B3E156-87A9-4461-9AA0-57282E4DF558}"/>
              </a:ext>
            </a:extLst>
          </p:cNvPr>
          <p:cNvSpPr/>
          <p:nvPr/>
        </p:nvSpPr>
        <p:spPr>
          <a:xfrm>
            <a:off x="8272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68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10021</TotalTime>
  <Words>651</Words>
  <Application>Microsoft Office PowerPoint</Application>
  <PresentationFormat>寬螢幕</PresentationFormat>
  <Paragraphs>292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ＭＳ Ｐゴシック</vt:lpstr>
      <vt:lpstr>SimSun</vt:lpstr>
      <vt:lpstr>Source Sans Pro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TensorFlow and Keras</vt:lpstr>
      <vt:lpstr>Keras</vt:lpstr>
      <vt:lpstr>Keras core layers</vt:lpstr>
      <vt:lpstr>Flatten</vt:lpstr>
      <vt:lpstr>Convolutional Layer and Pooling Layer</vt:lpstr>
      <vt:lpstr>Convolutional Layer and Pooling Layer</vt:lpstr>
      <vt:lpstr>Convolution</vt:lpstr>
      <vt:lpstr>Max Pooling</vt:lpstr>
      <vt:lpstr>Keras Loss, Metrics and Opimizer</vt:lpstr>
      <vt:lpstr>Keras Activation Layer</vt:lpstr>
      <vt:lpstr>The whole CNN</vt:lpstr>
      <vt:lpstr>The whole CNN</vt:lpstr>
      <vt:lpstr>Flattening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47</cp:revision>
  <dcterms:created xsi:type="dcterms:W3CDTF">2017-09-23T04:08:27Z</dcterms:created>
  <dcterms:modified xsi:type="dcterms:W3CDTF">2019-07-21T20:37:40Z</dcterms:modified>
</cp:coreProperties>
</file>