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1" r:id="rId4"/>
    <p:sldId id="260" r:id="rId5"/>
    <p:sldId id="256" r:id="rId6"/>
    <p:sldId id="258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78"/>
    <p:restoredTop sz="94759"/>
  </p:normalViewPr>
  <p:slideViewPr>
    <p:cSldViewPr snapToGrid="0" snapToObjects="1">
      <p:cViewPr>
        <p:scale>
          <a:sx n="110" d="100"/>
          <a:sy n="110" d="100"/>
        </p:scale>
        <p:origin x="480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EABAB-E0CE-E347-8533-91B6282A7C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300497-D3A0-F045-962D-10C0262DE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36B35-7ADA-5946-AE03-3BC5FF515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A118-98C1-D245-907B-26BA5401CE92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DD661-7BE5-4C4B-BFB9-0D2B7CC6E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0CEF1-292C-5648-BE7C-902CCE6BC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F64A-78E8-1949-B208-470A41CF7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56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2A45E-A9CE-B947-950D-C8A56235E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F5A914-64BC-8641-B499-64B073A8F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058A-06ED-BC41-9B39-E873771BF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A118-98C1-D245-907B-26BA5401CE92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11CE4-E781-884E-A028-DEDBA378C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69E5F-D927-DD40-BC74-137B87E6D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F64A-78E8-1949-B208-470A41CF7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100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2FE536-4CB7-0042-8C0E-B30BD01F40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A4EDAA-E05B-EA42-B783-5161F1E29D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ED94A-85DE-0F48-9B5B-BF77383B1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A118-98C1-D245-907B-26BA5401CE92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C08F7-73B4-0442-B7ED-CCF2B91B1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A52DA-E618-B342-848F-EFF25F477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F64A-78E8-1949-B208-470A41CF7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15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21306-E3FB-4245-9931-E8A7B0CD5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AC37C-649D-F646-9E67-242666A78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AFAE0-B575-5A49-ABAE-9EC8710DA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A118-98C1-D245-907B-26BA5401CE92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D775E-0D28-BD49-86B1-4E8FFE3FB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F36DF-72BB-834C-94BA-C59C58D22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F64A-78E8-1949-B208-470A41CF7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14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02771-4C42-D44D-819D-2D38B27B6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AC472-6A4E-DC4B-97F0-DDFC1F3E0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7BF56-4ED8-124B-9858-0D7BFE638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A118-98C1-D245-907B-26BA5401CE92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F2A88-DC28-5748-9FD9-E1F8C0037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3081B-0362-EE4D-96D1-5E48C4DBF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F64A-78E8-1949-B208-470A41CF7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158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6BA1-C367-1549-97F7-F1848402A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0770C-1FFF-D049-9EFA-2382D8DB9F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69849C-E545-7440-AA12-F188C79B77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6898C2-CEFC-E549-804A-2C8849999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A118-98C1-D245-907B-26BA5401CE92}" type="datetimeFigureOut">
              <a:rPr lang="en-US" smtClean="0"/>
              <a:t>2/7/20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4173D1-31E8-B044-9B4E-C6F1A400F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EBA130-C4BA-7442-8428-1EA4BF1D4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F64A-78E8-1949-B208-470A41CF7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02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CCC1A-9942-A145-B595-273968B21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920E7-CF4C-D14B-BCD8-157597097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C638B6-8022-C440-A205-845645AD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CAF90C-A5F9-1D49-B936-0E7B93A242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2F68AD-AD42-6140-9827-10C8C5811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093C21-2B8C-6F4A-980C-7C9A6BEBB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A118-98C1-D245-907B-26BA5401CE92}" type="datetimeFigureOut">
              <a:rPr lang="en-US" smtClean="0"/>
              <a:t>2/7/20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4A1DB4-199C-8648-8A91-581F3F163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B7A587-DFA6-2641-B269-6D3016D4C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F64A-78E8-1949-B208-470A41CF7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41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BF61C-CB70-174B-80C9-152A67E0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E49334-9415-3740-86BF-36CEC6BD7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A118-98C1-D245-907B-26BA5401CE92}" type="datetimeFigureOut">
              <a:rPr lang="en-US" smtClean="0"/>
              <a:t>2/7/20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4F5B35-7717-A145-B643-99F7DFB88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C939AE-FB6E-2044-8109-0762F38D8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F64A-78E8-1949-B208-470A41CF7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435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4A6C59-6AEF-CA4F-A4CC-40785DF9A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A118-98C1-D245-907B-26BA5401CE92}" type="datetimeFigureOut">
              <a:rPr lang="en-US" smtClean="0"/>
              <a:t>2/7/20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9B561E-A1C0-114A-8F49-5BD8FA893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DF3808-E5AE-4C42-A9A2-DB50D810B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F64A-78E8-1949-B208-470A41CF7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7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4C7A9-FD2E-674F-8C0D-9283CBF7B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90A3F-EFB3-684E-8F79-F310AA721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57317E-ED39-5E4D-9793-9CA867908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B5AEF-3681-034C-9D79-B562B8E96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A118-98C1-D245-907B-26BA5401CE92}" type="datetimeFigureOut">
              <a:rPr lang="en-US" smtClean="0"/>
              <a:t>2/7/20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DCD09-286C-C04B-9F1C-365EFF8FF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0831B-D88D-094C-8019-CF4BB23DB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F64A-78E8-1949-B208-470A41CF7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178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FBE2D-3D5A-6943-BEA5-EB5B8C896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2A78F3-27BC-4943-92A5-268EA05C8A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AAAB03-EFDB-9A4E-91C8-B00262A26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375EE-38F1-8145-BFF0-DF81A9FE8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A118-98C1-D245-907B-26BA5401CE92}" type="datetimeFigureOut">
              <a:rPr lang="en-US" smtClean="0"/>
              <a:t>2/7/20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75E65-9E54-4742-9783-EEF353360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38AAA8-7D1C-4346-886C-9830908DD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F64A-78E8-1949-B208-470A41CF7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181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C8BDB4-ED62-BA49-923C-D652C77CB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67AA0-FE00-9F41-BAEF-3B3A8A840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5F168-2A74-7B49-90CC-79EFE87BC3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8A118-98C1-D245-907B-26BA5401CE92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5D09A-5E52-BD40-A030-C71FFD5869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D737F-F408-494D-ACDF-F1AF03A4C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CF64A-78E8-1949-B208-470A41CF7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836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7C084-B2FB-EA4E-92DD-8949BB55E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7318"/>
            <a:ext cx="10515600" cy="1325563"/>
          </a:xfrm>
        </p:spPr>
        <p:txBody>
          <a:bodyPr/>
          <a:lstStyle/>
          <a:p>
            <a:r>
              <a:rPr lang="en-US" b="1" dirty="0"/>
              <a:t>False Discovery Rate – An Example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F7DA400-2FED-5049-A9BF-562958178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212" y="1462881"/>
            <a:ext cx="10150476" cy="459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774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7C084-B2FB-EA4E-92DD-8949BB55E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False Discovery Rate – Another Example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E189A4-ED05-1348-9487-BEF29F492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6423"/>
            <a:ext cx="10517058" cy="434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212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7C084-B2FB-EA4E-92DD-8949BB55E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6695"/>
            <a:ext cx="10515600" cy="932517"/>
          </a:xfrm>
        </p:spPr>
        <p:txBody>
          <a:bodyPr/>
          <a:lstStyle/>
          <a:p>
            <a:r>
              <a:rPr lang="en-US" b="1" dirty="0"/>
              <a:t>False Discovery Rate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8C23CF6-B1A5-AD42-AA62-801067B1FFA7}"/>
                  </a:ext>
                </a:extLst>
              </p:cNvPr>
              <p:cNvSpPr txBox="1"/>
              <p:nvPr/>
            </p:nvSpPr>
            <p:spPr>
              <a:xfrm>
                <a:off x="870137" y="5423367"/>
                <a:ext cx="9590574" cy="12953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/>
                  <a:t>Can we control FDR under a given level alpha for any N and N</a:t>
                </a:r>
                <a:r>
                  <a:rPr lang="en-US" sz="2800" b="1" baseline="-25000" dirty="0"/>
                  <a:t>0</a:t>
                </a:r>
                <a:r>
                  <a:rPr lang="en-US" sz="2800" b="1" dirty="0"/>
                  <a:t>?</a:t>
                </a:r>
              </a:p>
              <a:p>
                <a:endParaRPr lang="en-US" sz="1000" b="1" dirty="0"/>
              </a:p>
              <a:p>
                <a:r>
                  <a:rPr lang="en-US" sz="2800" b="1" dirty="0"/>
                  <a:t>Benjamini – Hochberg Procedure: FDR = E(FD/D)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  <m:r>
                          <a:rPr lang="en-US" sz="2800" b="1" i="1" baseline="-25000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den>
                    </m:f>
                  </m:oMath>
                </a14:m>
                <a:r>
                  <a:rPr lang="en-US" sz="2800" b="1" dirty="0"/>
                  <a:t> ⍺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800" b="1" dirty="0"/>
                  <a:t> ⍺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8C23CF6-B1A5-AD42-AA62-801067B1F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137" y="5423367"/>
                <a:ext cx="9590574" cy="1295355"/>
              </a:xfrm>
              <a:prstGeom prst="rect">
                <a:avLst/>
              </a:prstGeom>
              <a:blipFill>
                <a:blip r:embed="rId2"/>
                <a:stretch>
                  <a:fillRect l="-1323" t="-4854" r="-265" b="-4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AC0FA39-34B9-8947-9D18-5B882153E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1" y="1282233"/>
            <a:ext cx="9917587" cy="385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457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7C084-B2FB-EA4E-92DD-8949BB55E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Benjamini–Hochberg Procedure -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3971DF1-F293-6C46-A5E1-44BF4DCBC2C4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10085646" cy="4157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B-H Procedure is a p-value correction procedure.</a:t>
                </a:r>
              </a:p>
              <a:p>
                <a:pPr marL="342900" indent="-342900">
                  <a:buAutoNum type="arabicPeriod"/>
                </a:pPr>
                <a:endParaRPr lang="en-US" sz="3600" dirty="0"/>
              </a:p>
              <a:p>
                <a:pPr marL="342900" indent="-342900">
                  <a:buAutoNum type="arabicPeriod"/>
                </a:pPr>
                <a:r>
                  <a:rPr lang="en-US" sz="3600" dirty="0"/>
                  <a:t>  Sort the p-values </a:t>
                </a:r>
                <a:r>
                  <a:rPr lang="en-US" sz="3600" i="1" dirty="0"/>
                  <a:t>p</a:t>
                </a:r>
                <a:r>
                  <a:rPr lang="en-US" sz="3600" i="1" baseline="-25000" dirty="0"/>
                  <a:t>1</a:t>
                </a:r>
                <a:r>
                  <a:rPr lang="en-US" sz="3600" i="1" dirty="0"/>
                  <a:t>, …., p</a:t>
                </a:r>
                <a:r>
                  <a:rPr lang="en-US" sz="3600" i="1" baseline="-25000" dirty="0"/>
                  <a:t>m</a:t>
                </a:r>
                <a:r>
                  <a:rPr lang="en-US" sz="3600" i="1" dirty="0"/>
                  <a:t> </a:t>
                </a:r>
                <a:r>
                  <a:rPr lang="en-US" sz="3600" dirty="0"/>
                  <a:t>to get </a:t>
                </a:r>
                <a:r>
                  <a:rPr lang="en-US" sz="3600" i="1" dirty="0"/>
                  <a:t>p</a:t>
                </a:r>
                <a:r>
                  <a:rPr lang="en-US" sz="3600" i="1" baseline="30000" dirty="0"/>
                  <a:t>(1)</a:t>
                </a:r>
                <a:r>
                  <a:rPr lang="en-US" sz="3600" i="1" dirty="0"/>
                  <a:t> 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3600" i="1" dirty="0"/>
                  <a:t> ….. 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3600" i="1" dirty="0"/>
                  <a:t> p</a:t>
                </a:r>
                <a:r>
                  <a:rPr lang="en-US" sz="3600" i="1" baseline="30000" dirty="0"/>
                  <a:t>(m)</a:t>
                </a:r>
                <a:r>
                  <a:rPr lang="en-US" sz="3600" i="1" dirty="0"/>
                  <a:t>.</a:t>
                </a:r>
              </a:p>
              <a:p>
                <a:pPr marL="342900" indent="-342900">
                  <a:buAutoNum type="arabicPeriod"/>
                </a:pPr>
                <a:r>
                  <a:rPr lang="en-US" sz="3600" dirty="0"/>
                  <a:t>  Set </a:t>
                </a:r>
                <a:r>
                  <a:rPr lang="en-US" sz="3600" i="1" dirty="0"/>
                  <a:t>q</a:t>
                </a:r>
                <a:r>
                  <a:rPr lang="en-US" sz="3600" i="1" baseline="30000" dirty="0"/>
                  <a:t>(m)</a:t>
                </a:r>
                <a:r>
                  <a:rPr lang="en-US" sz="3600" dirty="0"/>
                  <a:t> = </a:t>
                </a:r>
                <a:r>
                  <a:rPr lang="en-US" sz="3600" i="1" dirty="0"/>
                  <a:t>p</a:t>
                </a:r>
                <a:r>
                  <a:rPr lang="en-US" sz="3600" i="1" baseline="30000" dirty="0"/>
                  <a:t>(m)</a:t>
                </a:r>
                <a:r>
                  <a:rPr lang="en-US" sz="3600" i="1" dirty="0"/>
                  <a:t>.</a:t>
                </a:r>
                <a:endParaRPr lang="en-US" sz="3600" i="1" baseline="30000" dirty="0"/>
              </a:p>
              <a:p>
                <a:pPr marL="342900" indent="-342900">
                  <a:buAutoNum type="arabicPeriod"/>
                </a:pPr>
                <a:r>
                  <a:rPr lang="en-US" sz="3600" dirty="0"/>
                  <a:t>  For </a:t>
                </a:r>
                <a:r>
                  <a:rPr lang="en-US" sz="3600" i="1" dirty="0"/>
                  <a:t>i </a:t>
                </a:r>
                <a:r>
                  <a:rPr lang="en-US" sz="3600" dirty="0"/>
                  <a:t>= </a:t>
                </a:r>
                <a:r>
                  <a:rPr lang="en-US" sz="3600" i="1" dirty="0"/>
                  <a:t>m-1, ….., 1</a:t>
                </a:r>
                <a:r>
                  <a:rPr lang="en-US" sz="3600" dirty="0"/>
                  <a:t>:</a:t>
                </a:r>
              </a:p>
              <a:p>
                <a:r>
                  <a:rPr lang="en-US" sz="3600" dirty="0"/>
                  <a:t>            Set </a:t>
                </a:r>
                <a:r>
                  <a:rPr lang="en-US" sz="3600" i="1" dirty="0"/>
                  <a:t>q</a:t>
                </a:r>
                <a:r>
                  <a:rPr lang="en-US" sz="3600" i="1" baseline="30000" dirty="0"/>
                  <a:t>(i)</a:t>
                </a:r>
                <a:r>
                  <a:rPr lang="en-US" sz="3600" dirty="0"/>
                  <a:t> = min{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</m:oMath>
                </a14:m>
                <a:r>
                  <a:rPr lang="en-US" sz="3600" i="1" dirty="0"/>
                  <a:t> p</a:t>
                </a:r>
                <a:r>
                  <a:rPr lang="en-US" sz="3600" i="1" baseline="30000" dirty="0"/>
                  <a:t>(i)</a:t>
                </a:r>
                <a:r>
                  <a:rPr lang="en-US" sz="3600" i="1" dirty="0"/>
                  <a:t>, q</a:t>
                </a:r>
                <a:r>
                  <a:rPr lang="en-US" sz="3600" i="1" baseline="30000" dirty="0"/>
                  <a:t>(i+1)</a:t>
                </a:r>
                <a:r>
                  <a:rPr lang="en-US" sz="3600" dirty="0"/>
                  <a:t> }</a:t>
                </a:r>
              </a:p>
              <a:p>
                <a:r>
                  <a:rPr lang="en-US" sz="3600" dirty="0"/>
                  <a:t>4.  Reject test </a:t>
                </a:r>
                <a:r>
                  <a:rPr lang="en-US" sz="3600" i="1" dirty="0"/>
                  <a:t>j</a:t>
                </a:r>
                <a:r>
                  <a:rPr lang="en-US" sz="3600" dirty="0"/>
                  <a:t> if </a:t>
                </a:r>
                <a:r>
                  <a:rPr lang="en-US" sz="3600" i="1" dirty="0"/>
                  <a:t>q</a:t>
                </a:r>
                <a:r>
                  <a:rPr lang="en-US" sz="3600" i="1" baseline="30000" dirty="0"/>
                  <a:t>(j)</a:t>
                </a:r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3600" dirty="0"/>
                  <a:t> ⍺.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3971DF1-F293-6C46-A5E1-44BF4DCBC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10085646" cy="4157613"/>
              </a:xfrm>
              <a:prstGeom prst="rect">
                <a:avLst/>
              </a:prstGeom>
              <a:blipFill>
                <a:blip r:embed="rId2"/>
                <a:stretch>
                  <a:fillRect l="-1887" t="-2134" r="-755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3958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8F368-E13E-314B-9F92-7BFB7BC5A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161365"/>
            <a:ext cx="10847293" cy="938773"/>
          </a:xfrm>
        </p:spPr>
        <p:txBody>
          <a:bodyPr>
            <a:normAutofit/>
          </a:bodyPr>
          <a:lstStyle/>
          <a:p>
            <a:r>
              <a:rPr lang="en-US" sz="4400" b="1" dirty="0"/>
              <a:t>Benjamini–Hochberg Procedure – An Example</a:t>
            </a:r>
          </a:p>
        </p:txBody>
      </p:sp>
      <p:pic>
        <p:nvPicPr>
          <p:cNvPr id="20" name="Picture 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81EC284D-74AE-8A48-A986-9D51229D9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024" y="1374775"/>
            <a:ext cx="6005513" cy="506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831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8CF51-55B3-1744-BAC2-9E099EA40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431" y="207963"/>
            <a:ext cx="11387137" cy="1325563"/>
          </a:xfrm>
        </p:spPr>
        <p:txBody>
          <a:bodyPr/>
          <a:lstStyle/>
          <a:p>
            <a:r>
              <a:rPr lang="en-US" b="1" dirty="0"/>
              <a:t>Benjamini–Hochberg Procedure – Performance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8C450-BDB7-8E45-B3E7-F629F29DA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N: 4, 8, 16, 32, 64</a:t>
            </a:r>
          </a:p>
          <a:p>
            <a:r>
              <a:rPr lang="en-US" dirty="0"/>
              <a:t>N</a:t>
            </a:r>
            <a:r>
              <a:rPr lang="en-US" baseline="-25000" dirty="0"/>
              <a:t>0</a:t>
            </a:r>
            <a:r>
              <a:rPr lang="en-US" dirty="0"/>
              <a:t>: 0%, 25%, 50%, 75% of N</a:t>
            </a:r>
          </a:p>
          <a:p>
            <a:r>
              <a:rPr lang="en-US" dirty="0"/>
              <a:t>Null True: N</a:t>
            </a:r>
            <a:r>
              <a:rPr lang="en-US" baseline="-25000" dirty="0"/>
              <a:t>0</a:t>
            </a:r>
            <a:r>
              <a:rPr lang="en-US" dirty="0"/>
              <a:t> samples from N(0, 1)</a:t>
            </a:r>
          </a:p>
          <a:p>
            <a:r>
              <a:rPr lang="en-US" dirty="0"/>
              <a:t>Alternative True: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(N-N</a:t>
            </a:r>
            <a:r>
              <a:rPr lang="en-US" baseline="-25000" dirty="0"/>
              <a:t>0</a:t>
            </a:r>
            <a:r>
              <a:rPr lang="en-US" dirty="0"/>
              <a:t>) / 4 samples from N(1.25, 1)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(N-N</a:t>
            </a:r>
            <a:r>
              <a:rPr lang="en-US" baseline="-25000" dirty="0"/>
              <a:t>0</a:t>
            </a:r>
            <a:r>
              <a:rPr lang="en-US" dirty="0"/>
              <a:t>) / 4 samples from N(2.50, 1)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(N-N</a:t>
            </a:r>
            <a:r>
              <a:rPr lang="en-US" baseline="-25000" dirty="0"/>
              <a:t>0</a:t>
            </a:r>
            <a:r>
              <a:rPr lang="en-US" dirty="0"/>
              <a:t>) / 4 samples from N(3.75, 1)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(N-N</a:t>
            </a:r>
            <a:r>
              <a:rPr lang="en-US" baseline="-25000" dirty="0"/>
              <a:t>0</a:t>
            </a:r>
            <a:r>
              <a:rPr lang="en-US" dirty="0"/>
              <a:t>) / 4 samples from N(5.00, 1)</a:t>
            </a:r>
          </a:p>
          <a:p>
            <a:r>
              <a:rPr lang="en-US" b="1" dirty="0"/>
              <a:t>⍺</a:t>
            </a:r>
            <a:r>
              <a:rPr lang="en-US" dirty="0"/>
              <a:t> = 0.05</a:t>
            </a:r>
          </a:p>
          <a:p>
            <a:r>
              <a:rPr lang="en-US" dirty="0"/>
              <a:t>10,000 simulation runs for each experiment setup.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707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8CF51-55B3-1744-BAC2-9E099EA40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431" y="207964"/>
            <a:ext cx="11387137" cy="1002272"/>
          </a:xfrm>
        </p:spPr>
        <p:txBody>
          <a:bodyPr/>
          <a:lstStyle/>
          <a:p>
            <a:r>
              <a:rPr lang="en-US" b="1" dirty="0"/>
              <a:t>Benjamini–Hochberg Procedure – Performance</a:t>
            </a:r>
            <a:endParaRPr lang="en-US" dirty="0"/>
          </a:p>
        </p:txBody>
      </p:sp>
      <p:pic>
        <p:nvPicPr>
          <p:cNvPr id="30" name="Picture 29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20B159B-C42A-2946-A656-FD132CB800AA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17270" y="4027860"/>
            <a:ext cx="11220450" cy="2622176"/>
          </a:xfrm>
          <a:prstGeom prst="rect">
            <a:avLst/>
          </a:prstGeom>
        </p:spPr>
      </p:pic>
      <p:pic>
        <p:nvPicPr>
          <p:cNvPr id="34" name="Picture 3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E42577F-B9A9-0042-BC32-37A57A3C6D4A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02430" y="1210236"/>
            <a:ext cx="11335289" cy="262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072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7829</TotalTime>
  <Words>257</Words>
  <Application>Microsoft Macintosh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Wingdings</vt:lpstr>
      <vt:lpstr>Office Theme</vt:lpstr>
      <vt:lpstr>False Discovery Rate – An Example</vt:lpstr>
      <vt:lpstr>False Discovery Rate – Another Example</vt:lpstr>
      <vt:lpstr>False Discovery Rate</vt:lpstr>
      <vt:lpstr>Benjamini–Hochberg Procedure - Algorithm</vt:lpstr>
      <vt:lpstr>Benjamini–Hochberg Procedure – An Example</vt:lpstr>
      <vt:lpstr>Benjamini–Hochberg Procedure – Performance</vt:lpstr>
      <vt:lpstr>Benjamini–Hochberg Procedure – Performance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Tai Huang</dc:creator>
  <cp:lastModifiedBy>Tai Huang</cp:lastModifiedBy>
  <cp:revision>27</cp:revision>
  <dcterms:created xsi:type="dcterms:W3CDTF">2020-02-03T21:51:20Z</dcterms:created>
  <dcterms:modified xsi:type="dcterms:W3CDTF">2020-02-10T01:52:44Z</dcterms:modified>
</cp:coreProperties>
</file>