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80" r:id="rId2"/>
    <p:sldId id="292" r:id="rId3"/>
    <p:sldId id="278" r:id="rId4"/>
    <p:sldId id="285" r:id="rId5"/>
    <p:sldId id="283" r:id="rId6"/>
    <p:sldId id="286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2092"/>
    <a:srgbClr val="00FD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96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501EC-3383-3348-8821-5C509DCA2717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BE85B-6BED-6447-9F50-210DECBF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5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C74F4-34DA-EC41-B680-5F6BF17ED9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61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C74F4-34DA-EC41-B680-5F6BF17ED9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54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C74F4-34DA-EC41-B680-5F6BF17ED9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46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C74F4-34DA-EC41-B680-5F6BF17ED9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36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C74F4-34DA-EC41-B680-5F6BF17ED9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34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C74F4-34DA-EC41-B680-5F6BF17ED9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31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C74F4-34DA-EC41-B680-5F6BF17ED9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E794-AB62-E94A-92D5-B4EAE6465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A8DC2-70D3-6A45-83F7-1E93831D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E6E5E-D580-194A-A176-BD536937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93F-E90D-7643-8942-E73D8B059DDC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E6849-621E-EF45-8E44-B944793A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B071-F70E-0640-A52E-982C0789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B8D-CD87-1F45-8168-4F18FFCA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5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D5D1-7E12-6541-B1BE-79B59DE7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691D5-E165-5E49-81F1-DCE28D1A1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53977-EC1F-E148-AC43-FB2AF5D7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93F-E90D-7643-8942-E73D8B059DDC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37BFC-A263-464D-A8B6-BBA446D8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CF035-08B4-9444-B042-C4C956E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B8D-CD87-1F45-8168-4F18FFCA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1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943FB-8CEC-DD49-AC94-93362397B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7CC91-7C5B-C045-8E61-37E4D6921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6843E-C5D7-7B4F-BD52-3E7AC119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93F-E90D-7643-8942-E73D8B059DDC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E4FF5-C6AD-D84E-92BE-6503C27C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E3518-78E2-2248-B686-B285B6AC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B8D-CD87-1F45-8168-4F18FFCA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3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8190-B9EF-4E47-92B6-B34B67D7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B3698-8F4C-9849-8C2A-A37047BDC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CED97-6630-B640-94B4-412F2146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93F-E90D-7643-8942-E73D8B059DDC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E1F10-DD29-BA4D-BE41-EC2BF783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D2F68-6956-6444-BD20-BCC8FBF0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B8D-CD87-1F45-8168-4F18FFCA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8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3956-4214-6C48-ABE5-F20B31D5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B50E0-A41E-BF42-80FC-513F08A68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2FCFD-231F-C247-A156-A6BA1FEA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93F-E90D-7643-8942-E73D8B059DDC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251C3-A71F-CD4D-93B3-7125856F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11946-9F46-604B-9C27-B856F8D3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B8D-CD87-1F45-8168-4F18FFCA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1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1772-7DFD-AA4B-B04A-14345D6A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E1BFD-D94A-A047-9315-BCFD9686A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9610A-B29A-6840-AD0D-BA26BBBC1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BC6C6-1405-7F44-8B59-730086AA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93F-E90D-7643-8942-E73D8B059DDC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B6E41-4433-D441-ACC5-0781BFF8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1BA6A-5729-1645-A8C2-666F3538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B8D-CD87-1F45-8168-4F18FFCA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7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5F41-92BA-484B-ACE6-4DD5955AD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4873B-1FC8-324D-B7DD-C869549B0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713CB-27F9-8442-A820-58D35BCBC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8374E-955C-7846-B82F-EE7548E10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B510A-A6A5-8C4A-8791-848283B34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2A790-7625-D94F-952F-64D5C0D4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93F-E90D-7643-8942-E73D8B059DDC}" type="datetimeFigureOut">
              <a:rPr lang="en-US" smtClean="0"/>
              <a:t>5/2/25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8F0064-CE96-ED4E-B86C-568485BF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07E67-CAF5-EB47-911B-D15C67D3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B8D-CD87-1F45-8168-4F18FFCA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9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6F96-FB38-7F48-83FF-29811026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66EDC-61EC-E94A-95DC-9D5FB902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93F-E90D-7643-8942-E73D8B059DDC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FF499-AE4F-7041-9789-C58AF930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21702-0967-FB45-91FD-53E2BE55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B8D-CD87-1F45-8168-4F18FFCA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A5E4F-A475-2C49-A62B-BAF9E22B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93F-E90D-7643-8942-E73D8B059DDC}" type="datetimeFigureOut">
              <a:rPr lang="en-US" smtClean="0"/>
              <a:t>5/2/25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D5934-6CE5-BF46-882B-D5A55FA5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D5A5E-0010-4F45-9BD4-07D451C2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B8D-CD87-1F45-8168-4F18FFCA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5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49DE-CC33-D541-80ED-D787D1A7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BF2C2-A9A8-9A43-9A8A-5E9CD6AF3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1E916-5325-3F4C-83CC-FCB2CDE5E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9FB35-5C23-A248-982C-E28BF65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93F-E90D-7643-8942-E73D8B059DDC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865DE-8C8E-BB46-9BA2-EF087E5E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64A8C-9C7D-6040-AC54-D71B1276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B8D-CD87-1F45-8168-4F18FFCA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4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7FBE-FB7D-F041-AA98-C83D9FE4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A71A2-B77D-6949-A50A-ADF9AC7CC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45817-E798-3943-A79E-9024138A8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B1591-9DBF-6444-A069-CA658F67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93F-E90D-7643-8942-E73D8B059DDC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7367E-6DD6-D943-98F5-6760B9A4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115E3-3FC1-D84E-B8DA-5BE325A5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B8D-CD87-1F45-8168-4F18FFCA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3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9606B-16A5-AC43-B5A4-C296BB79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4FE3-0E7F-0E4A-B454-6408A782E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1EEFD-E6D3-474F-8A6B-094187BC2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0693F-E90D-7643-8942-E73D8B059DDC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72F17-3275-9E44-805D-394CC9559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D6E2E-BCC2-7D45-9FD7-518631DCA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0B8D-CD87-1F45-8168-4F18FFCA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2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3D741-C72D-934C-966E-A22316DD2BCB}"/>
              </a:ext>
            </a:extLst>
          </p:cNvPr>
          <p:cNvSpPr txBox="1"/>
          <p:nvPr/>
        </p:nvSpPr>
        <p:spPr>
          <a:xfrm>
            <a:off x="198120" y="141336"/>
            <a:ext cx="117957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Multi-Armed Bandit Algorithms</a:t>
            </a:r>
            <a:endParaRPr lang="en-US" sz="3600" b="1" i="1" dirty="0"/>
          </a:p>
          <a:p>
            <a:pPr algn="ctr"/>
            <a:endParaRPr lang="en-US" sz="28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B024D67-503F-3043-AA52-FD30BE2B4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985" y="19256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BF0F5BB-AE8F-EC4C-9AAC-20A2CB777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385" y="20780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0F027B-E119-B544-AA7F-279E13209FFC}"/>
              </a:ext>
            </a:extLst>
          </p:cNvPr>
          <p:cNvSpPr txBox="1"/>
          <p:nvPr/>
        </p:nvSpPr>
        <p:spPr>
          <a:xfrm>
            <a:off x="1295311" y="1026890"/>
            <a:ext cx="873633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Two categories of MAB algorithms: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Regret minimization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Best arm identification</a:t>
            </a:r>
          </a:p>
          <a:p>
            <a:endParaRPr lang="en-US" sz="1600" dirty="0"/>
          </a:p>
          <a:p>
            <a:pPr>
              <a:spcAft>
                <a:spcPts val="600"/>
              </a:spcAft>
            </a:pPr>
            <a:r>
              <a:rPr lang="en-US" sz="3500" b="1" dirty="0"/>
              <a:t>Regret minimization MAB algorithms: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Maximize payoffs(= minimize regret).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Don't generate statistical significance.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Don't use a control or a baseline experience.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Algorithms will end after a finite time steps and they </a:t>
            </a:r>
            <a:r>
              <a:rPr lang="en-US" sz="3200"/>
              <a:t>usually do </a:t>
            </a:r>
            <a:r>
              <a:rPr lang="en-US" sz="3200" dirty="0"/>
              <a:t>not output an arm.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3D741-C72D-934C-966E-A22316DD2BCB}"/>
              </a:ext>
            </a:extLst>
          </p:cNvPr>
          <p:cNvSpPr txBox="1"/>
          <p:nvPr/>
        </p:nvSpPr>
        <p:spPr>
          <a:xfrm>
            <a:off x="198120" y="141336"/>
            <a:ext cx="117957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Regret Minimization MAB Algorithms</a:t>
            </a:r>
            <a:endParaRPr lang="en-US" sz="3600" b="1" i="1" dirty="0"/>
          </a:p>
          <a:p>
            <a:pPr algn="ctr"/>
            <a:endParaRPr lang="en-US" sz="28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B024D67-503F-3043-AA52-FD30BE2B4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985" y="19256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BF0F5BB-AE8F-EC4C-9AAC-20A2CB777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385" y="20780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0F027B-E119-B544-AA7F-279E13209FFC}"/>
              </a:ext>
            </a:extLst>
          </p:cNvPr>
          <p:cNvSpPr txBox="1"/>
          <p:nvPr/>
        </p:nvSpPr>
        <p:spPr>
          <a:xfrm>
            <a:off x="1321703" y="825579"/>
            <a:ext cx="873633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Many algorithms:</a:t>
            </a:r>
          </a:p>
          <a:p>
            <a:endParaRPr lang="en-US" sz="8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Greedy algorithms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UCB algorithms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Gittins index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Softmax learning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Thompson sampling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………</a:t>
            </a:r>
          </a:p>
          <a:p>
            <a:endParaRPr lang="en-US" dirty="0"/>
          </a:p>
          <a:p>
            <a:r>
              <a:rPr lang="en-US" sz="3200" b="1" dirty="0"/>
              <a:t>Thompson sampling: </a:t>
            </a:r>
            <a:endParaRPr lang="en-US" sz="32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/>
              <a:t>Outperforms other algorithms in terms of regret minimization or payoff maximization in stationary environment. [1]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/>
              <a:t>Bayesian approach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/>
              <a:t>Stationary algorithm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/>
              <a:t>Batch update to account for delayed feedback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/>
              <a:t>Easy to implement and computationally efficient</a:t>
            </a:r>
          </a:p>
        </p:txBody>
      </p:sp>
    </p:spTree>
    <p:extLst>
      <p:ext uri="{BB962C8B-B14F-4D97-AF65-F5344CB8AC3E}">
        <p14:creationId xmlns:p14="http://schemas.microsoft.com/office/powerpoint/2010/main" val="319048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3D741-C72D-934C-966E-A22316DD2BCB}"/>
              </a:ext>
            </a:extLst>
          </p:cNvPr>
          <p:cNvSpPr txBox="1"/>
          <p:nvPr/>
        </p:nvSpPr>
        <p:spPr>
          <a:xfrm>
            <a:off x="198120" y="156078"/>
            <a:ext cx="117957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Thompson Sampling - Algorithm</a:t>
            </a:r>
            <a:endParaRPr lang="en-US" sz="3600" b="1" i="1" dirty="0"/>
          </a:p>
          <a:p>
            <a:pPr algn="ctr"/>
            <a:endParaRPr lang="en-US" sz="28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B024D67-503F-3043-AA52-FD30BE2B4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985" y="19256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F29F453-A52C-B049-8CDA-7825168FD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677" y="949567"/>
            <a:ext cx="9438338" cy="57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3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3D741-C72D-934C-966E-A22316DD2BCB}"/>
              </a:ext>
            </a:extLst>
          </p:cNvPr>
          <p:cNvSpPr txBox="1"/>
          <p:nvPr/>
        </p:nvSpPr>
        <p:spPr>
          <a:xfrm>
            <a:off x="198120" y="189883"/>
            <a:ext cx="117957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Thompson Sampling – An Example</a:t>
            </a:r>
            <a:endParaRPr lang="en-US" sz="3600" b="1" i="1" dirty="0"/>
          </a:p>
          <a:p>
            <a:pPr algn="ctr"/>
            <a:endParaRPr lang="en-US" sz="28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B024D67-503F-3043-AA52-FD30BE2B4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985" y="19256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BF0F5BB-AE8F-EC4C-9AAC-20A2CB777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385" y="20780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7641D7-4F33-3D42-9863-B229050C7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84" y="1589346"/>
            <a:ext cx="5484569" cy="43658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8AE9F5-87F7-234D-BEA1-5CEFAB3AC4D7}"/>
              </a:ext>
            </a:extLst>
          </p:cNvPr>
          <p:cNvCxnSpPr>
            <a:cxnSpLocks/>
          </p:cNvCxnSpPr>
          <p:nvPr/>
        </p:nvCxnSpPr>
        <p:spPr>
          <a:xfrm>
            <a:off x="2194465" y="2419025"/>
            <a:ext cx="0" cy="3767378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3F21E2-C757-CE41-91E6-FDB102E02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454" y="1589347"/>
            <a:ext cx="5484569" cy="442916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D71B5F-E09A-BD48-AB03-0E5516617BD5}"/>
              </a:ext>
            </a:extLst>
          </p:cNvPr>
          <p:cNvCxnSpPr>
            <a:cxnSpLocks/>
          </p:cNvCxnSpPr>
          <p:nvPr/>
        </p:nvCxnSpPr>
        <p:spPr>
          <a:xfrm>
            <a:off x="3896696" y="4433805"/>
            <a:ext cx="0" cy="1752598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EA3126-9FEF-2748-BEEB-30662796940E}"/>
              </a:ext>
            </a:extLst>
          </p:cNvPr>
          <p:cNvSpPr txBox="1"/>
          <p:nvPr/>
        </p:nvSpPr>
        <p:spPr>
          <a:xfrm>
            <a:off x="2103120" y="1848451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B0D723-1C08-FA46-AAFE-727CA49C4B54}"/>
              </a:ext>
            </a:extLst>
          </p:cNvPr>
          <p:cNvSpPr/>
          <p:nvPr/>
        </p:nvSpPr>
        <p:spPr>
          <a:xfrm>
            <a:off x="3147068" y="2419025"/>
            <a:ext cx="324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427E5D-3481-D943-9067-3CB17BF7493F}"/>
              </a:ext>
            </a:extLst>
          </p:cNvPr>
          <p:cNvSpPr txBox="1"/>
          <p:nvPr/>
        </p:nvSpPr>
        <p:spPr>
          <a:xfrm>
            <a:off x="8206869" y="1848451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F873E3-0C39-E84C-B025-B113FBFC2CFC}"/>
              </a:ext>
            </a:extLst>
          </p:cNvPr>
          <p:cNvSpPr/>
          <p:nvPr/>
        </p:nvSpPr>
        <p:spPr>
          <a:xfrm>
            <a:off x="9194997" y="2419025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55EEA5-E2CB-B446-9773-66F61D5BEC26}"/>
              </a:ext>
            </a:extLst>
          </p:cNvPr>
          <p:cNvSpPr txBox="1"/>
          <p:nvPr/>
        </p:nvSpPr>
        <p:spPr>
          <a:xfrm>
            <a:off x="1767905" y="622541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A: 0.31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229718-BBD7-C246-9323-8FEFCB122308}"/>
              </a:ext>
            </a:extLst>
          </p:cNvPr>
          <p:cNvSpPr txBox="1"/>
          <p:nvPr/>
        </p:nvSpPr>
        <p:spPr>
          <a:xfrm>
            <a:off x="3441729" y="6226452"/>
            <a:ext cx="1059906" cy="461665"/>
          </a:xfrm>
          <a:prstGeom prst="rect">
            <a:avLst/>
          </a:prstGeom>
          <a:noFill/>
          <a:ln w="25400"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432FF"/>
                </a:solidFill>
              </a:rPr>
              <a:t>B: 0.64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2DFC3E-5F52-9D44-A110-8AE494E618AC}"/>
              </a:ext>
            </a:extLst>
          </p:cNvPr>
          <p:cNvCxnSpPr>
            <a:cxnSpLocks/>
          </p:cNvCxnSpPr>
          <p:nvPr/>
        </p:nvCxnSpPr>
        <p:spPr>
          <a:xfrm>
            <a:off x="9444147" y="5557432"/>
            <a:ext cx="0" cy="64241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CE4E71-C30D-7647-8DE8-72DB8E301611}"/>
              </a:ext>
            </a:extLst>
          </p:cNvPr>
          <p:cNvCxnSpPr>
            <a:cxnSpLocks/>
          </p:cNvCxnSpPr>
          <p:nvPr/>
        </p:nvCxnSpPr>
        <p:spPr>
          <a:xfrm>
            <a:off x="8600143" y="4897464"/>
            <a:ext cx="0" cy="1288939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323FBBB-065C-0643-ADE8-B997969F07F2}"/>
              </a:ext>
            </a:extLst>
          </p:cNvPr>
          <p:cNvSpPr txBox="1"/>
          <p:nvPr/>
        </p:nvSpPr>
        <p:spPr>
          <a:xfrm>
            <a:off x="8973142" y="6226452"/>
            <a:ext cx="1072730" cy="461665"/>
          </a:xfrm>
          <a:prstGeom prst="rect">
            <a:avLst/>
          </a:prstGeom>
          <a:noFill/>
          <a:ln w="25400"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432FF"/>
                </a:solidFill>
              </a:rPr>
              <a:t>A: 0.56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C8ECC3-0393-0D40-825F-4D4FE3B3CD94}"/>
              </a:ext>
            </a:extLst>
          </p:cNvPr>
          <p:cNvSpPr txBox="1"/>
          <p:nvPr/>
        </p:nvSpPr>
        <p:spPr>
          <a:xfrm>
            <a:off x="8125276" y="624170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B: 0.36</a:t>
            </a:r>
          </a:p>
        </p:txBody>
      </p:sp>
    </p:spTree>
    <p:extLst>
      <p:ext uri="{BB962C8B-B14F-4D97-AF65-F5344CB8AC3E}">
        <p14:creationId xmlns:p14="http://schemas.microsoft.com/office/powerpoint/2010/main" val="302385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3D741-C72D-934C-966E-A22316DD2BCB}"/>
              </a:ext>
            </a:extLst>
          </p:cNvPr>
          <p:cNvSpPr txBox="1"/>
          <p:nvPr/>
        </p:nvSpPr>
        <p:spPr>
          <a:xfrm>
            <a:off x="198120" y="192783"/>
            <a:ext cx="11795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Thompson Sampling – </a:t>
            </a:r>
            <a:r>
              <a:rPr lang="en-US" sz="3200" b="1" dirty="0"/>
              <a:t>Weighted Random Sampling Version</a:t>
            </a:r>
            <a:endParaRPr lang="en-US" sz="3200" b="1" i="1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406BA9F-1351-2547-853C-B11377C35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923" y="900668"/>
            <a:ext cx="9491092" cy="576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7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3D741-C72D-934C-966E-A22316DD2BCB}"/>
              </a:ext>
            </a:extLst>
          </p:cNvPr>
          <p:cNvSpPr txBox="1"/>
          <p:nvPr/>
        </p:nvSpPr>
        <p:spPr>
          <a:xfrm>
            <a:off x="198120" y="293366"/>
            <a:ext cx="117957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Regret Minimization MAB – Regret</a:t>
            </a:r>
            <a:endParaRPr lang="en-US" sz="3600" b="1" i="1" dirty="0"/>
          </a:p>
          <a:p>
            <a:pPr algn="ctr"/>
            <a:endParaRPr lang="en-US" sz="28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B024D67-503F-3043-AA52-FD30BE2B4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985" y="19256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BF0F5BB-AE8F-EC4C-9AAC-20A2CB777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385" y="20780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A9ED76-3197-F248-A8CC-6C8A9DAE0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7" y="1403349"/>
            <a:ext cx="11304104" cy="463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5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3D741-C72D-934C-966E-A22316DD2BCB}"/>
              </a:ext>
            </a:extLst>
          </p:cNvPr>
          <p:cNvSpPr txBox="1"/>
          <p:nvPr/>
        </p:nvSpPr>
        <p:spPr>
          <a:xfrm>
            <a:off x="198119" y="57014"/>
            <a:ext cx="11795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Thompson Sampling – 2 variants</a:t>
            </a:r>
            <a:endParaRPr lang="en-US" sz="3600" b="1" i="1" dirty="0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B39740-7E6F-144D-ADAE-0ADFDD0D9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15" y="861390"/>
            <a:ext cx="10385969" cy="599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4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17747</TotalTime>
  <Words>170</Words>
  <Application>Microsoft Macintosh PowerPoint</Application>
  <PresentationFormat>Widescreen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 Huang</dc:creator>
  <cp:lastModifiedBy>Tai Huang</cp:lastModifiedBy>
  <cp:revision>112</cp:revision>
  <dcterms:created xsi:type="dcterms:W3CDTF">2020-03-02T21:38:48Z</dcterms:created>
  <dcterms:modified xsi:type="dcterms:W3CDTF">2025-05-02T18:51:21Z</dcterms:modified>
</cp:coreProperties>
</file>