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9" r:id="rId3"/>
    <p:sldId id="268" r:id="rId4"/>
    <p:sldId id="278" r:id="rId5"/>
    <p:sldId id="269" r:id="rId6"/>
    <p:sldId id="260" r:id="rId7"/>
    <p:sldId id="266" r:id="rId8"/>
    <p:sldId id="267" r:id="rId9"/>
    <p:sldId id="279" r:id="rId10"/>
    <p:sldId id="270" r:id="rId11"/>
    <p:sldId id="265" r:id="rId12"/>
    <p:sldId id="271" r:id="rId13"/>
    <p:sldId id="277" r:id="rId14"/>
  </p:sldIdLst>
  <p:sldSz cx="18288000" cy="10287000"/>
  <p:notesSz cx="6858000" cy="9144000"/>
  <p:embeddedFontLst>
    <p:embeddedFont>
      <p:font typeface="2  Roya" panose="00000400000000000000" pitchFamily="2" charset="-78"/>
      <p:regular r:id="rId15"/>
      <p:bold r:id="rId16"/>
    </p:embeddedFont>
    <p:embeddedFont>
      <p:font typeface="Garet ExtraBold"/>
      <p:regular r:id="rId17"/>
    </p:embeddedFont>
    <p:embeddedFont>
      <p:font typeface="Montserrat Semi-Bold Italics"/>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6" d="100"/>
          <a:sy n="56" d="100"/>
        </p:scale>
        <p:origin x="610"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2.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hyperlink" Target="https://blog.faradars.org/information-entropy/" TargetMode="External"/><Relationship Id="rId3" Type="http://schemas.openxmlformats.org/officeDocument/2006/relationships/image" Target="../media/image6.svg"/><Relationship Id="rId7" Type="http://schemas.openxmlformats.org/officeDocument/2006/relationships/image" Target="../media/image2.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0"/>
        </a:solidFill>
        <a:effectLst/>
      </p:bgPr>
    </p:bg>
    <p:spTree>
      <p:nvGrpSpPr>
        <p:cNvPr id="1" name=""/>
        <p:cNvGrpSpPr/>
        <p:nvPr/>
      </p:nvGrpSpPr>
      <p:grpSpPr>
        <a:xfrm>
          <a:off x="0" y="0"/>
          <a:ext cx="0" cy="0"/>
          <a:chOff x="0" y="0"/>
          <a:chExt cx="0" cy="0"/>
        </a:xfrm>
      </p:grpSpPr>
      <p:sp>
        <p:nvSpPr>
          <p:cNvPr id="2" name="Freeform 2"/>
          <p:cNvSpPr/>
          <p:nvPr/>
        </p:nvSpPr>
        <p:spPr>
          <a:xfrm rot="2700000">
            <a:off x="-2448874" y="6704687"/>
            <a:ext cx="5107226" cy="5107226"/>
          </a:xfrm>
          <a:custGeom>
            <a:avLst/>
            <a:gdLst/>
            <a:ahLst/>
            <a:cxnLst/>
            <a:rect l="l" t="t" r="r" b="b"/>
            <a:pathLst>
              <a:path w="5107226" h="5107226">
                <a:moveTo>
                  <a:pt x="0" y="0"/>
                </a:moveTo>
                <a:lnTo>
                  <a:pt x="5107226" y="0"/>
                </a:lnTo>
                <a:lnTo>
                  <a:pt x="5107226" y="5107226"/>
                </a:lnTo>
                <a:lnTo>
                  <a:pt x="0" y="510722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700000">
            <a:off x="-2479551" y="-116945"/>
            <a:ext cx="4959103" cy="4959103"/>
          </a:xfrm>
          <a:custGeom>
            <a:avLst/>
            <a:gdLst/>
            <a:ahLst/>
            <a:cxnLst/>
            <a:rect l="l" t="t" r="r" b="b"/>
            <a:pathLst>
              <a:path w="4959103" h="4959103">
                <a:moveTo>
                  <a:pt x="0" y="0"/>
                </a:moveTo>
                <a:lnTo>
                  <a:pt x="4959102" y="0"/>
                </a:lnTo>
                <a:lnTo>
                  <a:pt x="4959102" y="4959103"/>
                </a:lnTo>
                <a:lnTo>
                  <a:pt x="0" y="49591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700000">
            <a:off x="950096" y="1350852"/>
            <a:ext cx="6788052" cy="6788052"/>
          </a:xfrm>
          <a:custGeom>
            <a:avLst/>
            <a:gdLst/>
            <a:ahLst/>
            <a:cxnLst/>
            <a:rect l="l" t="t" r="r" b="b"/>
            <a:pathLst>
              <a:path w="6788052" h="6788052">
                <a:moveTo>
                  <a:pt x="0" y="0"/>
                </a:moveTo>
                <a:lnTo>
                  <a:pt x="6788052" y="0"/>
                </a:lnTo>
                <a:lnTo>
                  <a:pt x="6788052" y="6788052"/>
                </a:lnTo>
                <a:lnTo>
                  <a:pt x="0" y="6788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a:off x="17859375" y="-267806"/>
            <a:ext cx="593949" cy="10899628"/>
            <a:chOff x="0" y="0"/>
            <a:chExt cx="156431" cy="2870684"/>
          </a:xfrm>
        </p:grpSpPr>
        <p:sp>
          <p:nvSpPr>
            <p:cNvPr id="9" name="Freeform 9"/>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10" name="TextBox 10"/>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sp>
        <p:nvSpPr>
          <p:cNvPr id="11" name="TextBox 11"/>
          <p:cNvSpPr txBox="1"/>
          <p:nvPr/>
        </p:nvSpPr>
        <p:spPr>
          <a:xfrm>
            <a:off x="8536345" y="3246317"/>
            <a:ext cx="8722955" cy="1586909"/>
          </a:xfrm>
          <a:prstGeom prst="rect">
            <a:avLst/>
          </a:prstGeom>
        </p:spPr>
        <p:txBody>
          <a:bodyPr lIns="0" tIns="0" rIns="0" bIns="0" rtlCol="0" anchor="t">
            <a:spAutoFit/>
          </a:bodyPr>
          <a:lstStyle/>
          <a:p>
            <a:pPr algn="r">
              <a:lnSpc>
                <a:spcPts val="12099"/>
              </a:lnSpc>
            </a:pPr>
            <a:r>
              <a:rPr lang="fa-IR" sz="10999" dirty="0">
                <a:solidFill>
                  <a:srgbClr val="040404"/>
                </a:solidFill>
                <a:latin typeface="Garet ExtraBold"/>
                <a:ea typeface="Garet ExtraBold"/>
                <a:cs typeface="B Majid Shadow" panose="00000400000000000000" pitchFamily="2" charset="-78"/>
                <a:sym typeface="Garet ExtraBold"/>
              </a:rPr>
              <a:t>درخت تصمیم</a:t>
            </a:r>
            <a:endParaRPr lang="en-US" sz="10999" dirty="0">
              <a:solidFill>
                <a:srgbClr val="040404"/>
              </a:solidFill>
              <a:latin typeface="Garet ExtraBold"/>
              <a:ea typeface="Garet ExtraBold"/>
              <a:cs typeface="B Majid Shadow" panose="00000400000000000000" pitchFamily="2" charset="-78"/>
              <a:sym typeface="Garet ExtraBold"/>
            </a:endParaRPr>
          </a:p>
        </p:txBody>
      </p:sp>
      <p:sp>
        <p:nvSpPr>
          <p:cNvPr id="12" name="TextBox 12"/>
          <p:cNvSpPr txBox="1"/>
          <p:nvPr/>
        </p:nvSpPr>
        <p:spPr>
          <a:xfrm>
            <a:off x="12194859" y="8397437"/>
            <a:ext cx="5039838" cy="455894"/>
          </a:xfrm>
          <a:prstGeom prst="rect">
            <a:avLst/>
          </a:prstGeom>
        </p:spPr>
        <p:txBody>
          <a:bodyPr lIns="0" tIns="0" rIns="0" bIns="0" rtlCol="0" anchor="t">
            <a:spAutoFit/>
          </a:bodyPr>
          <a:lstStyle/>
          <a:p>
            <a:pPr algn="r">
              <a:lnSpc>
                <a:spcPts val="2100"/>
              </a:lnSpc>
            </a:pPr>
            <a:r>
              <a:rPr lang="fa-IR" sz="6600" dirty="0">
                <a:solidFill>
                  <a:srgbClr val="4F826F"/>
                </a:solidFill>
                <a:latin typeface="Montserrat Semi-Bold Italics"/>
                <a:cs typeface="Mitra" panose="00000400000000000000" pitchFamily="2" charset="-78"/>
                <a:sym typeface="Montserrat Semi-Bold"/>
              </a:rPr>
              <a:t>احمد شیرین کلام</a:t>
            </a:r>
            <a:endParaRPr lang="en-US" sz="6600" dirty="0">
              <a:solidFill>
                <a:srgbClr val="4F826F"/>
              </a:solidFill>
              <a:latin typeface="Montserrat Semi-Bold Italics"/>
              <a:cs typeface="Mitra" panose="00000400000000000000" pitchFamily="2" charset="-78"/>
              <a:sym typeface="Montserrat Semi-Bold"/>
            </a:endParaRPr>
          </a:p>
        </p:txBody>
      </p:sp>
      <p:sp>
        <p:nvSpPr>
          <p:cNvPr id="13" name="TextBox 13"/>
          <p:cNvSpPr txBox="1"/>
          <p:nvPr/>
        </p:nvSpPr>
        <p:spPr>
          <a:xfrm>
            <a:off x="12219462" y="6453032"/>
            <a:ext cx="5039838" cy="523220"/>
          </a:xfrm>
          <a:prstGeom prst="rect">
            <a:avLst/>
          </a:prstGeom>
        </p:spPr>
        <p:txBody>
          <a:bodyPr lIns="0" tIns="0" rIns="0" bIns="0" rtlCol="0" anchor="t">
            <a:spAutoFit/>
          </a:bodyPr>
          <a:lstStyle/>
          <a:p>
            <a:pPr algn="r">
              <a:lnSpc>
                <a:spcPts val="2834"/>
              </a:lnSpc>
            </a:pPr>
            <a:r>
              <a:rPr lang="fa-IR" sz="6600" dirty="0">
                <a:solidFill>
                  <a:srgbClr val="4F826F"/>
                </a:solidFill>
                <a:latin typeface="Montserrat Semi-Bold Italics"/>
                <a:ea typeface="Montserrat Semi-Bold Italics"/>
                <a:cs typeface="Mitra" panose="00000400000000000000" pitchFamily="2" charset="-78"/>
                <a:sym typeface="Montserrat Semi-Bold Italics"/>
              </a:rPr>
              <a:t>پاییز 1403</a:t>
            </a:r>
            <a:endParaRPr lang="en-US" sz="6600" dirty="0">
              <a:solidFill>
                <a:srgbClr val="4F826F"/>
              </a:solidFill>
              <a:latin typeface="Montserrat Semi-Bold Italics"/>
              <a:ea typeface="Montserrat Semi-Bold Italics"/>
              <a:cs typeface="Mitra" panose="00000400000000000000" pitchFamily="2" charset="-78"/>
              <a:sym typeface="Montserrat Semi-Bold Italics"/>
            </a:endParaRPr>
          </a:p>
        </p:txBody>
      </p:sp>
      <p:sp>
        <p:nvSpPr>
          <p:cNvPr id="15" name="Freeform 15"/>
          <p:cNvSpPr/>
          <p:nvPr/>
        </p:nvSpPr>
        <p:spPr>
          <a:xfrm rot="2700000">
            <a:off x="1244078" y="-115761"/>
            <a:ext cx="1596704" cy="1596704"/>
          </a:xfrm>
          <a:custGeom>
            <a:avLst/>
            <a:gdLst/>
            <a:ahLst/>
            <a:cxnLst/>
            <a:rect l="l" t="t" r="r" b="b"/>
            <a:pathLst>
              <a:path w="1596704" h="1596704">
                <a:moveTo>
                  <a:pt x="0" y="0"/>
                </a:moveTo>
                <a:lnTo>
                  <a:pt x="1596704" y="0"/>
                </a:lnTo>
                <a:lnTo>
                  <a:pt x="1596704" y="1596704"/>
                </a:lnTo>
                <a:lnTo>
                  <a:pt x="0" y="15967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2700000">
            <a:off x="6608952" y="7178508"/>
            <a:ext cx="1596704" cy="1596704"/>
          </a:xfrm>
          <a:custGeom>
            <a:avLst/>
            <a:gdLst/>
            <a:ahLst/>
            <a:cxnLst/>
            <a:rect l="l" t="t" r="r" b="b"/>
            <a:pathLst>
              <a:path w="1596704" h="1596704">
                <a:moveTo>
                  <a:pt x="0" y="0"/>
                </a:moveTo>
                <a:lnTo>
                  <a:pt x="1596704" y="0"/>
                </a:lnTo>
                <a:lnTo>
                  <a:pt x="1596704" y="1596704"/>
                </a:lnTo>
                <a:lnTo>
                  <a:pt x="0" y="15967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rot="2700000">
            <a:off x="5693041" y="8359186"/>
            <a:ext cx="895958" cy="895958"/>
          </a:xfrm>
          <a:custGeom>
            <a:avLst/>
            <a:gdLst/>
            <a:ahLst/>
            <a:cxnLst/>
            <a:rect l="l" t="t" r="r" b="b"/>
            <a:pathLst>
              <a:path w="895958" h="895958">
                <a:moveTo>
                  <a:pt x="0" y="0"/>
                </a:moveTo>
                <a:lnTo>
                  <a:pt x="895958" y="0"/>
                </a:lnTo>
                <a:lnTo>
                  <a:pt x="895958" y="895958"/>
                </a:lnTo>
                <a:lnTo>
                  <a:pt x="0" y="8959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Freeform 18"/>
          <p:cNvSpPr/>
          <p:nvPr/>
        </p:nvSpPr>
        <p:spPr>
          <a:xfrm rot="2700000">
            <a:off x="580721" y="8359186"/>
            <a:ext cx="895958" cy="895958"/>
          </a:xfrm>
          <a:custGeom>
            <a:avLst/>
            <a:gdLst/>
            <a:ahLst/>
            <a:cxnLst/>
            <a:rect l="l" t="t" r="r" b="b"/>
            <a:pathLst>
              <a:path w="895958" h="895958">
                <a:moveTo>
                  <a:pt x="0" y="0"/>
                </a:moveTo>
                <a:lnTo>
                  <a:pt x="895958" y="0"/>
                </a:lnTo>
                <a:lnTo>
                  <a:pt x="895958" y="895958"/>
                </a:lnTo>
                <a:lnTo>
                  <a:pt x="0" y="89595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9" name="Group 19"/>
          <p:cNvGrpSpPr/>
          <p:nvPr/>
        </p:nvGrpSpPr>
        <p:grpSpPr>
          <a:xfrm>
            <a:off x="-293432" y="2074973"/>
            <a:ext cx="896427" cy="89642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26F"/>
            </a:solidFill>
          </p:spPr>
        </p:sp>
        <p:sp>
          <p:nvSpPr>
            <p:cNvPr id="21" name="TextBox 21"/>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pic>
        <p:nvPicPr>
          <p:cNvPr id="23" name="Picture 22">
            <a:extLst>
              <a:ext uri="{FF2B5EF4-FFF2-40B4-BE49-F238E27FC236}">
                <a16:creationId xmlns:a16="http://schemas.microsoft.com/office/drawing/2014/main" id="{11A6CA3D-0ACF-D83C-491D-6FCD8420545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58069" y="3297090"/>
            <a:ext cx="4974052" cy="2791560"/>
          </a:xfrm>
          <a:prstGeom prst="rect">
            <a:avLst/>
          </a:prstGeom>
          <a:scene3d>
            <a:camera prst="orthographicFront"/>
            <a:lightRig rig="threePt" dir="t"/>
          </a:scene3d>
          <a:sp3d>
            <a:bevelT w="254000" h="184150" prst="riblet"/>
          </a:sp3d>
        </p:spPr>
      </p:pic>
      <p:pic>
        <p:nvPicPr>
          <p:cNvPr id="25" name="Picture 24">
            <a:extLst>
              <a:ext uri="{FF2B5EF4-FFF2-40B4-BE49-F238E27FC236}">
                <a16:creationId xmlns:a16="http://schemas.microsoft.com/office/drawing/2014/main" id="{86601CED-C952-4ADE-4653-62449FB57F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68630" y="-98507"/>
            <a:ext cx="4355600" cy="3079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302670-5B48-49A6-B6B0-F9980A7FF1B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BD57D6F-251B-7903-5345-91B42DA0CD00}"/>
              </a:ext>
            </a:extLst>
          </p:cNvPr>
          <p:cNvSpPr/>
          <p:nvPr/>
        </p:nvSpPr>
        <p:spPr>
          <a:xfrm rot="2700000">
            <a:off x="-271083" y="64302"/>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BE6144F-C6EE-8D2A-5E89-07FA5433AB79}"/>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50C271A2-A7CA-4EB5-F89A-A01F24ECD0A8}"/>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CFFF7925-7F15-0266-9A2F-48B8AE7090AE}"/>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B19EBFC6-30FA-991C-C486-1E89241839CC}"/>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A4F2CB48-5AAF-1088-D6CD-4E99B23E7A5D}"/>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18AEB03A-35ED-2E2F-C25B-8C7B0884D539}"/>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65AB0ACA-547B-2EB8-ECA9-296B5BF35FFC}"/>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5C058B17-F932-123A-FF39-B47CECAAE13A}"/>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3345B75E-89C1-D431-62E9-BA270D66946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09CD9BBC-76A3-74A3-BFEB-172FFAE6685A}"/>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5AC1A8D8-7EDC-9C19-5FCE-CBDC7829E3F3}"/>
              </a:ext>
            </a:extLst>
          </p:cNvPr>
          <p:cNvSpPr txBox="1"/>
          <p:nvPr/>
        </p:nvSpPr>
        <p:spPr>
          <a:xfrm>
            <a:off x="2209800" y="158156"/>
            <a:ext cx="14710640" cy="7478970"/>
          </a:xfrm>
          <a:prstGeom prst="rect">
            <a:avLst/>
          </a:prstGeom>
          <a:noFill/>
        </p:spPr>
        <p:txBody>
          <a:bodyPr wrap="square">
            <a:spAutoFit/>
          </a:bodyPr>
          <a:lstStyle/>
          <a:p>
            <a:pPr algn="r" rtl="1"/>
            <a:endParaRPr lang="fa-IR" sz="3200" dirty="0">
              <a:cs typeface="2  Roya" panose="00000400000000000000" pitchFamily="2" charset="-78"/>
            </a:endParaRPr>
          </a:p>
          <a:p>
            <a:pPr algn="r" rtl="1"/>
            <a:r>
              <a:rPr lang="fa-IR" sz="3200" dirty="0">
                <a:cs typeface="2  Roya" panose="00000400000000000000" pitchFamily="2" charset="-78"/>
              </a:rPr>
              <a:t>  مزایا:</a:t>
            </a:r>
          </a:p>
          <a:p>
            <a:pPr algn="r" rtl="1"/>
            <a:endParaRPr lang="fa-IR" sz="3200" dirty="0">
              <a:cs typeface="2  Roya" panose="00000400000000000000" pitchFamily="2" charset="-78"/>
            </a:endParaRPr>
          </a:p>
          <a:p>
            <a:pPr algn="r" rtl="1"/>
            <a:r>
              <a:rPr lang="fa-IR" sz="3200" dirty="0">
                <a:cs typeface="2  Roya" panose="00000400000000000000" pitchFamily="2" charset="-78"/>
              </a:rPr>
              <a:t>-  </a:t>
            </a:r>
            <a:r>
              <a:rPr lang="fa-IR" sz="3200" dirty="0">
                <a:solidFill>
                  <a:srgbClr val="00B050"/>
                </a:solidFill>
                <a:cs typeface="2  Roya" panose="00000400000000000000" pitchFamily="2" charset="-78"/>
              </a:rPr>
              <a:t>ساده و قابل تفسیر </a:t>
            </a:r>
            <a:r>
              <a:rPr lang="fa-IR" sz="3200" dirty="0">
                <a:cs typeface="2  Roya" panose="00000400000000000000" pitchFamily="2" charset="-78"/>
              </a:rPr>
              <a:t>: درخت‌های تصمیم به راحتی قابل درک و تفسیر هستند و می‌توانند به‌طور گرافیکی نمایش داده شوند.</a:t>
            </a:r>
          </a:p>
          <a:p>
            <a:pPr algn="r" rtl="1"/>
            <a:r>
              <a:rPr lang="fa-IR" sz="3200" dirty="0">
                <a:cs typeface="2  Roya" panose="00000400000000000000" pitchFamily="2" charset="-78"/>
              </a:rPr>
              <a:t>-  </a:t>
            </a:r>
            <a:r>
              <a:rPr lang="fa-IR" sz="3200" dirty="0">
                <a:solidFill>
                  <a:srgbClr val="00B050"/>
                </a:solidFill>
                <a:cs typeface="2  Roya" panose="00000400000000000000" pitchFamily="2" charset="-78"/>
              </a:rPr>
              <a:t>عدم نیاز به پیش‌پردازش زیاد </a:t>
            </a:r>
            <a:r>
              <a:rPr lang="fa-IR" sz="3200" dirty="0">
                <a:cs typeface="2  Roya" panose="00000400000000000000" pitchFamily="2" charset="-78"/>
              </a:rPr>
              <a:t>: درخت‌های تصمیم نیاز به استانداردسازی یا نرمال‌سازی داده‌ها ندارند و می‌توانند با داده‌های غیرخطی کار کنند.</a:t>
            </a:r>
          </a:p>
          <a:p>
            <a:pPr algn="r" rtl="1"/>
            <a:r>
              <a:rPr lang="fa-IR" sz="3200" dirty="0">
                <a:cs typeface="2  Roya" panose="00000400000000000000" pitchFamily="2" charset="-78"/>
              </a:rPr>
              <a:t>-  </a:t>
            </a:r>
            <a:r>
              <a:rPr lang="fa-IR" sz="3200" dirty="0">
                <a:solidFill>
                  <a:srgbClr val="00B050"/>
                </a:solidFill>
                <a:cs typeface="2  Roya" panose="00000400000000000000" pitchFamily="2" charset="-78"/>
              </a:rPr>
              <a:t>توانایی کار با داده‌های طبقه‌بندی و رگرسیون</a:t>
            </a:r>
            <a:r>
              <a:rPr lang="fa-IR" sz="3200" dirty="0">
                <a:cs typeface="2  Roya" panose="00000400000000000000" pitchFamily="2" charset="-78"/>
              </a:rPr>
              <a:t>: درخت‌های تصمیم می‌توانند برای هر دو نوع مسئله استفاده شوند.</a:t>
            </a:r>
          </a:p>
          <a:p>
            <a:pPr algn="r" rtl="1"/>
            <a:endParaRPr lang="fa-IR" sz="3200" dirty="0">
              <a:cs typeface="2  Roya" panose="00000400000000000000" pitchFamily="2" charset="-78"/>
            </a:endParaRPr>
          </a:p>
          <a:p>
            <a:pPr algn="r" rtl="1"/>
            <a:r>
              <a:rPr lang="fa-IR" sz="3200" dirty="0">
                <a:cs typeface="2  Roya" panose="00000400000000000000" pitchFamily="2" charset="-78"/>
              </a:rPr>
              <a:t>  معایب:</a:t>
            </a:r>
          </a:p>
          <a:p>
            <a:pPr algn="r" rtl="1"/>
            <a:endParaRPr lang="fa-IR" sz="3200" dirty="0">
              <a:cs typeface="2  Roya" panose="00000400000000000000" pitchFamily="2" charset="-78"/>
            </a:endParaRPr>
          </a:p>
          <a:p>
            <a:pPr algn="r" rtl="1"/>
            <a:r>
              <a:rPr lang="fa-IR" sz="3200" dirty="0">
                <a:cs typeface="2  Roya" panose="00000400000000000000" pitchFamily="2" charset="-78"/>
              </a:rPr>
              <a:t>-  </a:t>
            </a:r>
            <a:r>
              <a:rPr lang="fa-IR" sz="3200" dirty="0">
                <a:solidFill>
                  <a:srgbClr val="C00000"/>
                </a:solidFill>
                <a:cs typeface="2  Roya" panose="00000400000000000000" pitchFamily="2" charset="-78"/>
              </a:rPr>
              <a:t>خطر </a:t>
            </a:r>
            <a:r>
              <a:rPr lang="en-US" sz="3200" dirty="0">
                <a:solidFill>
                  <a:srgbClr val="C00000"/>
                </a:solidFill>
                <a:cs typeface="2  Roya" panose="00000400000000000000" pitchFamily="2" charset="-78"/>
              </a:rPr>
              <a:t>overfitting</a:t>
            </a:r>
            <a:r>
              <a:rPr lang="fa-IR" sz="3200" dirty="0">
                <a:solidFill>
                  <a:srgbClr val="C00000"/>
                </a:solidFill>
                <a:cs typeface="2  Roya" panose="00000400000000000000" pitchFamily="2" charset="-78"/>
              </a:rPr>
              <a:t> </a:t>
            </a:r>
            <a:r>
              <a:rPr lang="fa-IR" sz="3200" dirty="0">
                <a:cs typeface="2  Roya" panose="00000400000000000000" pitchFamily="2" charset="-78"/>
              </a:rPr>
              <a:t> :</a:t>
            </a:r>
            <a:r>
              <a:rPr lang="en-US" sz="3200" dirty="0">
                <a:cs typeface="2  Roya" panose="00000400000000000000" pitchFamily="2" charset="-78"/>
              </a:rPr>
              <a:t> </a:t>
            </a:r>
            <a:r>
              <a:rPr lang="fa-IR" sz="3200" dirty="0">
                <a:cs typeface="2  Roya" panose="00000400000000000000" pitchFamily="2" charset="-78"/>
              </a:rPr>
              <a:t>درخت‌های تصمیم ممکن است به راحتی با داده‌های آموزشی سازگار شوند و به این ترتیب عملکرد ضعیفی روی داده‌های تست داشته باشند.</a:t>
            </a:r>
          </a:p>
          <a:p>
            <a:pPr algn="r" rtl="1"/>
            <a:r>
              <a:rPr lang="fa-IR" sz="3200" dirty="0">
                <a:cs typeface="2  Roya" panose="00000400000000000000" pitchFamily="2" charset="-78"/>
              </a:rPr>
              <a:t>-  </a:t>
            </a:r>
            <a:r>
              <a:rPr lang="fa-IR" sz="3200" dirty="0">
                <a:solidFill>
                  <a:srgbClr val="C00000"/>
                </a:solidFill>
                <a:cs typeface="2  Roya" panose="00000400000000000000" pitchFamily="2" charset="-78"/>
              </a:rPr>
              <a:t>حساسیت به تغییرات در داده </a:t>
            </a:r>
            <a:r>
              <a:rPr lang="fa-IR" sz="3200" dirty="0">
                <a:cs typeface="2  Roya" panose="00000400000000000000" pitchFamily="2" charset="-78"/>
              </a:rPr>
              <a:t>: تغییرات کوچک در داده‌ها می‌تواند منجر به تغییرات بزرگ در ساختار درخت شود.</a:t>
            </a:r>
          </a:p>
        </p:txBody>
      </p:sp>
    </p:spTree>
    <p:extLst>
      <p:ext uri="{BB962C8B-B14F-4D97-AF65-F5344CB8AC3E}">
        <p14:creationId xmlns:p14="http://schemas.microsoft.com/office/powerpoint/2010/main" val="964677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9AB280-135F-28F2-09F3-4EB87B7ECB1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387A02D-8DED-25EB-439B-C92B79A639B5}"/>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F77AAB76-EE4F-0649-808C-16B80E6B8713}"/>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59BE4619-E9E3-3D3B-334C-0C43507570AF}"/>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EFBF4E29-3DD2-EBE9-2F3E-F2ADC5824043}"/>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AC1D923C-280A-B70A-C0CD-CD1B4B7E7F7E}"/>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57398C5F-97C6-8D1A-BA94-4CD2BE2BF34C}"/>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1F8E49EC-2DBA-DF7F-6DB5-8BA191392043}"/>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171FD034-0AC4-66C7-0ADD-784447FC734E}"/>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9D5462F6-6D08-E101-F39F-3BA79BACF3DF}"/>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B8F44423-8499-A664-AEE9-D7492E010FF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9FBB385F-9673-CF22-2A56-386CA06C19A8}"/>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6" name="TextBox 15">
            <a:extLst>
              <a:ext uri="{FF2B5EF4-FFF2-40B4-BE49-F238E27FC236}">
                <a16:creationId xmlns:a16="http://schemas.microsoft.com/office/drawing/2014/main" id="{5524DAF6-BEC4-C061-3866-D9DB363C0529}"/>
              </a:ext>
            </a:extLst>
          </p:cNvPr>
          <p:cNvSpPr txBox="1"/>
          <p:nvPr/>
        </p:nvSpPr>
        <p:spPr>
          <a:xfrm>
            <a:off x="8763000" y="3009900"/>
            <a:ext cx="6375143" cy="1015663"/>
          </a:xfrm>
          <a:prstGeom prst="rect">
            <a:avLst/>
          </a:prstGeom>
          <a:noFill/>
        </p:spPr>
        <p:txBody>
          <a:bodyPr wrap="none" rtlCol="0">
            <a:spAutoFit/>
          </a:bodyPr>
          <a:lstStyle/>
          <a:p>
            <a:r>
              <a:rPr lang="en-US" sz="6000" dirty="0"/>
              <a:t>Coding by Python …</a:t>
            </a:r>
          </a:p>
        </p:txBody>
      </p:sp>
      <p:pic>
        <p:nvPicPr>
          <p:cNvPr id="18" name="Picture 17">
            <a:extLst>
              <a:ext uri="{FF2B5EF4-FFF2-40B4-BE49-F238E27FC236}">
                <a16:creationId xmlns:a16="http://schemas.microsoft.com/office/drawing/2014/main" id="{F94E3F7C-95C4-5C08-B64A-B9FBCA7BAA9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4977" y="3374700"/>
            <a:ext cx="5396490" cy="3405762"/>
          </a:xfrm>
          <a:prstGeom prst="ellipse">
            <a:avLst/>
          </a:prstGeom>
        </p:spPr>
      </p:pic>
      <p:sp>
        <p:nvSpPr>
          <p:cNvPr id="15" name="Freeform 15">
            <a:extLst>
              <a:ext uri="{FF2B5EF4-FFF2-40B4-BE49-F238E27FC236}">
                <a16:creationId xmlns:a16="http://schemas.microsoft.com/office/drawing/2014/main" id="{48FA5EF2-C55B-0841-9977-F57C566CADB0}"/>
              </a:ext>
            </a:extLst>
          </p:cNvPr>
          <p:cNvSpPr/>
          <p:nvPr/>
        </p:nvSpPr>
        <p:spPr>
          <a:xfrm>
            <a:off x="1028700" y="2001547"/>
            <a:ext cx="6283906" cy="6283906"/>
          </a:xfrm>
          <a:custGeom>
            <a:avLst/>
            <a:gdLst/>
            <a:ahLst/>
            <a:cxnLst/>
            <a:rect l="l" t="t" r="r" b="b"/>
            <a:pathLst>
              <a:path w="6350000" h="6350000">
                <a:moveTo>
                  <a:pt x="3175000" y="0"/>
                </a:moveTo>
                <a:cubicBezTo>
                  <a:pt x="1423670" y="0"/>
                  <a:pt x="0" y="1424940"/>
                  <a:pt x="0" y="3175000"/>
                </a:cubicBezTo>
                <a:cubicBezTo>
                  <a:pt x="0" y="4925060"/>
                  <a:pt x="1423670" y="6350000"/>
                  <a:pt x="3175000" y="6350000"/>
                </a:cubicBezTo>
                <a:cubicBezTo>
                  <a:pt x="4925060" y="6350000"/>
                  <a:pt x="6350000" y="4926330"/>
                  <a:pt x="6350000" y="3175000"/>
                </a:cubicBezTo>
                <a:cubicBezTo>
                  <a:pt x="6350000" y="1424940"/>
                  <a:pt x="4926330" y="0"/>
                  <a:pt x="3175000" y="0"/>
                </a:cubicBezTo>
                <a:close/>
                <a:moveTo>
                  <a:pt x="3175000" y="5833110"/>
                </a:moveTo>
                <a:cubicBezTo>
                  <a:pt x="1709420" y="5833110"/>
                  <a:pt x="516890" y="4640580"/>
                  <a:pt x="516890" y="3175000"/>
                </a:cubicBezTo>
                <a:cubicBezTo>
                  <a:pt x="516890" y="1709420"/>
                  <a:pt x="1709420" y="516890"/>
                  <a:pt x="3175000" y="516890"/>
                </a:cubicBezTo>
                <a:cubicBezTo>
                  <a:pt x="4640580" y="516890"/>
                  <a:pt x="5833110" y="1709420"/>
                  <a:pt x="5833110" y="3175000"/>
                </a:cubicBezTo>
                <a:cubicBezTo>
                  <a:pt x="5833110" y="4640580"/>
                  <a:pt x="4640580" y="5833110"/>
                  <a:pt x="3175000" y="5833110"/>
                </a:cubicBezTo>
                <a:close/>
              </a:path>
            </a:pathLst>
          </a:custGeom>
          <a:solidFill>
            <a:srgbClr val="4F826F"/>
          </a:solidFill>
        </p:spPr>
      </p:sp>
    </p:spTree>
    <p:extLst>
      <p:ext uri="{BB962C8B-B14F-4D97-AF65-F5344CB8AC3E}">
        <p14:creationId xmlns:p14="http://schemas.microsoft.com/office/powerpoint/2010/main" val="2125234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E3E82-50DF-E8DD-E2CD-B4E92B2C449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78A2792-7BDF-9529-B680-A3C18785C28F}"/>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CB33825-3F70-D052-2E00-D8DE6D4927C0}"/>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6CF2B964-E190-0CE1-18E7-C689D81E5756}"/>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ADD01855-19DC-30F7-4F59-79D432DF24F2}"/>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E067207A-2CDA-672E-4CB2-B0133A116689}"/>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F2142487-D71A-BC69-FC10-F01158E4737F}"/>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5E01B0CD-C01B-02E4-436B-B3BA11E18070}"/>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E4F9F2BF-8588-C79C-1227-DBCCA3A9AB42}"/>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97A032EF-B9D1-9207-DED5-6B7219970634}"/>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8BE10461-4285-2F4B-61B5-066B284569F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327872D1-3CAC-0F75-CFEF-867848B74CBA}"/>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pic>
        <p:nvPicPr>
          <p:cNvPr id="14" name="Picture 13">
            <a:extLst>
              <a:ext uri="{FF2B5EF4-FFF2-40B4-BE49-F238E27FC236}">
                <a16:creationId xmlns:a16="http://schemas.microsoft.com/office/drawing/2014/main" id="{1FFDFCE8-543E-4E69-335E-8383423D95AE}"/>
              </a:ext>
            </a:extLst>
          </p:cNvPr>
          <p:cNvPicPr>
            <a:picLocks noChangeAspect="1"/>
          </p:cNvPicPr>
          <p:nvPr/>
        </p:nvPicPr>
        <p:blipFill>
          <a:blip r:embed="rId8"/>
          <a:stretch>
            <a:fillRect/>
          </a:stretch>
        </p:blipFill>
        <p:spPr>
          <a:xfrm>
            <a:off x="2112144" y="1381059"/>
            <a:ext cx="14063712" cy="5610423"/>
          </a:xfrm>
          <a:prstGeom prst="rect">
            <a:avLst/>
          </a:prstGeom>
        </p:spPr>
      </p:pic>
    </p:spTree>
    <p:extLst>
      <p:ext uri="{BB962C8B-B14F-4D97-AF65-F5344CB8AC3E}">
        <p14:creationId xmlns:p14="http://schemas.microsoft.com/office/powerpoint/2010/main" val="3201112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B1EE2-C5F2-5578-FD55-337091E3EEE5}"/>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148EF853-1D37-468F-5F69-FDFA5380BBF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3077615" y="192700"/>
            <a:ext cx="11783006" cy="8911404"/>
          </a:xfrm>
          <a:prstGeom prst="rect">
            <a:avLst/>
          </a:prstGeom>
        </p:spPr>
      </p:pic>
      <p:sp>
        <p:nvSpPr>
          <p:cNvPr id="2" name="Freeform 2">
            <a:extLst>
              <a:ext uri="{FF2B5EF4-FFF2-40B4-BE49-F238E27FC236}">
                <a16:creationId xmlns:a16="http://schemas.microsoft.com/office/drawing/2014/main" id="{8EA138A4-C7CF-D766-2DF5-7718F0979847}"/>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 name="Freeform 3">
            <a:extLst>
              <a:ext uri="{FF2B5EF4-FFF2-40B4-BE49-F238E27FC236}">
                <a16:creationId xmlns:a16="http://schemas.microsoft.com/office/drawing/2014/main" id="{108C6512-0DA6-3EED-0772-4CC231AE1B4B}"/>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4" name="Freeform 4">
            <a:extLst>
              <a:ext uri="{FF2B5EF4-FFF2-40B4-BE49-F238E27FC236}">
                <a16:creationId xmlns:a16="http://schemas.microsoft.com/office/drawing/2014/main" id="{04FC4AF6-14E6-C433-D20D-91D1142710A6}"/>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5" name="Freeform 5">
            <a:extLst>
              <a:ext uri="{FF2B5EF4-FFF2-40B4-BE49-F238E27FC236}">
                <a16:creationId xmlns:a16="http://schemas.microsoft.com/office/drawing/2014/main" id="{09B8D0B8-6468-645E-F344-D77BF5C635D6}"/>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a:extLst>
              <a:ext uri="{FF2B5EF4-FFF2-40B4-BE49-F238E27FC236}">
                <a16:creationId xmlns:a16="http://schemas.microsoft.com/office/drawing/2014/main" id="{0664D18B-CB48-C827-33F6-F34938AA7DBB}"/>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7" name="Group 7">
            <a:extLst>
              <a:ext uri="{FF2B5EF4-FFF2-40B4-BE49-F238E27FC236}">
                <a16:creationId xmlns:a16="http://schemas.microsoft.com/office/drawing/2014/main" id="{599BDA0F-06F3-C9F5-AC1A-C27C67D4B06E}"/>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32D5F973-3564-AD83-A4E3-29D29090159D}"/>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2837C0F1-F12B-6115-89ED-C13FD6481EBB}"/>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AA95824A-B758-4AF7-2A83-194766D8C959}"/>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7B96E33E-9EBB-BE91-A721-0884F9BBA85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487C7C68-209A-8F31-2B29-1FD9A96653C4}"/>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6" name="Rectangle 15">
            <a:extLst>
              <a:ext uri="{FF2B5EF4-FFF2-40B4-BE49-F238E27FC236}">
                <a16:creationId xmlns:a16="http://schemas.microsoft.com/office/drawing/2014/main" id="{C844A26F-3618-656C-5853-5E5B5DA4D878}"/>
              </a:ext>
            </a:extLst>
          </p:cNvPr>
          <p:cNvSpPr/>
          <p:nvPr/>
        </p:nvSpPr>
        <p:spPr>
          <a:xfrm>
            <a:off x="1452548" y="12417"/>
            <a:ext cx="5501265" cy="19877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133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2871165">
            <a:off x="16062079" y="8845671"/>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7" name="Group 7"/>
          <p:cNvGrpSpPr/>
          <p:nvPr/>
        </p:nvGrpSpPr>
        <p:grpSpPr>
          <a:xfrm>
            <a:off x="17859375" y="-267806"/>
            <a:ext cx="593949" cy="10899628"/>
            <a:chOff x="0" y="0"/>
            <a:chExt cx="156431" cy="2870684"/>
          </a:xfrm>
        </p:grpSpPr>
        <p:sp>
          <p:nvSpPr>
            <p:cNvPr id="8" name="Freeform 8"/>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p:cNvGrpSpPr/>
          <p:nvPr/>
        </p:nvGrpSpPr>
        <p:grpSpPr>
          <a:xfrm>
            <a:off x="1204335" y="8165925"/>
            <a:ext cx="568616" cy="56861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6" name="Freeform 6"/>
          <p:cNvSpPr/>
          <p:nvPr/>
        </p:nvSpPr>
        <p:spPr>
          <a:xfrm rot="2700000">
            <a:off x="2565714" y="8432381"/>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3">
            <a:extLst>
              <a:ext uri="{FF2B5EF4-FFF2-40B4-BE49-F238E27FC236}">
                <a16:creationId xmlns:a16="http://schemas.microsoft.com/office/drawing/2014/main" id="{743BC654-22F3-4AC1-38D8-AADE724586D9}"/>
              </a:ext>
            </a:extLst>
          </p:cNvPr>
          <p:cNvSpPr txBox="1"/>
          <p:nvPr/>
        </p:nvSpPr>
        <p:spPr>
          <a:xfrm>
            <a:off x="2334487" y="1332796"/>
            <a:ext cx="14173200" cy="6555641"/>
          </a:xfrm>
          <a:prstGeom prst="rect">
            <a:avLst/>
          </a:prstGeom>
          <a:noFill/>
        </p:spPr>
        <p:txBody>
          <a:bodyPr wrap="square">
            <a:spAutoFit/>
          </a:bodyPr>
          <a:lstStyle/>
          <a:p>
            <a:pPr algn="just" rtl="1"/>
            <a:r>
              <a:rPr lang="fa-IR" sz="3600" dirty="0">
                <a:solidFill>
                  <a:srgbClr val="00B050"/>
                </a:solidFill>
                <a:cs typeface="2  Roya" panose="00000400000000000000" pitchFamily="2" charset="-78"/>
              </a:rPr>
              <a:t>درخت تصمیم </a:t>
            </a:r>
            <a:r>
              <a:rPr lang="en-US" sz="3600" dirty="0">
                <a:solidFill>
                  <a:srgbClr val="00B050"/>
                </a:solidFill>
                <a:cs typeface="2  Roya" panose="00000400000000000000" pitchFamily="2" charset="-78"/>
              </a:rPr>
              <a:t> </a:t>
            </a:r>
            <a:r>
              <a:rPr lang="en-US" sz="3200" dirty="0">
                <a:cs typeface="2  Roya" panose="00000400000000000000" pitchFamily="2" charset="-78"/>
              </a:rPr>
              <a:t>(Decision Tree) </a:t>
            </a:r>
            <a:r>
              <a:rPr lang="fa-IR" sz="3200" dirty="0">
                <a:cs typeface="2  Roya" panose="00000400000000000000" pitchFamily="2" charset="-78"/>
              </a:rPr>
              <a:t>یک مدل یادگیری ماشین است که به صورت گرافیکی و به شکل یک درخت نمایش داده می‌شود و برای مشکلات طبقه‌بندی و رگرسیون استفاده می گردد. این مدل از مجموعه‌ای از تصمیم‌ها و قواعد برای پیش‌بینی خروجی استفاده می‌کند که به سادگی قابل تفسیر است.</a:t>
            </a:r>
          </a:p>
          <a:p>
            <a:pPr algn="just" rtl="1"/>
            <a:endParaRPr lang="fa-IR" sz="3200" dirty="0">
              <a:cs typeface="2  Roya" panose="00000400000000000000" pitchFamily="2" charset="-78"/>
            </a:endParaRPr>
          </a:p>
          <a:p>
            <a:pPr algn="just" rtl="1"/>
            <a:r>
              <a:rPr lang="fa-IR" sz="3200" dirty="0">
                <a:cs typeface="2  Roya" panose="00000400000000000000" pitchFamily="2" charset="-78"/>
              </a:rPr>
              <a:t>    ساختار درخت تصمیم:</a:t>
            </a:r>
          </a:p>
          <a:p>
            <a:pPr algn="just" rtl="1"/>
            <a:endParaRPr lang="fa-IR" sz="3200" dirty="0">
              <a:cs typeface="2  Roya" panose="00000400000000000000" pitchFamily="2" charset="-78"/>
            </a:endParaRPr>
          </a:p>
          <a:p>
            <a:pPr algn="just" rtl="1"/>
            <a:r>
              <a:rPr lang="fa-IR" sz="3200" dirty="0">
                <a:cs typeface="2  Roya" panose="00000400000000000000" pitchFamily="2" charset="-78"/>
              </a:rPr>
              <a:t>1. گره‌های داخلی : این گره‌ها نمایان‌گر </a:t>
            </a:r>
            <a:r>
              <a:rPr lang="fa-IR" sz="3200" b="1" dirty="0">
                <a:solidFill>
                  <a:srgbClr val="00B050"/>
                </a:solidFill>
                <a:cs typeface="2  Roya" panose="00000400000000000000" pitchFamily="2" charset="-78"/>
              </a:rPr>
              <a:t>ویژگی‌هایی</a:t>
            </a:r>
            <a:r>
              <a:rPr lang="fa-IR" sz="3200" dirty="0">
                <a:cs typeface="2  Roya" panose="00000400000000000000" pitchFamily="2" charset="-78"/>
              </a:rPr>
              <a:t> از داده‌ها هستند که برای تقسیم‌بندی یا تصمیم‌گیری استفاده می‌شوند.</a:t>
            </a:r>
          </a:p>
          <a:p>
            <a:pPr algn="just" rtl="1"/>
            <a:r>
              <a:rPr lang="fa-IR" sz="3200" dirty="0">
                <a:cs typeface="2  Roya" panose="00000400000000000000" pitchFamily="2" charset="-78"/>
              </a:rPr>
              <a:t>  </a:t>
            </a:r>
          </a:p>
          <a:p>
            <a:pPr algn="just" rtl="1"/>
            <a:r>
              <a:rPr lang="fa-IR" sz="3200" dirty="0">
                <a:cs typeface="2  Roya" panose="00000400000000000000" pitchFamily="2" charset="-78"/>
              </a:rPr>
              <a:t>2. گره‌های برگ : این گره‌ها نمایان‌گر </a:t>
            </a:r>
            <a:r>
              <a:rPr lang="fa-IR" sz="3200" b="1" dirty="0">
                <a:solidFill>
                  <a:srgbClr val="00B050"/>
                </a:solidFill>
                <a:cs typeface="2  Roya" panose="00000400000000000000" pitchFamily="2" charset="-78"/>
              </a:rPr>
              <a:t>خروجی نهایی یا پیش‌بینی‌ها </a:t>
            </a:r>
            <a:r>
              <a:rPr lang="fa-IR" sz="3200" dirty="0">
                <a:cs typeface="2  Roya" panose="00000400000000000000" pitchFamily="2" charset="-78"/>
              </a:rPr>
              <a:t>هستند. در مدل‌های طبقه‌بندی، این گره‌ها معمولاً </a:t>
            </a:r>
            <a:r>
              <a:rPr lang="fa-IR" sz="3200" dirty="0">
                <a:solidFill>
                  <a:srgbClr val="00B050"/>
                </a:solidFill>
                <a:cs typeface="2  Roya" panose="00000400000000000000" pitchFamily="2" charset="-78"/>
              </a:rPr>
              <a:t>کلاس‌ها</a:t>
            </a:r>
            <a:r>
              <a:rPr lang="fa-IR" sz="3200" dirty="0">
                <a:cs typeface="2  Roya" panose="00000400000000000000" pitchFamily="2" charset="-78"/>
              </a:rPr>
              <a:t> را نشان می‌دهند و در مدل‌های رگرسیون، </a:t>
            </a:r>
            <a:r>
              <a:rPr lang="fa-IR" sz="3200" b="1" dirty="0">
                <a:cs typeface="2  Roya" panose="00000400000000000000" pitchFamily="2" charset="-78"/>
              </a:rPr>
              <a:t>مقدار پیش‌بینی شده </a:t>
            </a:r>
            <a:r>
              <a:rPr lang="fa-IR" sz="3200" dirty="0">
                <a:cs typeface="2  Roya" panose="00000400000000000000" pitchFamily="2" charset="-78"/>
              </a:rPr>
              <a:t>را نمایش می‌دهند.</a:t>
            </a:r>
          </a:p>
          <a:p>
            <a:pPr algn="just" rtl="1"/>
            <a:endParaRPr lang="fa-IR" sz="3200" dirty="0">
              <a:cs typeface="2  Roya" panose="00000400000000000000" pitchFamily="2" charset="-78"/>
            </a:endParaRPr>
          </a:p>
          <a:p>
            <a:pPr algn="just" rtl="1"/>
            <a:r>
              <a:rPr lang="fa-IR" sz="3200" dirty="0">
                <a:cs typeface="2  Roya" panose="00000400000000000000" pitchFamily="2" charset="-78"/>
              </a:rPr>
              <a:t>3. شاخه‌ها : این خطوط ارتباطی بین گره‌ها هستند که نشان‌دهنده </a:t>
            </a:r>
            <a:r>
              <a:rPr lang="fa-IR" sz="3200" b="1" dirty="0">
                <a:solidFill>
                  <a:srgbClr val="00B050"/>
                </a:solidFill>
                <a:cs typeface="2  Roya" panose="00000400000000000000" pitchFamily="2" charset="-78"/>
              </a:rPr>
              <a:t>تصمیمات و تقسیم‌بندی‌ها </a:t>
            </a:r>
            <a:r>
              <a:rPr lang="fa-IR" sz="3200" dirty="0">
                <a:cs typeface="2  Roya" panose="00000400000000000000" pitchFamily="2" charset="-78"/>
              </a:rPr>
              <a:t>هستند.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54B650-D723-090F-DD4F-CAE08C0FC4F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E1AAF72-40B3-DB7F-19E3-9B942CA12146}"/>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54D5D4D3-F262-6AAC-6453-44100F0BF0A1}"/>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A374DE7E-43B6-B247-E737-8FDA86A1D8CF}"/>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1AF0337C-637E-F20B-5622-4D90C9D01461}"/>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5CD02E22-75F4-BF2A-2B98-5CEBD06C3250}"/>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C6667D61-DD20-0B9F-709E-777C78310104}"/>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EA333E2B-E39C-D0E8-2CC1-054B09099387}"/>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82F9D584-CB54-8A01-7B12-40C0D9951EA2}"/>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82B80632-80C0-4736-4FA3-3072DECC88E9}"/>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73B501CE-2501-9561-18F1-DC7D0A87547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75BA2DCC-9458-53E3-389D-B4DB3B90A93F}"/>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074F1028-31A1-85FC-0F42-C9DAB1266A23}"/>
              </a:ext>
            </a:extLst>
          </p:cNvPr>
          <p:cNvSpPr txBox="1"/>
          <p:nvPr/>
        </p:nvSpPr>
        <p:spPr>
          <a:xfrm>
            <a:off x="2819400" y="709815"/>
            <a:ext cx="13362799" cy="7109639"/>
          </a:xfrm>
          <a:prstGeom prst="rect">
            <a:avLst/>
          </a:prstGeom>
          <a:noFill/>
        </p:spPr>
        <p:txBody>
          <a:bodyPr wrap="square">
            <a:spAutoFit/>
          </a:bodyPr>
          <a:lstStyle/>
          <a:p>
            <a:pPr algn="r" rtl="1"/>
            <a:endParaRPr lang="fa-IR" sz="3200" dirty="0">
              <a:cs typeface="2  Roya" panose="00000400000000000000" pitchFamily="2" charset="-78"/>
            </a:endParaRPr>
          </a:p>
          <a:p>
            <a:pPr algn="r" rtl="1"/>
            <a:r>
              <a:rPr lang="fa-IR" sz="4000" b="1" dirty="0">
                <a:solidFill>
                  <a:schemeClr val="accent3">
                    <a:lumMod val="50000"/>
                  </a:schemeClr>
                </a:solidFill>
                <a:cs typeface="2  Roya" panose="00000400000000000000" pitchFamily="2" charset="-78"/>
              </a:rPr>
              <a:t>      نحوه عملکرد درخت تصمیم:</a:t>
            </a:r>
          </a:p>
          <a:p>
            <a:pPr algn="r" rtl="1"/>
            <a:endParaRPr lang="fa-IR" sz="3200" dirty="0">
              <a:cs typeface="2  Roya" panose="00000400000000000000" pitchFamily="2" charset="-78"/>
            </a:endParaRPr>
          </a:p>
          <a:p>
            <a:pPr algn="r" rtl="1"/>
            <a:r>
              <a:rPr lang="fa-IR" sz="3200" dirty="0">
                <a:cs typeface="2  Roya" panose="00000400000000000000" pitchFamily="2" charset="-78"/>
              </a:rPr>
              <a:t>1.  انتخاب ویژگی :  الگوریتم درخت تصمیم با انتخاب بهترین ویژگی برای تقسیم داده‌ها شروع می‌شود. این انتخاب معمولاً بر اساس معیارهایی چون </a:t>
            </a:r>
            <a:r>
              <a:rPr lang="en-US" sz="3200" dirty="0">
                <a:cs typeface="2  Roya" panose="00000400000000000000" pitchFamily="2" charset="-78"/>
              </a:rPr>
              <a:t>Gini </a:t>
            </a:r>
            <a:r>
              <a:rPr lang="en-US" sz="3200" dirty="0" err="1">
                <a:cs typeface="2  Roya" panose="00000400000000000000" pitchFamily="2" charset="-78"/>
              </a:rPr>
              <a:t>index،Entropy</a:t>
            </a:r>
            <a:r>
              <a:rPr lang="en-US" sz="3200" dirty="0">
                <a:cs typeface="2  Roya" panose="00000400000000000000" pitchFamily="2" charset="-78"/>
              </a:rPr>
              <a:t> </a:t>
            </a:r>
            <a:r>
              <a:rPr lang="fa-IR" sz="3200" dirty="0">
                <a:cs typeface="2  Roya" panose="00000400000000000000" pitchFamily="2" charset="-78"/>
              </a:rPr>
              <a:t>یا </a:t>
            </a:r>
            <a:r>
              <a:rPr lang="en-US" sz="3200" dirty="0">
                <a:cs typeface="2  Roya" panose="00000400000000000000" pitchFamily="2" charset="-78"/>
              </a:rPr>
              <a:t>Mean Squared Error </a:t>
            </a:r>
            <a:r>
              <a:rPr lang="fa-IR" sz="3200" dirty="0">
                <a:cs typeface="2  Roya" panose="00000400000000000000" pitchFamily="2" charset="-78"/>
              </a:rPr>
              <a:t>انجام می‌شود.</a:t>
            </a:r>
          </a:p>
          <a:p>
            <a:pPr algn="r" rtl="1"/>
            <a:endParaRPr lang="fa-IR" sz="3200" dirty="0">
              <a:cs typeface="2  Roya" panose="00000400000000000000" pitchFamily="2" charset="-78"/>
            </a:endParaRPr>
          </a:p>
          <a:p>
            <a:pPr algn="r" rtl="1"/>
            <a:r>
              <a:rPr lang="fa-IR" sz="3200" dirty="0">
                <a:cs typeface="2  Roya" panose="00000400000000000000" pitchFamily="2" charset="-78"/>
              </a:rPr>
              <a:t>2.  تقسیم داده‌ها : داده‌ها بر اساس ویژگی انتخاب‌شده به دو یا چند گروه تقسیم می‌شوند.</a:t>
            </a:r>
          </a:p>
          <a:p>
            <a:pPr algn="r" rtl="1"/>
            <a:endParaRPr lang="fa-IR" sz="3200" dirty="0">
              <a:cs typeface="2  Roya" panose="00000400000000000000" pitchFamily="2" charset="-78"/>
            </a:endParaRPr>
          </a:p>
          <a:p>
            <a:pPr algn="r" rtl="1"/>
            <a:r>
              <a:rPr lang="fa-IR" sz="3200" dirty="0">
                <a:cs typeface="2  Roya" panose="00000400000000000000" pitchFamily="2" charset="-78"/>
              </a:rPr>
              <a:t>3.  تکرار : این فرآیند برای هر گروه به‌طور تکراری انجام می‌شود تا زمانی که شرایط مشخصی مانند عمق درخت، تعداد نمونه‌ها یا نقاط تصمیم خاصی برآورده شود.</a:t>
            </a:r>
          </a:p>
          <a:p>
            <a:pPr algn="r" rtl="1"/>
            <a:endParaRPr lang="fa-IR" sz="3200" dirty="0">
              <a:cs typeface="2  Roya" panose="00000400000000000000" pitchFamily="2" charset="-78"/>
            </a:endParaRPr>
          </a:p>
          <a:p>
            <a:pPr algn="r" rtl="1"/>
            <a:r>
              <a:rPr lang="fa-IR" sz="3200" dirty="0">
                <a:cs typeface="2  Roya" panose="00000400000000000000" pitchFamily="2" charset="-78"/>
              </a:rPr>
              <a:t>4.  پیش‌بینی : برای پیش‌بینی یک نمونه جدید، الگوریتم به صورت گام به گام از ریشه درخت به سمت پایین حرکت می‌کند و بر اساس ویژگی‌های نمونه، به گره‌های بعدی می‌رود تا به یک گره برگ برسد.</a:t>
            </a:r>
          </a:p>
        </p:txBody>
      </p:sp>
    </p:spTree>
    <p:extLst>
      <p:ext uri="{BB962C8B-B14F-4D97-AF65-F5344CB8AC3E}">
        <p14:creationId xmlns:p14="http://schemas.microsoft.com/office/powerpoint/2010/main" val="388720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3A658-9E04-832C-75A4-97BC71DAC6F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665118-E2AD-86A3-E466-5E73F01E435F}"/>
              </a:ext>
            </a:extLst>
          </p:cNvPr>
          <p:cNvSpPr/>
          <p:nvPr/>
        </p:nvSpPr>
        <p:spPr>
          <a:xfrm rot="2700000">
            <a:off x="15363557" y="1380858"/>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9FF88B57-A474-29E8-3649-2243AE6AE912}"/>
              </a:ext>
            </a:extLst>
          </p:cNvPr>
          <p:cNvSpPr/>
          <p:nvPr/>
        </p:nvSpPr>
        <p:spPr>
          <a:xfrm rot="2700000">
            <a:off x="15942781" y="226488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9B0A2A76-3303-33D5-708A-C93ED4555AB4}"/>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C62E520F-FE9F-C02A-8D70-6A7922827A77}"/>
              </a:ext>
            </a:extLst>
          </p:cNvPr>
          <p:cNvSpPr/>
          <p:nvPr/>
        </p:nvSpPr>
        <p:spPr>
          <a:xfrm rot="2871165">
            <a:off x="15186937" y="6237962"/>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0998E091-C32F-8EBB-9E7E-9835670F57ED}"/>
              </a:ext>
            </a:extLst>
          </p:cNvPr>
          <p:cNvSpPr/>
          <p:nvPr/>
        </p:nvSpPr>
        <p:spPr>
          <a:xfrm rot="2700000">
            <a:off x="16276245" y="3865967"/>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0A84D293-9D2C-D7A1-0D9B-BDA368E65C02}"/>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E4095412-649F-1DBD-FB84-630220237B60}"/>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C07C6F40-6C61-574F-1D57-E3D26BF854C6}"/>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3502A293-B14D-4615-C3C4-C3E3B444A589}"/>
              </a:ext>
            </a:extLst>
          </p:cNvPr>
          <p:cNvGrpSpPr/>
          <p:nvPr/>
        </p:nvGrpSpPr>
        <p:grpSpPr>
          <a:xfrm>
            <a:off x="14232413" y="3335192"/>
            <a:ext cx="568616" cy="568616"/>
            <a:chOff x="0" y="0"/>
            <a:chExt cx="812800" cy="812800"/>
          </a:xfrm>
        </p:grpSpPr>
        <p:sp>
          <p:nvSpPr>
            <p:cNvPr id="11" name="Freeform 11">
              <a:extLst>
                <a:ext uri="{FF2B5EF4-FFF2-40B4-BE49-F238E27FC236}">
                  <a16:creationId xmlns:a16="http://schemas.microsoft.com/office/drawing/2014/main" id="{7A8B531B-B95A-D7C8-CB93-633840A392A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675D7FAD-EEBC-EA20-86BF-D1F6C034A314}"/>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5" name="TextBox 14">
            <a:extLst>
              <a:ext uri="{FF2B5EF4-FFF2-40B4-BE49-F238E27FC236}">
                <a16:creationId xmlns:a16="http://schemas.microsoft.com/office/drawing/2014/main" id="{C340D044-FD6D-B88C-D535-E6C5EF12C4A7}"/>
              </a:ext>
            </a:extLst>
          </p:cNvPr>
          <p:cNvSpPr txBox="1"/>
          <p:nvPr/>
        </p:nvSpPr>
        <p:spPr>
          <a:xfrm>
            <a:off x="1858130" y="1409700"/>
            <a:ext cx="11857870" cy="707886"/>
          </a:xfrm>
          <a:prstGeom prst="rect">
            <a:avLst/>
          </a:prstGeom>
          <a:noFill/>
        </p:spPr>
        <p:txBody>
          <a:bodyPr wrap="square">
            <a:spAutoFit/>
          </a:bodyPr>
          <a:lstStyle/>
          <a:p>
            <a:r>
              <a:rPr lang="fa-IR" sz="4000" b="1" dirty="0">
                <a:solidFill>
                  <a:schemeClr val="accent3">
                    <a:lumMod val="50000"/>
                  </a:schemeClr>
                </a:solidFill>
                <a:cs typeface="2  Roya" panose="00000400000000000000" pitchFamily="2" charset="-78"/>
              </a:rPr>
              <a:t>چه زمانی تقسیم شدن انشعاب های درخت تصمیم متوقف می شوند؟</a:t>
            </a:r>
          </a:p>
        </p:txBody>
      </p:sp>
      <p:sp>
        <p:nvSpPr>
          <p:cNvPr id="17" name="TextBox 16">
            <a:extLst>
              <a:ext uri="{FF2B5EF4-FFF2-40B4-BE49-F238E27FC236}">
                <a16:creationId xmlns:a16="http://schemas.microsoft.com/office/drawing/2014/main" id="{4881899E-C265-DB40-B157-A18F6FD6EA97}"/>
              </a:ext>
            </a:extLst>
          </p:cNvPr>
          <p:cNvSpPr txBox="1"/>
          <p:nvPr/>
        </p:nvSpPr>
        <p:spPr>
          <a:xfrm>
            <a:off x="2048764" y="2755017"/>
            <a:ext cx="10467472" cy="2554545"/>
          </a:xfrm>
          <a:prstGeom prst="rect">
            <a:avLst/>
          </a:prstGeom>
          <a:noFill/>
        </p:spPr>
        <p:txBody>
          <a:bodyPr wrap="square">
            <a:spAutoFit/>
          </a:bodyPr>
          <a:lstStyle/>
          <a:p>
            <a:pPr algn="just" rtl="1"/>
            <a:r>
              <a:rPr lang="fa-IR" sz="3200" dirty="0">
                <a:cs typeface="2  Roya" panose="00000400000000000000" pitchFamily="2" charset="-78"/>
              </a:rPr>
              <a:t>از آنجایی که معمولاً یک مسئله دارای مجموعه داده بزرگی است و این حجم بالای داده‌ها باعث ایجاد تعداد تقسیم‌بندی و انشعاب‌های بالایی می‌شود، درخت بزرگ و پیچیده‌ای به وجود می‌آید. چنین درختانی باعث ایجاد بیش‌برازش خواهند شد.  بنابراین زمان توقف تقسیم شاخه‌های درخت باید بررسی و مشخص شود. برای این منظور یکی از اقدامات زیر انجام می گیرد:</a:t>
            </a:r>
            <a:endParaRPr lang="en-US" sz="3200" dirty="0">
              <a:cs typeface="2  Roya" panose="00000400000000000000" pitchFamily="2" charset="-78"/>
            </a:endParaRPr>
          </a:p>
        </p:txBody>
      </p:sp>
      <p:sp>
        <p:nvSpPr>
          <p:cNvPr id="19" name="TextBox 18">
            <a:extLst>
              <a:ext uri="{FF2B5EF4-FFF2-40B4-BE49-F238E27FC236}">
                <a16:creationId xmlns:a16="http://schemas.microsoft.com/office/drawing/2014/main" id="{28BE128C-164E-6F85-7981-722D767EE1C5}"/>
              </a:ext>
            </a:extLst>
          </p:cNvPr>
          <p:cNvSpPr txBox="1"/>
          <p:nvPr/>
        </p:nvSpPr>
        <p:spPr>
          <a:xfrm>
            <a:off x="2461498" y="6473963"/>
            <a:ext cx="10467472" cy="2062103"/>
          </a:xfrm>
          <a:prstGeom prst="rect">
            <a:avLst/>
          </a:prstGeom>
          <a:noFill/>
        </p:spPr>
        <p:txBody>
          <a:bodyPr wrap="square">
            <a:spAutoFit/>
          </a:bodyPr>
          <a:lstStyle/>
          <a:p>
            <a:pPr algn="just" rtl="1">
              <a:buFont typeface="Arial" panose="020B0604020202020204" pitchFamily="34" charset="0"/>
              <a:buChar char="•"/>
            </a:pPr>
            <a:r>
              <a:rPr lang="fa-IR" sz="3200" dirty="0">
                <a:cs typeface="2  Roya" panose="00000400000000000000" pitchFamily="2" charset="-78"/>
              </a:rPr>
              <a:t>  تنظیم حداقل تعداد ورودی‌های آموزشی برای استفاده در هر برگ </a:t>
            </a:r>
          </a:p>
          <a:p>
            <a:pPr algn="just" rtl="1">
              <a:buFont typeface="Arial" panose="020B0604020202020204" pitchFamily="34" charset="0"/>
              <a:buChar char="•"/>
            </a:pPr>
            <a:endParaRPr lang="fa-IR" sz="3200" dirty="0">
              <a:cs typeface="2  Roya" panose="00000400000000000000" pitchFamily="2" charset="-78"/>
            </a:endParaRPr>
          </a:p>
          <a:p>
            <a:pPr algn="just" rtl="1">
              <a:buFont typeface="Arial" panose="020B0604020202020204" pitchFamily="34" charset="0"/>
              <a:buChar char="•"/>
            </a:pPr>
            <a:r>
              <a:rPr lang="fa-IR" sz="3200" dirty="0">
                <a:cs typeface="2  Roya" panose="00000400000000000000" pitchFamily="2" charset="-78"/>
              </a:rPr>
              <a:t> تنظیم حداکثر عمق مدل. حداکثر عمق به طول طولانی‌ترین مسیر از یک رشته تا یک برگ اشاره دارد.</a:t>
            </a:r>
          </a:p>
        </p:txBody>
      </p:sp>
    </p:spTree>
    <p:extLst>
      <p:ext uri="{BB962C8B-B14F-4D97-AF65-F5344CB8AC3E}">
        <p14:creationId xmlns:p14="http://schemas.microsoft.com/office/powerpoint/2010/main" val="1852186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80E1C0-6465-7A49-D9FD-112E8E5FEAD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D65F97-D072-3DD4-CB05-BC36E4C7715C}"/>
              </a:ext>
            </a:extLst>
          </p:cNvPr>
          <p:cNvSpPr/>
          <p:nvPr/>
        </p:nvSpPr>
        <p:spPr>
          <a:xfrm rot="2700000">
            <a:off x="15363557" y="1380858"/>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10071D8-B8C0-2E14-9491-9F259D6708B3}"/>
              </a:ext>
            </a:extLst>
          </p:cNvPr>
          <p:cNvSpPr/>
          <p:nvPr/>
        </p:nvSpPr>
        <p:spPr>
          <a:xfrm rot="2700000">
            <a:off x="15942781" y="226488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41743DE3-B4F8-0CE2-53BA-62C788462C13}"/>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F99A6468-DB37-A5E7-DABF-7D004ABED6A2}"/>
              </a:ext>
            </a:extLst>
          </p:cNvPr>
          <p:cNvSpPr/>
          <p:nvPr/>
        </p:nvSpPr>
        <p:spPr>
          <a:xfrm rot="2871165">
            <a:off x="15186937" y="6237962"/>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2C68CB30-2580-CAB5-7CBF-4591C64D89D1}"/>
              </a:ext>
            </a:extLst>
          </p:cNvPr>
          <p:cNvSpPr/>
          <p:nvPr/>
        </p:nvSpPr>
        <p:spPr>
          <a:xfrm rot="2700000">
            <a:off x="16276245" y="3865967"/>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38C54C10-1B76-4B84-2FC2-6A029D024DA5}"/>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9DA39722-7E61-FD1D-3917-82ED9C3349D8}"/>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0CD99603-4CD0-2F51-64C4-D7E604DDD203}"/>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CE4F899A-095C-EB62-6306-6A25FF9F75E7}"/>
              </a:ext>
            </a:extLst>
          </p:cNvPr>
          <p:cNvGrpSpPr/>
          <p:nvPr/>
        </p:nvGrpSpPr>
        <p:grpSpPr>
          <a:xfrm>
            <a:off x="14232413" y="3335192"/>
            <a:ext cx="568616" cy="568616"/>
            <a:chOff x="0" y="0"/>
            <a:chExt cx="812800" cy="812800"/>
          </a:xfrm>
        </p:grpSpPr>
        <p:sp>
          <p:nvSpPr>
            <p:cNvPr id="11" name="Freeform 11">
              <a:extLst>
                <a:ext uri="{FF2B5EF4-FFF2-40B4-BE49-F238E27FC236}">
                  <a16:creationId xmlns:a16="http://schemas.microsoft.com/office/drawing/2014/main" id="{98404A50-8447-1E2E-E7E5-C974BCCC06F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845C1B51-C385-8AD4-FBEF-19445B23232C}"/>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pic>
        <p:nvPicPr>
          <p:cNvPr id="14" name="Picture 13">
            <a:extLst>
              <a:ext uri="{FF2B5EF4-FFF2-40B4-BE49-F238E27FC236}">
                <a16:creationId xmlns:a16="http://schemas.microsoft.com/office/drawing/2014/main" id="{F758675F-81CA-F5EB-9030-6EB43806DE4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19400" y="1435538"/>
            <a:ext cx="9667355" cy="7733884"/>
          </a:xfrm>
          <a:prstGeom prst="rect">
            <a:avLst/>
          </a:prstGeom>
        </p:spPr>
      </p:pic>
    </p:spTree>
    <p:extLst>
      <p:ext uri="{BB962C8B-B14F-4D97-AF65-F5344CB8AC3E}">
        <p14:creationId xmlns:p14="http://schemas.microsoft.com/office/powerpoint/2010/main" val="2466902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FE864F-D750-DF1A-A4BF-EF470636F1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C2DC518-A448-CBE4-BD71-F3B9A01ADE35}"/>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81F98460-6E02-EA53-08AB-99BC764709E2}"/>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DA082C09-BCA6-96F4-F05D-E099B6A49A3E}"/>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BEE2D402-3A15-63C1-A57C-D67FB4E3787C}"/>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E9853EFE-0DF2-DC6B-7148-D470A60F4433}"/>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315569E5-0876-0885-1502-8DD7469D9517}"/>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078F9C33-89CA-C890-72B4-A8B65B8B564D}"/>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A5B000C0-A322-FE7E-FB27-81F653B6724A}"/>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687F87D5-31B9-1865-2B8C-0E3D4D55DD11}"/>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1CCAC02D-46EA-6582-17CA-E6AC8826BA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BBCE00F7-82C1-9DD3-C9CF-C7A1B8379808}"/>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0F0BDF5A-3C5C-7257-304B-C003E96458FB}"/>
              </a:ext>
            </a:extLst>
          </p:cNvPr>
          <p:cNvSpPr txBox="1"/>
          <p:nvPr/>
        </p:nvSpPr>
        <p:spPr>
          <a:xfrm>
            <a:off x="2057400" y="2024797"/>
            <a:ext cx="14173200" cy="2554545"/>
          </a:xfrm>
          <a:prstGeom prst="rect">
            <a:avLst/>
          </a:prstGeom>
          <a:noFill/>
        </p:spPr>
        <p:txBody>
          <a:bodyPr wrap="square">
            <a:spAutoFit/>
          </a:bodyPr>
          <a:lstStyle/>
          <a:p>
            <a:pPr algn="just" rtl="1"/>
            <a:r>
              <a:rPr lang="fa-IR" sz="3200" dirty="0">
                <a:cs typeface="2  Roya" panose="00000400000000000000" pitchFamily="2" charset="-78"/>
              </a:rPr>
              <a:t>در زمان پیاده‌سازی درخت تصمیم، یکی از مهم‌ترین و اساسی‌ترین مسائلی که پیش می‌آید این است که بهترین ویژگی برای گره ریشه و گره‌های فرعی دیگر چگونه انتخاب شود؟ برای این منظور، روشی وجود دارد که به آن «معیار یا سنجش انتخاب ویژگی»  </a:t>
            </a:r>
            <a:r>
              <a:rPr lang="en-US" sz="3200" dirty="0">
                <a:cs typeface="2  Roya" panose="00000400000000000000" pitchFamily="2" charset="-78"/>
              </a:rPr>
              <a:t>Attribute Selection Measure </a:t>
            </a:r>
            <a:r>
              <a:rPr lang="fa-IR" sz="3200" dirty="0">
                <a:cs typeface="2  Roya" panose="00000400000000000000" pitchFamily="2" charset="-78"/>
              </a:rPr>
              <a:t> یا </a:t>
            </a:r>
            <a:r>
              <a:rPr lang="en-US" sz="3200" dirty="0">
                <a:cs typeface="2  Roya" panose="00000400000000000000" pitchFamily="2" charset="-78"/>
              </a:rPr>
              <a:t>ASM </a:t>
            </a:r>
            <a:r>
              <a:rPr lang="fa-IR" sz="3200" dirty="0">
                <a:cs typeface="2  Roya" panose="00000400000000000000" pitchFamily="2" charset="-78"/>
              </a:rPr>
              <a:t>گفته می‌شود. با این روش می‌توان به راحتی بهترین ویژگی را برای گره ریشه و دیگر گره‌های درخت انتخاب کرد. روش سنجش انتخاب ویژگی دارای دو رویکرد رایج به نام‌های زیر است</a:t>
            </a:r>
            <a:r>
              <a:rPr lang="fa-IR" b="0" i="0" dirty="0">
                <a:solidFill>
                  <a:srgbClr val="1C1917"/>
                </a:solidFill>
                <a:effectLst/>
                <a:latin typeface="Vazirmatn"/>
              </a:rPr>
              <a:t>:</a:t>
            </a:r>
            <a:endParaRPr lang="en-US" dirty="0"/>
          </a:p>
        </p:txBody>
      </p:sp>
      <p:sp>
        <p:nvSpPr>
          <p:cNvPr id="16" name="TextBox 15">
            <a:extLst>
              <a:ext uri="{FF2B5EF4-FFF2-40B4-BE49-F238E27FC236}">
                <a16:creationId xmlns:a16="http://schemas.microsoft.com/office/drawing/2014/main" id="{7592309F-1130-579C-E422-33BEFAA7DEA1}"/>
              </a:ext>
            </a:extLst>
          </p:cNvPr>
          <p:cNvSpPr txBox="1"/>
          <p:nvPr/>
        </p:nvSpPr>
        <p:spPr>
          <a:xfrm>
            <a:off x="2057400" y="616846"/>
            <a:ext cx="9944100" cy="830997"/>
          </a:xfrm>
          <a:prstGeom prst="rect">
            <a:avLst/>
          </a:prstGeom>
          <a:noFill/>
        </p:spPr>
        <p:txBody>
          <a:bodyPr wrap="square">
            <a:spAutoFit/>
          </a:bodyPr>
          <a:lstStyle/>
          <a:p>
            <a:pPr algn="l"/>
            <a:r>
              <a:rPr lang="fa-IR" sz="4800" b="1" dirty="0">
                <a:solidFill>
                  <a:schemeClr val="accent3">
                    <a:lumMod val="50000"/>
                  </a:schemeClr>
                </a:solidFill>
                <a:cs typeface="2  Roya" panose="00000400000000000000" pitchFamily="2" charset="-78"/>
              </a:rPr>
              <a:t>انتخاب</a:t>
            </a:r>
            <a:r>
              <a:rPr lang="fa-IR" sz="3200" b="1" i="0" dirty="0">
                <a:solidFill>
                  <a:schemeClr val="accent3">
                    <a:lumMod val="50000"/>
                  </a:schemeClr>
                </a:solidFill>
                <a:effectLst/>
                <a:latin typeface="Vazirmatn"/>
              </a:rPr>
              <a:t> </a:t>
            </a:r>
            <a:r>
              <a:rPr lang="fa-IR" sz="4800" b="1" dirty="0">
                <a:solidFill>
                  <a:schemeClr val="accent3">
                    <a:lumMod val="50000"/>
                  </a:schemeClr>
                </a:solidFill>
                <a:cs typeface="2  Roya" panose="00000400000000000000" pitchFamily="2" charset="-78"/>
              </a:rPr>
              <a:t>ویژگی</a:t>
            </a:r>
          </a:p>
        </p:txBody>
      </p:sp>
      <p:sp>
        <p:nvSpPr>
          <p:cNvPr id="18" name="TextBox 17">
            <a:extLst>
              <a:ext uri="{FF2B5EF4-FFF2-40B4-BE49-F238E27FC236}">
                <a16:creationId xmlns:a16="http://schemas.microsoft.com/office/drawing/2014/main" id="{ABC49548-663B-252B-5C45-542294DD46F9}"/>
              </a:ext>
            </a:extLst>
          </p:cNvPr>
          <p:cNvSpPr txBox="1"/>
          <p:nvPr/>
        </p:nvSpPr>
        <p:spPr>
          <a:xfrm>
            <a:off x="4614281" y="5461672"/>
            <a:ext cx="9944100" cy="1200329"/>
          </a:xfrm>
          <a:prstGeom prst="rect">
            <a:avLst/>
          </a:prstGeom>
          <a:noFill/>
        </p:spPr>
        <p:txBody>
          <a:bodyPr wrap="square">
            <a:spAutoFit/>
          </a:bodyPr>
          <a:lstStyle/>
          <a:p>
            <a:pPr marL="457200" indent="-457200" algn="just" rtl="1">
              <a:buFont typeface="Wingdings" panose="05000000000000000000" pitchFamily="2" charset="2"/>
              <a:buChar char="q"/>
            </a:pPr>
            <a:r>
              <a:rPr lang="fa-IR" sz="3600" dirty="0">
                <a:cs typeface="2  Roya" panose="00000400000000000000" pitchFamily="2" charset="-78"/>
              </a:rPr>
              <a:t>بهره اطلاعاتی  </a:t>
            </a:r>
            <a:r>
              <a:rPr lang="en-US" sz="3600" dirty="0">
                <a:cs typeface="2  Roya" panose="00000400000000000000" pitchFamily="2" charset="-78"/>
              </a:rPr>
              <a:t>Information Gain</a:t>
            </a:r>
            <a:r>
              <a:rPr lang="fa-IR" sz="3600" dirty="0">
                <a:cs typeface="2  Roya" panose="00000400000000000000" pitchFamily="2" charset="-78"/>
              </a:rPr>
              <a:t> یا </a:t>
            </a:r>
            <a:r>
              <a:rPr lang="en-US" sz="3600" dirty="0">
                <a:cs typeface="2  Roya" panose="00000400000000000000" pitchFamily="2" charset="-78"/>
              </a:rPr>
              <a:t>Entropy</a:t>
            </a:r>
          </a:p>
          <a:p>
            <a:pPr marL="457200" indent="-457200" algn="just" rtl="1">
              <a:buFont typeface="Wingdings" panose="05000000000000000000" pitchFamily="2" charset="2"/>
              <a:buChar char="q"/>
            </a:pPr>
            <a:r>
              <a:rPr lang="fa-IR" sz="3600" dirty="0">
                <a:cs typeface="2  Roya" panose="00000400000000000000" pitchFamily="2" charset="-78"/>
              </a:rPr>
              <a:t>شاخص جینی   </a:t>
            </a:r>
            <a:r>
              <a:rPr lang="en-US" sz="3600" dirty="0">
                <a:cs typeface="2  Roya" panose="00000400000000000000" pitchFamily="2" charset="-78"/>
              </a:rPr>
              <a:t>Gini Index</a:t>
            </a:r>
          </a:p>
        </p:txBody>
      </p:sp>
    </p:spTree>
    <p:extLst>
      <p:ext uri="{BB962C8B-B14F-4D97-AF65-F5344CB8AC3E}">
        <p14:creationId xmlns:p14="http://schemas.microsoft.com/office/powerpoint/2010/main" val="2425740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03056F-A5B5-D3CE-3DDE-31400A8081BF}"/>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AD733CA-A6A4-6F5F-2BCB-DE0DBF47D856}"/>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88A6D334-02B4-95A2-A3EE-E277250EDE3F}"/>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08F91A8E-CF03-0D3C-9A32-A3B1519C494B}"/>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5C6FEE1B-2431-D76C-B41D-AD2C65CC2A13}"/>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a:extLst>
              <a:ext uri="{FF2B5EF4-FFF2-40B4-BE49-F238E27FC236}">
                <a16:creationId xmlns:a16="http://schemas.microsoft.com/office/drawing/2014/main" id="{9FC3074D-EF87-37B9-5D4B-3EFBB6076A23}"/>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E7ED48DD-19AF-ED1E-F9F8-95831E0A8FF0}"/>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7A80FB54-D443-508D-BE41-E2BFAC468413}"/>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DCC86C2F-505B-F57C-70E8-6397B766B129}"/>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6C2BF466-06A5-3D69-316F-3518AE166FD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87C82FCE-C892-350F-6498-C54606047E4E}"/>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3" name="Freeform 3">
            <a:extLst>
              <a:ext uri="{FF2B5EF4-FFF2-40B4-BE49-F238E27FC236}">
                <a16:creationId xmlns:a16="http://schemas.microsoft.com/office/drawing/2014/main" id="{2FCFC49E-652A-D8F0-D8F4-893F7F992AC4}"/>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TextBox 13">
            <a:extLst>
              <a:ext uri="{FF2B5EF4-FFF2-40B4-BE49-F238E27FC236}">
                <a16:creationId xmlns:a16="http://schemas.microsoft.com/office/drawing/2014/main" id="{666021C6-E57E-013C-B7ED-9E5D90CE6603}"/>
              </a:ext>
            </a:extLst>
          </p:cNvPr>
          <p:cNvSpPr txBox="1"/>
          <p:nvPr/>
        </p:nvSpPr>
        <p:spPr>
          <a:xfrm>
            <a:off x="928688" y="2094958"/>
            <a:ext cx="15125700" cy="2677656"/>
          </a:xfrm>
          <a:prstGeom prst="rect">
            <a:avLst/>
          </a:prstGeom>
          <a:noFill/>
        </p:spPr>
        <p:txBody>
          <a:bodyPr wrap="square">
            <a:spAutoFit/>
          </a:bodyPr>
          <a:lstStyle/>
          <a:p>
            <a:pPr algn="just" rtl="1"/>
            <a:r>
              <a:rPr lang="fa-IR" sz="3200" dirty="0">
                <a:cs typeface="2  Roya" panose="00000400000000000000" pitchFamily="2" charset="-78"/>
              </a:rPr>
              <a:t>بهره اطلاعاتی به سنجش تغییرات </a:t>
            </a:r>
            <a:r>
              <a:rPr lang="fa-IR" sz="3200" dirty="0">
                <a:solidFill>
                  <a:srgbClr val="C00000"/>
                </a:solidFill>
                <a:cs typeface="2  Roya" panose="00000400000000000000" pitchFamily="2" charset="-78"/>
                <a:hlinkClick r:id="rId8">
                  <a:extLst>
                    <a:ext uri="{A12FA001-AC4F-418D-AE19-62706E023703}">
                      <ahyp:hlinkClr xmlns:ahyp="http://schemas.microsoft.com/office/drawing/2018/hyperlinkcolor" val="tx"/>
                    </a:ext>
                  </a:extLst>
                </a:hlinkClick>
              </a:rPr>
              <a:t>آنتروپی</a:t>
            </a:r>
            <a:r>
              <a:rPr lang="fa-IR" sz="3200" dirty="0">
                <a:cs typeface="2  Roya" panose="00000400000000000000" pitchFamily="2" charset="-78"/>
              </a:rPr>
              <a:t> پس از تقسیم‌بندی یک مجموعه داده بر اساس ویژگی‌ها گفته می‌شود. در این روش محاسبه می‌شود که یک ویژگی چه مقدار اطلاعات درباره یک کلاس می‌دهد؟ طبق مقادیر اطلاعات به دست آمده، گره‌ها تقسیم می‌شوند و درخت تصمیم ساخته خواهد شد. الگوریتم درخت تصمیم همیشه تا حد امکان سعی خود را در به </a:t>
            </a:r>
            <a:r>
              <a:rPr lang="fa-IR" sz="4000" b="1" dirty="0">
                <a:solidFill>
                  <a:srgbClr val="00B050"/>
                </a:solidFill>
                <a:cs typeface="2  Roya" panose="00000400000000000000" pitchFamily="2" charset="-78"/>
              </a:rPr>
              <a:t>حداکثر رساندن اطلاعات به دست آمده </a:t>
            </a:r>
            <a:r>
              <a:rPr lang="fa-IR" sz="3200" dirty="0">
                <a:cs typeface="2  Roya" panose="00000400000000000000" pitchFamily="2" charset="-78"/>
              </a:rPr>
              <a:t>می‌کند و سپس، ابتدا آن گره ویژگی را تقسیم می‌کند که بیشترین اطلاعات را دارد. فرمول به‌دست آوردن اطلاعات به صورت زیراست:</a:t>
            </a:r>
            <a:endParaRPr lang="en-US" sz="3200" dirty="0">
              <a:cs typeface="2  Roya" panose="00000400000000000000" pitchFamily="2" charset="-78"/>
            </a:endParaRPr>
          </a:p>
        </p:txBody>
      </p:sp>
      <p:sp>
        <p:nvSpPr>
          <p:cNvPr id="16" name="TextBox 15">
            <a:extLst>
              <a:ext uri="{FF2B5EF4-FFF2-40B4-BE49-F238E27FC236}">
                <a16:creationId xmlns:a16="http://schemas.microsoft.com/office/drawing/2014/main" id="{3B00ADB6-D954-5F70-B98E-852A30602A13}"/>
              </a:ext>
            </a:extLst>
          </p:cNvPr>
          <p:cNvSpPr txBox="1"/>
          <p:nvPr/>
        </p:nvSpPr>
        <p:spPr>
          <a:xfrm>
            <a:off x="14249400" y="1104900"/>
            <a:ext cx="9944100" cy="707886"/>
          </a:xfrm>
          <a:prstGeom prst="rect">
            <a:avLst/>
          </a:prstGeom>
          <a:noFill/>
        </p:spPr>
        <p:txBody>
          <a:bodyPr wrap="square">
            <a:spAutoFit/>
          </a:bodyPr>
          <a:lstStyle/>
          <a:p>
            <a:r>
              <a:rPr lang="fa-IR" sz="4000" b="1" dirty="0">
                <a:solidFill>
                  <a:schemeClr val="accent3">
                    <a:lumMod val="50000"/>
                  </a:schemeClr>
                </a:solidFill>
                <a:cs typeface="2  Roya" panose="00000400000000000000" pitchFamily="2" charset="-78"/>
              </a:rPr>
              <a:t>بهره اطلاعاتی </a:t>
            </a:r>
            <a:endParaRPr lang="en-US" sz="4000" b="1" dirty="0">
              <a:solidFill>
                <a:schemeClr val="accent3">
                  <a:lumMod val="50000"/>
                </a:schemeClr>
              </a:solidFill>
            </a:endParaRPr>
          </a:p>
        </p:txBody>
      </p:sp>
      <p:sp>
        <p:nvSpPr>
          <p:cNvPr id="18" name="TextBox 17">
            <a:extLst>
              <a:ext uri="{FF2B5EF4-FFF2-40B4-BE49-F238E27FC236}">
                <a16:creationId xmlns:a16="http://schemas.microsoft.com/office/drawing/2014/main" id="{C0C543DD-99D4-F6E0-0C4D-C55FCB8E6EFC}"/>
              </a:ext>
            </a:extLst>
          </p:cNvPr>
          <p:cNvSpPr txBox="1"/>
          <p:nvPr/>
        </p:nvSpPr>
        <p:spPr>
          <a:xfrm>
            <a:off x="2735580" y="5651870"/>
            <a:ext cx="12816840" cy="584775"/>
          </a:xfrm>
          <a:prstGeom prst="rect">
            <a:avLst/>
          </a:prstGeom>
          <a:noFill/>
        </p:spPr>
        <p:txBody>
          <a:bodyPr wrap="square">
            <a:spAutoFit/>
          </a:bodyPr>
          <a:lstStyle/>
          <a:p>
            <a:r>
              <a:rPr lang="en-US" sz="3200" b="0" i="1" dirty="0">
                <a:solidFill>
                  <a:srgbClr val="1C1917"/>
                </a:solidFill>
                <a:effectLst/>
                <a:latin typeface="KaTeX_Math"/>
              </a:rPr>
              <a:t>Information</a:t>
            </a:r>
            <a:r>
              <a:rPr lang="fa-IR" sz="3200" b="0" i="1" dirty="0">
                <a:solidFill>
                  <a:srgbClr val="1C1917"/>
                </a:solidFill>
                <a:effectLst/>
                <a:latin typeface="KaTeX_Math"/>
              </a:rPr>
              <a:t> </a:t>
            </a:r>
            <a:r>
              <a:rPr lang="en-US" sz="3200" b="0" i="1" dirty="0">
                <a:solidFill>
                  <a:srgbClr val="1C1917"/>
                </a:solidFill>
                <a:effectLst/>
                <a:latin typeface="KaTeX_Math"/>
              </a:rPr>
              <a:t>Gain</a:t>
            </a:r>
            <a:r>
              <a:rPr lang="en-US" sz="3200" b="0" i="0" dirty="0">
                <a:solidFill>
                  <a:srgbClr val="1C1917"/>
                </a:solidFill>
                <a:effectLst/>
                <a:latin typeface="KaTeX_Main"/>
              </a:rPr>
              <a:t>=</a:t>
            </a:r>
            <a:r>
              <a:rPr lang="en-US" sz="3200" b="0" i="1" dirty="0">
                <a:solidFill>
                  <a:srgbClr val="1C1917"/>
                </a:solidFill>
                <a:effectLst/>
                <a:latin typeface="KaTeX_Math"/>
              </a:rPr>
              <a:t>Entropy</a:t>
            </a:r>
            <a:r>
              <a:rPr lang="en-US" sz="3200" b="0" i="0" dirty="0">
                <a:solidFill>
                  <a:srgbClr val="1C1917"/>
                </a:solidFill>
                <a:effectLst/>
                <a:latin typeface="KaTeX_Main"/>
              </a:rPr>
              <a:t>(</a:t>
            </a:r>
            <a:r>
              <a:rPr lang="en-US" sz="3200" b="0" i="1" dirty="0">
                <a:solidFill>
                  <a:srgbClr val="1C1917"/>
                </a:solidFill>
                <a:effectLst/>
                <a:latin typeface="KaTeX_Math"/>
              </a:rPr>
              <a:t>S</a:t>
            </a:r>
            <a:r>
              <a:rPr lang="en-US" sz="3200" b="0" i="0" dirty="0">
                <a:solidFill>
                  <a:srgbClr val="1C1917"/>
                </a:solidFill>
                <a:effectLst/>
                <a:latin typeface="KaTeX_Main"/>
              </a:rPr>
              <a:t>)−[(</a:t>
            </a:r>
            <a:r>
              <a:rPr lang="en-US" sz="3200" b="0" i="1" dirty="0">
                <a:solidFill>
                  <a:srgbClr val="1C1917"/>
                </a:solidFill>
                <a:effectLst/>
                <a:latin typeface="KaTeX_Math"/>
              </a:rPr>
              <a:t>Weighted Avg</a:t>
            </a:r>
            <a:r>
              <a:rPr lang="en-US" sz="3200" b="0" i="0" dirty="0">
                <a:solidFill>
                  <a:srgbClr val="1C1917"/>
                </a:solidFill>
                <a:effectLst/>
                <a:latin typeface="KaTeX_Main"/>
              </a:rPr>
              <a:t>)∗</a:t>
            </a:r>
            <a:r>
              <a:rPr lang="en-US" sz="3200" b="0" i="1" dirty="0">
                <a:solidFill>
                  <a:srgbClr val="1C1917"/>
                </a:solidFill>
                <a:effectLst/>
                <a:latin typeface="KaTeX_Math"/>
              </a:rPr>
              <a:t>Entropy</a:t>
            </a:r>
            <a:r>
              <a:rPr lang="en-US" sz="3200" b="0" i="0" dirty="0">
                <a:solidFill>
                  <a:srgbClr val="1C1917"/>
                </a:solidFill>
                <a:effectLst/>
                <a:latin typeface="KaTeX_Main"/>
              </a:rPr>
              <a:t>(</a:t>
            </a:r>
            <a:r>
              <a:rPr lang="en-US" sz="3200" b="0" i="1" dirty="0">
                <a:solidFill>
                  <a:srgbClr val="1C1917"/>
                </a:solidFill>
                <a:effectLst/>
                <a:latin typeface="KaTeX_Math"/>
              </a:rPr>
              <a:t>each feature</a:t>
            </a:r>
            <a:r>
              <a:rPr lang="en-US" sz="3200" b="0" i="0" dirty="0">
                <a:solidFill>
                  <a:srgbClr val="1C1917"/>
                </a:solidFill>
                <a:effectLst/>
                <a:latin typeface="KaTeX_Main"/>
              </a:rPr>
              <a:t>)</a:t>
            </a:r>
            <a:r>
              <a:rPr lang="en-US" sz="3200" dirty="0">
                <a:solidFill>
                  <a:srgbClr val="1C1917"/>
                </a:solidFill>
                <a:latin typeface="KaTeX_Main"/>
              </a:rPr>
              <a:t>]</a:t>
            </a:r>
            <a:endParaRPr lang="en-US" sz="3200" dirty="0"/>
          </a:p>
        </p:txBody>
      </p:sp>
    </p:spTree>
    <p:extLst>
      <p:ext uri="{BB962C8B-B14F-4D97-AF65-F5344CB8AC3E}">
        <p14:creationId xmlns:p14="http://schemas.microsoft.com/office/powerpoint/2010/main" val="3430058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83BCFD-A67A-0006-B5E5-49371A994F1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5FFC251-F84C-EE33-C545-3CA7F2591B0E}"/>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690DE95A-4139-D4AB-4C7A-E92AA567C55A}"/>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48DECCA1-FC95-2AF2-7BEE-8CA495F4D2F2}"/>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6C85A47C-C200-80E2-DDED-663C67161E47}"/>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B22AB687-7CFE-CBBD-6035-76923320851F}"/>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D6CA9485-8F5D-839C-2DC0-C9183362431E}"/>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4CBF4C81-23F0-5457-1737-9BF6C37FB355}"/>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F80CC66C-6893-25EA-5793-1375D4F9155A}"/>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9FE95F82-4552-72DE-A04E-9D14BB4EA782}"/>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E8B75B92-535B-5659-AF2C-CC5349C32BA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B1B205CA-0D83-F403-53FF-FAACF44F5909}"/>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56739DB9-A326-15B4-6DA2-68F22A14C8E3}"/>
              </a:ext>
            </a:extLst>
          </p:cNvPr>
          <p:cNvSpPr txBox="1"/>
          <p:nvPr/>
        </p:nvSpPr>
        <p:spPr>
          <a:xfrm>
            <a:off x="2312925" y="1333500"/>
            <a:ext cx="13496732" cy="1077218"/>
          </a:xfrm>
          <a:prstGeom prst="rect">
            <a:avLst/>
          </a:prstGeom>
          <a:noFill/>
        </p:spPr>
        <p:txBody>
          <a:bodyPr wrap="square">
            <a:spAutoFit/>
          </a:bodyPr>
          <a:lstStyle/>
          <a:p>
            <a:pPr algn="r" rtl="1"/>
            <a:r>
              <a:rPr lang="fa-IR" sz="3200" b="1" dirty="0">
                <a:cs typeface="2  Roya" panose="00000400000000000000" pitchFamily="2" charset="-78"/>
              </a:rPr>
              <a:t>آنتروپی</a:t>
            </a:r>
            <a:r>
              <a:rPr lang="fa-IR" sz="3200" dirty="0">
                <a:cs typeface="2  Roya" panose="00000400000000000000" pitchFamily="2" charset="-78"/>
              </a:rPr>
              <a:t> معیاری برای اندازه‌گیری ناخالصی در یک ویژگی مشخص است. همچنین تصادفی بودن داده‌ها را نیز مشخص می‌کند. این معیار با استفاده از رابطه زیر محاسبه می‌شود:</a:t>
            </a:r>
            <a:endParaRPr lang="en-US" sz="3200" dirty="0">
              <a:cs typeface="2  Roya" panose="00000400000000000000" pitchFamily="2" charset="-78"/>
            </a:endParaRPr>
          </a:p>
        </p:txBody>
      </p:sp>
      <p:sp>
        <p:nvSpPr>
          <p:cNvPr id="16" name="TextBox 15">
            <a:extLst>
              <a:ext uri="{FF2B5EF4-FFF2-40B4-BE49-F238E27FC236}">
                <a16:creationId xmlns:a16="http://schemas.microsoft.com/office/drawing/2014/main" id="{18EDF944-C1A1-1B1A-4F0A-2AEE546D1155}"/>
              </a:ext>
            </a:extLst>
          </p:cNvPr>
          <p:cNvSpPr txBox="1"/>
          <p:nvPr/>
        </p:nvSpPr>
        <p:spPr>
          <a:xfrm>
            <a:off x="3271732" y="3482555"/>
            <a:ext cx="9944100" cy="646331"/>
          </a:xfrm>
          <a:prstGeom prst="rect">
            <a:avLst/>
          </a:prstGeom>
          <a:noFill/>
        </p:spPr>
        <p:txBody>
          <a:bodyPr wrap="square">
            <a:spAutoFit/>
          </a:bodyPr>
          <a:lstStyle/>
          <a:p>
            <a:r>
              <a:rPr lang="en-US" sz="3600" b="0" i="1" dirty="0">
                <a:solidFill>
                  <a:srgbClr val="1C1917"/>
                </a:solidFill>
                <a:effectLst/>
                <a:latin typeface="KaTeX_Math"/>
              </a:rPr>
              <a:t>Entropy</a:t>
            </a:r>
            <a:r>
              <a:rPr lang="en-US" sz="3600" b="0" i="0" dirty="0">
                <a:solidFill>
                  <a:srgbClr val="1C1917"/>
                </a:solidFill>
                <a:effectLst/>
                <a:latin typeface="KaTeX_Main"/>
              </a:rPr>
              <a:t>(</a:t>
            </a:r>
            <a:r>
              <a:rPr lang="en-US" sz="3600" b="0" i="1" dirty="0">
                <a:solidFill>
                  <a:srgbClr val="1C1917"/>
                </a:solidFill>
                <a:effectLst/>
                <a:latin typeface="KaTeX_Math"/>
              </a:rPr>
              <a:t>S</a:t>
            </a:r>
            <a:r>
              <a:rPr lang="en-US" sz="3600" b="0" i="0" dirty="0">
                <a:solidFill>
                  <a:srgbClr val="1C1917"/>
                </a:solidFill>
                <a:effectLst/>
                <a:latin typeface="KaTeX_Main"/>
              </a:rPr>
              <a:t>)=−</a:t>
            </a:r>
            <a:r>
              <a:rPr lang="en-US" sz="3600" b="0" i="1" dirty="0">
                <a:solidFill>
                  <a:srgbClr val="1C1917"/>
                </a:solidFill>
                <a:effectLst/>
                <a:latin typeface="KaTeX_Math"/>
              </a:rPr>
              <a:t>P</a:t>
            </a:r>
            <a:r>
              <a:rPr lang="en-US" sz="3600" b="0" i="0" dirty="0">
                <a:solidFill>
                  <a:srgbClr val="1C1917"/>
                </a:solidFill>
                <a:effectLst/>
                <a:latin typeface="KaTeX_Main"/>
              </a:rPr>
              <a:t>(</a:t>
            </a:r>
            <a:r>
              <a:rPr lang="en-US" sz="3600" b="0" i="1" dirty="0">
                <a:solidFill>
                  <a:srgbClr val="1C1917"/>
                </a:solidFill>
                <a:effectLst/>
                <a:latin typeface="KaTeX_Math"/>
              </a:rPr>
              <a:t>yes</a:t>
            </a:r>
            <a:r>
              <a:rPr lang="en-US" sz="3600" b="0" i="0" dirty="0">
                <a:solidFill>
                  <a:srgbClr val="1C1917"/>
                </a:solidFill>
                <a:effectLst/>
                <a:latin typeface="KaTeX_Main"/>
              </a:rPr>
              <a:t>)</a:t>
            </a:r>
            <a:r>
              <a:rPr lang="en-US" sz="3600" b="0" i="1" dirty="0" err="1">
                <a:solidFill>
                  <a:srgbClr val="1C1917"/>
                </a:solidFill>
                <a:effectLst/>
                <a:latin typeface="KaTeX_Math"/>
              </a:rPr>
              <a:t>logP</a:t>
            </a:r>
            <a:r>
              <a:rPr lang="en-US" sz="3600" b="0" i="0" dirty="0">
                <a:solidFill>
                  <a:srgbClr val="1C1917"/>
                </a:solidFill>
                <a:effectLst/>
                <a:latin typeface="KaTeX_Main"/>
              </a:rPr>
              <a:t>(</a:t>
            </a:r>
            <a:r>
              <a:rPr lang="en-US" sz="3600" b="0" i="1" dirty="0">
                <a:solidFill>
                  <a:srgbClr val="1C1917"/>
                </a:solidFill>
                <a:effectLst/>
                <a:latin typeface="KaTeX_Math"/>
              </a:rPr>
              <a:t>yes</a:t>
            </a:r>
            <a:r>
              <a:rPr lang="en-US" sz="3600" b="0" i="0" dirty="0">
                <a:solidFill>
                  <a:srgbClr val="1C1917"/>
                </a:solidFill>
                <a:effectLst/>
                <a:latin typeface="KaTeX_Main"/>
              </a:rPr>
              <a:t>)−</a:t>
            </a:r>
            <a:r>
              <a:rPr lang="en-US" sz="3600" b="0" i="1" dirty="0">
                <a:solidFill>
                  <a:srgbClr val="1C1917"/>
                </a:solidFill>
                <a:effectLst/>
                <a:latin typeface="KaTeX_Math"/>
              </a:rPr>
              <a:t>P</a:t>
            </a:r>
            <a:r>
              <a:rPr lang="en-US" sz="3600" b="0" i="0" dirty="0">
                <a:solidFill>
                  <a:srgbClr val="1C1917"/>
                </a:solidFill>
                <a:effectLst/>
                <a:latin typeface="KaTeX_Main"/>
              </a:rPr>
              <a:t>(</a:t>
            </a:r>
            <a:r>
              <a:rPr lang="en-US" sz="3600" b="0" i="1" dirty="0">
                <a:solidFill>
                  <a:srgbClr val="1C1917"/>
                </a:solidFill>
                <a:effectLst/>
                <a:latin typeface="KaTeX_Math"/>
              </a:rPr>
              <a:t>no</a:t>
            </a:r>
            <a:r>
              <a:rPr lang="en-US" sz="3600" b="0" i="0" dirty="0">
                <a:solidFill>
                  <a:srgbClr val="1C1917"/>
                </a:solidFill>
                <a:effectLst/>
                <a:latin typeface="KaTeX_Main"/>
              </a:rPr>
              <a:t>)</a:t>
            </a:r>
            <a:r>
              <a:rPr lang="en-US" sz="3600" b="0" i="1" dirty="0" err="1">
                <a:solidFill>
                  <a:srgbClr val="1C1917"/>
                </a:solidFill>
                <a:effectLst/>
                <a:latin typeface="KaTeX_Math"/>
              </a:rPr>
              <a:t>logP</a:t>
            </a:r>
            <a:r>
              <a:rPr lang="en-US" sz="3600" b="0" i="0" dirty="0">
                <a:solidFill>
                  <a:srgbClr val="1C1917"/>
                </a:solidFill>
                <a:effectLst/>
                <a:latin typeface="KaTeX_Main"/>
              </a:rPr>
              <a:t>(</a:t>
            </a:r>
            <a:r>
              <a:rPr lang="en-US" sz="3600" b="0" i="1" dirty="0">
                <a:solidFill>
                  <a:srgbClr val="1C1917"/>
                </a:solidFill>
                <a:effectLst/>
                <a:latin typeface="KaTeX_Math"/>
              </a:rPr>
              <a:t>no</a:t>
            </a:r>
            <a:r>
              <a:rPr lang="en-US" sz="3600" b="0" i="0" dirty="0">
                <a:solidFill>
                  <a:srgbClr val="1C1917"/>
                </a:solidFill>
                <a:effectLst/>
                <a:latin typeface="KaTeX_Main"/>
              </a:rPr>
              <a:t>)</a:t>
            </a:r>
            <a:endParaRPr lang="en-US" sz="3600" dirty="0"/>
          </a:p>
        </p:txBody>
      </p:sp>
      <p:sp>
        <p:nvSpPr>
          <p:cNvPr id="18" name="TextBox 17">
            <a:extLst>
              <a:ext uri="{FF2B5EF4-FFF2-40B4-BE49-F238E27FC236}">
                <a16:creationId xmlns:a16="http://schemas.microsoft.com/office/drawing/2014/main" id="{91F2EB63-B3A7-6720-E7B8-D41F238756DC}"/>
              </a:ext>
            </a:extLst>
          </p:cNvPr>
          <p:cNvSpPr txBox="1"/>
          <p:nvPr/>
        </p:nvSpPr>
        <p:spPr>
          <a:xfrm>
            <a:off x="2297685" y="5550188"/>
            <a:ext cx="13496732" cy="1077218"/>
          </a:xfrm>
          <a:prstGeom prst="rect">
            <a:avLst/>
          </a:prstGeom>
          <a:noFill/>
        </p:spPr>
        <p:txBody>
          <a:bodyPr wrap="square">
            <a:spAutoFit/>
          </a:bodyPr>
          <a:lstStyle/>
          <a:p>
            <a:pPr algn="r" rtl="1"/>
            <a:r>
              <a:rPr lang="fa-IR" sz="3200" dirty="0">
                <a:cs typeface="2  Roya" panose="00000400000000000000" pitchFamily="2" charset="-78"/>
              </a:rPr>
              <a:t>در رابطه فوق</a:t>
            </a:r>
            <a:r>
              <a:rPr lang="fa-IR" b="0" i="0" dirty="0">
                <a:solidFill>
                  <a:srgbClr val="1C1917"/>
                </a:solidFill>
                <a:effectLst/>
                <a:latin typeface="Vazirmatn"/>
              </a:rPr>
              <a:t>، </a:t>
            </a:r>
            <a:r>
              <a:rPr lang="en-US" sz="3200" dirty="0">
                <a:cs typeface="2  Roya" panose="00000400000000000000" pitchFamily="2" charset="-78"/>
              </a:rPr>
              <a:t>S </a:t>
            </a:r>
            <a:r>
              <a:rPr lang="fa-IR" sz="3200" dirty="0">
                <a:cs typeface="2  Roya" panose="00000400000000000000" pitchFamily="2" charset="-78"/>
              </a:rPr>
              <a:t>تعداد همه نمونه‌ها را در مسئله نشان می‌دهد. </a:t>
            </a:r>
            <a:r>
              <a:rPr lang="en-US" sz="3200" dirty="0">
                <a:cs typeface="2  Roya" panose="00000400000000000000" pitchFamily="2" charset="-78"/>
              </a:rPr>
              <a:t>P</a:t>
            </a:r>
            <a:r>
              <a:rPr lang="en-US" sz="3200" b="0" i="0" dirty="0">
                <a:solidFill>
                  <a:srgbClr val="1C1917"/>
                </a:solidFill>
                <a:effectLst/>
                <a:latin typeface="KaTeX_Main"/>
              </a:rPr>
              <a:t> (</a:t>
            </a:r>
            <a:r>
              <a:rPr lang="en-US" sz="3200" b="0" i="1" dirty="0">
                <a:solidFill>
                  <a:srgbClr val="1C1917"/>
                </a:solidFill>
                <a:effectLst/>
                <a:latin typeface="KaTeX_Math"/>
              </a:rPr>
              <a:t>yes</a:t>
            </a:r>
            <a:r>
              <a:rPr lang="en-US" sz="3200" b="0" i="0" dirty="0">
                <a:solidFill>
                  <a:srgbClr val="1C1917"/>
                </a:solidFill>
                <a:effectLst/>
                <a:latin typeface="KaTeX_Main"/>
              </a:rPr>
              <a:t>)</a:t>
            </a:r>
            <a:r>
              <a:rPr lang="en-US" sz="3200" dirty="0">
                <a:cs typeface="2  Roya" panose="00000400000000000000" pitchFamily="2" charset="-78"/>
              </a:rPr>
              <a:t> </a:t>
            </a:r>
            <a:r>
              <a:rPr lang="fa-IR" sz="3200" dirty="0">
                <a:cs typeface="2  Roya" panose="00000400000000000000" pitchFamily="2" charset="-78"/>
              </a:rPr>
              <a:t>نشان‌دهنده احتمال وقوع «بله» و </a:t>
            </a:r>
            <a:r>
              <a:rPr lang="en-US" sz="3200" dirty="0">
                <a:cs typeface="2  Roya" panose="00000400000000000000" pitchFamily="2" charset="-78"/>
              </a:rPr>
              <a:t> P </a:t>
            </a:r>
            <a:r>
              <a:rPr lang="en-US" sz="3200" b="0" i="0" dirty="0">
                <a:solidFill>
                  <a:srgbClr val="1C1917"/>
                </a:solidFill>
                <a:effectLst/>
                <a:latin typeface="KaTeX_Main"/>
              </a:rPr>
              <a:t>(</a:t>
            </a:r>
            <a:r>
              <a:rPr lang="en-US" sz="3200" b="0" i="1" dirty="0">
                <a:solidFill>
                  <a:srgbClr val="1C1917"/>
                </a:solidFill>
                <a:effectLst/>
                <a:latin typeface="KaTeX_Math"/>
              </a:rPr>
              <a:t>no</a:t>
            </a:r>
            <a:r>
              <a:rPr lang="en-US" sz="3200" b="0" i="0" dirty="0">
                <a:solidFill>
                  <a:srgbClr val="1C1917"/>
                </a:solidFill>
                <a:effectLst/>
                <a:latin typeface="KaTeX_Main"/>
              </a:rPr>
              <a:t>) </a:t>
            </a:r>
            <a:r>
              <a:rPr lang="fa-IR" sz="3200" dirty="0">
                <a:cs typeface="2  Roya" panose="00000400000000000000" pitchFamily="2" charset="-78"/>
              </a:rPr>
              <a:t>نشان‌دهنده احتمال وقوع «خیر»</a:t>
            </a:r>
            <a:r>
              <a:rPr lang="en-US" sz="3200" dirty="0">
                <a:cs typeface="2  Roya" panose="00000400000000000000" pitchFamily="2" charset="-78"/>
              </a:rPr>
              <a:t> </a:t>
            </a:r>
            <a:r>
              <a:rPr lang="fa-IR" sz="3200" dirty="0">
                <a:cs typeface="2  Roya" panose="00000400000000000000" pitchFamily="2" charset="-78"/>
              </a:rPr>
              <a:t>و لگاریتم در مبنای دو است.</a:t>
            </a:r>
            <a:endParaRPr lang="en-US" sz="3200" dirty="0">
              <a:cs typeface="2  Roya" panose="00000400000000000000" pitchFamily="2" charset="-78"/>
            </a:endParaRPr>
          </a:p>
        </p:txBody>
      </p:sp>
    </p:spTree>
    <p:extLst>
      <p:ext uri="{BB962C8B-B14F-4D97-AF65-F5344CB8AC3E}">
        <p14:creationId xmlns:p14="http://schemas.microsoft.com/office/powerpoint/2010/main" val="177043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B6329-0A1D-3CB0-6B74-50A0D8EF403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0F0B051-A765-8CFA-4A24-2826F37DA4BD}"/>
              </a:ext>
            </a:extLst>
          </p:cNvPr>
          <p:cNvSpPr/>
          <p:nvPr/>
        </p:nvSpPr>
        <p:spPr>
          <a:xfrm rot="2700000">
            <a:off x="-746967" y="7289965"/>
            <a:ext cx="1332444" cy="1332444"/>
          </a:xfrm>
          <a:custGeom>
            <a:avLst/>
            <a:gdLst/>
            <a:ahLst/>
            <a:cxnLst/>
            <a:rect l="l" t="t" r="r" b="b"/>
            <a:pathLst>
              <a:path w="1332444" h="1332444">
                <a:moveTo>
                  <a:pt x="0" y="0"/>
                </a:moveTo>
                <a:lnTo>
                  <a:pt x="1332444" y="0"/>
                </a:lnTo>
                <a:lnTo>
                  <a:pt x="1332444" y="1332443"/>
                </a:lnTo>
                <a:lnTo>
                  <a:pt x="0" y="1332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0DDA3AB0-60AA-ACF3-6367-012EC2D30007}"/>
              </a:ext>
            </a:extLst>
          </p:cNvPr>
          <p:cNvSpPr/>
          <p:nvPr/>
        </p:nvSpPr>
        <p:spPr>
          <a:xfrm rot="2700000">
            <a:off x="-575948" y="8446142"/>
            <a:ext cx="4129182" cy="4129182"/>
          </a:xfrm>
          <a:custGeom>
            <a:avLst/>
            <a:gdLst/>
            <a:ahLst/>
            <a:cxnLst/>
            <a:rect l="l" t="t" r="r" b="b"/>
            <a:pathLst>
              <a:path w="4129182" h="4129182">
                <a:moveTo>
                  <a:pt x="0" y="0"/>
                </a:moveTo>
                <a:lnTo>
                  <a:pt x="4129182" y="0"/>
                </a:lnTo>
                <a:lnTo>
                  <a:pt x="4129182" y="4129182"/>
                </a:lnTo>
                <a:lnTo>
                  <a:pt x="0" y="41291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a:extLst>
              <a:ext uri="{FF2B5EF4-FFF2-40B4-BE49-F238E27FC236}">
                <a16:creationId xmlns:a16="http://schemas.microsoft.com/office/drawing/2014/main" id="{FE4AB774-43CB-B2E8-C180-1D8B1B0354A9}"/>
              </a:ext>
            </a:extLst>
          </p:cNvPr>
          <p:cNvSpPr/>
          <p:nvPr/>
        </p:nvSpPr>
        <p:spPr>
          <a:xfrm rot="2871165">
            <a:off x="16008302" y="8379810"/>
            <a:ext cx="1037114" cy="1037114"/>
          </a:xfrm>
          <a:custGeom>
            <a:avLst/>
            <a:gdLst/>
            <a:ahLst/>
            <a:cxnLst/>
            <a:rect l="l" t="t" r="r" b="b"/>
            <a:pathLst>
              <a:path w="1037114" h="1037114">
                <a:moveTo>
                  <a:pt x="0" y="0"/>
                </a:moveTo>
                <a:lnTo>
                  <a:pt x="1037114" y="0"/>
                </a:lnTo>
                <a:lnTo>
                  <a:pt x="1037114" y="1037113"/>
                </a:lnTo>
                <a:lnTo>
                  <a:pt x="0" y="103711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a:extLst>
              <a:ext uri="{FF2B5EF4-FFF2-40B4-BE49-F238E27FC236}">
                <a16:creationId xmlns:a16="http://schemas.microsoft.com/office/drawing/2014/main" id="{F833FBEE-3747-BF29-70A6-D6E5F977EFCC}"/>
              </a:ext>
            </a:extLst>
          </p:cNvPr>
          <p:cNvSpPr/>
          <p:nvPr/>
        </p:nvSpPr>
        <p:spPr>
          <a:xfrm rot="2871165">
            <a:off x="4347232" y="9679519"/>
            <a:ext cx="503619" cy="503619"/>
          </a:xfrm>
          <a:custGeom>
            <a:avLst/>
            <a:gdLst/>
            <a:ahLst/>
            <a:cxnLst/>
            <a:rect l="l" t="t" r="r" b="b"/>
            <a:pathLst>
              <a:path w="503619" h="503619">
                <a:moveTo>
                  <a:pt x="0" y="0"/>
                </a:moveTo>
                <a:lnTo>
                  <a:pt x="503619" y="0"/>
                </a:lnTo>
                <a:lnTo>
                  <a:pt x="503619" y="503619"/>
                </a:lnTo>
                <a:lnTo>
                  <a:pt x="0" y="50361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a:extLst>
              <a:ext uri="{FF2B5EF4-FFF2-40B4-BE49-F238E27FC236}">
                <a16:creationId xmlns:a16="http://schemas.microsoft.com/office/drawing/2014/main" id="{E9E97197-00CB-B20E-D75E-59DD9097E210}"/>
              </a:ext>
            </a:extLst>
          </p:cNvPr>
          <p:cNvSpPr/>
          <p:nvPr/>
        </p:nvSpPr>
        <p:spPr>
          <a:xfrm rot="2700000">
            <a:off x="3518199" y="8531919"/>
            <a:ext cx="1190046" cy="1190046"/>
          </a:xfrm>
          <a:custGeom>
            <a:avLst/>
            <a:gdLst/>
            <a:ahLst/>
            <a:cxnLst/>
            <a:rect l="l" t="t" r="r" b="b"/>
            <a:pathLst>
              <a:path w="1190046" h="1190046">
                <a:moveTo>
                  <a:pt x="0" y="0"/>
                </a:moveTo>
                <a:lnTo>
                  <a:pt x="1190047" y="0"/>
                </a:lnTo>
                <a:lnTo>
                  <a:pt x="1190047" y="1190047"/>
                </a:lnTo>
                <a:lnTo>
                  <a:pt x="0" y="119004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7" name="Group 7">
            <a:extLst>
              <a:ext uri="{FF2B5EF4-FFF2-40B4-BE49-F238E27FC236}">
                <a16:creationId xmlns:a16="http://schemas.microsoft.com/office/drawing/2014/main" id="{74ACDB1D-422A-D4E3-7FD1-656916D10D23}"/>
              </a:ext>
            </a:extLst>
          </p:cNvPr>
          <p:cNvGrpSpPr/>
          <p:nvPr/>
        </p:nvGrpSpPr>
        <p:grpSpPr>
          <a:xfrm>
            <a:off x="17859375" y="-267806"/>
            <a:ext cx="593949" cy="10899628"/>
            <a:chOff x="0" y="0"/>
            <a:chExt cx="156431" cy="2870684"/>
          </a:xfrm>
        </p:grpSpPr>
        <p:sp>
          <p:nvSpPr>
            <p:cNvPr id="8" name="Freeform 8">
              <a:extLst>
                <a:ext uri="{FF2B5EF4-FFF2-40B4-BE49-F238E27FC236}">
                  <a16:creationId xmlns:a16="http://schemas.microsoft.com/office/drawing/2014/main" id="{A2D6319E-3FBF-B7DB-FF20-5DFEA53A40AC}"/>
                </a:ext>
              </a:extLst>
            </p:cNvPr>
            <p:cNvSpPr/>
            <p:nvPr/>
          </p:nvSpPr>
          <p:spPr>
            <a:xfrm>
              <a:off x="0" y="0"/>
              <a:ext cx="156431" cy="2870684"/>
            </a:xfrm>
            <a:custGeom>
              <a:avLst/>
              <a:gdLst/>
              <a:ahLst/>
              <a:cxnLst/>
              <a:rect l="l" t="t" r="r" b="b"/>
              <a:pathLst>
                <a:path w="156431" h="2870684">
                  <a:moveTo>
                    <a:pt x="0" y="0"/>
                  </a:moveTo>
                  <a:lnTo>
                    <a:pt x="156431" y="0"/>
                  </a:lnTo>
                  <a:lnTo>
                    <a:pt x="156431" y="2870684"/>
                  </a:lnTo>
                  <a:lnTo>
                    <a:pt x="0" y="2870684"/>
                  </a:lnTo>
                  <a:close/>
                </a:path>
              </a:pathLst>
            </a:custGeom>
            <a:solidFill>
              <a:srgbClr val="4F826F"/>
            </a:solidFill>
          </p:spPr>
        </p:sp>
        <p:sp>
          <p:nvSpPr>
            <p:cNvPr id="9" name="TextBox 9">
              <a:extLst>
                <a:ext uri="{FF2B5EF4-FFF2-40B4-BE49-F238E27FC236}">
                  <a16:creationId xmlns:a16="http://schemas.microsoft.com/office/drawing/2014/main" id="{98C177D9-1798-4350-CEA5-692180668B01}"/>
                </a:ext>
              </a:extLst>
            </p:cNvPr>
            <p:cNvSpPr txBox="1"/>
            <p:nvPr/>
          </p:nvSpPr>
          <p:spPr>
            <a:xfrm>
              <a:off x="0" y="-47625"/>
              <a:ext cx="156431" cy="2918309"/>
            </a:xfrm>
            <a:prstGeom prst="rect">
              <a:avLst/>
            </a:prstGeom>
          </p:spPr>
          <p:txBody>
            <a:bodyPr lIns="50800" tIns="50800" rIns="50800" bIns="50800" rtlCol="0" anchor="ctr"/>
            <a:lstStyle/>
            <a:p>
              <a:pPr algn="ctr">
                <a:lnSpc>
                  <a:spcPts val="3336"/>
                </a:lnSpc>
              </a:pPr>
              <a:endParaRPr/>
            </a:p>
          </p:txBody>
        </p:sp>
      </p:grpSp>
      <p:grpSp>
        <p:nvGrpSpPr>
          <p:cNvPr id="10" name="Group 10">
            <a:extLst>
              <a:ext uri="{FF2B5EF4-FFF2-40B4-BE49-F238E27FC236}">
                <a16:creationId xmlns:a16="http://schemas.microsoft.com/office/drawing/2014/main" id="{504A4CC8-EEF1-689A-16C4-CA921019EC5B}"/>
              </a:ext>
            </a:extLst>
          </p:cNvPr>
          <p:cNvGrpSpPr/>
          <p:nvPr/>
        </p:nvGrpSpPr>
        <p:grpSpPr>
          <a:xfrm>
            <a:off x="1204335" y="8165925"/>
            <a:ext cx="568616" cy="568616"/>
            <a:chOff x="0" y="0"/>
            <a:chExt cx="812800" cy="812800"/>
          </a:xfrm>
        </p:grpSpPr>
        <p:sp>
          <p:nvSpPr>
            <p:cNvPr id="11" name="Freeform 11">
              <a:extLst>
                <a:ext uri="{FF2B5EF4-FFF2-40B4-BE49-F238E27FC236}">
                  <a16:creationId xmlns:a16="http://schemas.microsoft.com/office/drawing/2014/main" id="{6D619175-515B-6FF2-5FA9-D94D0D9F8A7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4B8AB"/>
            </a:solidFill>
          </p:spPr>
        </p:sp>
        <p:sp>
          <p:nvSpPr>
            <p:cNvPr id="12" name="TextBox 12">
              <a:extLst>
                <a:ext uri="{FF2B5EF4-FFF2-40B4-BE49-F238E27FC236}">
                  <a16:creationId xmlns:a16="http://schemas.microsoft.com/office/drawing/2014/main" id="{1D77300D-95F7-A26A-6781-D335ECE7A478}"/>
                </a:ext>
              </a:extLst>
            </p:cNvPr>
            <p:cNvSpPr txBox="1"/>
            <p:nvPr/>
          </p:nvSpPr>
          <p:spPr>
            <a:xfrm>
              <a:off x="76200" y="28575"/>
              <a:ext cx="660400" cy="708025"/>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8818FBB4-38D0-A4A0-C647-56CE0554650A}"/>
              </a:ext>
            </a:extLst>
          </p:cNvPr>
          <p:cNvSpPr txBox="1"/>
          <p:nvPr/>
        </p:nvSpPr>
        <p:spPr>
          <a:xfrm>
            <a:off x="6433992" y="579760"/>
            <a:ext cx="9946104" cy="707886"/>
          </a:xfrm>
          <a:prstGeom prst="rect">
            <a:avLst/>
          </a:prstGeom>
          <a:noFill/>
        </p:spPr>
        <p:txBody>
          <a:bodyPr wrap="square">
            <a:spAutoFit/>
          </a:bodyPr>
          <a:lstStyle/>
          <a:p>
            <a:pPr algn="l"/>
            <a:r>
              <a:rPr lang="fa-IR" sz="4000" b="1" dirty="0">
                <a:solidFill>
                  <a:schemeClr val="accent3">
                    <a:lumMod val="50000"/>
                  </a:schemeClr>
                </a:solidFill>
                <a:cs typeface="2  Roya" panose="00000400000000000000" pitchFamily="2" charset="-78"/>
              </a:rPr>
              <a:t>هرس کردن درخت تصمیم</a:t>
            </a:r>
          </a:p>
        </p:txBody>
      </p:sp>
      <p:sp>
        <p:nvSpPr>
          <p:cNvPr id="16" name="TextBox 15">
            <a:extLst>
              <a:ext uri="{FF2B5EF4-FFF2-40B4-BE49-F238E27FC236}">
                <a16:creationId xmlns:a16="http://schemas.microsoft.com/office/drawing/2014/main" id="{E4075A20-A919-1A50-FB3D-D7BC8F388C7D}"/>
              </a:ext>
            </a:extLst>
          </p:cNvPr>
          <p:cNvSpPr txBox="1"/>
          <p:nvPr/>
        </p:nvSpPr>
        <p:spPr>
          <a:xfrm>
            <a:off x="861436" y="1808397"/>
            <a:ext cx="16740764" cy="2062103"/>
          </a:xfrm>
          <a:prstGeom prst="rect">
            <a:avLst/>
          </a:prstGeom>
          <a:noFill/>
        </p:spPr>
        <p:txBody>
          <a:bodyPr wrap="square">
            <a:spAutoFit/>
          </a:bodyPr>
          <a:lstStyle/>
          <a:p>
            <a:pPr algn="just" rtl="1"/>
            <a:r>
              <a:rPr lang="fa-IR" sz="3200" dirty="0">
                <a:cs typeface="2  Roya" panose="00000400000000000000" pitchFamily="2" charset="-78"/>
              </a:rPr>
              <a:t>کارایی درخت تصمیم در یادگیری ماشین می‌تواند با استفاده از روش‌های هرس کردن افزایش پیدا کند. هرس کردن به معنی حذف شاخه‌هایی است که دارای ویژگی‌هایی با اهمیت کمتر در هدف مسئله هستند. با استفاده از این روش می‌توان پیچیدگی درخت را کاهش داد و لذا قدرت و دقت پیش‌بینی الگوریتم افزایش می یابد. هرس کردن می‌تواند از ریشه یا برگ‌ها آغاز شود. برخی از روش‌های هرس کردن درخت تصمیم در ادامه آمده است:</a:t>
            </a:r>
            <a:endParaRPr lang="en-US" sz="3200" dirty="0">
              <a:cs typeface="2  Roya" panose="00000400000000000000" pitchFamily="2" charset="-78"/>
            </a:endParaRPr>
          </a:p>
        </p:txBody>
      </p:sp>
      <p:sp>
        <p:nvSpPr>
          <p:cNvPr id="18" name="TextBox 17">
            <a:extLst>
              <a:ext uri="{FF2B5EF4-FFF2-40B4-BE49-F238E27FC236}">
                <a16:creationId xmlns:a16="http://schemas.microsoft.com/office/drawing/2014/main" id="{685AA37E-38ED-9D93-4C33-72098A4C2951}"/>
              </a:ext>
            </a:extLst>
          </p:cNvPr>
          <p:cNvSpPr txBox="1"/>
          <p:nvPr/>
        </p:nvSpPr>
        <p:spPr>
          <a:xfrm>
            <a:off x="2999478" y="4418360"/>
            <a:ext cx="13310936" cy="3539430"/>
          </a:xfrm>
          <a:prstGeom prst="rect">
            <a:avLst/>
          </a:prstGeom>
          <a:noFill/>
        </p:spPr>
        <p:txBody>
          <a:bodyPr wrap="square">
            <a:spAutoFit/>
          </a:bodyPr>
          <a:lstStyle/>
          <a:p>
            <a:pPr algn="just" rtl="1">
              <a:buFont typeface="Arial" panose="020B0604020202020204" pitchFamily="34" charset="0"/>
              <a:buChar char="•"/>
            </a:pPr>
            <a:r>
              <a:rPr lang="fa-IR" sz="3200" dirty="0">
                <a:cs typeface="2  Roya" panose="00000400000000000000" pitchFamily="2" charset="-78"/>
              </a:rPr>
              <a:t>«</a:t>
            </a:r>
            <a:r>
              <a:rPr lang="fa-IR" sz="3200" b="1" dirty="0">
                <a:cs typeface="2  Roya" panose="00000400000000000000" pitchFamily="2" charset="-78"/>
              </a:rPr>
              <a:t>هرس خطای کاهش یافته</a:t>
            </a:r>
            <a:r>
              <a:rPr lang="fa-IR" sz="3200" dirty="0">
                <a:cs typeface="2  Roya" panose="00000400000000000000" pitchFamily="2" charset="-78"/>
              </a:rPr>
              <a:t>» : یکی از ساده‌ترین الگوریتم‌های هرس‌کردن، «هرس خطای کاهش‌یافته» است. با شروع از برگ‌ها، هر گره را با مرتبط‌ترین گره از کلاس خود جایگزین می‌کند و اگر تاثیر بدی در دقت پیش‌بینی ایجاد نکند، تغییرات ثبت می‌شوند. </a:t>
            </a:r>
          </a:p>
          <a:p>
            <a:pPr algn="just" rtl="1">
              <a:buFont typeface="Arial" panose="020B0604020202020204" pitchFamily="34" charset="0"/>
              <a:buChar char="•"/>
            </a:pPr>
            <a:endParaRPr lang="fa-IR" sz="3200" dirty="0">
              <a:solidFill>
                <a:srgbClr val="202122"/>
              </a:solidFill>
              <a:latin typeface="system-ui"/>
              <a:cs typeface="2  Roya" panose="00000400000000000000" pitchFamily="2" charset="-78"/>
            </a:endParaRPr>
          </a:p>
          <a:p>
            <a:pPr algn="just" rtl="1">
              <a:buFont typeface="Arial" panose="020B0604020202020204" pitchFamily="34" charset="0"/>
              <a:buChar char="•"/>
            </a:pPr>
            <a:r>
              <a:rPr lang="fa-IR" sz="3200" dirty="0">
                <a:cs typeface="2  Roya" panose="00000400000000000000" pitchFamily="2" charset="-78"/>
              </a:rPr>
              <a:t>«</a:t>
            </a:r>
            <a:r>
              <a:rPr lang="fa-IR" sz="3200" b="1" dirty="0">
                <a:cs typeface="2  Roya" panose="00000400000000000000" pitchFamily="2" charset="-78"/>
              </a:rPr>
              <a:t>هرس پیچیدگی هزینه</a:t>
            </a:r>
            <a:r>
              <a:rPr lang="fa-IR" sz="3200" dirty="0">
                <a:cs typeface="2  Roya" panose="00000400000000000000" pitchFamily="2" charset="-78"/>
              </a:rPr>
              <a:t>» : هرس پیچیدگی هزینه، روش پیچیده‌تری به حساب می‌آید که در آن می‌توان از یک پارامتر یادگیری به نام «آلفا» برای سنجش چگونگی حذف گره‌ها بر اساس اندازه «زیر درخت‌ها» استفاده کرد. این روش به عنوان «هرس ضعیف‌ترین پیوند» نیز شناخته می‌شود.</a:t>
            </a:r>
          </a:p>
        </p:txBody>
      </p:sp>
    </p:spTree>
    <p:extLst>
      <p:ext uri="{BB962C8B-B14F-4D97-AF65-F5344CB8AC3E}">
        <p14:creationId xmlns:p14="http://schemas.microsoft.com/office/powerpoint/2010/main" val="3087077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TotalTime>
  <Words>1002</Words>
  <Application>Microsoft Office PowerPoint</Application>
  <PresentationFormat>Custom</PresentationFormat>
  <Paragraphs>54</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system-ui</vt:lpstr>
      <vt:lpstr>KaTeX_Math</vt:lpstr>
      <vt:lpstr>Arial</vt:lpstr>
      <vt:lpstr>Calibri</vt:lpstr>
      <vt:lpstr>Montserrat Semi-Bold Italics</vt:lpstr>
      <vt:lpstr>Garet ExtraBold</vt:lpstr>
      <vt:lpstr>KaTeX_Main</vt:lpstr>
      <vt:lpstr>Vazirmatn</vt:lpstr>
      <vt:lpstr>2  Roya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Grey Minimal Modern Company Profile Presentation</dc:title>
  <dc:creator>QCST</dc:creator>
  <cp:lastModifiedBy>Ahmad Shirinkalam</cp:lastModifiedBy>
  <cp:revision>22</cp:revision>
  <dcterms:created xsi:type="dcterms:W3CDTF">2006-08-16T00:00:00Z</dcterms:created>
  <dcterms:modified xsi:type="dcterms:W3CDTF">2024-11-10T11:18:05Z</dcterms:modified>
  <dc:identifier>DAGMDAnCbxU</dc:identifier>
</cp:coreProperties>
</file>