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handoutMasterIdLst>
    <p:handoutMasterId r:id="rId22"/>
  </p:handoutMasterIdLst>
  <p:sldIdLst>
    <p:sldId id="256" r:id="rId2"/>
    <p:sldId id="257" r:id="rId3"/>
    <p:sldId id="258" r:id="rId4"/>
    <p:sldId id="259" r:id="rId5"/>
    <p:sldId id="260" r:id="rId6"/>
    <p:sldId id="261" r:id="rId7"/>
    <p:sldId id="274" r:id="rId8"/>
    <p:sldId id="273" r:id="rId9"/>
    <p:sldId id="262" r:id="rId10"/>
    <p:sldId id="263" r:id="rId11"/>
    <p:sldId id="264" r:id="rId12"/>
    <p:sldId id="265" r:id="rId13"/>
    <p:sldId id="266" r:id="rId14"/>
    <p:sldId id="267" r:id="rId15"/>
    <p:sldId id="268" r:id="rId16"/>
    <p:sldId id="269" r:id="rId17"/>
    <p:sldId id="270" r:id="rId18"/>
    <p:sldId id="271" r:id="rId19"/>
    <p:sldId id="272" r:id="rId20"/>
  </p:sldIdLst>
  <p:sldSz cx="9144000" cy="5143500" type="screen16x9"/>
  <p:notesSz cx="6858000" cy="9144000"/>
  <p:embeddedFontLst>
    <p:embeddedFont>
      <p:font typeface="Lato" panose="020F0502020204030203" pitchFamily="34" charset="0"/>
      <p:regular r:id="rId23"/>
      <p:bold r:id="rId24"/>
      <p:italic r:id="rId25"/>
      <p:boldItalic r:id="rId26"/>
    </p:embeddedFont>
    <p:embeddedFont>
      <p:font typeface="Raleway" pitchFamily="2" charset="0"/>
      <p:regular r:id="rId27"/>
      <p:bold r:id="rId28"/>
      <p:italic r:id="rId29"/>
      <p:boldItalic r:id="rId30"/>
    </p:embeddedFont>
    <p:embeddedFont>
      <p:font typeface="Vazirmatn" panose="020B0604020202020204" charset="-78"/>
      <p:regular r:id="rId31"/>
      <p:bold r:id="rId32"/>
    </p:embeddedFont>
    <p:embeddedFont>
      <p:font typeface="Vazirmatn Black" panose="020B0604020202020204" charset="-78"/>
      <p:bold r:id="rId33"/>
    </p:embeddedFont>
    <p:embeddedFont>
      <p:font typeface="Vazirmatn ExtraBold" panose="020B0604020202020204" charset="-78"/>
      <p:bold r:id="rId34"/>
    </p:embeddedFont>
    <p:embeddedFont>
      <p:font typeface="Vazirmatn ExtraLight" panose="020B0604020202020204" charset="-78"/>
      <p:regular r:id="rId35"/>
      <p:bold r:id="rId36"/>
    </p:embeddedFont>
    <p:embeddedFont>
      <p:font typeface="Vazirmatn Light" panose="020B0604020202020204" charset="-78"/>
      <p:regular r:id="rId37"/>
      <p:bold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5" d="100"/>
          <a:sy n="95" d="100"/>
        </p:scale>
        <p:origin x="1090"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presProps" Target="presProps.xml"/><Relationship Id="rId21" Type="http://schemas.openxmlformats.org/officeDocument/2006/relationships/notesMaster" Target="notesMasters/notesMaster1.xml"/><Relationship Id="rId34" Type="http://schemas.openxmlformats.org/officeDocument/2006/relationships/font" Target="fonts/font12.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D290FCA-EC0C-3172-B4D6-6E07B994845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7E68326-FDEF-14F4-A6FA-06D4E467CDC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750501-C392-4103-8905-FB8263D18B9D}" type="datetimeFigureOut">
              <a:rPr lang="en-US" smtClean="0"/>
              <a:t>10/13/2024</a:t>
            </a:fld>
            <a:endParaRPr lang="en-US"/>
          </a:p>
        </p:txBody>
      </p:sp>
      <p:sp>
        <p:nvSpPr>
          <p:cNvPr id="4" name="Footer Placeholder 3">
            <a:extLst>
              <a:ext uri="{FF2B5EF4-FFF2-40B4-BE49-F238E27FC236}">
                <a16:creationId xmlns:a16="http://schemas.microsoft.com/office/drawing/2014/main" id="{2A17D87D-3A18-9E9D-208D-B14C17FE143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A. Shirinkalam@QCST</a:t>
            </a:r>
          </a:p>
        </p:txBody>
      </p:sp>
      <p:sp>
        <p:nvSpPr>
          <p:cNvPr id="5" name="Slide Number Placeholder 4">
            <a:extLst>
              <a:ext uri="{FF2B5EF4-FFF2-40B4-BE49-F238E27FC236}">
                <a16:creationId xmlns:a16="http://schemas.microsoft.com/office/drawing/2014/main" id="{9D0AA112-0275-8579-69DC-02E315B041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E721FE-792A-4754-8576-D9D186295F10}" type="slidenum">
              <a:rPr lang="en-US" smtClean="0"/>
              <a:t>‹#›</a:t>
            </a:fld>
            <a:endParaRPr lang="en-US"/>
          </a:p>
        </p:txBody>
      </p:sp>
    </p:spTree>
    <p:extLst>
      <p:ext uri="{BB962C8B-B14F-4D97-AF65-F5344CB8AC3E}">
        <p14:creationId xmlns:p14="http://schemas.microsoft.com/office/powerpoint/2010/main" val="224161081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b9a0b07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b9a0b07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cb9a0b074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cb9a0b074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ebeee891a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ebeee891a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ebeee891a8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ebeee891a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76e9b2f454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76e9b2f454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76e9b2f454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76e9b2f454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76e9b2f454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76e9b2f45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76e9b2f454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76e9b2f45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76e9b2f454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76e9b2f454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76e9b2f454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76e9b2f454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76e9b2f454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276e9b2f454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d5b15f0a3_5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d5b15f0a3_5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72363054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723630543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d251bb473_0_6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d251bb473_0_6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d251bb473_0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d251bb473_0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76e9b2f45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76e9b2f45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a:extLst>
            <a:ext uri="{FF2B5EF4-FFF2-40B4-BE49-F238E27FC236}">
              <a16:creationId xmlns:a16="http://schemas.microsoft.com/office/drawing/2014/main" id="{17D0968B-7A92-2D15-9252-07A1108128FC}"/>
            </a:ext>
          </a:extLst>
        </p:cNvPr>
        <p:cNvGrpSpPr/>
        <p:nvPr/>
      </p:nvGrpSpPr>
      <p:grpSpPr>
        <a:xfrm>
          <a:off x="0" y="0"/>
          <a:ext cx="0" cy="0"/>
          <a:chOff x="0" y="0"/>
          <a:chExt cx="0" cy="0"/>
        </a:xfrm>
      </p:grpSpPr>
      <p:sp>
        <p:nvSpPr>
          <p:cNvPr id="128" name="Google Shape;128;g276e9b2f454_0_1:notes">
            <a:extLst>
              <a:ext uri="{FF2B5EF4-FFF2-40B4-BE49-F238E27FC236}">
                <a16:creationId xmlns:a16="http://schemas.microsoft.com/office/drawing/2014/main" id="{E2F29CE1-FF6C-3FC8-D5D9-8D796E7E90B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76e9b2f454_0_1:notes">
            <a:extLst>
              <a:ext uri="{FF2B5EF4-FFF2-40B4-BE49-F238E27FC236}">
                <a16:creationId xmlns:a16="http://schemas.microsoft.com/office/drawing/2014/main" id="{8FD36E22-8773-254A-E8BC-03635B3902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3584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a:extLst>
            <a:ext uri="{FF2B5EF4-FFF2-40B4-BE49-F238E27FC236}">
              <a16:creationId xmlns:a16="http://schemas.microsoft.com/office/drawing/2014/main" id="{DA2AFA09-25ED-FD7C-5B4A-57B78FDFAB5A}"/>
            </a:ext>
          </a:extLst>
        </p:cNvPr>
        <p:cNvGrpSpPr/>
        <p:nvPr/>
      </p:nvGrpSpPr>
      <p:grpSpPr>
        <a:xfrm>
          <a:off x="0" y="0"/>
          <a:ext cx="0" cy="0"/>
          <a:chOff x="0" y="0"/>
          <a:chExt cx="0" cy="0"/>
        </a:xfrm>
      </p:grpSpPr>
      <p:sp>
        <p:nvSpPr>
          <p:cNvPr id="128" name="Google Shape;128;g276e9b2f454_0_1:notes">
            <a:extLst>
              <a:ext uri="{FF2B5EF4-FFF2-40B4-BE49-F238E27FC236}">
                <a16:creationId xmlns:a16="http://schemas.microsoft.com/office/drawing/2014/main" id="{795534DF-C96D-4BEC-E683-8BC78EA0F5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76e9b2f454_0_1:notes">
            <a:extLst>
              <a:ext uri="{FF2B5EF4-FFF2-40B4-BE49-F238E27FC236}">
                <a16:creationId xmlns:a16="http://schemas.microsoft.com/office/drawing/2014/main" id="{688FED7C-E3E9-A7C1-A4BD-A9EF2F167AF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19477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965474a9_3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e965474a9_3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2" name="Google Shape;62;p11"/>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63" name="Google Shape;63;p11"/>
          <p:cNvSpPr txBox="1">
            <a:spLocks noGrp="1"/>
          </p:cNvSpPr>
          <p:nvPr>
            <p:ph type="title" hasCustomPrompt="1"/>
          </p:nvPr>
        </p:nvSpPr>
        <p:spPr>
          <a:xfrm>
            <a:off x="853950" y="1304850"/>
            <a:ext cx="74361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rtl="0">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a:spLocks noGrp="1"/>
          </p:cNvSpPr>
          <p:nvPr>
            <p:ph type="body" idx="1"/>
          </p:nvPr>
        </p:nvSpPr>
        <p:spPr>
          <a:xfrm>
            <a:off x="853950" y="2919450"/>
            <a:ext cx="74361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65" name="Google Shape;65;p11"/>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18" name="Google Shape;18;p3"/>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19" name="Google Shape;19;p3"/>
          <p:cNvSpPr txBox="1">
            <a:spLocks noGrp="1"/>
          </p:cNvSpPr>
          <p:nvPr>
            <p:ph type="title"/>
          </p:nvPr>
        </p:nvSpPr>
        <p:spPr>
          <a:xfrm>
            <a:off x="406425" y="1806825"/>
            <a:ext cx="8296800" cy="1542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20" name="Google Shape;20;p3"/>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23" name="Google Shape;23;p4"/>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24" name="Google Shape;24;p4"/>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25" name="Google Shape;25;p4"/>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4"/>
          <p:cNvSpPr txBox="1">
            <a:spLocks noGrp="1"/>
          </p:cNvSpPr>
          <p:nvPr>
            <p:ph type="body" idx="1"/>
          </p:nvPr>
        </p:nvSpPr>
        <p:spPr>
          <a:xfrm>
            <a:off x="2410112" y="1595776"/>
            <a:ext cx="6321600" cy="3002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27" name="Google Shape;27;p4"/>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303300" y="411575"/>
            <a:ext cx="8520600" cy="639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8" name="Google Shape;38;p6"/>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rgbClr val="353535"/>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3600"/>
              <a:buNone/>
              <a:defRPr sz="3600">
                <a:solidFill>
                  <a:schemeClr val="dk1"/>
                </a:solidFill>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57" name="Google Shape;57;p1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58" name="Google Shape;58;p10"/>
          <p:cNvSpPr txBox="1">
            <a:spLocks noGrp="1"/>
          </p:cNvSpPr>
          <p:nvPr>
            <p:ph type="body" idx="1"/>
          </p:nvPr>
        </p:nvSpPr>
        <p:spPr>
          <a:xfrm>
            <a:off x="328017" y="4226025"/>
            <a:ext cx="8388600" cy="3936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59" name="Google Shape;59;p10"/>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Lato"/>
                <a:ea typeface="Lato"/>
                <a:cs typeface="Lato"/>
                <a:sym typeface="Lato"/>
              </a:defRPr>
            </a:lvl1pPr>
            <a:lvl2pPr lvl="1" algn="r" rtl="0">
              <a:buNone/>
              <a:defRPr sz="1000">
                <a:solidFill>
                  <a:schemeClr val="dk2"/>
                </a:solidFill>
                <a:latin typeface="Lato"/>
                <a:ea typeface="Lato"/>
                <a:cs typeface="Lato"/>
                <a:sym typeface="Lato"/>
              </a:defRPr>
            </a:lvl2pPr>
            <a:lvl3pPr lvl="2" algn="r" rtl="0">
              <a:buNone/>
              <a:defRPr sz="1000">
                <a:solidFill>
                  <a:schemeClr val="dk2"/>
                </a:solidFill>
                <a:latin typeface="Lato"/>
                <a:ea typeface="Lato"/>
                <a:cs typeface="Lato"/>
                <a:sym typeface="Lato"/>
              </a:defRPr>
            </a:lvl3pPr>
            <a:lvl4pPr lvl="3" algn="r" rtl="0">
              <a:buNone/>
              <a:defRPr sz="1000">
                <a:solidFill>
                  <a:schemeClr val="dk2"/>
                </a:solidFill>
                <a:latin typeface="Lato"/>
                <a:ea typeface="Lato"/>
                <a:cs typeface="Lato"/>
                <a:sym typeface="Lato"/>
              </a:defRPr>
            </a:lvl4pPr>
            <a:lvl5pPr lvl="4" algn="r" rtl="0">
              <a:buNone/>
              <a:defRPr sz="1000">
                <a:solidFill>
                  <a:schemeClr val="dk2"/>
                </a:solidFill>
                <a:latin typeface="Lato"/>
                <a:ea typeface="Lato"/>
                <a:cs typeface="Lato"/>
                <a:sym typeface="Lato"/>
              </a:defRPr>
            </a:lvl5pPr>
            <a:lvl6pPr lvl="5" algn="r" rtl="0">
              <a:buNone/>
              <a:defRPr sz="1000">
                <a:solidFill>
                  <a:schemeClr val="dk2"/>
                </a:solidFill>
                <a:latin typeface="Lato"/>
                <a:ea typeface="Lato"/>
                <a:cs typeface="Lato"/>
                <a:sym typeface="Lato"/>
              </a:defRPr>
            </a:lvl6pPr>
            <a:lvl7pPr lvl="6" algn="r" rtl="0">
              <a:buNone/>
              <a:defRPr sz="1000">
                <a:solidFill>
                  <a:schemeClr val="dk2"/>
                </a:solidFill>
                <a:latin typeface="Lato"/>
                <a:ea typeface="Lato"/>
                <a:cs typeface="Lato"/>
                <a:sym typeface="Lato"/>
              </a:defRPr>
            </a:lvl7pPr>
            <a:lvl8pPr lvl="7" algn="r" rtl="0">
              <a:buNone/>
              <a:defRPr sz="1000">
                <a:solidFill>
                  <a:schemeClr val="dk2"/>
                </a:solidFill>
                <a:latin typeface="Lato"/>
                <a:ea typeface="Lato"/>
                <a:cs typeface="Lato"/>
                <a:sym typeface="Lato"/>
              </a:defRPr>
            </a:lvl8pPr>
            <a:lvl9pPr lvl="8" algn="r" rtl="0">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png"/><Relationship Id="rId7" Type="http://schemas.microsoft.com/office/2007/relationships/hdphoto" Target="../media/hdphoto1.wdp"/><Relationship Id="rId2" Type="http://schemas.openxmlformats.org/officeDocument/2006/relationships/notesSlide" Target="../notesSlides/notesSlide11.xml"/><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 Id="rId9" Type="http://schemas.microsoft.com/office/2007/relationships/hdphoto" Target="../media/hdphoto2.wdp"/></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778175" y="671875"/>
            <a:ext cx="6331500" cy="21981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2400"/>
              </a:spcBef>
              <a:spcAft>
                <a:spcPts val="0"/>
              </a:spcAft>
              <a:buNone/>
            </a:pPr>
            <a:r>
              <a:rPr lang="en" sz="3700" b="0">
                <a:latin typeface="Vazirmatn ExtraBold"/>
                <a:ea typeface="Vazirmatn ExtraBold"/>
                <a:cs typeface="Vazirmatn ExtraBold"/>
                <a:sym typeface="Vazirmatn ExtraBold"/>
              </a:rPr>
              <a:t>رگرسیون در یادگیری ماشین</a:t>
            </a:r>
            <a:endParaRPr sz="3700" b="0">
              <a:latin typeface="Vazirmatn ExtraBold"/>
              <a:ea typeface="Vazirmatn ExtraBold"/>
              <a:cs typeface="Vazirmatn ExtraBold"/>
              <a:sym typeface="Vazirmatn ExtraBold"/>
            </a:endParaRPr>
          </a:p>
          <a:p>
            <a:pPr marL="0" lvl="0" indent="0" algn="l" rtl="0">
              <a:spcBef>
                <a:spcPts val="600"/>
              </a:spcBef>
              <a:spcAft>
                <a:spcPts val="0"/>
              </a:spcAft>
              <a:buNone/>
            </a:pPr>
            <a:r>
              <a:rPr lang="en">
                <a:latin typeface="Lato"/>
                <a:ea typeface="Lato"/>
                <a:cs typeface="Lato"/>
                <a:sym typeface="Lato"/>
              </a:rPr>
              <a:t>Regression in ML</a:t>
            </a:r>
            <a:endParaRPr>
              <a:latin typeface="Lato"/>
              <a:ea typeface="Lato"/>
              <a:cs typeface="Lato"/>
              <a:sym typeface="Lato"/>
            </a:endParaRPr>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400"/>
              <a:t>Ahmad Shirinkalam in QCST</a:t>
            </a:r>
            <a:endParaRPr sz="2400" b="1"/>
          </a:p>
        </p:txBody>
      </p:sp>
      <p:sp>
        <p:nvSpPr>
          <p:cNvPr id="76" name="Google Shape;76;p13"/>
          <p:cNvSpPr/>
          <p:nvPr/>
        </p:nvSpPr>
        <p:spPr>
          <a:xfrm>
            <a:off x="237675" y="246275"/>
            <a:ext cx="1187100" cy="4257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pic>
        <p:nvPicPr>
          <p:cNvPr id="3" name="Picture 2">
            <a:extLst>
              <a:ext uri="{FF2B5EF4-FFF2-40B4-BE49-F238E27FC236}">
                <a16:creationId xmlns:a16="http://schemas.microsoft.com/office/drawing/2014/main" id="{B6B2FB3E-7749-8AA5-1712-1B9815F790CA}"/>
              </a:ext>
            </a:extLst>
          </p:cNvPr>
          <p:cNvPicPr>
            <a:picLocks noChangeAspect="1"/>
          </p:cNvPicPr>
          <p:nvPr/>
        </p:nvPicPr>
        <p:blipFill>
          <a:blip r:embed="rId3"/>
          <a:stretch>
            <a:fillRect/>
          </a:stretch>
        </p:blipFill>
        <p:spPr>
          <a:xfrm>
            <a:off x="0" y="2037347"/>
            <a:ext cx="2542674" cy="310615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6"/>
        <p:cNvGrpSpPr/>
        <p:nvPr/>
      </p:nvGrpSpPr>
      <p:grpSpPr>
        <a:xfrm>
          <a:off x="0" y="0"/>
          <a:ext cx="0" cy="0"/>
          <a:chOff x="0" y="0"/>
          <a:chExt cx="0" cy="0"/>
        </a:xfrm>
      </p:grpSpPr>
      <p:pic>
        <p:nvPicPr>
          <p:cNvPr id="157" name="Google Shape;157;p20"/>
          <p:cNvPicPr preferRelativeResize="0"/>
          <p:nvPr/>
        </p:nvPicPr>
        <p:blipFill>
          <a:blip r:embed="rId3">
            <a:alphaModFix/>
          </a:blip>
          <a:stretch>
            <a:fillRect/>
          </a:stretch>
        </p:blipFill>
        <p:spPr>
          <a:xfrm>
            <a:off x="738425" y="162725"/>
            <a:ext cx="7876450" cy="4818049"/>
          </a:xfrm>
          <a:prstGeom prst="rect">
            <a:avLst/>
          </a:prstGeom>
          <a:noFill/>
          <a:ln>
            <a:noFill/>
          </a:ln>
        </p:spPr>
      </p:pic>
      <p:pic>
        <p:nvPicPr>
          <p:cNvPr id="158" name="Google Shape;158;p20"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159" name="Google Shape;159;p20"/>
          <p:cNvSpPr txBox="1"/>
          <p:nvPr/>
        </p:nvSpPr>
        <p:spPr>
          <a:xfrm>
            <a:off x="3590842" y="720776"/>
            <a:ext cx="4432800" cy="762600"/>
          </a:xfrm>
          <a:prstGeom prst="rect">
            <a:avLst/>
          </a:prstGeom>
          <a:noFill/>
          <a:ln>
            <a:noFill/>
          </a:ln>
        </p:spPr>
        <p:txBody>
          <a:bodyPr spcFirstLastPara="1" wrap="square" lIns="91425" tIns="91425" rIns="91425" bIns="91425" anchor="b" anchorCtr="0">
            <a:noAutofit/>
          </a:bodyPr>
          <a:lstStyle/>
          <a:p>
            <a:pPr marL="0" lvl="0" indent="0" algn="r" rtl="1">
              <a:spcBef>
                <a:spcPts val="0"/>
              </a:spcBef>
              <a:spcAft>
                <a:spcPts val="0"/>
              </a:spcAft>
              <a:buNone/>
            </a:pPr>
            <a:r>
              <a:rPr lang="en" sz="2800" dirty="0">
                <a:solidFill>
                  <a:schemeClr val="lt2"/>
                </a:solidFill>
                <a:latin typeface="Vazirmatn Black"/>
                <a:ea typeface="Vazirmatn Black"/>
                <a:cs typeface="Vazirmatn Black"/>
                <a:sym typeface="Vazirmatn Black"/>
              </a:rPr>
              <a:t>  ارزیابی مدل‌های رگرسیون</a:t>
            </a:r>
            <a:endParaRPr sz="2800" dirty="0">
              <a:solidFill>
                <a:schemeClr val="lt2"/>
              </a:solidFill>
              <a:latin typeface="Vazirmatn Black"/>
              <a:ea typeface="Vazirmatn Black"/>
              <a:cs typeface="Vazirmatn Black"/>
              <a:sym typeface="Vazirmatn Black"/>
            </a:endParaRPr>
          </a:p>
        </p:txBody>
      </p:sp>
      <p:sp>
        <p:nvSpPr>
          <p:cNvPr id="160" name="Google Shape;160;p20"/>
          <p:cNvSpPr txBox="1">
            <a:spLocks noGrp="1"/>
          </p:cNvSpPr>
          <p:nvPr>
            <p:ph type="body" idx="4294967295"/>
          </p:nvPr>
        </p:nvSpPr>
        <p:spPr>
          <a:xfrm>
            <a:off x="1373425" y="1377475"/>
            <a:ext cx="6521100" cy="3327900"/>
          </a:xfrm>
          <a:prstGeom prst="rect">
            <a:avLst/>
          </a:prstGeom>
        </p:spPr>
        <p:txBody>
          <a:bodyPr spcFirstLastPara="1" wrap="square" lIns="91425" tIns="91425" rIns="91425" bIns="91425" anchor="t" anchorCtr="0">
            <a:normAutofit/>
          </a:bodyPr>
          <a:lstStyle/>
          <a:p>
            <a:pPr marL="0" lvl="0" indent="0" algn="just" rtl="1">
              <a:spcBef>
                <a:spcPts val="0"/>
              </a:spcBef>
              <a:spcAft>
                <a:spcPts val="0"/>
              </a:spcAft>
              <a:buClr>
                <a:schemeClr val="dk2"/>
              </a:buClr>
              <a:buSzPts val="1100"/>
              <a:buFont typeface="Arial"/>
              <a:buNone/>
            </a:pPr>
            <a:r>
              <a:rPr lang="en" sz="1200" dirty="0">
                <a:latin typeface="Vazirmatn"/>
                <a:ea typeface="Vazirmatn"/>
                <a:cs typeface="Vazirmatn"/>
                <a:sym typeface="Vazirmatn"/>
              </a:rPr>
              <a:t>پس از ساخت مدل‌های رگرسیونی، باید آن‌ها را با معیارهای مختلفی ارزیابی کنیم تا میزان دقت و کارایی هر مدل را بسنجیم</a:t>
            </a:r>
            <a:r>
              <a:rPr lang="fa-IR" sz="1200" dirty="0">
                <a:latin typeface="Vazirmatn"/>
                <a:ea typeface="Vazirmatn"/>
                <a:cs typeface="Vazirmatn"/>
                <a:sym typeface="Vazirmatn"/>
              </a:rPr>
              <a:t>.</a:t>
            </a:r>
            <a:r>
              <a:rPr lang="en" sz="1200" dirty="0">
                <a:latin typeface="Vazirmatn"/>
                <a:ea typeface="Vazirmatn"/>
                <a:cs typeface="Vazirmatn"/>
                <a:sym typeface="Vazirmatn"/>
              </a:rPr>
              <a:t> یکی از متداول‌ترین این معیارها ریشه خطای میانگین مربعات (RMSE) </a:t>
            </a:r>
            <a:r>
              <a:rPr lang="fa-IR" sz="1200" dirty="0">
                <a:latin typeface="Vazirmatn"/>
                <a:ea typeface="Vazirmatn"/>
                <a:cs typeface="Vazirmatn"/>
                <a:sym typeface="Vazirmatn"/>
              </a:rPr>
              <a:t> </a:t>
            </a:r>
            <a:r>
              <a:rPr lang="en" sz="1200" dirty="0">
                <a:latin typeface="Vazirmatn"/>
                <a:ea typeface="Vazirmatn"/>
                <a:cs typeface="Vazirmatn"/>
                <a:sym typeface="Vazirmatn"/>
              </a:rPr>
              <a:t>است که میزان انحراف پیش‌بینی‌ها از مقادیر واقعی را نشان می‌دهد</a:t>
            </a:r>
            <a:r>
              <a:rPr lang="fa-IR" sz="1200" dirty="0">
                <a:latin typeface="Vazirmatn"/>
                <a:ea typeface="Vazirmatn"/>
                <a:cs typeface="Vazirmatn"/>
                <a:sym typeface="Vazirmatn"/>
              </a:rPr>
              <a:t>.</a:t>
            </a:r>
            <a:r>
              <a:rPr lang="en" sz="1200" dirty="0">
                <a:latin typeface="Vazirmatn"/>
                <a:ea typeface="Vazirmatn"/>
                <a:cs typeface="Vazirmatn"/>
                <a:sym typeface="Vazirmatn"/>
              </a:rPr>
              <a:t> اما RMSE تنها یک معیار است و بهتر است از ترکیبی از چندین معیار ارزیابی استفاده کنیم</a:t>
            </a:r>
            <a:r>
              <a:rPr lang="fa-IR" sz="1200" dirty="0">
                <a:latin typeface="Vazirmatn"/>
                <a:ea typeface="Vazirmatn"/>
                <a:cs typeface="Vazirmatn"/>
                <a:sym typeface="Vazirmatn"/>
              </a:rPr>
              <a:t>.</a:t>
            </a:r>
            <a:r>
              <a:rPr lang="en" sz="1200" dirty="0">
                <a:latin typeface="Vazirmatn"/>
                <a:ea typeface="Vazirmatn"/>
                <a:cs typeface="Vazirmatn"/>
                <a:sym typeface="Vazirmatn"/>
              </a:rPr>
              <a:t> دیگر معیارهای رایج برای ارزیابی مدل‌های رگرسیونی عبارتند از:</a:t>
            </a:r>
            <a:endParaRPr sz="1200" dirty="0">
              <a:latin typeface="Vazirmatn"/>
              <a:ea typeface="Vazirmatn"/>
              <a:cs typeface="Vazirmatn"/>
              <a:sym typeface="Vazirmatn"/>
            </a:endParaRPr>
          </a:p>
          <a:p>
            <a:pPr marL="457200" lvl="0" indent="0" algn="r" rtl="1">
              <a:spcBef>
                <a:spcPts val="1600"/>
              </a:spcBef>
              <a:spcAft>
                <a:spcPts val="0"/>
              </a:spcAft>
              <a:buNone/>
            </a:pPr>
            <a:r>
              <a:rPr lang="en" sz="1400" b="1" dirty="0">
                <a:solidFill>
                  <a:schemeClr val="dk1"/>
                </a:solidFill>
                <a:latin typeface="Vazirmatn"/>
                <a:ea typeface="Vazirmatn"/>
                <a:cs typeface="Vazirmatn"/>
                <a:sym typeface="Vazirmatn"/>
              </a:rPr>
              <a:t>R-squared (R²)</a:t>
            </a:r>
            <a:br>
              <a:rPr lang="en" sz="1200" dirty="0">
                <a:latin typeface="Raleway"/>
                <a:ea typeface="Raleway"/>
                <a:cs typeface="Raleway"/>
                <a:sym typeface="Raleway"/>
              </a:rPr>
            </a:br>
            <a:r>
              <a:rPr lang="en" sz="1200" dirty="0">
                <a:latin typeface="Vazirmatn"/>
                <a:ea typeface="Vazirmatn"/>
                <a:cs typeface="Vazirmatn"/>
                <a:sym typeface="Vazirmatn"/>
              </a:rPr>
              <a:t>نسبت تغییرات توضیح داده شده به کل تغییرات</a:t>
            </a:r>
            <a:r>
              <a:rPr lang="fa-IR" sz="1200" dirty="0">
                <a:latin typeface="Vazirmatn"/>
                <a:ea typeface="Vazirmatn"/>
                <a:cs typeface="Vazirmatn"/>
                <a:sym typeface="Vazirmatn"/>
              </a:rPr>
              <a:t>.</a:t>
            </a:r>
            <a:r>
              <a:rPr lang="en" sz="1200" dirty="0">
                <a:latin typeface="Vazirmatn"/>
                <a:ea typeface="Vazirmatn"/>
                <a:cs typeface="Vazirmatn"/>
                <a:sym typeface="Vazirmatn"/>
              </a:rPr>
              <a:t> این معیار میزان برازش مدل را نشان می‌دهد</a:t>
            </a:r>
            <a:r>
              <a:rPr lang="fa-IR" sz="1200" dirty="0">
                <a:latin typeface="Vazirmatn"/>
                <a:ea typeface="Vazirmatn"/>
                <a:cs typeface="Vazirmatn"/>
                <a:sym typeface="Vazirmatn"/>
              </a:rPr>
              <a:t>.</a:t>
            </a:r>
            <a:r>
              <a:rPr lang="en" sz="1200" dirty="0">
                <a:latin typeface="Vazirmatn"/>
                <a:ea typeface="Vazirmatn"/>
                <a:cs typeface="Vazirmatn"/>
                <a:sym typeface="Vazirmatn"/>
              </a:rPr>
              <a:t> هر قدر این مقدار به عدد یک نزدیک تر باشد برازش مدل دقیق تر بوده است</a:t>
            </a:r>
            <a:r>
              <a:rPr lang="fa-IR" sz="1200" dirty="0">
                <a:latin typeface="Vazirmatn"/>
                <a:ea typeface="Vazirmatn"/>
                <a:cs typeface="Vazirmatn"/>
                <a:sym typeface="Vazirmatn"/>
              </a:rPr>
              <a:t>.</a:t>
            </a:r>
            <a:endParaRPr sz="1200" dirty="0">
              <a:latin typeface="Vazirmatn"/>
              <a:ea typeface="Vazirmatn"/>
              <a:cs typeface="Vazirmatn"/>
              <a:sym typeface="Vazirmatn"/>
            </a:endParaRPr>
          </a:p>
          <a:p>
            <a:pPr marL="457200" lvl="0" indent="0" algn="r" rtl="1">
              <a:spcBef>
                <a:spcPts val="1000"/>
              </a:spcBef>
              <a:spcAft>
                <a:spcPts val="0"/>
              </a:spcAft>
              <a:buNone/>
            </a:pPr>
            <a:r>
              <a:rPr lang="en" sz="1400" b="1" dirty="0">
                <a:solidFill>
                  <a:schemeClr val="dk1"/>
                </a:solidFill>
                <a:latin typeface="Vazirmatn"/>
                <a:ea typeface="Vazirmatn"/>
                <a:cs typeface="Vazirmatn"/>
                <a:sym typeface="Vazirmatn"/>
              </a:rPr>
              <a:t>میانگین قدر مطلق خطا (MAE)</a:t>
            </a:r>
            <a:br>
              <a:rPr lang="en" sz="1400" dirty="0">
                <a:latin typeface="Raleway"/>
                <a:ea typeface="Raleway"/>
                <a:cs typeface="Raleway"/>
                <a:sym typeface="Raleway"/>
              </a:rPr>
            </a:br>
            <a:r>
              <a:rPr lang="en" sz="1200" dirty="0">
                <a:latin typeface="Vazirmatn"/>
                <a:ea typeface="Vazirmatn"/>
                <a:cs typeface="Vazirmatn"/>
                <a:sym typeface="Vazirmatn"/>
              </a:rPr>
              <a:t>میانگین مقدار قدر مطلق خطا‌ها که به اندازه مطلق خطا‌ها حساس است</a:t>
            </a:r>
            <a:r>
              <a:rPr lang="fa-IR" sz="1200" dirty="0">
                <a:latin typeface="Vazirmatn"/>
                <a:ea typeface="Vazirmatn"/>
                <a:cs typeface="Vazirmatn"/>
                <a:sym typeface="Vazirmatn"/>
              </a:rPr>
              <a:t>.</a:t>
            </a:r>
            <a:endParaRPr sz="1200" dirty="0">
              <a:latin typeface="Vazirmatn"/>
              <a:ea typeface="Vazirmatn"/>
              <a:cs typeface="Vazirmatn"/>
              <a:sym typeface="Vazirmatn"/>
            </a:endParaRPr>
          </a:p>
          <a:p>
            <a:pPr marL="0" lvl="0" indent="0" algn="r" rtl="1">
              <a:spcBef>
                <a:spcPts val="1000"/>
              </a:spcBef>
              <a:spcAft>
                <a:spcPts val="0"/>
              </a:spcAft>
              <a:buNone/>
            </a:pPr>
            <a:r>
              <a:rPr lang="fa-IR" sz="1400" b="1" dirty="0">
                <a:solidFill>
                  <a:schemeClr val="dk1"/>
                </a:solidFill>
                <a:latin typeface="Vazirmatn"/>
                <a:ea typeface="Vazirmatn"/>
                <a:cs typeface="Vazirmatn"/>
                <a:sym typeface="Vazirmatn"/>
              </a:rPr>
              <a:t>          </a:t>
            </a:r>
            <a:r>
              <a:rPr lang="en" sz="1400" b="1" dirty="0">
                <a:solidFill>
                  <a:schemeClr val="dk1"/>
                </a:solidFill>
                <a:latin typeface="Vazirmatn"/>
                <a:ea typeface="Vazirmatn"/>
                <a:cs typeface="Vazirmatn"/>
                <a:sym typeface="Vazirmatn"/>
              </a:rPr>
              <a:t>میانگین قدر مطلق خطا (MAE)</a:t>
            </a:r>
            <a:br>
              <a:rPr lang="en" sz="1400" dirty="0">
                <a:latin typeface="Raleway"/>
                <a:ea typeface="Raleway"/>
                <a:cs typeface="Raleway"/>
                <a:sym typeface="Raleway"/>
              </a:rPr>
            </a:br>
            <a:r>
              <a:rPr lang="fa-IR" sz="1400" dirty="0">
                <a:latin typeface="Raleway"/>
                <a:ea typeface="Raleway"/>
                <a:cs typeface="Raleway"/>
                <a:sym typeface="Raleway"/>
              </a:rPr>
              <a:t>         </a:t>
            </a:r>
            <a:r>
              <a:rPr lang="en" sz="1200" dirty="0">
                <a:latin typeface="Vazirmatn"/>
                <a:ea typeface="Vazirmatn"/>
                <a:cs typeface="Vazirmatn"/>
                <a:sym typeface="Vazirmatn"/>
              </a:rPr>
              <a:t>میانگین نسبت قدر مطلق خطا‌ها به مقادیر واقعی که بیانگر درصد خطا است</a:t>
            </a:r>
            <a:r>
              <a:rPr lang="fa-IR" sz="1200" dirty="0">
                <a:latin typeface="Vazirmatn"/>
                <a:ea typeface="Vazirmatn"/>
                <a:cs typeface="Vazirmatn"/>
                <a:sym typeface="Vazirmatn"/>
              </a:rPr>
              <a:t>.</a:t>
            </a:r>
            <a:endParaRPr sz="1200" dirty="0">
              <a:latin typeface="Vazirmatn"/>
              <a:ea typeface="Vazirmatn"/>
              <a:cs typeface="Vazirmatn"/>
              <a:sym typeface="Vazirmatn"/>
            </a:endParaRPr>
          </a:p>
          <a:p>
            <a:pPr marL="457200" lvl="0" indent="0" algn="r" rtl="1">
              <a:spcBef>
                <a:spcPts val="1000"/>
              </a:spcBef>
              <a:spcAft>
                <a:spcPts val="1000"/>
              </a:spcAft>
              <a:buNone/>
            </a:pPr>
            <a:endParaRPr sz="1200" dirty="0">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4"/>
        <p:cNvGrpSpPr/>
        <p:nvPr/>
      </p:nvGrpSpPr>
      <p:grpSpPr>
        <a:xfrm>
          <a:off x="0" y="0"/>
          <a:ext cx="0" cy="0"/>
          <a:chOff x="0" y="0"/>
          <a:chExt cx="0" cy="0"/>
        </a:xfrm>
      </p:grpSpPr>
      <p:pic>
        <p:nvPicPr>
          <p:cNvPr id="165" name="Google Shape;165;p21"/>
          <p:cNvPicPr preferRelativeResize="0"/>
          <p:nvPr/>
        </p:nvPicPr>
        <p:blipFill>
          <a:blip r:embed="rId3">
            <a:alphaModFix/>
          </a:blip>
          <a:stretch>
            <a:fillRect/>
          </a:stretch>
        </p:blipFill>
        <p:spPr>
          <a:xfrm>
            <a:off x="738425" y="162725"/>
            <a:ext cx="7876450" cy="4818049"/>
          </a:xfrm>
          <a:prstGeom prst="rect">
            <a:avLst/>
          </a:prstGeom>
          <a:noFill/>
          <a:ln>
            <a:noFill/>
          </a:ln>
        </p:spPr>
      </p:pic>
      <p:pic>
        <p:nvPicPr>
          <p:cNvPr id="166" name="Google Shape;166;p21"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167" name="Google Shape;167;p21"/>
          <p:cNvSpPr txBox="1"/>
          <p:nvPr/>
        </p:nvSpPr>
        <p:spPr>
          <a:xfrm>
            <a:off x="3520475" y="614875"/>
            <a:ext cx="4432800" cy="762600"/>
          </a:xfrm>
          <a:prstGeom prst="rect">
            <a:avLst/>
          </a:prstGeom>
          <a:noFill/>
          <a:ln>
            <a:noFill/>
          </a:ln>
        </p:spPr>
        <p:txBody>
          <a:bodyPr spcFirstLastPara="1" wrap="square" lIns="91425" tIns="91425" rIns="91425" bIns="91425" anchor="b" anchorCtr="0">
            <a:noAutofit/>
          </a:bodyPr>
          <a:lstStyle/>
          <a:p>
            <a:pPr marL="0" lvl="0" indent="0" algn="r" rtl="1">
              <a:spcBef>
                <a:spcPts val="0"/>
              </a:spcBef>
              <a:spcAft>
                <a:spcPts val="0"/>
              </a:spcAft>
              <a:buNone/>
            </a:pPr>
            <a:r>
              <a:rPr lang="en" sz="2900">
                <a:solidFill>
                  <a:schemeClr val="lt2"/>
                </a:solidFill>
                <a:latin typeface="Vazirmatn Black"/>
                <a:ea typeface="Vazirmatn Black"/>
                <a:cs typeface="Vazirmatn Black"/>
                <a:sym typeface="Vazirmatn Black"/>
              </a:rPr>
              <a:t>فرمول‌های خطا</a:t>
            </a:r>
            <a:endParaRPr sz="2900">
              <a:solidFill>
                <a:schemeClr val="lt2"/>
              </a:solidFill>
              <a:latin typeface="Vazirmatn Black"/>
              <a:ea typeface="Vazirmatn Black"/>
              <a:cs typeface="Vazirmatn Black"/>
              <a:sym typeface="Vazirmatn Black"/>
            </a:endParaRPr>
          </a:p>
        </p:txBody>
      </p:sp>
      <p:pic>
        <p:nvPicPr>
          <p:cNvPr id="169" name="Google Shape;169;p21"/>
          <p:cNvPicPr preferRelativeResize="0"/>
          <p:nvPr/>
        </p:nvPicPr>
        <p:blipFill>
          <a:blip r:embed="rId5">
            <a:alphaModFix/>
          </a:blip>
          <a:stretch>
            <a:fillRect/>
          </a:stretch>
        </p:blipFill>
        <p:spPr>
          <a:xfrm>
            <a:off x="3637007" y="2571749"/>
            <a:ext cx="2318570" cy="696396"/>
          </a:xfrm>
          <a:prstGeom prst="rect">
            <a:avLst/>
          </a:prstGeom>
          <a:noFill/>
          <a:ln>
            <a:noFill/>
          </a:ln>
        </p:spPr>
      </p:pic>
      <p:pic>
        <p:nvPicPr>
          <p:cNvPr id="170" name="Google Shape;170;p21"/>
          <p:cNvPicPr preferRelativeResize="0"/>
          <p:nvPr/>
        </p:nvPicPr>
        <p:blipFill>
          <a:blip r:embed="rId6">
            <a:alphaModFix/>
            <a:extLst>
              <a:ext uri="{BEBA8EAE-BF5A-486C-A8C5-ECC9F3942E4B}">
                <a14:imgProps xmlns:a14="http://schemas.microsoft.com/office/drawing/2010/main">
                  <a14:imgLayer r:embed="rId7">
                    <a14:imgEffect>
                      <a14:sharpenSoften amount="50000"/>
                    </a14:imgEffect>
                  </a14:imgLayer>
                </a14:imgProps>
              </a:ext>
            </a:extLst>
          </a:blip>
          <a:stretch>
            <a:fillRect/>
          </a:stretch>
        </p:blipFill>
        <p:spPr>
          <a:xfrm>
            <a:off x="3160293" y="3713968"/>
            <a:ext cx="3271997" cy="696396"/>
          </a:xfrm>
          <a:prstGeom prst="rect">
            <a:avLst/>
          </a:prstGeom>
          <a:noFill/>
          <a:ln>
            <a:noFill/>
          </a:ln>
        </p:spPr>
      </p:pic>
      <p:pic>
        <p:nvPicPr>
          <p:cNvPr id="171" name="Google Shape;171;p21"/>
          <p:cNvPicPr preferRelativeResize="0"/>
          <p:nvPr/>
        </p:nvPicPr>
        <p:blipFill>
          <a:blip r:embed="rId8">
            <a:alphaModFix/>
            <a:extLst>
              <a:ext uri="{BEBA8EAE-BF5A-486C-A8C5-ECC9F3942E4B}">
                <a14:imgProps xmlns:a14="http://schemas.microsoft.com/office/drawing/2010/main">
                  <a14:imgLayer r:embed="rId9">
                    <a14:imgEffect>
                      <a14:sharpenSoften amount="50000"/>
                    </a14:imgEffect>
                  </a14:imgLayer>
                </a14:imgProps>
              </a:ext>
            </a:extLst>
          </a:blip>
          <a:stretch>
            <a:fillRect/>
          </a:stretch>
        </p:blipFill>
        <p:spPr>
          <a:xfrm>
            <a:off x="3339249" y="1421764"/>
            <a:ext cx="2674801" cy="81572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2"/>
          <p:cNvSpPr txBox="1">
            <a:spLocks noGrp="1"/>
          </p:cNvSpPr>
          <p:nvPr>
            <p:ph type="title"/>
          </p:nvPr>
        </p:nvSpPr>
        <p:spPr>
          <a:xfrm>
            <a:off x="265500" y="1912650"/>
            <a:ext cx="4045200" cy="1137527"/>
          </a:xfrm>
          <a:prstGeom prst="rect">
            <a:avLst/>
          </a:prstGeom>
        </p:spPr>
        <p:txBody>
          <a:bodyPr spcFirstLastPara="1" wrap="square" lIns="91425" tIns="91425" rIns="91425" bIns="91425" anchor="ctr" anchorCtr="0">
            <a:noAutofit/>
          </a:bodyPr>
          <a:lstStyle/>
          <a:p>
            <a:pPr marL="0" lvl="0" indent="0" algn="just" rtl="1">
              <a:spcBef>
                <a:spcPts val="0"/>
              </a:spcBef>
              <a:spcAft>
                <a:spcPts val="0"/>
              </a:spcAft>
              <a:buNone/>
            </a:pPr>
            <a:r>
              <a:rPr lang="en" sz="1100" dirty="0">
                <a:solidFill>
                  <a:schemeClr val="dk2"/>
                </a:solidFill>
                <a:latin typeface="Vazirmatn"/>
                <a:ea typeface="Vazirmatn"/>
                <a:cs typeface="Vazirmatn"/>
                <a:sym typeface="Vazirmatn"/>
              </a:rPr>
              <a:t>رگرسیون در یادگیری ماشین دارای کاربردهای گسترده در مسائل حوزه‌های مختلف است</a:t>
            </a:r>
            <a:r>
              <a:rPr lang="fa-IR" sz="1100" dirty="0">
                <a:solidFill>
                  <a:schemeClr val="dk2"/>
                </a:solidFill>
                <a:latin typeface="Vazirmatn"/>
                <a:ea typeface="Vazirmatn"/>
                <a:cs typeface="Vazirmatn"/>
                <a:sym typeface="Vazirmatn"/>
              </a:rPr>
              <a:t>. </a:t>
            </a:r>
            <a:r>
              <a:rPr lang="en" sz="1100" dirty="0">
                <a:solidFill>
                  <a:schemeClr val="dk2"/>
                </a:solidFill>
                <a:latin typeface="Vazirmatn"/>
                <a:ea typeface="Vazirmatn"/>
                <a:cs typeface="Vazirmatn"/>
                <a:sym typeface="Vazirmatn"/>
              </a:rPr>
              <a:t> برخی از این کاربردهای مهم عبارتند از</a:t>
            </a:r>
            <a:r>
              <a:rPr lang="fa-IR" sz="1100" dirty="0">
                <a:solidFill>
                  <a:schemeClr val="dk2"/>
                </a:solidFill>
                <a:latin typeface="Vazirmatn"/>
                <a:ea typeface="Vazirmatn"/>
                <a:cs typeface="Vazirmatn"/>
                <a:sym typeface="Vazirmatn"/>
              </a:rPr>
              <a:t>:</a:t>
            </a:r>
            <a:endParaRPr sz="1100" dirty="0">
              <a:solidFill>
                <a:schemeClr val="dk2"/>
              </a:solidFill>
              <a:latin typeface="Vazirmatn"/>
              <a:ea typeface="Vazirmatn"/>
              <a:cs typeface="Vazirmatn"/>
              <a:sym typeface="Vazirmatn"/>
            </a:endParaRPr>
          </a:p>
          <a:p>
            <a:pPr marL="0" lvl="0" indent="0" algn="r" rtl="0">
              <a:spcBef>
                <a:spcPts val="0"/>
              </a:spcBef>
              <a:spcAft>
                <a:spcPts val="0"/>
              </a:spcAft>
              <a:buNone/>
            </a:pPr>
            <a:endParaRPr sz="1100" dirty="0">
              <a:solidFill>
                <a:schemeClr val="dk2"/>
              </a:solidFill>
              <a:latin typeface="Vazirmatn"/>
              <a:ea typeface="Vazirmatn"/>
              <a:cs typeface="Vazirmatn"/>
              <a:sym typeface="Vazirmatn"/>
            </a:endParaRPr>
          </a:p>
          <a:p>
            <a:pPr marL="0" lvl="0" indent="0" algn="r" rtl="1">
              <a:spcBef>
                <a:spcPts val="0"/>
              </a:spcBef>
              <a:spcAft>
                <a:spcPts val="0"/>
              </a:spcAft>
              <a:buNone/>
            </a:pPr>
            <a:r>
              <a:rPr lang="en" sz="1500" dirty="0">
                <a:latin typeface="Vazirmatn"/>
                <a:ea typeface="Vazirmatn"/>
                <a:cs typeface="Vazirmatn"/>
                <a:sym typeface="Vazirmatn"/>
              </a:rPr>
              <a:t>پیش‌بینی فروش</a:t>
            </a:r>
            <a:r>
              <a:rPr lang="en" sz="1100" dirty="0">
                <a:solidFill>
                  <a:schemeClr val="dk2"/>
                </a:solidFill>
                <a:latin typeface="Vazirmatn"/>
                <a:ea typeface="Vazirmatn"/>
                <a:cs typeface="Vazirmatn"/>
                <a:sym typeface="Vazirmatn"/>
              </a:rPr>
              <a:t>: </a:t>
            </a:r>
            <a:r>
              <a:rPr lang="fa-IR" sz="1100" dirty="0">
                <a:solidFill>
                  <a:schemeClr val="dk2"/>
                </a:solidFill>
                <a:latin typeface="Vazirmatn"/>
                <a:ea typeface="Vazirmatn"/>
                <a:cs typeface="Vazirmatn"/>
                <a:sym typeface="Vazirmatn"/>
              </a:rPr>
              <a:t> </a:t>
            </a:r>
            <a:r>
              <a:rPr lang="en" sz="1100" dirty="0">
                <a:solidFill>
                  <a:schemeClr val="dk2"/>
                </a:solidFill>
                <a:latin typeface="Vazirmatn"/>
                <a:ea typeface="Vazirmatn"/>
                <a:cs typeface="Vazirmatn"/>
                <a:sym typeface="Vazirmatn"/>
              </a:rPr>
              <a:t>استفاده از رگرسیون برای پیش‌بینی میزان فروش محصولات در آینده به منظور برنامه‌ریزی تولید و بازاریابی موثرتر</a:t>
            </a:r>
            <a:endParaRPr sz="1100" dirty="0">
              <a:solidFill>
                <a:schemeClr val="dk2"/>
              </a:solidFill>
              <a:latin typeface="Vazirmatn"/>
              <a:ea typeface="Vazirmatn"/>
              <a:cs typeface="Vazirmatn"/>
              <a:sym typeface="Vazirmatn"/>
            </a:endParaRPr>
          </a:p>
          <a:p>
            <a:pPr marL="0" lvl="0" indent="0" algn="r" rtl="0">
              <a:spcBef>
                <a:spcPts val="0"/>
              </a:spcBef>
              <a:spcAft>
                <a:spcPts val="0"/>
              </a:spcAft>
              <a:buNone/>
            </a:pPr>
            <a:endParaRPr sz="1100" dirty="0">
              <a:solidFill>
                <a:schemeClr val="dk2"/>
              </a:solidFill>
              <a:latin typeface="Vazirmatn"/>
              <a:ea typeface="Vazirmatn"/>
              <a:cs typeface="Vazirmatn"/>
              <a:sym typeface="Vazirmatn"/>
            </a:endParaRPr>
          </a:p>
          <a:p>
            <a:pPr marL="0" lvl="0" indent="0" algn="r" rtl="1">
              <a:spcBef>
                <a:spcPts val="0"/>
              </a:spcBef>
              <a:spcAft>
                <a:spcPts val="0"/>
              </a:spcAft>
              <a:buNone/>
            </a:pPr>
            <a:r>
              <a:rPr lang="en" sz="1500" dirty="0">
                <a:latin typeface="Vazirmatn"/>
                <a:ea typeface="Vazirmatn"/>
                <a:cs typeface="Vazirmatn"/>
                <a:sym typeface="Vazirmatn"/>
              </a:rPr>
              <a:t>تشخیص بیماری</a:t>
            </a:r>
            <a:r>
              <a:rPr lang="en" sz="1100" dirty="0">
                <a:solidFill>
                  <a:schemeClr val="dk2"/>
                </a:solidFill>
                <a:latin typeface="Vazirmatn"/>
                <a:ea typeface="Vazirmatn"/>
                <a:cs typeface="Vazirmatn"/>
                <a:sym typeface="Vazirmatn"/>
              </a:rPr>
              <a:t>: </a:t>
            </a:r>
            <a:r>
              <a:rPr lang="fa-IR" sz="1100" dirty="0">
                <a:solidFill>
                  <a:schemeClr val="dk2"/>
                </a:solidFill>
                <a:latin typeface="Vazirmatn"/>
                <a:ea typeface="Vazirmatn"/>
                <a:cs typeface="Vazirmatn"/>
                <a:sym typeface="Vazirmatn"/>
              </a:rPr>
              <a:t> </a:t>
            </a:r>
            <a:r>
              <a:rPr lang="en" sz="1100" dirty="0">
                <a:solidFill>
                  <a:schemeClr val="dk2"/>
                </a:solidFill>
                <a:latin typeface="Vazirmatn"/>
                <a:ea typeface="Vazirmatn"/>
                <a:cs typeface="Vazirmatn"/>
                <a:sym typeface="Vazirmatn"/>
              </a:rPr>
              <a:t>به کارگیری رگرسیون در تجزیه و تحلیل داده‌های پزشکی برای تشخیص زودهنگام بیماری‌ها</a:t>
            </a:r>
            <a:endParaRPr sz="1100" dirty="0">
              <a:solidFill>
                <a:schemeClr val="dk2"/>
              </a:solidFill>
              <a:latin typeface="Vazirmatn"/>
              <a:ea typeface="Vazirmatn"/>
              <a:cs typeface="Vazirmatn"/>
              <a:sym typeface="Vazirmatn"/>
            </a:endParaRPr>
          </a:p>
          <a:p>
            <a:pPr marL="0" lvl="0" indent="0" algn="r" rtl="0">
              <a:spcBef>
                <a:spcPts val="0"/>
              </a:spcBef>
              <a:spcAft>
                <a:spcPts val="0"/>
              </a:spcAft>
              <a:buNone/>
            </a:pPr>
            <a:endParaRPr sz="1100" dirty="0">
              <a:solidFill>
                <a:schemeClr val="dk2"/>
              </a:solidFill>
              <a:latin typeface="Vazirmatn"/>
              <a:ea typeface="Vazirmatn"/>
              <a:cs typeface="Vazirmatn"/>
              <a:sym typeface="Vazirmatn"/>
            </a:endParaRPr>
          </a:p>
          <a:p>
            <a:pPr marL="0" lvl="0" indent="0" algn="r" rtl="1">
              <a:spcBef>
                <a:spcPts val="0"/>
              </a:spcBef>
              <a:spcAft>
                <a:spcPts val="0"/>
              </a:spcAft>
              <a:buNone/>
            </a:pPr>
            <a:r>
              <a:rPr lang="en" sz="1500" dirty="0">
                <a:latin typeface="Vazirmatn"/>
                <a:ea typeface="Vazirmatn"/>
                <a:cs typeface="Vazirmatn"/>
                <a:sym typeface="Vazirmatn"/>
              </a:rPr>
              <a:t>تخمین قیمت مسکن</a:t>
            </a:r>
            <a:r>
              <a:rPr lang="en" sz="1100" dirty="0">
                <a:solidFill>
                  <a:schemeClr val="dk2"/>
                </a:solidFill>
                <a:latin typeface="Vazirmatn"/>
                <a:ea typeface="Vazirmatn"/>
                <a:cs typeface="Vazirmatn"/>
                <a:sym typeface="Vazirmatn"/>
              </a:rPr>
              <a:t>: </a:t>
            </a:r>
            <a:r>
              <a:rPr lang="fa-IR" sz="1100" dirty="0">
                <a:solidFill>
                  <a:schemeClr val="dk2"/>
                </a:solidFill>
                <a:latin typeface="Vazirmatn"/>
                <a:ea typeface="Vazirmatn"/>
                <a:cs typeface="Vazirmatn"/>
                <a:sym typeface="Vazirmatn"/>
              </a:rPr>
              <a:t> </a:t>
            </a:r>
            <a:r>
              <a:rPr lang="en" sz="1100" dirty="0">
                <a:solidFill>
                  <a:schemeClr val="dk2"/>
                </a:solidFill>
                <a:latin typeface="Vazirmatn"/>
                <a:ea typeface="Vazirmatn"/>
                <a:cs typeface="Vazirmatn"/>
                <a:sym typeface="Vazirmatn"/>
              </a:rPr>
              <a:t>استفاده از رگرسیون برای پیش‌بینی قیمت مسکن بر اساس فاکتورهای مختلف مانند موقعیت، </a:t>
            </a:r>
            <a:r>
              <a:rPr lang="fa-IR" sz="1100" dirty="0">
                <a:solidFill>
                  <a:schemeClr val="dk2"/>
                </a:solidFill>
                <a:latin typeface="Vazirmatn"/>
                <a:ea typeface="Vazirmatn"/>
                <a:cs typeface="Vazirmatn"/>
                <a:sym typeface="Vazirmatn"/>
              </a:rPr>
              <a:t>متراژ</a:t>
            </a:r>
            <a:r>
              <a:rPr lang="en" sz="1100" dirty="0">
                <a:solidFill>
                  <a:schemeClr val="dk2"/>
                </a:solidFill>
                <a:latin typeface="Vazirmatn"/>
                <a:ea typeface="Vazirmatn"/>
                <a:cs typeface="Vazirmatn"/>
                <a:sym typeface="Vazirmatn"/>
              </a:rPr>
              <a:t>، سن و ویژگی‌های </a:t>
            </a:r>
            <a:r>
              <a:rPr lang="fa-IR" sz="1100" dirty="0">
                <a:solidFill>
                  <a:schemeClr val="dk2"/>
                </a:solidFill>
                <a:latin typeface="Vazirmatn"/>
                <a:ea typeface="Vazirmatn"/>
                <a:cs typeface="Vazirmatn"/>
                <a:sym typeface="Vazirmatn"/>
              </a:rPr>
              <a:t>بنا</a:t>
            </a:r>
            <a:endParaRPr sz="1100" dirty="0">
              <a:solidFill>
                <a:schemeClr val="dk2"/>
              </a:solidFill>
              <a:latin typeface="Vazirmatn"/>
              <a:ea typeface="Vazirmatn"/>
              <a:cs typeface="Vazirmatn"/>
              <a:sym typeface="Vazirmatn"/>
            </a:endParaRPr>
          </a:p>
          <a:p>
            <a:pPr marL="0" lvl="0" indent="0" algn="r" rtl="0">
              <a:spcBef>
                <a:spcPts val="0"/>
              </a:spcBef>
              <a:spcAft>
                <a:spcPts val="0"/>
              </a:spcAft>
              <a:buNone/>
            </a:pPr>
            <a:endParaRPr sz="1100" dirty="0">
              <a:solidFill>
                <a:schemeClr val="dk2"/>
              </a:solidFill>
              <a:latin typeface="Vazirmatn"/>
              <a:ea typeface="Vazirmatn"/>
              <a:cs typeface="Vazirmatn"/>
              <a:sym typeface="Vazirmatn"/>
            </a:endParaRPr>
          </a:p>
          <a:p>
            <a:pPr marL="0" lvl="0" indent="0" algn="r" rtl="1">
              <a:spcBef>
                <a:spcPts val="0"/>
              </a:spcBef>
              <a:spcAft>
                <a:spcPts val="0"/>
              </a:spcAft>
              <a:buNone/>
            </a:pPr>
            <a:r>
              <a:rPr lang="en" sz="1500" dirty="0">
                <a:latin typeface="Vazirmatn"/>
                <a:ea typeface="Vazirmatn"/>
                <a:cs typeface="Vazirmatn"/>
                <a:sym typeface="Vazirmatn"/>
              </a:rPr>
              <a:t>تصمیم‌گیری‌های مالی</a:t>
            </a:r>
            <a:r>
              <a:rPr lang="en" sz="1100" dirty="0">
                <a:solidFill>
                  <a:schemeClr val="dk2"/>
                </a:solidFill>
                <a:latin typeface="Vazirmatn"/>
                <a:ea typeface="Vazirmatn"/>
                <a:cs typeface="Vazirmatn"/>
                <a:sym typeface="Vazirmatn"/>
              </a:rPr>
              <a:t>: </a:t>
            </a:r>
            <a:r>
              <a:rPr lang="fa-IR" sz="1100" dirty="0">
                <a:solidFill>
                  <a:schemeClr val="dk2"/>
                </a:solidFill>
                <a:latin typeface="Vazirmatn"/>
                <a:ea typeface="Vazirmatn"/>
                <a:cs typeface="Vazirmatn"/>
                <a:sym typeface="Vazirmatn"/>
              </a:rPr>
              <a:t> </a:t>
            </a:r>
            <a:r>
              <a:rPr lang="en" sz="1100" dirty="0">
                <a:solidFill>
                  <a:schemeClr val="dk2"/>
                </a:solidFill>
                <a:latin typeface="Vazirmatn"/>
                <a:ea typeface="Vazirmatn"/>
                <a:cs typeface="Vazirmatn"/>
                <a:sym typeface="Vazirmatn"/>
              </a:rPr>
              <a:t>بهره‌گیری از مدل‌های رگرسیونی برای تخمین ریسک و بازده‌های مالی به منظور اتخاذ تصمیم‌های سرمایه‌گذاری مناسب</a:t>
            </a:r>
            <a:endParaRPr sz="1100" dirty="0">
              <a:solidFill>
                <a:schemeClr val="dk2"/>
              </a:solidFill>
              <a:latin typeface="Vazirmatn"/>
              <a:ea typeface="Vazirmatn"/>
              <a:cs typeface="Vazirmatn"/>
              <a:sym typeface="Vazirmatn"/>
            </a:endParaRPr>
          </a:p>
          <a:p>
            <a:pPr marL="0" lvl="0" indent="0" algn="r" rtl="0">
              <a:spcBef>
                <a:spcPts val="0"/>
              </a:spcBef>
              <a:spcAft>
                <a:spcPts val="0"/>
              </a:spcAft>
              <a:buNone/>
            </a:pPr>
            <a:endParaRPr sz="1100" dirty="0">
              <a:solidFill>
                <a:schemeClr val="dk2"/>
              </a:solidFill>
              <a:latin typeface="Vazirmatn"/>
              <a:ea typeface="Vazirmatn"/>
              <a:cs typeface="Vazirmatn"/>
              <a:sym typeface="Vazirmatn"/>
            </a:endParaRPr>
          </a:p>
          <a:p>
            <a:pPr marL="0" lvl="0" indent="0" algn="just" rtl="1">
              <a:spcBef>
                <a:spcPts val="0"/>
              </a:spcBef>
              <a:spcAft>
                <a:spcPts val="0"/>
              </a:spcAft>
              <a:buNone/>
            </a:pPr>
            <a:r>
              <a:rPr lang="en" sz="1100" dirty="0">
                <a:solidFill>
                  <a:schemeClr val="dk2"/>
                </a:solidFill>
                <a:latin typeface="Vazirmatn"/>
                <a:ea typeface="Vazirmatn"/>
                <a:cs typeface="Vazirmatn"/>
                <a:sym typeface="Vazirmatn"/>
              </a:rPr>
              <a:t>در مجموع، کاربردهای رگرسیون در یادگیری ماشین به ما امکان می‌دهد تا با استفاده از داده‌های موجود، مدل‌های دقیق و قابل اعتمادی برای </a:t>
            </a:r>
            <a:r>
              <a:rPr lang="en" sz="1400" dirty="0">
                <a:latin typeface="Vazirmatn"/>
                <a:ea typeface="Vazirmatn"/>
                <a:cs typeface="Vazirmatn"/>
                <a:sym typeface="Vazirmatn"/>
              </a:rPr>
              <a:t>پیش‌بینی و تصمیم‌گیری</a:t>
            </a:r>
            <a:r>
              <a:rPr lang="en" sz="1100" dirty="0">
                <a:solidFill>
                  <a:schemeClr val="dk2"/>
                </a:solidFill>
                <a:latin typeface="Vazirmatn"/>
                <a:ea typeface="Vazirmatn"/>
                <a:cs typeface="Vazirmatn"/>
                <a:sym typeface="Vazirmatn"/>
              </a:rPr>
              <a:t> در حوزه‌های مختلف توسعه دهیم</a:t>
            </a:r>
            <a:r>
              <a:rPr lang="fa-IR" sz="1100" dirty="0">
                <a:solidFill>
                  <a:schemeClr val="dk2"/>
                </a:solidFill>
                <a:latin typeface="Vazirmatn"/>
                <a:ea typeface="Vazirmatn"/>
                <a:cs typeface="Vazirmatn"/>
                <a:sym typeface="Vazirmatn"/>
              </a:rPr>
              <a:t>.</a:t>
            </a:r>
            <a:endParaRPr sz="1100" dirty="0">
              <a:solidFill>
                <a:schemeClr val="dk2"/>
              </a:solidFill>
              <a:latin typeface="Vazirmatn"/>
              <a:ea typeface="Vazirmatn"/>
              <a:cs typeface="Vazirmatn"/>
              <a:sym typeface="Vazirmatn"/>
            </a:endParaRPr>
          </a:p>
        </p:txBody>
      </p:sp>
      <p:pic>
        <p:nvPicPr>
          <p:cNvPr id="177" name="Google Shape;177;p22"/>
          <p:cNvPicPr preferRelativeResize="0"/>
          <p:nvPr/>
        </p:nvPicPr>
        <p:blipFill>
          <a:blip r:embed="rId3">
            <a:alphaModFix/>
          </a:blip>
          <a:stretch>
            <a:fillRect/>
          </a:stretch>
        </p:blipFill>
        <p:spPr>
          <a:xfrm>
            <a:off x="4572000" y="0"/>
            <a:ext cx="4572000" cy="2565915"/>
          </a:xfrm>
          <a:prstGeom prst="rect">
            <a:avLst/>
          </a:prstGeom>
          <a:noFill/>
          <a:ln>
            <a:noFill/>
          </a:ln>
        </p:spPr>
      </p:pic>
      <p:pic>
        <p:nvPicPr>
          <p:cNvPr id="178" name="Google Shape;178;p22"/>
          <p:cNvPicPr preferRelativeResize="0"/>
          <p:nvPr/>
        </p:nvPicPr>
        <p:blipFill>
          <a:blip r:embed="rId4">
            <a:alphaModFix/>
          </a:blip>
          <a:stretch>
            <a:fillRect/>
          </a:stretch>
        </p:blipFill>
        <p:spPr>
          <a:xfrm>
            <a:off x="4572000" y="2571748"/>
            <a:ext cx="4572000" cy="263999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23" title="Workspace-2 | Coworking Space, HTML, Keyboard, Laptop, Macbo… | Flickr"/>
          <p:cNvPicPr preferRelativeResize="0"/>
          <p:nvPr/>
        </p:nvPicPr>
        <p:blipFill>
          <a:blip r:embed="rId3">
            <a:alphaModFix/>
          </a:blip>
          <a:stretch>
            <a:fillRect/>
          </a:stretch>
        </p:blipFill>
        <p:spPr>
          <a:xfrm>
            <a:off x="0" y="0"/>
            <a:ext cx="9144000" cy="5143500"/>
          </a:xfrm>
          <a:prstGeom prst="rect">
            <a:avLst/>
          </a:prstGeom>
          <a:noFill/>
          <a:ln>
            <a:noFill/>
          </a:ln>
          <a:effectLst>
            <a:outerShdw blurRad="57150" dist="19050" dir="14760000" algn="bl" rotWithShape="0">
              <a:schemeClr val="lt1">
                <a:alpha val="94000"/>
              </a:schemeClr>
            </a:outerShdw>
            <a:reflection endPos="30000" dist="38100" dir="5400000" fadeDir="5400012" sy="-100000" algn="bl" rotWithShape="0"/>
          </a:effectLst>
        </p:spPr>
      </p:pic>
      <p:sp>
        <p:nvSpPr>
          <p:cNvPr id="184" name="Google Shape;184;p23"/>
          <p:cNvSpPr txBox="1">
            <a:spLocks noGrp="1"/>
          </p:cNvSpPr>
          <p:nvPr>
            <p:ph type="title"/>
          </p:nvPr>
        </p:nvSpPr>
        <p:spPr>
          <a:xfrm>
            <a:off x="365925" y="629350"/>
            <a:ext cx="6946500" cy="891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200">
                <a:solidFill>
                  <a:schemeClr val="accent5"/>
                </a:solidFill>
              </a:rPr>
              <a:t>Coding in Python…</a:t>
            </a:r>
            <a:endParaRPr sz="4200">
              <a:solidFill>
                <a:schemeClr val="accent5"/>
              </a:solidFill>
            </a:endParaRPr>
          </a:p>
          <a:p>
            <a:pPr marL="0" lvl="0" indent="0" algn="l" rtl="0">
              <a:spcBef>
                <a:spcPts val="1000"/>
              </a:spcBef>
              <a:spcAft>
                <a:spcPts val="0"/>
              </a:spcAft>
              <a:buNone/>
            </a:pPr>
            <a:endParaRPr sz="4200">
              <a:solidFill>
                <a:schemeClr val="accent5"/>
              </a:solidFill>
            </a:endParaRPr>
          </a:p>
          <a:p>
            <a:pPr marL="0" lvl="0" indent="0" algn="l" rtl="0">
              <a:spcBef>
                <a:spcPts val="1000"/>
              </a:spcBef>
              <a:spcAft>
                <a:spcPts val="0"/>
              </a:spcAft>
              <a:buNone/>
            </a:pPr>
            <a:r>
              <a:rPr lang="en" sz="2500"/>
              <a:t>You can find all the codes here:</a:t>
            </a:r>
            <a:endParaRPr sz="2500"/>
          </a:p>
          <a:p>
            <a:pPr marL="0" lvl="0" indent="0" algn="l" rtl="0">
              <a:spcBef>
                <a:spcPts val="1000"/>
              </a:spcBef>
              <a:spcAft>
                <a:spcPts val="0"/>
              </a:spcAft>
              <a:buNone/>
            </a:pPr>
            <a:endParaRPr sz="2500"/>
          </a:p>
          <a:p>
            <a:pPr marL="0" lvl="0" indent="0" algn="l" rtl="0">
              <a:spcBef>
                <a:spcPts val="1000"/>
              </a:spcBef>
              <a:spcAft>
                <a:spcPts val="0"/>
              </a:spcAft>
              <a:buNone/>
            </a:pPr>
            <a:r>
              <a:rPr lang="en" sz="2500"/>
              <a:t>https://github.com/htcshirinkalam/ML-regression/new/main</a:t>
            </a:r>
            <a:endParaRPr sz="2500"/>
          </a:p>
          <a:p>
            <a:pPr marL="0" lvl="0" indent="0" algn="l" rtl="0">
              <a:spcBef>
                <a:spcPts val="1000"/>
              </a:spcBef>
              <a:spcAft>
                <a:spcPts val="0"/>
              </a:spcAft>
              <a:buNone/>
            </a:pPr>
            <a:endParaRPr sz="2100" b="0"/>
          </a:p>
          <a:p>
            <a:pPr marL="0" lvl="0" indent="0" algn="l" rtl="0">
              <a:lnSpc>
                <a:spcPct val="115000"/>
              </a:lnSpc>
              <a:spcBef>
                <a:spcPts val="1000"/>
              </a:spcBef>
              <a:spcAft>
                <a:spcPts val="1000"/>
              </a:spcAft>
              <a:buNone/>
            </a:pPr>
            <a:endParaRPr sz="2400" u="sng">
              <a:solidFill>
                <a:schemeClr val="accent5"/>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24" title="Workspace-2 | Coworking Space, HTML, Keyboard, Laptop, Macbo… | Flickr"/>
          <p:cNvPicPr preferRelativeResize="0"/>
          <p:nvPr/>
        </p:nvPicPr>
        <p:blipFill>
          <a:blip r:embed="rId3">
            <a:alphaModFix/>
          </a:blip>
          <a:stretch>
            <a:fillRect/>
          </a:stretch>
        </p:blipFill>
        <p:spPr>
          <a:xfrm>
            <a:off x="0" y="0"/>
            <a:ext cx="9144000" cy="5143500"/>
          </a:xfrm>
          <a:prstGeom prst="rect">
            <a:avLst/>
          </a:prstGeom>
          <a:noFill/>
          <a:ln>
            <a:noFill/>
          </a:ln>
          <a:effectLst>
            <a:outerShdw blurRad="57150" dist="19050" dir="14760000" algn="bl" rotWithShape="0">
              <a:schemeClr val="lt1">
                <a:alpha val="94000"/>
              </a:schemeClr>
            </a:outerShdw>
          </a:effectLst>
        </p:spPr>
      </p:pic>
      <p:pic>
        <p:nvPicPr>
          <p:cNvPr id="190" name="Google Shape;190;p24"/>
          <p:cNvPicPr preferRelativeResize="0"/>
          <p:nvPr/>
        </p:nvPicPr>
        <p:blipFill>
          <a:blip r:embed="rId4">
            <a:alphaModFix/>
          </a:blip>
          <a:stretch>
            <a:fillRect/>
          </a:stretch>
        </p:blipFill>
        <p:spPr>
          <a:xfrm>
            <a:off x="2016836" y="153700"/>
            <a:ext cx="4572025" cy="1515675"/>
          </a:xfrm>
          <a:prstGeom prst="rect">
            <a:avLst/>
          </a:prstGeom>
          <a:noFill/>
          <a:ln>
            <a:noFill/>
          </a:ln>
        </p:spPr>
      </p:pic>
      <p:pic>
        <p:nvPicPr>
          <p:cNvPr id="191" name="Google Shape;191;p24"/>
          <p:cNvPicPr preferRelativeResize="0"/>
          <p:nvPr/>
        </p:nvPicPr>
        <p:blipFill rotWithShape="1">
          <a:blip r:embed="rId5">
            <a:alphaModFix/>
          </a:blip>
          <a:srcRect l="-3683" t="-7964" r="-3693" b="-7964"/>
          <a:stretch/>
        </p:blipFill>
        <p:spPr>
          <a:xfrm>
            <a:off x="2588751" y="1669375"/>
            <a:ext cx="3428150" cy="2611950"/>
          </a:xfrm>
          <a:prstGeom prst="rect">
            <a:avLst/>
          </a:prstGeom>
          <a:noFill/>
          <a:ln>
            <a:noFill/>
          </a:ln>
        </p:spPr>
      </p:pic>
      <p:pic>
        <p:nvPicPr>
          <p:cNvPr id="192" name="Google Shape;192;p24"/>
          <p:cNvPicPr preferRelativeResize="0"/>
          <p:nvPr/>
        </p:nvPicPr>
        <p:blipFill>
          <a:blip r:embed="rId6">
            <a:alphaModFix/>
          </a:blip>
          <a:stretch>
            <a:fillRect/>
          </a:stretch>
        </p:blipFill>
        <p:spPr>
          <a:xfrm>
            <a:off x="2421638" y="4281313"/>
            <a:ext cx="3762375" cy="504825"/>
          </a:xfrm>
          <a:prstGeom prst="rect">
            <a:avLst/>
          </a:prstGeom>
          <a:noFill/>
          <a:ln>
            <a:noFill/>
          </a:ln>
          <a:effectLst>
            <a:outerShdw blurRad="57150" dist="19050" dir="14760000" algn="bl" rotWithShape="0">
              <a:schemeClr val="lt1">
                <a:alpha val="94000"/>
              </a:schemeClr>
            </a:outerShdw>
            <a:reflection endPos="30000" dist="38100" dir="5400000" fadeDir="5400012" sy="-100000" algn="bl" rotWithShape="0"/>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25" title="Workspace-2 | Coworking Space, HTML, Keyboard, Laptop, Macbo… | Flickr"/>
          <p:cNvPicPr preferRelativeResize="0"/>
          <p:nvPr/>
        </p:nvPicPr>
        <p:blipFill>
          <a:blip r:embed="rId3">
            <a:alphaModFix/>
          </a:blip>
          <a:stretch>
            <a:fillRect/>
          </a:stretch>
        </p:blipFill>
        <p:spPr>
          <a:xfrm>
            <a:off x="0" y="0"/>
            <a:ext cx="9144000" cy="5143500"/>
          </a:xfrm>
          <a:prstGeom prst="rect">
            <a:avLst/>
          </a:prstGeom>
          <a:noFill/>
          <a:ln>
            <a:noFill/>
          </a:ln>
          <a:effectLst>
            <a:outerShdw blurRad="57150" dist="19050" dir="14760000" algn="bl" rotWithShape="0">
              <a:schemeClr val="lt1">
                <a:alpha val="94000"/>
              </a:schemeClr>
            </a:outerShdw>
          </a:effectLst>
        </p:spPr>
      </p:pic>
      <p:pic>
        <p:nvPicPr>
          <p:cNvPr id="198" name="Google Shape;198;p25"/>
          <p:cNvPicPr preferRelativeResize="0"/>
          <p:nvPr/>
        </p:nvPicPr>
        <p:blipFill>
          <a:blip r:embed="rId4">
            <a:alphaModFix/>
          </a:blip>
          <a:stretch>
            <a:fillRect/>
          </a:stretch>
        </p:blipFill>
        <p:spPr>
          <a:xfrm>
            <a:off x="1842686" y="0"/>
            <a:ext cx="5458624" cy="4139766"/>
          </a:xfrm>
          <a:prstGeom prst="rect">
            <a:avLst/>
          </a:prstGeom>
          <a:noFill/>
          <a:ln>
            <a:noFill/>
          </a:ln>
          <a:effectLst>
            <a:outerShdw blurRad="57150" dist="19050" dir="14760000" algn="bl" rotWithShape="0">
              <a:schemeClr val="lt1">
                <a:alpha val="94000"/>
              </a:schemeClr>
            </a:outerShdw>
          </a:effectLst>
        </p:spPr>
      </p:pic>
      <p:pic>
        <p:nvPicPr>
          <p:cNvPr id="199" name="Google Shape;199;p25"/>
          <p:cNvPicPr preferRelativeResize="0"/>
          <p:nvPr/>
        </p:nvPicPr>
        <p:blipFill>
          <a:blip r:embed="rId5">
            <a:alphaModFix/>
          </a:blip>
          <a:stretch>
            <a:fillRect/>
          </a:stretch>
        </p:blipFill>
        <p:spPr>
          <a:xfrm>
            <a:off x="2793310" y="4193770"/>
            <a:ext cx="3557375" cy="895725"/>
          </a:xfrm>
          <a:prstGeom prst="rect">
            <a:avLst/>
          </a:prstGeom>
          <a:noFill/>
          <a:ln>
            <a:noFill/>
          </a:ln>
          <a:effectLst>
            <a:outerShdw blurRad="57150" dist="19050" dir="14760000" algn="bl" rotWithShape="0">
              <a:schemeClr val="lt1">
                <a:alpha val="94000"/>
              </a:scheme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Google Shape;204;p26" title="Workspace-2 | Coworking Space, HTML, Keyboard, Laptop, Macbo… | Flickr"/>
          <p:cNvPicPr preferRelativeResize="0"/>
          <p:nvPr/>
        </p:nvPicPr>
        <p:blipFill>
          <a:blip r:embed="rId3">
            <a:alphaModFix/>
          </a:blip>
          <a:stretch>
            <a:fillRect/>
          </a:stretch>
        </p:blipFill>
        <p:spPr>
          <a:xfrm>
            <a:off x="0" y="0"/>
            <a:ext cx="9144000" cy="5143500"/>
          </a:xfrm>
          <a:prstGeom prst="rect">
            <a:avLst/>
          </a:prstGeom>
          <a:noFill/>
          <a:ln>
            <a:noFill/>
          </a:ln>
          <a:effectLst>
            <a:outerShdw blurRad="57150" dist="19050" dir="14760000" algn="bl" rotWithShape="0">
              <a:schemeClr val="lt1">
                <a:alpha val="94000"/>
              </a:schemeClr>
            </a:outerShdw>
          </a:effectLst>
        </p:spPr>
      </p:pic>
      <p:pic>
        <p:nvPicPr>
          <p:cNvPr id="205" name="Google Shape;205;p26"/>
          <p:cNvPicPr preferRelativeResize="0"/>
          <p:nvPr/>
        </p:nvPicPr>
        <p:blipFill>
          <a:blip r:embed="rId4">
            <a:alphaModFix/>
          </a:blip>
          <a:stretch>
            <a:fillRect/>
          </a:stretch>
        </p:blipFill>
        <p:spPr>
          <a:xfrm>
            <a:off x="2457450" y="318263"/>
            <a:ext cx="4229100" cy="504825"/>
          </a:xfrm>
          <a:prstGeom prst="rect">
            <a:avLst/>
          </a:prstGeom>
          <a:noFill/>
          <a:ln>
            <a:noFill/>
          </a:ln>
          <a:effectLst>
            <a:outerShdw blurRad="57150" dist="19050" dir="14760000" algn="bl" rotWithShape="0">
              <a:schemeClr val="lt1">
                <a:alpha val="94000"/>
              </a:schemeClr>
            </a:outerShdw>
            <a:reflection endPos="30000" dist="38100" dir="5400000" fadeDir="5400012" sy="-100000" algn="bl" rotWithShape="0"/>
          </a:effectLst>
        </p:spPr>
      </p:pic>
      <p:pic>
        <p:nvPicPr>
          <p:cNvPr id="206" name="Google Shape;206;p26"/>
          <p:cNvPicPr preferRelativeResize="0"/>
          <p:nvPr/>
        </p:nvPicPr>
        <p:blipFill>
          <a:blip r:embed="rId5">
            <a:alphaModFix/>
          </a:blip>
          <a:stretch>
            <a:fillRect/>
          </a:stretch>
        </p:blipFill>
        <p:spPr>
          <a:xfrm>
            <a:off x="1909763" y="1468713"/>
            <a:ext cx="5324475" cy="2028825"/>
          </a:xfrm>
          <a:prstGeom prst="rect">
            <a:avLst/>
          </a:prstGeom>
          <a:noFill/>
          <a:ln>
            <a:noFill/>
          </a:ln>
          <a:effectLst>
            <a:outerShdw blurRad="57150" dist="19050" dir="14760000" algn="bl" rotWithShape="0">
              <a:schemeClr val="lt1">
                <a:alpha val="94000"/>
              </a:scheme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Google Shape;211;p27" title="Workspace-2 | Coworking Space, HTML, Keyboard, Laptop, Macbo… | Flickr"/>
          <p:cNvPicPr preferRelativeResize="0"/>
          <p:nvPr/>
        </p:nvPicPr>
        <p:blipFill>
          <a:blip r:embed="rId3">
            <a:alphaModFix amt="70000"/>
          </a:blip>
          <a:stretch>
            <a:fillRect/>
          </a:stretch>
        </p:blipFill>
        <p:spPr>
          <a:xfrm>
            <a:off x="0" y="0"/>
            <a:ext cx="9144000" cy="5143500"/>
          </a:xfrm>
          <a:prstGeom prst="rect">
            <a:avLst/>
          </a:prstGeom>
          <a:noFill/>
          <a:ln>
            <a:noFill/>
          </a:ln>
        </p:spPr>
      </p:pic>
      <p:pic>
        <p:nvPicPr>
          <p:cNvPr id="212" name="Google Shape;212;p27"/>
          <p:cNvPicPr preferRelativeResize="0"/>
          <p:nvPr/>
        </p:nvPicPr>
        <p:blipFill>
          <a:blip r:embed="rId4">
            <a:alphaModFix/>
          </a:blip>
          <a:stretch>
            <a:fillRect/>
          </a:stretch>
        </p:blipFill>
        <p:spPr>
          <a:xfrm>
            <a:off x="1170375" y="1011625"/>
            <a:ext cx="6803250" cy="2691250"/>
          </a:xfrm>
          <a:prstGeom prst="rect">
            <a:avLst/>
          </a:prstGeom>
          <a:noFill/>
          <a:ln>
            <a:noFill/>
          </a:ln>
          <a:effectLst>
            <a:outerShdw blurRad="57150" dist="19050" dir="14760000" algn="bl" rotWithShape="0">
              <a:schemeClr val="lt1">
                <a:alpha val="94000"/>
              </a:schemeClr>
            </a:outerShdw>
          </a:effectLst>
        </p:spPr>
      </p:pic>
      <p:pic>
        <p:nvPicPr>
          <p:cNvPr id="213" name="Google Shape;213;p27" descr="Piece of duct tape sticking a note to the slide"/>
          <p:cNvPicPr preferRelativeResize="0"/>
          <p:nvPr/>
        </p:nvPicPr>
        <p:blipFill rotWithShape="1">
          <a:blip r:embed="rId5">
            <a:alphaModFix/>
          </a:blip>
          <a:srcRect l="9244" t="5926" r="2118" b="10011"/>
          <a:stretch/>
        </p:blipFill>
        <p:spPr>
          <a:xfrm rot="154828">
            <a:off x="3536000" y="299701"/>
            <a:ext cx="2072000" cy="736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p28" title="Workspace-2 | Coworking Space, HTML, Keyboard, Laptop, Macbo… | Flickr"/>
          <p:cNvPicPr preferRelativeResize="0"/>
          <p:nvPr/>
        </p:nvPicPr>
        <p:blipFill>
          <a:blip r:embed="rId3">
            <a:alphaModFix/>
          </a:blip>
          <a:stretch>
            <a:fillRect/>
          </a:stretch>
        </p:blipFill>
        <p:spPr>
          <a:xfrm>
            <a:off x="0" y="0"/>
            <a:ext cx="9144000" cy="5143500"/>
          </a:xfrm>
          <a:prstGeom prst="rect">
            <a:avLst/>
          </a:prstGeom>
          <a:noFill/>
          <a:ln>
            <a:noFill/>
          </a:ln>
          <a:effectLst>
            <a:outerShdw blurRad="57150" dist="19050" dir="14760000" algn="bl" rotWithShape="0">
              <a:schemeClr val="lt1">
                <a:alpha val="94000"/>
              </a:schemeClr>
            </a:outerShdw>
          </a:effectLst>
        </p:spPr>
      </p:pic>
      <p:pic>
        <p:nvPicPr>
          <p:cNvPr id="219" name="Google Shape;219;p28"/>
          <p:cNvPicPr preferRelativeResize="0"/>
          <p:nvPr/>
        </p:nvPicPr>
        <p:blipFill>
          <a:blip r:embed="rId4">
            <a:alphaModFix/>
          </a:blip>
          <a:stretch>
            <a:fillRect/>
          </a:stretch>
        </p:blipFill>
        <p:spPr>
          <a:xfrm>
            <a:off x="739325" y="1580074"/>
            <a:ext cx="7665349" cy="1454350"/>
          </a:xfrm>
          <a:prstGeom prst="rect">
            <a:avLst/>
          </a:prstGeom>
          <a:noFill/>
          <a:ln>
            <a:noFill/>
          </a:ln>
        </p:spPr>
      </p:pic>
      <p:pic>
        <p:nvPicPr>
          <p:cNvPr id="220" name="Google Shape;220;p28"/>
          <p:cNvPicPr preferRelativeResize="0"/>
          <p:nvPr/>
        </p:nvPicPr>
        <p:blipFill>
          <a:blip r:embed="rId5">
            <a:alphaModFix/>
          </a:blip>
          <a:stretch>
            <a:fillRect/>
          </a:stretch>
        </p:blipFill>
        <p:spPr>
          <a:xfrm>
            <a:off x="2914650" y="367750"/>
            <a:ext cx="3314700" cy="571500"/>
          </a:xfrm>
          <a:prstGeom prst="rect">
            <a:avLst/>
          </a:prstGeom>
          <a:noFill/>
          <a:ln>
            <a:noFill/>
          </a:ln>
          <a:effectLst>
            <a:outerShdw blurRad="57150" dist="19050" dir="14760000" algn="bl" rotWithShape="0">
              <a:schemeClr val="lt1">
                <a:alpha val="94000"/>
              </a:schemeClr>
            </a:outerShdw>
            <a:reflection endPos="30000" dist="38100" dir="5400000" fadeDir="5400012" sy="-100000" algn="bl" rotWithShape="0"/>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pic>
        <p:nvPicPr>
          <p:cNvPr id="225" name="Google Shape;225;p29" title="Workspace-2 | Coworking Space, HTML, Keyboard, Laptop, Macbo… | Flickr"/>
          <p:cNvPicPr preferRelativeResize="0"/>
          <p:nvPr/>
        </p:nvPicPr>
        <p:blipFill>
          <a:blip r:embed="rId3">
            <a:alphaModFix/>
          </a:blip>
          <a:stretch>
            <a:fillRect/>
          </a:stretch>
        </p:blipFill>
        <p:spPr>
          <a:xfrm>
            <a:off x="0" y="0"/>
            <a:ext cx="9144000" cy="5143500"/>
          </a:xfrm>
          <a:prstGeom prst="rect">
            <a:avLst/>
          </a:prstGeom>
          <a:noFill/>
          <a:ln>
            <a:noFill/>
          </a:ln>
          <a:effectLst>
            <a:outerShdw blurRad="57150" dist="19050" dir="14760000" algn="bl" rotWithShape="0">
              <a:schemeClr val="lt1">
                <a:alpha val="94000"/>
              </a:schemeClr>
            </a:outerShdw>
          </a:effectLst>
        </p:spPr>
      </p:pic>
      <p:pic>
        <p:nvPicPr>
          <p:cNvPr id="226" name="Google Shape;226;p29"/>
          <p:cNvPicPr preferRelativeResize="0"/>
          <p:nvPr/>
        </p:nvPicPr>
        <p:blipFill>
          <a:blip r:embed="rId4">
            <a:alphaModFix/>
          </a:blip>
          <a:stretch>
            <a:fillRect/>
          </a:stretch>
        </p:blipFill>
        <p:spPr>
          <a:xfrm>
            <a:off x="2066850" y="115350"/>
            <a:ext cx="5010300" cy="2034525"/>
          </a:xfrm>
          <a:prstGeom prst="rect">
            <a:avLst/>
          </a:prstGeom>
          <a:noFill/>
          <a:ln>
            <a:noFill/>
          </a:ln>
          <a:effectLst>
            <a:outerShdw blurRad="57150" dist="19050" dir="14760000" algn="bl" rotWithShape="0">
              <a:schemeClr val="lt1">
                <a:alpha val="94000"/>
              </a:schemeClr>
            </a:outerShdw>
          </a:effectLst>
        </p:spPr>
      </p:pic>
      <p:pic>
        <p:nvPicPr>
          <p:cNvPr id="227" name="Google Shape;227;p29"/>
          <p:cNvPicPr preferRelativeResize="0"/>
          <p:nvPr/>
        </p:nvPicPr>
        <p:blipFill>
          <a:blip r:embed="rId5">
            <a:alphaModFix/>
          </a:blip>
          <a:stretch>
            <a:fillRect/>
          </a:stretch>
        </p:blipFill>
        <p:spPr>
          <a:xfrm>
            <a:off x="2946449" y="2393650"/>
            <a:ext cx="3251100" cy="2477050"/>
          </a:xfrm>
          <a:prstGeom prst="rect">
            <a:avLst/>
          </a:prstGeom>
          <a:noFill/>
          <a:ln>
            <a:noFill/>
          </a:ln>
          <a:effectLst>
            <a:outerShdw blurRad="57150" dist="19050" dir="14760000" algn="bl" rotWithShape="0">
              <a:schemeClr val="lt1">
                <a:alpha val="94000"/>
              </a:schemeClr>
            </a:outerShdw>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4"/>
          <p:cNvSpPr txBox="1">
            <a:spLocks noGrp="1"/>
          </p:cNvSpPr>
          <p:nvPr>
            <p:ph type="title" idx="4294967295"/>
          </p:nvPr>
        </p:nvSpPr>
        <p:spPr>
          <a:xfrm>
            <a:off x="535775" y="712150"/>
            <a:ext cx="5197200" cy="768000"/>
          </a:xfrm>
          <a:prstGeom prst="rect">
            <a:avLst/>
          </a:prstGeom>
        </p:spPr>
        <p:txBody>
          <a:bodyPr spcFirstLastPara="1" wrap="square" lIns="91425" tIns="91425" rIns="91425" bIns="91425" anchor="t" anchorCtr="0">
            <a:noAutofit/>
          </a:bodyPr>
          <a:lstStyle/>
          <a:p>
            <a:pPr marL="0" lvl="0" indent="0" algn="r" rtl="1">
              <a:spcBef>
                <a:spcPts val="0"/>
              </a:spcBef>
              <a:spcAft>
                <a:spcPts val="1600"/>
              </a:spcAft>
              <a:buNone/>
            </a:pPr>
            <a:r>
              <a:rPr lang="en" sz="3600">
                <a:solidFill>
                  <a:schemeClr val="dk1"/>
                </a:solidFill>
                <a:latin typeface="Vazirmatn"/>
                <a:ea typeface="Vazirmatn"/>
                <a:cs typeface="Vazirmatn"/>
                <a:sym typeface="Vazirmatn"/>
              </a:rPr>
              <a:t>معرفی</a:t>
            </a:r>
            <a:endParaRPr sz="2400">
              <a:latin typeface="Vazirmatn"/>
              <a:ea typeface="Vazirmatn"/>
              <a:cs typeface="Vazirmatn"/>
              <a:sym typeface="Vazirmatn"/>
            </a:endParaRPr>
          </a:p>
        </p:txBody>
      </p:sp>
      <p:sp>
        <p:nvSpPr>
          <p:cNvPr id="82" name="Google Shape;82;p14"/>
          <p:cNvSpPr txBox="1">
            <a:spLocks noGrp="1"/>
          </p:cNvSpPr>
          <p:nvPr>
            <p:ph type="title" idx="4294967295"/>
          </p:nvPr>
        </p:nvSpPr>
        <p:spPr>
          <a:xfrm>
            <a:off x="535775" y="1480150"/>
            <a:ext cx="5197200" cy="3067500"/>
          </a:xfrm>
          <a:prstGeom prst="rect">
            <a:avLst/>
          </a:prstGeom>
        </p:spPr>
        <p:txBody>
          <a:bodyPr spcFirstLastPara="1" wrap="square" lIns="91425" tIns="91425" rIns="91425" bIns="91425" anchor="t" anchorCtr="0">
            <a:noAutofit/>
          </a:bodyPr>
          <a:lstStyle/>
          <a:p>
            <a:pPr marL="0" lvl="0" indent="0" algn="just" rtl="1">
              <a:lnSpc>
                <a:spcPct val="115000"/>
              </a:lnSpc>
              <a:spcBef>
                <a:spcPts val="0"/>
              </a:spcBef>
              <a:spcAft>
                <a:spcPts val="1600"/>
              </a:spcAft>
              <a:buNone/>
            </a:pPr>
            <a:r>
              <a:rPr lang="en" sz="2000">
                <a:latin typeface="Vazirmatn"/>
                <a:ea typeface="Vazirmatn"/>
                <a:cs typeface="Vazirmatn"/>
                <a:sym typeface="Vazirmatn"/>
              </a:rPr>
              <a:t>رگرسیون </a:t>
            </a:r>
            <a:r>
              <a:rPr lang="en" sz="1800" b="0">
                <a:latin typeface="Vazirmatn"/>
                <a:ea typeface="Vazirmatn"/>
                <a:cs typeface="Vazirmatn"/>
                <a:sym typeface="Vazirmatn"/>
              </a:rPr>
              <a:t>یک تکنیک قدرتمند در یادگیری ماشین است که به ما امکان می‌دهد تا با استفاده از مجموعه داده‌های آموزشی، روابط بین متغیرهای مستقل و وابسته را کشف کرده و مدل‌هایی برای پیش‌بینی ایجاد کنیم. این تکنیک در طیف گسترده‌ای از کاربردها مانند پیش‌بینی فروش، تشخیص بیماری و تصمیم‌گیری در زمینه‌های مختلف به کار برده می‌شود.</a:t>
            </a:r>
            <a:endParaRPr sz="1700" b="0">
              <a:latin typeface="Vazirmatn"/>
              <a:ea typeface="Vazirmatn"/>
              <a:cs typeface="Vazirmatn"/>
              <a:sym typeface="Vazirmatn"/>
            </a:endParaRPr>
          </a:p>
        </p:txBody>
      </p:sp>
      <p:pic>
        <p:nvPicPr>
          <p:cNvPr id="83" name="Google Shape;83;p14" descr="Book titled, &quot;Made To Stick,&quot; standing on its side"/>
          <p:cNvPicPr preferRelativeResize="0"/>
          <p:nvPr/>
        </p:nvPicPr>
        <p:blipFill>
          <a:blip r:embed="rId3">
            <a:alphaModFix/>
          </a:blip>
          <a:stretch>
            <a:fillRect/>
          </a:stretch>
        </p:blipFill>
        <p:spPr>
          <a:xfrm>
            <a:off x="7343776" y="2804500"/>
            <a:ext cx="1572275" cy="2051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87"/>
        <p:cNvGrpSpPr/>
        <p:nvPr/>
      </p:nvGrpSpPr>
      <p:grpSpPr>
        <a:xfrm>
          <a:off x="0" y="0"/>
          <a:ext cx="0" cy="0"/>
          <a:chOff x="0" y="0"/>
          <a:chExt cx="0" cy="0"/>
        </a:xfrm>
      </p:grpSpPr>
      <p:pic>
        <p:nvPicPr>
          <p:cNvPr id="88" name="Google Shape;88;p15"/>
          <p:cNvPicPr preferRelativeResize="0"/>
          <p:nvPr/>
        </p:nvPicPr>
        <p:blipFill>
          <a:blip r:embed="rId3">
            <a:alphaModFix/>
          </a:blip>
          <a:stretch>
            <a:fillRect/>
          </a:stretch>
        </p:blipFill>
        <p:spPr>
          <a:xfrm>
            <a:off x="716625" y="162725"/>
            <a:ext cx="7684000" cy="4818049"/>
          </a:xfrm>
          <a:prstGeom prst="rect">
            <a:avLst/>
          </a:prstGeom>
          <a:noFill/>
          <a:ln>
            <a:noFill/>
          </a:ln>
        </p:spPr>
      </p:pic>
      <p:pic>
        <p:nvPicPr>
          <p:cNvPr id="89" name="Google Shape;89;p15" descr="Piece of duct tape sticking a note to the slide"/>
          <p:cNvPicPr preferRelativeResize="0"/>
          <p:nvPr/>
        </p:nvPicPr>
        <p:blipFill rotWithShape="1">
          <a:blip r:embed="rId4">
            <a:alphaModFix/>
          </a:blip>
          <a:srcRect l="9244" t="5926" r="2118" b="10011"/>
          <a:stretch/>
        </p:blipFill>
        <p:spPr>
          <a:xfrm rot="154828">
            <a:off x="3536000" y="147301"/>
            <a:ext cx="2072000" cy="736050"/>
          </a:xfrm>
          <a:prstGeom prst="rect">
            <a:avLst/>
          </a:prstGeom>
          <a:noFill/>
          <a:ln>
            <a:noFill/>
          </a:ln>
        </p:spPr>
      </p:pic>
      <p:sp>
        <p:nvSpPr>
          <p:cNvPr id="90" name="Google Shape;90;p15"/>
          <p:cNvSpPr txBox="1"/>
          <p:nvPr/>
        </p:nvSpPr>
        <p:spPr>
          <a:xfrm>
            <a:off x="3801979" y="1006539"/>
            <a:ext cx="4290916" cy="447900"/>
          </a:xfrm>
          <a:prstGeom prst="rect">
            <a:avLst/>
          </a:prstGeom>
          <a:noFill/>
          <a:ln>
            <a:noFill/>
          </a:ln>
        </p:spPr>
        <p:txBody>
          <a:bodyPr spcFirstLastPara="1" wrap="square" lIns="91425" tIns="91425" rIns="91425" bIns="91425" anchor="b" anchorCtr="0">
            <a:noAutofit/>
          </a:bodyPr>
          <a:lstStyle/>
          <a:p>
            <a:pPr marL="0" lvl="0" indent="0" algn="r" rtl="1">
              <a:spcBef>
                <a:spcPts val="0"/>
              </a:spcBef>
              <a:spcAft>
                <a:spcPts val="0"/>
              </a:spcAft>
              <a:buNone/>
            </a:pPr>
            <a:r>
              <a:rPr lang="en" sz="2000" b="1" dirty="0">
                <a:solidFill>
                  <a:schemeClr val="lt2"/>
                </a:solidFill>
                <a:latin typeface="Vazirmatn"/>
                <a:ea typeface="Vazirmatn"/>
                <a:cs typeface="Vazirmatn"/>
                <a:sym typeface="Vazirmatn"/>
              </a:rPr>
              <a:t>  انواع رگرسیون در یادگیری ماشین</a:t>
            </a:r>
            <a:endParaRPr sz="2000" b="1" dirty="0">
              <a:solidFill>
                <a:schemeClr val="lt2"/>
              </a:solidFill>
              <a:latin typeface="Vazirmatn"/>
              <a:ea typeface="Vazirmatn"/>
              <a:cs typeface="Vazirmatn"/>
              <a:sym typeface="Vazirmatn"/>
            </a:endParaRPr>
          </a:p>
        </p:txBody>
      </p:sp>
      <p:sp>
        <p:nvSpPr>
          <p:cNvPr id="91" name="Google Shape;91;p15"/>
          <p:cNvSpPr txBox="1">
            <a:spLocks noGrp="1"/>
          </p:cNvSpPr>
          <p:nvPr>
            <p:ph type="body" idx="4294967295"/>
          </p:nvPr>
        </p:nvSpPr>
        <p:spPr>
          <a:xfrm>
            <a:off x="1051105" y="1377475"/>
            <a:ext cx="6933045" cy="33279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 sz="1100" dirty="0">
                <a:latin typeface="Vazirmatn"/>
                <a:ea typeface="Vazirmatn"/>
                <a:cs typeface="Vazirmatn"/>
                <a:sym typeface="Vazirmatn"/>
              </a:rPr>
              <a:t>رگرسیون</a:t>
            </a:r>
            <a:r>
              <a:rPr lang="en" sz="1100" b="1" dirty="0">
                <a:latin typeface="Vazirmatn"/>
                <a:ea typeface="Vazirmatn"/>
                <a:cs typeface="Vazirmatn"/>
                <a:sym typeface="Vazirmatn"/>
              </a:rPr>
              <a:t> </a:t>
            </a:r>
            <a:r>
              <a:rPr lang="en" sz="1100" dirty="0">
                <a:latin typeface="Vazirmatn Light"/>
                <a:ea typeface="Vazirmatn Light"/>
                <a:cs typeface="Vazirmatn Light"/>
                <a:sym typeface="Vazirmatn Light"/>
              </a:rPr>
              <a:t>یکی از مهم‌ترین تکنیک‌های یادگیری ماشین است که به ما امکان می‌دهد </a:t>
            </a:r>
            <a:r>
              <a:rPr lang="en" sz="1100" b="1" dirty="0">
                <a:solidFill>
                  <a:schemeClr val="accent6">
                    <a:lumMod val="75000"/>
                  </a:schemeClr>
                </a:solidFill>
                <a:latin typeface="Vazirmatn Light"/>
                <a:ea typeface="Vazirmatn Light"/>
                <a:cs typeface="Vazirmatn Light"/>
                <a:sym typeface="Vazirmatn Light"/>
              </a:rPr>
              <a:t>روابط بین متغیرهای مستقل و وابسته</a:t>
            </a:r>
            <a:r>
              <a:rPr lang="en" sz="1100" dirty="0">
                <a:solidFill>
                  <a:schemeClr val="accent6">
                    <a:lumMod val="75000"/>
                  </a:schemeClr>
                </a:solidFill>
                <a:latin typeface="Vazirmatn Light"/>
                <a:ea typeface="Vazirmatn Light"/>
                <a:cs typeface="Vazirmatn Light"/>
                <a:sym typeface="Vazirmatn Light"/>
              </a:rPr>
              <a:t> </a:t>
            </a:r>
            <a:r>
              <a:rPr lang="en" sz="1100" dirty="0">
                <a:latin typeface="Vazirmatn Light"/>
                <a:ea typeface="Vazirmatn Light"/>
                <a:cs typeface="Vazirmatn Light"/>
                <a:sym typeface="Vazirmatn Light"/>
              </a:rPr>
              <a:t>را مدل‌سازی کرده و برای پیش‌بینی استفاده کنیم. چند مدل رگرسیونی متداول در این زمینه عبارتند از:</a:t>
            </a:r>
            <a:endParaRPr sz="1100" dirty="0">
              <a:solidFill>
                <a:schemeClr val="dk2"/>
              </a:solidFill>
              <a:latin typeface="Vazirmatn Light"/>
              <a:ea typeface="Vazirmatn Light"/>
              <a:cs typeface="Vazirmatn Light"/>
              <a:sym typeface="Vazirmatn Light"/>
            </a:endParaRPr>
          </a:p>
          <a:p>
            <a:pPr marL="457200" lvl="0" indent="-317500" algn="r" rtl="1">
              <a:spcBef>
                <a:spcPts val="1600"/>
              </a:spcBef>
              <a:spcAft>
                <a:spcPts val="0"/>
              </a:spcAft>
              <a:buClr>
                <a:schemeClr val="dk1"/>
              </a:buClr>
              <a:buSzPts val="1400"/>
              <a:buFont typeface="Raleway"/>
              <a:buChar char="➔"/>
            </a:pPr>
            <a:r>
              <a:rPr lang="en" sz="1400" b="1" dirty="0">
                <a:solidFill>
                  <a:schemeClr val="dk1"/>
                </a:solidFill>
                <a:latin typeface="Vazirmatn"/>
                <a:ea typeface="Vazirmatn"/>
                <a:cs typeface="Vazirmatn"/>
                <a:sym typeface="Vazirmatn"/>
              </a:rPr>
              <a:t>رگرسیون خطی </a:t>
            </a:r>
            <a:br>
              <a:rPr lang="en" sz="1400" dirty="0">
                <a:latin typeface="Raleway"/>
                <a:ea typeface="Raleway"/>
                <a:cs typeface="Raleway"/>
                <a:sym typeface="Raleway"/>
              </a:rPr>
            </a:br>
            <a:r>
              <a:rPr lang="en" sz="1200" dirty="0">
                <a:latin typeface="Vazirmatn Light"/>
                <a:ea typeface="Vazirmatn Light"/>
                <a:cs typeface="Vazirmatn Light"/>
                <a:sym typeface="Vazirmatn Light"/>
              </a:rPr>
              <a:t>ا</a:t>
            </a:r>
            <a:r>
              <a:rPr lang="en" sz="1200" dirty="0">
                <a:latin typeface="Vazirmatn"/>
                <a:ea typeface="Vazirmatn"/>
                <a:cs typeface="Vazirmatn"/>
                <a:sym typeface="Vazirmatn"/>
              </a:rPr>
              <a:t>ین مدل ساده‌ترین نوع رگرسیون است که فرض می‌کند رابطه بین متغیرها به صورت خطی است</a:t>
            </a:r>
            <a:r>
              <a:rPr lang="fa-IR" sz="1200" dirty="0">
                <a:latin typeface="Vazirmatn"/>
                <a:ea typeface="Vazirmatn"/>
                <a:cs typeface="Vazirmatn"/>
                <a:sym typeface="Vazirmatn"/>
              </a:rPr>
              <a:t>. </a:t>
            </a:r>
            <a:r>
              <a:rPr lang="en" sz="1200" dirty="0">
                <a:latin typeface="Vazirmatn"/>
                <a:ea typeface="Vazirmatn"/>
                <a:cs typeface="Vazirmatn"/>
                <a:sym typeface="Vazirmatn"/>
              </a:rPr>
              <a:t> رگرسیون خطی مناسب پیش‌بینی مقادیر عددی </a:t>
            </a:r>
            <a:r>
              <a:rPr lang="fa-IR" sz="1200" dirty="0">
                <a:latin typeface="Vazirmatn"/>
                <a:ea typeface="Vazirmatn"/>
                <a:cs typeface="Vazirmatn"/>
                <a:sym typeface="Vazirmatn"/>
              </a:rPr>
              <a:t>پیوسته</a:t>
            </a:r>
            <a:r>
              <a:rPr lang="en" sz="1200" dirty="0">
                <a:latin typeface="Vazirmatn"/>
                <a:ea typeface="Vazirmatn"/>
                <a:cs typeface="Vazirmatn"/>
                <a:sym typeface="Vazirmatn"/>
              </a:rPr>
              <a:t> است و به دلیل قابلیت تفسیر بالا، کاربردهای متنوعی دارد مانند پیش‌بینی</a:t>
            </a:r>
            <a:r>
              <a:rPr lang="fa-IR" sz="1200" dirty="0">
                <a:latin typeface="Vazirmatn"/>
                <a:ea typeface="Vazirmatn"/>
                <a:cs typeface="Vazirmatn"/>
                <a:sym typeface="Vazirmatn"/>
              </a:rPr>
              <a:t> قیمت و ...</a:t>
            </a:r>
            <a:endParaRPr sz="1200" dirty="0">
              <a:latin typeface="Vazirmatn"/>
              <a:ea typeface="Vazirmatn"/>
              <a:cs typeface="Vazirmatn"/>
              <a:sym typeface="Vazirmatn"/>
            </a:endParaRPr>
          </a:p>
          <a:p>
            <a:pPr marL="457200" lvl="0" indent="-317500" algn="r" rtl="1">
              <a:spcBef>
                <a:spcPts val="1000"/>
              </a:spcBef>
              <a:spcAft>
                <a:spcPts val="0"/>
              </a:spcAft>
              <a:buClr>
                <a:schemeClr val="dk1"/>
              </a:buClr>
              <a:buSzPts val="1400"/>
              <a:buFont typeface="Raleway"/>
              <a:buChar char="➔"/>
            </a:pPr>
            <a:r>
              <a:rPr lang="en" sz="1400" b="1" dirty="0">
                <a:solidFill>
                  <a:schemeClr val="dk1"/>
                </a:solidFill>
                <a:latin typeface="Vazirmatn"/>
                <a:ea typeface="Vazirmatn"/>
                <a:cs typeface="Vazirmatn"/>
                <a:sym typeface="Vazirmatn"/>
              </a:rPr>
              <a:t>رگرسیون لجستیک</a:t>
            </a:r>
            <a:br>
              <a:rPr lang="en" sz="1400" dirty="0">
                <a:latin typeface="Raleway"/>
                <a:ea typeface="Raleway"/>
                <a:cs typeface="Raleway"/>
                <a:sym typeface="Raleway"/>
              </a:rPr>
            </a:br>
            <a:r>
              <a:rPr lang="en" sz="1200" dirty="0">
                <a:latin typeface="Vazirmatn"/>
                <a:ea typeface="Vazirmatn"/>
                <a:cs typeface="Vazirmatn"/>
                <a:sym typeface="Vazirmatn"/>
              </a:rPr>
              <a:t>این مدل برای پیش‌بینی متغیرهای کیفی دوتایی یا چندتایی مناسب است</a:t>
            </a:r>
            <a:r>
              <a:rPr lang="fa-IR" sz="1200" dirty="0">
                <a:latin typeface="Vazirmatn"/>
                <a:ea typeface="Vazirmatn"/>
                <a:cs typeface="Vazirmatn"/>
                <a:sym typeface="Vazirmatn"/>
              </a:rPr>
              <a:t>.</a:t>
            </a:r>
            <a:r>
              <a:rPr lang="en" sz="1200" dirty="0">
                <a:latin typeface="Vazirmatn"/>
                <a:ea typeface="Vazirmatn"/>
                <a:cs typeface="Vazirmatn"/>
                <a:sym typeface="Vazirmatn"/>
              </a:rPr>
              <a:t> به جای پیش‌بینی یک مقدار عددی، رگرسیون لجستیک احتمال تعلق به هر کلاس را محاسبه می‌کند</a:t>
            </a:r>
            <a:r>
              <a:rPr lang="fa-IR" sz="1200" dirty="0">
                <a:latin typeface="Vazirmatn"/>
                <a:ea typeface="Vazirmatn"/>
                <a:cs typeface="Vazirmatn"/>
                <a:sym typeface="Vazirmatn"/>
              </a:rPr>
              <a:t>. </a:t>
            </a:r>
            <a:r>
              <a:rPr lang="en" sz="1200" dirty="0">
                <a:latin typeface="Vazirmatn"/>
                <a:ea typeface="Vazirmatn"/>
                <a:cs typeface="Vazirmatn"/>
                <a:sym typeface="Vazirmatn"/>
              </a:rPr>
              <a:t> کاربردهای آن شامل طبقه‌بندی مشتریان، تشخیص تقلب است.</a:t>
            </a:r>
            <a:endParaRPr sz="1200" dirty="0">
              <a:latin typeface="Vazirmatn"/>
              <a:ea typeface="Vazirmatn"/>
              <a:cs typeface="Vazirmatn"/>
              <a:sym typeface="Vazirmatn"/>
            </a:endParaRPr>
          </a:p>
          <a:p>
            <a:pPr marL="457200" lvl="0" indent="-317500" algn="r" rtl="1">
              <a:spcBef>
                <a:spcPts val="1000"/>
              </a:spcBef>
              <a:spcAft>
                <a:spcPts val="1000"/>
              </a:spcAft>
              <a:buClr>
                <a:schemeClr val="dk1"/>
              </a:buClr>
              <a:buSzPts val="1400"/>
              <a:buFont typeface="Raleway"/>
              <a:buChar char="➔"/>
            </a:pPr>
            <a:r>
              <a:rPr lang="en" sz="1400" b="1" dirty="0">
                <a:solidFill>
                  <a:schemeClr val="dk1"/>
                </a:solidFill>
                <a:latin typeface="Vazirmatn"/>
                <a:ea typeface="Vazirmatn"/>
                <a:cs typeface="Vazirmatn"/>
                <a:sym typeface="Vazirmatn"/>
              </a:rPr>
              <a:t>رگرسیون درختی</a:t>
            </a:r>
            <a:r>
              <a:rPr lang="fa-IR" sz="1400" b="1" dirty="0">
                <a:solidFill>
                  <a:schemeClr val="dk1"/>
                </a:solidFill>
                <a:latin typeface="Vazirmatn"/>
                <a:ea typeface="Vazirmatn"/>
                <a:cs typeface="Vazirmatn"/>
                <a:sym typeface="Vazirmatn"/>
              </a:rPr>
              <a:t> یا غیر خطی</a:t>
            </a:r>
            <a:br>
              <a:rPr lang="en" sz="1400" dirty="0">
                <a:latin typeface="Raleway"/>
                <a:ea typeface="Raleway"/>
                <a:cs typeface="Raleway"/>
                <a:sym typeface="Raleway"/>
              </a:rPr>
            </a:br>
            <a:r>
              <a:rPr lang="en" sz="1200" dirty="0">
                <a:latin typeface="Vazirmatn"/>
                <a:ea typeface="Vazirmatn"/>
                <a:cs typeface="Vazirmatn"/>
                <a:sym typeface="Vazirmatn"/>
              </a:rPr>
              <a:t>رگرسیون درختی می‌تواند روابط غیرخطی را مدل کرده و در مقایسه با رگرسیون خطی، عملکرد بهتری در پیش‌بینی داشته باشد.</a:t>
            </a:r>
            <a:endParaRPr sz="1200" dirty="0">
              <a:solidFill>
                <a:schemeClr val="dk2"/>
              </a:solidFill>
              <a:latin typeface="Vazirmatn"/>
              <a:ea typeface="Vazirmatn"/>
              <a:cs typeface="Vazirmatn"/>
              <a:sym typeface="Vazirmat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6"/>
          <p:cNvSpPr txBox="1">
            <a:spLocks noGrp="1"/>
          </p:cNvSpPr>
          <p:nvPr>
            <p:ph type="title"/>
          </p:nvPr>
        </p:nvSpPr>
        <p:spPr>
          <a:xfrm>
            <a:off x="256200" y="654000"/>
            <a:ext cx="8631600" cy="38355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 b="0">
                <a:latin typeface="Vazirmatn ExtraBold"/>
                <a:ea typeface="Vazirmatn ExtraBold"/>
                <a:cs typeface="Vazirmatn ExtraBold"/>
                <a:sym typeface="Vazirmatn ExtraBold"/>
              </a:rPr>
              <a:t>مفاهیم اساسی</a:t>
            </a:r>
            <a:r>
              <a:rPr lang="en" b="0">
                <a:solidFill>
                  <a:schemeClr val="accent5"/>
                </a:solidFill>
                <a:latin typeface="Vazirmatn ExtraBold"/>
                <a:ea typeface="Vazirmatn ExtraBold"/>
                <a:cs typeface="Vazirmatn ExtraBold"/>
                <a:sym typeface="Vazirmatn ExtraBold"/>
              </a:rPr>
              <a:t> رگرسیون</a:t>
            </a:r>
            <a:endParaRPr b="0">
              <a:solidFill>
                <a:schemeClr val="accent5"/>
              </a:solidFill>
              <a:latin typeface="Vazirmatn ExtraBold"/>
              <a:ea typeface="Vazirmatn ExtraBold"/>
              <a:cs typeface="Vazirmatn ExtraBold"/>
              <a:sym typeface="Vazirmatn ExtraBold"/>
            </a:endParaRPr>
          </a:p>
        </p:txBody>
      </p:sp>
      <p:grpSp>
        <p:nvGrpSpPr>
          <p:cNvPr id="97" name="Google Shape;97;p16"/>
          <p:cNvGrpSpPr/>
          <p:nvPr/>
        </p:nvGrpSpPr>
        <p:grpSpPr>
          <a:xfrm>
            <a:off x="6464649" y="2159243"/>
            <a:ext cx="2299868" cy="2762368"/>
            <a:chOff x="6803275" y="395363"/>
            <a:chExt cx="2212050" cy="2537076"/>
          </a:xfrm>
        </p:grpSpPr>
        <p:pic>
          <p:nvPicPr>
            <p:cNvPr id="98" name="Google Shape;98;p16"/>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id="99" name="Google Shape;99;p16" descr="Piece of duct tape sticking a note to the slide"/>
            <p:cNvPicPr preferRelativeResize="0"/>
            <p:nvPr/>
          </p:nvPicPr>
          <p:blipFill rotWithShape="1">
            <a:blip r:embed="rId4">
              <a:alphaModFix/>
            </a:blip>
            <a:srcRect l="9244" t="5926" r="2118" b="10011"/>
            <a:stretch/>
          </p:blipFill>
          <p:spPr>
            <a:xfrm rot="154826">
              <a:off x="7370663" y="419419"/>
              <a:ext cx="1077273" cy="382687"/>
            </a:xfrm>
            <a:prstGeom prst="rect">
              <a:avLst/>
            </a:prstGeom>
            <a:noFill/>
            <a:ln>
              <a:noFill/>
            </a:ln>
          </p:spPr>
        </p:pic>
        <p:sp>
          <p:nvSpPr>
            <p:cNvPr id="100" name="Google Shape;100;p16"/>
            <p:cNvSpPr txBox="1"/>
            <p:nvPr/>
          </p:nvSpPr>
          <p:spPr>
            <a:xfrm>
              <a:off x="6944800" y="774218"/>
              <a:ext cx="1929000" cy="20040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Clr>
                  <a:schemeClr val="dk2"/>
                </a:buClr>
                <a:buSzPts val="1100"/>
                <a:buFont typeface="Arial"/>
                <a:buNone/>
              </a:pPr>
              <a:r>
                <a:rPr lang="en" b="1">
                  <a:solidFill>
                    <a:schemeClr val="dk1"/>
                  </a:solidFill>
                  <a:latin typeface="Vazirmatn"/>
                  <a:ea typeface="Vazirmatn"/>
                  <a:cs typeface="Vazirmatn"/>
                  <a:sym typeface="Vazirmatn"/>
                </a:rPr>
                <a:t>متغیر مستقل</a:t>
              </a:r>
              <a:endParaRPr b="1">
                <a:solidFill>
                  <a:schemeClr val="dk1"/>
                </a:solidFill>
                <a:latin typeface="Vazirmatn"/>
                <a:ea typeface="Vazirmatn"/>
                <a:cs typeface="Vazirmatn"/>
                <a:sym typeface="Vazirmatn"/>
              </a:endParaRPr>
            </a:p>
            <a:p>
              <a:pPr marL="0" lvl="0" indent="0" algn="just" rtl="1">
                <a:spcBef>
                  <a:spcPts val="800"/>
                </a:spcBef>
                <a:spcAft>
                  <a:spcPts val="800"/>
                </a:spcAft>
                <a:buNone/>
              </a:pPr>
              <a:r>
                <a:rPr lang="en" sz="1500">
                  <a:solidFill>
                    <a:schemeClr val="dk2"/>
                  </a:solidFill>
                  <a:latin typeface="Vazirmatn"/>
                  <a:ea typeface="Vazirmatn"/>
                  <a:cs typeface="Vazirmatn"/>
                  <a:sym typeface="Vazirmatn"/>
                </a:rPr>
                <a:t>متغیرهایی که نقش </a:t>
              </a:r>
              <a:r>
                <a:rPr lang="en" sz="1500">
                  <a:solidFill>
                    <a:schemeClr val="dk2"/>
                  </a:solidFill>
                  <a:latin typeface="Vazirmatn Black"/>
                  <a:ea typeface="Vazirmatn Black"/>
                  <a:cs typeface="Vazirmatn Black"/>
                  <a:sym typeface="Vazirmatn Black"/>
                </a:rPr>
                <a:t>پیش‌بینی کننده</a:t>
              </a:r>
              <a:r>
                <a:rPr lang="en" sz="1500">
                  <a:solidFill>
                    <a:schemeClr val="dk2"/>
                  </a:solidFill>
                  <a:latin typeface="Vazirmatn"/>
                  <a:ea typeface="Vazirmatn"/>
                  <a:cs typeface="Vazirmatn"/>
                  <a:sym typeface="Vazirmatn"/>
                </a:rPr>
                <a:t> دارند و می‌تو</a:t>
              </a:r>
              <a:r>
                <a:rPr lang="en" sz="1600">
                  <a:solidFill>
                    <a:schemeClr val="dk2"/>
                  </a:solidFill>
                  <a:latin typeface="Vazirmatn"/>
                  <a:ea typeface="Vazirmatn"/>
                  <a:cs typeface="Vazirmatn"/>
                  <a:sym typeface="Vazirmatn"/>
                </a:rPr>
                <a:t>انند بر متغیر وابسته تأثیر بگذارند. این متغیرها را معمولاً به عنوان متغیرهای علّی در نظر می‌گیریم</a:t>
              </a:r>
              <a:endParaRPr sz="1600">
                <a:solidFill>
                  <a:schemeClr val="dk2"/>
                </a:solidFill>
                <a:latin typeface="Vazirmatn"/>
                <a:ea typeface="Vazirmatn"/>
                <a:cs typeface="Vazirmatn"/>
                <a:sym typeface="Vazirmatn"/>
              </a:endParaRPr>
            </a:p>
          </p:txBody>
        </p:sp>
      </p:grpSp>
      <p:grpSp>
        <p:nvGrpSpPr>
          <p:cNvPr id="101" name="Google Shape;101;p16"/>
          <p:cNvGrpSpPr/>
          <p:nvPr/>
        </p:nvGrpSpPr>
        <p:grpSpPr>
          <a:xfrm>
            <a:off x="3630563" y="2243050"/>
            <a:ext cx="2212050" cy="2678429"/>
            <a:chOff x="6803275" y="-429841"/>
            <a:chExt cx="2212050" cy="2678429"/>
          </a:xfrm>
        </p:grpSpPr>
        <p:pic>
          <p:nvPicPr>
            <p:cNvPr id="102" name="Google Shape;102;p16"/>
            <p:cNvPicPr preferRelativeResize="0"/>
            <p:nvPr/>
          </p:nvPicPr>
          <p:blipFill>
            <a:blip r:embed="rId3">
              <a:alphaModFix/>
            </a:blip>
            <a:stretch>
              <a:fillRect/>
            </a:stretch>
          </p:blipFill>
          <p:spPr>
            <a:xfrm>
              <a:off x="6803275" y="-256405"/>
              <a:ext cx="2212050" cy="2504994"/>
            </a:xfrm>
            <a:prstGeom prst="rect">
              <a:avLst/>
            </a:prstGeom>
            <a:noFill/>
            <a:ln>
              <a:noFill/>
            </a:ln>
          </p:spPr>
        </p:pic>
        <p:pic>
          <p:nvPicPr>
            <p:cNvPr id="103" name="Google Shape;103;p16" descr="Piece of duct tape sticking a note to the slide"/>
            <p:cNvPicPr preferRelativeResize="0"/>
            <p:nvPr/>
          </p:nvPicPr>
          <p:blipFill rotWithShape="1">
            <a:blip r:embed="rId4">
              <a:alphaModFix/>
            </a:blip>
            <a:srcRect l="11200" t="5926" r="1775" b="10011"/>
            <a:stretch/>
          </p:blipFill>
          <p:spPr>
            <a:xfrm rot="154825">
              <a:off x="7381214" y="-401622"/>
              <a:ext cx="1262199" cy="382687"/>
            </a:xfrm>
            <a:prstGeom prst="rect">
              <a:avLst/>
            </a:prstGeom>
            <a:noFill/>
            <a:ln>
              <a:noFill/>
            </a:ln>
          </p:spPr>
        </p:pic>
        <p:sp>
          <p:nvSpPr>
            <p:cNvPr id="104" name="Google Shape;104;p16"/>
            <p:cNvSpPr txBox="1"/>
            <p:nvPr/>
          </p:nvSpPr>
          <p:spPr>
            <a:xfrm>
              <a:off x="6993650" y="106518"/>
              <a:ext cx="1929000" cy="20040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Clr>
                  <a:schemeClr val="dk2"/>
                </a:buClr>
                <a:buSzPts val="1100"/>
                <a:buFont typeface="Arial"/>
                <a:buNone/>
              </a:pPr>
              <a:r>
                <a:rPr lang="en" b="1">
                  <a:solidFill>
                    <a:schemeClr val="dk1"/>
                  </a:solidFill>
                  <a:latin typeface="Vazirmatn"/>
                  <a:ea typeface="Vazirmatn"/>
                  <a:cs typeface="Vazirmatn"/>
                  <a:sym typeface="Vazirmatn"/>
                </a:rPr>
                <a:t>متغیر وابسته</a:t>
              </a:r>
              <a:endParaRPr b="1">
                <a:solidFill>
                  <a:schemeClr val="dk1"/>
                </a:solidFill>
                <a:latin typeface="Vazirmatn"/>
                <a:ea typeface="Vazirmatn"/>
                <a:cs typeface="Vazirmatn"/>
                <a:sym typeface="Vazirmatn"/>
              </a:endParaRPr>
            </a:p>
            <a:p>
              <a:pPr marL="0" lvl="0" indent="0" algn="just" rtl="1">
                <a:spcBef>
                  <a:spcPts val="800"/>
                </a:spcBef>
                <a:spcAft>
                  <a:spcPts val="0"/>
                </a:spcAft>
                <a:buClr>
                  <a:schemeClr val="dk2"/>
                </a:buClr>
                <a:buSzPts val="1100"/>
                <a:buFont typeface="Arial"/>
                <a:buNone/>
              </a:pPr>
              <a:r>
                <a:rPr lang="en" sz="1600">
                  <a:solidFill>
                    <a:schemeClr val="dk2"/>
                  </a:solidFill>
                  <a:latin typeface="Vazirmatn"/>
                  <a:ea typeface="Vazirmatn"/>
                  <a:cs typeface="Vazirmatn"/>
                  <a:sym typeface="Vazirmatn"/>
                </a:rPr>
                <a:t>متغیری که هدف پیش‌بینی آن است و تحت تأثیر متغیرهای مستقل قرار دارد. این متغیر را </a:t>
              </a:r>
              <a:r>
                <a:rPr lang="en" sz="1600">
                  <a:solidFill>
                    <a:schemeClr val="dk2"/>
                  </a:solidFill>
                  <a:latin typeface="Vazirmatn Black"/>
                  <a:ea typeface="Vazirmatn Black"/>
                  <a:cs typeface="Vazirmatn Black"/>
                  <a:sym typeface="Vazirmatn Black"/>
                </a:rPr>
                <a:t>متغیر پاسخ</a:t>
              </a:r>
              <a:r>
                <a:rPr lang="en" sz="1600">
                  <a:solidFill>
                    <a:schemeClr val="dk2"/>
                  </a:solidFill>
                  <a:latin typeface="Vazirmatn"/>
                  <a:ea typeface="Vazirmatn"/>
                  <a:cs typeface="Vazirmatn"/>
                  <a:sym typeface="Vazirmatn"/>
                </a:rPr>
                <a:t> یا معلول نیز می‌نامند</a:t>
              </a:r>
              <a:endParaRPr sz="1600">
                <a:solidFill>
                  <a:schemeClr val="dk2"/>
                </a:solidFill>
                <a:latin typeface="Vazirmatn"/>
                <a:ea typeface="Vazirmatn"/>
                <a:cs typeface="Vazirmatn"/>
                <a:sym typeface="Vazirmatn"/>
              </a:endParaRPr>
            </a:p>
            <a:p>
              <a:pPr marL="0" lvl="0" indent="0" algn="l" rtl="0">
                <a:spcBef>
                  <a:spcPts val="800"/>
                </a:spcBef>
                <a:spcAft>
                  <a:spcPts val="800"/>
                </a:spcAft>
                <a:buNone/>
              </a:pPr>
              <a:endParaRPr sz="1200" b="1">
                <a:solidFill>
                  <a:schemeClr val="dk2"/>
                </a:solidFill>
                <a:latin typeface="Raleway"/>
                <a:ea typeface="Raleway"/>
                <a:cs typeface="Raleway"/>
                <a:sym typeface="Raleway"/>
              </a:endParaRPr>
            </a:p>
          </p:txBody>
        </p:sp>
      </p:grpSp>
      <p:grpSp>
        <p:nvGrpSpPr>
          <p:cNvPr id="105" name="Google Shape;105;p16"/>
          <p:cNvGrpSpPr/>
          <p:nvPr/>
        </p:nvGrpSpPr>
        <p:grpSpPr>
          <a:xfrm>
            <a:off x="699563" y="1952429"/>
            <a:ext cx="2212050" cy="2537076"/>
            <a:chOff x="6803275" y="395363"/>
            <a:chExt cx="2212050" cy="2537076"/>
          </a:xfrm>
        </p:grpSpPr>
        <p:pic>
          <p:nvPicPr>
            <p:cNvPr id="106" name="Google Shape;106;p16"/>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id="107" name="Google Shape;107;p16" descr="Piece of duct tape sticking a note to the slide"/>
            <p:cNvPicPr preferRelativeResize="0"/>
            <p:nvPr/>
          </p:nvPicPr>
          <p:blipFill rotWithShape="1">
            <a:blip r:embed="rId4">
              <a:alphaModFix/>
            </a:blip>
            <a:srcRect l="30549" t="-3671" r="-47864" b="-7575"/>
            <a:stretch/>
          </p:blipFill>
          <p:spPr>
            <a:xfrm rot="154826">
              <a:off x="7370663" y="419419"/>
              <a:ext cx="1077273" cy="382687"/>
            </a:xfrm>
            <a:prstGeom prst="rect">
              <a:avLst/>
            </a:prstGeom>
            <a:noFill/>
            <a:ln>
              <a:noFill/>
            </a:ln>
          </p:spPr>
        </p:pic>
        <p:sp>
          <p:nvSpPr>
            <p:cNvPr id="108" name="Google Shape;108;p16"/>
            <p:cNvSpPr txBox="1"/>
            <p:nvPr/>
          </p:nvSpPr>
          <p:spPr>
            <a:xfrm>
              <a:off x="6944800" y="684231"/>
              <a:ext cx="1929000" cy="20040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Clr>
                  <a:schemeClr val="dk2"/>
                </a:buClr>
                <a:buSzPts val="1100"/>
                <a:buFont typeface="Arial"/>
                <a:buNone/>
              </a:pPr>
              <a:r>
                <a:rPr lang="en" b="1" dirty="0">
                  <a:solidFill>
                    <a:schemeClr val="dk1"/>
                  </a:solidFill>
                  <a:latin typeface="Vazirmatn"/>
                  <a:ea typeface="Vazirmatn"/>
                  <a:cs typeface="Vazirmatn"/>
                  <a:sym typeface="Vazirmatn"/>
                </a:rPr>
                <a:t>خط رگرسیون</a:t>
              </a:r>
              <a:endParaRPr b="1" dirty="0">
                <a:solidFill>
                  <a:schemeClr val="dk1"/>
                </a:solidFill>
                <a:latin typeface="Vazirmatn"/>
                <a:ea typeface="Vazirmatn"/>
                <a:cs typeface="Vazirmatn"/>
                <a:sym typeface="Vazirmatn"/>
              </a:endParaRPr>
            </a:p>
            <a:p>
              <a:pPr marL="0" lvl="0" indent="0" algn="just" rtl="1">
                <a:spcBef>
                  <a:spcPts val="800"/>
                </a:spcBef>
                <a:spcAft>
                  <a:spcPts val="800"/>
                </a:spcAft>
                <a:buNone/>
              </a:pPr>
              <a:r>
                <a:rPr lang="en" sz="1600" dirty="0">
                  <a:solidFill>
                    <a:schemeClr val="dk2"/>
                  </a:solidFill>
                  <a:latin typeface="Vazirmatn"/>
                  <a:ea typeface="Vazirmatn"/>
                  <a:cs typeface="Vazirmatn"/>
                  <a:sym typeface="Vazirmatn"/>
                </a:rPr>
                <a:t>خطی که </a:t>
              </a:r>
              <a:r>
                <a:rPr lang="en" sz="1600" dirty="0">
                  <a:solidFill>
                    <a:schemeClr val="dk2"/>
                  </a:solidFill>
                  <a:latin typeface="Vazirmatn Black"/>
                  <a:ea typeface="Vazirmatn Black"/>
                  <a:cs typeface="Vazirmatn Black"/>
                  <a:sym typeface="Vazirmatn Black"/>
                </a:rPr>
                <a:t>بهترین برازش</a:t>
              </a:r>
              <a:r>
                <a:rPr lang="en" sz="1600" dirty="0">
                  <a:solidFill>
                    <a:schemeClr val="dk2"/>
                  </a:solidFill>
                  <a:latin typeface="Vazirmatn"/>
                  <a:ea typeface="Vazirmatn"/>
                  <a:cs typeface="Vazirmatn"/>
                  <a:sym typeface="Vazirmatn"/>
                </a:rPr>
                <a:t> </a:t>
              </a:r>
              <a:r>
                <a:rPr lang="en" sz="1500" dirty="0">
                  <a:solidFill>
                    <a:schemeClr val="dk2"/>
                  </a:solidFill>
                  <a:latin typeface="Vazirmatn"/>
                  <a:ea typeface="Vazirmatn"/>
                  <a:cs typeface="Vazirmatn"/>
                  <a:sym typeface="Vazirmatn"/>
                </a:rPr>
                <a:t>بین متغیرهای مستقل و وابسته را </a:t>
              </a:r>
              <a:r>
                <a:rPr lang="fa-IR" sz="1600" dirty="0">
                  <a:solidFill>
                    <a:schemeClr val="dk2"/>
                  </a:solidFill>
                  <a:latin typeface="Vazirmatn"/>
                  <a:ea typeface="Vazirmatn"/>
                  <a:cs typeface="Vazirmatn"/>
                  <a:sym typeface="Vazirmatn"/>
                </a:rPr>
                <a:t>نشان</a:t>
              </a:r>
              <a:r>
                <a:rPr lang="en" sz="1500" dirty="0">
                  <a:solidFill>
                    <a:schemeClr val="dk2"/>
                  </a:solidFill>
                  <a:latin typeface="Vazirmatn"/>
                  <a:ea typeface="Vazirmatn"/>
                  <a:cs typeface="Vazirmatn"/>
                  <a:sym typeface="Vazirmatn"/>
                </a:rPr>
                <a:t> می‌دهد و به عنوان مدل پیش‌بینی مورد استفاده قرار می‌گیرد</a:t>
              </a:r>
              <a:endParaRPr sz="1500" dirty="0">
                <a:solidFill>
                  <a:schemeClr val="dk2"/>
                </a:solidFill>
                <a:latin typeface="Vazirmatn"/>
                <a:ea typeface="Vazirmatn"/>
                <a:cs typeface="Vazirmatn"/>
                <a:sym typeface="Vazirmatn"/>
              </a:endParaRPr>
            </a:p>
          </p:txBody>
        </p:sp>
      </p:grpSp>
      <p:cxnSp>
        <p:nvCxnSpPr>
          <p:cNvPr id="109" name="Google Shape;109;p16"/>
          <p:cNvCxnSpPr/>
          <p:nvPr/>
        </p:nvCxnSpPr>
        <p:spPr>
          <a:xfrm>
            <a:off x="395775" y="413075"/>
            <a:ext cx="7229100" cy="0"/>
          </a:xfrm>
          <a:prstGeom prst="straightConnector1">
            <a:avLst/>
          </a:prstGeom>
          <a:noFill/>
          <a:ln w="28575" cap="flat" cmpd="sng">
            <a:solidFill>
              <a:schemeClr val="lt1"/>
            </a:solidFill>
            <a:prstDash val="solid"/>
            <a:round/>
            <a:headEnd type="oval" w="med" len="med"/>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1018902" y="234675"/>
            <a:ext cx="7864247" cy="1712118"/>
          </a:xfrm>
          <a:prstGeom prst="rect">
            <a:avLst/>
          </a:prstGeom>
        </p:spPr>
        <p:txBody>
          <a:bodyPr spcFirstLastPara="1" wrap="square" lIns="91425" tIns="91425" rIns="91425" bIns="91425" anchor="t" anchorCtr="0">
            <a:noAutofit/>
          </a:bodyPr>
          <a:lstStyle/>
          <a:p>
            <a:pPr marL="0" lvl="0" indent="0" algn="just" rtl="1">
              <a:spcBef>
                <a:spcPts val="0"/>
              </a:spcBef>
              <a:spcAft>
                <a:spcPts val="0"/>
              </a:spcAft>
              <a:buNone/>
            </a:pPr>
            <a:r>
              <a:rPr lang="en" b="0" dirty="0">
                <a:latin typeface="Vazirmatn Black"/>
                <a:ea typeface="Vazirmatn Black"/>
                <a:cs typeface="Vazirmatn Black"/>
                <a:sym typeface="Vazirmatn Black"/>
              </a:rPr>
              <a:t>الگوریتم‌های </a:t>
            </a:r>
            <a:r>
              <a:rPr lang="en" b="0" dirty="0">
                <a:solidFill>
                  <a:schemeClr val="accent5"/>
                </a:solidFill>
                <a:latin typeface="Vazirmatn Black"/>
                <a:ea typeface="Vazirmatn Black"/>
                <a:cs typeface="Vazirmatn Black"/>
                <a:sym typeface="Vazirmatn Black"/>
              </a:rPr>
              <a:t>رگرسیون</a:t>
            </a:r>
            <a:endParaRPr b="0" dirty="0">
              <a:latin typeface="Vazirmatn Black"/>
              <a:ea typeface="Vazirmatn Black"/>
              <a:cs typeface="Vazirmatn Black"/>
              <a:sym typeface="Vazirmatn Black"/>
            </a:endParaRPr>
          </a:p>
          <a:p>
            <a:pPr marL="0" lvl="0" indent="0" algn="just" rtl="1">
              <a:spcBef>
                <a:spcPts val="1000"/>
              </a:spcBef>
              <a:spcAft>
                <a:spcPts val="1000"/>
              </a:spcAft>
              <a:buNone/>
            </a:pPr>
            <a:r>
              <a:rPr lang="en" sz="2100" b="0" dirty="0">
                <a:latin typeface="Vazirmatn Light"/>
                <a:ea typeface="Vazirmatn Light"/>
                <a:cs typeface="Vazirmatn Light"/>
                <a:sym typeface="Vazirmatn Light"/>
              </a:rPr>
              <a:t>رگرسیون </a:t>
            </a:r>
            <a:r>
              <a:rPr lang="en" sz="1600" b="0" dirty="0">
                <a:latin typeface="Vazirmatn Light"/>
                <a:ea typeface="Vazirmatn Light"/>
                <a:cs typeface="Vazirmatn Light"/>
                <a:sym typeface="Vazirmatn Light"/>
              </a:rPr>
              <a:t>در یادگیری ماشین به دو روش اصلی پیاده‌سازی می‌شود</a:t>
            </a:r>
            <a:r>
              <a:rPr lang="fa-IR" sz="1600" b="0" dirty="0">
                <a:latin typeface="Vazirmatn Light"/>
                <a:ea typeface="Vazirmatn Light"/>
                <a:cs typeface="Vazirmatn Light"/>
                <a:sym typeface="Vazirmatn Light"/>
              </a:rPr>
              <a:t>:</a:t>
            </a:r>
            <a:r>
              <a:rPr lang="en" sz="1600" b="0" dirty="0">
                <a:latin typeface="Vazirmatn Light"/>
                <a:ea typeface="Vazirmatn Light"/>
                <a:cs typeface="Vazirmatn Light"/>
                <a:sym typeface="Vazirmatn Light"/>
              </a:rPr>
              <a:t> روش </a:t>
            </a:r>
            <a:r>
              <a:rPr lang="fa-IR" sz="1600" b="0" dirty="0">
                <a:latin typeface="Vazirmatn Light"/>
                <a:ea typeface="Vazirmatn Light"/>
                <a:cs typeface="Vazirmatn Light"/>
                <a:sym typeface="Vazirmatn Light"/>
              </a:rPr>
              <a:t>کمترین</a:t>
            </a:r>
            <a:r>
              <a:rPr lang="en" sz="1600" b="0" dirty="0">
                <a:latin typeface="Vazirmatn Light"/>
                <a:ea typeface="Vazirmatn Light"/>
                <a:cs typeface="Vazirmatn Light"/>
                <a:sym typeface="Vazirmatn Light"/>
              </a:rPr>
              <a:t> مربعات (Ordinary Least Squares) و ماشین بردار پشتیبان (Support Vector Machine)</a:t>
            </a:r>
            <a:r>
              <a:rPr lang="fa-IR" sz="1600" b="0" dirty="0">
                <a:latin typeface="Vazirmatn Light"/>
                <a:ea typeface="Vazirmatn Light"/>
                <a:cs typeface="Vazirmatn Light"/>
                <a:sym typeface="Vazirmatn Light"/>
              </a:rPr>
              <a:t> </a:t>
            </a:r>
            <a:r>
              <a:rPr lang="en" sz="1600" b="0" dirty="0">
                <a:latin typeface="Vazirmatn Light"/>
                <a:ea typeface="Vazirmatn Light"/>
                <a:cs typeface="Vazirmatn Light"/>
                <a:sym typeface="Vazirmatn Light"/>
              </a:rPr>
              <a:t>هر کدام از این دو روش دارای مزایا و کاربردهای متفاوتی هستند</a:t>
            </a:r>
            <a:endParaRPr sz="1600" b="0" dirty="0">
              <a:latin typeface="Vazirmatn Light"/>
              <a:ea typeface="Vazirmatn Light"/>
              <a:cs typeface="Vazirmatn Light"/>
              <a:sym typeface="Vazirmatn Light"/>
            </a:endParaRPr>
          </a:p>
        </p:txBody>
      </p:sp>
      <p:cxnSp>
        <p:nvCxnSpPr>
          <p:cNvPr id="115" name="Google Shape;115;p17"/>
          <p:cNvCxnSpPr/>
          <p:nvPr/>
        </p:nvCxnSpPr>
        <p:spPr>
          <a:xfrm>
            <a:off x="395775" y="413075"/>
            <a:ext cx="2388900" cy="10500"/>
          </a:xfrm>
          <a:prstGeom prst="straightConnector1">
            <a:avLst/>
          </a:prstGeom>
          <a:noFill/>
          <a:ln w="28575" cap="flat" cmpd="sng">
            <a:solidFill>
              <a:schemeClr val="lt1"/>
            </a:solidFill>
            <a:prstDash val="solid"/>
            <a:round/>
            <a:headEnd type="oval" w="med" len="med"/>
            <a:tailEnd type="triangle" w="med" len="med"/>
          </a:ln>
        </p:spPr>
      </p:cxnSp>
      <p:grpSp>
        <p:nvGrpSpPr>
          <p:cNvPr id="116" name="Google Shape;116;p17"/>
          <p:cNvGrpSpPr/>
          <p:nvPr/>
        </p:nvGrpSpPr>
        <p:grpSpPr>
          <a:xfrm>
            <a:off x="6611793" y="2159243"/>
            <a:ext cx="2005581" cy="2594453"/>
            <a:chOff x="6944800" y="395363"/>
            <a:chExt cx="1929000" cy="2382855"/>
          </a:xfrm>
        </p:grpSpPr>
        <p:pic>
          <p:nvPicPr>
            <p:cNvPr id="117" name="Google Shape;117;p17" descr="Piece of duct tape sticking a note to the slide"/>
            <p:cNvPicPr preferRelativeResize="0"/>
            <p:nvPr/>
          </p:nvPicPr>
          <p:blipFill rotWithShape="1">
            <a:blip r:embed="rId3">
              <a:alphaModFix/>
            </a:blip>
            <a:srcRect l="9244" t="5926" r="2118" b="10011"/>
            <a:stretch/>
          </p:blipFill>
          <p:spPr>
            <a:xfrm rot="154826">
              <a:off x="7370663" y="419419"/>
              <a:ext cx="1077273" cy="382687"/>
            </a:xfrm>
            <a:prstGeom prst="rect">
              <a:avLst/>
            </a:prstGeom>
            <a:noFill/>
            <a:ln>
              <a:noFill/>
            </a:ln>
          </p:spPr>
        </p:pic>
        <p:sp>
          <p:nvSpPr>
            <p:cNvPr id="118" name="Google Shape;118;p17"/>
            <p:cNvSpPr txBox="1"/>
            <p:nvPr/>
          </p:nvSpPr>
          <p:spPr>
            <a:xfrm>
              <a:off x="6944800" y="774218"/>
              <a:ext cx="1929000" cy="20040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Clr>
                  <a:schemeClr val="dk2"/>
                </a:buClr>
                <a:buSzPts val="1100"/>
                <a:buFont typeface="Arial"/>
                <a:buNone/>
              </a:pPr>
              <a:r>
                <a:rPr lang="en" b="1">
                  <a:solidFill>
                    <a:schemeClr val="dk1"/>
                  </a:solidFill>
                  <a:latin typeface="Vazirmatn"/>
                  <a:ea typeface="Vazirmatn"/>
                  <a:cs typeface="Vazirmatn"/>
                  <a:sym typeface="Vazirmatn"/>
                </a:rPr>
                <a:t>متغیر مستقل</a:t>
              </a:r>
              <a:endParaRPr b="1">
                <a:solidFill>
                  <a:schemeClr val="dk1"/>
                </a:solidFill>
                <a:latin typeface="Vazirmatn"/>
                <a:ea typeface="Vazirmatn"/>
                <a:cs typeface="Vazirmatn"/>
                <a:sym typeface="Vazirmatn"/>
              </a:endParaRPr>
            </a:p>
            <a:p>
              <a:pPr marL="0" lvl="0" indent="0" algn="just" rtl="1">
                <a:spcBef>
                  <a:spcPts val="800"/>
                </a:spcBef>
                <a:spcAft>
                  <a:spcPts val="800"/>
                </a:spcAft>
                <a:buNone/>
              </a:pPr>
              <a:r>
                <a:rPr lang="en" sz="1500">
                  <a:solidFill>
                    <a:schemeClr val="dk2"/>
                  </a:solidFill>
                  <a:latin typeface="Vazirmatn"/>
                  <a:ea typeface="Vazirmatn"/>
                  <a:cs typeface="Vazirmatn"/>
                  <a:sym typeface="Vazirmatn"/>
                </a:rPr>
                <a:t>متغیرهایی که نقش </a:t>
              </a:r>
              <a:r>
                <a:rPr lang="en" sz="1500">
                  <a:solidFill>
                    <a:schemeClr val="dk2"/>
                  </a:solidFill>
                  <a:latin typeface="Vazirmatn Black"/>
                  <a:ea typeface="Vazirmatn Black"/>
                  <a:cs typeface="Vazirmatn Black"/>
                  <a:sym typeface="Vazirmatn Black"/>
                </a:rPr>
                <a:t>پیش‌بینی کننده</a:t>
              </a:r>
              <a:r>
                <a:rPr lang="en" sz="1500">
                  <a:solidFill>
                    <a:schemeClr val="dk2"/>
                  </a:solidFill>
                  <a:latin typeface="Vazirmatn"/>
                  <a:ea typeface="Vazirmatn"/>
                  <a:cs typeface="Vazirmatn"/>
                  <a:sym typeface="Vazirmatn"/>
                </a:rPr>
                <a:t> دارند و می‌تو</a:t>
              </a:r>
              <a:r>
                <a:rPr lang="en" sz="1600">
                  <a:solidFill>
                    <a:schemeClr val="dk2"/>
                  </a:solidFill>
                  <a:latin typeface="Vazirmatn"/>
                  <a:ea typeface="Vazirmatn"/>
                  <a:cs typeface="Vazirmatn"/>
                  <a:sym typeface="Vazirmatn"/>
                </a:rPr>
                <a:t>انند بر متغیر وابسته تأثیر بگذارند. این متغیرها را معمولاً به عنوان متغیرهای علّی در نظر می‌گیریم</a:t>
              </a:r>
              <a:endParaRPr sz="1600">
                <a:solidFill>
                  <a:schemeClr val="dk2"/>
                </a:solidFill>
                <a:latin typeface="Vazirmatn"/>
                <a:ea typeface="Vazirmatn"/>
                <a:cs typeface="Vazirmatn"/>
                <a:sym typeface="Vazirmatn"/>
              </a:endParaRPr>
            </a:p>
          </p:txBody>
        </p:sp>
      </p:grpSp>
      <p:grpSp>
        <p:nvGrpSpPr>
          <p:cNvPr id="119" name="Google Shape;119;p17"/>
          <p:cNvGrpSpPr/>
          <p:nvPr/>
        </p:nvGrpSpPr>
        <p:grpSpPr>
          <a:xfrm>
            <a:off x="5207237" y="2113678"/>
            <a:ext cx="3556755" cy="2916020"/>
            <a:chOff x="6803275" y="353487"/>
            <a:chExt cx="2212050" cy="2578951"/>
          </a:xfrm>
        </p:grpSpPr>
        <p:pic>
          <p:nvPicPr>
            <p:cNvPr id="120" name="Google Shape;120;p17"/>
            <p:cNvPicPr preferRelativeResize="0"/>
            <p:nvPr/>
          </p:nvPicPr>
          <p:blipFill>
            <a:blip r:embed="rId4">
              <a:alphaModFix/>
            </a:blip>
            <a:stretch>
              <a:fillRect/>
            </a:stretch>
          </p:blipFill>
          <p:spPr>
            <a:xfrm>
              <a:off x="6803275" y="427445"/>
              <a:ext cx="2212050" cy="2504994"/>
            </a:xfrm>
            <a:prstGeom prst="rect">
              <a:avLst/>
            </a:prstGeom>
            <a:noFill/>
            <a:ln>
              <a:noFill/>
            </a:ln>
          </p:spPr>
        </p:pic>
        <p:pic>
          <p:nvPicPr>
            <p:cNvPr id="121" name="Google Shape;121;p17" descr="Piece of duct tape sticking a note to the slide"/>
            <p:cNvPicPr preferRelativeResize="0"/>
            <p:nvPr/>
          </p:nvPicPr>
          <p:blipFill rotWithShape="1">
            <a:blip r:embed="rId3">
              <a:alphaModFix/>
            </a:blip>
            <a:srcRect l="50002" t="-23574" r="-9636" b="56809"/>
            <a:stretch/>
          </p:blipFill>
          <p:spPr>
            <a:xfrm rot="154826">
              <a:off x="7873528" y="369650"/>
              <a:ext cx="724813" cy="303941"/>
            </a:xfrm>
            <a:prstGeom prst="rect">
              <a:avLst/>
            </a:prstGeom>
            <a:noFill/>
            <a:ln>
              <a:noFill/>
            </a:ln>
          </p:spPr>
        </p:pic>
        <p:sp>
          <p:nvSpPr>
            <p:cNvPr id="122" name="Google Shape;122;p17"/>
            <p:cNvSpPr txBox="1"/>
            <p:nvPr/>
          </p:nvSpPr>
          <p:spPr>
            <a:xfrm>
              <a:off x="6984249" y="844243"/>
              <a:ext cx="1850100" cy="18441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Clr>
                  <a:schemeClr val="dk2"/>
                </a:buClr>
                <a:buSzPts val="1100"/>
                <a:buFont typeface="Arial"/>
                <a:buNone/>
              </a:pPr>
              <a:r>
                <a:rPr lang="en" b="1" dirty="0">
                  <a:solidFill>
                    <a:schemeClr val="dk1"/>
                  </a:solidFill>
                  <a:latin typeface="Vazirmatn"/>
                  <a:ea typeface="Vazirmatn"/>
                  <a:cs typeface="Vazirmatn"/>
                  <a:sym typeface="Vazirmatn"/>
                </a:rPr>
                <a:t>روش </a:t>
              </a:r>
              <a:r>
                <a:rPr lang="fa-IR" b="1" dirty="0">
                  <a:solidFill>
                    <a:schemeClr val="dk1"/>
                  </a:solidFill>
                  <a:latin typeface="Vazirmatn"/>
                  <a:ea typeface="Vazirmatn"/>
                  <a:cs typeface="Vazirmatn"/>
                  <a:sym typeface="Vazirmatn"/>
                </a:rPr>
                <a:t>کمترین</a:t>
              </a:r>
              <a:r>
                <a:rPr lang="en" b="1" dirty="0">
                  <a:solidFill>
                    <a:schemeClr val="dk1"/>
                  </a:solidFill>
                  <a:latin typeface="Vazirmatn"/>
                  <a:ea typeface="Vazirmatn"/>
                  <a:cs typeface="Vazirmatn"/>
                  <a:sym typeface="Vazirmatn"/>
                </a:rPr>
                <a:t> مربعات</a:t>
              </a:r>
              <a:endParaRPr b="1" dirty="0">
                <a:solidFill>
                  <a:schemeClr val="dk1"/>
                </a:solidFill>
                <a:latin typeface="Vazirmatn"/>
                <a:ea typeface="Vazirmatn"/>
                <a:cs typeface="Vazirmatn"/>
                <a:sym typeface="Vazirmatn"/>
              </a:endParaRPr>
            </a:p>
            <a:p>
              <a:pPr marL="0" lvl="0" indent="0" algn="just" rtl="1">
                <a:spcBef>
                  <a:spcPts val="800"/>
                </a:spcBef>
                <a:spcAft>
                  <a:spcPts val="800"/>
                </a:spcAft>
                <a:buNone/>
              </a:pPr>
              <a:r>
                <a:rPr lang="en" sz="1100" dirty="0">
                  <a:solidFill>
                    <a:schemeClr val="dk2"/>
                  </a:solidFill>
                  <a:latin typeface="Vazirmatn"/>
                  <a:ea typeface="Vazirmatn"/>
                  <a:cs typeface="Vazirmatn"/>
                  <a:sym typeface="Vazirmatn"/>
                </a:rPr>
                <a:t>روش </a:t>
              </a:r>
              <a:r>
                <a:rPr lang="fa-IR" sz="1100" dirty="0">
                  <a:solidFill>
                    <a:schemeClr val="dk2"/>
                  </a:solidFill>
                  <a:latin typeface="Vazirmatn"/>
                  <a:ea typeface="Vazirmatn"/>
                  <a:cs typeface="Vazirmatn"/>
                  <a:sym typeface="Vazirmatn"/>
                </a:rPr>
                <a:t>کمترین</a:t>
              </a:r>
              <a:r>
                <a:rPr lang="en" sz="1100" dirty="0">
                  <a:solidFill>
                    <a:schemeClr val="dk2"/>
                  </a:solidFill>
                  <a:latin typeface="Vazirmatn"/>
                  <a:ea typeface="Vazirmatn"/>
                  <a:cs typeface="Vazirmatn"/>
                  <a:sym typeface="Vazirmatn"/>
                </a:rPr>
                <a:t> مربعات یکی از ساده‌ترین و پرکاربردترین تکنیک‌های رگرسیونی است</a:t>
              </a:r>
              <a:r>
                <a:rPr lang="fa-IR" sz="1100" dirty="0">
                  <a:solidFill>
                    <a:schemeClr val="dk2"/>
                  </a:solidFill>
                  <a:latin typeface="Vazirmatn"/>
                  <a:ea typeface="Vazirmatn"/>
                  <a:cs typeface="Vazirmatn"/>
                  <a:sym typeface="Vazirmatn"/>
                </a:rPr>
                <a:t>.</a:t>
              </a:r>
              <a:r>
                <a:rPr lang="en" sz="1100" dirty="0">
                  <a:solidFill>
                    <a:schemeClr val="dk2"/>
                  </a:solidFill>
                  <a:latin typeface="Vazirmatn"/>
                  <a:ea typeface="Vazirmatn"/>
                  <a:cs typeface="Vazirmatn"/>
                  <a:sym typeface="Vazirmatn"/>
                </a:rPr>
                <a:t> این الگوریتم با هدف </a:t>
              </a:r>
              <a:r>
                <a:rPr lang="en" sz="1300" b="1" dirty="0">
                  <a:solidFill>
                    <a:schemeClr val="dk2"/>
                  </a:solidFill>
                  <a:latin typeface="Vazirmatn"/>
                  <a:ea typeface="Vazirmatn"/>
                  <a:cs typeface="Vazirmatn"/>
                  <a:sym typeface="Vazirmatn"/>
                </a:rPr>
                <a:t>کمینه کردن مجموع مربعات خطاها</a:t>
              </a:r>
              <a:r>
                <a:rPr lang="en" sz="1100" dirty="0">
                  <a:solidFill>
                    <a:schemeClr val="dk2"/>
                  </a:solidFill>
                  <a:latin typeface="Vazirmatn"/>
                  <a:ea typeface="Vazirmatn"/>
                  <a:cs typeface="Vazirmatn"/>
                  <a:sym typeface="Vazirmatn"/>
                </a:rPr>
                <a:t> بین مقادیر واقعی و مقادیر پیش‌بینی‌شده توسط مدل، بهترین خط برازش را پیدا می‌کند</a:t>
              </a:r>
              <a:r>
                <a:rPr lang="fa-IR" sz="1100" dirty="0">
                  <a:solidFill>
                    <a:schemeClr val="dk2"/>
                  </a:solidFill>
                  <a:latin typeface="Vazirmatn"/>
                  <a:ea typeface="Vazirmatn"/>
                  <a:cs typeface="Vazirmatn"/>
                  <a:sym typeface="Vazirmatn"/>
                </a:rPr>
                <a:t>.</a:t>
              </a:r>
              <a:r>
                <a:rPr lang="en" sz="1100" dirty="0">
                  <a:solidFill>
                    <a:schemeClr val="dk2"/>
                  </a:solidFill>
                  <a:latin typeface="Vazirmatn"/>
                  <a:ea typeface="Vazirmatn"/>
                  <a:cs typeface="Vazirmatn"/>
                  <a:sym typeface="Vazirmatn"/>
                </a:rPr>
                <a:t> این روش در سناریوهای خطی و با فرض نرمال بودن توزیع خطاها، نتایج قابل اعتمادی به دست می‌دهد</a:t>
              </a:r>
              <a:r>
                <a:rPr lang="fa-IR" sz="1100" dirty="0">
                  <a:solidFill>
                    <a:schemeClr val="dk2"/>
                  </a:solidFill>
                  <a:latin typeface="Vazirmatn"/>
                  <a:ea typeface="Vazirmatn"/>
                  <a:cs typeface="Vazirmatn"/>
                  <a:sym typeface="Vazirmatn"/>
                </a:rPr>
                <a:t>.</a:t>
              </a:r>
              <a:r>
                <a:rPr lang="en" sz="1100" dirty="0">
                  <a:solidFill>
                    <a:schemeClr val="dk2"/>
                  </a:solidFill>
                  <a:latin typeface="Vazirmatn"/>
                  <a:ea typeface="Vazirmatn"/>
                  <a:cs typeface="Vazirmatn"/>
                  <a:sym typeface="Vazirmatn"/>
                </a:rPr>
                <a:t> به دلیل سادگی و کارایی، حداقل مربعات به طور گسترده در تحلیل رگرسیون خطی مورد استفاده قرار می‌گیرد</a:t>
              </a:r>
              <a:r>
                <a:rPr lang="fa-IR" sz="1100" dirty="0">
                  <a:solidFill>
                    <a:schemeClr val="dk2"/>
                  </a:solidFill>
                  <a:latin typeface="Vazirmatn"/>
                  <a:ea typeface="Vazirmatn"/>
                  <a:cs typeface="Vazirmatn"/>
                  <a:sym typeface="Vazirmatn"/>
                </a:rPr>
                <a:t>.</a:t>
              </a:r>
              <a:endParaRPr sz="1200" dirty="0">
                <a:solidFill>
                  <a:schemeClr val="dk2"/>
                </a:solidFill>
                <a:latin typeface="Vazirmatn"/>
                <a:ea typeface="Vazirmatn"/>
                <a:cs typeface="Vazirmatn"/>
                <a:sym typeface="Vazirmatn"/>
              </a:endParaRPr>
            </a:p>
          </p:txBody>
        </p:sp>
      </p:grpSp>
      <p:grpSp>
        <p:nvGrpSpPr>
          <p:cNvPr id="123" name="Google Shape;123;p17"/>
          <p:cNvGrpSpPr/>
          <p:nvPr/>
        </p:nvGrpSpPr>
        <p:grpSpPr>
          <a:xfrm>
            <a:off x="506825" y="2243049"/>
            <a:ext cx="4431200" cy="2602226"/>
            <a:chOff x="6428333" y="-429841"/>
            <a:chExt cx="2784467" cy="2602226"/>
          </a:xfrm>
        </p:grpSpPr>
        <p:pic>
          <p:nvPicPr>
            <p:cNvPr id="124" name="Google Shape;124;p17"/>
            <p:cNvPicPr preferRelativeResize="0"/>
            <p:nvPr/>
          </p:nvPicPr>
          <p:blipFill>
            <a:blip r:embed="rId4">
              <a:alphaModFix/>
            </a:blip>
            <a:stretch>
              <a:fillRect/>
            </a:stretch>
          </p:blipFill>
          <p:spPr>
            <a:xfrm>
              <a:off x="6428333" y="-332615"/>
              <a:ext cx="2784467" cy="2505000"/>
            </a:xfrm>
            <a:prstGeom prst="rect">
              <a:avLst/>
            </a:prstGeom>
            <a:noFill/>
            <a:ln>
              <a:noFill/>
            </a:ln>
          </p:spPr>
        </p:pic>
        <p:pic>
          <p:nvPicPr>
            <p:cNvPr id="125" name="Google Shape;125;p17" descr="Piece of duct tape sticking a note to the slide"/>
            <p:cNvPicPr preferRelativeResize="0"/>
            <p:nvPr/>
          </p:nvPicPr>
          <p:blipFill rotWithShape="1">
            <a:blip r:embed="rId3">
              <a:alphaModFix/>
            </a:blip>
            <a:srcRect l="11200" t="5926" r="1775" b="10011"/>
            <a:stretch/>
          </p:blipFill>
          <p:spPr>
            <a:xfrm rot="154825">
              <a:off x="7381214" y="-401622"/>
              <a:ext cx="1262199" cy="382687"/>
            </a:xfrm>
            <a:prstGeom prst="rect">
              <a:avLst/>
            </a:prstGeom>
            <a:noFill/>
            <a:ln>
              <a:noFill/>
            </a:ln>
          </p:spPr>
        </p:pic>
        <p:sp>
          <p:nvSpPr>
            <p:cNvPr id="126" name="Google Shape;126;p17"/>
            <p:cNvSpPr txBox="1"/>
            <p:nvPr/>
          </p:nvSpPr>
          <p:spPr>
            <a:xfrm>
              <a:off x="6661964" y="9285"/>
              <a:ext cx="2317200" cy="20040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0"/>
                </a:spcAft>
                <a:buClr>
                  <a:schemeClr val="dk2"/>
                </a:buClr>
                <a:buSzPts val="1100"/>
                <a:buFont typeface="Arial"/>
                <a:buNone/>
              </a:pPr>
              <a:r>
                <a:rPr lang="en" b="1" dirty="0">
                  <a:solidFill>
                    <a:schemeClr val="dk1"/>
                  </a:solidFill>
                  <a:latin typeface="Vazirmatn"/>
                  <a:ea typeface="Vazirmatn"/>
                  <a:cs typeface="Vazirmatn"/>
                  <a:sym typeface="Vazirmatn"/>
                </a:rPr>
                <a:t>ماشین بردار پشتیبان(SVM)</a:t>
              </a:r>
              <a:endParaRPr b="1" dirty="0">
                <a:solidFill>
                  <a:schemeClr val="dk1"/>
                </a:solidFill>
                <a:latin typeface="Vazirmatn"/>
                <a:ea typeface="Vazirmatn"/>
                <a:cs typeface="Vazirmatn"/>
                <a:sym typeface="Vazirmatn"/>
              </a:endParaRPr>
            </a:p>
            <a:p>
              <a:pPr marL="0" lvl="0" indent="0" algn="just" rtl="1">
                <a:spcBef>
                  <a:spcPts val="800"/>
                </a:spcBef>
                <a:spcAft>
                  <a:spcPts val="0"/>
                </a:spcAft>
                <a:buClr>
                  <a:schemeClr val="dk2"/>
                </a:buClr>
                <a:buSzPts val="1100"/>
                <a:buFont typeface="Arial"/>
                <a:buNone/>
              </a:pPr>
              <a:r>
                <a:rPr lang="en" sz="1200" dirty="0">
                  <a:solidFill>
                    <a:schemeClr val="dk2"/>
                  </a:solidFill>
                  <a:latin typeface="Vazirmatn"/>
                  <a:ea typeface="Vazirmatn"/>
                  <a:cs typeface="Vazirmatn"/>
                  <a:sym typeface="Vazirmatn"/>
                </a:rPr>
                <a:t>ماشین بردار پشتیبان یک الگوریتم رگرسیونی پیشرفته‌تر است که با یافتن </a:t>
              </a:r>
              <a:r>
                <a:rPr lang="en" sz="1300" b="1" dirty="0">
                  <a:solidFill>
                    <a:schemeClr val="dk2"/>
                  </a:solidFill>
                  <a:latin typeface="Vazirmatn"/>
                  <a:ea typeface="Vazirmatn"/>
                  <a:cs typeface="Vazirmatn"/>
                  <a:sym typeface="Vazirmatn"/>
                </a:rPr>
                <a:t>بهترین فضای جداسازی</a:t>
              </a:r>
              <a:r>
                <a:rPr lang="en" sz="1200" dirty="0">
                  <a:solidFill>
                    <a:schemeClr val="dk2"/>
                  </a:solidFill>
                  <a:latin typeface="Vazirmatn"/>
                  <a:ea typeface="Vazirmatn"/>
                  <a:cs typeface="Vazirmatn"/>
                  <a:sym typeface="Vazirmatn"/>
                </a:rPr>
                <a:t> (hyperplane) بین داده‌ها، مدل‌های دقیق‌تری ایجاد می‌کند</a:t>
              </a:r>
              <a:r>
                <a:rPr lang="fa-IR" sz="1200" dirty="0">
                  <a:solidFill>
                    <a:schemeClr val="dk2"/>
                  </a:solidFill>
                  <a:latin typeface="Vazirmatn"/>
                  <a:ea typeface="Vazirmatn"/>
                  <a:cs typeface="Vazirmatn"/>
                  <a:sym typeface="Vazirmatn"/>
                </a:rPr>
                <a:t>.</a:t>
              </a:r>
              <a:r>
                <a:rPr lang="en" sz="1200" dirty="0">
                  <a:solidFill>
                    <a:schemeClr val="dk2"/>
                  </a:solidFill>
                  <a:latin typeface="Vazirmatn"/>
                  <a:ea typeface="Vazirmatn"/>
                  <a:cs typeface="Vazirmatn"/>
                  <a:sym typeface="Vazirmatn"/>
                </a:rPr>
                <a:t> این الگوریتم قادر است به طور موثر با داده‌های غیرخطی کار کند و می‌تواند مرز تصمیم‌گیری پیچیده‌ای را یاد بگیرد</a:t>
              </a:r>
              <a:r>
                <a:rPr lang="fa-IR" sz="1200" dirty="0">
                  <a:solidFill>
                    <a:schemeClr val="dk2"/>
                  </a:solidFill>
                  <a:latin typeface="Vazirmatn"/>
                  <a:ea typeface="Vazirmatn"/>
                  <a:cs typeface="Vazirmatn"/>
                  <a:sym typeface="Vazirmatn"/>
                </a:rPr>
                <a:t>.</a:t>
              </a:r>
              <a:r>
                <a:rPr lang="en" sz="1200" dirty="0">
                  <a:solidFill>
                    <a:schemeClr val="dk2"/>
                  </a:solidFill>
                  <a:latin typeface="Vazirmatn"/>
                  <a:ea typeface="Vazirmatn"/>
                  <a:cs typeface="Vazirmatn"/>
                  <a:sym typeface="Vazirmatn"/>
                </a:rPr>
                <a:t> در صورتی که فرضیات خطی برقرار نباشد و رابطه بین متغیرها غیرخطی باشد، استفاده از ماشین بردار پشتیبان می‌تواند نتایج بهتری را ارائه دهد</a:t>
              </a:r>
              <a:r>
                <a:rPr lang="fa-IR" sz="1200" dirty="0">
                  <a:solidFill>
                    <a:schemeClr val="dk2"/>
                  </a:solidFill>
                  <a:latin typeface="Vazirmatn"/>
                  <a:ea typeface="Vazirmatn"/>
                  <a:cs typeface="Vazirmatn"/>
                  <a:sym typeface="Vazirmatn"/>
                </a:rPr>
                <a:t>.</a:t>
              </a:r>
              <a:endParaRPr sz="1200" dirty="0">
                <a:solidFill>
                  <a:schemeClr val="dk2"/>
                </a:solidFill>
                <a:latin typeface="Vazirmatn"/>
                <a:ea typeface="Vazirmatn"/>
                <a:cs typeface="Vazirmatn"/>
                <a:sym typeface="Vazirmatn"/>
              </a:endParaRPr>
            </a:p>
            <a:p>
              <a:pPr marL="0" lvl="0" indent="0" algn="l" rtl="0">
                <a:spcBef>
                  <a:spcPts val="800"/>
                </a:spcBef>
                <a:spcAft>
                  <a:spcPts val="800"/>
                </a:spcAft>
                <a:buNone/>
              </a:pPr>
              <a:endParaRPr sz="1200" b="1" dirty="0">
                <a:solidFill>
                  <a:schemeClr val="dk2"/>
                </a:solidFill>
                <a:latin typeface="Raleway"/>
                <a:ea typeface="Raleway"/>
                <a:cs typeface="Raleway"/>
                <a:sym typeface="Raleway"/>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title"/>
          </p:nvPr>
        </p:nvSpPr>
        <p:spPr>
          <a:xfrm>
            <a:off x="260850" y="234675"/>
            <a:ext cx="8622300" cy="18789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 sz="3400" b="0" dirty="0">
                <a:solidFill>
                  <a:schemeClr val="accent5"/>
                </a:solidFill>
                <a:latin typeface="Vazirmatn Black"/>
                <a:ea typeface="Vazirmatn Black"/>
                <a:cs typeface="Vazirmatn Black"/>
                <a:sym typeface="Vazirmatn Black"/>
              </a:rPr>
              <a:t>روش کمترین مربعات</a:t>
            </a:r>
            <a:endParaRPr sz="3400" b="0" dirty="0">
              <a:solidFill>
                <a:schemeClr val="accent5"/>
              </a:solidFill>
              <a:latin typeface="Vazirmatn Black"/>
              <a:ea typeface="Vazirmatn Black"/>
              <a:cs typeface="Vazirmatn Black"/>
              <a:sym typeface="Vazirmatn Black"/>
            </a:endParaRPr>
          </a:p>
        </p:txBody>
      </p:sp>
      <p:cxnSp>
        <p:nvCxnSpPr>
          <p:cNvPr id="132" name="Google Shape;132;p18"/>
          <p:cNvCxnSpPr/>
          <p:nvPr/>
        </p:nvCxnSpPr>
        <p:spPr>
          <a:xfrm>
            <a:off x="395775" y="413075"/>
            <a:ext cx="2388900" cy="10500"/>
          </a:xfrm>
          <a:prstGeom prst="straightConnector1">
            <a:avLst/>
          </a:prstGeom>
          <a:noFill/>
          <a:ln w="28575" cap="flat" cmpd="sng">
            <a:solidFill>
              <a:schemeClr val="lt1"/>
            </a:solidFill>
            <a:prstDash val="solid"/>
            <a:round/>
            <a:headEnd type="oval" w="med" len="med"/>
            <a:tailEnd type="triangle" w="med" len="med"/>
          </a:ln>
        </p:spPr>
      </p:cxnSp>
      <p:pic>
        <p:nvPicPr>
          <p:cNvPr id="3" name="Picture 2">
            <a:extLst>
              <a:ext uri="{FF2B5EF4-FFF2-40B4-BE49-F238E27FC236}">
                <a16:creationId xmlns:a16="http://schemas.microsoft.com/office/drawing/2014/main" id="{59E2632D-2169-30A3-0250-BB362EE1B23C}"/>
              </a:ext>
            </a:extLst>
          </p:cNvPr>
          <p:cNvPicPr>
            <a:picLocks noChangeAspect="1"/>
          </p:cNvPicPr>
          <p:nvPr/>
        </p:nvPicPr>
        <p:blipFill>
          <a:blip r:embed="rId3"/>
          <a:stretch>
            <a:fillRect/>
          </a:stretch>
        </p:blipFill>
        <p:spPr>
          <a:xfrm>
            <a:off x="1804601" y="1019870"/>
            <a:ext cx="5534797" cy="4020111"/>
          </a:xfrm>
          <a:prstGeom prst="rect">
            <a:avLst/>
          </a:prstGeom>
        </p:spPr>
      </p:pic>
      <p:pic>
        <p:nvPicPr>
          <p:cNvPr id="141" name="Google Shape;141;p18" descr="Piece of duct tape sticking a note to the slide"/>
          <p:cNvPicPr preferRelativeResize="0"/>
          <p:nvPr/>
        </p:nvPicPr>
        <p:blipFill rotWithShape="1">
          <a:blip r:embed="rId4">
            <a:alphaModFix/>
          </a:blip>
          <a:srcRect l="11200" t="5926" r="1775" b="10011"/>
          <a:stretch/>
        </p:blipFill>
        <p:spPr>
          <a:xfrm rot="97329">
            <a:off x="3666086" y="762508"/>
            <a:ext cx="2007431" cy="38328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a:extLst>
            <a:ext uri="{FF2B5EF4-FFF2-40B4-BE49-F238E27FC236}">
              <a16:creationId xmlns:a16="http://schemas.microsoft.com/office/drawing/2014/main" id="{409D9A11-E8C5-4F82-928E-4C78904EA31D}"/>
            </a:ext>
          </a:extLst>
        </p:cNvPr>
        <p:cNvGrpSpPr/>
        <p:nvPr/>
      </p:nvGrpSpPr>
      <p:grpSpPr>
        <a:xfrm>
          <a:off x="0" y="0"/>
          <a:ext cx="0" cy="0"/>
          <a:chOff x="0" y="0"/>
          <a:chExt cx="0" cy="0"/>
        </a:xfrm>
      </p:grpSpPr>
      <p:cxnSp>
        <p:nvCxnSpPr>
          <p:cNvPr id="132" name="Google Shape;132;p18">
            <a:extLst>
              <a:ext uri="{FF2B5EF4-FFF2-40B4-BE49-F238E27FC236}">
                <a16:creationId xmlns:a16="http://schemas.microsoft.com/office/drawing/2014/main" id="{15B4C1F0-71EE-5843-1B85-E18116594521}"/>
              </a:ext>
            </a:extLst>
          </p:cNvPr>
          <p:cNvCxnSpPr/>
          <p:nvPr/>
        </p:nvCxnSpPr>
        <p:spPr>
          <a:xfrm>
            <a:off x="395775" y="413075"/>
            <a:ext cx="2388900" cy="10500"/>
          </a:xfrm>
          <a:prstGeom prst="straightConnector1">
            <a:avLst/>
          </a:prstGeom>
          <a:noFill/>
          <a:ln w="28575" cap="flat" cmpd="sng">
            <a:solidFill>
              <a:schemeClr val="lt1"/>
            </a:solidFill>
            <a:prstDash val="solid"/>
            <a:round/>
            <a:headEnd type="oval" w="med" len="med"/>
            <a:tailEnd type="triangle" w="med" len="med"/>
          </a:ln>
        </p:spPr>
      </p:cxnSp>
      <p:pic>
        <p:nvPicPr>
          <p:cNvPr id="3" name="Picture 2">
            <a:extLst>
              <a:ext uri="{FF2B5EF4-FFF2-40B4-BE49-F238E27FC236}">
                <a16:creationId xmlns:a16="http://schemas.microsoft.com/office/drawing/2014/main" id="{E158CCBF-00E6-2E77-9AF8-085AD9FB0062}"/>
              </a:ext>
            </a:extLst>
          </p:cNvPr>
          <p:cNvPicPr>
            <a:picLocks noChangeAspect="1"/>
          </p:cNvPicPr>
          <p:nvPr/>
        </p:nvPicPr>
        <p:blipFill>
          <a:blip r:embed="rId3"/>
          <a:stretch>
            <a:fillRect/>
          </a:stretch>
        </p:blipFill>
        <p:spPr>
          <a:xfrm>
            <a:off x="1790312" y="641409"/>
            <a:ext cx="5563376" cy="4353533"/>
          </a:xfrm>
          <a:prstGeom prst="rect">
            <a:avLst/>
          </a:prstGeom>
        </p:spPr>
      </p:pic>
      <p:pic>
        <p:nvPicPr>
          <p:cNvPr id="141" name="Google Shape;141;p18" descr="Piece of duct tape sticking a note to the slide">
            <a:extLst>
              <a:ext uri="{FF2B5EF4-FFF2-40B4-BE49-F238E27FC236}">
                <a16:creationId xmlns:a16="http://schemas.microsoft.com/office/drawing/2014/main" id="{AF80F61B-1212-B8C4-C4CB-41EFAD925A50}"/>
              </a:ext>
            </a:extLst>
          </p:cNvPr>
          <p:cNvPicPr preferRelativeResize="0"/>
          <p:nvPr/>
        </p:nvPicPr>
        <p:blipFill rotWithShape="1">
          <a:blip r:embed="rId4">
            <a:alphaModFix/>
          </a:blip>
          <a:srcRect l="11200" t="5926" r="1775" b="10011"/>
          <a:stretch/>
        </p:blipFill>
        <p:spPr>
          <a:xfrm rot="97329">
            <a:off x="3497412" y="340852"/>
            <a:ext cx="2007431" cy="383281"/>
          </a:xfrm>
          <a:prstGeom prst="rect">
            <a:avLst/>
          </a:prstGeom>
          <a:noFill/>
          <a:ln>
            <a:noFill/>
          </a:ln>
        </p:spPr>
      </p:pic>
    </p:spTree>
    <p:extLst>
      <p:ext uri="{BB962C8B-B14F-4D97-AF65-F5344CB8AC3E}">
        <p14:creationId xmlns:p14="http://schemas.microsoft.com/office/powerpoint/2010/main" val="3474085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a:extLst>
            <a:ext uri="{FF2B5EF4-FFF2-40B4-BE49-F238E27FC236}">
              <a16:creationId xmlns:a16="http://schemas.microsoft.com/office/drawing/2014/main" id="{152AD1CD-1169-1F22-B85F-E9583D9FEC67}"/>
            </a:ext>
          </a:extLst>
        </p:cNvPr>
        <p:cNvGrpSpPr/>
        <p:nvPr/>
      </p:nvGrpSpPr>
      <p:grpSpPr>
        <a:xfrm>
          <a:off x="0" y="0"/>
          <a:ext cx="0" cy="0"/>
          <a:chOff x="0" y="0"/>
          <a:chExt cx="0" cy="0"/>
        </a:xfrm>
      </p:grpSpPr>
      <p:cxnSp>
        <p:nvCxnSpPr>
          <p:cNvPr id="132" name="Google Shape;132;p18">
            <a:extLst>
              <a:ext uri="{FF2B5EF4-FFF2-40B4-BE49-F238E27FC236}">
                <a16:creationId xmlns:a16="http://schemas.microsoft.com/office/drawing/2014/main" id="{B522F57A-AF36-A75F-4C76-9DF87689D59B}"/>
              </a:ext>
            </a:extLst>
          </p:cNvPr>
          <p:cNvCxnSpPr/>
          <p:nvPr/>
        </p:nvCxnSpPr>
        <p:spPr>
          <a:xfrm>
            <a:off x="395775" y="413075"/>
            <a:ext cx="2388900" cy="10500"/>
          </a:xfrm>
          <a:prstGeom prst="straightConnector1">
            <a:avLst/>
          </a:prstGeom>
          <a:noFill/>
          <a:ln w="28575" cap="flat" cmpd="sng">
            <a:solidFill>
              <a:schemeClr val="lt1"/>
            </a:solidFill>
            <a:prstDash val="solid"/>
            <a:round/>
            <a:headEnd type="oval" w="med" len="med"/>
            <a:tailEnd type="triangle" w="med" len="med"/>
          </a:ln>
        </p:spPr>
      </p:cxnSp>
      <p:pic>
        <p:nvPicPr>
          <p:cNvPr id="4" name="Picture 3">
            <a:extLst>
              <a:ext uri="{FF2B5EF4-FFF2-40B4-BE49-F238E27FC236}">
                <a16:creationId xmlns:a16="http://schemas.microsoft.com/office/drawing/2014/main" id="{E1D299D0-EED0-9931-05E3-08EF4AF51152}"/>
              </a:ext>
            </a:extLst>
          </p:cNvPr>
          <p:cNvPicPr>
            <a:picLocks noChangeAspect="1"/>
          </p:cNvPicPr>
          <p:nvPr/>
        </p:nvPicPr>
        <p:blipFill>
          <a:blip r:embed="rId3"/>
          <a:stretch>
            <a:fillRect/>
          </a:stretch>
        </p:blipFill>
        <p:spPr>
          <a:xfrm>
            <a:off x="3509317" y="488948"/>
            <a:ext cx="5268060" cy="3743847"/>
          </a:xfrm>
          <a:prstGeom prst="rect">
            <a:avLst/>
          </a:prstGeom>
        </p:spPr>
      </p:pic>
      <p:pic>
        <p:nvPicPr>
          <p:cNvPr id="141" name="Google Shape;141;p18" descr="Piece of duct tape sticking a note to the slide">
            <a:extLst>
              <a:ext uri="{FF2B5EF4-FFF2-40B4-BE49-F238E27FC236}">
                <a16:creationId xmlns:a16="http://schemas.microsoft.com/office/drawing/2014/main" id="{C05B1AF8-D3F2-0DCA-75B8-114A029C322A}"/>
              </a:ext>
            </a:extLst>
          </p:cNvPr>
          <p:cNvPicPr preferRelativeResize="0"/>
          <p:nvPr/>
        </p:nvPicPr>
        <p:blipFill rotWithShape="1">
          <a:blip r:embed="rId4">
            <a:alphaModFix/>
          </a:blip>
          <a:srcRect l="11200" t="5926" r="1775" b="10011"/>
          <a:stretch/>
        </p:blipFill>
        <p:spPr>
          <a:xfrm rot="97329">
            <a:off x="5139632" y="197247"/>
            <a:ext cx="2007431" cy="383281"/>
          </a:xfrm>
          <a:prstGeom prst="rect">
            <a:avLst/>
          </a:prstGeom>
          <a:noFill/>
          <a:ln>
            <a:noFill/>
          </a:ln>
        </p:spPr>
      </p:pic>
      <p:pic>
        <p:nvPicPr>
          <p:cNvPr id="8" name="Picture 7">
            <a:extLst>
              <a:ext uri="{FF2B5EF4-FFF2-40B4-BE49-F238E27FC236}">
                <a16:creationId xmlns:a16="http://schemas.microsoft.com/office/drawing/2014/main" id="{09CB7C40-DA95-CC62-8AA0-F3E0692BA845}"/>
              </a:ext>
            </a:extLst>
          </p:cNvPr>
          <p:cNvPicPr>
            <a:picLocks noChangeAspect="1"/>
          </p:cNvPicPr>
          <p:nvPr/>
        </p:nvPicPr>
        <p:blipFill>
          <a:blip r:embed="rId5"/>
          <a:stretch>
            <a:fillRect/>
          </a:stretch>
        </p:blipFill>
        <p:spPr>
          <a:xfrm>
            <a:off x="805552" y="2216643"/>
            <a:ext cx="1868053" cy="1128616"/>
          </a:xfrm>
          <a:prstGeom prst="rect">
            <a:avLst/>
          </a:prstGeom>
        </p:spPr>
      </p:pic>
      <p:pic>
        <p:nvPicPr>
          <p:cNvPr id="9" name="Google Shape;141;p18" descr="Piece of duct tape sticking a note to the slide">
            <a:extLst>
              <a:ext uri="{FF2B5EF4-FFF2-40B4-BE49-F238E27FC236}">
                <a16:creationId xmlns:a16="http://schemas.microsoft.com/office/drawing/2014/main" id="{3A5C9EDD-F295-9D8C-9E7E-5F95A1BEB9B7}"/>
              </a:ext>
            </a:extLst>
          </p:cNvPr>
          <p:cNvPicPr preferRelativeResize="0"/>
          <p:nvPr/>
        </p:nvPicPr>
        <p:blipFill rotWithShape="1">
          <a:blip r:embed="rId4">
            <a:alphaModFix/>
          </a:blip>
          <a:srcRect l="11200" t="5926" r="1775" b="10011"/>
          <a:stretch/>
        </p:blipFill>
        <p:spPr>
          <a:xfrm rot="97329">
            <a:off x="1293032" y="1990916"/>
            <a:ext cx="594384" cy="272817"/>
          </a:xfrm>
          <a:prstGeom prst="rect">
            <a:avLst/>
          </a:prstGeom>
          <a:noFill/>
          <a:ln>
            <a:noFill/>
          </a:ln>
        </p:spPr>
      </p:pic>
    </p:spTree>
    <p:extLst>
      <p:ext uri="{BB962C8B-B14F-4D97-AF65-F5344CB8AC3E}">
        <p14:creationId xmlns:p14="http://schemas.microsoft.com/office/powerpoint/2010/main" val="2538667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8" name="Google Shape;148;p19"/>
          <p:cNvPicPr preferRelativeResize="0"/>
          <p:nvPr/>
        </p:nvPicPr>
        <p:blipFill rotWithShape="1">
          <a:blip r:embed="rId3">
            <a:alphaModFix/>
          </a:blip>
          <a:srcRect r="39660"/>
          <a:stretch/>
        </p:blipFill>
        <p:spPr>
          <a:xfrm>
            <a:off x="4488725" y="0"/>
            <a:ext cx="4655273" cy="5143501"/>
          </a:xfrm>
          <a:prstGeom prst="rect">
            <a:avLst/>
          </a:prstGeom>
          <a:noFill/>
          <a:ln>
            <a:noFill/>
          </a:ln>
        </p:spPr>
      </p:pic>
      <p:grpSp>
        <p:nvGrpSpPr>
          <p:cNvPr id="149" name="Google Shape;149;p19"/>
          <p:cNvGrpSpPr/>
          <p:nvPr/>
        </p:nvGrpSpPr>
        <p:grpSpPr>
          <a:xfrm>
            <a:off x="5848575" y="2464040"/>
            <a:ext cx="3144875" cy="1451201"/>
            <a:chOff x="5870450" y="395363"/>
            <a:chExt cx="3144875" cy="2792920"/>
          </a:xfrm>
        </p:grpSpPr>
        <p:pic>
          <p:nvPicPr>
            <p:cNvPr id="150" name="Google Shape;150;p19"/>
            <p:cNvPicPr preferRelativeResize="0"/>
            <p:nvPr/>
          </p:nvPicPr>
          <p:blipFill>
            <a:blip r:embed="rId4">
              <a:alphaModFix/>
            </a:blip>
            <a:stretch>
              <a:fillRect/>
            </a:stretch>
          </p:blipFill>
          <p:spPr>
            <a:xfrm>
              <a:off x="6334475" y="427426"/>
              <a:ext cx="2680850" cy="2505004"/>
            </a:xfrm>
            <a:prstGeom prst="rect">
              <a:avLst/>
            </a:prstGeom>
            <a:noFill/>
            <a:ln>
              <a:noFill/>
            </a:ln>
          </p:spPr>
        </p:pic>
        <p:pic>
          <p:nvPicPr>
            <p:cNvPr id="151" name="Google Shape;151;p19" descr="Piece of duct tape sticking a note to the slide"/>
            <p:cNvPicPr preferRelativeResize="0"/>
            <p:nvPr/>
          </p:nvPicPr>
          <p:blipFill rotWithShape="1">
            <a:blip r:embed="rId5">
              <a:alphaModFix/>
            </a:blip>
            <a:srcRect l="9244" t="5926" r="2118" b="10011"/>
            <a:stretch/>
          </p:blipFill>
          <p:spPr>
            <a:xfrm rot="154826">
              <a:off x="7370663" y="419419"/>
              <a:ext cx="1077273" cy="382687"/>
            </a:xfrm>
            <a:prstGeom prst="rect">
              <a:avLst/>
            </a:prstGeom>
            <a:noFill/>
            <a:ln>
              <a:noFill/>
            </a:ln>
          </p:spPr>
        </p:pic>
        <p:sp>
          <p:nvSpPr>
            <p:cNvPr id="152" name="Google Shape;152;p19"/>
            <p:cNvSpPr txBox="1"/>
            <p:nvPr/>
          </p:nvSpPr>
          <p:spPr>
            <a:xfrm>
              <a:off x="5870450" y="1184283"/>
              <a:ext cx="2831400" cy="2004000"/>
            </a:xfrm>
            <a:prstGeom prst="rect">
              <a:avLst/>
            </a:prstGeom>
            <a:noFill/>
            <a:ln>
              <a:noFill/>
            </a:ln>
          </p:spPr>
          <p:txBody>
            <a:bodyPr spcFirstLastPara="1" wrap="square" lIns="91425" tIns="91425" rIns="91425" bIns="91425" anchor="t" anchorCtr="0">
              <a:noAutofit/>
            </a:bodyPr>
            <a:lstStyle/>
            <a:p>
              <a:pPr marL="0" lvl="0" indent="0" algn="r" rtl="1">
                <a:spcBef>
                  <a:spcPts val="0"/>
                </a:spcBef>
                <a:spcAft>
                  <a:spcPts val="800"/>
                </a:spcAft>
                <a:buNone/>
              </a:pPr>
              <a:r>
                <a:rPr lang="en" sz="1800">
                  <a:solidFill>
                    <a:schemeClr val="dk1"/>
                  </a:solidFill>
                  <a:latin typeface="Vazirmatn Black"/>
                  <a:ea typeface="Vazirmatn Black"/>
                  <a:cs typeface="Vazirmatn Black"/>
                  <a:sym typeface="Vazirmatn Black"/>
                </a:rPr>
                <a:t>پیش‌پردازش داده‌ها</a:t>
              </a:r>
              <a:endParaRPr sz="1600">
                <a:solidFill>
                  <a:schemeClr val="dk1"/>
                </a:solidFill>
                <a:latin typeface="Vazirmatn Black"/>
                <a:ea typeface="Vazirmatn Black"/>
                <a:cs typeface="Vazirmatn Black"/>
                <a:sym typeface="Vazirmatn Black"/>
              </a:endParaRPr>
            </a:p>
          </p:txBody>
        </p:sp>
      </p:grpSp>
      <p:sp>
        <p:nvSpPr>
          <p:cNvPr id="3" name="TextBox 2">
            <a:extLst>
              <a:ext uri="{FF2B5EF4-FFF2-40B4-BE49-F238E27FC236}">
                <a16:creationId xmlns:a16="http://schemas.microsoft.com/office/drawing/2014/main" id="{470CE95D-5669-24B5-B41A-05EF631F7508}"/>
              </a:ext>
            </a:extLst>
          </p:cNvPr>
          <p:cNvSpPr txBox="1"/>
          <p:nvPr/>
        </p:nvSpPr>
        <p:spPr>
          <a:xfrm>
            <a:off x="333165" y="447802"/>
            <a:ext cx="3842085" cy="3985706"/>
          </a:xfrm>
          <a:prstGeom prst="rect">
            <a:avLst/>
          </a:prstGeom>
          <a:noFill/>
        </p:spPr>
        <p:txBody>
          <a:bodyPr wrap="square">
            <a:spAutoFit/>
          </a:bodyPr>
          <a:lstStyle/>
          <a:p>
            <a:pPr marL="0" marR="0" lvl="0" indent="0" algn="just" defTabSz="914400" rtl="1" eaLnBrk="1" fontAlgn="auto" latinLnBrk="0" hangingPunct="1">
              <a:lnSpc>
                <a:spcPct val="100000"/>
              </a:lnSpc>
              <a:spcBef>
                <a:spcPts val="0"/>
              </a:spcBef>
              <a:spcAft>
                <a:spcPts val="0"/>
              </a:spcAft>
              <a:buClr>
                <a:srgbClr val="F46524"/>
              </a:buClr>
              <a:buSzPts val="3600"/>
              <a:buFont typeface="Raleway"/>
              <a:buNone/>
              <a:tabLst/>
              <a:defRPr/>
            </a:pPr>
            <a:r>
              <a:rPr kumimoji="0" lang="fa-IR" sz="1100" b="0" i="0" u="none" strike="noStrike" kern="0" cap="none" spc="0" normalizeH="0" baseline="0" noProof="0" dirty="0">
                <a:ln>
                  <a:noFill/>
                </a:ln>
                <a:solidFill>
                  <a:srgbClr val="000000"/>
                </a:solidFill>
                <a:effectLst/>
                <a:uLnTx/>
                <a:uFillTx/>
                <a:latin typeface="Vazirmatn ExtraLight"/>
                <a:ea typeface="Vazirmatn ExtraLight"/>
                <a:cs typeface="B Nazanin" panose="00000400000000000000" pitchFamily="2" charset="-78"/>
                <a:sym typeface="Vazirmatn ExtraLight"/>
              </a:rPr>
              <a:t>قبل از استفاده از رگرسیون در یادگیری ماشین، بسیار مهم است که داده‌ها را به درستی پیش‌پردازش کنیم. این مرحله شامل سه کار اصلی است که می‌تواند دقت و عملکرد مدل‌های رگرسیونی را به‌طور قابل‌توجهی بهبود بخشد:</a:t>
            </a:r>
            <a:endParaRPr kumimoji="0" lang="en-US" sz="1100" b="0" i="0" u="none" strike="noStrike" kern="0" cap="none" spc="0" normalizeH="0" baseline="0" noProof="0" dirty="0">
              <a:ln>
                <a:noFill/>
              </a:ln>
              <a:solidFill>
                <a:srgbClr val="000000"/>
              </a:solidFill>
              <a:effectLst/>
              <a:uLnTx/>
              <a:uFillTx/>
              <a:latin typeface="Vazirmatn ExtraLight"/>
              <a:ea typeface="Vazirmatn ExtraLight"/>
              <a:cs typeface="B Nazanin" panose="00000400000000000000" pitchFamily="2" charset="-78"/>
              <a:sym typeface="Vazirmatn ExtraLight"/>
            </a:endParaRPr>
          </a:p>
          <a:p>
            <a:pPr marL="0" marR="0" lvl="0" indent="0" algn="just" defTabSz="914400" rtl="1" eaLnBrk="1" fontAlgn="auto" latinLnBrk="0" hangingPunct="1">
              <a:lnSpc>
                <a:spcPct val="100000"/>
              </a:lnSpc>
              <a:spcBef>
                <a:spcPts val="0"/>
              </a:spcBef>
              <a:spcAft>
                <a:spcPts val="0"/>
              </a:spcAft>
              <a:buClr>
                <a:srgbClr val="F46524"/>
              </a:buClr>
              <a:buSzPts val="3600"/>
              <a:buFont typeface="Raleway"/>
              <a:buNone/>
              <a:tabLst/>
              <a:defRPr/>
            </a:pPr>
            <a:endParaRPr kumimoji="0" lang="fa-IR" sz="1100" b="0" i="0" u="none" strike="noStrike" kern="0" cap="none" spc="0" normalizeH="0" baseline="0" noProof="0" dirty="0">
              <a:ln>
                <a:noFill/>
              </a:ln>
              <a:solidFill>
                <a:srgbClr val="000000"/>
              </a:solidFill>
              <a:effectLst/>
              <a:uLnTx/>
              <a:uFillTx/>
              <a:latin typeface="Vazirmatn ExtraLight"/>
              <a:ea typeface="Vazirmatn ExtraLight"/>
              <a:cs typeface="B Nazanin" panose="00000400000000000000" pitchFamily="2" charset="-78"/>
              <a:sym typeface="Vazirmatn ExtraLight"/>
            </a:endParaRPr>
          </a:p>
          <a:p>
            <a:pPr marL="457200" marR="0" lvl="0" indent="0" algn="just" defTabSz="914400" rtl="1" eaLnBrk="1" fontAlgn="auto" latinLnBrk="0" hangingPunct="1">
              <a:lnSpc>
                <a:spcPct val="100000"/>
              </a:lnSpc>
              <a:spcBef>
                <a:spcPts val="0"/>
              </a:spcBef>
              <a:spcAft>
                <a:spcPts val="0"/>
              </a:spcAft>
              <a:buClr>
                <a:srgbClr val="F46524"/>
              </a:buClr>
              <a:buSzPts val="3600"/>
              <a:buFont typeface="Raleway"/>
              <a:buNone/>
              <a:tabLst/>
              <a:defRPr/>
            </a:pPr>
            <a:r>
              <a:rPr kumimoji="0" lang="fa-IR" sz="1100" b="1" i="1" u="none" strike="noStrike" kern="0" cap="none" spc="0" normalizeH="0" baseline="0" noProof="0" dirty="0">
                <a:ln>
                  <a:noFill/>
                </a:ln>
                <a:solidFill>
                  <a:srgbClr val="000000"/>
                </a:solidFill>
                <a:effectLst/>
                <a:uLnTx/>
                <a:uFillTx/>
                <a:latin typeface="Vazirmatn"/>
                <a:ea typeface="Vazirmatn"/>
                <a:cs typeface="B Nazanin" panose="00000400000000000000" pitchFamily="2" charset="-78"/>
                <a:sym typeface="Vazirmatn"/>
              </a:rPr>
              <a:t>نرمال‌سازی</a:t>
            </a:r>
            <a:r>
              <a:rPr kumimoji="0" lang="fa-IR" sz="1100" b="0" i="0" u="none" strike="noStrike" kern="0" cap="none" spc="0" normalizeH="0" baseline="0" noProof="0" dirty="0">
                <a:ln>
                  <a:noFill/>
                </a:ln>
                <a:solidFill>
                  <a:srgbClr val="000000"/>
                </a:solidFill>
                <a:effectLst/>
                <a:uLnTx/>
                <a:uFillTx/>
                <a:latin typeface="Vazirmatn ExtraLight"/>
                <a:ea typeface="Vazirmatn ExtraLight"/>
                <a:cs typeface="B Nazanin" panose="00000400000000000000" pitchFamily="2" charset="-78"/>
                <a:sym typeface="Vazirmatn ExtraLight"/>
              </a:rPr>
              <a:t>: تبدیل داده‌ها به یک مقیاس مشترک مانند بازه 0 تا 1 یا میانگین صفر و انحراف معیار یک. این کار باعث بهبود همگنی و پایداری مدل می‌شود و جلوی سوگیری‌های مقیاسی را می‌گیرد. به‌عنوان مثال، اگر یکی از متغیرها بازه خیلی بزرگی داشته باشد نسبت به دیگر متغیرها، ممکن است مدل به آن متغیر بیش از حد حساس شود. نرمال‌سازی این مشکل را حل می‌کند.</a:t>
            </a:r>
          </a:p>
          <a:p>
            <a:pPr marL="457200" marR="0" lvl="0" indent="0" algn="just" defTabSz="914400" rtl="1" eaLnBrk="1" fontAlgn="auto" latinLnBrk="0" hangingPunct="1">
              <a:lnSpc>
                <a:spcPct val="100000"/>
              </a:lnSpc>
              <a:spcBef>
                <a:spcPts val="0"/>
              </a:spcBef>
              <a:spcAft>
                <a:spcPts val="0"/>
              </a:spcAft>
              <a:buClr>
                <a:srgbClr val="F46524"/>
              </a:buClr>
              <a:buSzPts val="3600"/>
              <a:buFont typeface="Raleway"/>
              <a:buNone/>
              <a:tabLst/>
              <a:defRPr/>
            </a:pPr>
            <a:endParaRPr lang="en-US" sz="2200" dirty="0">
              <a:latin typeface="Vazirmatn ExtraLight"/>
              <a:ea typeface="Vazirmatn ExtraLight"/>
              <a:cs typeface="B Nazanin" panose="00000400000000000000" pitchFamily="2" charset="-78"/>
              <a:sym typeface="Vazirmatn ExtraLight"/>
            </a:endParaRPr>
          </a:p>
          <a:p>
            <a:pPr marL="457200" marR="0" lvl="0" indent="0" algn="just" defTabSz="914400" rtl="1" eaLnBrk="1" fontAlgn="auto" latinLnBrk="0" hangingPunct="1">
              <a:lnSpc>
                <a:spcPct val="100000"/>
              </a:lnSpc>
              <a:spcBef>
                <a:spcPts val="0"/>
              </a:spcBef>
              <a:spcAft>
                <a:spcPts val="0"/>
              </a:spcAft>
              <a:buClr>
                <a:srgbClr val="F46524"/>
              </a:buClr>
              <a:buSzPts val="3600"/>
              <a:buFont typeface="Raleway"/>
              <a:buNone/>
              <a:tabLst/>
              <a:defRPr/>
            </a:pPr>
            <a:r>
              <a:rPr kumimoji="0" lang="fa-IR" sz="1100" b="0" i="0" u="none" strike="noStrike" kern="0" cap="none" spc="0" normalizeH="0" baseline="0" noProof="0" dirty="0">
                <a:ln>
                  <a:noFill/>
                </a:ln>
                <a:solidFill>
                  <a:srgbClr val="000000"/>
                </a:solidFill>
                <a:effectLst/>
                <a:uLnTx/>
                <a:uFillTx/>
                <a:latin typeface="Vazirmatn ExtraLight"/>
                <a:ea typeface="Vazirmatn ExtraLight"/>
                <a:cs typeface="B Nazanin" panose="00000400000000000000" pitchFamily="2" charset="-78"/>
                <a:sym typeface="Vazirmatn ExtraLight"/>
              </a:rPr>
              <a:t> </a:t>
            </a:r>
            <a:r>
              <a:rPr kumimoji="0" lang="fa-IR" sz="1100" b="1" i="1" u="none" strike="noStrike" kern="0" cap="none" spc="0" normalizeH="0" baseline="0" noProof="0" dirty="0">
                <a:ln>
                  <a:noFill/>
                </a:ln>
                <a:solidFill>
                  <a:srgbClr val="000000"/>
                </a:solidFill>
                <a:effectLst/>
                <a:uLnTx/>
                <a:uFillTx/>
                <a:latin typeface="Vazirmatn"/>
                <a:ea typeface="Vazirmatn"/>
                <a:cs typeface="B Nazanin" panose="00000400000000000000" pitchFamily="2" charset="-78"/>
                <a:sym typeface="Vazirmatn"/>
              </a:rPr>
              <a:t>حذف داده‌های پرت</a:t>
            </a:r>
            <a:r>
              <a:rPr kumimoji="0" lang="fa-IR" sz="1100" b="0" i="0" u="none" strike="noStrike" kern="0" cap="none" spc="0" normalizeH="0" baseline="0" noProof="0" dirty="0">
                <a:ln>
                  <a:noFill/>
                </a:ln>
                <a:solidFill>
                  <a:srgbClr val="000000"/>
                </a:solidFill>
                <a:effectLst/>
                <a:uLnTx/>
                <a:uFillTx/>
                <a:latin typeface="Vazirmatn ExtraLight"/>
                <a:ea typeface="Vazirmatn ExtraLight"/>
                <a:cs typeface="B Nazanin" panose="00000400000000000000" pitchFamily="2" charset="-78"/>
                <a:sym typeface="Vazirmatn ExtraLight"/>
              </a:rPr>
              <a:t>: شناسایی و حذف مشاهدات غیرعادی و پرت که می‌توانند بر روی نتایج مدل تأثیر منفی داشته باشند. این کار باعث افزایش دقت مدل‌ها می‌شود. داده‌های پرت می‌توانند ناشی از خطای اندازه‌گیری، نقص‌های نمونه‌برداری یا حتی واقعیت‌های خارج از الگوی عمومی باشند.</a:t>
            </a:r>
            <a:br>
              <a:rPr kumimoji="0" lang="fa-IR" sz="1100" b="0" i="0" u="none" strike="noStrike" kern="0" cap="none" spc="0" normalizeH="0" baseline="0" noProof="0" dirty="0">
                <a:ln>
                  <a:noFill/>
                </a:ln>
                <a:solidFill>
                  <a:srgbClr val="000000"/>
                </a:solidFill>
                <a:effectLst/>
                <a:uLnTx/>
                <a:uFillTx/>
                <a:latin typeface="Vazirmatn ExtraLight"/>
                <a:ea typeface="Vazirmatn ExtraLight"/>
                <a:cs typeface="B Nazanin" panose="00000400000000000000" pitchFamily="2" charset="-78"/>
                <a:sym typeface="Vazirmatn ExtraLight"/>
              </a:rPr>
            </a:br>
            <a:endParaRPr kumimoji="0" lang="fa-IR" sz="1100" b="0" i="0" u="none" strike="noStrike" kern="0" cap="none" spc="0" normalizeH="0" baseline="0" noProof="0" dirty="0">
              <a:ln>
                <a:noFill/>
              </a:ln>
              <a:solidFill>
                <a:srgbClr val="000000"/>
              </a:solidFill>
              <a:effectLst/>
              <a:uLnTx/>
              <a:uFillTx/>
              <a:latin typeface="Vazirmatn ExtraLight"/>
              <a:ea typeface="Vazirmatn ExtraLight"/>
              <a:cs typeface="B Nazanin" panose="00000400000000000000" pitchFamily="2" charset="-78"/>
              <a:sym typeface="Vazirmatn ExtraLight"/>
            </a:endParaRPr>
          </a:p>
          <a:p>
            <a:pPr marL="0" marR="0" lvl="0" indent="0" algn="just" defTabSz="914400" rtl="1" eaLnBrk="1" fontAlgn="auto" latinLnBrk="0" hangingPunct="1">
              <a:lnSpc>
                <a:spcPct val="100000"/>
              </a:lnSpc>
              <a:spcBef>
                <a:spcPts val="0"/>
              </a:spcBef>
              <a:spcAft>
                <a:spcPts val="0"/>
              </a:spcAft>
              <a:buClr>
                <a:srgbClr val="F46524"/>
              </a:buClr>
              <a:buSzPts val="3600"/>
              <a:buFont typeface="Raleway"/>
              <a:buNone/>
              <a:tabLst/>
              <a:defRPr/>
            </a:pPr>
            <a:r>
              <a:rPr kumimoji="0" lang="fa-IR" sz="1100" b="0" i="0" u="none" strike="noStrike" kern="0" cap="none" spc="0" normalizeH="0" baseline="0" noProof="0" dirty="0">
                <a:ln>
                  <a:noFill/>
                </a:ln>
                <a:solidFill>
                  <a:srgbClr val="000000"/>
                </a:solidFill>
                <a:effectLst/>
                <a:uLnTx/>
                <a:uFillTx/>
                <a:latin typeface="Vazirmatn ExtraLight"/>
                <a:ea typeface="Vazirmatn ExtraLight"/>
                <a:cs typeface="B Nazanin" panose="00000400000000000000" pitchFamily="2" charset="-78"/>
                <a:sym typeface="Vazirmatn ExtraLight"/>
              </a:rPr>
              <a:t>              </a:t>
            </a:r>
            <a:r>
              <a:rPr kumimoji="0" lang="fa-IR" sz="1100" b="1" i="1" u="none" strike="noStrike" kern="0" cap="none" spc="0" normalizeH="0" baseline="0" noProof="0" dirty="0">
                <a:ln>
                  <a:noFill/>
                </a:ln>
                <a:solidFill>
                  <a:srgbClr val="000000"/>
                </a:solidFill>
                <a:effectLst/>
                <a:uLnTx/>
                <a:uFillTx/>
                <a:latin typeface="Vazirmatn"/>
                <a:ea typeface="Vazirmatn"/>
                <a:cs typeface="B Nazanin" panose="00000400000000000000" pitchFamily="2" charset="-78"/>
                <a:sym typeface="Vazirmatn"/>
              </a:rPr>
              <a:t>پرکردن مقادیر کمبود</a:t>
            </a:r>
            <a:r>
              <a:rPr kumimoji="0" lang="fa-IR" sz="1100" b="0" i="0" u="none" strike="noStrike" kern="0" cap="none" spc="0" normalizeH="0" baseline="0" noProof="0" dirty="0">
                <a:ln>
                  <a:noFill/>
                </a:ln>
                <a:solidFill>
                  <a:srgbClr val="000000"/>
                </a:solidFill>
                <a:effectLst/>
                <a:uLnTx/>
                <a:uFillTx/>
                <a:latin typeface="Vazirmatn ExtraLight"/>
                <a:ea typeface="Vazirmatn ExtraLight"/>
                <a:cs typeface="B Nazanin" panose="00000400000000000000" pitchFamily="2" charset="-78"/>
                <a:sym typeface="Vazirmatn ExtraLight"/>
              </a:rPr>
              <a:t>: پر کردن مقادیر گمشده در داده‌ها با                  استفاده از روش‌های مختلف مانند میانگین، میانه یا تکنیک‌های پیشرفته‌تر مانند رگرسیون. این کار به مدل‌ها اجازه می‌دهد تا بر روی اطلاعات کامل تمرکز کنند و از تحلیل‌های ناقص جلوگیری می‌کند. روش‌های مختلف پر کردن داده‌های گمشده هر کدام مزایا و محدودیت‌های خاص خود را دارند و باید با توجه به ماهیت داده‌ها انتخاب شوند.</a:t>
            </a:r>
            <a:endParaRPr lang="en-US" dirty="0"/>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1101</Words>
  <Application>Microsoft Office PowerPoint</Application>
  <PresentationFormat>On-screen Show (16:9)</PresentationFormat>
  <Paragraphs>55</Paragraphs>
  <Slides>19</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Vazirmatn ExtraBold</vt:lpstr>
      <vt:lpstr>Vazirmatn Light</vt:lpstr>
      <vt:lpstr>Lato</vt:lpstr>
      <vt:lpstr>Vazirmatn</vt:lpstr>
      <vt:lpstr>Arial</vt:lpstr>
      <vt:lpstr>Vazirmatn ExtraLight</vt:lpstr>
      <vt:lpstr>Raleway</vt:lpstr>
      <vt:lpstr>Vazirmatn Black</vt:lpstr>
      <vt:lpstr>Swiss</vt:lpstr>
      <vt:lpstr>رگرسیون در یادگیری ماشین Regression in ML</vt:lpstr>
      <vt:lpstr>معرفی</vt:lpstr>
      <vt:lpstr>PowerPoint Presentation</vt:lpstr>
      <vt:lpstr>مفاهیم اساسی رگرسیون</vt:lpstr>
      <vt:lpstr>الگوریتم‌های رگرسیون رگرسیون در یادگیری ماشین به دو روش اصلی پیاده‌سازی می‌شود: روش کمترین مربعات (Ordinary Least Squares) و ماشین بردار پشتیبان (Support Vector Machine) هر کدام از این دو روش دارای مزایا و کاربردهای متفاوتی هستند</vt:lpstr>
      <vt:lpstr>روش کمترین مربعات</vt:lpstr>
      <vt:lpstr>PowerPoint Presentation</vt:lpstr>
      <vt:lpstr>PowerPoint Presentation</vt:lpstr>
      <vt:lpstr>PowerPoint Presentation</vt:lpstr>
      <vt:lpstr>PowerPoint Presentation</vt:lpstr>
      <vt:lpstr>PowerPoint Presentation</vt:lpstr>
      <vt:lpstr>رگرسیون در یادگیری ماشین دارای کاربردهای گسترده در مسائل حوزه‌های مختلف است.  برخی از این کاربردهای مهم عبارتند از:  پیش‌بینی فروش:  استفاده از رگرسیون برای پیش‌بینی میزان فروش محصولات در آینده به منظور برنامه‌ریزی تولید و بازاریابی موثرتر  تشخیص بیماری:  به کارگیری رگرسیون در تجزیه و تحلیل داده‌های پزشکی برای تشخیص زودهنگام بیماری‌ها  تخمین قیمت مسکن:  استفاده از رگرسیون برای پیش‌بینی قیمت مسکن بر اساس فاکتورهای مختلف مانند موقعیت، متراژ، سن و ویژگی‌های بنا  تصمیم‌گیری‌های مالی:  بهره‌گیری از مدل‌های رگرسیونی برای تخمین ریسک و بازده‌های مالی به منظور اتخاذ تصمیم‌های سرمایه‌گذاری مناسب  در مجموع، کاربردهای رگرسیون در یادگیری ماشین به ما امکان می‌دهد تا با استفاده از داده‌های موجود، مدل‌های دقیق و قابل اعتمادی برای پیش‌بینی و تصمیم‌گیری در حوزه‌های مختلف توسعه دهیم.</vt:lpstr>
      <vt:lpstr>Coding in Python…  You can find all the codes here:  https://github.com/htcshirinkalam/ML-regression/new/main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QCST</dc:creator>
  <cp:lastModifiedBy>Ahmad Shirinkalam</cp:lastModifiedBy>
  <cp:revision>18</cp:revision>
  <dcterms:modified xsi:type="dcterms:W3CDTF">2024-10-13T09:21:55Z</dcterms:modified>
</cp:coreProperties>
</file>