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79" r:id="rId4"/>
    <p:sldId id="258" r:id="rId5"/>
    <p:sldId id="259" r:id="rId6"/>
    <p:sldId id="260" r:id="rId7"/>
    <p:sldId id="261" r:id="rId8"/>
    <p:sldId id="262" r:id="rId9"/>
    <p:sldId id="263" r:id="rId10"/>
    <p:sldId id="264" r:id="rId11"/>
    <p:sldId id="265" r:id="rId12"/>
    <p:sldId id="266" r:id="rId13"/>
    <p:sldId id="278" r:id="rId14"/>
    <p:sldId id="268" r:id="rId15"/>
    <p:sldId id="269" r:id="rId16"/>
    <p:sldId id="270" r:id="rId17"/>
    <p:sldId id="271"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54" autoAdjust="0"/>
    <p:restoredTop sz="94767"/>
  </p:normalViewPr>
  <p:slideViewPr>
    <p:cSldViewPr snapToGrid="0" snapToObjects="1">
      <p:cViewPr>
        <p:scale>
          <a:sx n="188" d="100"/>
          <a:sy n="188" d="100"/>
        </p:scale>
        <p:origin x="23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751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169"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9"/>
          </a:xfrm>
          <a:prstGeom prst="rect">
            <a:avLst/>
          </a:prstGeom>
        </p:spPr>
        <p:txBody>
          <a:bodyPr/>
          <a:lstStyle/>
          <a:p>
            <a:r>
              <a:t>CS 6476 Project 1</a:t>
            </a:r>
          </a:p>
        </p:txBody>
      </p:sp>
      <p:sp>
        <p:nvSpPr>
          <p:cNvPr id="206" name="Google Shape;100;p25"/>
          <p:cNvSpPr txBox="1">
            <a:spLocks noGrp="1"/>
          </p:cNvSpPr>
          <p:nvPr>
            <p:ph type="body" sz="half" idx="1"/>
          </p:nvPr>
        </p:nvSpPr>
        <p:spPr>
          <a:xfrm>
            <a:off x="311699" y="2320025"/>
            <a:ext cx="8520602" cy="1797301"/>
          </a:xfrm>
          <a:prstGeom prst="rect">
            <a:avLst/>
          </a:prstGeom>
        </p:spPr>
        <p:txBody>
          <a:bodyPr>
            <a:normAutofit lnSpcReduction="10000"/>
          </a:bodyPr>
          <a:lstStyle/>
          <a:p>
            <a:pPr marL="0" indent="0"/>
            <a:r>
              <a:rPr dirty="0"/>
              <a:t>[</a:t>
            </a:r>
            <a:r>
              <a:rPr lang="en-US" dirty="0"/>
              <a:t>Anh Dang</a:t>
            </a:r>
            <a:r>
              <a:rPr dirty="0"/>
              <a:t>]</a:t>
            </a:r>
          </a:p>
          <a:p>
            <a:pPr marL="0" indent="0"/>
            <a:r>
              <a:rPr lang="en-US" dirty="0"/>
              <a:t>[</a:t>
            </a:r>
            <a:r>
              <a:rPr lang="en-US" dirty="0" err="1"/>
              <a:t>anh.dang@gatech.edu</a:t>
            </a:r>
            <a:r>
              <a:rPr dirty="0"/>
              <a:t>]</a:t>
            </a:r>
          </a:p>
          <a:p>
            <a:pPr marL="0" indent="0"/>
            <a:r>
              <a:rPr dirty="0"/>
              <a:t>[</a:t>
            </a:r>
            <a:r>
              <a:rPr lang="en-US" dirty="0"/>
              <a:t>adang40</a:t>
            </a:r>
            <a:r>
              <a:rPr dirty="0"/>
              <a:t>]</a:t>
            </a:r>
          </a:p>
          <a:p>
            <a:pPr marL="0" indent="0"/>
            <a:r>
              <a:rPr dirty="0"/>
              <a:t>[</a:t>
            </a:r>
            <a:r>
              <a:rPr lang="en-US" dirty="0"/>
              <a:t>903635962</a:t>
            </a:r>
            <a:r>
              <a:rPr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4;p33"/>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(1.5 pts) </a:t>
            </a:r>
            <a:r>
              <a:rPr dirty="0"/>
              <a:t>Part 2: Hybrid images with </a:t>
            </a:r>
            <a:r>
              <a:rPr dirty="0" err="1"/>
              <a:t>PyTorch</a:t>
            </a:r>
            <a:endParaRPr dirty="0"/>
          </a:p>
        </p:txBody>
      </p:sp>
      <p:sp>
        <p:nvSpPr>
          <p:cNvPr id="237" name="Google Shape;155;p33"/>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Plane + Bird</a:t>
            </a:r>
          </a:p>
        </p:txBody>
      </p:sp>
      <p:sp>
        <p:nvSpPr>
          <p:cNvPr id="238" name="Google Shape;156;p33"/>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Einstein + Marilyn</a:t>
            </a:r>
          </a:p>
          <a:p>
            <a:pPr marL="0" indent="0">
              <a:spcBef>
                <a:spcPts val="1600"/>
              </a:spcBef>
              <a:buSzTx/>
              <a:buNone/>
              <a:defRPr sz="1400"/>
            </a:pPr>
            <a:endParaRPr lang="en-US" dirty="0"/>
          </a:p>
          <a:p>
            <a:pPr marL="0" indent="0">
              <a:spcBef>
                <a:spcPts val="1600"/>
              </a:spcBef>
              <a:buSzTx/>
              <a:buNone/>
              <a:defRPr sz="1400"/>
            </a:pPr>
            <a:endParaRPr lang="en-US" dirty="0"/>
          </a:p>
        </p:txBody>
      </p:sp>
      <p:pic>
        <p:nvPicPr>
          <p:cNvPr id="2" name="Picture 1" descr="A bird flying in the sky&#10;&#10;Description automatically generated">
            <a:extLst>
              <a:ext uri="{FF2B5EF4-FFF2-40B4-BE49-F238E27FC236}">
                <a16:creationId xmlns:a16="http://schemas.microsoft.com/office/drawing/2014/main" id="{BA9E84EC-5B40-C93D-A022-E8D238054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00" y="1812925"/>
            <a:ext cx="2374900" cy="2095500"/>
          </a:xfrm>
          <a:prstGeom prst="rect">
            <a:avLst/>
          </a:prstGeom>
        </p:spPr>
      </p:pic>
      <p:pic>
        <p:nvPicPr>
          <p:cNvPr id="3" name="Picture 2" descr="A close-up of a person&#10;&#10;Description automatically generated">
            <a:extLst>
              <a:ext uri="{FF2B5EF4-FFF2-40B4-BE49-F238E27FC236}">
                <a16:creationId xmlns:a16="http://schemas.microsoft.com/office/drawing/2014/main" id="{9B05E79D-7772-042F-CE00-982B8EE6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150" y="1733550"/>
            <a:ext cx="1422400" cy="16764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Google Shape;161;p34"/>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(1.5 pts) </a:t>
            </a:r>
            <a:r>
              <a:rPr dirty="0"/>
              <a:t>Part 2: Hybrid images with </a:t>
            </a:r>
            <a:r>
              <a:rPr dirty="0" err="1"/>
              <a:t>PyTorch</a:t>
            </a:r>
            <a:endParaRPr dirty="0"/>
          </a:p>
        </p:txBody>
      </p:sp>
      <p:sp>
        <p:nvSpPr>
          <p:cNvPr id="241" name="Google Shape;162;p34"/>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Submarine + Fish</a:t>
            </a:r>
          </a:p>
        </p:txBody>
      </p:sp>
      <p:sp>
        <p:nvSpPr>
          <p:cNvPr id="242" name="Google Shape;163;p34"/>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spcBef>
                <a:spcPts val="1600"/>
              </a:spcBef>
              <a:buSzTx/>
              <a:buNone/>
              <a:defRPr sz="1400"/>
            </a:pPr>
            <a:r>
              <a:rPr lang="en-US" b="1" dirty="0"/>
              <a:t>The runtime pf Part 1 is 2.429s, and the runtime of Part 2 is 0.355s. The runtime of Part 2 is approximately 85% faster than the runtime of Part 1. </a:t>
            </a:r>
          </a:p>
        </p:txBody>
      </p:sp>
      <p:pic>
        <p:nvPicPr>
          <p:cNvPr id="2" name="Picture 1" descr="A fish swimming in the water&#10;&#10;Description automatically generated">
            <a:extLst>
              <a:ext uri="{FF2B5EF4-FFF2-40B4-BE49-F238E27FC236}">
                <a16:creationId xmlns:a16="http://schemas.microsoft.com/office/drawing/2014/main" id="{BE9193F4-50F0-7B97-A763-59FE851E1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00" y="1889125"/>
            <a:ext cx="2374900" cy="194310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(2 pts) </a:t>
            </a:r>
            <a:r>
              <a:rPr dirty="0"/>
              <a:t>Part 3</a:t>
            </a:r>
            <a:r>
              <a:rPr lang="en-US" dirty="0"/>
              <a:t>: Understanding input/output shapes in PyTorch</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[Consider a 1-channel 5x5 image and a 3x3 filter. What are the output dimensions of a convolution with the following parameters?</a:t>
            </a:r>
            <a:endParaRPr lang="en-US" dirty="0"/>
          </a:p>
          <a:p>
            <a:pPr marL="0" indent="0">
              <a:buSzTx/>
              <a:buNone/>
            </a:pPr>
            <a:endParaRPr dirty="0"/>
          </a:p>
          <a:p>
            <a:pPr marL="0" indent="0">
              <a:buSzTx/>
              <a:buNone/>
            </a:pPr>
            <a:r>
              <a:rPr dirty="0"/>
              <a:t>Stride = 1, padding = 0</a:t>
            </a:r>
            <a:r>
              <a:rPr lang="en-US" dirty="0"/>
              <a:t> 	</a:t>
            </a:r>
            <a:r>
              <a:rPr lang="en-US" b="1" dirty="0"/>
              <a:t>3x3</a:t>
            </a:r>
            <a:endParaRPr b="1" dirty="0"/>
          </a:p>
          <a:p>
            <a:pPr marL="0" indent="0">
              <a:buSzTx/>
              <a:buNone/>
            </a:pPr>
            <a:r>
              <a:rPr dirty="0"/>
              <a:t>Stride = 2, padding = 0</a:t>
            </a:r>
            <a:r>
              <a:rPr lang="en-US" dirty="0"/>
              <a:t> 	</a:t>
            </a:r>
            <a:r>
              <a:rPr lang="en-US" b="1" dirty="0"/>
              <a:t>2x2</a:t>
            </a:r>
            <a:endParaRPr b="1" dirty="0"/>
          </a:p>
          <a:p>
            <a:pPr marL="0" indent="0">
              <a:buSzTx/>
              <a:buNone/>
            </a:pPr>
            <a:r>
              <a:rPr dirty="0"/>
              <a:t>Stride = 1, padding = 1</a:t>
            </a:r>
            <a:r>
              <a:rPr lang="en-US" dirty="0"/>
              <a:t> 	</a:t>
            </a:r>
            <a:r>
              <a:rPr lang="en-US" b="1" dirty="0"/>
              <a:t>5x5</a:t>
            </a:r>
            <a:endParaRPr b="1" dirty="0"/>
          </a:p>
          <a:p>
            <a:pPr marL="0" indent="0">
              <a:buSzTx/>
              <a:buNone/>
            </a:pPr>
            <a:r>
              <a:rPr dirty="0"/>
              <a:t>Stride = 2, padding = 1</a:t>
            </a:r>
            <a:r>
              <a:rPr lang="en-US" dirty="0"/>
              <a:t> 	</a:t>
            </a:r>
            <a:r>
              <a:rPr lang="en-US" b="1" dirty="0"/>
              <a:t>3x3</a:t>
            </a:r>
            <a:endParaRPr b="1"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dirty="0"/>
              <a:t>[What are the input &amp; output dimensions of the convolutions of the dog image and a 3x3 filter  with the following parameters: </a:t>
            </a:r>
            <a:endParaRPr lang="en-US" dirty="0"/>
          </a:p>
          <a:p>
            <a:pPr marL="0" indent="0">
              <a:buSzTx/>
              <a:buNone/>
              <a:defRPr sz="1400"/>
            </a:pPr>
            <a:endParaRPr dirty="0"/>
          </a:p>
          <a:p>
            <a:pPr marL="0" indent="0">
              <a:buSzTx/>
              <a:buNone/>
              <a:defRPr sz="1400"/>
            </a:pPr>
            <a:r>
              <a:rPr dirty="0"/>
              <a:t>Stride = 1, padding = 0</a:t>
            </a:r>
            <a:r>
              <a:rPr lang="en-US" dirty="0"/>
              <a:t> 	</a:t>
            </a:r>
            <a:r>
              <a:rPr lang="en-US" b="1" dirty="0"/>
              <a:t>359x408</a:t>
            </a:r>
            <a:endParaRPr b="1" dirty="0"/>
          </a:p>
          <a:p>
            <a:pPr marL="0" indent="0">
              <a:buSzTx/>
              <a:buNone/>
              <a:defRPr sz="1400"/>
            </a:pPr>
            <a:r>
              <a:rPr dirty="0"/>
              <a:t>Stride = 2, padding = 0</a:t>
            </a:r>
            <a:r>
              <a:rPr lang="en-US" dirty="0"/>
              <a:t> 	</a:t>
            </a:r>
            <a:r>
              <a:rPr lang="en-US" b="1" dirty="0"/>
              <a:t>180x204</a:t>
            </a:r>
            <a:endParaRPr b="1" dirty="0"/>
          </a:p>
          <a:p>
            <a:pPr marL="0" indent="0">
              <a:buSzTx/>
              <a:buNone/>
              <a:defRPr sz="1400"/>
            </a:pPr>
            <a:r>
              <a:rPr dirty="0"/>
              <a:t>Stride = 1, padding = 1</a:t>
            </a:r>
            <a:r>
              <a:rPr lang="en-US" dirty="0"/>
              <a:t> 	</a:t>
            </a:r>
            <a:r>
              <a:rPr lang="en-US" b="1" dirty="0"/>
              <a:t>361x410</a:t>
            </a:r>
            <a:endParaRPr b="1" dirty="0"/>
          </a:p>
          <a:p>
            <a:pPr marL="0" indent="0">
              <a:buSzTx/>
              <a:buNone/>
              <a:defRPr sz="1400"/>
            </a:pPr>
            <a:r>
              <a:rPr dirty="0"/>
              <a:t>Stride = 2, padding = 1</a:t>
            </a:r>
            <a:r>
              <a:rPr lang="en-US" dirty="0"/>
              <a:t> 	</a:t>
            </a:r>
            <a:r>
              <a:rPr lang="en-US" b="1" dirty="0"/>
              <a:t>181x205</a:t>
            </a:r>
            <a:endParaRPr b="1"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 pts) </a:t>
            </a:r>
            <a:r>
              <a:rPr dirty="0"/>
              <a:t>Part 3</a:t>
            </a:r>
            <a:r>
              <a:rPr lang="en-US" dirty="0"/>
              <a:t>: Understanding input/output shapes in PyTorch</a:t>
            </a:r>
            <a:endParaRPr dirty="0"/>
          </a:p>
        </p:txBody>
      </p:sp>
      <p:sp>
        <p:nvSpPr>
          <p:cNvPr id="246" name="Google Shape;170;p35"/>
          <p:cNvSpPr txBox="1">
            <a:spLocks noGrp="1"/>
          </p:cNvSpPr>
          <p:nvPr>
            <p:ph type="body" idx="21"/>
          </p:nvPr>
        </p:nvSpPr>
        <p:spPr>
          <a:xfrm>
            <a:off x="2227743" y="1152475"/>
            <a:ext cx="5634712" cy="3416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As mentioned in the instruction, use the kernel K to filter through the image M with stride 1 and padding 1. For padding, simply append 0s to each side of the image. You can insert tables here as matrices to show the process</a:t>
            </a:r>
            <a:endParaRPr dirty="0"/>
          </a:p>
        </p:txBody>
      </p:sp>
      <p:pic>
        <p:nvPicPr>
          <p:cNvPr id="6" name="Picture 5">
            <a:extLst>
              <a:ext uri="{FF2B5EF4-FFF2-40B4-BE49-F238E27FC236}">
                <a16:creationId xmlns:a16="http://schemas.microsoft.com/office/drawing/2014/main" id="{CC0CB389-3CCF-6726-4CFA-CA146C7920CF}"/>
              </a:ext>
            </a:extLst>
          </p:cNvPr>
          <p:cNvPicPr>
            <a:picLocks noChangeAspect="1"/>
          </p:cNvPicPr>
          <p:nvPr/>
        </p:nvPicPr>
        <p:blipFill>
          <a:blip r:embed="rId2"/>
          <a:stretch>
            <a:fillRect/>
          </a:stretch>
        </p:blipFill>
        <p:spPr>
          <a:xfrm>
            <a:off x="311699" y="1152475"/>
            <a:ext cx="1523929" cy="1649274"/>
          </a:xfrm>
          <a:prstGeom prst="rect">
            <a:avLst/>
          </a:prstGeom>
        </p:spPr>
      </p:pic>
      <p:graphicFrame>
        <p:nvGraphicFramePr>
          <p:cNvPr id="2" name="Table 1">
            <a:extLst>
              <a:ext uri="{FF2B5EF4-FFF2-40B4-BE49-F238E27FC236}">
                <a16:creationId xmlns:a16="http://schemas.microsoft.com/office/drawing/2014/main" id="{7383520C-D3B0-C3DD-B20C-87E7BFD279E4}"/>
              </a:ext>
            </a:extLst>
          </p:cNvPr>
          <p:cNvGraphicFramePr>
            <a:graphicFrameLocks noGrp="1"/>
          </p:cNvGraphicFramePr>
          <p:nvPr>
            <p:extLst>
              <p:ext uri="{D42A27DB-BD31-4B8C-83A1-F6EECF244321}">
                <p14:modId xmlns:p14="http://schemas.microsoft.com/office/powerpoint/2010/main" val="3173845122"/>
              </p:ext>
            </p:extLst>
          </p:nvPr>
        </p:nvGraphicFramePr>
        <p:xfrm>
          <a:off x="2916731" y="2801749"/>
          <a:ext cx="1241765" cy="1237800"/>
        </p:xfrm>
        <a:graphic>
          <a:graphicData uri="http://schemas.openxmlformats.org/drawingml/2006/table">
            <a:tbl>
              <a:tblPr firstRow="1" bandRow="1">
                <a:tableStyleId>{5940675A-B579-460E-94D1-54222C63F5DA}</a:tableStyleId>
              </a:tblPr>
              <a:tblGrid>
                <a:gridCol w="248353">
                  <a:extLst>
                    <a:ext uri="{9D8B030D-6E8A-4147-A177-3AD203B41FA5}">
                      <a16:colId xmlns:a16="http://schemas.microsoft.com/office/drawing/2014/main" val="3347876835"/>
                    </a:ext>
                  </a:extLst>
                </a:gridCol>
                <a:gridCol w="248353">
                  <a:extLst>
                    <a:ext uri="{9D8B030D-6E8A-4147-A177-3AD203B41FA5}">
                      <a16:colId xmlns:a16="http://schemas.microsoft.com/office/drawing/2014/main" val="4190008025"/>
                    </a:ext>
                  </a:extLst>
                </a:gridCol>
                <a:gridCol w="248353">
                  <a:extLst>
                    <a:ext uri="{9D8B030D-6E8A-4147-A177-3AD203B41FA5}">
                      <a16:colId xmlns:a16="http://schemas.microsoft.com/office/drawing/2014/main" val="1586226290"/>
                    </a:ext>
                  </a:extLst>
                </a:gridCol>
                <a:gridCol w="248353">
                  <a:extLst>
                    <a:ext uri="{9D8B030D-6E8A-4147-A177-3AD203B41FA5}">
                      <a16:colId xmlns:a16="http://schemas.microsoft.com/office/drawing/2014/main" val="1064955189"/>
                    </a:ext>
                  </a:extLst>
                </a:gridCol>
                <a:gridCol w="248353">
                  <a:extLst>
                    <a:ext uri="{9D8B030D-6E8A-4147-A177-3AD203B41FA5}">
                      <a16:colId xmlns:a16="http://schemas.microsoft.com/office/drawing/2014/main" val="2115977084"/>
                    </a:ext>
                  </a:extLst>
                </a:gridCol>
              </a:tblGrid>
              <a:tr h="2475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03650511"/>
                  </a:ext>
                </a:extLst>
              </a:tr>
              <a:tr h="247560">
                <a:tc>
                  <a:txBody>
                    <a:bodyPr/>
                    <a:lstStyle/>
                    <a:p>
                      <a:pPr algn="ctr"/>
                      <a:r>
                        <a:rPr lang="en-US" dirty="0"/>
                        <a:t>0</a:t>
                      </a:r>
                    </a:p>
                  </a:txBody>
                  <a:tcPr anchor="ctr"/>
                </a:tc>
                <a:tc>
                  <a:txBody>
                    <a:bodyPr/>
                    <a:lstStyle/>
                    <a:p>
                      <a:pPr algn="ctr"/>
                      <a:r>
                        <a:rPr lang="en-US" dirty="0"/>
                        <a:t>4</a:t>
                      </a:r>
                    </a:p>
                  </a:txBody>
                  <a:tcPr anchor="ctr"/>
                </a:tc>
                <a:tc>
                  <a:txBody>
                    <a:bodyPr/>
                    <a:lstStyle/>
                    <a:p>
                      <a:pPr algn="ctr"/>
                      <a:r>
                        <a:rPr lang="en-US" dirty="0"/>
                        <a:t>4</a:t>
                      </a:r>
                    </a:p>
                  </a:txBody>
                  <a:tcPr anchor="ctr"/>
                </a:tc>
                <a:tc>
                  <a:txBody>
                    <a:bodyPr/>
                    <a:lstStyle/>
                    <a:p>
                      <a:pPr algn="ctr"/>
                      <a:r>
                        <a:rPr lang="en-US" dirty="0"/>
                        <a:t>7</a:t>
                      </a:r>
                    </a:p>
                  </a:txBody>
                  <a:tcPr anchor="ctr"/>
                </a:tc>
                <a:tc>
                  <a:txBody>
                    <a:bodyPr/>
                    <a:lstStyle/>
                    <a:p>
                      <a:pPr algn="ctr"/>
                      <a:r>
                        <a:rPr lang="en-US" dirty="0"/>
                        <a:t>0</a:t>
                      </a:r>
                    </a:p>
                  </a:txBody>
                  <a:tcPr anchor="ctr"/>
                </a:tc>
                <a:extLst>
                  <a:ext uri="{0D108BD9-81ED-4DB2-BD59-A6C34878D82A}">
                    <a16:rowId xmlns:a16="http://schemas.microsoft.com/office/drawing/2014/main" val="3134237817"/>
                  </a:ext>
                </a:extLst>
              </a:tr>
              <a:tr h="247560">
                <a:tc>
                  <a:txBody>
                    <a:bodyPr/>
                    <a:lstStyle/>
                    <a:p>
                      <a:pPr algn="ctr"/>
                      <a:r>
                        <a:rPr lang="en-US" dirty="0"/>
                        <a:t>0</a:t>
                      </a:r>
                    </a:p>
                  </a:txBody>
                  <a:tcPr anchor="ctr"/>
                </a:tc>
                <a:tc>
                  <a:txBody>
                    <a:bodyPr/>
                    <a:lstStyle/>
                    <a:p>
                      <a:pPr algn="ctr"/>
                      <a:r>
                        <a:rPr lang="en-US" dirty="0"/>
                        <a:t>6</a:t>
                      </a:r>
                    </a:p>
                  </a:txBody>
                  <a:tcPr anchor="ctr"/>
                </a:tc>
                <a:tc>
                  <a:txBody>
                    <a:bodyPr/>
                    <a:lstStyle/>
                    <a:p>
                      <a:pPr algn="ctr"/>
                      <a:r>
                        <a:rPr lang="en-US" dirty="0"/>
                        <a:t>4</a:t>
                      </a:r>
                    </a:p>
                  </a:txBody>
                  <a:tcPr anchor="ctr"/>
                </a:tc>
                <a:tc>
                  <a:txBody>
                    <a:bodyPr/>
                    <a:lstStyle/>
                    <a:p>
                      <a:pPr algn="ctr"/>
                      <a:r>
                        <a:rPr lang="en-US" dirty="0"/>
                        <a:t>7</a:t>
                      </a:r>
                    </a:p>
                  </a:txBody>
                  <a:tcPr anchor="ctr"/>
                </a:tc>
                <a:tc>
                  <a:txBody>
                    <a:bodyPr/>
                    <a:lstStyle/>
                    <a:p>
                      <a:pPr algn="ctr"/>
                      <a:r>
                        <a:rPr lang="en-US" dirty="0"/>
                        <a:t>0</a:t>
                      </a:r>
                    </a:p>
                  </a:txBody>
                  <a:tcPr anchor="ctr"/>
                </a:tc>
                <a:extLst>
                  <a:ext uri="{0D108BD9-81ED-4DB2-BD59-A6C34878D82A}">
                    <a16:rowId xmlns:a16="http://schemas.microsoft.com/office/drawing/2014/main" val="3439115046"/>
                  </a:ext>
                </a:extLst>
              </a:tr>
              <a:tr h="247560">
                <a:tc>
                  <a:txBody>
                    <a:bodyPr/>
                    <a:lstStyle/>
                    <a:p>
                      <a:pPr algn="ctr"/>
                      <a:r>
                        <a:rPr lang="en-US" dirty="0"/>
                        <a:t>0</a:t>
                      </a:r>
                    </a:p>
                  </a:txBody>
                  <a:tcPr anchor="ctr"/>
                </a:tc>
                <a:tc>
                  <a:txBody>
                    <a:bodyPr/>
                    <a:lstStyle/>
                    <a:p>
                      <a:pPr algn="ctr"/>
                      <a:r>
                        <a:rPr lang="en-US" dirty="0"/>
                        <a:t>6</a:t>
                      </a:r>
                    </a:p>
                  </a:txBody>
                  <a:tcPr anchor="ctr"/>
                </a:tc>
                <a:tc>
                  <a:txBody>
                    <a:bodyPr/>
                    <a:lstStyle/>
                    <a:p>
                      <a:pPr algn="ctr"/>
                      <a:r>
                        <a:rPr lang="en-US" dirty="0"/>
                        <a:t>4</a:t>
                      </a:r>
                    </a:p>
                  </a:txBody>
                  <a:tcPr anchor="ctr"/>
                </a:tc>
                <a:tc>
                  <a:txBody>
                    <a:bodyPr/>
                    <a:lstStyle/>
                    <a:p>
                      <a:pPr algn="ctr"/>
                      <a:r>
                        <a:rPr lang="en-US" dirty="0"/>
                        <a:t>4</a:t>
                      </a:r>
                    </a:p>
                  </a:txBody>
                  <a:tcPr anchor="ctr"/>
                </a:tc>
                <a:tc>
                  <a:txBody>
                    <a:bodyPr/>
                    <a:lstStyle/>
                    <a:p>
                      <a:pPr algn="ctr"/>
                      <a:r>
                        <a:rPr lang="en-US" dirty="0"/>
                        <a:t>0</a:t>
                      </a:r>
                    </a:p>
                  </a:txBody>
                  <a:tcPr anchor="ctr"/>
                </a:tc>
                <a:extLst>
                  <a:ext uri="{0D108BD9-81ED-4DB2-BD59-A6C34878D82A}">
                    <a16:rowId xmlns:a16="http://schemas.microsoft.com/office/drawing/2014/main" val="3710216827"/>
                  </a:ext>
                </a:extLst>
              </a:tr>
              <a:tr h="2475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920191588"/>
                  </a:ext>
                </a:extLst>
              </a:tr>
            </a:tbl>
          </a:graphicData>
        </a:graphic>
      </p:graphicFrame>
      <p:sp>
        <p:nvSpPr>
          <p:cNvPr id="3" name="TextBox 2">
            <a:extLst>
              <a:ext uri="{FF2B5EF4-FFF2-40B4-BE49-F238E27FC236}">
                <a16:creationId xmlns:a16="http://schemas.microsoft.com/office/drawing/2014/main" id="{BF2E1778-3383-B792-F397-6A5EF20ADF05}"/>
              </a:ext>
            </a:extLst>
          </p:cNvPr>
          <p:cNvSpPr txBox="1"/>
          <p:nvPr/>
        </p:nvSpPr>
        <p:spPr>
          <a:xfrm>
            <a:off x="2142794" y="3312927"/>
            <a:ext cx="65723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a:ln>
                  <a:noFill/>
                </a:ln>
                <a:solidFill>
                  <a:srgbClr val="000000"/>
                </a:solidFill>
                <a:effectLst/>
                <a:uFillTx/>
                <a:latin typeface="+mj-lt"/>
                <a:ea typeface="+mj-ea"/>
                <a:cs typeface="+mj-cs"/>
                <a:sym typeface="Arial"/>
              </a:rPr>
              <a:t>M</a:t>
            </a:r>
            <a:r>
              <a:rPr kumimoji="0" lang="en-US" sz="1400" b="0" i="0" u="none" strike="noStrike" cap="none" spc="0" normalizeH="0" baseline="-25000" dirty="0" err="1">
                <a:ln>
                  <a:noFill/>
                </a:ln>
                <a:solidFill>
                  <a:srgbClr val="000000"/>
                </a:solidFill>
                <a:effectLst/>
                <a:uFillTx/>
                <a:latin typeface="+mj-lt"/>
                <a:ea typeface="+mj-ea"/>
                <a:cs typeface="+mj-cs"/>
                <a:sym typeface="Arial"/>
              </a:rPr>
              <a:t>padded</a:t>
            </a:r>
            <a:r>
              <a:rPr kumimoji="0" lang="en-US" sz="1400" b="0" i="0" u="none" strike="noStrike" cap="none" spc="0" normalizeH="0" baseline="0" dirty="0">
                <a:ln>
                  <a:noFill/>
                </a:ln>
                <a:solidFill>
                  <a:srgbClr val="000000"/>
                </a:solidFill>
                <a:effectLst/>
                <a:uFillTx/>
                <a:latin typeface="+mj-lt"/>
                <a:ea typeface="+mj-ea"/>
                <a:cs typeface="+mj-cs"/>
                <a:sym typeface="Arial"/>
              </a:rPr>
              <a:t>=</a:t>
            </a:r>
          </a:p>
        </p:txBody>
      </p:sp>
      <p:sp>
        <p:nvSpPr>
          <p:cNvPr id="4" name="TextBox 3">
            <a:extLst>
              <a:ext uri="{FF2B5EF4-FFF2-40B4-BE49-F238E27FC236}">
                <a16:creationId xmlns:a16="http://schemas.microsoft.com/office/drawing/2014/main" id="{94A96AD7-C3B0-EF12-9EA4-BBB1E474C504}"/>
              </a:ext>
            </a:extLst>
          </p:cNvPr>
          <p:cNvSpPr txBox="1"/>
          <p:nvPr/>
        </p:nvSpPr>
        <p:spPr>
          <a:xfrm>
            <a:off x="4275202" y="3296789"/>
            <a:ext cx="8976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x</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graphicFrame>
        <p:nvGraphicFramePr>
          <p:cNvPr id="5" name="Table 4">
            <a:extLst>
              <a:ext uri="{FF2B5EF4-FFF2-40B4-BE49-F238E27FC236}">
                <a16:creationId xmlns:a16="http://schemas.microsoft.com/office/drawing/2014/main" id="{41B9F432-C472-1009-9354-AA702144731B}"/>
              </a:ext>
            </a:extLst>
          </p:cNvPr>
          <p:cNvGraphicFramePr>
            <a:graphicFrameLocks noGrp="1"/>
          </p:cNvGraphicFramePr>
          <p:nvPr>
            <p:extLst>
              <p:ext uri="{D42A27DB-BD31-4B8C-83A1-F6EECF244321}">
                <p14:modId xmlns:p14="http://schemas.microsoft.com/office/powerpoint/2010/main" val="3716439298"/>
              </p:ext>
            </p:extLst>
          </p:nvPr>
        </p:nvGraphicFramePr>
        <p:xfrm>
          <a:off x="4535621" y="3072405"/>
          <a:ext cx="653012" cy="706806"/>
        </p:xfrm>
        <a:graphic>
          <a:graphicData uri="http://schemas.openxmlformats.org/drawingml/2006/table">
            <a:tbl>
              <a:tblPr firstRow="1" bandRow="1">
                <a:tableStyleId>{5940675A-B579-460E-94D1-54222C63F5DA}</a:tableStyleId>
              </a:tblPr>
              <a:tblGrid>
                <a:gridCol w="326506">
                  <a:extLst>
                    <a:ext uri="{9D8B030D-6E8A-4147-A177-3AD203B41FA5}">
                      <a16:colId xmlns:a16="http://schemas.microsoft.com/office/drawing/2014/main" val="3509087405"/>
                    </a:ext>
                  </a:extLst>
                </a:gridCol>
                <a:gridCol w="326506">
                  <a:extLst>
                    <a:ext uri="{9D8B030D-6E8A-4147-A177-3AD203B41FA5}">
                      <a16:colId xmlns:a16="http://schemas.microsoft.com/office/drawing/2014/main" val="4253565383"/>
                    </a:ext>
                  </a:extLst>
                </a:gridCol>
              </a:tblGrid>
              <a:tr h="353403">
                <a:tc>
                  <a:txBody>
                    <a:bodyPr/>
                    <a:lstStyle/>
                    <a:p>
                      <a:pPr algn="ctr"/>
                      <a:r>
                        <a:rPr lang="en-US" dirty="0"/>
                        <a:t>1</a:t>
                      </a:r>
                    </a:p>
                  </a:txBody>
                  <a:tcPr anchor="ctr"/>
                </a:tc>
                <a:tc>
                  <a:txBody>
                    <a:bodyPr/>
                    <a:lstStyle/>
                    <a:p>
                      <a:pPr algn="ctr"/>
                      <a:r>
                        <a:rPr lang="en-US" dirty="0"/>
                        <a:t>2</a:t>
                      </a:r>
                    </a:p>
                  </a:txBody>
                  <a:tcPr anchor="ctr"/>
                </a:tc>
                <a:extLst>
                  <a:ext uri="{0D108BD9-81ED-4DB2-BD59-A6C34878D82A}">
                    <a16:rowId xmlns:a16="http://schemas.microsoft.com/office/drawing/2014/main" val="2014599788"/>
                  </a:ext>
                </a:extLst>
              </a:tr>
              <a:tr h="353403">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4420181"/>
                  </a:ext>
                </a:extLst>
              </a:tr>
            </a:tbl>
          </a:graphicData>
        </a:graphic>
      </p:graphicFrame>
      <p:sp>
        <p:nvSpPr>
          <p:cNvPr id="7" name="TextBox 6">
            <a:extLst>
              <a:ext uri="{FF2B5EF4-FFF2-40B4-BE49-F238E27FC236}">
                <a16:creationId xmlns:a16="http://schemas.microsoft.com/office/drawing/2014/main" id="{A4FC507F-0CF2-C2BB-69B2-3CC2D0B3E5F1}"/>
              </a:ext>
            </a:extLst>
          </p:cNvPr>
          <p:cNvSpPr txBox="1"/>
          <p:nvPr/>
        </p:nvSpPr>
        <p:spPr>
          <a:xfrm>
            <a:off x="5388762" y="3296789"/>
            <a:ext cx="163506"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-&gt;</a:t>
            </a:r>
          </a:p>
        </p:txBody>
      </p:sp>
      <p:graphicFrame>
        <p:nvGraphicFramePr>
          <p:cNvPr id="9" name="Table 8">
            <a:extLst>
              <a:ext uri="{FF2B5EF4-FFF2-40B4-BE49-F238E27FC236}">
                <a16:creationId xmlns:a16="http://schemas.microsoft.com/office/drawing/2014/main" id="{E7D034A0-F2C9-DAC9-0F35-7EF9313BCDC2}"/>
              </a:ext>
            </a:extLst>
          </p:cNvPr>
          <p:cNvGraphicFramePr>
            <a:graphicFrameLocks noGrp="1"/>
          </p:cNvGraphicFramePr>
          <p:nvPr>
            <p:extLst>
              <p:ext uri="{D42A27DB-BD31-4B8C-83A1-F6EECF244321}">
                <p14:modId xmlns:p14="http://schemas.microsoft.com/office/powerpoint/2010/main" val="2161313040"/>
              </p:ext>
            </p:extLst>
          </p:nvPr>
        </p:nvGraphicFramePr>
        <p:xfrm>
          <a:off x="5752397" y="2694027"/>
          <a:ext cx="1425004" cy="1237800"/>
        </p:xfrm>
        <a:graphic>
          <a:graphicData uri="http://schemas.openxmlformats.org/drawingml/2006/table">
            <a:tbl>
              <a:tblPr firstRow="1" bandRow="1">
                <a:tableStyleId>{5940675A-B579-460E-94D1-54222C63F5DA}</a:tableStyleId>
              </a:tblPr>
              <a:tblGrid>
                <a:gridCol w="356251">
                  <a:extLst>
                    <a:ext uri="{9D8B030D-6E8A-4147-A177-3AD203B41FA5}">
                      <a16:colId xmlns:a16="http://schemas.microsoft.com/office/drawing/2014/main" val="2749424815"/>
                    </a:ext>
                  </a:extLst>
                </a:gridCol>
                <a:gridCol w="356251">
                  <a:extLst>
                    <a:ext uri="{9D8B030D-6E8A-4147-A177-3AD203B41FA5}">
                      <a16:colId xmlns:a16="http://schemas.microsoft.com/office/drawing/2014/main" val="1988230201"/>
                    </a:ext>
                  </a:extLst>
                </a:gridCol>
                <a:gridCol w="356251">
                  <a:extLst>
                    <a:ext uri="{9D8B030D-6E8A-4147-A177-3AD203B41FA5}">
                      <a16:colId xmlns:a16="http://schemas.microsoft.com/office/drawing/2014/main" val="3080625992"/>
                    </a:ext>
                  </a:extLst>
                </a:gridCol>
                <a:gridCol w="356251">
                  <a:extLst>
                    <a:ext uri="{9D8B030D-6E8A-4147-A177-3AD203B41FA5}">
                      <a16:colId xmlns:a16="http://schemas.microsoft.com/office/drawing/2014/main" val="2010039927"/>
                    </a:ext>
                  </a:extLst>
                </a:gridCol>
              </a:tblGrid>
              <a:tr h="309450">
                <a:tc>
                  <a:txBody>
                    <a:bodyPr/>
                    <a:lstStyle/>
                    <a:p>
                      <a:pPr algn="ctr"/>
                      <a:r>
                        <a:rPr lang="en-US" dirty="0"/>
                        <a:t>4</a:t>
                      </a:r>
                    </a:p>
                  </a:txBody>
                  <a:tcPr anchor="ctr"/>
                </a:tc>
                <a:tc>
                  <a:txBody>
                    <a:bodyPr/>
                    <a:lstStyle/>
                    <a:p>
                      <a:pPr algn="ctr"/>
                      <a:r>
                        <a:rPr lang="en-US" dirty="0"/>
                        <a:t>12</a:t>
                      </a:r>
                    </a:p>
                  </a:txBody>
                  <a:tcPr anchor="ctr"/>
                </a:tc>
                <a:tc>
                  <a:txBody>
                    <a:bodyPr/>
                    <a:lstStyle/>
                    <a:p>
                      <a:pPr algn="ctr"/>
                      <a:r>
                        <a:rPr lang="en-US" dirty="0"/>
                        <a:t>15</a:t>
                      </a:r>
                    </a:p>
                  </a:txBody>
                  <a:tcPr anchor="ctr"/>
                </a:tc>
                <a:tc>
                  <a:txBody>
                    <a:bodyPr/>
                    <a:lstStyle/>
                    <a:p>
                      <a:pPr algn="ctr"/>
                      <a:r>
                        <a:rPr lang="en-US" dirty="0"/>
                        <a:t>14</a:t>
                      </a:r>
                    </a:p>
                  </a:txBody>
                  <a:tcPr anchor="ctr"/>
                </a:tc>
                <a:extLst>
                  <a:ext uri="{0D108BD9-81ED-4DB2-BD59-A6C34878D82A}">
                    <a16:rowId xmlns:a16="http://schemas.microsoft.com/office/drawing/2014/main" val="2320127005"/>
                  </a:ext>
                </a:extLst>
              </a:tr>
              <a:tr h="309450">
                <a:tc>
                  <a:txBody>
                    <a:bodyPr/>
                    <a:lstStyle/>
                    <a:p>
                      <a:pPr algn="ctr"/>
                      <a:r>
                        <a:rPr lang="en-US" dirty="0"/>
                        <a:t>2</a:t>
                      </a:r>
                    </a:p>
                  </a:txBody>
                  <a:tcPr anchor="ctr"/>
                </a:tc>
                <a:tc>
                  <a:txBody>
                    <a:bodyPr/>
                    <a:lstStyle/>
                    <a:p>
                      <a:pPr algn="ctr"/>
                      <a:r>
                        <a:rPr lang="en-US" dirty="0"/>
                        <a:t>16</a:t>
                      </a:r>
                    </a:p>
                  </a:txBody>
                  <a:tcPr anchor="ctr"/>
                </a:tc>
                <a:tc>
                  <a:txBody>
                    <a:bodyPr/>
                    <a:lstStyle/>
                    <a:p>
                      <a:pPr algn="ctr"/>
                      <a:r>
                        <a:rPr lang="en-US" dirty="0"/>
                        <a:t>12</a:t>
                      </a:r>
                    </a:p>
                  </a:txBody>
                  <a:tcPr anchor="ctr"/>
                </a:tc>
                <a:tc>
                  <a:txBody>
                    <a:bodyPr/>
                    <a:lstStyle/>
                    <a:p>
                      <a:pPr algn="ctr"/>
                      <a:r>
                        <a:rPr lang="en-US" dirty="0"/>
                        <a:t>21</a:t>
                      </a:r>
                    </a:p>
                  </a:txBody>
                  <a:tcPr anchor="ctr"/>
                </a:tc>
                <a:extLst>
                  <a:ext uri="{0D108BD9-81ED-4DB2-BD59-A6C34878D82A}">
                    <a16:rowId xmlns:a16="http://schemas.microsoft.com/office/drawing/2014/main" val="66214990"/>
                  </a:ext>
                </a:extLst>
              </a:tr>
              <a:tr h="309450">
                <a:tc>
                  <a:txBody>
                    <a:bodyPr/>
                    <a:lstStyle/>
                    <a:p>
                      <a:pPr algn="ctr"/>
                      <a:r>
                        <a:rPr lang="en-US" dirty="0"/>
                        <a:t>0</a:t>
                      </a:r>
                    </a:p>
                  </a:txBody>
                  <a:tcPr anchor="ctr"/>
                </a:tc>
                <a:tc>
                  <a:txBody>
                    <a:bodyPr/>
                    <a:lstStyle/>
                    <a:p>
                      <a:pPr algn="ctr"/>
                      <a:r>
                        <a:rPr lang="en-US" dirty="0"/>
                        <a:t>18</a:t>
                      </a:r>
                    </a:p>
                  </a:txBody>
                  <a:tcPr anchor="ctr"/>
                </a:tc>
                <a:tc>
                  <a:txBody>
                    <a:bodyPr/>
                    <a:lstStyle/>
                    <a:p>
                      <a:pPr algn="ctr"/>
                      <a:r>
                        <a:rPr lang="en-US" dirty="0"/>
                        <a:t>9</a:t>
                      </a:r>
                    </a:p>
                  </a:txBody>
                  <a:tcPr anchor="ctr"/>
                </a:tc>
                <a:tc>
                  <a:txBody>
                    <a:bodyPr/>
                    <a:lstStyle/>
                    <a:p>
                      <a:pPr algn="ctr"/>
                      <a:r>
                        <a:rPr lang="en-US" dirty="0"/>
                        <a:t>15</a:t>
                      </a:r>
                    </a:p>
                  </a:txBody>
                  <a:tcPr anchor="ctr"/>
                </a:tc>
                <a:extLst>
                  <a:ext uri="{0D108BD9-81ED-4DB2-BD59-A6C34878D82A}">
                    <a16:rowId xmlns:a16="http://schemas.microsoft.com/office/drawing/2014/main" val="4267807988"/>
                  </a:ext>
                </a:extLst>
              </a:tr>
              <a:tr h="309450">
                <a:tc>
                  <a:txBody>
                    <a:bodyPr/>
                    <a:lstStyle/>
                    <a:p>
                      <a:pPr algn="ctr"/>
                      <a:r>
                        <a:rPr lang="en-US" dirty="0"/>
                        <a:t>-6</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4</a:t>
                      </a:r>
                    </a:p>
                  </a:txBody>
                  <a:tcPr anchor="ctr"/>
                </a:tc>
                <a:extLst>
                  <a:ext uri="{0D108BD9-81ED-4DB2-BD59-A6C34878D82A}">
                    <a16:rowId xmlns:a16="http://schemas.microsoft.com/office/drawing/2014/main" val="1082668663"/>
                  </a:ext>
                </a:extLst>
              </a:tr>
            </a:tbl>
          </a:graphicData>
        </a:graphic>
      </p:graphicFrame>
    </p:spTree>
    <p:extLst>
      <p:ext uri="{BB962C8B-B14F-4D97-AF65-F5344CB8AC3E}">
        <p14:creationId xmlns:p14="http://schemas.microsoft.com/office/powerpoint/2010/main" val="1817214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182;p37"/>
          <p:cNvSpPr txBox="1">
            <a:spLocks noGrp="1"/>
          </p:cNvSpPr>
          <p:nvPr>
            <p:ph type="title"/>
          </p:nvPr>
        </p:nvSpPr>
        <p:spPr>
          <a:xfrm>
            <a:off x="311698" y="445025"/>
            <a:ext cx="8714537" cy="572701"/>
          </a:xfrm>
          <a:prstGeom prst="rect">
            <a:avLst/>
          </a:prstGeom>
        </p:spPr>
        <p:txBody>
          <a:bodyPr>
            <a:normAutofit fontScale="90000"/>
          </a:bodyPr>
          <a:lstStyle>
            <a:lvl1pPr defTabSz="877823">
              <a:defRPr sz="2688"/>
            </a:lvl1pPr>
          </a:lstStyle>
          <a:p>
            <a:r>
              <a:rPr lang="en-US" altLang="zh-CN" dirty="0"/>
              <a:t>(1 pts) </a:t>
            </a:r>
            <a:r>
              <a:rPr dirty="0"/>
              <a:t>Part 3</a:t>
            </a:r>
            <a:r>
              <a:rPr lang="en-US" dirty="0"/>
              <a:t>: Understanding input/output shapes in PyTorch</a:t>
            </a:r>
            <a:endParaRPr dirty="0"/>
          </a:p>
        </p:txBody>
      </p:sp>
      <p:sp>
        <p:nvSpPr>
          <p:cNvPr id="253" name="Google Shape;183;p37"/>
          <p:cNvSpPr txBox="1">
            <a:spLocks noGrp="1"/>
          </p:cNvSpPr>
          <p:nvPr>
            <p:ph type="body" sz="half" idx="1"/>
          </p:nvPr>
        </p:nvSpPr>
        <p:spPr>
          <a:xfrm>
            <a:off x="4486415" y="1152475"/>
            <a:ext cx="4144079" cy="3416400"/>
          </a:xfrm>
          <a:prstGeom prst="rect">
            <a:avLst/>
          </a:prstGeom>
        </p:spPr>
        <p:txBody>
          <a:bodyPr>
            <a:normAutofit fontScale="92500"/>
          </a:bodyPr>
          <a:lstStyle>
            <a:lvl1pPr marL="0" indent="0">
              <a:buSzTx/>
              <a:buNone/>
            </a:lvl1pPr>
          </a:lstStyle>
          <a:p>
            <a:r>
              <a:rPr lang="en-US" dirty="0"/>
              <a:t>[Section 3 of the handout gives equations to calculate output dimensions given filter size, stride, and padding. What is the intuition behind this equation?]</a:t>
            </a:r>
          </a:p>
          <a:p>
            <a:endParaRPr lang="en-US" dirty="0"/>
          </a:p>
          <a:p>
            <a:r>
              <a:rPr lang="en-US" b="1" dirty="0"/>
              <a:t>The intuition behind the equation is that the first half of the equation (</a:t>
            </a:r>
            <a:r>
              <a:rPr lang="en-US" b="1" dirty="0">
                <a:latin typeface="Consolas" panose="020B0609020204030204" pitchFamily="49" charset="0"/>
                <a:cs typeface="Consolas" panose="020B0609020204030204" pitchFamily="49" charset="0"/>
              </a:rPr>
              <a:t>h1 or w1 – k + 2 * padding</a:t>
            </a:r>
            <a:r>
              <a:rPr lang="en-US" b="1" dirty="0"/>
              <a:t>) is to fit the filter size to the image size, which is done through subtraction. Padding is them added to each size of the image, which is multiplied by 2 to achieve both the top and bottom/left and right side of the image. Everything is then divided by the stride as pixels are lost if the filter by a stride of more than 1 pixel is moved.</a:t>
            </a:r>
            <a:endParaRPr lang="en-US" b="1" dirty="0">
              <a:latin typeface="Consolas" panose="020B0609020204030204" pitchFamily="49" charset="0"/>
              <a:cs typeface="Consolas" panose="020B0609020204030204" pitchFamily="49" charset="0"/>
            </a:endParaRPr>
          </a:p>
          <a:p>
            <a:endParaRPr lang="en-US" dirty="0"/>
          </a:p>
        </p:txBody>
      </p:sp>
      <p:sp>
        <p:nvSpPr>
          <p:cNvPr id="4" name="Google Shape;176;p36">
            <a:extLst>
              <a:ext uri="{FF2B5EF4-FFF2-40B4-BE49-F238E27FC236}">
                <a16:creationId xmlns:a16="http://schemas.microsoft.com/office/drawing/2014/main" id="{9D456C8C-54E4-BC49-8CE2-BD68F478A90C}"/>
              </a:ext>
            </a:extLst>
          </p:cNvPr>
          <p:cNvSpPr txBox="1">
            <a:spLocks/>
          </p:cNvSpPr>
          <p:nvPr/>
        </p:nvSpPr>
        <p:spPr>
          <a:xfrm>
            <a:off x="311699" y="1152475"/>
            <a:ext cx="39999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0" marR="0" indent="0" algn="l" defTabSz="914400" rtl="0" latinLnBrk="0">
              <a:lnSpc>
                <a:spcPct val="115000"/>
              </a:lnSpc>
              <a:spcBef>
                <a:spcPts val="0"/>
              </a:spcBef>
              <a:spcAft>
                <a:spcPts val="0"/>
              </a:spcAft>
              <a:buClr>
                <a:schemeClr val="accent2">
                  <a:lumOff val="21764"/>
                </a:schemeClr>
              </a:buClr>
              <a:buSzTx/>
              <a:buFont typeface="Arial"/>
              <a:buNone/>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hangingPunct="1"/>
            <a:r>
              <a:rPr lang="en-US" dirty="0"/>
              <a:t>[How many filters did we apply to the dog image?]</a:t>
            </a:r>
          </a:p>
          <a:p>
            <a:pPr hangingPunct="1"/>
            <a:endParaRPr lang="en-US" dirty="0"/>
          </a:p>
          <a:p>
            <a:pPr hangingPunct="1"/>
            <a:r>
              <a:rPr lang="en-US" b="1" dirty="0"/>
              <a:t>12 filters were applied to the dog image.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189;p38"/>
          <p:cNvSpPr txBox="1">
            <a:spLocks noGrp="1"/>
          </p:cNvSpPr>
          <p:nvPr>
            <p:ph type="title"/>
          </p:nvPr>
        </p:nvSpPr>
        <p:spPr>
          <a:xfrm>
            <a:off x="311699" y="445025"/>
            <a:ext cx="8693756" cy="572701"/>
          </a:xfrm>
          <a:prstGeom prst="rect">
            <a:avLst/>
          </a:prstGeom>
        </p:spPr>
        <p:txBody>
          <a:bodyPr>
            <a:normAutofit fontScale="90000"/>
          </a:bodyPr>
          <a:lstStyle>
            <a:lvl1pPr defTabSz="877823">
              <a:defRPr sz="2688"/>
            </a:lvl1pPr>
          </a:lstStyle>
          <a:p>
            <a:r>
              <a:rPr lang="en-US" altLang="zh-CN" dirty="0"/>
              <a:t>(1 pts) </a:t>
            </a:r>
            <a:r>
              <a:rPr dirty="0"/>
              <a:t>Part 3</a:t>
            </a:r>
            <a:r>
              <a:rPr lang="en-US" dirty="0"/>
              <a:t>: Understanding input/output shapes in PyTorch</a:t>
            </a:r>
            <a:endParaRPr dirty="0"/>
          </a:p>
        </p:txBody>
      </p:sp>
      <p:pic>
        <p:nvPicPr>
          <p:cNvPr id="2" name="Picture 1">
            <a:extLst>
              <a:ext uri="{FF2B5EF4-FFF2-40B4-BE49-F238E27FC236}">
                <a16:creationId xmlns:a16="http://schemas.microsoft.com/office/drawing/2014/main" id="{9A24E266-2627-E9F9-30EB-CC0D29E7E06C}"/>
              </a:ext>
            </a:extLst>
          </p:cNvPr>
          <p:cNvPicPr>
            <a:picLocks noChangeAspect="1"/>
          </p:cNvPicPr>
          <p:nvPr/>
        </p:nvPicPr>
        <p:blipFill>
          <a:blip r:embed="rId3"/>
          <a:stretch>
            <a:fillRect/>
          </a:stretch>
        </p:blipFill>
        <p:spPr>
          <a:xfrm>
            <a:off x="794000" y="1533525"/>
            <a:ext cx="3035300" cy="2654300"/>
          </a:xfrm>
          <a:prstGeom prst="rect">
            <a:avLst/>
          </a:prstGeom>
        </p:spPr>
      </p:pic>
      <p:sp>
        <p:nvSpPr>
          <p:cNvPr id="257" name="Google Shape;190;p3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endParaRPr lang="en-US" dirty="0"/>
          </a:p>
          <a:p>
            <a:endParaRPr dirty="0"/>
          </a:p>
        </p:txBody>
      </p:sp>
      <p:sp>
        <p:nvSpPr>
          <p:cNvPr id="258" name="Google Shape;191;p3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endParaRPr lang="en-US" dirty="0"/>
          </a:p>
        </p:txBody>
      </p:sp>
      <p:pic>
        <p:nvPicPr>
          <p:cNvPr id="3" name="Picture 2">
            <a:extLst>
              <a:ext uri="{FF2B5EF4-FFF2-40B4-BE49-F238E27FC236}">
                <a16:creationId xmlns:a16="http://schemas.microsoft.com/office/drawing/2014/main" id="{11BE8441-71D7-1B50-019D-B036C27313AB}"/>
              </a:ext>
            </a:extLst>
          </p:cNvPr>
          <p:cNvPicPr>
            <a:picLocks noChangeAspect="1"/>
          </p:cNvPicPr>
          <p:nvPr/>
        </p:nvPicPr>
        <p:blipFill>
          <a:blip r:embed="rId4"/>
          <a:stretch>
            <a:fillRect/>
          </a:stretch>
        </p:blipFill>
        <p:spPr>
          <a:xfrm>
            <a:off x="5314700" y="1533525"/>
            <a:ext cx="3035300" cy="265430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96;p39"/>
          <p:cNvSpPr txBox="1">
            <a:spLocks noGrp="1"/>
          </p:cNvSpPr>
          <p:nvPr>
            <p:ph type="title"/>
          </p:nvPr>
        </p:nvSpPr>
        <p:spPr>
          <a:xfrm>
            <a:off x="311699" y="445025"/>
            <a:ext cx="8693756" cy="572701"/>
          </a:xfrm>
          <a:prstGeom prst="rect">
            <a:avLst/>
          </a:prstGeom>
        </p:spPr>
        <p:txBody>
          <a:bodyPr>
            <a:normAutofit fontScale="90000"/>
          </a:bodyPr>
          <a:lstStyle>
            <a:lvl1pPr defTabSz="877823">
              <a:defRPr sz="2688"/>
            </a:lvl1pPr>
          </a:lstStyle>
          <a:p>
            <a:r>
              <a:rPr lang="en-US" altLang="zh-CN" dirty="0"/>
              <a:t>(1 pts) </a:t>
            </a:r>
            <a:r>
              <a:rPr dirty="0"/>
              <a:t>Part 3</a:t>
            </a:r>
            <a:r>
              <a:rPr lang="en-US" dirty="0"/>
              <a:t>: Understanding input/output shapes in PyTorch</a:t>
            </a:r>
            <a:endParaRPr dirty="0"/>
          </a:p>
        </p:txBody>
      </p:sp>
      <p:sp>
        <p:nvSpPr>
          <p:cNvPr id="261" name="Google Shape;197;p39"/>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endParaRPr lang="en-US" dirty="0"/>
          </a:p>
        </p:txBody>
      </p:sp>
      <p:sp>
        <p:nvSpPr>
          <p:cNvPr id="262" name="Google Shape;198;p3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endParaRPr lang="en-US" dirty="0"/>
          </a:p>
        </p:txBody>
      </p:sp>
      <p:pic>
        <p:nvPicPr>
          <p:cNvPr id="2" name="Picture 1">
            <a:extLst>
              <a:ext uri="{FF2B5EF4-FFF2-40B4-BE49-F238E27FC236}">
                <a16:creationId xmlns:a16="http://schemas.microsoft.com/office/drawing/2014/main" id="{348171D4-EBF7-799C-B898-D95C80A8C43B}"/>
              </a:ext>
            </a:extLst>
          </p:cNvPr>
          <p:cNvPicPr>
            <a:picLocks noChangeAspect="1"/>
          </p:cNvPicPr>
          <p:nvPr/>
        </p:nvPicPr>
        <p:blipFill>
          <a:blip r:embed="rId2"/>
          <a:stretch>
            <a:fillRect/>
          </a:stretch>
        </p:blipFill>
        <p:spPr>
          <a:xfrm>
            <a:off x="794000" y="1533525"/>
            <a:ext cx="3035300" cy="2654300"/>
          </a:xfrm>
          <a:prstGeom prst="rect">
            <a:avLst/>
          </a:prstGeom>
        </p:spPr>
      </p:pic>
      <p:pic>
        <p:nvPicPr>
          <p:cNvPr id="3" name="Picture 2">
            <a:extLst>
              <a:ext uri="{FF2B5EF4-FFF2-40B4-BE49-F238E27FC236}">
                <a16:creationId xmlns:a16="http://schemas.microsoft.com/office/drawing/2014/main" id="{C3A10A70-DBB9-D6AC-21F9-48F2AD8BB5B3}"/>
              </a:ext>
            </a:extLst>
          </p:cNvPr>
          <p:cNvPicPr>
            <a:picLocks noChangeAspect="1"/>
          </p:cNvPicPr>
          <p:nvPr/>
        </p:nvPicPr>
        <p:blipFill>
          <a:blip r:embed="rId3"/>
          <a:stretch>
            <a:fillRect/>
          </a:stretch>
        </p:blipFill>
        <p:spPr>
          <a:xfrm>
            <a:off x="5314700" y="1533525"/>
            <a:ext cx="3035300" cy="265430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Google Shape;203;p4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 pts) </a:t>
            </a:r>
            <a:r>
              <a:rPr dirty="0"/>
              <a:t>Conclusion</a:t>
            </a:r>
          </a:p>
        </p:txBody>
      </p:sp>
      <p:sp>
        <p:nvSpPr>
          <p:cNvPr id="265" name="Google Shape;204;p40"/>
          <p:cNvSpPr txBox="1">
            <a:spLocks noGrp="1"/>
          </p:cNvSpPr>
          <p:nvPr>
            <p:ph type="body" idx="1"/>
          </p:nvPr>
        </p:nvSpPr>
        <p:spPr>
          <a:xfrm>
            <a:off x="311699" y="1152475"/>
            <a:ext cx="8520602" cy="3416400"/>
          </a:xfrm>
          <a:prstGeom prst="rect">
            <a:avLst/>
          </a:prstGeom>
        </p:spPr>
        <p:txBody>
          <a:bodyPr>
            <a:normAutofit/>
          </a:bodyPr>
          <a:lstStyle>
            <a:lvl1pPr marL="0" indent="0">
              <a:spcBef>
                <a:spcPts val="1600"/>
              </a:spcBef>
              <a:buSzTx/>
              <a:buNone/>
            </a:lvl1pPr>
          </a:lstStyle>
          <a:p>
            <a:r>
              <a:rPr dirty="0"/>
              <a:t>[How does varying the cutoff frequency value or swapping images within a pair influences the resulting hybrid image?]</a:t>
            </a:r>
            <a:endParaRPr lang="en-US" dirty="0"/>
          </a:p>
          <a:p>
            <a:r>
              <a:rPr lang="en-US" b="1" dirty="0"/>
              <a:t>As the cutoff frequency decreases, more of the low-frequency content from Image A will be captured in the hybrid image. This is an inversely proportionally relationship as a higher cutoff frequency will resume in more high-frequency content from Image B. </a:t>
            </a:r>
          </a:p>
          <a:p>
            <a:r>
              <a:rPr lang="en-US" b="1" dirty="0"/>
              <a:t>Swapping images will cause the low frequencies in Image B and high frequencies in Image A to be captured.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 pts) </a:t>
            </a:r>
            <a:r>
              <a:rPr dirty="0"/>
              <a:t>Part 1: </a:t>
            </a:r>
            <a:r>
              <a:rPr lang="en-US" dirty="0"/>
              <a:t>Gaussian Kernels</a:t>
            </a:r>
            <a:endParaRPr dirty="0"/>
          </a:p>
        </p:txBody>
      </p:sp>
      <p:sp>
        <p:nvSpPr>
          <p:cNvPr id="209" name="Google Shape;106;p26"/>
          <p:cNvSpPr txBox="1">
            <a:spLocks noGrp="1"/>
          </p:cNvSpPr>
          <p:nvPr>
            <p:ph type="body" sz="half" idx="1"/>
          </p:nvPr>
        </p:nvSpPr>
        <p:spPr>
          <a:xfrm>
            <a:off x="311699" y="1160426"/>
            <a:ext cx="3999902" cy="3416400"/>
          </a:xfrm>
          <a:prstGeom prst="rect">
            <a:avLst/>
          </a:prstGeom>
        </p:spPr>
        <p:txBody>
          <a:bodyPr/>
          <a:lstStyle>
            <a:lvl1pPr marL="0" indent="0">
              <a:spcBef>
                <a:spcPts val="1600"/>
              </a:spcBef>
              <a:buSzTx/>
              <a:buNone/>
            </a:lvl1pPr>
          </a:lstStyle>
          <a:p>
            <a:r>
              <a:rPr lang="en-US" b="1" dirty="0"/>
              <a:t>Separated kernels can speed up the filtering operation because a 2D kernel can be decomposed into two 1D kernels, increasing the efficiency of its computation. Because the dimensions are being broken down into simpler operations.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dirty="0"/>
              <a:t>(1 pts) </a:t>
            </a:r>
            <a:r>
              <a:rPr dirty="0"/>
              <a:t>Part 1: Image filtering</a:t>
            </a:r>
          </a:p>
        </p:txBody>
      </p:sp>
      <p:sp>
        <p:nvSpPr>
          <p:cNvPr id="209" name="Google Shape;106;p26"/>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r>
              <a:rPr lang="en-US" dirty="0"/>
              <a:t>1D: </a:t>
            </a:r>
          </a:p>
          <a:p>
            <a:endParaRPr lang="en-US" dirty="0"/>
          </a:p>
          <a:p>
            <a:r>
              <a:rPr lang="en-US" dirty="0"/>
              <a:t>2D:</a:t>
            </a:r>
          </a:p>
        </p:txBody>
      </p:sp>
      <p:sp>
        <p:nvSpPr>
          <p:cNvPr id="210" name="Google Shape;107;p26"/>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lvl1pPr marL="0" indent="0">
              <a:spcBef>
                <a:spcPts val="1600"/>
              </a:spcBef>
              <a:buSzTx/>
              <a:buNone/>
              <a:defRPr sz="1400"/>
            </a:lvl1pPr>
          </a:lstStyle>
          <a:p>
            <a:r>
              <a:rPr lang="en-US" b="1" dirty="0"/>
              <a:t>First, the shape of the image and filter are extracted. The image is padded with zero-padding to preserve the dimensions of the convolution by finding the center pixel. The image is symmetrically padded so the filter can be applied throughout the entire image. Then, the padding is applied to an empty image, which is then iterated through to apply the calculated padding. During each iteration in the X and Y dimension, element-wise multiplication is performed to the filtered region. This allows the calculation of the filter to be assigned to each position, which is done in an empty channel. Then, the resulting image is trimmed to de-pad the channel and added to the empty image.</a:t>
            </a:r>
          </a:p>
        </p:txBody>
      </p:sp>
      <p:pic>
        <p:nvPicPr>
          <p:cNvPr id="2" name="Picture 1">
            <a:extLst>
              <a:ext uri="{FF2B5EF4-FFF2-40B4-BE49-F238E27FC236}">
                <a16:creationId xmlns:a16="http://schemas.microsoft.com/office/drawing/2014/main" id="{99A4094A-93C6-2737-21CE-844435CC1802}"/>
              </a:ext>
            </a:extLst>
          </p:cNvPr>
          <p:cNvPicPr>
            <a:picLocks noChangeAspect="1"/>
          </p:cNvPicPr>
          <p:nvPr/>
        </p:nvPicPr>
        <p:blipFill>
          <a:blip r:embed="rId2"/>
          <a:stretch>
            <a:fillRect/>
          </a:stretch>
        </p:blipFill>
        <p:spPr>
          <a:xfrm>
            <a:off x="540000" y="1620525"/>
            <a:ext cx="3543300" cy="419100"/>
          </a:xfrm>
          <a:prstGeom prst="rect">
            <a:avLst/>
          </a:prstGeom>
        </p:spPr>
      </p:pic>
      <p:pic>
        <p:nvPicPr>
          <p:cNvPr id="3" name="Picture 2">
            <a:extLst>
              <a:ext uri="{FF2B5EF4-FFF2-40B4-BE49-F238E27FC236}">
                <a16:creationId xmlns:a16="http://schemas.microsoft.com/office/drawing/2014/main" id="{EC1B8FD5-93B2-16A3-3027-B388BF969B83}"/>
              </a:ext>
            </a:extLst>
          </p:cNvPr>
          <p:cNvPicPr>
            <a:picLocks noChangeAspect="1"/>
          </p:cNvPicPr>
          <p:nvPr/>
        </p:nvPicPr>
        <p:blipFill>
          <a:blip r:embed="rId3"/>
          <a:stretch>
            <a:fillRect/>
          </a:stretch>
        </p:blipFill>
        <p:spPr>
          <a:xfrm>
            <a:off x="1187700" y="2507675"/>
            <a:ext cx="2247900" cy="2222500"/>
          </a:xfrm>
          <a:prstGeom prst="rect">
            <a:avLst/>
          </a:prstGeom>
        </p:spPr>
      </p:pic>
    </p:spTree>
    <p:extLst>
      <p:ext uri="{BB962C8B-B14F-4D97-AF65-F5344CB8AC3E}">
        <p14:creationId xmlns:p14="http://schemas.microsoft.com/office/powerpoint/2010/main" val="18101946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 pts) </a:t>
            </a:r>
            <a:r>
              <a:rPr dirty="0"/>
              <a:t>Part 1: Image filtering</a:t>
            </a:r>
          </a:p>
        </p:txBody>
      </p:sp>
      <p:sp>
        <p:nvSpPr>
          <p:cNvPr id="213" name="Google Shape;114;p27"/>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Small blur with a box filter</a:t>
            </a:r>
          </a:p>
        </p:txBody>
      </p:sp>
      <p:sp>
        <p:nvSpPr>
          <p:cNvPr id="214" name="Google Shape;113;p27"/>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Identity filter</a:t>
            </a:r>
          </a:p>
        </p:txBody>
      </p:sp>
      <p:pic>
        <p:nvPicPr>
          <p:cNvPr id="2" name="Picture 1">
            <a:extLst>
              <a:ext uri="{FF2B5EF4-FFF2-40B4-BE49-F238E27FC236}">
                <a16:creationId xmlns:a16="http://schemas.microsoft.com/office/drawing/2014/main" id="{F6A9C408-7C28-B27B-6750-55F3C32A4A7A}"/>
              </a:ext>
            </a:extLst>
          </p:cNvPr>
          <p:cNvPicPr>
            <a:picLocks noChangeAspect="1"/>
          </p:cNvPicPr>
          <p:nvPr/>
        </p:nvPicPr>
        <p:blipFill>
          <a:blip r:embed="rId2"/>
          <a:stretch>
            <a:fillRect/>
          </a:stretch>
        </p:blipFill>
        <p:spPr>
          <a:xfrm>
            <a:off x="311699" y="1533525"/>
            <a:ext cx="3022600" cy="2654300"/>
          </a:xfrm>
          <a:prstGeom prst="rect">
            <a:avLst/>
          </a:prstGeom>
        </p:spPr>
      </p:pic>
      <p:pic>
        <p:nvPicPr>
          <p:cNvPr id="3" name="Picture 2">
            <a:extLst>
              <a:ext uri="{FF2B5EF4-FFF2-40B4-BE49-F238E27FC236}">
                <a16:creationId xmlns:a16="http://schemas.microsoft.com/office/drawing/2014/main" id="{5C43BDD7-6E11-EF2E-2939-0B03D84EE278}"/>
              </a:ext>
            </a:extLst>
          </p:cNvPr>
          <p:cNvPicPr>
            <a:picLocks noChangeAspect="1"/>
          </p:cNvPicPr>
          <p:nvPr/>
        </p:nvPicPr>
        <p:blipFill>
          <a:blip r:embed="rId3"/>
          <a:stretch>
            <a:fillRect/>
          </a:stretch>
        </p:blipFill>
        <p:spPr>
          <a:xfrm>
            <a:off x="4446928" y="1947050"/>
            <a:ext cx="4276139" cy="182724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Google Shape;119;p2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 pts) </a:t>
            </a:r>
            <a:r>
              <a:rPr dirty="0"/>
              <a:t>Part 1: Image filtering</a:t>
            </a:r>
          </a:p>
        </p:txBody>
      </p:sp>
      <p:sp>
        <p:nvSpPr>
          <p:cNvPr id="217" name="Google Shape;120;p28"/>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Sobel filter</a:t>
            </a:r>
          </a:p>
        </p:txBody>
      </p:sp>
      <p:sp>
        <p:nvSpPr>
          <p:cNvPr id="218" name="Google Shape;121;p2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Discrete Laplacian filter</a:t>
            </a:r>
          </a:p>
        </p:txBody>
      </p:sp>
      <p:pic>
        <p:nvPicPr>
          <p:cNvPr id="2" name="Picture 1">
            <a:extLst>
              <a:ext uri="{FF2B5EF4-FFF2-40B4-BE49-F238E27FC236}">
                <a16:creationId xmlns:a16="http://schemas.microsoft.com/office/drawing/2014/main" id="{FCBBE34D-8C75-8FF1-06EE-776328FE90FF}"/>
              </a:ext>
            </a:extLst>
          </p:cNvPr>
          <p:cNvPicPr>
            <a:picLocks noChangeAspect="1"/>
          </p:cNvPicPr>
          <p:nvPr/>
        </p:nvPicPr>
        <p:blipFill>
          <a:blip r:embed="rId2"/>
          <a:stretch>
            <a:fillRect/>
          </a:stretch>
        </p:blipFill>
        <p:spPr>
          <a:xfrm>
            <a:off x="0" y="1628775"/>
            <a:ext cx="4311601" cy="1842402"/>
          </a:xfrm>
          <a:prstGeom prst="rect">
            <a:avLst/>
          </a:prstGeom>
        </p:spPr>
      </p:pic>
      <p:pic>
        <p:nvPicPr>
          <p:cNvPr id="3" name="Picture 2">
            <a:extLst>
              <a:ext uri="{FF2B5EF4-FFF2-40B4-BE49-F238E27FC236}">
                <a16:creationId xmlns:a16="http://schemas.microsoft.com/office/drawing/2014/main" id="{776DD4D3-129A-8C5E-069C-5AD28D19C650}"/>
              </a:ext>
            </a:extLst>
          </p:cNvPr>
          <p:cNvPicPr>
            <a:picLocks noChangeAspect="1"/>
          </p:cNvPicPr>
          <p:nvPr/>
        </p:nvPicPr>
        <p:blipFill>
          <a:blip r:embed="rId3"/>
          <a:stretch>
            <a:fillRect/>
          </a:stretch>
        </p:blipFill>
        <p:spPr>
          <a:xfrm>
            <a:off x="5321050" y="1628775"/>
            <a:ext cx="3022600" cy="26543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26;p2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(1.5 pts) </a:t>
            </a:r>
            <a:r>
              <a:rPr dirty="0"/>
              <a:t>Part 1: Hybrid images</a:t>
            </a:r>
          </a:p>
        </p:txBody>
      </p:sp>
      <p:sp>
        <p:nvSpPr>
          <p:cNvPr id="221" name="Google Shape;127;p29"/>
          <p:cNvSpPr txBox="1">
            <a:spLocks noGrp="1"/>
          </p:cNvSpPr>
          <p:nvPr>
            <p:ph type="body" sz="half" idx="1"/>
          </p:nvPr>
        </p:nvSpPr>
        <p:spPr>
          <a:xfrm>
            <a:off x="311699" y="1152475"/>
            <a:ext cx="3999902" cy="3416400"/>
          </a:xfrm>
          <a:prstGeom prst="rect">
            <a:avLst/>
          </a:prstGeom>
        </p:spPr>
        <p:txBody>
          <a:bodyPr>
            <a:normAutofit/>
          </a:bodyPr>
          <a:lstStyle>
            <a:lvl1pPr marL="0" indent="0">
              <a:spcBef>
                <a:spcPts val="1600"/>
              </a:spcBef>
              <a:buSzTx/>
              <a:buNone/>
            </a:lvl1pPr>
          </a:lstStyle>
          <a:p>
            <a:r>
              <a:rPr lang="en-US" b="1" dirty="0"/>
              <a:t>First, the first image is applied a low-pass filter using the </a:t>
            </a:r>
            <a:r>
              <a:rPr lang="en-US" b="1" dirty="0">
                <a:latin typeface="Consolas" panose="020B0609020204030204" pitchFamily="49" charset="0"/>
                <a:cs typeface="Consolas" panose="020B0609020204030204" pitchFamily="49" charset="0"/>
              </a:rPr>
              <a:t>my_conv2d_numpy()</a:t>
            </a:r>
            <a:r>
              <a:rPr lang="en-US" b="1" dirty="0"/>
              <a:t> function, which results in the low frequency content of the first image. Then, the high frequency content for the second image is extracted by subtracting the low frequency content from itself. Then, the hybrid image is formed by adding the frequency content from the images to each other, and the operation is clipped using </a:t>
            </a:r>
            <a:r>
              <a:rPr lang="en-US" b="1" dirty="0" err="1">
                <a:latin typeface="Consolas" panose="020B0609020204030204" pitchFamily="49" charset="0"/>
                <a:cs typeface="Consolas" panose="020B0609020204030204" pitchFamily="49" charset="0"/>
              </a:rPr>
              <a:t>np.clip</a:t>
            </a:r>
            <a:r>
              <a:rPr lang="en-US" b="1" dirty="0">
                <a:latin typeface="Consolas" panose="020B0609020204030204" pitchFamily="49" charset="0"/>
                <a:cs typeface="Consolas" panose="020B0609020204030204" pitchFamily="49" charset="0"/>
              </a:rPr>
              <a:t>() </a:t>
            </a:r>
            <a:r>
              <a:rPr lang="en-US" b="1" dirty="0"/>
              <a:t>to ensure the output values are within the appropriate range.</a:t>
            </a:r>
          </a:p>
        </p:txBody>
      </p:sp>
      <p:sp>
        <p:nvSpPr>
          <p:cNvPr id="222" name="Google Shape;128;p2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Cat + Dog</a:t>
            </a:r>
          </a:p>
          <a:p>
            <a:pPr marL="0" indent="0">
              <a:spcBef>
                <a:spcPts val="1600"/>
              </a:spcBef>
              <a:buSzTx/>
              <a:buNone/>
              <a:defRPr sz="1400"/>
            </a:pPr>
            <a:endParaRPr lang="en-US"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a:t>
            </a:r>
            <a:r>
              <a:rPr lang="en-US" dirty="0"/>
              <a:t> 7</a:t>
            </a:r>
            <a:endParaRPr dirty="0"/>
          </a:p>
        </p:txBody>
      </p:sp>
      <p:pic>
        <p:nvPicPr>
          <p:cNvPr id="3" name="Picture 2">
            <a:extLst>
              <a:ext uri="{FF2B5EF4-FFF2-40B4-BE49-F238E27FC236}">
                <a16:creationId xmlns:a16="http://schemas.microsoft.com/office/drawing/2014/main" id="{C695B8A4-9C72-B9D1-CF27-427F3C2D8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550" y="1643682"/>
            <a:ext cx="2385599" cy="2094672"/>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33;p3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(1.5 pts) </a:t>
            </a:r>
            <a:r>
              <a:rPr dirty="0"/>
              <a:t>Part 1: Hybrid images</a:t>
            </a:r>
          </a:p>
        </p:txBody>
      </p:sp>
      <p:sp>
        <p:nvSpPr>
          <p:cNvPr id="225" name="Google Shape;134;p30"/>
          <p:cNvSpPr txBox="1">
            <a:spLocks noGrp="1"/>
          </p:cNvSpPr>
          <p:nvPr>
            <p:ph type="body" sz="half" idx="1"/>
          </p:nvPr>
        </p:nvSpPr>
        <p:spPr>
          <a:xfrm>
            <a:off x="311699" y="1152475"/>
            <a:ext cx="3999902" cy="3416400"/>
          </a:xfrm>
          <a:prstGeom prst="rect">
            <a:avLst/>
          </a:prstGeom>
        </p:spPr>
        <p:txBody>
          <a:bodyPr>
            <a:normAutofit/>
          </a:bodyPr>
          <a:lstStyle/>
          <a:p>
            <a:pPr marL="0" indent="0">
              <a:buSzTx/>
              <a:buNone/>
              <a:defRPr b="1"/>
            </a:pPr>
            <a:r>
              <a:rPr dirty="0"/>
              <a:t>Motorcycle + Bicycle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r>
              <a:rPr dirty="0"/>
              <a:t>Cutoff frequency: </a:t>
            </a:r>
            <a:r>
              <a:rPr lang="en-US" dirty="0"/>
              <a:t>4</a:t>
            </a:r>
            <a:endParaRPr dirty="0"/>
          </a:p>
        </p:txBody>
      </p:sp>
      <p:sp>
        <p:nvSpPr>
          <p:cNvPr id="226" name="Google Shape;135;p30"/>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Plane + Bird</a:t>
            </a:r>
          </a:p>
          <a:p>
            <a:pPr marL="0" indent="0">
              <a:spcBef>
                <a:spcPts val="1600"/>
              </a:spcBef>
              <a:buSzTx/>
              <a:buNone/>
              <a:defRPr sz="1400"/>
            </a:pPr>
            <a:endParaRPr lang="en-US"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3</a:t>
            </a:r>
            <a:endParaRPr dirty="0"/>
          </a:p>
        </p:txBody>
      </p:sp>
      <p:pic>
        <p:nvPicPr>
          <p:cNvPr id="2" name="Picture 1" descr="A bicycle with a white seat&#10;&#10;Description automatically generated with medium confidence">
            <a:extLst>
              <a:ext uri="{FF2B5EF4-FFF2-40B4-BE49-F238E27FC236}">
                <a16:creationId xmlns:a16="http://schemas.microsoft.com/office/drawing/2014/main" id="{B77AF9C8-22AE-07C8-240D-216ABA309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550" y="1659006"/>
            <a:ext cx="2870200" cy="1905000"/>
          </a:xfrm>
          <a:prstGeom prst="rect">
            <a:avLst/>
          </a:prstGeom>
        </p:spPr>
      </p:pic>
      <p:pic>
        <p:nvPicPr>
          <p:cNvPr id="3" name="Picture 2" descr="A bird flying in the sky&#10;&#10;Description automatically generated">
            <a:extLst>
              <a:ext uri="{FF2B5EF4-FFF2-40B4-BE49-F238E27FC236}">
                <a16:creationId xmlns:a16="http://schemas.microsoft.com/office/drawing/2014/main" id="{EAF9E4E1-4E09-3FFF-4157-88B6B1859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900" y="1619250"/>
            <a:ext cx="2374900" cy="20955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40;p3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(1.5 pts) </a:t>
            </a:r>
            <a:r>
              <a:rPr dirty="0"/>
              <a:t>Part 1: Hybrid images</a:t>
            </a:r>
          </a:p>
        </p:txBody>
      </p:sp>
      <p:sp>
        <p:nvSpPr>
          <p:cNvPr id="229" name="Google Shape;141;p31"/>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Einstein + Marilyn</a:t>
            </a:r>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Cutoff frequency: </a:t>
            </a:r>
            <a:r>
              <a:rPr lang="en-US" dirty="0"/>
              <a:t>2</a:t>
            </a:r>
            <a:endParaRPr dirty="0"/>
          </a:p>
        </p:txBody>
      </p:sp>
      <p:sp>
        <p:nvSpPr>
          <p:cNvPr id="230" name="Google Shape;142;p31"/>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Submarine + Fish</a:t>
            </a:r>
          </a:p>
          <a:p>
            <a:pPr marL="0" indent="0">
              <a:spcBef>
                <a:spcPts val="1600"/>
              </a:spcBef>
              <a:buSzTx/>
              <a:buNone/>
              <a:defRPr sz="1400"/>
            </a:pPr>
            <a:endParaRPr lang="en-US"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4</a:t>
            </a:r>
            <a:endParaRPr dirty="0"/>
          </a:p>
        </p:txBody>
      </p:sp>
      <p:pic>
        <p:nvPicPr>
          <p:cNvPr id="2" name="Picture 1" descr="A close-up of a person&#10;&#10;Description automatically generated">
            <a:extLst>
              <a:ext uri="{FF2B5EF4-FFF2-40B4-BE49-F238E27FC236}">
                <a16:creationId xmlns:a16="http://schemas.microsoft.com/office/drawing/2014/main" id="{FA9CC9EF-70E7-CFBF-78AF-8E0F91517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450" y="1733550"/>
            <a:ext cx="1422400" cy="1676400"/>
          </a:xfrm>
          <a:prstGeom prst="rect">
            <a:avLst/>
          </a:prstGeom>
        </p:spPr>
      </p:pic>
      <p:pic>
        <p:nvPicPr>
          <p:cNvPr id="3" name="Picture 2" descr="A fish swimming in the water&#10;&#10;Description automatically generated">
            <a:extLst>
              <a:ext uri="{FF2B5EF4-FFF2-40B4-BE49-F238E27FC236}">
                <a16:creationId xmlns:a16="http://schemas.microsoft.com/office/drawing/2014/main" id="{38D174EF-A99B-CDB4-ECE5-54F4DC6F9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900" y="1600200"/>
            <a:ext cx="2374900" cy="19431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47;p32"/>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altLang="zh-CN" dirty="0"/>
              <a:t>(1.5 pts) </a:t>
            </a:r>
            <a:r>
              <a:rPr dirty="0"/>
              <a:t>Part 2: Hybrid images with </a:t>
            </a:r>
            <a:r>
              <a:rPr dirty="0" err="1"/>
              <a:t>PyTorch</a:t>
            </a:r>
            <a:endParaRPr dirty="0"/>
          </a:p>
        </p:txBody>
      </p:sp>
      <p:sp>
        <p:nvSpPr>
          <p:cNvPr id="233" name="Google Shape;148;p32"/>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Cat + Dog</a:t>
            </a:r>
          </a:p>
        </p:txBody>
      </p:sp>
      <p:sp>
        <p:nvSpPr>
          <p:cNvPr id="234" name="Google Shape;149;p32"/>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Motorcycle + Bicycle</a:t>
            </a:r>
          </a:p>
          <a:p>
            <a:pPr marL="0" indent="0">
              <a:spcBef>
                <a:spcPts val="1600"/>
              </a:spcBef>
              <a:buSzTx/>
              <a:buNone/>
              <a:defRPr sz="1400"/>
            </a:pPr>
            <a:endParaRPr lang="en-US" dirty="0"/>
          </a:p>
        </p:txBody>
      </p:sp>
      <p:pic>
        <p:nvPicPr>
          <p:cNvPr id="2" name="Picture 1" descr="A close up of a cat&#10;&#10;Description automatically generated">
            <a:extLst>
              <a:ext uri="{FF2B5EF4-FFF2-40B4-BE49-F238E27FC236}">
                <a16:creationId xmlns:a16="http://schemas.microsoft.com/office/drawing/2014/main" id="{A525E352-DA58-81CB-0C07-DD543AAA6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00" y="1717675"/>
            <a:ext cx="2603500" cy="2286000"/>
          </a:xfrm>
          <a:prstGeom prst="rect">
            <a:avLst/>
          </a:prstGeom>
        </p:spPr>
      </p:pic>
      <p:pic>
        <p:nvPicPr>
          <p:cNvPr id="3" name="Picture 2" descr="A bicycle with a red frame&#10;&#10;Description automatically generated">
            <a:extLst>
              <a:ext uri="{FF2B5EF4-FFF2-40B4-BE49-F238E27FC236}">
                <a16:creationId xmlns:a16="http://schemas.microsoft.com/office/drawing/2014/main" id="{ABD452E9-4CEE-1F15-BC68-350841764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250" y="1908175"/>
            <a:ext cx="2870200" cy="190500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1519</TotalTime>
  <Words>1003</Words>
  <Application>Microsoft Macintosh PowerPoint</Application>
  <PresentationFormat>On-screen Show (16:9)</PresentationFormat>
  <Paragraphs>142</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Consolas</vt:lpstr>
      <vt:lpstr>Simple Light</vt:lpstr>
      <vt:lpstr>CS 6476 Project 1</vt:lpstr>
      <vt:lpstr>(1 pts) Part 1: Gaussian Kernels</vt:lpstr>
      <vt:lpstr>(1 pts) Part 1: Image filtering</vt:lpstr>
      <vt:lpstr>(1 pts) Part 1: Image filtering</vt:lpstr>
      <vt:lpstr>(1 pts) Part 1: Image filtering</vt:lpstr>
      <vt:lpstr>(1.5 pts) Part 1: Hybrid images</vt:lpstr>
      <vt:lpstr>(1.5 pts) Part 1: Hybrid images</vt:lpstr>
      <vt:lpstr>(1.5 pts) Part 1: Hybrid images</vt:lpstr>
      <vt:lpstr>(1.5 pts) Part 2: Hybrid images with PyTorch</vt:lpstr>
      <vt:lpstr>(1.5 pts) Part 2: Hybrid images with PyTorch</vt:lpstr>
      <vt:lpstr>(1.5 pts) Part 2: Hybrid images with PyTorch</vt:lpstr>
      <vt:lpstr>(2 pts) Part 3: Understanding input/output shapes in PyTorch</vt:lpstr>
      <vt:lpstr>(1 pts) Part 3: Understanding input/output shapes in PyTorch</vt:lpstr>
      <vt:lpstr>(1 pts) Part 3: Understanding input/output shapes in PyTorch</vt:lpstr>
      <vt:lpstr>(1 pts) Part 3: Understanding input/output shapes in PyTorch</vt:lpstr>
      <vt:lpstr>(1 pts) Part 3: Understanding input/output shapes in PyTorch</vt:lpstr>
      <vt:lpstr>(1 pts)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cp:lastModifiedBy>Dang, Anh H</cp:lastModifiedBy>
  <cp:revision>24</cp:revision>
  <dcterms:modified xsi:type="dcterms:W3CDTF">2024-02-04T04:01:26Z</dcterms:modified>
</cp:coreProperties>
</file>