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34"/>
  </p:notesMasterIdLst>
  <p:sldIdLst>
    <p:sldId id="256" r:id="rId3"/>
    <p:sldId id="258" r:id="rId4"/>
    <p:sldId id="259" r:id="rId5"/>
    <p:sldId id="260" r:id="rId6"/>
    <p:sldId id="261" r:id="rId7"/>
    <p:sldId id="276" r:id="rId8"/>
    <p:sldId id="277" r:id="rId9"/>
    <p:sldId id="278" r:id="rId10"/>
    <p:sldId id="262" r:id="rId11"/>
    <p:sldId id="263" r:id="rId12"/>
    <p:sldId id="279" r:id="rId13"/>
    <p:sldId id="280" r:id="rId14"/>
    <p:sldId id="264" r:id="rId15"/>
    <p:sldId id="266" r:id="rId16"/>
    <p:sldId id="267" r:id="rId17"/>
    <p:sldId id="268" r:id="rId18"/>
    <p:sldId id="286" r:id="rId19"/>
    <p:sldId id="287" r:id="rId20"/>
    <p:sldId id="269" r:id="rId21"/>
    <p:sldId id="288" r:id="rId22"/>
    <p:sldId id="270" r:id="rId23"/>
    <p:sldId id="281" r:id="rId24"/>
    <p:sldId id="282" r:id="rId25"/>
    <p:sldId id="271" r:id="rId26"/>
    <p:sldId id="283" r:id="rId27"/>
    <p:sldId id="284" r:id="rId28"/>
    <p:sldId id="289" r:id="rId29"/>
    <p:sldId id="291" r:id="rId30"/>
    <p:sldId id="290" r:id="rId31"/>
    <p:sldId id="274" r:id="rId32"/>
    <p:sldId id="275"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4" d="100"/>
          <a:sy n="74" d="100"/>
        </p:scale>
        <p:origin x="-39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860867-2E92-7847-9FA8-3C06CCD0ACC9}" type="datetimeFigureOut">
              <a:rPr lang="en-US" smtClean="0"/>
              <a:t>7/3/2012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2EB6AC-AA41-1348-892B-D2BFDE262AEB}" type="slidenum">
              <a:rPr lang="en-US" smtClean="0"/>
              <a:t>‹#›</a:t>
            </a:fld>
            <a:endParaRPr lang="en-US"/>
          </a:p>
        </p:txBody>
      </p:sp>
    </p:spTree>
    <p:extLst>
      <p:ext uri="{BB962C8B-B14F-4D97-AF65-F5344CB8AC3E}">
        <p14:creationId xmlns:p14="http://schemas.microsoft.com/office/powerpoint/2010/main" val="270098703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
          <p:cNvSpPr>
            <a:spLocks noGrp="1" noRot="1" noChangeAspect="1" noChangeArrowheads="1" noTextEdit="1"/>
          </p:cNvSpPr>
          <p:nvPr>
            <p:ph type="sldImg"/>
          </p:nvPr>
        </p:nvSpPr>
        <p:spPr>
          <a:xfrm>
            <a:off x="924002" y="794741"/>
            <a:ext cx="5011615" cy="3202865"/>
          </a:xfrm>
          <a:ln/>
        </p:spPr>
      </p:sp>
      <p:sp>
        <p:nvSpPr>
          <p:cNvPr id="32771" name="Text Box 4"/>
          <p:cNvSpPr>
            <a:spLocks noGrp="1" noChangeArrowheads="1"/>
          </p:cNvSpPr>
          <p:nvPr>
            <p:ph type="body" idx="1"/>
          </p:nvPr>
        </p:nvSpPr>
        <p:spPr>
          <a:xfrm>
            <a:off x="914682" y="4343979"/>
            <a:ext cx="5028640" cy="4114511"/>
          </a:xfrm>
          <a:noFill/>
          <a:ln w="9525"/>
        </p:spPr>
        <p:txBody>
          <a:bodyPr/>
          <a:lstStyle/>
          <a:p>
            <a:pPr defTabSz="843260"/>
            <a:r>
              <a:rPr lang="en-US" dirty="0" smtClean="0">
                <a:latin typeface="Nokia Sans Wide" pitchFamily="34" charset="0"/>
              </a:rPr>
              <a:t>MIDP games have certain requirements that the developer needs to address in order to program a successful game. First and foremost is the ability to manage graphics in an efficient manner. Both MIDP 1.0 and 2.0 provide facilities for doing this and as we'll learn later in the lecture, the developer’s job is a lot simpler with MIDP 2.0, so there is a lot to look forward to with the new MIDP 2.0 capable devices.</a:t>
            </a:r>
          </a:p>
          <a:p>
            <a:pPr defTabSz="843260"/>
            <a:endParaRPr lang="en-GB" b="1" dirty="0" smtClean="0">
              <a:latin typeface="Nokia Sans Wide" pitchFamily="34" charset="0"/>
            </a:endParaRPr>
          </a:p>
          <a:p>
            <a:pPr defTabSz="843260">
              <a:buNone/>
            </a:pPr>
            <a:endParaRPr lang="en-GB" b="1" dirty="0" smtClean="0">
              <a:latin typeface="Nokia Sans Wide" pitchFamily="34" charset="0"/>
            </a:endParaRPr>
          </a:p>
          <a:p>
            <a:pPr defTabSz="843260"/>
            <a:r>
              <a:rPr lang="en-GB" b="1" dirty="0" smtClean="0">
                <a:latin typeface="Nokia Sans Wide" pitchFamily="34" charset="0"/>
              </a:rPr>
              <a:t>2D Games</a:t>
            </a:r>
          </a:p>
          <a:p>
            <a:pPr defTabSz="843260"/>
            <a:r>
              <a:rPr lang="en-US" dirty="0" smtClean="0">
                <a:latin typeface="Nokia Sans Wide" pitchFamily="34" charset="0"/>
              </a:rPr>
              <a:t>This lecture is about developing 2D games. While it is certainly possible to create 3D games with MIDP 1.0/2.0, it requires quite a lot of work.</a:t>
            </a:r>
          </a:p>
          <a:p>
            <a:pPr defTabSz="843260"/>
            <a:r>
              <a:rPr lang="en-US" dirty="0" smtClean="0">
                <a:latin typeface="Nokia Sans Wide" pitchFamily="34" charset="0"/>
              </a:rPr>
              <a:t>2D games are mostly about managing bitmaps. You can use bitmaps to represents objects in the game world and do animations which are called sprites. Other important aspects include programming in the game physics, collision detection and how non-player entities, that is the AI of the game system, react. We'll cover all this below and the accompanying lab shows you how to create a simple yet functional game that uses the information from this lecture.</a:t>
            </a:r>
          </a:p>
        </p:txBody>
      </p:sp>
      <p:sp>
        <p:nvSpPr>
          <p:cNvPr id="32772" name="Slide Number Placeholder 3"/>
          <p:cNvSpPr>
            <a:spLocks noGrp="1"/>
          </p:cNvSpPr>
          <p:nvPr>
            <p:ph type="sldNum" sz="quarter" idx="5"/>
          </p:nvPr>
        </p:nvSpPr>
        <p:spPr bwMode="auto">
          <a:xfrm>
            <a:off x="3885430" y="8683305"/>
            <a:ext cx="2972421" cy="457337"/>
          </a:xfrm>
          <a:prstGeom prst="rect">
            <a:avLst/>
          </a:prstGeom>
          <a:noFill/>
          <a:ln>
            <a:miter lim="800000"/>
            <a:headEnd/>
            <a:tailEnd/>
          </a:ln>
        </p:spPr>
        <p:txBody>
          <a:bodyPr wrap="square" numCol="1" anchorCtr="0" compatLnSpc="1">
            <a:prstTxWarp prst="textNoShape">
              <a:avLst/>
            </a:prstTxWarp>
          </a:bodyPr>
          <a:lstStyle/>
          <a:p>
            <a:fld id="{9327DAD4-F0C0-4F2C-963C-EBF182082550}" type="slidenum">
              <a:rPr lang="en-US" smtClean="0"/>
              <a:pPr/>
              <a:t>2</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1143000" y="685800"/>
            <a:ext cx="4572000" cy="3429000"/>
          </a:xfrm>
          <a:ln/>
        </p:spPr>
      </p:sp>
      <p:sp>
        <p:nvSpPr>
          <p:cNvPr id="40963" name="Rectangle 3"/>
          <p:cNvSpPr>
            <a:spLocks noGrp="1" noChangeArrowheads="1"/>
          </p:cNvSpPr>
          <p:nvPr>
            <p:ph type="body" idx="1"/>
          </p:nvPr>
        </p:nvSpPr>
        <p:spPr>
          <a:xfrm>
            <a:off x="914682" y="4343979"/>
            <a:ext cx="5028640" cy="4114511"/>
          </a:xfrm>
          <a:solidFill>
            <a:srgbClr val="FFFFFF"/>
          </a:solidFill>
          <a:ln>
            <a:solidFill>
              <a:srgbClr val="000000"/>
            </a:solidFill>
          </a:ln>
        </p:spPr>
        <p:txBody>
          <a:bodyPr/>
          <a:lstStyle/>
          <a:p>
            <a:r>
              <a:rPr lang="en-US" smtClean="0">
                <a:latin typeface="Nokia Sans Wide" pitchFamily="34" charset="0"/>
              </a:rPr>
              <a:t>A game canvas can be created by extending the </a:t>
            </a:r>
            <a:r>
              <a:rPr lang="en-GB" smtClean="0">
                <a:latin typeface="Nokia Sans Wide" pitchFamily="34" charset="0"/>
              </a:rPr>
              <a:t>GameCanvas</a:t>
            </a:r>
            <a:r>
              <a:rPr lang="en-US" smtClean="0">
                <a:latin typeface="Nokia Sans Wide" pitchFamily="34" charset="0"/>
              </a:rPr>
              <a:t> class. The example in the slide shows how the </a:t>
            </a:r>
            <a:r>
              <a:rPr lang="en-GB" smtClean="0">
                <a:latin typeface="Nokia Sans Wide" pitchFamily="34" charset="0"/>
              </a:rPr>
              <a:t>getGraphics()</a:t>
            </a:r>
            <a:r>
              <a:rPr lang="en-US" smtClean="0">
                <a:latin typeface="Nokia Sans Wide" pitchFamily="34" charset="0"/>
              </a:rPr>
              <a:t> and </a:t>
            </a:r>
            <a:r>
              <a:rPr lang="en-GB" smtClean="0">
                <a:latin typeface="Nokia Sans Wide" pitchFamily="34" charset="0"/>
              </a:rPr>
              <a:t>flushGraphics()</a:t>
            </a:r>
            <a:r>
              <a:rPr lang="en-US" smtClean="0">
                <a:latin typeface="Nokia Sans Wide" pitchFamily="34" charset="0"/>
              </a:rPr>
              <a:t> methods are used to implement the off-screen buffering feature of the </a:t>
            </a:r>
            <a:r>
              <a:rPr lang="en-GB" smtClean="0">
                <a:latin typeface="Nokia Sans Wide" pitchFamily="34" charset="0"/>
              </a:rPr>
              <a:t>GameCanvas</a:t>
            </a:r>
            <a:r>
              <a:rPr lang="en-US" smtClean="0">
                <a:latin typeface="Nokia Sans Wide" pitchFamily="34" charset="0"/>
              </a:rPr>
              <a:t> class. Also shown in the code is the technique of re-using the off-screen graphics object by assigning this to a local variable in the game canvas.</a:t>
            </a:r>
          </a:p>
          <a:p>
            <a:endParaRPr lang="en-US" smtClean="0">
              <a:latin typeface="Nokia Sans Wide" pitchFamily="34" charset="0"/>
            </a:endParaRPr>
          </a:p>
          <a:p>
            <a:r>
              <a:rPr lang="en-US" smtClean="0">
                <a:latin typeface="Nokia Sans Wide" pitchFamily="34" charset="0"/>
              </a:rPr>
              <a:t>In the example all drawing using the Graphics object is encapsulated within one method, namely </a:t>
            </a:r>
            <a:r>
              <a:rPr lang="en-GB" smtClean="0">
                <a:latin typeface="Nokia Sans Wide" pitchFamily="34" charset="0"/>
              </a:rPr>
              <a:t>paint(Graphics g).</a:t>
            </a:r>
          </a:p>
          <a:p>
            <a:endParaRPr lang="en-US" smtClean="0">
              <a:latin typeface="Nokia Sans Wide" pitchFamily="34" charset="0"/>
            </a:endParaRPr>
          </a:p>
          <a:p>
            <a:r>
              <a:rPr lang="en-US" smtClean="0">
                <a:latin typeface="Nokia Sans Wide" pitchFamily="34" charset="0"/>
              </a:rPr>
              <a:t>The </a:t>
            </a:r>
            <a:r>
              <a:rPr lang="en-GB" smtClean="0">
                <a:latin typeface="Nokia Sans Wide" pitchFamily="34" charset="0"/>
              </a:rPr>
              <a:t>update()</a:t>
            </a:r>
            <a:r>
              <a:rPr lang="en-US" smtClean="0">
                <a:latin typeface="Nokia Sans Wide" pitchFamily="34" charset="0"/>
              </a:rPr>
              <a:t> method is called by the main game thread which calls the </a:t>
            </a:r>
            <a:r>
              <a:rPr lang="en-GB" smtClean="0">
                <a:latin typeface="Nokia Sans Wide" pitchFamily="34" charset="0"/>
              </a:rPr>
              <a:t>paint(Graphics g)</a:t>
            </a:r>
            <a:r>
              <a:rPr lang="en-US" smtClean="0">
                <a:latin typeface="Nokia Sans Wide" pitchFamily="34" charset="0"/>
              </a:rPr>
              <a:t> method to display the graphics on screen. This method gets a Graphics object, uses this to paint the elements, and then flushes the graphics to the display.</a:t>
            </a:r>
          </a:p>
          <a:p>
            <a:endParaRPr lang="en-US" smtClean="0">
              <a:latin typeface="Nokia Sans Wide" pitchFamily="34" charset="0"/>
            </a:endParaRPr>
          </a:p>
          <a:p>
            <a:r>
              <a:rPr lang="en-US" smtClean="0">
                <a:latin typeface="Nokia Sans Wide" pitchFamily="34" charset="0"/>
              </a:rPr>
              <a:t>In the code the Graphics object is returned by the method </a:t>
            </a:r>
            <a:r>
              <a:rPr lang="en-GB" smtClean="0">
                <a:latin typeface="Nokia Sans Wide" pitchFamily="34" charset="0"/>
              </a:rPr>
              <a:t>getOffScreenGraphics().</a:t>
            </a:r>
            <a:r>
              <a:rPr lang="en-US" smtClean="0">
                <a:latin typeface="Nokia Sans Wide" pitchFamily="34" charset="0"/>
              </a:rPr>
              <a:t> This method stores the Graphics object returned by calling the </a:t>
            </a:r>
            <a:r>
              <a:rPr lang="en-GB" smtClean="0">
                <a:latin typeface="Nokia Sans Wide" pitchFamily="34" charset="0"/>
              </a:rPr>
              <a:t>GameCanvas</a:t>
            </a:r>
            <a:r>
              <a:rPr lang="en-US" smtClean="0">
                <a:latin typeface="Nokia Sans Wide" pitchFamily="34" charset="0"/>
              </a:rPr>
              <a:t> method </a:t>
            </a:r>
            <a:r>
              <a:rPr lang="en-GB" smtClean="0">
                <a:latin typeface="Nokia Sans Wide" pitchFamily="34" charset="0"/>
              </a:rPr>
              <a:t>getGraphics() </a:t>
            </a:r>
            <a:r>
              <a:rPr lang="en-US" smtClean="0">
                <a:latin typeface="Nokia Sans Wide" pitchFamily="34" charset="0"/>
              </a:rPr>
              <a:t>in a local variable, and then returns this local variable. This is done so that the off-screen Graphics object is re-used.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1143000" y="685800"/>
            <a:ext cx="4572000" cy="3429000"/>
          </a:xfrm>
          <a:ln/>
        </p:spPr>
      </p:sp>
      <p:sp>
        <p:nvSpPr>
          <p:cNvPr id="40963" name="Rectangle 3"/>
          <p:cNvSpPr>
            <a:spLocks noGrp="1" noChangeArrowheads="1"/>
          </p:cNvSpPr>
          <p:nvPr>
            <p:ph type="body" idx="1"/>
          </p:nvPr>
        </p:nvSpPr>
        <p:spPr>
          <a:xfrm>
            <a:off x="914682" y="4343979"/>
            <a:ext cx="5028640" cy="4114511"/>
          </a:xfrm>
          <a:solidFill>
            <a:srgbClr val="FFFFFF"/>
          </a:solidFill>
          <a:ln>
            <a:solidFill>
              <a:srgbClr val="000000"/>
            </a:solidFill>
          </a:ln>
        </p:spPr>
        <p:txBody>
          <a:bodyPr/>
          <a:lstStyle/>
          <a:p>
            <a:r>
              <a:rPr lang="en-US" smtClean="0">
                <a:latin typeface="Nokia Sans Wide" pitchFamily="34" charset="0"/>
              </a:rPr>
              <a:t>A game canvas can be created by extending the </a:t>
            </a:r>
            <a:r>
              <a:rPr lang="en-GB" smtClean="0">
                <a:latin typeface="Nokia Sans Wide" pitchFamily="34" charset="0"/>
              </a:rPr>
              <a:t>GameCanvas</a:t>
            </a:r>
            <a:r>
              <a:rPr lang="en-US" smtClean="0">
                <a:latin typeface="Nokia Sans Wide" pitchFamily="34" charset="0"/>
              </a:rPr>
              <a:t> class. The example in the slide shows how the </a:t>
            </a:r>
            <a:r>
              <a:rPr lang="en-GB" smtClean="0">
                <a:latin typeface="Nokia Sans Wide" pitchFamily="34" charset="0"/>
              </a:rPr>
              <a:t>getGraphics()</a:t>
            </a:r>
            <a:r>
              <a:rPr lang="en-US" smtClean="0">
                <a:latin typeface="Nokia Sans Wide" pitchFamily="34" charset="0"/>
              </a:rPr>
              <a:t> and </a:t>
            </a:r>
            <a:r>
              <a:rPr lang="en-GB" smtClean="0">
                <a:latin typeface="Nokia Sans Wide" pitchFamily="34" charset="0"/>
              </a:rPr>
              <a:t>flushGraphics()</a:t>
            </a:r>
            <a:r>
              <a:rPr lang="en-US" smtClean="0">
                <a:latin typeface="Nokia Sans Wide" pitchFamily="34" charset="0"/>
              </a:rPr>
              <a:t> methods are used to implement the off-screen buffering feature of the </a:t>
            </a:r>
            <a:r>
              <a:rPr lang="en-GB" smtClean="0">
                <a:latin typeface="Nokia Sans Wide" pitchFamily="34" charset="0"/>
              </a:rPr>
              <a:t>GameCanvas</a:t>
            </a:r>
            <a:r>
              <a:rPr lang="en-US" smtClean="0">
                <a:latin typeface="Nokia Sans Wide" pitchFamily="34" charset="0"/>
              </a:rPr>
              <a:t> class. Also shown in the code is the technique of re-using the off-screen graphics object by assigning this to a local variable in the game canvas.</a:t>
            </a:r>
          </a:p>
          <a:p>
            <a:endParaRPr lang="en-US" smtClean="0">
              <a:latin typeface="Nokia Sans Wide" pitchFamily="34" charset="0"/>
            </a:endParaRPr>
          </a:p>
          <a:p>
            <a:r>
              <a:rPr lang="en-US" smtClean="0">
                <a:latin typeface="Nokia Sans Wide" pitchFamily="34" charset="0"/>
              </a:rPr>
              <a:t>In the example all drawing using the Graphics object is encapsulated within one method, namely </a:t>
            </a:r>
            <a:r>
              <a:rPr lang="en-GB" smtClean="0">
                <a:latin typeface="Nokia Sans Wide" pitchFamily="34" charset="0"/>
              </a:rPr>
              <a:t>paint(Graphics g).</a:t>
            </a:r>
          </a:p>
          <a:p>
            <a:endParaRPr lang="en-US" smtClean="0">
              <a:latin typeface="Nokia Sans Wide" pitchFamily="34" charset="0"/>
            </a:endParaRPr>
          </a:p>
          <a:p>
            <a:r>
              <a:rPr lang="en-US" smtClean="0">
                <a:latin typeface="Nokia Sans Wide" pitchFamily="34" charset="0"/>
              </a:rPr>
              <a:t>The </a:t>
            </a:r>
            <a:r>
              <a:rPr lang="en-GB" smtClean="0">
                <a:latin typeface="Nokia Sans Wide" pitchFamily="34" charset="0"/>
              </a:rPr>
              <a:t>update()</a:t>
            </a:r>
            <a:r>
              <a:rPr lang="en-US" smtClean="0">
                <a:latin typeface="Nokia Sans Wide" pitchFamily="34" charset="0"/>
              </a:rPr>
              <a:t> method is called by the main game thread which calls the </a:t>
            </a:r>
            <a:r>
              <a:rPr lang="en-GB" smtClean="0">
                <a:latin typeface="Nokia Sans Wide" pitchFamily="34" charset="0"/>
              </a:rPr>
              <a:t>paint(Graphics g)</a:t>
            </a:r>
            <a:r>
              <a:rPr lang="en-US" smtClean="0">
                <a:latin typeface="Nokia Sans Wide" pitchFamily="34" charset="0"/>
              </a:rPr>
              <a:t> method to display the graphics on screen. This method gets a Graphics object, uses this to paint the elements, and then flushes the graphics to the display.</a:t>
            </a:r>
          </a:p>
          <a:p>
            <a:endParaRPr lang="en-US" smtClean="0">
              <a:latin typeface="Nokia Sans Wide" pitchFamily="34" charset="0"/>
            </a:endParaRPr>
          </a:p>
          <a:p>
            <a:r>
              <a:rPr lang="en-US" smtClean="0">
                <a:latin typeface="Nokia Sans Wide" pitchFamily="34" charset="0"/>
              </a:rPr>
              <a:t>In the code the Graphics object is returned by the method </a:t>
            </a:r>
            <a:r>
              <a:rPr lang="en-GB" smtClean="0">
                <a:latin typeface="Nokia Sans Wide" pitchFamily="34" charset="0"/>
              </a:rPr>
              <a:t>getOffScreenGraphics().</a:t>
            </a:r>
            <a:r>
              <a:rPr lang="en-US" smtClean="0">
                <a:latin typeface="Nokia Sans Wide" pitchFamily="34" charset="0"/>
              </a:rPr>
              <a:t> This method stores the Graphics object returned by calling the </a:t>
            </a:r>
            <a:r>
              <a:rPr lang="en-GB" smtClean="0">
                <a:latin typeface="Nokia Sans Wide" pitchFamily="34" charset="0"/>
              </a:rPr>
              <a:t>GameCanvas</a:t>
            </a:r>
            <a:r>
              <a:rPr lang="en-US" smtClean="0">
                <a:latin typeface="Nokia Sans Wide" pitchFamily="34" charset="0"/>
              </a:rPr>
              <a:t> method </a:t>
            </a:r>
            <a:r>
              <a:rPr lang="en-GB" smtClean="0">
                <a:latin typeface="Nokia Sans Wide" pitchFamily="34" charset="0"/>
              </a:rPr>
              <a:t>getGraphics() </a:t>
            </a:r>
            <a:r>
              <a:rPr lang="en-US" smtClean="0">
                <a:latin typeface="Nokia Sans Wide" pitchFamily="34" charset="0"/>
              </a:rPr>
              <a:t>in a local variable, and then returns this local variable. This is done so that the off-screen Graphics object is re-used.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p:spPr>
        <p:txBody>
          <a:bodyPr/>
          <a:lstStyle/>
          <a:p>
            <a:endParaRPr lang="en-US" smtClean="0"/>
          </a:p>
        </p:txBody>
      </p:sp>
      <p:sp>
        <p:nvSpPr>
          <p:cNvPr id="80900" name="Slide Number Placeholder 3"/>
          <p:cNvSpPr>
            <a:spLocks noGrp="1"/>
          </p:cNvSpPr>
          <p:nvPr>
            <p:ph type="sldNum" sz="quarter" idx="5"/>
          </p:nvPr>
        </p:nvSpPr>
        <p:spPr>
          <a:xfrm>
            <a:off x="3884613" y="8685214"/>
            <a:ext cx="2971800" cy="457200"/>
          </a:xfrm>
          <a:prstGeom prst="rect">
            <a:avLst/>
          </a:prstGeom>
          <a:noFill/>
        </p:spPr>
        <p:txBody>
          <a:bodyPr/>
          <a:lstStyle/>
          <a:p>
            <a:fld id="{D51E6C10-3646-415C-BE6E-C85CF38BF9D5}" type="slidenum">
              <a:rPr lang="en-GB" smtClean="0"/>
              <a:pPr/>
              <a:t>14</a:t>
            </a:fld>
            <a:endParaRPr lang="en-GB"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endParaRPr lang="en-US" smtClean="0"/>
          </a:p>
        </p:txBody>
      </p:sp>
      <p:sp>
        <p:nvSpPr>
          <p:cNvPr id="81924" name="Slide Number Placeholder 3"/>
          <p:cNvSpPr>
            <a:spLocks noGrp="1"/>
          </p:cNvSpPr>
          <p:nvPr>
            <p:ph type="sldNum" sz="quarter" idx="5"/>
          </p:nvPr>
        </p:nvSpPr>
        <p:spPr>
          <a:xfrm>
            <a:off x="3884613" y="8685214"/>
            <a:ext cx="2971800" cy="457200"/>
          </a:xfrm>
          <a:prstGeom prst="rect">
            <a:avLst/>
          </a:prstGeom>
          <a:noFill/>
        </p:spPr>
        <p:txBody>
          <a:bodyPr/>
          <a:lstStyle/>
          <a:p>
            <a:fld id="{3F9DBAA8-AC92-4D15-B02D-8D6A34A742F2}" type="slidenum">
              <a:rPr lang="en-GB" smtClean="0"/>
              <a:pPr/>
              <a:t>15</a:t>
            </a:fld>
            <a:endParaRPr lang="en-GB"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p:spPr>
        <p:txBody>
          <a:bodyPr/>
          <a:lstStyle/>
          <a:p>
            <a:endParaRPr lang="en-US" smtClean="0"/>
          </a:p>
        </p:txBody>
      </p:sp>
      <p:sp>
        <p:nvSpPr>
          <p:cNvPr id="82948" name="Slide Number Placeholder 3"/>
          <p:cNvSpPr>
            <a:spLocks noGrp="1"/>
          </p:cNvSpPr>
          <p:nvPr>
            <p:ph type="sldNum" sz="quarter" idx="5"/>
          </p:nvPr>
        </p:nvSpPr>
        <p:spPr>
          <a:xfrm>
            <a:off x="3884613" y="8685214"/>
            <a:ext cx="2971800" cy="457200"/>
          </a:xfrm>
          <a:prstGeom prst="rect">
            <a:avLst/>
          </a:prstGeom>
          <a:noFill/>
        </p:spPr>
        <p:txBody>
          <a:bodyPr/>
          <a:lstStyle/>
          <a:p>
            <a:fld id="{8F036676-7BFD-4A5F-B0D9-AF4D3A8EE129}" type="slidenum">
              <a:rPr lang="en-GB" smtClean="0"/>
              <a:pPr/>
              <a:t>16</a:t>
            </a:fld>
            <a:endParaRPr lang="en-GB"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
          <p:cNvSpPr>
            <a:spLocks noGrp="1" noRot="1" noChangeAspect="1" noChangeArrowheads="1" noTextEdit="1"/>
          </p:cNvSpPr>
          <p:nvPr>
            <p:ph type="sldImg"/>
          </p:nvPr>
        </p:nvSpPr>
        <p:spPr>
          <a:xfrm>
            <a:off x="1295400" y="795338"/>
            <a:ext cx="4268788" cy="3201987"/>
          </a:xfrm>
          <a:ln/>
        </p:spPr>
      </p:sp>
      <p:sp>
        <p:nvSpPr>
          <p:cNvPr id="50179" name="Text Box 4"/>
          <p:cNvSpPr>
            <a:spLocks noGrp="1" noChangeArrowheads="1"/>
          </p:cNvSpPr>
          <p:nvPr>
            <p:ph type="body" idx="1"/>
          </p:nvPr>
        </p:nvSpPr>
        <p:spPr>
          <a:xfrm>
            <a:off x="914682" y="3758867"/>
            <a:ext cx="5028640" cy="4699624"/>
          </a:xfrm>
          <a:noFill/>
          <a:ln w="9525"/>
        </p:spPr>
        <p:txBody>
          <a:bodyPr/>
          <a:lstStyle/>
          <a:p>
            <a:pPr defTabSz="843260">
              <a:lnSpc>
                <a:spcPct val="80000"/>
              </a:lnSpc>
            </a:pPr>
            <a:r>
              <a:rPr lang="en-US" dirty="0" smtClean="0">
                <a:latin typeface="Nokia Sans Wide" pitchFamily="34" charset="0"/>
              </a:rPr>
              <a:t>Performing tiling in MIDP 2.0 is far simpler than the earlier MIDP 1.0 example. </a:t>
            </a:r>
            <a:r>
              <a:rPr lang="en-GB" dirty="0" smtClean="0"/>
              <a:t>The tiles used to fill the </a:t>
            </a:r>
            <a:r>
              <a:rPr lang="en-GB" dirty="0" err="1" smtClean="0"/>
              <a:t>TiledLayer's</a:t>
            </a:r>
            <a:r>
              <a:rPr lang="en-GB" dirty="0" smtClean="0"/>
              <a:t> cells are provided in a single Image object which may be mutable or immutable. The Image is broken up into a series of equally-sized tiles; the tile size is specified along with the Image. Each tile is assigned a unique index number. The tile located in the upper-left corner of the Image is assigned an index of 1. The remaining tiles are then numbered consecutively in row-major order (indices are assigned across the first row, then the second row, and so on). These tiles are regarded as </a:t>
            </a:r>
            <a:r>
              <a:rPr lang="en-GB" b="1" dirty="0" smtClean="0"/>
              <a:t>static tiles</a:t>
            </a:r>
            <a:r>
              <a:rPr lang="en-GB" dirty="0" smtClean="0"/>
              <a:t> because there is a fixed link between the tile and the image data associated with it. Static tile set can be changed with </a:t>
            </a:r>
            <a:r>
              <a:rPr lang="en-GB" dirty="0" err="1" smtClean="0"/>
              <a:t>setStaticTileSet</a:t>
            </a:r>
            <a:r>
              <a:rPr lang="en-GB" dirty="0" smtClean="0"/>
              <a:t>(Image, </a:t>
            </a:r>
            <a:r>
              <a:rPr lang="en-GB" dirty="0" err="1" smtClean="0"/>
              <a:t>int</a:t>
            </a:r>
            <a:r>
              <a:rPr lang="en-GB" dirty="0" smtClean="0"/>
              <a:t>, </a:t>
            </a:r>
            <a:r>
              <a:rPr lang="en-GB" dirty="0" err="1" smtClean="0"/>
              <a:t>int</a:t>
            </a:r>
            <a:r>
              <a:rPr lang="en-GB" dirty="0" smtClean="0"/>
              <a:t>) method.</a:t>
            </a:r>
          </a:p>
          <a:p>
            <a:pPr defTabSz="843260">
              <a:lnSpc>
                <a:spcPct val="80000"/>
              </a:lnSpc>
            </a:pPr>
            <a:endParaRPr lang="en-GB" dirty="0" smtClean="0"/>
          </a:p>
          <a:p>
            <a:pPr defTabSz="843260">
              <a:lnSpc>
                <a:spcPct val="80000"/>
              </a:lnSpc>
            </a:pPr>
            <a:r>
              <a:rPr lang="en-GB" dirty="0" smtClean="0"/>
              <a:t>Developer can also define several animated tiles. An animated tile is a virtual tile that is dynamically associated with a static tile; the appearance of an animated tile will be that of the static tile that it is currently associated with.</a:t>
            </a:r>
          </a:p>
          <a:p>
            <a:pPr defTabSz="843260">
              <a:lnSpc>
                <a:spcPct val="80000"/>
              </a:lnSpc>
            </a:pPr>
            <a:endParaRPr lang="en-US" dirty="0" smtClean="0">
              <a:latin typeface="Nokia Sans Wide" pitchFamily="34" charset="0"/>
            </a:endParaRPr>
          </a:p>
          <a:p>
            <a:pPr defTabSz="843260">
              <a:lnSpc>
                <a:spcPct val="80000"/>
              </a:lnSpc>
            </a:pPr>
            <a:r>
              <a:rPr lang="en-US" dirty="0" smtClean="0">
                <a:latin typeface="Nokia Sans Wide" pitchFamily="34" charset="0"/>
              </a:rPr>
              <a:t>To create a tile in MIDP 2.0 you can take advantage of the </a:t>
            </a:r>
            <a:r>
              <a:rPr lang="en-US" dirty="0" err="1" smtClean="0">
                <a:latin typeface="Nokia Sans Wide" pitchFamily="34" charset="0"/>
              </a:rPr>
              <a:t>LayerManager</a:t>
            </a:r>
            <a:r>
              <a:rPr lang="en-US" dirty="0" smtClean="0">
                <a:latin typeface="Nokia Sans Wide" pitchFamily="34" charset="0"/>
              </a:rPr>
              <a:t> class that works with the </a:t>
            </a:r>
            <a:r>
              <a:rPr lang="en-US" dirty="0" err="1" smtClean="0">
                <a:latin typeface="Nokia Sans Wide" pitchFamily="34" charset="0"/>
              </a:rPr>
              <a:t>GameCanvas</a:t>
            </a:r>
            <a:r>
              <a:rPr lang="en-US" dirty="0" smtClean="0">
                <a:latin typeface="Nokia Sans Wide" pitchFamily="34" charset="0"/>
              </a:rPr>
              <a:t> to use </a:t>
            </a:r>
            <a:r>
              <a:rPr lang="en-US" dirty="0" err="1" smtClean="0">
                <a:latin typeface="Nokia Sans Wide" pitchFamily="34" charset="0"/>
              </a:rPr>
              <a:t>TiledLayers</a:t>
            </a:r>
            <a:r>
              <a:rPr lang="en-US" dirty="0" smtClean="0">
                <a:latin typeface="Nokia Sans Wide" pitchFamily="34" charset="0"/>
              </a:rPr>
              <a:t>:</a:t>
            </a:r>
          </a:p>
          <a:p>
            <a:pPr defTabSz="843260">
              <a:lnSpc>
                <a:spcPct val="80000"/>
              </a:lnSpc>
            </a:pPr>
            <a:endParaRPr lang="en-US" dirty="0" smtClean="0">
              <a:latin typeface="Nokia Sans Wide" pitchFamily="34" charset="0"/>
            </a:endParaRPr>
          </a:p>
          <a:p>
            <a:pPr defTabSz="843260">
              <a:lnSpc>
                <a:spcPct val="80000"/>
              </a:lnSpc>
              <a:buNone/>
            </a:pPr>
            <a:r>
              <a:rPr lang="en-US" dirty="0" smtClean="0">
                <a:latin typeface="Nokia Sans Wide" pitchFamily="34" charset="0"/>
              </a:rPr>
              <a:t>	</a:t>
            </a:r>
            <a:r>
              <a:rPr lang="en-US" b="1" dirty="0" smtClean="0">
                <a:solidFill>
                  <a:srgbClr val="006000"/>
                </a:solidFill>
                <a:latin typeface="Courier New" pitchFamily="49" charset="0"/>
              </a:rPr>
              <a:t>Image </a:t>
            </a:r>
            <a:r>
              <a:rPr lang="en-US" b="1" dirty="0" err="1" smtClean="0">
                <a:solidFill>
                  <a:srgbClr val="006000"/>
                </a:solidFill>
                <a:latin typeface="Courier New" pitchFamily="49" charset="0"/>
              </a:rPr>
              <a:t>image</a:t>
            </a:r>
            <a:r>
              <a:rPr lang="en-US" b="1" dirty="0" smtClean="0">
                <a:solidFill>
                  <a:srgbClr val="006000"/>
                </a:solidFill>
                <a:latin typeface="Courier New" pitchFamily="49" charset="0"/>
              </a:rPr>
              <a:t> = null;</a:t>
            </a:r>
          </a:p>
          <a:p>
            <a:pPr defTabSz="843260">
              <a:lnSpc>
                <a:spcPct val="80000"/>
              </a:lnSpc>
              <a:buNone/>
            </a:pPr>
            <a:r>
              <a:rPr lang="en-US" b="1" dirty="0" smtClean="0">
                <a:solidFill>
                  <a:srgbClr val="006000"/>
                </a:solidFill>
                <a:latin typeface="Courier New" pitchFamily="49" charset="0"/>
              </a:rPr>
              <a:t>	try { </a:t>
            </a:r>
          </a:p>
          <a:p>
            <a:pPr defTabSz="843260">
              <a:lnSpc>
                <a:spcPct val="80000"/>
              </a:lnSpc>
              <a:buNone/>
            </a:pPr>
            <a:r>
              <a:rPr lang="en-US" b="1" dirty="0" smtClean="0">
                <a:solidFill>
                  <a:srgbClr val="006000"/>
                </a:solidFill>
                <a:latin typeface="Courier New" pitchFamily="49" charset="0"/>
              </a:rPr>
              <a:t>	  image = </a:t>
            </a:r>
            <a:r>
              <a:rPr lang="en-US" b="1" dirty="0" err="1" smtClean="0">
                <a:solidFill>
                  <a:srgbClr val="006000"/>
                </a:solidFill>
                <a:latin typeface="Courier New" pitchFamily="49" charset="0"/>
              </a:rPr>
              <a:t>Image.createImage</a:t>
            </a:r>
            <a:r>
              <a:rPr lang="en-US" b="1" dirty="0" smtClean="0">
                <a:solidFill>
                  <a:srgbClr val="006000"/>
                </a:solidFill>
                <a:latin typeface="Courier New" pitchFamily="49" charset="0"/>
              </a:rPr>
              <a:t>(“/tiles.png”);</a:t>
            </a:r>
          </a:p>
          <a:p>
            <a:pPr defTabSz="843260">
              <a:lnSpc>
                <a:spcPct val="80000"/>
              </a:lnSpc>
              <a:buNone/>
            </a:pPr>
            <a:r>
              <a:rPr lang="en-US" b="1" dirty="0" smtClean="0">
                <a:solidFill>
                  <a:srgbClr val="006000"/>
                </a:solidFill>
                <a:latin typeface="Courier New" pitchFamily="49" charset="0"/>
              </a:rPr>
              <a:t>	} catch (Exception e) {}</a:t>
            </a:r>
          </a:p>
          <a:p>
            <a:pPr defTabSz="843260">
              <a:lnSpc>
                <a:spcPct val="80000"/>
              </a:lnSpc>
              <a:buNone/>
            </a:pPr>
            <a:r>
              <a:rPr lang="en-US" b="1" dirty="0" smtClean="0">
                <a:solidFill>
                  <a:srgbClr val="006000"/>
                </a:solidFill>
                <a:latin typeface="Courier New" pitchFamily="49" charset="0"/>
              </a:rPr>
              <a:t>	</a:t>
            </a:r>
            <a:r>
              <a:rPr lang="en-US" b="1" dirty="0" err="1" smtClean="0">
                <a:solidFill>
                  <a:srgbClr val="006000"/>
                </a:solidFill>
                <a:latin typeface="Courier New" pitchFamily="49" charset="0"/>
              </a:rPr>
              <a:t>LayerManager</a:t>
            </a:r>
            <a:r>
              <a:rPr lang="en-US" b="1" dirty="0" smtClean="0">
                <a:solidFill>
                  <a:srgbClr val="006000"/>
                </a:solidFill>
                <a:latin typeface="Courier New" pitchFamily="49" charset="0"/>
              </a:rPr>
              <a:t> layer = new </a:t>
            </a:r>
            <a:r>
              <a:rPr lang="en-US" b="1" dirty="0" err="1" smtClean="0">
                <a:solidFill>
                  <a:srgbClr val="006000"/>
                </a:solidFill>
                <a:latin typeface="Courier New" pitchFamily="49" charset="0"/>
              </a:rPr>
              <a:t>LayerManager</a:t>
            </a:r>
            <a:r>
              <a:rPr lang="en-US" b="1" dirty="0" smtClean="0">
                <a:solidFill>
                  <a:srgbClr val="006000"/>
                </a:solidFill>
                <a:latin typeface="Courier New" pitchFamily="49" charset="0"/>
              </a:rPr>
              <a:t>();</a:t>
            </a:r>
          </a:p>
          <a:p>
            <a:pPr defTabSz="843260">
              <a:lnSpc>
                <a:spcPct val="80000"/>
              </a:lnSpc>
              <a:buNone/>
            </a:pPr>
            <a:r>
              <a:rPr lang="en-US" b="1" dirty="0" smtClean="0">
                <a:solidFill>
                  <a:srgbClr val="006000"/>
                </a:solidFill>
                <a:latin typeface="Courier New" pitchFamily="49" charset="0"/>
              </a:rPr>
              <a:t>	</a:t>
            </a:r>
            <a:r>
              <a:rPr lang="en-US" b="1" dirty="0" err="1" smtClean="0">
                <a:solidFill>
                  <a:srgbClr val="006000"/>
                </a:solidFill>
                <a:latin typeface="Courier New" pitchFamily="49" charset="0"/>
              </a:rPr>
              <a:t>TiledLayer</a:t>
            </a:r>
            <a:r>
              <a:rPr lang="en-US" b="1" dirty="0" smtClean="0">
                <a:solidFill>
                  <a:srgbClr val="006000"/>
                </a:solidFill>
                <a:latin typeface="Courier New" pitchFamily="49" charset="0"/>
              </a:rPr>
              <a:t> </a:t>
            </a:r>
            <a:r>
              <a:rPr lang="en-US" b="1" dirty="0" err="1" smtClean="0">
                <a:solidFill>
                  <a:srgbClr val="006000"/>
                </a:solidFill>
                <a:latin typeface="Courier New" pitchFamily="49" charset="0"/>
              </a:rPr>
              <a:t>tiledLayer</a:t>
            </a:r>
            <a:r>
              <a:rPr lang="en-US" b="1" dirty="0" smtClean="0">
                <a:solidFill>
                  <a:srgbClr val="006000"/>
                </a:solidFill>
                <a:latin typeface="Courier New" pitchFamily="49" charset="0"/>
              </a:rPr>
              <a:t> = new </a:t>
            </a:r>
            <a:r>
              <a:rPr lang="en-US" b="1" dirty="0" err="1" smtClean="0">
                <a:solidFill>
                  <a:srgbClr val="006000"/>
                </a:solidFill>
                <a:latin typeface="Courier New" pitchFamily="49" charset="0"/>
              </a:rPr>
              <a:t>TiledLayer</a:t>
            </a:r>
            <a:r>
              <a:rPr lang="en-US" b="1" dirty="0" smtClean="0">
                <a:solidFill>
                  <a:srgbClr val="006000"/>
                </a:solidFill>
                <a:latin typeface="Courier New" pitchFamily="49" charset="0"/>
              </a:rPr>
              <a:t>(COLS, ROWS, image, </a:t>
            </a:r>
            <a:r>
              <a:rPr lang="en-US" b="1" dirty="0" err="1" smtClean="0">
                <a:solidFill>
                  <a:srgbClr val="006000"/>
                </a:solidFill>
                <a:latin typeface="Courier New" pitchFamily="49" charset="0"/>
              </a:rPr>
              <a:t>tileWidth</a:t>
            </a:r>
            <a:r>
              <a:rPr lang="en-US" b="1" dirty="0" smtClean="0">
                <a:solidFill>
                  <a:srgbClr val="006000"/>
                </a:solidFill>
                <a:latin typeface="Courier New" pitchFamily="49" charset="0"/>
              </a:rPr>
              <a:t>, </a:t>
            </a:r>
            <a:r>
              <a:rPr lang="en-US" b="1" dirty="0" err="1" smtClean="0">
                <a:solidFill>
                  <a:srgbClr val="006000"/>
                </a:solidFill>
                <a:latin typeface="Courier New" pitchFamily="49" charset="0"/>
              </a:rPr>
              <a:t>tileHeight</a:t>
            </a:r>
            <a:r>
              <a:rPr lang="en-US" b="1" dirty="0" smtClean="0">
                <a:solidFill>
                  <a:srgbClr val="006000"/>
                </a:solidFill>
                <a:latin typeface="Courier New" pitchFamily="49" charset="0"/>
              </a:rPr>
              <a:t>);</a:t>
            </a:r>
          </a:p>
          <a:p>
            <a:pPr defTabSz="843260">
              <a:lnSpc>
                <a:spcPct val="80000"/>
              </a:lnSpc>
            </a:pPr>
            <a:endParaRPr lang="en-US" dirty="0" smtClean="0">
              <a:latin typeface="Nokia Sans Wide" pitchFamily="34" charset="0"/>
            </a:endParaRPr>
          </a:p>
          <a:p>
            <a:pPr defTabSz="843260">
              <a:lnSpc>
                <a:spcPct val="80000"/>
              </a:lnSpc>
            </a:pPr>
            <a:r>
              <a:rPr lang="en-US" dirty="0" smtClean="0">
                <a:latin typeface="Nokia Sans Wide" pitchFamily="34" charset="0"/>
              </a:rPr>
              <a:t>Once the </a:t>
            </a:r>
            <a:r>
              <a:rPr lang="en-US" dirty="0" err="1" smtClean="0">
                <a:latin typeface="Nokia Sans Wide" pitchFamily="34" charset="0"/>
              </a:rPr>
              <a:t>TiledLayer</a:t>
            </a:r>
            <a:r>
              <a:rPr lang="en-US" dirty="0" smtClean="0">
                <a:latin typeface="Nokia Sans Wide" pitchFamily="34" charset="0"/>
              </a:rPr>
              <a:t> object is created then you can use the </a:t>
            </a:r>
            <a:r>
              <a:rPr lang="en-US" dirty="0" err="1" smtClean="0">
                <a:latin typeface="Nokia Sans Wide" pitchFamily="34" charset="0"/>
              </a:rPr>
              <a:t>fillCell</a:t>
            </a:r>
            <a:r>
              <a:rPr lang="en-US" dirty="0" smtClean="0">
                <a:latin typeface="Nokia Sans Wide" pitchFamily="34" charset="0"/>
              </a:rPr>
              <a:t>() or </a:t>
            </a:r>
            <a:r>
              <a:rPr lang="en-US" dirty="0" err="1" smtClean="0">
                <a:latin typeface="Nokia Sans Wide" pitchFamily="34" charset="0"/>
              </a:rPr>
              <a:t>fillCells</a:t>
            </a:r>
            <a:r>
              <a:rPr lang="en-US" dirty="0" smtClean="0">
                <a:latin typeface="Nokia Sans Wide" pitchFamily="34" charset="0"/>
              </a:rPr>
              <a:t> method to place the tiles where you want them:</a:t>
            </a:r>
          </a:p>
          <a:p>
            <a:pPr defTabSz="843260">
              <a:lnSpc>
                <a:spcPct val="80000"/>
              </a:lnSpc>
            </a:pPr>
            <a:endParaRPr lang="en-US" dirty="0" smtClean="0">
              <a:latin typeface="Nokia Sans Wide" pitchFamily="34" charset="0"/>
            </a:endParaRPr>
          </a:p>
          <a:p>
            <a:pPr defTabSz="843260">
              <a:lnSpc>
                <a:spcPct val="80000"/>
              </a:lnSpc>
              <a:buNone/>
            </a:pPr>
            <a:r>
              <a:rPr lang="en-US" dirty="0" smtClean="0">
                <a:latin typeface="Nokia Sans Wide" pitchFamily="34" charset="0"/>
              </a:rPr>
              <a:t>	</a:t>
            </a:r>
            <a:r>
              <a:rPr lang="en-US" b="1" dirty="0" err="1" smtClean="0">
                <a:solidFill>
                  <a:srgbClr val="006000"/>
                </a:solidFill>
                <a:latin typeface="Courier New" pitchFamily="49" charset="0"/>
              </a:rPr>
              <a:t>tiledLayer.fillCells</a:t>
            </a:r>
            <a:r>
              <a:rPr lang="en-US" b="1" dirty="0" smtClean="0">
                <a:solidFill>
                  <a:srgbClr val="006000"/>
                </a:solidFill>
                <a:latin typeface="Courier New" pitchFamily="49" charset="0"/>
              </a:rPr>
              <a:t>(0,0,COLS,ROWS, 1);</a:t>
            </a:r>
          </a:p>
          <a:p>
            <a:pPr defTabSz="843260">
              <a:lnSpc>
                <a:spcPct val="80000"/>
              </a:lnSpc>
              <a:buNone/>
            </a:pPr>
            <a:r>
              <a:rPr lang="en-US" b="1" dirty="0" smtClean="0">
                <a:solidFill>
                  <a:srgbClr val="006000"/>
                </a:solidFill>
                <a:latin typeface="Courier New" pitchFamily="49" charset="0"/>
              </a:rPr>
              <a:t>	</a:t>
            </a:r>
            <a:r>
              <a:rPr lang="en-US" b="1" dirty="0" err="1" smtClean="0">
                <a:solidFill>
                  <a:srgbClr val="006000"/>
                </a:solidFill>
                <a:latin typeface="Courier New" pitchFamily="49" charset="0"/>
              </a:rPr>
              <a:t>tiledLayer.fillCells</a:t>
            </a:r>
            <a:r>
              <a:rPr lang="en-US" b="1" dirty="0" smtClean="0">
                <a:solidFill>
                  <a:srgbClr val="006000"/>
                </a:solidFill>
                <a:latin typeface="Courier New" pitchFamily="49" charset="0"/>
              </a:rPr>
              <a:t>(10,10,20,10,2);</a:t>
            </a:r>
          </a:p>
          <a:p>
            <a:pPr defTabSz="843260">
              <a:lnSpc>
                <a:spcPct val="80000"/>
              </a:lnSpc>
              <a:buNone/>
            </a:pPr>
            <a:r>
              <a:rPr lang="en-US" b="1" dirty="0" smtClean="0">
                <a:solidFill>
                  <a:srgbClr val="006000"/>
                </a:solidFill>
                <a:latin typeface="Courier New" pitchFamily="49" charset="0"/>
              </a:rPr>
              <a:t>	</a:t>
            </a:r>
            <a:r>
              <a:rPr lang="en-US" b="1" dirty="0" err="1" smtClean="0">
                <a:solidFill>
                  <a:srgbClr val="006000"/>
                </a:solidFill>
                <a:latin typeface="Courier New" pitchFamily="49" charset="0"/>
              </a:rPr>
              <a:t>layer.append</a:t>
            </a:r>
            <a:r>
              <a:rPr lang="en-US" b="1" dirty="0" smtClean="0">
                <a:solidFill>
                  <a:srgbClr val="006000"/>
                </a:solidFill>
                <a:latin typeface="Courier New" pitchFamily="49" charset="0"/>
              </a:rPr>
              <a:t>(</a:t>
            </a:r>
            <a:r>
              <a:rPr lang="en-US" b="1" dirty="0" err="1" smtClean="0">
                <a:solidFill>
                  <a:srgbClr val="006000"/>
                </a:solidFill>
                <a:latin typeface="Courier New" pitchFamily="49" charset="0"/>
              </a:rPr>
              <a:t>tiledLayer</a:t>
            </a:r>
            <a:r>
              <a:rPr lang="en-US" b="1" dirty="0" smtClean="0">
                <a:solidFill>
                  <a:srgbClr val="006000"/>
                </a:solidFill>
                <a:latin typeface="Courier New" pitchFamily="49" charset="0"/>
              </a:rPr>
              <a:t>);</a:t>
            </a:r>
          </a:p>
          <a:p>
            <a:pPr defTabSz="843260">
              <a:lnSpc>
                <a:spcPct val="80000"/>
              </a:lnSpc>
            </a:pPr>
            <a:endParaRPr lang="en-US" b="1" dirty="0" smtClean="0">
              <a:solidFill>
                <a:srgbClr val="006000"/>
              </a:solidFill>
              <a:latin typeface="Courier New" pitchFamily="49" charset="0"/>
            </a:endParaRPr>
          </a:p>
          <a:p>
            <a:pPr defTabSz="843260">
              <a:lnSpc>
                <a:spcPct val="80000"/>
              </a:lnSpc>
            </a:pPr>
            <a:r>
              <a:rPr lang="en-US" dirty="0" smtClean="0">
                <a:latin typeface="Nokia Sans Wide" pitchFamily="34" charset="0"/>
              </a:rPr>
              <a:t>Once you're satisfied with where you want the tiles to appear, you can call the append() method to append the tiles in the background or use insert() method to place the tiles anywhere within the layer manager.</a:t>
            </a:r>
          </a:p>
          <a:p>
            <a:pPr defTabSz="843260">
              <a:lnSpc>
                <a:spcPct val="80000"/>
              </a:lnSpc>
            </a:pPr>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747617" y="685688"/>
            <a:ext cx="5362768" cy="3428439"/>
          </a:xfrm>
          <a:ln/>
        </p:spPr>
      </p:sp>
      <p:sp>
        <p:nvSpPr>
          <p:cNvPr id="51203" name="Rectangle 3"/>
          <p:cNvSpPr>
            <a:spLocks noGrp="1" noChangeArrowheads="1"/>
          </p:cNvSpPr>
          <p:nvPr>
            <p:ph type="body" idx="1"/>
          </p:nvPr>
        </p:nvSpPr>
        <p:spPr>
          <a:xfrm>
            <a:off x="914682" y="4343979"/>
            <a:ext cx="5028640" cy="4114511"/>
          </a:xfrm>
          <a:solidFill>
            <a:srgbClr val="FFFFFF"/>
          </a:solidFill>
          <a:ln>
            <a:solidFill>
              <a:srgbClr val="000000"/>
            </a:solidFill>
          </a:ln>
        </p:spPr>
        <p:txBody>
          <a:bodyPr/>
          <a:lstStyle/>
          <a:p>
            <a:r>
              <a:rPr lang="en-US" smtClean="0">
                <a:latin typeface="Nokia Sans Wide" pitchFamily="34" charset="0"/>
              </a:rPr>
              <a:t>The </a:t>
            </a:r>
            <a:r>
              <a:rPr lang="en-GB" smtClean="0">
                <a:latin typeface="Nokia Sans Wide" pitchFamily="34" charset="0"/>
              </a:rPr>
              <a:t>LayerManager </a:t>
            </a:r>
            <a:r>
              <a:rPr lang="en-US" smtClean="0">
                <a:latin typeface="Nokia Sans Wide" pitchFamily="34" charset="0"/>
              </a:rPr>
              <a:t>class helps to organize all of the graphical layers needed for a game. Layers can be appended, inserted and removed from the </a:t>
            </a:r>
            <a:r>
              <a:rPr lang="en-GB" smtClean="0">
                <a:latin typeface="Nokia Sans Wide" pitchFamily="34" charset="0"/>
              </a:rPr>
              <a:t>LayerManager</a:t>
            </a:r>
            <a:r>
              <a:rPr lang="en-US" smtClean="0">
                <a:latin typeface="Nokia Sans Wide" pitchFamily="34" charset="0"/>
              </a:rPr>
              <a:t>. The first layer to be appended to the </a:t>
            </a:r>
            <a:r>
              <a:rPr lang="en-GB" smtClean="0">
                <a:latin typeface="Nokia Sans Wide" pitchFamily="34" charset="0"/>
              </a:rPr>
              <a:t>LayerManager</a:t>
            </a:r>
            <a:r>
              <a:rPr lang="en-US" smtClean="0">
                <a:latin typeface="Nokia Sans Wide" pitchFamily="34" charset="0"/>
              </a:rPr>
              <a:t> is the last to painted on screen, i.e. it is the top most layer and is in front of all the other layers. Probably the most useful aspect of the </a:t>
            </a:r>
            <a:r>
              <a:rPr lang="en-GB" smtClean="0">
                <a:latin typeface="Nokia Sans Wide" pitchFamily="34" charset="0"/>
              </a:rPr>
              <a:t>LayerManager </a:t>
            </a:r>
            <a:r>
              <a:rPr lang="en-US" smtClean="0">
                <a:latin typeface="Nokia Sans Wide" pitchFamily="34" charset="0"/>
              </a:rPr>
              <a:t>class is that a virtual screen can be created that is much larger than the actual screen and then the developer can choose which section of it will appear on the actual screen at any point. This is known as the View window.</a:t>
            </a:r>
          </a:p>
          <a:p>
            <a:r>
              <a:rPr lang="en-US" smtClean="0">
                <a:latin typeface="Nokia Sans Wide" pitchFamily="34" charset="0"/>
              </a:rPr>
              <a:t>The view window controls the size of the region that is visible on screen, and its position relative to the LayerManager's coordinate system. Effects such as scrolling the user’s view can be achieved by changing the position of the view window.</a:t>
            </a:r>
          </a:p>
          <a:p>
            <a:r>
              <a:rPr lang="en-US" smtClean="0">
                <a:latin typeface="Nokia Sans Wide" pitchFamily="34" charset="0"/>
              </a:rPr>
              <a:t>For example, the view window in the slide is currently located at the position (20, 20). To scroll the user’s view to the right, to position of the view could be set to (60, 20), that is, moves along the x axis.</a:t>
            </a:r>
          </a:p>
          <a:p>
            <a:r>
              <a:rPr lang="en-US" smtClean="0">
                <a:latin typeface="Nokia Sans Wide" pitchFamily="34" charset="0"/>
              </a:rPr>
              <a:t>The size of the view window controls how large the user's view will be, and it is usually fixed at a size that is optimal for the device screen. </a:t>
            </a:r>
          </a:p>
          <a:p>
            <a:r>
              <a:rPr lang="en-US" smtClean="0">
                <a:latin typeface="Nokia Sans Wide" pitchFamily="34" charset="0"/>
              </a:rPr>
              <a:t>Allowing the possibility of a virtual screen that is much larger than the actual screen is extremely helpful for games on devices with very small screens. It saves the developer huge amounts of time and effort if, for example, a game involves a player exploring an elaborate maze. </a:t>
            </a:r>
          </a:p>
          <a:p>
            <a:r>
              <a:rPr lang="en-US" smtClean="0">
                <a:latin typeface="Nokia Sans Wide" pitchFamily="34" charset="0"/>
              </a:rPr>
              <a:t>However, having a large virtual screen and an actual screen means that the developer has to deal with two separate coordinate systems.</a:t>
            </a:r>
          </a:p>
          <a:p>
            <a:r>
              <a:rPr lang="en-US" smtClean="0">
                <a:latin typeface="Nokia Sans Wide" pitchFamily="34" charset="0"/>
              </a:rPr>
              <a:t>Layers need to be placed in the </a:t>
            </a:r>
            <a:r>
              <a:rPr lang="en-GB" smtClean="0">
                <a:latin typeface="Nokia Sans Wide" pitchFamily="34" charset="0"/>
              </a:rPr>
              <a:t>LayerManager</a:t>
            </a:r>
            <a:r>
              <a:rPr lang="en-US" smtClean="0">
                <a:latin typeface="Nokia Sans Wide" pitchFamily="34" charset="0"/>
              </a:rPr>
              <a:t> according the </a:t>
            </a:r>
            <a:r>
              <a:rPr lang="en-GB" smtClean="0">
                <a:latin typeface="Nokia Sans Wide" pitchFamily="34" charset="0"/>
              </a:rPr>
              <a:t>LayerManage</a:t>
            </a:r>
            <a:r>
              <a:rPr lang="en-US" smtClean="0">
                <a:latin typeface="Nokia Sans Wide" pitchFamily="34" charset="0"/>
              </a:rPr>
              <a:t>r’s coordinate system. The Graphics object of the </a:t>
            </a:r>
            <a:r>
              <a:rPr lang="en-GB" smtClean="0">
                <a:latin typeface="Nokia Sans Wide" pitchFamily="34" charset="0"/>
              </a:rPr>
              <a:t>GameCanvas</a:t>
            </a:r>
            <a:r>
              <a:rPr lang="en-US" smtClean="0">
                <a:latin typeface="Nokia Sans Wide" pitchFamily="34" charset="0"/>
              </a:rPr>
              <a:t> has its own coordinate system. </a:t>
            </a:r>
          </a:p>
          <a:p>
            <a:r>
              <a:rPr lang="en-US" smtClean="0">
                <a:latin typeface="Nokia Sans Wide" pitchFamily="34" charset="0"/>
              </a:rPr>
              <a:t>So keep in mind that the method </a:t>
            </a:r>
            <a:r>
              <a:rPr lang="en-GB" smtClean="0">
                <a:latin typeface="Nokia Sans Wide" pitchFamily="34" charset="0"/>
              </a:rPr>
              <a:t>LayerManager.paint(Graphics g, int x, int y)</a:t>
            </a:r>
            <a:r>
              <a:rPr lang="en-US" smtClean="0">
                <a:latin typeface="Nokia Sans Wide" pitchFamily="34" charset="0"/>
              </a:rPr>
              <a:t> paints the layer on the screen according to the coordinates of the GameCanvas whereas the method </a:t>
            </a:r>
            <a:r>
              <a:rPr lang="en-GB" smtClean="0">
                <a:latin typeface="Nokia Sans Wide" pitchFamily="34" charset="0"/>
              </a:rPr>
              <a:t>LayerManager.setViewWindow(int x, int y, int width, int height)</a:t>
            </a:r>
            <a:r>
              <a:rPr lang="en-US" smtClean="0">
                <a:latin typeface="Nokia Sans Wide" pitchFamily="34" charset="0"/>
              </a:rPr>
              <a:t> sets the visible rectangle of the </a:t>
            </a:r>
            <a:r>
              <a:rPr lang="en-GB" smtClean="0">
                <a:latin typeface="Nokia Sans Wide" pitchFamily="34" charset="0"/>
              </a:rPr>
              <a:t>LayerManager</a:t>
            </a:r>
            <a:r>
              <a:rPr lang="en-US" smtClean="0">
                <a:latin typeface="Nokia Sans Wide" pitchFamily="34" charset="0"/>
              </a:rPr>
              <a:t> in terms of the LayerManager's coordinate system.</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p:spPr>
        <p:txBody>
          <a:bodyPr/>
          <a:lstStyle/>
          <a:p>
            <a:endParaRPr lang="en-US" smtClean="0"/>
          </a:p>
        </p:txBody>
      </p:sp>
      <p:sp>
        <p:nvSpPr>
          <p:cNvPr id="88068" name="Slide Number Placeholder 3"/>
          <p:cNvSpPr>
            <a:spLocks noGrp="1"/>
          </p:cNvSpPr>
          <p:nvPr>
            <p:ph type="sldNum" sz="quarter" idx="5"/>
          </p:nvPr>
        </p:nvSpPr>
        <p:spPr>
          <a:xfrm>
            <a:off x="3884613" y="8685214"/>
            <a:ext cx="2971800" cy="457200"/>
          </a:xfrm>
          <a:prstGeom prst="rect">
            <a:avLst/>
          </a:prstGeom>
          <a:noFill/>
        </p:spPr>
        <p:txBody>
          <a:bodyPr/>
          <a:lstStyle/>
          <a:p>
            <a:fld id="{F41A3374-2674-46C0-A4CE-3291EA202AA7}" type="slidenum">
              <a:rPr lang="en-GB" smtClean="0"/>
              <a:pPr/>
              <a:t>19</a:t>
            </a:fld>
            <a:endParaRPr lang="en-GB"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p:spPr>
        <p:txBody>
          <a:bodyPr/>
          <a:lstStyle/>
          <a:p>
            <a:endParaRPr lang="en-US" smtClean="0"/>
          </a:p>
        </p:txBody>
      </p:sp>
      <p:sp>
        <p:nvSpPr>
          <p:cNvPr id="92164" name="Slide Number Placeholder 3"/>
          <p:cNvSpPr>
            <a:spLocks noGrp="1"/>
          </p:cNvSpPr>
          <p:nvPr>
            <p:ph type="sldNum" sz="quarter" idx="5"/>
          </p:nvPr>
        </p:nvSpPr>
        <p:spPr>
          <a:xfrm>
            <a:off x="3884613" y="8685214"/>
            <a:ext cx="2971800" cy="457200"/>
          </a:xfrm>
          <a:prstGeom prst="rect">
            <a:avLst/>
          </a:prstGeom>
          <a:noFill/>
        </p:spPr>
        <p:txBody>
          <a:bodyPr/>
          <a:lstStyle/>
          <a:p>
            <a:fld id="{1FC660D5-0686-4DD6-8A55-2D0981A89EC9}" type="slidenum">
              <a:rPr lang="en-GB" smtClean="0"/>
              <a:pPr/>
              <a:t>21</a:t>
            </a:fld>
            <a:endParaRPr lang="en-GB"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1"/>
          <p:cNvSpPr>
            <a:spLocks noGrp="1" noRot="1" noChangeAspect="1" noChangeArrowheads="1" noTextEdit="1"/>
          </p:cNvSpPr>
          <p:nvPr>
            <p:ph type="sldImg"/>
          </p:nvPr>
        </p:nvSpPr>
        <p:spPr>
          <a:xfrm>
            <a:off x="1295400" y="795338"/>
            <a:ext cx="4268788" cy="3201987"/>
          </a:xfrm>
          <a:ln/>
        </p:spPr>
      </p:sp>
      <p:sp>
        <p:nvSpPr>
          <p:cNvPr id="43011" name="Rectangle 4"/>
          <p:cNvSpPr>
            <a:spLocks noGrp="1" noChangeArrowheads="1"/>
          </p:cNvSpPr>
          <p:nvPr>
            <p:ph type="body" idx="1"/>
          </p:nvPr>
        </p:nvSpPr>
        <p:spPr>
          <a:xfrm>
            <a:off x="914682" y="4343979"/>
            <a:ext cx="5028640" cy="4114511"/>
          </a:xfrm>
          <a:noFill/>
          <a:ln w="9525"/>
        </p:spPr>
        <p:txBody>
          <a:bodyPr/>
          <a:lstStyle/>
          <a:p>
            <a:pPr defTabSz="843260"/>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smtClean="0"/>
          </a:p>
        </p:txBody>
      </p:sp>
      <p:sp>
        <p:nvSpPr>
          <p:cNvPr id="57348" name="Slide Number Placeholder 3"/>
          <p:cNvSpPr>
            <a:spLocks noGrp="1"/>
          </p:cNvSpPr>
          <p:nvPr>
            <p:ph type="sldNum" sz="quarter" idx="5"/>
          </p:nvPr>
        </p:nvSpPr>
        <p:spPr>
          <a:xfrm>
            <a:off x="3884613" y="8685214"/>
            <a:ext cx="2971800" cy="457200"/>
          </a:xfrm>
          <a:prstGeom prst="rect">
            <a:avLst/>
          </a:prstGeom>
          <a:noFill/>
        </p:spPr>
        <p:txBody>
          <a:bodyPr/>
          <a:lstStyle/>
          <a:p>
            <a:fld id="{56A01982-1E60-472D-B0AE-5C419C8B1899}" type="slidenum">
              <a:rPr lang="en-GB" smtClean="0"/>
              <a:pPr/>
              <a:t>3</a:t>
            </a:fld>
            <a:endParaRPr lang="en-GB"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1"/>
          <p:cNvSpPr>
            <a:spLocks noGrp="1" noRot="1" noChangeAspect="1" noChangeArrowheads="1" noTextEdit="1"/>
          </p:cNvSpPr>
          <p:nvPr>
            <p:ph type="sldImg"/>
          </p:nvPr>
        </p:nvSpPr>
        <p:spPr>
          <a:xfrm>
            <a:off x="1295400" y="795338"/>
            <a:ext cx="4268788" cy="3201987"/>
          </a:xfrm>
          <a:ln/>
        </p:spPr>
      </p:sp>
      <p:sp>
        <p:nvSpPr>
          <p:cNvPr id="44035" name="Rectangle 4"/>
          <p:cNvSpPr>
            <a:spLocks noGrp="1" noChangeArrowheads="1"/>
          </p:cNvSpPr>
          <p:nvPr>
            <p:ph type="body" idx="1"/>
          </p:nvPr>
        </p:nvSpPr>
        <p:spPr>
          <a:xfrm>
            <a:off x="914682" y="4343979"/>
            <a:ext cx="5028640" cy="4114511"/>
          </a:xfrm>
          <a:noFill/>
          <a:ln w="9525"/>
        </p:spPr>
        <p:txBody>
          <a:bodyPr/>
          <a:lstStyle/>
          <a:p>
            <a:pPr defTabSz="843260"/>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p:spPr>
        <p:txBody>
          <a:bodyPr/>
          <a:lstStyle/>
          <a:p>
            <a:endParaRPr lang="en-US" smtClean="0"/>
          </a:p>
        </p:txBody>
      </p:sp>
      <p:sp>
        <p:nvSpPr>
          <p:cNvPr id="93188" name="Slide Number Placeholder 3"/>
          <p:cNvSpPr>
            <a:spLocks noGrp="1"/>
          </p:cNvSpPr>
          <p:nvPr>
            <p:ph type="sldNum" sz="quarter" idx="5"/>
          </p:nvPr>
        </p:nvSpPr>
        <p:spPr>
          <a:xfrm>
            <a:off x="3884613" y="8685214"/>
            <a:ext cx="2971800" cy="457200"/>
          </a:xfrm>
          <a:prstGeom prst="rect">
            <a:avLst/>
          </a:prstGeom>
          <a:noFill/>
        </p:spPr>
        <p:txBody>
          <a:bodyPr/>
          <a:lstStyle/>
          <a:p>
            <a:fld id="{E01EB5FB-3D98-474E-829C-DF76241AE478}" type="slidenum">
              <a:rPr lang="en-GB" smtClean="0"/>
              <a:pPr/>
              <a:t>24</a:t>
            </a:fld>
            <a:endParaRPr lang="en-GB"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26"/>
          <p:cNvSpPr>
            <a:spLocks noGrp="1" noRot="1" noChangeAspect="1" noChangeArrowheads="1" noTextEdit="1"/>
          </p:cNvSpPr>
          <p:nvPr>
            <p:ph type="sldImg"/>
          </p:nvPr>
        </p:nvSpPr>
        <p:spPr>
          <a:xfrm>
            <a:off x="1143000" y="685800"/>
            <a:ext cx="4572000" cy="3429000"/>
          </a:xfrm>
          <a:ln/>
        </p:spPr>
      </p:sp>
      <p:sp>
        <p:nvSpPr>
          <p:cNvPr id="45059" name="Rectangle 1027"/>
          <p:cNvSpPr>
            <a:spLocks noGrp="1" noChangeArrowheads="1"/>
          </p:cNvSpPr>
          <p:nvPr>
            <p:ph type="body" idx="1"/>
          </p:nvPr>
        </p:nvSpPr>
        <p:spPr>
          <a:xfrm>
            <a:off x="914682" y="4343979"/>
            <a:ext cx="5028640" cy="4114511"/>
          </a:xfrm>
          <a:solidFill>
            <a:srgbClr val="FFFFFF"/>
          </a:solidFill>
          <a:ln>
            <a:solidFill>
              <a:srgbClr val="000000"/>
            </a:solidFill>
          </a:ln>
        </p:spPr>
        <p:txBody>
          <a:bodyPr/>
          <a:lstStyle/>
          <a:p>
            <a:r>
              <a:rPr lang="en-GB" smtClean="0">
                <a:latin typeface="Nokia Sans Wide" pitchFamily="34" charset="0"/>
              </a:rPr>
              <a:t>The frames used to create an animated Sprite are provided by a single image file, loaded using an Image object. The Sprite class separates the image into each individual frame of a width and height specified in its constructor and assigns a number to each, starting at 0.</a:t>
            </a:r>
          </a:p>
          <a:p>
            <a:endParaRPr lang="en-GB" smtClean="0">
              <a:latin typeface="Nokia Sans Wide" pitchFamily="34" charset="0"/>
            </a:endParaRPr>
          </a:p>
          <a:p>
            <a:r>
              <a:rPr lang="en-GB" smtClean="0">
                <a:latin typeface="Nokia Sans Wide" pitchFamily="34" charset="0"/>
              </a:rPr>
              <a:t>The sequence in which the frames are displayed defaults to the order they where drawn in the original image. However, this can be overridden using the method setFrameSequence(int[] sequence), passing to the method an array of integers, representing the order of the frame numbers.</a:t>
            </a:r>
          </a:p>
          <a:p>
            <a:endParaRPr lang="en-GB" smtClean="0">
              <a:latin typeface="Nokia Sans Wide" pitchFamily="34" charset="0"/>
            </a:endParaRPr>
          </a:p>
          <a:p>
            <a:r>
              <a:rPr lang="en-GB" smtClean="0">
                <a:latin typeface="Nokia Sans Wide" pitchFamily="34" charset="0"/>
              </a:rPr>
              <a:t>To achieve the effect of animation, the current frame being displayed on the sprite must be changed. This is done by calling the methods nextFrame() and prevFrame(). These methods simply select the next or previous frame in the frame sequence. If the nextFrame() method is called at the end of the sequence, the first frame in the sequence is displayed. If the prevFrame() method is called at the start of the sequence, the last frame is displayed.</a:t>
            </a:r>
            <a:endParaRPr lang="en-US" smtClean="0">
              <a:latin typeface="Nokia Sans Wide"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1143000" y="685800"/>
            <a:ext cx="4572000" cy="3429000"/>
          </a:xfrm>
          <a:ln/>
        </p:spPr>
      </p:sp>
      <p:sp>
        <p:nvSpPr>
          <p:cNvPr id="46083" name="Rectangle 3"/>
          <p:cNvSpPr>
            <a:spLocks noGrp="1" noChangeArrowheads="1"/>
          </p:cNvSpPr>
          <p:nvPr>
            <p:ph type="body" idx="1"/>
          </p:nvPr>
        </p:nvSpPr>
        <p:spPr>
          <a:xfrm>
            <a:off x="492950" y="3962150"/>
            <a:ext cx="5651896" cy="4896100"/>
          </a:xfrm>
          <a:solidFill>
            <a:srgbClr val="FFFFFF"/>
          </a:solidFill>
          <a:ln>
            <a:solidFill>
              <a:srgbClr val="000000"/>
            </a:solidFill>
          </a:ln>
        </p:spPr>
        <p:txBody>
          <a:bodyPr/>
          <a:lstStyle/>
          <a:p>
            <a:pPr>
              <a:lnSpc>
                <a:spcPct val="90000"/>
              </a:lnSpc>
            </a:pPr>
            <a:r>
              <a:rPr lang="en-US" dirty="0" smtClean="0">
                <a:latin typeface="Nokia Sans Wide" pitchFamily="34" charset="0"/>
              </a:rPr>
              <a:t>A </a:t>
            </a:r>
            <a:r>
              <a:rPr lang="en-GB" dirty="0" smtClean="0">
                <a:latin typeface="Nokia Sans Wide" pitchFamily="34" charset="0"/>
              </a:rPr>
              <a:t>Sprite</a:t>
            </a:r>
            <a:r>
              <a:rPr lang="en-US" dirty="0" smtClean="0">
                <a:latin typeface="Nokia Sans Wide" pitchFamily="34" charset="0"/>
              </a:rPr>
              <a:t> can be moved in the game area with two simple methods which are inherited from the </a:t>
            </a:r>
            <a:r>
              <a:rPr lang="en-GB" dirty="0" smtClean="0">
                <a:latin typeface="Nokia Sans Wide" pitchFamily="34" charset="0"/>
              </a:rPr>
              <a:t>Layer</a:t>
            </a:r>
            <a:r>
              <a:rPr lang="en-US" dirty="0" smtClean="0">
                <a:latin typeface="Nokia Sans Wide" pitchFamily="34" charset="0"/>
              </a:rPr>
              <a:t> class, </a:t>
            </a:r>
            <a:r>
              <a:rPr lang="en-GB" b="1" dirty="0" smtClean="0">
                <a:solidFill>
                  <a:srgbClr val="006000"/>
                </a:solidFill>
                <a:latin typeface="Courier New" pitchFamily="49" charset="0"/>
              </a:rPr>
              <a:t>move(</a:t>
            </a:r>
            <a:r>
              <a:rPr lang="en-GB" b="1" dirty="0" err="1" smtClean="0">
                <a:solidFill>
                  <a:srgbClr val="006000"/>
                </a:solidFill>
                <a:latin typeface="Courier New" pitchFamily="49" charset="0"/>
              </a:rPr>
              <a:t>int</a:t>
            </a:r>
            <a:r>
              <a:rPr lang="en-GB" b="1" dirty="0" smtClean="0">
                <a:solidFill>
                  <a:srgbClr val="006000"/>
                </a:solidFill>
                <a:latin typeface="Courier New" pitchFamily="49" charset="0"/>
              </a:rPr>
              <a:t> x, </a:t>
            </a:r>
            <a:r>
              <a:rPr lang="en-GB" b="1" dirty="0" err="1" smtClean="0">
                <a:solidFill>
                  <a:srgbClr val="006000"/>
                </a:solidFill>
                <a:latin typeface="Courier New" pitchFamily="49" charset="0"/>
              </a:rPr>
              <a:t>int</a:t>
            </a:r>
            <a:r>
              <a:rPr lang="en-GB" b="1" dirty="0" smtClean="0">
                <a:solidFill>
                  <a:srgbClr val="006000"/>
                </a:solidFill>
                <a:latin typeface="Courier New" pitchFamily="49" charset="0"/>
              </a:rPr>
              <a:t> y)</a:t>
            </a:r>
            <a:r>
              <a:rPr lang="en-US" b="1" dirty="0" smtClean="0">
                <a:solidFill>
                  <a:srgbClr val="006000"/>
                </a:solidFill>
                <a:latin typeface="Courier New" pitchFamily="49" charset="0"/>
              </a:rPr>
              <a:t> </a:t>
            </a:r>
            <a:r>
              <a:rPr lang="en-US" dirty="0" smtClean="0">
                <a:solidFill>
                  <a:srgbClr val="006000"/>
                </a:solidFill>
                <a:latin typeface="Courier New" pitchFamily="49" charset="0"/>
              </a:rPr>
              <a:t>and</a:t>
            </a:r>
            <a:r>
              <a:rPr lang="en-US" b="1" dirty="0" smtClean="0">
                <a:solidFill>
                  <a:srgbClr val="006000"/>
                </a:solidFill>
                <a:latin typeface="Courier New" pitchFamily="49" charset="0"/>
              </a:rPr>
              <a:t> </a:t>
            </a:r>
            <a:r>
              <a:rPr lang="en-GB" b="1" dirty="0" err="1" smtClean="0">
                <a:solidFill>
                  <a:srgbClr val="006000"/>
                </a:solidFill>
                <a:latin typeface="Courier New" pitchFamily="49" charset="0"/>
              </a:rPr>
              <a:t>setPosition</a:t>
            </a:r>
            <a:r>
              <a:rPr lang="en-GB" b="1" dirty="0" smtClean="0">
                <a:solidFill>
                  <a:srgbClr val="006000"/>
                </a:solidFill>
                <a:latin typeface="Courier New" pitchFamily="49" charset="0"/>
              </a:rPr>
              <a:t>(</a:t>
            </a:r>
            <a:r>
              <a:rPr lang="en-GB" b="1" dirty="0" err="1" smtClean="0">
                <a:solidFill>
                  <a:srgbClr val="006000"/>
                </a:solidFill>
                <a:latin typeface="Courier New" pitchFamily="49" charset="0"/>
              </a:rPr>
              <a:t>int</a:t>
            </a:r>
            <a:r>
              <a:rPr lang="en-GB" b="1" dirty="0" smtClean="0">
                <a:solidFill>
                  <a:srgbClr val="006000"/>
                </a:solidFill>
                <a:latin typeface="Courier New" pitchFamily="49" charset="0"/>
              </a:rPr>
              <a:t> x, </a:t>
            </a:r>
            <a:r>
              <a:rPr lang="en-GB" b="1" dirty="0" err="1" smtClean="0">
                <a:solidFill>
                  <a:srgbClr val="006000"/>
                </a:solidFill>
                <a:latin typeface="Courier New" pitchFamily="49" charset="0"/>
              </a:rPr>
              <a:t>int</a:t>
            </a:r>
            <a:r>
              <a:rPr lang="en-GB" b="1" dirty="0" smtClean="0">
                <a:solidFill>
                  <a:srgbClr val="006000"/>
                </a:solidFill>
                <a:latin typeface="Courier New" pitchFamily="49" charset="0"/>
              </a:rPr>
              <a:t> y)</a:t>
            </a:r>
            <a:r>
              <a:rPr lang="en-US" dirty="0" smtClean="0">
                <a:latin typeface="Nokia Sans Wide" pitchFamily="34" charset="0"/>
              </a:rPr>
              <a:t>.</a:t>
            </a:r>
          </a:p>
          <a:p>
            <a:pPr>
              <a:lnSpc>
                <a:spcPct val="90000"/>
              </a:lnSpc>
            </a:pPr>
            <a:r>
              <a:rPr lang="en-US" dirty="0" smtClean="0">
                <a:latin typeface="Nokia Sans Wide" pitchFamily="34" charset="0"/>
              </a:rPr>
              <a:t>To change the rendered appearance of a Sprite , use the </a:t>
            </a:r>
            <a:r>
              <a:rPr lang="en-GB" dirty="0" err="1" smtClean="0">
                <a:latin typeface="Nokia Sans Wide" pitchFamily="34" charset="0"/>
              </a:rPr>
              <a:t>setTransform</a:t>
            </a:r>
            <a:r>
              <a:rPr lang="en-GB" dirty="0" smtClean="0">
                <a:latin typeface="Nokia Sans Wide" pitchFamily="34" charset="0"/>
              </a:rPr>
              <a:t>(</a:t>
            </a:r>
            <a:r>
              <a:rPr lang="en-GB" dirty="0" err="1" smtClean="0">
                <a:latin typeface="Nokia Sans Wide" pitchFamily="34" charset="0"/>
              </a:rPr>
              <a:t>int</a:t>
            </a:r>
            <a:r>
              <a:rPr lang="en-GB" dirty="0" smtClean="0">
                <a:latin typeface="Nokia Sans Wide" pitchFamily="34" charset="0"/>
              </a:rPr>
              <a:t> transform)</a:t>
            </a:r>
            <a:r>
              <a:rPr lang="en-US" dirty="0" smtClean="0">
                <a:latin typeface="Nokia Sans Wide" pitchFamily="34" charset="0"/>
              </a:rPr>
              <a:t> method.</a:t>
            </a:r>
          </a:p>
          <a:p>
            <a:pPr>
              <a:lnSpc>
                <a:spcPct val="90000"/>
              </a:lnSpc>
            </a:pPr>
            <a:r>
              <a:rPr lang="en-US" dirty="0" smtClean="0">
                <a:latin typeface="Nokia Sans Wide" pitchFamily="34" charset="0"/>
              </a:rPr>
              <a:t>The </a:t>
            </a:r>
            <a:r>
              <a:rPr lang="en-GB" dirty="0" smtClean="0">
                <a:latin typeface="Nokia Sans Wide" pitchFamily="34" charset="0"/>
              </a:rPr>
              <a:t>move(...)</a:t>
            </a:r>
            <a:r>
              <a:rPr lang="en-US" dirty="0" smtClean="0">
                <a:latin typeface="Nokia Sans Wide" pitchFamily="34" charset="0"/>
              </a:rPr>
              <a:t> method takes two parameters, the distance to move along the x axis and the distance to move along the y axis. The example in the slide moves the sprite to the right, along the x axis. To move the sprite to the left along the x axis, use the code</a:t>
            </a:r>
          </a:p>
          <a:p>
            <a:pPr>
              <a:lnSpc>
                <a:spcPct val="90000"/>
              </a:lnSpc>
            </a:pPr>
            <a:r>
              <a:rPr lang="en-GB" b="1" dirty="0" err="1" smtClean="0">
                <a:solidFill>
                  <a:srgbClr val="006000"/>
                </a:solidFill>
                <a:latin typeface="Courier New" pitchFamily="49" charset="0"/>
              </a:rPr>
              <a:t>alien.move</a:t>
            </a:r>
            <a:r>
              <a:rPr lang="en-GB" b="1" dirty="0" smtClean="0">
                <a:solidFill>
                  <a:srgbClr val="006000"/>
                </a:solidFill>
                <a:latin typeface="Courier New" pitchFamily="49" charset="0"/>
              </a:rPr>
              <a:t>(-3, 0);</a:t>
            </a:r>
          </a:p>
          <a:p>
            <a:pPr>
              <a:lnSpc>
                <a:spcPct val="90000"/>
              </a:lnSpc>
            </a:pPr>
            <a:r>
              <a:rPr lang="en-US" dirty="0" smtClean="0">
                <a:latin typeface="Nokia Sans Wide" pitchFamily="34" charset="0"/>
              </a:rPr>
              <a:t>This sets the distance to move along the x axis to a negative value.</a:t>
            </a:r>
          </a:p>
          <a:p>
            <a:pPr>
              <a:lnSpc>
                <a:spcPct val="90000"/>
              </a:lnSpc>
            </a:pPr>
            <a:r>
              <a:rPr lang="en-US" dirty="0" smtClean="0">
                <a:latin typeface="Nokia Sans Wide" pitchFamily="34" charset="0"/>
              </a:rPr>
              <a:t>The </a:t>
            </a:r>
            <a:r>
              <a:rPr lang="en-GB" dirty="0" err="1" smtClean="0">
                <a:latin typeface="Nokia Sans Wide" pitchFamily="34" charset="0"/>
              </a:rPr>
              <a:t>setPosition</a:t>
            </a:r>
            <a:r>
              <a:rPr lang="en-GB" dirty="0" smtClean="0">
                <a:latin typeface="Nokia Sans Wide" pitchFamily="34" charset="0"/>
              </a:rPr>
              <a:t>(...)</a:t>
            </a:r>
            <a:r>
              <a:rPr lang="en-US" dirty="0" smtClean="0">
                <a:latin typeface="Nokia Sans Wide" pitchFamily="34" charset="0"/>
              </a:rPr>
              <a:t> method takes two parameters, the horizontal position and vertical position. For example, the alien sprite is currently at the position (5,5) and to move it to the position (10,10), use the code</a:t>
            </a:r>
          </a:p>
          <a:p>
            <a:pPr>
              <a:lnSpc>
                <a:spcPct val="90000"/>
              </a:lnSpc>
            </a:pPr>
            <a:r>
              <a:rPr lang="en-GB" b="1" dirty="0" err="1" smtClean="0">
                <a:solidFill>
                  <a:srgbClr val="006000"/>
                </a:solidFill>
                <a:latin typeface="Courier New" pitchFamily="49" charset="0"/>
              </a:rPr>
              <a:t>alien.setPosition</a:t>
            </a:r>
            <a:r>
              <a:rPr lang="en-GB" b="1" dirty="0" smtClean="0">
                <a:solidFill>
                  <a:srgbClr val="006000"/>
                </a:solidFill>
                <a:latin typeface="Courier New" pitchFamily="49" charset="0"/>
              </a:rPr>
              <a:t>(10, 10);</a:t>
            </a:r>
          </a:p>
          <a:p>
            <a:pPr>
              <a:lnSpc>
                <a:spcPct val="90000"/>
              </a:lnSpc>
            </a:pPr>
            <a:r>
              <a:rPr lang="en-US" dirty="0" smtClean="0">
                <a:latin typeface="Nokia Sans Wide" pitchFamily="34" charset="0"/>
              </a:rPr>
              <a:t>The </a:t>
            </a:r>
            <a:r>
              <a:rPr lang="en-GB" dirty="0" err="1" smtClean="0">
                <a:latin typeface="Nokia Sans Wide" pitchFamily="34" charset="0"/>
              </a:rPr>
              <a:t>setTransform</a:t>
            </a:r>
            <a:r>
              <a:rPr lang="en-GB" dirty="0" smtClean="0">
                <a:latin typeface="Nokia Sans Wide" pitchFamily="34" charset="0"/>
              </a:rPr>
              <a:t>(...)</a:t>
            </a:r>
            <a:r>
              <a:rPr lang="en-US" dirty="0" smtClean="0">
                <a:latin typeface="Nokia Sans Wide" pitchFamily="34" charset="0"/>
              </a:rPr>
              <a:t> method takes one parameter, the desired transform for this Sprite. Transform constants, that this method can be called with, are stored in the Sprite class itself. In the slide example, the sprite is reflected about its vertical centre by calling the method with the constant </a:t>
            </a:r>
            <a:r>
              <a:rPr lang="en-GB" dirty="0" err="1" smtClean="0">
                <a:latin typeface="Nokia Sans Wide" pitchFamily="34" charset="0"/>
              </a:rPr>
              <a:t>Sprite.TRANS_MIRROR</a:t>
            </a:r>
            <a:endParaRPr lang="en-GB" dirty="0" smtClean="0">
              <a:latin typeface="Nokia Sans Wide" pitchFamily="34" charset="0"/>
            </a:endParaRPr>
          </a:p>
          <a:p>
            <a:pPr>
              <a:lnSpc>
                <a:spcPct val="90000"/>
              </a:lnSpc>
            </a:pPr>
            <a:r>
              <a:rPr lang="en-US" dirty="0" smtClean="0">
                <a:latin typeface="Nokia Sans Wide" pitchFamily="34" charset="0"/>
              </a:rPr>
              <a:t>Developers should note that applying a transform to a Sprite may result in its width and height being swapped, for example if it is rotated 90 degrees.</a:t>
            </a:r>
          </a:p>
          <a:p>
            <a:pPr>
              <a:lnSpc>
                <a:spcPct val="90000"/>
              </a:lnSpc>
            </a:pPr>
            <a:r>
              <a:rPr lang="en-US" dirty="0" smtClean="0">
                <a:latin typeface="Nokia Sans Wide" pitchFamily="34" charset="0"/>
              </a:rPr>
              <a:t>The other transforms that can be applied to a sprite are detailed below:</a:t>
            </a:r>
            <a:endParaRPr lang="en-GB" dirty="0" smtClean="0">
              <a:latin typeface="Nokia Sans Wide" pitchFamily="34" charset="0"/>
            </a:endParaRPr>
          </a:p>
          <a:p>
            <a:pPr lvl="1">
              <a:spcBef>
                <a:spcPct val="10000"/>
              </a:spcBef>
              <a:spcAft>
                <a:spcPct val="10000"/>
              </a:spcAft>
              <a:buFontTx/>
              <a:buChar char="•"/>
            </a:pPr>
            <a:r>
              <a:rPr lang="en-GB" sz="1050" dirty="0" smtClean="0">
                <a:latin typeface="Nokia Sans Wide" pitchFamily="34" charset="0"/>
              </a:rPr>
              <a:t>TRANS_NONE – No transform should be applied to the Sprite. This can be used to reset the Sprite to its original state as it was constructed from the Image object.</a:t>
            </a:r>
          </a:p>
          <a:p>
            <a:pPr lvl="1">
              <a:spcBef>
                <a:spcPct val="10000"/>
              </a:spcBef>
              <a:spcAft>
                <a:spcPct val="10000"/>
              </a:spcAft>
              <a:buFontTx/>
              <a:buChar char="•"/>
            </a:pPr>
            <a:r>
              <a:rPr lang="en-GB" sz="1050" dirty="0" smtClean="0">
                <a:latin typeface="Nokia Sans Wide" pitchFamily="34" charset="0"/>
              </a:rPr>
              <a:t>TRANS_ROT90 – This rotates the Sprite 90 degrees clockwise.</a:t>
            </a:r>
          </a:p>
          <a:p>
            <a:pPr lvl="1">
              <a:spcBef>
                <a:spcPct val="10000"/>
              </a:spcBef>
              <a:spcAft>
                <a:spcPct val="10000"/>
              </a:spcAft>
              <a:buFontTx/>
              <a:buChar char="•"/>
            </a:pPr>
            <a:r>
              <a:rPr lang="en-GB" sz="1050" dirty="0" smtClean="0">
                <a:latin typeface="Nokia Sans Wide" pitchFamily="34" charset="0"/>
              </a:rPr>
              <a:t>TRANS_ROT180 – This rotates the Sprite 180 degrees clockwise</a:t>
            </a:r>
          </a:p>
          <a:p>
            <a:pPr lvl="1">
              <a:spcBef>
                <a:spcPct val="10000"/>
              </a:spcBef>
              <a:spcAft>
                <a:spcPct val="10000"/>
              </a:spcAft>
              <a:buFontTx/>
              <a:buChar char="•"/>
            </a:pPr>
            <a:r>
              <a:rPr lang="en-GB" sz="1050" dirty="0" smtClean="0">
                <a:latin typeface="Nokia Sans Wide" pitchFamily="34" charset="0"/>
              </a:rPr>
              <a:t>TRANS_ROT270 – This rotates the Sprite 270 degrees clockwise</a:t>
            </a:r>
          </a:p>
          <a:p>
            <a:pPr lvl="1">
              <a:spcBef>
                <a:spcPct val="10000"/>
              </a:spcBef>
              <a:spcAft>
                <a:spcPct val="10000"/>
              </a:spcAft>
              <a:buFontTx/>
              <a:buChar char="•"/>
            </a:pPr>
            <a:r>
              <a:rPr lang="en-GB" sz="1050" dirty="0" smtClean="0">
                <a:latin typeface="Nokia Sans Wide" pitchFamily="34" charset="0"/>
              </a:rPr>
              <a:t>TRANS_MIRROR – This reflects the Sprite about its vertical centre</a:t>
            </a:r>
          </a:p>
          <a:p>
            <a:pPr lvl="1">
              <a:spcBef>
                <a:spcPct val="10000"/>
              </a:spcBef>
              <a:spcAft>
                <a:spcPct val="10000"/>
              </a:spcAft>
              <a:buFontTx/>
              <a:buChar char="•"/>
            </a:pPr>
            <a:r>
              <a:rPr lang="en-GB" sz="1050" dirty="0" smtClean="0">
                <a:latin typeface="Nokia Sans Wide" pitchFamily="34" charset="0"/>
              </a:rPr>
              <a:t>TRANS_MIRROR_ROT90 – This reflects the Sprite about its vertical centre then rotates it 90 degrees clockwise</a:t>
            </a:r>
          </a:p>
          <a:p>
            <a:pPr lvl="1">
              <a:spcBef>
                <a:spcPct val="10000"/>
              </a:spcBef>
              <a:spcAft>
                <a:spcPct val="10000"/>
              </a:spcAft>
              <a:buFontTx/>
              <a:buChar char="•"/>
            </a:pPr>
            <a:r>
              <a:rPr lang="en-GB" sz="1050" dirty="0" smtClean="0">
                <a:latin typeface="Nokia Sans Wide" pitchFamily="34" charset="0"/>
              </a:rPr>
              <a:t>TRANS_MIRROR_ROT180 – This reflects the Sprite about its vertical centre then rotates it 180 degrees clockwise</a:t>
            </a:r>
          </a:p>
          <a:p>
            <a:pPr lvl="1">
              <a:spcBef>
                <a:spcPct val="10000"/>
              </a:spcBef>
              <a:spcAft>
                <a:spcPct val="10000"/>
              </a:spcAft>
              <a:buFontTx/>
              <a:buChar char="•"/>
            </a:pPr>
            <a:r>
              <a:rPr lang="en-GB" sz="1050" dirty="0" smtClean="0">
                <a:latin typeface="Nokia Sans Wide" pitchFamily="34" charset="0"/>
              </a:rPr>
              <a:t>TRANS_MIRROR_ROT270 – This reflects the Sprite about its vertical centre then rotates it 270 degrees clockwise</a:t>
            </a:r>
            <a:endParaRPr lang="en-US" sz="1050" dirty="0" smtClean="0">
              <a:latin typeface="Nokia Sans Wide"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1143000" y="685800"/>
            <a:ext cx="4572000" cy="3429000"/>
          </a:xfrm>
          <a:ln/>
        </p:spPr>
      </p:sp>
      <p:sp>
        <p:nvSpPr>
          <p:cNvPr id="47107" name="Rectangle 3"/>
          <p:cNvSpPr>
            <a:spLocks noGrp="1" noChangeArrowheads="1"/>
          </p:cNvSpPr>
          <p:nvPr>
            <p:ph type="body" idx="1"/>
          </p:nvPr>
        </p:nvSpPr>
        <p:spPr>
          <a:xfrm>
            <a:off x="492950" y="4343977"/>
            <a:ext cx="6018904" cy="4514273"/>
          </a:xfrm>
          <a:solidFill>
            <a:srgbClr val="FFFFFF"/>
          </a:solidFill>
          <a:ln>
            <a:solidFill>
              <a:srgbClr val="000000"/>
            </a:solidFill>
          </a:ln>
        </p:spPr>
        <p:txBody>
          <a:bodyPr/>
          <a:lstStyle/>
          <a:p>
            <a:pPr>
              <a:lnSpc>
                <a:spcPct val="90000"/>
              </a:lnSpc>
            </a:pPr>
            <a:r>
              <a:rPr lang="en-GB" dirty="0" smtClean="0">
                <a:latin typeface="Nokia Sans Wide" pitchFamily="34" charset="0"/>
              </a:rPr>
              <a:t>An important aspect of writing games is the ability to check when on screen objects collide with other on screen objects. For example, in a game involving a maze, the sprites need to stay within the walls of the maze, and so if sprites collide with the walls, the game needs to prevent them from travelling through it. Also, it may be important in some games to detect if one moving sprite has collided with another moving sprite. The Sprite class provides methods to detect whether its has collided with Sprites, </a:t>
            </a:r>
            <a:r>
              <a:rPr lang="en-GB" dirty="0" err="1" smtClean="0">
                <a:latin typeface="Nokia Sans Wide" pitchFamily="34" charset="0"/>
              </a:rPr>
              <a:t>TiledLayer</a:t>
            </a:r>
            <a:r>
              <a:rPr lang="en-GB" dirty="0" smtClean="0">
                <a:latin typeface="Nokia Sans Wide" pitchFamily="34" charset="0"/>
              </a:rPr>
              <a:t> or Images.</a:t>
            </a:r>
          </a:p>
          <a:p>
            <a:pPr>
              <a:lnSpc>
                <a:spcPct val="90000"/>
              </a:lnSpc>
            </a:pPr>
            <a:r>
              <a:rPr lang="en-GB" dirty="0" smtClean="0">
                <a:latin typeface="Nokia Sans Wide" pitchFamily="34" charset="0"/>
              </a:rPr>
              <a:t>Each Sprite has a default collision rectangle. This is a bounding rectangle that is used for collision detection purposes. The default rectangle is location at 0,0 on the sprite and has the same dimensions as the sprite.</a:t>
            </a:r>
          </a:p>
          <a:p>
            <a:pPr>
              <a:lnSpc>
                <a:spcPct val="90000"/>
              </a:lnSpc>
            </a:pPr>
            <a:r>
              <a:rPr lang="en-GB" dirty="0" smtClean="0">
                <a:latin typeface="Nokia Sans Wide" pitchFamily="34" charset="0"/>
              </a:rPr>
              <a:t>In the methods provided to detect collisions, the developer can decide whether the detection algorithms should just check if the collision rectangles intersect, or whether the actual opaque pixels collide.</a:t>
            </a:r>
          </a:p>
          <a:p>
            <a:pPr>
              <a:lnSpc>
                <a:spcPct val="90000"/>
              </a:lnSpc>
            </a:pPr>
            <a:r>
              <a:rPr lang="en-GB" dirty="0" smtClean="0">
                <a:latin typeface="Nokia Sans Wide" pitchFamily="34" charset="0"/>
              </a:rPr>
              <a:t>In the </a:t>
            </a:r>
            <a:r>
              <a:rPr lang="en-GB" dirty="0" err="1" smtClean="0">
                <a:latin typeface="Nokia Sans Wide" pitchFamily="34" charset="0"/>
              </a:rPr>
              <a:t>collidesWith</a:t>
            </a:r>
            <a:r>
              <a:rPr lang="en-GB" dirty="0" smtClean="0">
                <a:latin typeface="Nokia Sans Wide" pitchFamily="34" charset="0"/>
              </a:rPr>
              <a:t> methods, if the pixel level </a:t>
            </a:r>
            <a:r>
              <a:rPr lang="en-GB" dirty="0" err="1" smtClean="0">
                <a:latin typeface="Nokia Sans Wide" pitchFamily="34" charset="0"/>
              </a:rPr>
              <a:t>boolean</a:t>
            </a:r>
            <a:r>
              <a:rPr lang="en-GB" dirty="0" smtClean="0">
                <a:latin typeface="Nokia Sans Wide" pitchFamily="34" charset="0"/>
              </a:rPr>
              <a:t> is set to true, the detection algorithms check whether opaque pixels have collided. Choosing this option means detection is accurate and precise, but processing may be slow.</a:t>
            </a:r>
          </a:p>
          <a:p>
            <a:pPr>
              <a:lnSpc>
                <a:spcPct val="90000"/>
              </a:lnSpc>
            </a:pPr>
            <a:r>
              <a:rPr lang="en-GB" dirty="0" smtClean="0">
                <a:latin typeface="Nokia Sans Wide" pitchFamily="34" charset="0"/>
              </a:rPr>
              <a:t>If the pixel level </a:t>
            </a:r>
            <a:r>
              <a:rPr lang="en-GB" dirty="0" err="1" smtClean="0">
                <a:latin typeface="Nokia Sans Wide" pitchFamily="34" charset="0"/>
              </a:rPr>
              <a:t>boolean</a:t>
            </a:r>
            <a:r>
              <a:rPr lang="en-GB" dirty="0" smtClean="0">
                <a:latin typeface="Nokia Sans Wide" pitchFamily="34" charset="0"/>
              </a:rPr>
              <a:t> is set to false, only the collision rectangles are used. Choosing this option means the detection will not be as accurate, but may increase the speed of processing the detection.</a:t>
            </a:r>
          </a:p>
          <a:p>
            <a:pPr>
              <a:lnSpc>
                <a:spcPct val="90000"/>
              </a:lnSpc>
            </a:pPr>
            <a:r>
              <a:rPr lang="en-GB" dirty="0" smtClean="0">
                <a:latin typeface="Nokia Sans Wide" pitchFamily="34" charset="0"/>
              </a:rPr>
              <a:t>Pixel level collision detection is useful if the objects being detected for collision are not ‘square’ or ‘rectangular’ shape, as sprites are only classed as having collided if their edges have actually intersected.</a:t>
            </a:r>
          </a:p>
          <a:p>
            <a:pPr>
              <a:lnSpc>
                <a:spcPct val="90000"/>
              </a:lnSpc>
            </a:pPr>
            <a:r>
              <a:rPr lang="en-GB" dirty="0" smtClean="0">
                <a:latin typeface="Nokia Sans Wide" pitchFamily="34" charset="0"/>
              </a:rPr>
              <a:t>Collision rectangle detection is useful if game processing speed is important, and the sprite being detected for collision are ‘square’ or ‘rectangular’ shape.</a:t>
            </a:r>
          </a:p>
          <a:p>
            <a:pPr>
              <a:lnSpc>
                <a:spcPct val="90000"/>
              </a:lnSpc>
            </a:pPr>
            <a:r>
              <a:rPr lang="en-GB" dirty="0" smtClean="0">
                <a:latin typeface="Nokia Sans Wide" pitchFamily="34" charset="0"/>
              </a:rPr>
              <a:t>The collision rectangle for a particular sprite can be defined by using the method</a:t>
            </a:r>
          </a:p>
          <a:p>
            <a:pPr>
              <a:lnSpc>
                <a:spcPct val="90000"/>
              </a:lnSpc>
            </a:pPr>
            <a:r>
              <a:rPr lang="en-GB" b="1" dirty="0" err="1" smtClean="0">
                <a:solidFill>
                  <a:srgbClr val="006000"/>
                </a:solidFill>
                <a:latin typeface="Courier New" pitchFamily="49" charset="0"/>
              </a:rPr>
              <a:t>defineCollisionRectangle</a:t>
            </a:r>
            <a:r>
              <a:rPr lang="en-GB" b="1" dirty="0" smtClean="0">
                <a:solidFill>
                  <a:srgbClr val="006000"/>
                </a:solidFill>
                <a:latin typeface="Courier New" pitchFamily="49" charset="0"/>
              </a:rPr>
              <a:t>(</a:t>
            </a:r>
            <a:r>
              <a:rPr lang="en-GB" b="1" dirty="0" err="1" smtClean="0">
                <a:solidFill>
                  <a:srgbClr val="006000"/>
                </a:solidFill>
                <a:latin typeface="Courier New" pitchFamily="49" charset="0"/>
              </a:rPr>
              <a:t>int</a:t>
            </a:r>
            <a:r>
              <a:rPr lang="en-GB" b="1" dirty="0" smtClean="0">
                <a:solidFill>
                  <a:srgbClr val="006000"/>
                </a:solidFill>
                <a:latin typeface="Courier New" pitchFamily="49" charset="0"/>
              </a:rPr>
              <a:t> x, </a:t>
            </a:r>
            <a:r>
              <a:rPr lang="en-GB" b="1" dirty="0" err="1" smtClean="0">
                <a:solidFill>
                  <a:srgbClr val="006000"/>
                </a:solidFill>
                <a:latin typeface="Courier New" pitchFamily="49" charset="0"/>
              </a:rPr>
              <a:t>int</a:t>
            </a:r>
            <a:r>
              <a:rPr lang="en-GB" b="1" dirty="0" smtClean="0">
                <a:solidFill>
                  <a:srgbClr val="006000"/>
                </a:solidFill>
                <a:latin typeface="Courier New" pitchFamily="49" charset="0"/>
              </a:rPr>
              <a:t> y, </a:t>
            </a:r>
            <a:r>
              <a:rPr lang="en-GB" b="1" dirty="0" err="1" smtClean="0">
                <a:solidFill>
                  <a:srgbClr val="006000"/>
                </a:solidFill>
                <a:latin typeface="Courier New" pitchFamily="49" charset="0"/>
              </a:rPr>
              <a:t>int</a:t>
            </a:r>
            <a:r>
              <a:rPr lang="en-GB" b="1" dirty="0" smtClean="0">
                <a:solidFill>
                  <a:srgbClr val="006000"/>
                </a:solidFill>
                <a:latin typeface="Courier New" pitchFamily="49" charset="0"/>
              </a:rPr>
              <a:t> width, </a:t>
            </a:r>
            <a:r>
              <a:rPr lang="en-GB" b="1" dirty="0" err="1" smtClean="0">
                <a:solidFill>
                  <a:srgbClr val="006000"/>
                </a:solidFill>
                <a:latin typeface="Courier New" pitchFamily="49" charset="0"/>
              </a:rPr>
              <a:t>int</a:t>
            </a:r>
            <a:r>
              <a:rPr lang="en-GB" b="1" dirty="0" smtClean="0">
                <a:solidFill>
                  <a:srgbClr val="006000"/>
                </a:solidFill>
                <a:latin typeface="Courier New" pitchFamily="49" charset="0"/>
              </a:rPr>
              <a:t> height)</a:t>
            </a:r>
          </a:p>
          <a:p>
            <a:pPr>
              <a:lnSpc>
                <a:spcPct val="90000"/>
              </a:lnSpc>
            </a:pPr>
            <a:r>
              <a:rPr lang="en-GB" dirty="0" smtClean="0">
                <a:latin typeface="Nokia Sans Wide" pitchFamily="34" charset="0"/>
              </a:rPr>
              <a:t>Using this method is useful if the developer needs to specify collision detection for just a small area of a sprite, or whether the sprite is considered to have an invisible force field effect where the rectangle is actually larger than the sprite itself.</a:t>
            </a:r>
            <a:endParaRPr lang="en-US" dirty="0" smtClean="0">
              <a:latin typeface="Nokia Sans Wide"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p:spPr>
        <p:txBody>
          <a:bodyPr/>
          <a:lstStyle/>
          <a:p>
            <a:endParaRPr lang="en-US" smtClean="0"/>
          </a:p>
        </p:txBody>
      </p:sp>
      <p:sp>
        <p:nvSpPr>
          <p:cNvPr id="102404" name="Slide Number Placeholder 3"/>
          <p:cNvSpPr>
            <a:spLocks noGrp="1"/>
          </p:cNvSpPr>
          <p:nvPr>
            <p:ph type="sldNum" sz="quarter" idx="5"/>
          </p:nvPr>
        </p:nvSpPr>
        <p:spPr>
          <a:xfrm>
            <a:off x="3884613" y="8685214"/>
            <a:ext cx="2971800" cy="457200"/>
          </a:xfrm>
          <a:prstGeom prst="rect">
            <a:avLst/>
          </a:prstGeom>
          <a:noFill/>
        </p:spPr>
        <p:txBody>
          <a:bodyPr/>
          <a:lstStyle/>
          <a:p>
            <a:fld id="{116BD8F0-3EBD-4664-BA0F-91D0235F6AFC}" type="slidenum">
              <a:rPr lang="en-GB" smtClean="0"/>
              <a:pPr/>
              <a:t>30</a:t>
            </a:fld>
            <a:endParaRPr lang="en-GB"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smtClean="0"/>
          </a:p>
        </p:txBody>
      </p:sp>
      <p:sp>
        <p:nvSpPr>
          <p:cNvPr id="65540" name="Slide Number Placeholder 3"/>
          <p:cNvSpPr>
            <a:spLocks noGrp="1"/>
          </p:cNvSpPr>
          <p:nvPr>
            <p:ph type="sldNum" sz="quarter" idx="5"/>
          </p:nvPr>
        </p:nvSpPr>
        <p:spPr>
          <a:xfrm>
            <a:off x="3884613" y="8685214"/>
            <a:ext cx="2971800" cy="457200"/>
          </a:xfrm>
          <a:prstGeom prst="rect">
            <a:avLst/>
          </a:prstGeom>
          <a:noFill/>
        </p:spPr>
        <p:txBody>
          <a:bodyPr/>
          <a:lstStyle/>
          <a:p>
            <a:fld id="{BF40FE49-5499-428D-9FA3-EF6F9413467E}" type="slidenum">
              <a:rPr lang="en-GB" smtClean="0"/>
              <a:pPr/>
              <a:t>4</a:t>
            </a:fld>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smtClean="0"/>
          </a:p>
        </p:txBody>
      </p:sp>
      <p:sp>
        <p:nvSpPr>
          <p:cNvPr id="66564" name="Slide Number Placeholder 3"/>
          <p:cNvSpPr>
            <a:spLocks noGrp="1"/>
          </p:cNvSpPr>
          <p:nvPr>
            <p:ph type="sldNum" sz="quarter" idx="5"/>
          </p:nvPr>
        </p:nvSpPr>
        <p:spPr>
          <a:xfrm>
            <a:off x="3884613" y="8685214"/>
            <a:ext cx="2971800" cy="457200"/>
          </a:xfrm>
          <a:prstGeom prst="rect">
            <a:avLst/>
          </a:prstGeom>
          <a:noFill/>
        </p:spPr>
        <p:txBody>
          <a:bodyPr/>
          <a:lstStyle/>
          <a:p>
            <a:fld id="{03E30F28-203F-4D29-A131-9BB9D9AA8436}" type="slidenum">
              <a:rPr lang="en-GB" smtClean="0"/>
              <a:pPr/>
              <a:t>5</a:t>
            </a:fld>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1"/>
          <p:cNvSpPr>
            <a:spLocks noGrp="1" noRot="1" noChangeAspect="1" noChangeArrowheads="1" noTextEdit="1"/>
          </p:cNvSpPr>
          <p:nvPr>
            <p:ph type="sldImg"/>
          </p:nvPr>
        </p:nvSpPr>
        <p:spPr>
          <a:xfrm>
            <a:off x="924002" y="794741"/>
            <a:ext cx="5011615" cy="3202865"/>
          </a:xfrm>
          <a:ln/>
        </p:spPr>
      </p:sp>
      <p:sp>
        <p:nvSpPr>
          <p:cNvPr id="36867" name="Text Box 4"/>
          <p:cNvSpPr>
            <a:spLocks noGrp="1" noChangeArrowheads="1"/>
          </p:cNvSpPr>
          <p:nvPr>
            <p:ph type="body" idx="1"/>
          </p:nvPr>
        </p:nvSpPr>
        <p:spPr>
          <a:xfrm>
            <a:off x="914682" y="4343979"/>
            <a:ext cx="5028640" cy="4114511"/>
          </a:xfrm>
          <a:noFill/>
          <a:ln w="9525"/>
        </p:spPr>
        <p:txBody>
          <a:bodyPr/>
          <a:lstStyle/>
          <a:p>
            <a:pPr defTabSz="843260"/>
            <a:r>
              <a:rPr lang="en-US" dirty="0" smtClean="0">
                <a:latin typeface="Nokia Sans Wide" pitchFamily="34" charset="0"/>
              </a:rPr>
              <a:t>Writing games for the MIDP platform is fun and simple. If you follow the design guidelines herein, your games should run fast and be easy to maintain and extend. In MIDP 2.0, development is radically simplified through the Game API. Specifically the management of sprites, tiling, and simplified main game loop through the Game API allow the developer to focus all attention on game play instead of having to write a lot of supporting code as is required in MIDP 1.0. </a:t>
            </a:r>
          </a:p>
          <a:p>
            <a:pPr defTabSz="843260"/>
            <a:endParaRPr lang="en-US" dirty="0" smtClean="0">
              <a:latin typeface="Nokia Sans Wide" pitchFamily="34" charset="0"/>
            </a:endParaRPr>
          </a:p>
          <a:p>
            <a:pPr defTabSz="843260"/>
            <a:r>
              <a:rPr lang="en-US" dirty="0" smtClean="0">
                <a:latin typeface="Nokia Sans Wide" pitchFamily="34" charset="0"/>
              </a:rPr>
              <a:t>All the APIs required to create </a:t>
            </a:r>
            <a:r>
              <a:rPr lang="en-US" dirty="0" err="1" smtClean="0">
                <a:latin typeface="Nokia Sans Wide" pitchFamily="34" charset="0"/>
              </a:rPr>
              <a:t>MIDlet</a:t>
            </a:r>
            <a:r>
              <a:rPr lang="en-US" dirty="0" smtClean="0">
                <a:latin typeface="Nokia Sans Wide" pitchFamily="34" charset="0"/>
              </a:rPr>
              <a:t> games are contained in the </a:t>
            </a:r>
            <a:r>
              <a:rPr lang="en-US" dirty="0" err="1" smtClean="0">
                <a:latin typeface="Nokia Sans Wide" pitchFamily="34" charset="0"/>
              </a:rPr>
              <a:t>javax.microedition.lcdui</a:t>
            </a:r>
            <a:r>
              <a:rPr lang="en-US" dirty="0" smtClean="0">
                <a:latin typeface="Nokia Sans Wide" pitchFamily="34" charset="0"/>
              </a:rPr>
              <a:t> and </a:t>
            </a:r>
            <a:r>
              <a:rPr lang="en-US" dirty="0" err="1" smtClean="0">
                <a:latin typeface="Nokia Sans Wide" pitchFamily="34" charset="0"/>
              </a:rPr>
              <a:t>javax.microedition.lcdui.game</a:t>
            </a:r>
            <a:r>
              <a:rPr lang="en-US" dirty="0" smtClean="0">
                <a:latin typeface="Nokia Sans Wide" pitchFamily="34" charset="0"/>
              </a:rPr>
              <a:t> (MIDP 2.0) packages. The classes and interfaces in the packages allow you to create images, drawing primitives and utility functions for managing onscreen graphics.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
          <p:cNvSpPr>
            <a:spLocks noGrp="1" noRot="1" noChangeAspect="1" noChangeArrowheads="1" noTextEdit="1"/>
          </p:cNvSpPr>
          <p:nvPr>
            <p:ph type="sldImg"/>
          </p:nvPr>
        </p:nvSpPr>
        <p:spPr>
          <a:xfrm>
            <a:off x="1295400" y="795338"/>
            <a:ext cx="4268788" cy="3201987"/>
          </a:xfrm>
          <a:ln/>
        </p:spPr>
      </p:sp>
      <p:sp>
        <p:nvSpPr>
          <p:cNvPr id="37891" name="Rectangle 4"/>
          <p:cNvSpPr>
            <a:spLocks noGrp="1" noChangeArrowheads="1"/>
          </p:cNvSpPr>
          <p:nvPr>
            <p:ph type="body" idx="1"/>
          </p:nvPr>
        </p:nvSpPr>
        <p:spPr>
          <a:xfrm>
            <a:off x="914682" y="4343979"/>
            <a:ext cx="5028640" cy="4114511"/>
          </a:xfrm>
          <a:noFill/>
          <a:ln w="9525"/>
        </p:spPr>
        <p:txBody>
          <a:bodyPr/>
          <a:lstStyle/>
          <a:p>
            <a:pPr defTabSz="843260"/>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1"/>
          <p:cNvSpPr>
            <a:spLocks noGrp="1" noRot="1" noChangeAspect="1" noChangeArrowheads="1" noTextEdit="1"/>
          </p:cNvSpPr>
          <p:nvPr>
            <p:ph type="sldImg"/>
          </p:nvPr>
        </p:nvSpPr>
        <p:spPr>
          <a:xfrm>
            <a:off x="1295400" y="795338"/>
            <a:ext cx="4268788" cy="3201987"/>
          </a:xfrm>
          <a:ln/>
        </p:spPr>
      </p:sp>
      <p:sp>
        <p:nvSpPr>
          <p:cNvPr id="38915" name="Text Box 4"/>
          <p:cNvSpPr>
            <a:spLocks noGrp="1" noChangeArrowheads="1"/>
          </p:cNvSpPr>
          <p:nvPr>
            <p:ph type="body" idx="1"/>
          </p:nvPr>
        </p:nvSpPr>
        <p:spPr>
          <a:xfrm>
            <a:off x="914682" y="4343979"/>
            <a:ext cx="5028640" cy="4114511"/>
          </a:xfrm>
          <a:ln w="9525"/>
        </p:spPr>
        <p:txBody>
          <a:bodyPr/>
          <a:lstStyle/>
          <a:p>
            <a:pPr defTabSz="843260">
              <a:buNone/>
              <a:defRPr/>
            </a:pPr>
            <a:r>
              <a:rPr lang="en-US" b="1" dirty="0" smtClean="0">
                <a:solidFill>
                  <a:srgbClr val="006000"/>
                </a:solidFill>
                <a:latin typeface="Courier New" pitchFamily="49" charset="0"/>
              </a:rPr>
              <a:t>Note: Always test what kind of game loop is best for your application. For example, the actual time that update() takes can be quite different between devices. </a:t>
            </a:r>
          </a:p>
          <a:p>
            <a:pPr defTabSz="843260">
              <a:buNone/>
              <a:defRPr/>
            </a:pPr>
            <a:endParaRPr lang="en-US" dirty="0" smtClean="0"/>
          </a:p>
          <a:p>
            <a:pPr defTabSz="843260">
              <a:buNone/>
              <a:defRPr/>
            </a:pPr>
            <a:r>
              <a:rPr lang="en-US" dirty="0" smtClean="0"/>
              <a:t>Another example of implementing game loop:</a:t>
            </a:r>
          </a:p>
          <a:p>
            <a:pPr defTabSz="843260">
              <a:buNone/>
              <a:defRPr/>
            </a:pPr>
            <a:r>
              <a:rPr lang="en-US" dirty="0" smtClean="0"/>
              <a:t>public void run() {</a:t>
            </a:r>
          </a:p>
          <a:p>
            <a:pPr defTabSz="843260">
              <a:buNone/>
              <a:defRPr/>
            </a:pPr>
            <a:r>
              <a:rPr lang="en-GB" dirty="0" smtClean="0"/>
              <a:t>  if (!pause) {</a:t>
            </a:r>
          </a:p>
          <a:p>
            <a:pPr defTabSz="843260">
              <a:buNone/>
              <a:defRPr/>
            </a:pPr>
            <a:r>
              <a:rPr lang="en-GB" dirty="0" smtClean="0"/>
              <a:t>      </a:t>
            </a:r>
            <a:r>
              <a:rPr lang="en-GB" dirty="0" err="1" smtClean="0"/>
              <a:t>checkKeys</a:t>
            </a:r>
            <a:r>
              <a:rPr lang="en-GB" dirty="0" smtClean="0"/>
              <a:t>();</a:t>
            </a:r>
          </a:p>
          <a:p>
            <a:pPr defTabSz="843260">
              <a:buNone/>
              <a:defRPr/>
            </a:pPr>
            <a:r>
              <a:rPr lang="en-GB" dirty="0" smtClean="0"/>
              <a:t>      </a:t>
            </a:r>
            <a:r>
              <a:rPr lang="en-GB" dirty="0" err="1" smtClean="0"/>
              <a:t>updateGame</a:t>
            </a:r>
            <a:r>
              <a:rPr lang="en-GB" dirty="0" smtClean="0"/>
              <a:t>();</a:t>
            </a:r>
          </a:p>
          <a:p>
            <a:pPr defTabSz="843260">
              <a:buNone/>
              <a:defRPr/>
            </a:pPr>
            <a:r>
              <a:rPr lang="en-GB" dirty="0" smtClean="0"/>
              <a:t>  }</a:t>
            </a:r>
          </a:p>
          <a:p>
            <a:pPr defTabSz="843260">
              <a:buNone/>
              <a:defRPr/>
            </a:pPr>
            <a:r>
              <a:rPr lang="en-GB" dirty="0" smtClean="0"/>
              <a:t>  </a:t>
            </a:r>
            <a:r>
              <a:rPr lang="en-GB" dirty="0" err="1" smtClean="0"/>
              <a:t>display.</a:t>
            </a:r>
            <a:r>
              <a:rPr lang="en-GB" b="1" dirty="0" err="1" smtClean="0"/>
              <a:t>callSerially</a:t>
            </a:r>
            <a:r>
              <a:rPr lang="en-GB" dirty="0" smtClean="0"/>
              <a:t>(this);</a:t>
            </a:r>
          </a:p>
          <a:p>
            <a:pPr defTabSz="843260">
              <a:buNone/>
              <a:defRPr/>
            </a:pPr>
            <a:r>
              <a:rPr lang="en-GB" dirty="0" smtClean="0"/>
              <a:t>}</a:t>
            </a:r>
          </a:p>
          <a:p>
            <a:pPr defTabSz="843260">
              <a:buNone/>
              <a:defRPr/>
            </a:pPr>
            <a:r>
              <a:rPr lang="en-GB" b="1" dirty="0" err="1" smtClean="0"/>
              <a:t>callSerially</a:t>
            </a:r>
            <a:r>
              <a:rPr lang="en-GB" dirty="0" smtClean="0"/>
              <a:t>(</a:t>
            </a:r>
            <a:r>
              <a:rPr lang="en-GB" dirty="0" err="1" smtClean="0"/>
              <a:t>Runnable</a:t>
            </a:r>
            <a:r>
              <a:rPr lang="en-GB" dirty="0" smtClean="0"/>
              <a:t> r) - Causes the </a:t>
            </a:r>
            <a:r>
              <a:rPr lang="en-GB" dirty="0" err="1" smtClean="0"/>
              <a:t>Runnable</a:t>
            </a:r>
            <a:r>
              <a:rPr lang="en-GB" dirty="0" smtClean="0"/>
              <a:t> object r to have its run() method called later, serialized with the event stream, soon after completion of the repaint cycle. </a:t>
            </a:r>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smtClean="0"/>
          </a:p>
        </p:txBody>
      </p:sp>
      <p:sp>
        <p:nvSpPr>
          <p:cNvPr id="72708" name="Slide Number Placeholder 3"/>
          <p:cNvSpPr>
            <a:spLocks noGrp="1"/>
          </p:cNvSpPr>
          <p:nvPr>
            <p:ph type="sldNum" sz="quarter" idx="5"/>
          </p:nvPr>
        </p:nvSpPr>
        <p:spPr>
          <a:xfrm>
            <a:off x="3884613" y="8685214"/>
            <a:ext cx="2971800" cy="457200"/>
          </a:xfrm>
          <a:prstGeom prst="rect">
            <a:avLst/>
          </a:prstGeom>
          <a:noFill/>
        </p:spPr>
        <p:txBody>
          <a:bodyPr/>
          <a:lstStyle/>
          <a:p>
            <a:fld id="{E542D4E9-934A-4C9C-B3C5-013E7EC5FA8D}" type="slidenum">
              <a:rPr lang="en-GB" smtClean="0"/>
              <a:pPr/>
              <a:t>9</a:t>
            </a:fld>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smtClean="0"/>
          </a:p>
        </p:txBody>
      </p:sp>
      <p:sp>
        <p:nvSpPr>
          <p:cNvPr id="73732" name="Slide Number Placeholder 3"/>
          <p:cNvSpPr>
            <a:spLocks noGrp="1"/>
          </p:cNvSpPr>
          <p:nvPr>
            <p:ph type="sldNum" sz="quarter" idx="5"/>
          </p:nvPr>
        </p:nvSpPr>
        <p:spPr>
          <a:xfrm>
            <a:off x="3884613" y="8685214"/>
            <a:ext cx="2971800" cy="457200"/>
          </a:xfrm>
          <a:prstGeom prst="rect">
            <a:avLst/>
          </a:prstGeom>
          <a:noFill/>
        </p:spPr>
        <p:txBody>
          <a:bodyPr/>
          <a:lstStyle/>
          <a:p>
            <a:fld id="{7FD0BFAA-811F-483E-A1E9-D748690FE27C}" type="slidenum">
              <a:rPr lang="en-GB" smtClean="0"/>
              <a:pPr/>
              <a:t>10</a:t>
            </a:fld>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ctrTitle"/>
          </p:nvPr>
        </p:nvSpPr>
        <p:spPr>
          <a:xfrm>
            <a:off x="682869" y="1557338"/>
            <a:ext cx="6553200" cy="1295400"/>
          </a:xfrm>
        </p:spPr>
        <p:txBody>
          <a:bodyPr/>
          <a:lstStyle>
            <a:lvl1pPr>
              <a:defRPr sz="3200">
                <a:solidFill>
                  <a:schemeClr val="bg1"/>
                </a:solidFill>
              </a:defRPr>
            </a:lvl1pPr>
          </a:lstStyle>
          <a:p>
            <a:pPr lvl="0"/>
            <a:r>
              <a:rPr lang="en-US" noProof="0" smtClean="0"/>
              <a:t>Click to edit Master title style</a:t>
            </a:r>
            <a:endParaRPr lang="en-AU" noProof="0" smtClean="0"/>
          </a:p>
        </p:txBody>
      </p:sp>
      <p:sp>
        <p:nvSpPr>
          <p:cNvPr id="63491" name="Rectangle 3"/>
          <p:cNvSpPr>
            <a:spLocks noGrp="1" noChangeArrowheads="1"/>
          </p:cNvSpPr>
          <p:nvPr>
            <p:ph type="subTitle" idx="1"/>
          </p:nvPr>
        </p:nvSpPr>
        <p:spPr>
          <a:xfrm>
            <a:off x="682870" y="3357564"/>
            <a:ext cx="5858608" cy="503237"/>
          </a:xfrm>
        </p:spPr>
        <p:txBody>
          <a:bodyPr/>
          <a:lstStyle>
            <a:lvl1pPr marL="0" indent="0">
              <a:buFontTx/>
              <a:buNone/>
              <a:defRPr sz="2200">
                <a:solidFill>
                  <a:schemeClr val="bg1"/>
                </a:solidFill>
              </a:defRPr>
            </a:lvl1pPr>
          </a:lstStyle>
          <a:p>
            <a:pPr lvl="0"/>
            <a:r>
              <a:rPr lang="en-US" noProof="0" smtClean="0"/>
              <a:t>Click to edit Master subtitle style</a:t>
            </a:r>
            <a:endParaRPr lang="en-AU" noProof="0" smtClean="0"/>
          </a:p>
        </p:txBody>
      </p:sp>
    </p:spTree>
    <p:extLst>
      <p:ext uri="{BB962C8B-B14F-4D97-AF65-F5344CB8AC3E}">
        <p14:creationId xmlns:p14="http://schemas.microsoft.com/office/powerpoint/2010/main" val="3268964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fld id="{758842D9-268C-BF4D-BCAE-79C718722E5B}" type="datetimeFigureOut">
              <a:rPr lang="en-US" smtClean="0"/>
              <a:t>7/3/2012</a:t>
            </a:fld>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sldNum" sz="quarter" idx="12"/>
          </p:nvPr>
        </p:nvSpPr>
        <p:spPr>
          <a:ln/>
        </p:spPr>
        <p:txBody>
          <a:bodyPr/>
          <a:lstStyle>
            <a:lvl1pPr>
              <a:defRPr/>
            </a:lvl1pPr>
          </a:lstStyle>
          <a:p>
            <a:fld id="{80A21BBA-2816-ED4F-9185-9247AB211CAD}" type="slidenum">
              <a:rPr lang="en-US" smtClean="0"/>
              <a:t>‹#›</a:t>
            </a:fld>
            <a:endParaRPr lang="en-US"/>
          </a:p>
        </p:txBody>
      </p:sp>
    </p:spTree>
    <p:extLst>
      <p:ext uri="{BB962C8B-B14F-4D97-AF65-F5344CB8AC3E}">
        <p14:creationId xmlns:p14="http://schemas.microsoft.com/office/powerpoint/2010/main" val="276972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638"/>
            <a:ext cx="2057400" cy="58912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274638"/>
            <a:ext cx="6031523" cy="58912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fld id="{758842D9-268C-BF4D-BCAE-79C718722E5B}" type="datetimeFigureOut">
              <a:rPr lang="en-US" smtClean="0"/>
              <a:t>7/3/2012</a:t>
            </a:fld>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sldNum" sz="quarter" idx="12"/>
          </p:nvPr>
        </p:nvSpPr>
        <p:spPr>
          <a:ln/>
        </p:spPr>
        <p:txBody>
          <a:bodyPr/>
          <a:lstStyle>
            <a:lvl1pPr>
              <a:defRPr/>
            </a:lvl1pPr>
          </a:lstStyle>
          <a:p>
            <a:fld id="{80A21BBA-2816-ED4F-9185-9247AB211CAD}" type="slidenum">
              <a:rPr lang="en-US" smtClean="0"/>
              <a:t>‹#›</a:t>
            </a:fld>
            <a:endParaRPr lang="en-US"/>
          </a:p>
        </p:txBody>
      </p:sp>
    </p:spTree>
    <p:extLst>
      <p:ext uri="{BB962C8B-B14F-4D97-AF65-F5344CB8AC3E}">
        <p14:creationId xmlns:p14="http://schemas.microsoft.com/office/powerpoint/2010/main" val="4105873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ctrTitle"/>
          </p:nvPr>
        </p:nvSpPr>
        <p:spPr>
          <a:xfrm>
            <a:off x="682869" y="1557338"/>
            <a:ext cx="6553200" cy="1295400"/>
          </a:xfrm>
        </p:spPr>
        <p:txBody>
          <a:bodyPr/>
          <a:lstStyle>
            <a:lvl1pPr>
              <a:defRPr/>
            </a:lvl1pPr>
          </a:lstStyle>
          <a:p>
            <a:pPr lvl="0"/>
            <a:r>
              <a:rPr lang="en-US" noProof="0" smtClean="0"/>
              <a:t>Click to edit Master title style</a:t>
            </a:r>
            <a:endParaRPr lang="en-AU" noProof="0" smtClean="0"/>
          </a:p>
        </p:txBody>
      </p:sp>
      <p:sp>
        <p:nvSpPr>
          <p:cNvPr id="94211" name="Rectangle 3"/>
          <p:cNvSpPr>
            <a:spLocks noGrp="1" noChangeArrowheads="1"/>
          </p:cNvSpPr>
          <p:nvPr>
            <p:ph type="subTitle" idx="1"/>
          </p:nvPr>
        </p:nvSpPr>
        <p:spPr>
          <a:xfrm>
            <a:off x="682870" y="3357564"/>
            <a:ext cx="5858608" cy="503237"/>
          </a:xfrm>
        </p:spPr>
        <p:txBody>
          <a:bodyPr/>
          <a:lstStyle>
            <a:lvl1pPr marL="0" indent="0" algn="ctr">
              <a:buFontTx/>
              <a:buNone/>
              <a:defRPr/>
            </a:lvl1pPr>
          </a:lstStyle>
          <a:p>
            <a:pPr lvl="0"/>
            <a:r>
              <a:rPr lang="en-US" noProof="0" smtClean="0"/>
              <a:t>Click to edit Master subtitle style</a:t>
            </a:r>
            <a:endParaRPr lang="en-AU" noProof="0" smtClean="0"/>
          </a:p>
        </p:txBody>
      </p:sp>
    </p:spTree>
    <p:extLst>
      <p:ext uri="{BB962C8B-B14F-4D97-AF65-F5344CB8AC3E}">
        <p14:creationId xmlns:p14="http://schemas.microsoft.com/office/powerpoint/2010/main" val="38673835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r>
              <a:rPr lang="en-AU"/>
              <a:t>RMIT University©</a:t>
            </a:r>
            <a:fld id="{77F8DB62-1DE6-0040-BF69-39A5BE400AE5}" type="datetime1">
              <a:rPr lang="en-US"/>
              <a:pPr/>
              <a:t>7/3/2012</a:t>
            </a:fld>
            <a:endParaRPr lang="en-AU"/>
          </a:p>
        </p:txBody>
      </p:sp>
      <p:sp>
        <p:nvSpPr>
          <p:cNvPr id="5"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6" name="Rectangle 7"/>
          <p:cNvSpPr>
            <a:spLocks noGrp="1" noChangeArrowheads="1"/>
          </p:cNvSpPr>
          <p:nvPr>
            <p:ph type="sldNum" sz="quarter" idx="12"/>
          </p:nvPr>
        </p:nvSpPr>
        <p:spPr>
          <a:ln/>
        </p:spPr>
        <p:txBody>
          <a:bodyPr/>
          <a:lstStyle>
            <a:lvl1pPr>
              <a:defRPr/>
            </a:lvl1pPr>
          </a:lstStyle>
          <a:p>
            <a:fld id="{B81283A5-ADFD-DD4C-86B0-0E51D09D514B}" type="slidenum">
              <a:rPr lang="en-AU"/>
              <a:pPr/>
              <a:t>‹#›</a:t>
            </a:fld>
            <a:endParaRPr lang="en-AU"/>
          </a:p>
        </p:txBody>
      </p:sp>
    </p:spTree>
    <p:extLst>
      <p:ext uri="{BB962C8B-B14F-4D97-AF65-F5344CB8AC3E}">
        <p14:creationId xmlns:p14="http://schemas.microsoft.com/office/powerpoint/2010/main" val="4096879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5"/>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435"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r>
              <a:rPr lang="en-AU"/>
              <a:t>RMIT University©</a:t>
            </a:r>
            <a:fld id="{5BC77BC6-3B16-0048-A9EE-CA5E939D5563}" type="datetime1">
              <a:rPr lang="en-US"/>
              <a:pPr/>
              <a:t>7/3/2012</a:t>
            </a:fld>
            <a:endParaRPr lang="en-AU"/>
          </a:p>
        </p:txBody>
      </p:sp>
      <p:sp>
        <p:nvSpPr>
          <p:cNvPr id="5"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6" name="Rectangle 7"/>
          <p:cNvSpPr>
            <a:spLocks noGrp="1" noChangeArrowheads="1"/>
          </p:cNvSpPr>
          <p:nvPr>
            <p:ph type="sldNum" sz="quarter" idx="12"/>
          </p:nvPr>
        </p:nvSpPr>
        <p:spPr>
          <a:ln/>
        </p:spPr>
        <p:txBody>
          <a:bodyPr/>
          <a:lstStyle>
            <a:lvl1pPr>
              <a:defRPr/>
            </a:lvl1pPr>
          </a:lstStyle>
          <a:p>
            <a:fld id="{813A4531-7B16-1A4D-8138-8E53DA4BEAE5}" type="slidenum">
              <a:rPr lang="en-AU"/>
              <a:pPr/>
              <a:t>‹#›</a:t>
            </a:fld>
            <a:endParaRPr lang="en-AU"/>
          </a:p>
        </p:txBody>
      </p:sp>
    </p:spTree>
    <p:extLst>
      <p:ext uri="{BB962C8B-B14F-4D97-AF65-F5344CB8AC3E}">
        <p14:creationId xmlns:p14="http://schemas.microsoft.com/office/powerpoint/2010/main" val="966759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2" y="1300168"/>
            <a:ext cx="4044462"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66138" y="1300168"/>
            <a:ext cx="4044462"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r>
              <a:rPr lang="en-AU"/>
              <a:t>RMIT University©</a:t>
            </a:r>
            <a:fld id="{5B4FDDD9-5C63-2F44-8BAA-135117B079DD}" type="datetime1">
              <a:rPr lang="en-US"/>
              <a:pPr/>
              <a:t>7/3/2012</a:t>
            </a:fld>
            <a:endParaRPr lang="en-AU"/>
          </a:p>
        </p:txBody>
      </p:sp>
      <p:sp>
        <p:nvSpPr>
          <p:cNvPr id="6"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7" name="Rectangle 7"/>
          <p:cNvSpPr>
            <a:spLocks noGrp="1" noChangeArrowheads="1"/>
          </p:cNvSpPr>
          <p:nvPr>
            <p:ph type="sldNum" sz="quarter" idx="12"/>
          </p:nvPr>
        </p:nvSpPr>
        <p:spPr>
          <a:ln/>
        </p:spPr>
        <p:txBody>
          <a:bodyPr/>
          <a:lstStyle>
            <a:lvl1pPr>
              <a:defRPr/>
            </a:lvl1pPr>
          </a:lstStyle>
          <a:p>
            <a:fld id="{CEAA4106-D4EC-C841-88E7-E24F8D07E7E5}" type="slidenum">
              <a:rPr lang="en-AU"/>
              <a:pPr/>
              <a:t>‹#›</a:t>
            </a:fld>
            <a:endParaRPr lang="en-AU"/>
          </a:p>
        </p:txBody>
      </p:sp>
    </p:spTree>
    <p:extLst>
      <p:ext uri="{BB962C8B-B14F-4D97-AF65-F5344CB8AC3E}">
        <p14:creationId xmlns:p14="http://schemas.microsoft.com/office/powerpoint/2010/main" val="63333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06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06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72" y="1535113"/>
            <a:ext cx="40415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272" y="2174875"/>
            <a:ext cx="40415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r>
              <a:rPr lang="en-AU"/>
              <a:t>RMIT University©</a:t>
            </a:r>
            <a:fld id="{C6C9CCF0-3911-AB46-A612-CF874DEB322C}" type="datetime1">
              <a:rPr lang="en-US"/>
              <a:pPr/>
              <a:t>7/3/2012</a:t>
            </a:fld>
            <a:endParaRPr lang="en-AU"/>
          </a:p>
        </p:txBody>
      </p:sp>
      <p:sp>
        <p:nvSpPr>
          <p:cNvPr id="8"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9" name="Rectangle 7"/>
          <p:cNvSpPr>
            <a:spLocks noGrp="1" noChangeArrowheads="1"/>
          </p:cNvSpPr>
          <p:nvPr>
            <p:ph type="sldNum" sz="quarter" idx="12"/>
          </p:nvPr>
        </p:nvSpPr>
        <p:spPr>
          <a:ln/>
        </p:spPr>
        <p:txBody>
          <a:bodyPr/>
          <a:lstStyle>
            <a:lvl1pPr>
              <a:defRPr/>
            </a:lvl1pPr>
          </a:lstStyle>
          <a:p>
            <a:fld id="{3C589705-E7B8-3244-9D4C-1F6627D55F8E}" type="slidenum">
              <a:rPr lang="en-AU"/>
              <a:pPr/>
              <a:t>‹#›</a:t>
            </a:fld>
            <a:endParaRPr lang="en-AU"/>
          </a:p>
        </p:txBody>
      </p:sp>
    </p:spTree>
    <p:extLst>
      <p:ext uri="{BB962C8B-B14F-4D97-AF65-F5344CB8AC3E}">
        <p14:creationId xmlns:p14="http://schemas.microsoft.com/office/powerpoint/2010/main" val="429636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r>
              <a:rPr lang="en-AU"/>
              <a:t>RMIT University©</a:t>
            </a:r>
            <a:fld id="{6FC0E3DD-14BD-BA4A-BE42-3A3ECB03AD62}" type="datetime1">
              <a:rPr lang="en-US"/>
              <a:pPr/>
              <a:t>7/3/2012</a:t>
            </a:fld>
            <a:endParaRPr lang="en-AU"/>
          </a:p>
        </p:txBody>
      </p:sp>
      <p:sp>
        <p:nvSpPr>
          <p:cNvPr id="4"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5" name="Rectangle 7"/>
          <p:cNvSpPr>
            <a:spLocks noGrp="1" noChangeArrowheads="1"/>
          </p:cNvSpPr>
          <p:nvPr>
            <p:ph type="sldNum" sz="quarter" idx="12"/>
          </p:nvPr>
        </p:nvSpPr>
        <p:spPr>
          <a:ln/>
        </p:spPr>
        <p:txBody>
          <a:bodyPr/>
          <a:lstStyle>
            <a:lvl1pPr>
              <a:defRPr/>
            </a:lvl1pPr>
          </a:lstStyle>
          <a:p>
            <a:fld id="{2A070FCD-8D68-6843-9B0B-B1458BB966E9}" type="slidenum">
              <a:rPr lang="en-AU"/>
              <a:pPr/>
              <a:t>‹#›</a:t>
            </a:fld>
            <a:endParaRPr lang="en-AU"/>
          </a:p>
        </p:txBody>
      </p:sp>
    </p:spTree>
    <p:extLst>
      <p:ext uri="{BB962C8B-B14F-4D97-AF65-F5344CB8AC3E}">
        <p14:creationId xmlns:p14="http://schemas.microsoft.com/office/powerpoint/2010/main" val="32538153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r>
              <a:rPr lang="en-AU"/>
              <a:t>RMIT University©</a:t>
            </a:r>
            <a:fld id="{311FE679-51B9-AE43-992B-E0770148B5B4}" type="datetime1">
              <a:rPr lang="en-US"/>
              <a:pPr/>
              <a:t>7/3/2012</a:t>
            </a:fld>
            <a:endParaRPr lang="en-AU"/>
          </a:p>
        </p:txBody>
      </p:sp>
      <p:sp>
        <p:nvSpPr>
          <p:cNvPr id="3"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4" name="Rectangle 7"/>
          <p:cNvSpPr>
            <a:spLocks noGrp="1" noChangeArrowheads="1"/>
          </p:cNvSpPr>
          <p:nvPr>
            <p:ph type="sldNum" sz="quarter" idx="12"/>
          </p:nvPr>
        </p:nvSpPr>
        <p:spPr>
          <a:ln/>
        </p:spPr>
        <p:txBody>
          <a:bodyPr/>
          <a:lstStyle>
            <a:lvl1pPr>
              <a:defRPr/>
            </a:lvl1pPr>
          </a:lstStyle>
          <a:p>
            <a:fld id="{76F35D74-DCB4-CD4C-A671-329E451EC2CE}" type="slidenum">
              <a:rPr lang="en-AU"/>
              <a:pPr/>
              <a:t>‹#›</a:t>
            </a:fld>
            <a:endParaRPr lang="en-AU"/>
          </a:p>
        </p:txBody>
      </p:sp>
    </p:spTree>
    <p:extLst>
      <p:ext uri="{BB962C8B-B14F-4D97-AF65-F5344CB8AC3E}">
        <p14:creationId xmlns:p14="http://schemas.microsoft.com/office/powerpoint/2010/main" val="11641265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43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538" y="273055"/>
            <a:ext cx="511126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43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r>
              <a:rPr lang="en-AU"/>
              <a:t>RMIT University©</a:t>
            </a:r>
            <a:fld id="{CA9FF04E-EFAC-A748-A5CD-CDA63DF95251}" type="datetime1">
              <a:rPr lang="en-US"/>
              <a:pPr/>
              <a:t>7/3/2012</a:t>
            </a:fld>
            <a:endParaRPr lang="en-AU"/>
          </a:p>
        </p:txBody>
      </p:sp>
      <p:sp>
        <p:nvSpPr>
          <p:cNvPr id="6"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7" name="Rectangle 7"/>
          <p:cNvSpPr>
            <a:spLocks noGrp="1" noChangeArrowheads="1"/>
          </p:cNvSpPr>
          <p:nvPr>
            <p:ph type="sldNum" sz="quarter" idx="12"/>
          </p:nvPr>
        </p:nvSpPr>
        <p:spPr>
          <a:ln/>
        </p:spPr>
        <p:txBody>
          <a:bodyPr/>
          <a:lstStyle>
            <a:lvl1pPr>
              <a:defRPr/>
            </a:lvl1pPr>
          </a:lstStyle>
          <a:p>
            <a:fld id="{AC92122B-5044-614D-A6A6-F5B2BDEA493F}" type="slidenum">
              <a:rPr lang="en-AU"/>
              <a:pPr/>
              <a:t>‹#›</a:t>
            </a:fld>
            <a:endParaRPr lang="en-AU"/>
          </a:p>
        </p:txBody>
      </p:sp>
    </p:spTree>
    <p:extLst>
      <p:ext uri="{BB962C8B-B14F-4D97-AF65-F5344CB8AC3E}">
        <p14:creationId xmlns:p14="http://schemas.microsoft.com/office/powerpoint/2010/main" val="3748507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fld id="{758842D9-268C-BF4D-BCAE-79C718722E5B}" type="datetimeFigureOut">
              <a:rPr lang="en-US" smtClean="0"/>
              <a:t>7/3/2012</a:t>
            </a:fld>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sldNum" sz="quarter" idx="12"/>
          </p:nvPr>
        </p:nvSpPr>
        <p:spPr>
          <a:ln/>
        </p:spPr>
        <p:txBody>
          <a:bodyPr/>
          <a:lstStyle>
            <a:lvl1pPr>
              <a:defRPr/>
            </a:lvl1pPr>
          </a:lstStyle>
          <a:p>
            <a:fld id="{80A21BBA-2816-ED4F-9185-9247AB211CAD}" type="slidenum">
              <a:rPr lang="en-US" smtClean="0"/>
              <a:t>‹#›</a:t>
            </a:fld>
            <a:endParaRPr lang="en-US"/>
          </a:p>
        </p:txBody>
      </p:sp>
    </p:spTree>
    <p:extLst>
      <p:ext uri="{BB962C8B-B14F-4D97-AF65-F5344CB8AC3E}">
        <p14:creationId xmlns:p14="http://schemas.microsoft.com/office/powerpoint/2010/main" val="2988531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66"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16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r>
              <a:rPr lang="en-AU"/>
              <a:t>RMIT University©</a:t>
            </a:r>
            <a:fld id="{F3911F8D-5D48-8940-96F4-58598AAD8712}" type="datetime1">
              <a:rPr lang="en-US"/>
              <a:pPr/>
              <a:t>7/3/2012</a:t>
            </a:fld>
            <a:endParaRPr lang="en-AU"/>
          </a:p>
        </p:txBody>
      </p:sp>
      <p:sp>
        <p:nvSpPr>
          <p:cNvPr id="6"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7" name="Rectangle 7"/>
          <p:cNvSpPr>
            <a:spLocks noGrp="1" noChangeArrowheads="1"/>
          </p:cNvSpPr>
          <p:nvPr>
            <p:ph type="sldNum" sz="quarter" idx="12"/>
          </p:nvPr>
        </p:nvSpPr>
        <p:spPr>
          <a:ln/>
        </p:spPr>
        <p:txBody>
          <a:bodyPr/>
          <a:lstStyle>
            <a:lvl1pPr>
              <a:defRPr/>
            </a:lvl1pPr>
          </a:lstStyle>
          <a:p>
            <a:fld id="{B8775E6F-9F5B-D34C-AADF-8B50D77522BF}" type="slidenum">
              <a:rPr lang="en-AU"/>
              <a:pPr/>
              <a:t>‹#›</a:t>
            </a:fld>
            <a:endParaRPr lang="en-AU"/>
          </a:p>
        </p:txBody>
      </p:sp>
    </p:spTree>
    <p:extLst>
      <p:ext uri="{BB962C8B-B14F-4D97-AF65-F5344CB8AC3E}">
        <p14:creationId xmlns:p14="http://schemas.microsoft.com/office/powerpoint/2010/main" val="35875762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r>
              <a:rPr lang="en-AU"/>
              <a:t>RMIT University©</a:t>
            </a:r>
            <a:fld id="{5158F6B3-19C4-8A4D-A337-6E2D31E8ABA7}" type="datetime1">
              <a:rPr lang="en-US"/>
              <a:pPr/>
              <a:t>7/3/2012</a:t>
            </a:fld>
            <a:endParaRPr lang="en-AU"/>
          </a:p>
        </p:txBody>
      </p:sp>
      <p:sp>
        <p:nvSpPr>
          <p:cNvPr id="5"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6" name="Rectangle 7"/>
          <p:cNvSpPr>
            <a:spLocks noGrp="1" noChangeArrowheads="1"/>
          </p:cNvSpPr>
          <p:nvPr>
            <p:ph type="sldNum" sz="quarter" idx="12"/>
          </p:nvPr>
        </p:nvSpPr>
        <p:spPr>
          <a:ln/>
        </p:spPr>
        <p:txBody>
          <a:bodyPr/>
          <a:lstStyle>
            <a:lvl1pPr>
              <a:defRPr/>
            </a:lvl1pPr>
          </a:lstStyle>
          <a:p>
            <a:fld id="{B28D67D6-E8F0-6544-9C4A-432163E37CC4}" type="slidenum">
              <a:rPr lang="en-AU"/>
              <a:pPr/>
              <a:t>‹#›</a:t>
            </a:fld>
            <a:endParaRPr lang="en-AU"/>
          </a:p>
        </p:txBody>
      </p:sp>
    </p:spTree>
    <p:extLst>
      <p:ext uri="{BB962C8B-B14F-4D97-AF65-F5344CB8AC3E}">
        <p14:creationId xmlns:p14="http://schemas.microsoft.com/office/powerpoint/2010/main" val="27628457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638"/>
            <a:ext cx="2057400" cy="58912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2" y="274638"/>
            <a:ext cx="6031523" cy="58912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r>
              <a:rPr lang="en-AU"/>
              <a:t>RMIT University©</a:t>
            </a:r>
            <a:fld id="{2BC63933-2C9F-D941-919E-01790A9800A0}" type="datetime1">
              <a:rPr lang="en-US"/>
              <a:pPr/>
              <a:t>7/3/2012</a:t>
            </a:fld>
            <a:endParaRPr lang="en-AU"/>
          </a:p>
        </p:txBody>
      </p:sp>
      <p:sp>
        <p:nvSpPr>
          <p:cNvPr id="5"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6" name="Rectangle 7"/>
          <p:cNvSpPr>
            <a:spLocks noGrp="1" noChangeArrowheads="1"/>
          </p:cNvSpPr>
          <p:nvPr>
            <p:ph type="sldNum" sz="quarter" idx="12"/>
          </p:nvPr>
        </p:nvSpPr>
        <p:spPr>
          <a:ln/>
        </p:spPr>
        <p:txBody>
          <a:bodyPr/>
          <a:lstStyle>
            <a:lvl1pPr>
              <a:defRPr/>
            </a:lvl1pPr>
          </a:lstStyle>
          <a:p>
            <a:fld id="{0BA733F1-25F2-AC4D-A1B9-E5DBD68BD981}" type="slidenum">
              <a:rPr lang="en-AU"/>
              <a:pPr/>
              <a:t>‹#›</a:t>
            </a:fld>
            <a:endParaRPr lang="en-AU"/>
          </a:p>
        </p:txBody>
      </p:sp>
    </p:spTree>
    <p:extLst>
      <p:ext uri="{BB962C8B-B14F-4D97-AF65-F5344CB8AC3E}">
        <p14:creationId xmlns:p14="http://schemas.microsoft.com/office/powerpoint/2010/main" val="2424087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1"/>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435"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fld id="{758842D9-268C-BF4D-BCAE-79C718722E5B}" type="datetimeFigureOut">
              <a:rPr lang="en-US" smtClean="0"/>
              <a:t>7/3/2012</a:t>
            </a:fld>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sldNum" sz="quarter" idx="12"/>
          </p:nvPr>
        </p:nvSpPr>
        <p:spPr>
          <a:ln/>
        </p:spPr>
        <p:txBody>
          <a:bodyPr/>
          <a:lstStyle>
            <a:lvl1pPr>
              <a:defRPr/>
            </a:lvl1pPr>
          </a:lstStyle>
          <a:p>
            <a:fld id="{80A21BBA-2816-ED4F-9185-9247AB211CAD}" type="slidenum">
              <a:rPr lang="en-US" smtClean="0"/>
              <a:t>‹#›</a:t>
            </a:fld>
            <a:endParaRPr lang="en-US"/>
          </a:p>
        </p:txBody>
      </p:sp>
    </p:spTree>
    <p:extLst>
      <p:ext uri="{BB962C8B-B14F-4D97-AF65-F5344CB8AC3E}">
        <p14:creationId xmlns:p14="http://schemas.microsoft.com/office/powerpoint/2010/main" val="1450783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300164"/>
            <a:ext cx="4044462"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66138" y="1300164"/>
            <a:ext cx="4044462"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fld id="{758842D9-268C-BF4D-BCAE-79C718722E5B}" type="datetimeFigureOut">
              <a:rPr lang="en-US" smtClean="0"/>
              <a:t>7/3/2012</a:t>
            </a:fld>
            <a:endParaRPr lang="en-US"/>
          </a:p>
        </p:txBody>
      </p:sp>
      <p:sp>
        <p:nvSpPr>
          <p:cNvPr id="6" name="Rectangle 6"/>
          <p:cNvSpPr>
            <a:spLocks noGrp="1" noChangeArrowheads="1"/>
          </p:cNvSpPr>
          <p:nvPr>
            <p:ph type="ftr" sz="quarter" idx="11"/>
          </p:nvPr>
        </p:nvSpPr>
        <p:spPr>
          <a:ln/>
        </p:spPr>
        <p:txBody>
          <a:bodyPr/>
          <a:lstStyle>
            <a:lvl1pPr>
              <a:defRPr/>
            </a:lvl1pPr>
          </a:lstStyle>
          <a:p>
            <a:endParaRPr lang="en-US"/>
          </a:p>
        </p:txBody>
      </p:sp>
      <p:sp>
        <p:nvSpPr>
          <p:cNvPr id="7" name="Rectangle 7"/>
          <p:cNvSpPr>
            <a:spLocks noGrp="1" noChangeArrowheads="1"/>
          </p:cNvSpPr>
          <p:nvPr>
            <p:ph type="sldNum" sz="quarter" idx="12"/>
          </p:nvPr>
        </p:nvSpPr>
        <p:spPr>
          <a:ln/>
        </p:spPr>
        <p:txBody>
          <a:bodyPr/>
          <a:lstStyle>
            <a:lvl1pPr>
              <a:defRPr/>
            </a:lvl1pPr>
          </a:lstStyle>
          <a:p>
            <a:fld id="{80A21BBA-2816-ED4F-9185-9247AB211CAD}" type="slidenum">
              <a:rPr lang="en-US" smtClean="0"/>
              <a:t>‹#›</a:t>
            </a:fld>
            <a:endParaRPr lang="en-US"/>
          </a:p>
        </p:txBody>
      </p:sp>
    </p:spTree>
    <p:extLst>
      <p:ext uri="{BB962C8B-B14F-4D97-AF65-F5344CB8AC3E}">
        <p14:creationId xmlns:p14="http://schemas.microsoft.com/office/powerpoint/2010/main" val="3900378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06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06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70" y="1535113"/>
            <a:ext cx="40415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270" y="2174875"/>
            <a:ext cx="40415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fld id="{758842D9-268C-BF4D-BCAE-79C718722E5B}" type="datetimeFigureOut">
              <a:rPr lang="en-US" smtClean="0"/>
              <a:t>7/3/2012</a:t>
            </a:fld>
            <a:endParaRPr lang="en-US"/>
          </a:p>
        </p:txBody>
      </p:sp>
      <p:sp>
        <p:nvSpPr>
          <p:cNvPr id="8" name="Rectangle 6"/>
          <p:cNvSpPr>
            <a:spLocks noGrp="1" noChangeArrowheads="1"/>
          </p:cNvSpPr>
          <p:nvPr>
            <p:ph type="ftr" sz="quarter" idx="11"/>
          </p:nvPr>
        </p:nvSpPr>
        <p:spPr>
          <a:ln/>
        </p:spPr>
        <p:txBody>
          <a:bodyPr/>
          <a:lstStyle>
            <a:lvl1pPr>
              <a:defRPr/>
            </a:lvl1pPr>
          </a:lstStyle>
          <a:p>
            <a:endParaRPr lang="en-US"/>
          </a:p>
        </p:txBody>
      </p:sp>
      <p:sp>
        <p:nvSpPr>
          <p:cNvPr id="9" name="Rectangle 7"/>
          <p:cNvSpPr>
            <a:spLocks noGrp="1" noChangeArrowheads="1"/>
          </p:cNvSpPr>
          <p:nvPr>
            <p:ph type="sldNum" sz="quarter" idx="12"/>
          </p:nvPr>
        </p:nvSpPr>
        <p:spPr>
          <a:ln/>
        </p:spPr>
        <p:txBody>
          <a:bodyPr/>
          <a:lstStyle>
            <a:lvl1pPr>
              <a:defRPr/>
            </a:lvl1pPr>
          </a:lstStyle>
          <a:p>
            <a:fld id="{80A21BBA-2816-ED4F-9185-9247AB211CAD}" type="slidenum">
              <a:rPr lang="en-US" smtClean="0"/>
              <a:t>‹#›</a:t>
            </a:fld>
            <a:endParaRPr lang="en-US"/>
          </a:p>
        </p:txBody>
      </p:sp>
    </p:spTree>
    <p:extLst>
      <p:ext uri="{BB962C8B-B14F-4D97-AF65-F5344CB8AC3E}">
        <p14:creationId xmlns:p14="http://schemas.microsoft.com/office/powerpoint/2010/main" val="1363262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fld id="{758842D9-268C-BF4D-BCAE-79C718722E5B}" type="datetimeFigureOut">
              <a:rPr lang="en-US" smtClean="0"/>
              <a:t>7/3/2012</a:t>
            </a:fld>
            <a:endParaRPr lang="en-US"/>
          </a:p>
        </p:txBody>
      </p:sp>
      <p:sp>
        <p:nvSpPr>
          <p:cNvPr id="4" name="Rectangle 6"/>
          <p:cNvSpPr>
            <a:spLocks noGrp="1" noChangeArrowheads="1"/>
          </p:cNvSpPr>
          <p:nvPr>
            <p:ph type="ftr" sz="quarter" idx="11"/>
          </p:nvPr>
        </p:nvSpPr>
        <p:spPr>
          <a:ln/>
        </p:spPr>
        <p:txBody>
          <a:bodyPr/>
          <a:lstStyle>
            <a:lvl1pPr>
              <a:defRPr/>
            </a:lvl1pPr>
          </a:lstStyle>
          <a:p>
            <a:endParaRPr lang="en-US"/>
          </a:p>
        </p:txBody>
      </p:sp>
      <p:sp>
        <p:nvSpPr>
          <p:cNvPr id="5" name="Rectangle 7"/>
          <p:cNvSpPr>
            <a:spLocks noGrp="1" noChangeArrowheads="1"/>
          </p:cNvSpPr>
          <p:nvPr>
            <p:ph type="sldNum" sz="quarter" idx="12"/>
          </p:nvPr>
        </p:nvSpPr>
        <p:spPr>
          <a:ln/>
        </p:spPr>
        <p:txBody>
          <a:bodyPr/>
          <a:lstStyle>
            <a:lvl1pPr>
              <a:defRPr/>
            </a:lvl1pPr>
          </a:lstStyle>
          <a:p>
            <a:fld id="{80A21BBA-2816-ED4F-9185-9247AB211CAD}" type="slidenum">
              <a:rPr lang="en-US" smtClean="0"/>
              <a:t>‹#›</a:t>
            </a:fld>
            <a:endParaRPr lang="en-US"/>
          </a:p>
        </p:txBody>
      </p:sp>
    </p:spTree>
    <p:extLst>
      <p:ext uri="{BB962C8B-B14F-4D97-AF65-F5344CB8AC3E}">
        <p14:creationId xmlns:p14="http://schemas.microsoft.com/office/powerpoint/2010/main" val="365193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fld id="{758842D9-268C-BF4D-BCAE-79C718722E5B}" type="datetimeFigureOut">
              <a:rPr lang="en-US" smtClean="0"/>
              <a:t>7/3/2012</a:t>
            </a:fld>
            <a:endParaRPr lang="en-US"/>
          </a:p>
        </p:txBody>
      </p:sp>
      <p:sp>
        <p:nvSpPr>
          <p:cNvPr id="3" name="Rectangle 6"/>
          <p:cNvSpPr>
            <a:spLocks noGrp="1" noChangeArrowheads="1"/>
          </p:cNvSpPr>
          <p:nvPr>
            <p:ph type="ftr" sz="quarter" idx="11"/>
          </p:nvPr>
        </p:nvSpPr>
        <p:spPr>
          <a:ln/>
        </p:spPr>
        <p:txBody>
          <a:bodyPr/>
          <a:lstStyle>
            <a:lvl1pPr>
              <a:defRPr/>
            </a:lvl1pPr>
          </a:lstStyle>
          <a:p>
            <a:endParaRPr lang="en-US"/>
          </a:p>
        </p:txBody>
      </p:sp>
      <p:sp>
        <p:nvSpPr>
          <p:cNvPr id="4" name="Rectangle 7"/>
          <p:cNvSpPr>
            <a:spLocks noGrp="1" noChangeArrowheads="1"/>
          </p:cNvSpPr>
          <p:nvPr>
            <p:ph type="sldNum" sz="quarter" idx="12"/>
          </p:nvPr>
        </p:nvSpPr>
        <p:spPr>
          <a:ln/>
        </p:spPr>
        <p:txBody>
          <a:bodyPr/>
          <a:lstStyle>
            <a:lvl1pPr>
              <a:defRPr/>
            </a:lvl1pPr>
          </a:lstStyle>
          <a:p>
            <a:fld id="{80A21BBA-2816-ED4F-9185-9247AB211CAD}" type="slidenum">
              <a:rPr lang="en-US" smtClean="0"/>
              <a:t>‹#›</a:t>
            </a:fld>
            <a:endParaRPr lang="en-US"/>
          </a:p>
        </p:txBody>
      </p:sp>
    </p:spTree>
    <p:extLst>
      <p:ext uri="{BB962C8B-B14F-4D97-AF65-F5344CB8AC3E}">
        <p14:creationId xmlns:p14="http://schemas.microsoft.com/office/powerpoint/2010/main" val="2323151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43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538" y="273051"/>
            <a:ext cx="511126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1"/>
            <a:ext cx="300843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fld id="{758842D9-268C-BF4D-BCAE-79C718722E5B}" type="datetimeFigureOut">
              <a:rPr lang="en-US" smtClean="0"/>
              <a:t>7/3/2012</a:t>
            </a:fld>
            <a:endParaRPr lang="en-US"/>
          </a:p>
        </p:txBody>
      </p:sp>
      <p:sp>
        <p:nvSpPr>
          <p:cNvPr id="6" name="Rectangle 6"/>
          <p:cNvSpPr>
            <a:spLocks noGrp="1" noChangeArrowheads="1"/>
          </p:cNvSpPr>
          <p:nvPr>
            <p:ph type="ftr" sz="quarter" idx="11"/>
          </p:nvPr>
        </p:nvSpPr>
        <p:spPr>
          <a:ln/>
        </p:spPr>
        <p:txBody>
          <a:bodyPr/>
          <a:lstStyle>
            <a:lvl1pPr>
              <a:defRPr/>
            </a:lvl1pPr>
          </a:lstStyle>
          <a:p>
            <a:endParaRPr lang="en-US"/>
          </a:p>
        </p:txBody>
      </p:sp>
      <p:sp>
        <p:nvSpPr>
          <p:cNvPr id="7" name="Rectangle 7"/>
          <p:cNvSpPr>
            <a:spLocks noGrp="1" noChangeArrowheads="1"/>
          </p:cNvSpPr>
          <p:nvPr>
            <p:ph type="sldNum" sz="quarter" idx="12"/>
          </p:nvPr>
        </p:nvSpPr>
        <p:spPr>
          <a:ln/>
        </p:spPr>
        <p:txBody>
          <a:bodyPr/>
          <a:lstStyle>
            <a:lvl1pPr>
              <a:defRPr/>
            </a:lvl1pPr>
          </a:lstStyle>
          <a:p>
            <a:fld id="{80A21BBA-2816-ED4F-9185-9247AB211CAD}" type="slidenum">
              <a:rPr lang="en-US" smtClean="0"/>
              <a:t>‹#›</a:t>
            </a:fld>
            <a:endParaRPr lang="en-US"/>
          </a:p>
        </p:txBody>
      </p:sp>
    </p:spTree>
    <p:extLst>
      <p:ext uri="{BB962C8B-B14F-4D97-AF65-F5344CB8AC3E}">
        <p14:creationId xmlns:p14="http://schemas.microsoft.com/office/powerpoint/2010/main" val="30757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66"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16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fld id="{758842D9-268C-BF4D-BCAE-79C718722E5B}" type="datetimeFigureOut">
              <a:rPr lang="en-US" smtClean="0"/>
              <a:t>7/3/2012</a:t>
            </a:fld>
            <a:endParaRPr lang="en-US"/>
          </a:p>
        </p:txBody>
      </p:sp>
      <p:sp>
        <p:nvSpPr>
          <p:cNvPr id="6" name="Rectangle 6"/>
          <p:cNvSpPr>
            <a:spLocks noGrp="1" noChangeArrowheads="1"/>
          </p:cNvSpPr>
          <p:nvPr>
            <p:ph type="ftr" sz="quarter" idx="11"/>
          </p:nvPr>
        </p:nvSpPr>
        <p:spPr>
          <a:ln/>
        </p:spPr>
        <p:txBody>
          <a:bodyPr/>
          <a:lstStyle>
            <a:lvl1pPr>
              <a:defRPr/>
            </a:lvl1pPr>
          </a:lstStyle>
          <a:p>
            <a:endParaRPr lang="en-US"/>
          </a:p>
        </p:txBody>
      </p:sp>
      <p:sp>
        <p:nvSpPr>
          <p:cNvPr id="7" name="Rectangle 7"/>
          <p:cNvSpPr>
            <a:spLocks noGrp="1" noChangeArrowheads="1"/>
          </p:cNvSpPr>
          <p:nvPr>
            <p:ph type="sldNum" sz="quarter" idx="12"/>
          </p:nvPr>
        </p:nvSpPr>
        <p:spPr>
          <a:ln/>
        </p:spPr>
        <p:txBody>
          <a:bodyPr/>
          <a:lstStyle>
            <a:lvl1pPr>
              <a:defRPr/>
            </a:lvl1pPr>
          </a:lstStyle>
          <a:p>
            <a:fld id="{80A21BBA-2816-ED4F-9185-9247AB211CAD}" type="slidenum">
              <a:rPr lang="en-US" smtClean="0"/>
              <a:t>‹#›</a:t>
            </a:fld>
            <a:endParaRPr lang="en-US"/>
          </a:p>
        </p:txBody>
      </p:sp>
    </p:spTree>
    <p:extLst>
      <p:ext uri="{BB962C8B-B14F-4D97-AF65-F5344CB8AC3E}">
        <p14:creationId xmlns:p14="http://schemas.microsoft.com/office/powerpoint/2010/main" val="3747041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core foot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534150"/>
            <a:ext cx="91440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381000" y="274639"/>
            <a:ext cx="8229600" cy="92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AU"/>
              <a:t>Click to edit Header 1</a:t>
            </a:r>
          </a:p>
        </p:txBody>
      </p:sp>
      <p:sp>
        <p:nvSpPr>
          <p:cNvPr id="1028" name="Rectangle 4"/>
          <p:cNvSpPr>
            <a:spLocks noGrp="1" noChangeArrowheads="1"/>
          </p:cNvSpPr>
          <p:nvPr>
            <p:ph type="body" idx="1"/>
          </p:nvPr>
        </p:nvSpPr>
        <p:spPr bwMode="auto">
          <a:xfrm>
            <a:off x="381000" y="1300164"/>
            <a:ext cx="8229600" cy="486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2469" name="Rectangle 5"/>
          <p:cNvSpPr>
            <a:spLocks noGrp="1" noChangeArrowheads="1"/>
          </p:cNvSpPr>
          <p:nvPr>
            <p:ph type="dt" sz="half" idx="2"/>
          </p:nvPr>
        </p:nvSpPr>
        <p:spPr bwMode="auto">
          <a:xfrm>
            <a:off x="444012" y="6565900"/>
            <a:ext cx="21336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fontAlgn="base">
              <a:defRPr sz="1100"/>
            </a:lvl1pPr>
          </a:lstStyle>
          <a:p>
            <a:fld id="{758842D9-268C-BF4D-BCAE-79C718722E5B}" type="datetimeFigureOut">
              <a:rPr lang="en-US" smtClean="0"/>
              <a:t>7/3/2012</a:t>
            </a:fld>
            <a:endParaRPr lang="en-US"/>
          </a:p>
        </p:txBody>
      </p:sp>
      <p:sp>
        <p:nvSpPr>
          <p:cNvPr id="62470" name="Rectangle 6"/>
          <p:cNvSpPr>
            <a:spLocks noGrp="1" noChangeArrowheads="1"/>
          </p:cNvSpPr>
          <p:nvPr>
            <p:ph type="ftr" sz="quarter" idx="3"/>
          </p:nvPr>
        </p:nvSpPr>
        <p:spPr bwMode="auto">
          <a:xfrm>
            <a:off x="2611316" y="6575425"/>
            <a:ext cx="3831981"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fontAlgn="base">
              <a:defRPr sz="1100"/>
            </a:lvl1pPr>
          </a:lstStyle>
          <a:p>
            <a:endParaRPr lang="en-US"/>
          </a:p>
        </p:txBody>
      </p:sp>
      <p:sp>
        <p:nvSpPr>
          <p:cNvPr id="62471" name="Rectangle 7"/>
          <p:cNvSpPr>
            <a:spLocks noGrp="1" noChangeArrowheads="1"/>
          </p:cNvSpPr>
          <p:nvPr>
            <p:ph type="sldNum" sz="quarter" idx="4"/>
          </p:nvPr>
        </p:nvSpPr>
        <p:spPr bwMode="auto">
          <a:xfrm>
            <a:off x="6522427" y="6578600"/>
            <a:ext cx="21336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fontAlgn="base">
              <a:defRPr sz="1100"/>
            </a:lvl1pPr>
          </a:lstStyle>
          <a:p>
            <a:fld id="{80A21BBA-2816-ED4F-9185-9247AB211CAD}" type="slidenum">
              <a:rPr lang="en-US" smtClean="0"/>
              <a:t>‹#›</a:t>
            </a:fld>
            <a:endParaRPr lang="en-US"/>
          </a:p>
        </p:txBody>
      </p:sp>
      <p:pic>
        <p:nvPicPr>
          <p:cNvPr id="1032" name="Picture 8" descr="rmit 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29500" y="476251"/>
            <a:ext cx="107266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500">
          <a:solidFill>
            <a:srgbClr val="EE3224"/>
          </a:solidFill>
          <a:latin typeface="+mj-lt"/>
          <a:ea typeface="ＭＳ Ｐゴシック" charset="0"/>
          <a:cs typeface="+mj-cs"/>
        </a:defRPr>
      </a:lvl1pPr>
      <a:lvl2pPr algn="l" rtl="0" eaLnBrk="1" fontAlgn="base" hangingPunct="1">
        <a:spcBef>
          <a:spcPct val="0"/>
        </a:spcBef>
        <a:spcAft>
          <a:spcPct val="0"/>
        </a:spcAft>
        <a:defRPr sz="2500">
          <a:solidFill>
            <a:srgbClr val="EE3224"/>
          </a:solidFill>
          <a:latin typeface="Arial" charset="0"/>
          <a:ea typeface="ＭＳ Ｐゴシック" charset="0"/>
          <a:cs typeface="Arial" charset="0"/>
        </a:defRPr>
      </a:lvl2pPr>
      <a:lvl3pPr algn="l" rtl="0" eaLnBrk="1" fontAlgn="base" hangingPunct="1">
        <a:spcBef>
          <a:spcPct val="0"/>
        </a:spcBef>
        <a:spcAft>
          <a:spcPct val="0"/>
        </a:spcAft>
        <a:defRPr sz="2500">
          <a:solidFill>
            <a:srgbClr val="EE3224"/>
          </a:solidFill>
          <a:latin typeface="Arial" charset="0"/>
          <a:ea typeface="ＭＳ Ｐゴシック" charset="0"/>
          <a:cs typeface="Arial" charset="0"/>
        </a:defRPr>
      </a:lvl3pPr>
      <a:lvl4pPr algn="l" rtl="0" eaLnBrk="1" fontAlgn="base" hangingPunct="1">
        <a:spcBef>
          <a:spcPct val="0"/>
        </a:spcBef>
        <a:spcAft>
          <a:spcPct val="0"/>
        </a:spcAft>
        <a:defRPr sz="2500">
          <a:solidFill>
            <a:srgbClr val="EE3224"/>
          </a:solidFill>
          <a:latin typeface="Arial" charset="0"/>
          <a:ea typeface="ＭＳ Ｐゴシック" charset="0"/>
          <a:cs typeface="Arial" charset="0"/>
        </a:defRPr>
      </a:lvl4pPr>
      <a:lvl5pPr algn="l" rtl="0" eaLnBrk="1" fontAlgn="base" hangingPunct="1">
        <a:spcBef>
          <a:spcPct val="0"/>
        </a:spcBef>
        <a:spcAft>
          <a:spcPct val="0"/>
        </a:spcAft>
        <a:defRPr sz="2500">
          <a:solidFill>
            <a:srgbClr val="EE3224"/>
          </a:solidFill>
          <a:latin typeface="Arial" charset="0"/>
          <a:ea typeface="ＭＳ Ｐゴシック" charset="0"/>
          <a:cs typeface="Arial" charset="0"/>
        </a:defRPr>
      </a:lvl5pPr>
      <a:lvl6pPr marL="457200" algn="l" rtl="0" eaLnBrk="1" fontAlgn="base" hangingPunct="1">
        <a:spcBef>
          <a:spcPct val="0"/>
        </a:spcBef>
        <a:spcAft>
          <a:spcPct val="0"/>
        </a:spcAft>
        <a:defRPr sz="2500">
          <a:solidFill>
            <a:srgbClr val="EE3224"/>
          </a:solidFill>
          <a:latin typeface="Arial" charset="0"/>
          <a:cs typeface="Arial" charset="0"/>
        </a:defRPr>
      </a:lvl6pPr>
      <a:lvl7pPr marL="914400" algn="l" rtl="0" eaLnBrk="1" fontAlgn="base" hangingPunct="1">
        <a:spcBef>
          <a:spcPct val="0"/>
        </a:spcBef>
        <a:spcAft>
          <a:spcPct val="0"/>
        </a:spcAft>
        <a:defRPr sz="2500">
          <a:solidFill>
            <a:srgbClr val="EE3224"/>
          </a:solidFill>
          <a:latin typeface="Arial" charset="0"/>
          <a:cs typeface="Arial" charset="0"/>
        </a:defRPr>
      </a:lvl7pPr>
      <a:lvl8pPr marL="1371600" algn="l" rtl="0" eaLnBrk="1" fontAlgn="base" hangingPunct="1">
        <a:spcBef>
          <a:spcPct val="0"/>
        </a:spcBef>
        <a:spcAft>
          <a:spcPct val="0"/>
        </a:spcAft>
        <a:defRPr sz="2500">
          <a:solidFill>
            <a:srgbClr val="EE3224"/>
          </a:solidFill>
          <a:latin typeface="Arial" charset="0"/>
          <a:cs typeface="Arial" charset="0"/>
        </a:defRPr>
      </a:lvl8pPr>
      <a:lvl9pPr marL="1828800" algn="l" rtl="0" eaLnBrk="1" fontAlgn="base" hangingPunct="1">
        <a:spcBef>
          <a:spcPct val="0"/>
        </a:spcBef>
        <a:spcAft>
          <a:spcPct val="0"/>
        </a:spcAft>
        <a:defRPr sz="2500">
          <a:solidFill>
            <a:srgbClr val="EE3224"/>
          </a:solidFill>
          <a:latin typeface="Arial" charset="0"/>
          <a:cs typeface="Arial" charset="0"/>
        </a:defRPr>
      </a:lvl9pPr>
    </p:titleStyle>
    <p:bodyStyle>
      <a:lvl1pPr marL="180975" indent="-180975" algn="l" rtl="0" eaLnBrk="1" fontAlgn="base" hangingPunct="1">
        <a:spcBef>
          <a:spcPct val="50000"/>
        </a:spcBef>
        <a:spcAft>
          <a:spcPct val="0"/>
        </a:spcAft>
        <a:buClr>
          <a:srgbClr val="887E6E"/>
        </a:buClr>
        <a:buChar char="•"/>
        <a:defRPr>
          <a:solidFill>
            <a:schemeClr val="tx1"/>
          </a:solidFill>
          <a:latin typeface="+mn-lt"/>
          <a:ea typeface="ＭＳ Ｐゴシック" charset="0"/>
          <a:cs typeface="+mn-cs"/>
        </a:defRPr>
      </a:lvl1pPr>
      <a:lvl2pPr marL="485775" indent="-161925"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2pPr>
      <a:lvl3pPr marL="795338" indent="-161925"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3pPr>
      <a:lvl4pPr marL="1090613" indent="-166688" algn="l" rtl="0" eaLnBrk="1" fontAlgn="base" hangingPunct="1">
        <a:spcBef>
          <a:spcPct val="25000"/>
        </a:spcBef>
        <a:spcAft>
          <a:spcPct val="0"/>
        </a:spcAft>
        <a:buClr>
          <a:srgbClr val="887E6E"/>
        </a:buClr>
        <a:buChar char="–"/>
        <a:defRPr>
          <a:solidFill>
            <a:schemeClr val="tx1"/>
          </a:solidFill>
          <a:latin typeface="+mn-lt"/>
          <a:ea typeface="Arial" charset="0"/>
          <a:cs typeface="+mn-cs"/>
        </a:defRPr>
      </a:lvl4pPr>
      <a:lvl5pPr marL="1390650" indent="-171450"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5pPr>
      <a:lvl6pPr marL="18478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core foot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534150"/>
            <a:ext cx="91440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381000" y="274641"/>
            <a:ext cx="8229600" cy="92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AU"/>
              <a:t>Click to edit Header 1</a:t>
            </a:r>
          </a:p>
        </p:txBody>
      </p:sp>
      <p:sp>
        <p:nvSpPr>
          <p:cNvPr id="2052" name="Rectangle 4"/>
          <p:cNvSpPr>
            <a:spLocks noGrp="1" noChangeArrowheads="1"/>
          </p:cNvSpPr>
          <p:nvPr>
            <p:ph type="body" idx="1"/>
          </p:nvPr>
        </p:nvSpPr>
        <p:spPr bwMode="auto">
          <a:xfrm>
            <a:off x="381000" y="1300166"/>
            <a:ext cx="8229600" cy="486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93189" name="Rectangle 5"/>
          <p:cNvSpPr>
            <a:spLocks noGrp="1" noChangeArrowheads="1"/>
          </p:cNvSpPr>
          <p:nvPr>
            <p:ph type="dt" sz="half" idx="2"/>
          </p:nvPr>
        </p:nvSpPr>
        <p:spPr bwMode="auto">
          <a:xfrm>
            <a:off x="444012" y="6565900"/>
            <a:ext cx="21336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fontAlgn="base">
              <a:defRPr sz="1100"/>
            </a:lvl1pPr>
          </a:lstStyle>
          <a:p>
            <a:r>
              <a:rPr lang="en-AU"/>
              <a:t>RMIT University©</a:t>
            </a:r>
            <a:fld id="{4A5E2BB4-F099-664A-805A-84DEB5E19ACB}" type="datetime1">
              <a:rPr lang="en-US"/>
              <a:pPr/>
              <a:t>7/3/2012</a:t>
            </a:fld>
            <a:endParaRPr lang="en-AU"/>
          </a:p>
        </p:txBody>
      </p:sp>
      <p:sp>
        <p:nvSpPr>
          <p:cNvPr id="93190" name="Rectangle 6"/>
          <p:cNvSpPr>
            <a:spLocks noGrp="1" noChangeArrowheads="1"/>
          </p:cNvSpPr>
          <p:nvPr>
            <p:ph type="ftr" sz="quarter" idx="3"/>
          </p:nvPr>
        </p:nvSpPr>
        <p:spPr bwMode="auto">
          <a:xfrm>
            <a:off x="2611317" y="6575425"/>
            <a:ext cx="3831981"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fontAlgn="base">
              <a:defRPr sz="1100"/>
            </a:lvl1pPr>
          </a:lstStyle>
          <a:p>
            <a:r>
              <a:rPr lang="en-AU"/>
              <a:t>RMIT University©2010</a:t>
            </a:r>
          </a:p>
        </p:txBody>
      </p:sp>
      <p:sp>
        <p:nvSpPr>
          <p:cNvPr id="93191" name="Rectangle 7"/>
          <p:cNvSpPr>
            <a:spLocks noGrp="1" noChangeArrowheads="1"/>
          </p:cNvSpPr>
          <p:nvPr>
            <p:ph type="sldNum" sz="quarter" idx="4"/>
          </p:nvPr>
        </p:nvSpPr>
        <p:spPr bwMode="auto">
          <a:xfrm>
            <a:off x="6522427" y="6578600"/>
            <a:ext cx="21336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fontAlgn="base">
              <a:defRPr sz="1100"/>
            </a:lvl1pPr>
          </a:lstStyle>
          <a:p>
            <a:fld id="{A86474B2-CA88-2248-92E8-0FC9B6DA64C6}" type="slidenum">
              <a:rPr lang="en-AU"/>
              <a:pPr/>
              <a:t>‹#›</a:t>
            </a:fld>
            <a:endParaRPr lang="en-AU"/>
          </a:p>
        </p:txBody>
      </p:sp>
      <p:pic>
        <p:nvPicPr>
          <p:cNvPr id="2056" name="Picture 8" descr="rmit 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29501" y="404816"/>
            <a:ext cx="107266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rtl="0" eaLnBrk="1" fontAlgn="base" hangingPunct="1">
        <a:spcBef>
          <a:spcPct val="0"/>
        </a:spcBef>
        <a:spcAft>
          <a:spcPct val="0"/>
        </a:spcAft>
        <a:defRPr sz="2500">
          <a:solidFill>
            <a:srgbClr val="EE3224"/>
          </a:solidFill>
          <a:latin typeface="+mj-lt"/>
          <a:ea typeface="ＭＳ Ｐゴシック" charset="0"/>
          <a:cs typeface="+mj-cs"/>
        </a:defRPr>
      </a:lvl1pPr>
      <a:lvl2pPr algn="l" rtl="0" eaLnBrk="1" fontAlgn="base" hangingPunct="1">
        <a:spcBef>
          <a:spcPct val="0"/>
        </a:spcBef>
        <a:spcAft>
          <a:spcPct val="0"/>
        </a:spcAft>
        <a:defRPr sz="2500">
          <a:solidFill>
            <a:srgbClr val="EE3224"/>
          </a:solidFill>
          <a:latin typeface="Arial" charset="0"/>
          <a:ea typeface="ＭＳ Ｐゴシック" charset="0"/>
          <a:cs typeface="Arial" charset="0"/>
        </a:defRPr>
      </a:lvl2pPr>
      <a:lvl3pPr algn="l" rtl="0" eaLnBrk="1" fontAlgn="base" hangingPunct="1">
        <a:spcBef>
          <a:spcPct val="0"/>
        </a:spcBef>
        <a:spcAft>
          <a:spcPct val="0"/>
        </a:spcAft>
        <a:defRPr sz="2500">
          <a:solidFill>
            <a:srgbClr val="EE3224"/>
          </a:solidFill>
          <a:latin typeface="Arial" charset="0"/>
          <a:ea typeface="ＭＳ Ｐゴシック" charset="0"/>
          <a:cs typeface="Arial" charset="0"/>
        </a:defRPr>
      </a:lvl3pPr>
      <a:lvl4pPr algn="l" rtl="0" eaLnBrk="1" fontAlgn="base" hangingPunct="1">
        <a:spcBef>
          <a:spcPct val="0"/>
        </a:spcBef>
        <a:spcAft>
          <a:spcPct val="0"/>
        </a:spcAft>
        <a:defRPr sz="2500">
          <a:solidFill>
            <a:srgbClr val="EE3224"/>
          </a:solidFill>
          <a:latin typeface="Arial" charset="0"/>
          <a:ea typeface="ＭＳ Ｐゴシック" charset="0"/>
          <a:cs typeface="Arial" charset="0"/>
        </a:defRPr>
      </a:lvl4pPr>
      <a:lvl5pPr algn="l" rtl="0" eaLnBrk="1" fontAlgn="base" hangingPunct="1">
        <a:spcBef>
          <a:spcPct val="0"/>
        </a:spcBef>
        <a:spcAft>
          <a:spcPct val="0"/>
        </a:spcAft>
        <a:defRPr sz="2500">
          <a:solidFill>
            <a:srgbClr val="EE3224"/>
          </a:solidFill>
          <a:latin typeface="Arial" charset="0"/>
          <a:ea typeface="ＭＳ Ｐゴシック" charset="0"/>
          <a:cs typeface="Arial" charset="0"/>
        </a:defRPr>
      </a:lvl5pPr>
      <a:lvl6pPr marL="457200" algn="l" rtl="0" eaLnBrk="1" fontAlgn="base" hangingPunct="1">
        <a:spcBef>
          <a:spcPct val="0"/>
        </a:spcBef>
        <a:spcAft>
          <a:spcPct val="0"/>
        </a:spcAft>
        <a:defRPr sz="2500">
          <a:solidFill>
            <a:srgbClr val="EE3224"/>
          </a:solidFill>
          <a:latin typeface="Arial" charset="0"/>
          <a:cs typeface="Arial" charset="0"/>
        </a:defRPr>
      </a:lvl6pPr>
      <a:lvl7pPr marL="914400" algn="l" rtl="0" eaLnBrk="1" fontAlgn="base" hangingPunct="1">
        <a:spcBef>
          <a:spcPct val="0"/>
        </a:spcBef>
        <a:spcAft>
          <a:spcPct val="0"/>
        </a:spcAft>
        <a:defRPr sz="2500">
          <a:solidFill>
            <a:srgbClr val="EE3224"/>
          </a:solidFill>
          <a:latin typeface="Arial" charset="0"/>
          <a:cs typeface="Arial" charset="0"/>
        </a:defRPr>
      </a:lvl7pPr>
      <a:lvl8pPr marL="1371600" algn="l" rtl="0" eaLnBrk="1" fontAlgn="base" hangingPunct="1">
        <a:spcBef>
          <a:spcPct val="0"/>
        </a:spcBef>
        <a:spcAft>
          <a:spcPct val="0"/>
        </a:spcAft>
        <a:defRPr sz="2500">
          <a:solidFill>
            <a:srgbClr val="EE3224"/>
          </a:solidFill>
          <a:latin typeface="Arial" charset="0"/>
          <a:cs typeface="Arial" charset="0"/>
        </a:defRPr>
      </a:lvl8pPr>
      <a:lvl9pPr marL="1828800" algn="l" rtl="0" eaLnBrk="1" fontAlgn="base" hangingPunct="1">
        <a:spcBef>
          <a:spcPct val="0"/>
        </a:spcBef>
        <a:spcAft>
          <a:spcPct val="0"/>
        </a:spcAft>
        <a:defRPr sz="2500">
          <a:solidFill>
            <a:srgbClr val="EE3224"/>
          </a:solidFill>
          <a:latin typeface="Arial" charset="0"/>
          <a:cs typeface="Arial" charset="0"/>
        </a:defRPr>
      </a:lvl9pPr>
    </p:titleStyle>
    <p:bodyStyle>
      <a:lvl1pPr marL="180975" indent="-180975" algn="l" rtl="0" eaLnBrk="1" fontAlgn="base" hangingPunct="1">
        <a:spcBef>
          <a:spcPct val="50000"/>
        </a:spcBef>
        <a:spcAft>
          <a:spcPct val="0"/>
        </a:spcAft>
        <a:buClr>
          <a:srgbClr val="887E6E"/>
        </a:buClr>
        <a:buChar char="•"/>
        <a:defRPr>
          <a:solidFill>
            <a:schemeClr val="tx1"/>
          </a:solidFill>
          <a:latin typeface="+mn-lt"/>
          <a:ea typeface="ＭＳ Ｐゴシック" charset="0"/>
          <a:cs typeface="+mn-cs"/>
        </a:defRPr>
      </a:lvl1pPr>
      <a:lvl2pPr marL="485775" indent="-161925"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2pPr>
      <a:lvl3pPr marL="795338" indent="-161925"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3pPr>
      <a:lvl4pPr marL="1090613" indent="-166688" algn="l" rtl="0" eaLnBrk="1" fontAlgn="base" hangingPunct="1">
        <a:spcBef>
          <a:spcPct val="25000"/>
        </a:spcBef>
        <a:spcAft>
          <a:spcPct val="0"/>
        </a:spcAft>
        <a:buClr>
          <a:srgbClr val="887E6E"/>
        </a:buClr>
        <a:buChar char="–"/>
        <a:defRPr>
          <a:solidFill>
            <a:schemeClr val="tx1"/>
          </a:solidFill>
          <a:latin typeface="+mn-lt"/>
          <a:ea typeface="Arial" charset="0"/>
          <a:cs typeface="+mn-cs"/>
        </a:defRPr>
      </a:lvl4pPr>
      <a:lvl5pPr marL="1390650" indent="-171450"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5pPr>
      <a:lvl6pPr marL="18478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spcBef>
                <a:spcPts val="85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dirty="0" smtClean="0"/>
              <a:t>Week </a:t>
            </a:r>
            <a:r>
              <a:rPr lang="en-US" dirty="0" smtClean="0"/>
              <a:t>3 </a:t>
            </a:r>
            <a:r>
              <a:rPr lang="en-US" dirty="0" smtClean="0"/>
              <a:t>- </a:t>
            </a:r>
            <a:r>
              <a:rPr lang="en-GB" dirty="0"/>
              <a:t>Java ME – </a:t>
            </a:r>
            <a:r>
              <a:rPr lang="en-US" dirty="0"/>
              <a:t>Game API and Animation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220479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smtClean="0"/>
              <a:t>GameCanvas</a:t>
            </a:r>
          </a:p>
        </p:txBody>
      </p:sp>
      <p:sp>
        <p:nvSpPr>
          <p:cNvPr id="3" name="Content Placeholder 2"/>
          <p:cNvSpPr>
            <a:spLocks noGrp="1"/>
          </p:cNvSpPr>
          <p:nvPr>
            <p:ph idx="1"/>
          </p:nvPr>
        </p:nvSpPr>
        <p:spPr/>
        <p:txBody>
          <a:bodyPr>
            <a:normAutofit/>
          </a:bodyPr>
          <a:lstStyle/>
          <a:p>
            <a:pPr>
              <a:defRPr/>
            </a:pPr>
            <a:r>
              <a:rPr lang="en-GB" dirty="0" smtClean="0"/>
              <a:t>The </a:t>
            </a:r>
            <a:r>
              <a:rPr lang="en-GB" dirty="0" err="1">
                <a:latin typeface="Courier New"/>
                <a:ea typeface="Arial" charset="0"/>
                <a:cs typeface="Courier New"/>
              </a:rPr>
              <a:t>GameCanvas</a:t>
            </a:r>
            <a:r>
              <a:rPr lang="en-GB" dirty="0" smtClean="0"/>
              <a:t> class builds on the Canvas class (it is actually a subclass of Canvas)</a:t>
            </a:r>
          </a:p>
          <a:p>
            <a:pPr>
              <a:defRPr/>
            </a:pPr>
            <a:r>
              <a:rPr lang="en-GB" dirty="0" smtClean="0"/>
              <a:t>With </a:t>
            </a:r>
            <a:r>
              <a:rPr lang="en-GB" dirty="0" err="1">
                <a:latin typeface="Courier New"/>
                <a:ea typeface="Arial" charset="0"/>
                <a:cs typeface="Courier New"/>
              </a:rPr>
              <a:t>GameCanvas</a:t>
            </a:r>
            <a:r>
              <a:rPr lang="en-GB" dirty="0" smtClean="0"/>
              <a:t> you have control over exactly when the canvas is repainted</a:t>
            </a:r>
          </a:p>
          <a:p>
            <a:pPr lvl="1">
              <a:defRPr/>
            </a:pPr>
            <a:r>
              <a:rPr lang="en-GB" dirty="0" smtClean="0"/>
              <a:t>No call to </a:t>
            </a:r>
            <a:r>
              <a:rPr lang="en-GB" dirty="0">
                <a:latin typeface="Courier New"/>
                <a:cs typeface="Courier New"/>
              </a:rPr>
              <a:t>repaint() </a:t>
            </a:r>
            <a:r>
              <a:rPr lang="en-GB" dirty="0" smtClean="0"/>
              <a:t>and having the environment call the </a:t>
            </a:r>
            <a:r>
              <a:rPr lang="en-GB" dirty="0">
                <a:latin typeface="Courier New"/>
                <a:cs typeface="Courier New"/>
              </a:rPr>
              <a:t>paint() </a:t>
            </a:r>
            <a:r>
              <a:rPr lang="en-GB" dirty="0" smtClean="0"/>
              <a:t>method for you</a:t>
            </a:r>
          </a:p>
          <a:p>
            <a:pPr lvl="1">
              <a:defRPr/>
            </a:pPr>
            <a:r>
              <a:rPr lang="en-GB" dirty="0" smtClean="0"/>
              <a:t>Instead</a:t>
            </a:r>
          </a:p>
          <a:p>
            <a:pPr lvl="2">
              <a:defRPr/>
            </a:pPr>
            <a:r>
              <a:rPr lang="en-GB" dirty="0" smtClean="0"/>
              <a:t>Prepare the Graphics you want to appear on the screen</a:t>
            </a:r>
          </a:p>
          <a:p>
            <a:pPr lvl="2">
              <a:defRPr/>
            </a:pPr>
            <a:r>
              <a:rPr lang="en-GB" dirty="0" smtClean="0"/>
              <a:t>Call </a:t>
            </a:r>
            <a:r>
              <a:rPr lang="en-GB" dirty="0" err="1">
                <a:latin typeface="Courier New"/>
                <a:cs typeface="Courier New"/>
              </a:rPr>
              <a:t>flushGraphics</a:t>
            </a:r>
            <a:r>
              <a:rPr lang="en-GB" dirty="0">
                <a:latin typeface="Courier New"/>
                <a:cs typeface="Courier New"/>
              </a:rPr>
              <a:t>()</a:t>
            </a:r>
            <a:r>
              <a:rPr lang="en-GB" dirty="0" smtClean="0"/>
              <a:t> to update the screen with the prepared Graphics</a:t>
            </a:r>
          </a:p>
        </p:txBody>
      </p:sp>
      <p:sp>
        <p:nvSpPr>
          <p:cNvPr id="21508" name="Slide Number Placeholder 3"/>
          <p:cNvSpPr>
            <a:spLocks noGrp="1"/>
          </p:cNvSpPr>
          <p:nvPr>
            <p:ph type="sldNum" sz="quarter" idx="10"/>
          </p:nvPr>
        </p:nvSpPr>
        <p:spPr>
          <a:noFill/>
        </p:spPr>
        <p:txBody>
          <a:bodyPr/>
          <a:lstStyle/>
          <a:p>
            <a:fld id="{9E65FB1F-01BD-4D6C-B20B-C18686D75E6C}" type="slidenum">
              <a:rPr lang="en-GB" smtClean="0"/>
              <a:pPr/>
              <a:t>10</a:t>
            </a:fld>
            <a:endParaRPr lang="en-GB" smtClean="0"/>
          </a:p>
        </p:txBody>
      </p:sp>
      <p:sp>
        <p:nvSpPr>
          <p:cNvPr id="6" name="Rounded Rectangular Callout 5"/>
          <p:cNvSpPr/>
          <p:nvPr/>
        </p:nvSpPr>
        <p:spPr>
          <a:xfrm>
            <a:off x="4901661" y="5004117"/>
            <a:ext cx="3286125" cy="544830"/>
          </a:xfrm>
          <a:prstGeom prst="wedgeRoundRectCallout">
            <a:avLst>
              <a:gd name="adj1" fmla="val -113279"/>
              <a:gd name="adj2" fmla="val -181979"/>
              <a:gd name="adj3" fmla="val 16667"/>
            </a:avLst>
          </a:prstGeom>
          <a:solidFill>
            <a:schemeClr val="accent1"/>
          </a:solidFill>
          <a:ln w="9525">
            <a:solidFill>
              <a:schemeClr val="tx1"/>
            </a:solidFill>
            <a:miter lim="800000"/>
            <a:headEnd/>
            <a:tailEnd/>
          </a:ln>
        </p:spPr>
        <p:txBody>
          <a:bodyPr wrap="square" lIns="0" tIns="0" rIns="0" bIns="0">
            <a:spAutoFit/>
          </a:bodyPr>
          <a:lstStyle/>
          <a:p>
            <a:pPr algn="ctr">
              <a:defRPr/>
            </a:pPr>
            <a:r>
              <a:rPr lang="en-GB" sz="1600" b="1" dirty="0">
                <a:solidFill>
                  <a:srgbClr val="000000"/>
                </a:solidFill>
                <a:latin typeface="Arial" charset="0"/>
                <a:ea typeface="Arial Unicode MS" pitchFamily="34" charset="-128"/>
                <a:cs typeface="Arial Unicode MS" pitchFamily="34" charset="-128"/>
              </a:rPr>
              <a:t>Returns only when the screen has been updated</a:t>
            </a:r>
          </a:p>
        </p:txBody>
      </p:sp>
    </p:spTree>
    <p:extLst>
      <p:ext uri="{BB962C8B-B14F-4D97-AF65-F5344CB8AC3E}">
        <p14:creationId xmlns:p14="http://schemas.microsoft.com/office/powerpoint/2010/main" val="2430929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dirty="0" smtClean="0"/>
              <a:t>Creating a </a:t>
            </a:r>
            <a:r>
              <a:rPr lang="en-GB" dirty="0" err="1" smtClean="0"/>
              <a:t>GameCanvas</a:t>
            </a:r>
            <a:r>
              <a:rPr lang="en-GB" dirty="0" smtClean="0"/>
              <a:t> (1/2)</a:t>
            </a:r>
          </a:p>
        </p:txBody>
      </p:sp>
      <p:sp>
        <p:nvSpPr>
          <p:cNvPr id="12291" name="Rectangle 3"/>
          <p:cNvSpPr>
            <a:spLocks noGrp="1" noChangeArrowheads="1"/>
          </p:cNvSpPr>
          <p:nvPr>
            <p:ph type="body" idx="1"/>
          </p:nvPr>
        </p:nvSpPr>
        <p:spPr>
          <a:xfrm>
            <a:off x="176851" y="1300164"/>
            <a:ext cx="8433749" cy="4865687"/>
          </a:xfrm>
        </p:spPr>
        <p:txBody>
          <a:bodyPr/>
          <a:lstStyle/>
          <a:p>
            <a:pPr marL="14287" indent="0">
              <a:buNone/>
            </a:pPr>
            <a:r>
              <a:rPr lang="en-GB" dirty="0">
                <a:latin typeface="Courier New"/>
                <a:cs typeface="Courier New"/>
              </a:rPr>
              <a:t>public class </a:t>
            </a:r>
            <a:r>
              <a:rPr lang="en-GB" dirty="0" err="1">
                <a:latin typeface="Courier New"/>
                <a:cs typeface="Courier New"/>
              </a:rPr>
              <a:t>BasicGameCanvas</a:t>
            </a:r>
            <a:r>
              <a:rPr lang="en-GB" dirty="0">
                <a:latin typeface="Courier New"/>
                <a:cs typeface="Courier New"/>
              </a:rPr>
              <a:t> extends </a:t>
            </a:r>
            <a:r>
              <a:rPr lang="en-GB" dirty="0" err="1">
                <a:latin typeface="Courier New"/>
                <a:cs typeface="Courier New"/>
              </a:rPr>
              <a:t>GameCanvas</a:t>
            </a:r>
            <a:r>
              <a:rPr lang="en-GB" dirty="0">
                <a:latin typeface="Courier New"/>
                <a:cs typeface="Courier New"/>
              </a:rPr>
              <a:t> </a:t>
            </a:r>
            <a:r>
              <a:rPr lang="en-GB" dirty="0" smtClean="0">
                <a:latin typeface="Courier New"/>
                <a:cs typeface="Courier New"/>
              </a:rPr>
              <a:t>{</a:t>
            </a:r>
          </a:p>
          <a:p>
            <a:pPr marL="14287" indent="0">
              <a:buNone/>
            </a:pPr>
            <a:r>
              <a:rPr lang="en-GB" dirty="0">
                <a:latin typeface="Courier New"/>
                <a:cs typeface="Courier New"/>
              </a:rPr>
              <a:t> </a:t>
            </a:r>
            <a:r>
              <a:rPr lang="en-GB" dirty="0" smtClean="0">
                <a:latin typeface="Courier New"/>
                <a:cs typeface="Courier New"/>
              </a:rPr>
              <a:t> private Graphics </a:t>
            </a:r>
            <a:r>
              <a:rPr lang="en-GB" dirty="0" err="1" smtClean="0">
                <a:latin typeface="Courier New"/>
                <a:cs typeface="Courier New"/>
              </a:rPr>
              <a:t>offScreenGraphics</a:t>
            </a:r>
            <a:r>
              <a:rPr lang="en-GB" dirty="0" smtClean="0">
                <a:latin typeface="Courier New"/>
                <a:cs typeface="Courier New"/>
              </a:rPr>
              <a:t>;</a:t>
            </a:r>
          </a:p>
          <a:p>
            <a:pPr marL="14287" indent="0">
              <a:buNone/>
            </a:pPr>
            <a:r>
              <a:rPr lang="en-GB" dirty="0" smtClean="0">
                <a:latin typeface="Courier New"/>
                <a:cs typeface="Courier New"/>
              </a:rPr>
              <a:t>  </a:t>
            </a:r>
            <a:r>
              <a:rPr lang="en-GB" dirty="0">
                <a:latin typeface="Courier New"/>
                <a:cs typeface="Courier New"/>
              </a:rPr>
              <a:t>public void </a:t>
            </a:r>
            <a:r>
              <a:rPr lang="en-GB" dirty="0" err="1">
                <a:latin typeface="Courier New"/>
                <a:cs typeface="Courier New"/>
              </a:rPr>
              <a:t>updateCanvas</a:t>
            </a:r>
            <a:r>
              <a:rPr lang="en-GB" dirty="0">
                <a:latin typeface="Courier New"/>
                <a:cs typeface="Courier New"/>
              </a:rPr>
              <a:t>() {</a:t>
            </a:r>
          </a:p>
          <a:p>
            <a:pPr marL="14287" indent="0">
              <a:buNone/>
            </a:pPr>
            <a:r>
              <a:rPr lang="en-GB" dirty="0">
                <a:latin typeface="Courier New"/>
                <a:cs typeface="Courier New"/>
              </a:rPr>
              <a:t>  </a:t>
            </a:r>
            <a:r>
              <a:rPr lang="en-GB" dirty="0" smtClean="0">
                <a:latin typeface="Courier New"/>
                <a:cs typeface="Courier New"/>
              </a:rPr>
              <a:t>   </a:t>
            </a:r>
            <a:r>
              <a:rPr lang="en-GB" dirty="0">
                <a:latin typeface="Courier New"/>
                <a:cs typeface="Courier New"/>
              </a:rPr>
              <a:t>// Get the ‘off screen’ Graphics object</a:t>
            </a:r>
          </a:p>
          <a:p>
            <a:pPr marL="14287" indent="0">
              <a:buNone/>
            </a:pPr>
            <a:r>
              <a:rPr lang="en-GB" dirty="0">
                <a:latin typeface="Courier New"/>
                <a:cs typeface="Courier New"/>
              </a:rPr>
              <a:t>  </a:t>
            </a:r>
            <a:r>
              <a:rPr lang="en-GB" dirty="0" smtClean="0">
                <a:latin typeface="Courier New"/>
                <a:cs typeface="Courier New"/>
              </a:rPr>
              <a:t>   </a:t>
            </a:r>
            <a:r>
              <a:rPr lang="en-GB" dirty="0">
                <a:latin typeface="Courier New"/>
                <a:cs typeface="Courier New"/>
              </a:rPr>
              <a:t>Graphics g = </a:t>
            </a:r>
            <a:r>
              <a:rPr lang="en-GB" dirty="0" err="1">
                <a:latin typeface="Courier New"/>
                <a:cs typeface="Courier New"/>
              </a:rPr>
              <a:t>getOffScreenGraphics</a:t>
            </a:r>
            <a:r>
              <a:rPr lang="en-GB" dirty="0">
                <a:latin typeface="Courier New"/>
                <a:cs typeface="Courier New"/>
              </a:rPr>
              <a:t>();</a:t>
            </a:r>
          </a:p>
          <a:p>
            <a:pPr marL="14287" indent="0">
              <a:buNone/>
            </a:pPr>
            <a:r>
              <a:rPr lang="en-GB" dirty="0">
                <a:latin typeface="Courier New"/>
                <a:cs typeface="Courier New"/>
              </a:rPr>
              <a:t>   </a:t>
            </a:r>
            <a:r>
              <a:rPr lang="en-GB" dirty="0" smtClean="0">
                <a:latin typeface="Courier New"/>
                <a:cs typeface="Courier New"/>
              </a:rPr>
              <a:t>  </a:t>
            </a:r>
          </a:p>
          <a:p>
            <a:pPr marL="14287" indent="0">
              <a:buNone/>
            </a:pPr>
            <a:r>
              <a:rPr lang="en-GB" dirty="0">
                <a:latin typeface="Courier New"/>
                <a:cs typeface="Courier New"/>
              </a:rPr>
              <a:t> </a:t>
            </a:r>
            <a:r>
              <a:rPr lang="en-GB" dirty="0" smtClean="0">
                <a:latin typeface="Courier New"/>
                <a:cs typeface="Courier New"/>
              </a:rPr>
              <a:t>    /</a:t>
            </a:r>
            <a:r>
              <a:rPr lang="en-GB" dirty="0">
                <a:latin typeface="Courier New"/>
                <a:cs typeface="Courier New"/>
              </a:rPr>
              <a:t>/ Draw the elements</a:t>
            </a:r>
          </a:p>
          <a:p>
            <a:pPr marL="14287" indent="0">
              <a:buNone/>
            </a:pPr>
            <a:r>
              <a:rPr lang="en-GB" dirty="0">
                <a:latin typeface="Courier New"/>
                <a:cs typeface="Courier New"/>
              </a:rPr>
              <a:t>  </a:t>
            </a:r>
            <a:r>
              <a:rPr lang="en-GB" dirty="0" smtClean="0">
                <a:latin typeface="Courier New"/>
                <a:cs typeface="Courier New"/>
              </a:rPr>
              <a:t>   </a:t>
            </a:r>
            <a:r>
              <a:rPr lang="en-GB" dirty="0">
                <a:latin typeface="Courier New"/>
                <a:cs typeface="Courier New"/>
              </a:rPr>
              <a:t>paint(g);</a:t>
            </a:r>
          </a:p>
          <a:p>
            <a:pPr marL="14287" indent="0">
              <a:buNone/>
            </a:pPr>
            <a:r>
              <a:rPr lang="en-GB" dirty="0">
                <a:latin typeface="Courier New"/>
                <a:cs typeface="Courier New"/>
              </a:rPr>
              <a:t>   </a:t>
            </a:r>
            <a:r>
              <a:rPr lang="en-GB" dirty="0" smtClean="0">
                <a:latin typeface="Courier New"/>
                <a:cs typeface="Courier New"/>
              </a:rPr>
              <a:t> </a:t>
            </a:r>
          </a:p>
          <a:p>
            <a:pPr marL="14287" indent="0">
              <a:buNone/>
            </a:pPr>
            <a:r>
              <a:rPr lang="en-GB" dirty="0">
                <a:latin typeface="Courier New"/>
                <a:cs typeface="Courier New"/>
              </a:rPr>
              <a:t> </a:t>
            </a:r>
            <a:r>
              <a:rPr lang="en-GB" dirty="0" smtClean="0">
                <a:latin typeface="Courier New"/>
                <a:cs typeface="Courier New"/>
              </a:rPr>
              <a:t>    /</a:t>
            </a:r>
            <a:r>
              <a:rPr lang="en-GB" dirty="0">
                <a:latin typeface="Courier New"/>
                <a:cs typeface="Courier New"/>
              </a:rPr>
              <a:t>/ Flush to the display</a:t>
            </a:r>
          </a:p>
          <a:p>
            <a:pPr marL="14287" indent="0">
              <a:buNone/>
            </a:pPr>
            <a:r>
              <a:rPr lang="en-GB" dirty="0">
                <a:latin typeface="Courier New"/>
                <a:cs typeface="Courier New"/>
              </a:rPr>
              <a:t>   </a:t>
            </a:r>
            <a:r>
              <a:rPr lang="en-GB" dirty="0" smtClean="0">
                <a:latin typeface="Courier New"/>
                <a:cs typeface="Courier New"/>
              </a:rPr>
              <a:t>  </a:t>
            </a:r>
            <a:r>
              <a:rPr lang="en-GB" dirty="0" err="1" smtClean="0">
                <a:latin typeface="Courier New"/>
                <a:cs typeface="Courier New"/>
              </a:rPr>
              <a:t>flushGraphics</a:t>
            </a:r>
            <a:r>
              <a:rPr lang="en-GB" dirty="0">
                <a:latin typeface="Courier New"/>
                <a:cs typeface="Courier New"/>
              </a:rPr>
              <a:t>();</a:t>
            </a:r>
          </a:p>
          <a:p>
            <a:pPr marL="14287" indent="0">
              <a:buNone/>
            </a:pPr>
            <a:r>
              <a:rPr lang="en-GB" dirty="0">
                <a:latin typeface="Courier New"/>
                <a:cs typeface="Courier New"/>
              </a:rPr>
              <a:t>  }</a:t>
            </a:r>
          </a:p>
          <a:p>
            <a:pPr marL="14287" indent="0">
              <a:buNone/>
            </a:pPr>
            <a:r>
              <a:rPr lang="en-GB" dirty="0">
                <a:latin typeface="Courier New"/>
                <a:cs typeface="Courier New"/>
              </a:rPr>
              <a:t>  </a:t>
            </a:r>
          </a:p>
        </p:txBody>
      </p:sp>
      <p:pic>
        <p:nvPicPr>
          <p:cNvPr id="12292" name="Picture 6" descr="gamecanvas"/>
          <p:cNvPicPr>
            <a:picLocks noChangeAspect="1" noChangeArrowheads="1"/>
          </p:cNvPicPr>
          <p:nvPr/>
        </p:nvPicPr>
        <p:blipFill>
          <a:blip r:embed="rId3" cstate="print"/>
          <a:srcRect/>
          <a:stretch>
            <a:fillRect/>
          </a:stretch>
        </p:blipFill>
        <p:spPr bwMode="auto">
          <a:xfrm>
            <a:off x="6466776" y="1869075"/>
            <a:ext cx="2351520" cy="3135210"/>
          </a:xfrm>
          <a:prstGeom prst="rect">
            <a:avLst/>
          </a:prstGeom>
          <a:noFill/>
          <a:ln w="9525">
            <a:noFill/>
            <a:miter lim="800000"/>
            <a:headEnd/>
            <a:tailEnd/>
          </a:ln>
        </p:spPr>
      </p:pic>
    </p:spTree>
    <p:extLst>
      <p:ext uri="{BB962C8B-B14F-4D97-AF65-F5344CB8AC3E}">
        <p14:creationId xmlns:p14="http://schemas.microsoft.com/office/powerpoint/2010/main" val="35168583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dirty="0" smtClean="0"/>
              <a:t>Creating a </a:t>
            </a:r>
            <a:r>
              <a:rPr lang="en-GB" dirty="0" err="1" smtClean="0"/>
              <a:t>GameCanvas</a:t>
            </a:r>
            <a:r>
              <a:rPr lang="en-GB" dirty="0" smtClean="0"/>
              <a:t> (2/2)</a:t>
            </a:r>
          </a:p>
        </p:txBody>
      </p:sp>
      <p:sp>
        <p:nvSpPr>
          <p:cNvPr id="12291" name="Rectangle 3"/>
          <p:cNvSpPr>
            <a:spLocks noGrp="1" noChangeArrowheads="1"/>
          </p:cNvSpPr>
          <p:nvPr>
            <p:ph type="body" idx="1"/>
          </p:nvPr>
        </p:nvSpPr>
        <p:spPr>
          <a:xfrm>
            <a:off x="123768" y="1077026"/>
            <a:ext cx="8229600" cy="5313876"/>
          </a:xfrm>
        </p:spPr>
        <p:txBody>
          <a:bodyPr/>
          <a:lstStyle/>
          <a:p>
            <a:pPr marL="14287" indent="0">
              <a:buNone/>
            </a:pPr>
            <a:r>
              <a:rPr lang="en-GB" dirty="0">
                <a:latin typeface="Courier New"/>
                <a:ea typeface="ＭＳ Ｐゴシック" charset="0"/>
                <a:cs typeface="Courier New"/>
              </a:rPr>
              <a:t>private Graphics </a:t>
            </a:r>
            <a:r>
              <a:rPr lang="en-GB" dirty="0" err="1">
                <a:latin typeface="Courier New"/>
                <a:ea typeface="ＭＳ Ｐゴシック" charset="0"/>
                <a:cs typeface="Courier New"/>
              </a:rPr>
              <a:t>getOffScreenGraphics</a:t>
            </a:r>
            <a:r>
              <a:rPr lang="en-GB" dirty="0">
                <a:latin typeface="Courier New"/>
                <a:ea typeface="ＭＳ Ｐゴシック" charset="0"/>
                <a:cs typeface="Courier New"/>
              </a:rPr>
              <a:t>() {   </a:t>
            </a:r>
          </a:p>
          <a:p>
            <a:pPr marL="14287" indent="0">
              <a:buNone/>
            </a:pPr>
            <a:r>
              <a:rPr lang="en-GB" dirty="0">
                <a:latin typeface="Courier New"/>
                <a:ea typeface="ＭＳ Ｐゴシック" charset="0"/>
                <a:cs typeface="Courier New"/>
              </a:rPr>
              <a:t>   // Re-use the off screen graphics object</a:t>
            </a:r>
          </a:p>
          <a:p>
            <a:pPr marL="14287" indent="0">
              <a:buNone/>
            </a:pPr>
            <a:r>
              <a:rPr lang="en-GB" dirty="0">
                <a:latin typeface="Courier New"/>
                <a:ea typeface="ＭＳ Ｐゴシック" charset="0"/>
                <a:cs typeface="Courier New"/>
              </a:rPr>
              <a:t>   if (</a:t>
            </a:r>
            <a:r>
              <a:rPr lang="en-GB" dirty="0" err="1">
                <a:latin typeface="Courier New"/>
                <a:ea typeface="ＭＳ Ｐゴシック" charset="0"/>
                <a:cs typeface="Courier New"/>
              </a:rPr>
              <a:t>offScreenGraphics</a:t>
            </a:r>
            <a:r>
              <a:rPr lang="en-GB" dirty="0">
                <a:latin typeface="Courier New"/>
                <a:ea typeface="ＭＳ Ｐゴシック" charset="0"/>
                <a:cs typeface="Courier New"/>
              </a:rPr>
              <a:t> == null) {</a:t>
            </a:r>
          </a:p>
          <a:p>
            <a:pPr marL="319087" lvl="1" indent="0">
              <a:buNone/>
            </a:pPr>
            <a:r>
              <a:rPr lang="en-GB" dirty="0">
                <a:latin typeface="Courier New"/>
                <a:ea typeface="ＭＳ Ｐゴシック" charset="0"/>
                <a:cs typeface="Courier New"/>
              </a:rPr>
              <a:t>    </a:t>
            </a:r>
            <a:r>
              <a:rPr lang="en-GB" dirty="0" err="1" smtClean="0">
                <a:latin typeface="Courier New"/>
                <a:ea typeface="ＭＳ Ｐゴシック" charset="0"/>
                <a:cs typeface="Courier New"/>
              </a:rPr>
              <a:t>offScreenGraphics</a:t>
            </a:r>
            <a:r>
              <a:rPr lang="en-GB" dirty="0" smtClean="0">
                <a:latin typeface="Courier New"/>
                <a:ea typeface="ＭＳ Ｐゴシック" charset="0"/>
                <a:cs typeface="Courier New"/>
              </a:rPr>
              <a:t> </a:t>
            </a:r>
            <a:r>
              <a:rPr lang="en-GB" dirty="0">
                <a:latin typeface="Courier New"/>
                <a:ea typeface="ＭＳ Ｐゴシック" charset="0"/>
                <a:cs typeface="Courier New"/>
              </a:rPr>
              <a:t>= </a:t>
            </a:r>
            <a:r>
              <a:rPr lang="en-GB" dirty="0" err="1">
                <a:latin typeface="Courier New"/>
                <a:ea typeface="ＭＳ Ｐゴシック" charset="0"/>
                <a:cs typeface="Courier New"/>
              </a:rPr>
              <a:t>getGraphics</a:t>
            </a:r>
            <a:r>
              <a:rPr lang="en-GB" dirty="0">
                <a:latin typeface="Courier New"/>
                <a:ea typeface="ＭＳ Ｐゴシック" charset="0"/>
                <a:cs typeface="Courier New"/>
              </a:rPr>
              <a:t>();</a:t>
            </a:r>
          </a:p>
          <a:p>
            <a:pPr marL="14287" indent="0">
              <a:buNone/>
            </a:pPr>
            <a:r>
              <a:rPr lang="en-GB" dirty="0">
                <a:latin typeface="Courier New"/>
                <a:ea typeface="ＭＳ Ｐゴシック" charset="0"/>
                <a:cs typeface="Courier New"/>
              </a:rPr>
              <a:t>   }</a:t>
            </a:r>
          </a:p>
          <a:p>
            <a:pPr marL="14287" indent="0">
              <a:buNone/>
            </a:pPr>
            <a:r>
              <a:rPr lang="en-GB" dirty="0">
                <a:latin typeface="Courier New"/>
                <a:ea typeface="ＭＳ Ｐゴシック" charset="0"/>
                <a:cs typeface="Courier New"/>
              </a:rPr>
              <a:t>   </a:t>
            </a:r>
            <a:r>
              <a:rPr lang="en-GB" dirty="0" smtClean="0">
                <a:latin typeface="Courier New"/>
                <a:ea typeface="ＭＳ Ｐゴシック" charset="0"/>
                <a:cs typeface="Courier New"/>
              </a:rPr>
              <a:t>	return </a:t>
            </a:r>
            <a:r>
              <a:rPr lang="en-GB" dirty="0" err="1">
                <a:latin typeface="Courier New"/>
                <a:ea typeface="ＭＳ Ｐゴシック" charset="0"/>
                <a:cs typeface="Courier New"/>
              </a:rPr>
              <a:t>offScreenGraphics</a:t>
            </a:r>
            <a:r>
              <a:rPr lang="en-GB" dirty="0">
                <a:latin typeface="Courier New"/>
                <a:ea typeface="ＭＳ Ｐゴシック" charset="0"/>
                <a:cs typeface="Courier New"/>
              </a:rPr>
              <a:t>;</a:t>
            </a:r>
          </a:p>
          <a:p>
            <a:pPr marL="14287" indent="0">
              <a:buNone/>
            </a:pPr>
            <a:r>
              <a:rPr lang="en-GB" dirty="0">
                <a:latin typeface="Courier New"/>
                <a:ea typeface="ＭＳ Ｐゴシック" charset="0"/>
                <a:cs typeface="Courier New"/>
              </a:rPr>
              <a:t>  }</a:t>
            </a:r>
          </a:p>
          <a:p>
            <a:pPr marL="14287" indent="0">
              <a:buNone/>
            </a:pPr>
            <a:r>
              <a:rPr lang="en-GB" dirty="0">
                <a:latin typeface="Courier New"/>
                <a:ea typeface="ＭＳ Ｐゴシック" charset="0"/>
                <a:cs typeface="Courier New"/>
              </a:rPr>
              <a:t>  public void paint(Graphics g) {</a:t>
            </a:r>
          </a:p>
          <a:p>
            <a:pPr marL="14287" indent="0">
              <a:buNone/>
            </a:pPr>
            <a:r>
              <a:rPr lang="en-GB" dirty="0">
                <a:latin typeface="Courier New"/>
                <a:ea typeface="ＭＳ Ｐゴシック" charset="0"/>
                <a:cs typeface="Courier New"/>
              </a:rPr>
              <a:t>   </a:t>
            </a:r>
            <a:r>
              <a:rPr lang="en-GB" dirty="0" smtClean="0">
                <a:latin typeface="Courier New"/>
                <a:ea typeface="ＭＳ Ｐゴシック" charset="0"/>
                <a:cs typeface="Courier New"/>
              </a:rPr>
              <a:t>	</a:t>
            </a:r>
            <a:r>
              <a:rPr lang="en-GB" dirty="0" err="1" smtClean="0">
                <a:latin typeface="Courier New"/>
                <a:ea typeface="ＭＳ Ｐゴシック" charset="0"/>
                <a:cs typeface="Courier New"/>
              </a:rPr>
              <a:t>g.drawImage</a:t>
            </a:r>
            <a:r>
              <a:rPr lang="en-GB" dirty="0">
                <a:latin typeface="Courier New"/>
                <a:ea typeface="ＭＳ Ｐゴシック" charset="0"/>
                <a:cs typeface="Courier New"/>
              </a:rPr>
              <a:t>(background, 0, 0, </a:t>
            </a:r>
            <a:r>
              <a:rPr lang="en-GB" dirty="0" err="1">
                <a:latin typeface="Courier New"/>
                <a:ea typeface="ＭＳ Ｐゴシック" charset="0"/>
                <a:cs typeface="Courier New"/>
              </a:rPr>
              <a:t>Graphics.LEFT</a:t>
            </a:r>
            <a:r>
              <a:rPr lang="en-GB" dirty="0">
                <a:latin typeface="Courier New"/>
                <a:ea typeface="ＭＳ Ｐゴシック" charset="0"/>
                <a:cs typeface="Courier New"/>
              </a:rPr>
              <a:t> | </a:t>
            </a:r>
            <a:r>
              <a:rPr lang="en-GB" dirty="0" smtClean="0">
                <a:latin typeface="Courier New"/>
                <a:ea typeface="ＭＳ Ｐゴシック" charset="0"/>
                <a:cs typeface="Courier New"/>
              </a:rPr>
              <a:t>	</a:t>
            </a:r>
            <a:r>
              <a:rPr lang="en-GB" dirty="0" err="1" smtClean="0">
                <a:latin typeface="Courier New"/>
                <a:ea typeface="ＭＳ Ｐゴシック" charset="0"/>
                <a:cs typeface="Courier New"/>
              </a:rPr>
              <a:t>Graphics.TOP</a:t>
            </a:r>
            <a:r>
              <a:rPr lang="en-GB" dirty="0">
                <a:latin typeface="Courier New"/>
                <a:ea typeface="ＭＳ Ｐゴシック" charset="0"/>
                <a:cs typeface="Courier New"/>
              </a:rPr>
              <a:t>); }</a:t>
            </a:r>
          </a:p>
          <a:p>
            <a:pPr marL="14287" indent="0">
              <a:buNone/>
            </a:pPr>
            <a:r>
              <a:rPr lang="en-GB" dirty="0">
                <a:latin typeface="Courier New"/>
                <a:ea typeface="ＭＳ Ｐゴシック" charset="0"/>
                <a:cs typeface="Courier New"/>
              </a:rPr>
              <a:t>   ...</a:t>
            </a:r>
          </a:p>
          <a:p>
            <a:pPr marL="14287" indent="0">
              <a:buNone/>
            </a:pPr>
            <a:r>
              <a:rPr lang="en-GB" dirty="0">
                <a:latin typeface="Courier New"/>
                <a:ea typeface="ＭＳ Ｐゴシック" charset="0"/>
                <a:cs typeface="Courier New"/>
              </a:rPr>
              <a:t>  }</a:t>
            </a:r>
          </a:p>
          <a:p>
            <a:pPr marL="14287" indent="0">
              <a:buNone/>
            </a:pPr>
            <a:r>
              <a:rPr lang="en-GB" dirty="0">
                <a:latin typeface="Courier New"/>
                <a:ea typeface="ＭＳ Ｐゴシック" charset="0"/>
                <a:cs typeface="Courier New"/>
              </a:rPr>
              <a:t>  </a:t>
            </a:r>
            <a:r>
              <a:rPr lang="en-GB" dirty="0" smtClean="0">
                <a:latin typeface="Courier New"/>
                <a:ea typeface="ＭＳ Ｐゴシック" charset="0"/>
                <a:cs typeface="Courier New"/>
              </a:rPr>
              <a:t>...</a:t>
            </a:r>
          </a:p>
          <a:p>
            <a:pPr marL="14287" indent="0">
              <a:buNone/>
            </a:pPr>
            <a:r>
              <a:rPr lang="en-GB" dirty="0" smtClean="0">
                <a:latin typeface="Courier New"/>
                <a:ea typeface="ＭＳ Ｐゴシック" charset="0"/>
                <a:cs typeface="Courier New"/>
              </a:rPr>
              <a:t>}</a:t>
            </a:r>
            <a:endParaRPr lang="en-GB" dirty="0">
              <a:latin typeface="Courier New"/>
              <a:ea typeface="ＭＳ Ｐゴシック" charset="0"/>
              <a:cs typeface="Courier New"/>
            </a:endParaRPr>
          </a:p>
        </p:txBody>
      </p:sp>
      <p:pic>
        <p:nvPicPr>
          <p:cNvPr id="12292" name="Picture 6" descr="gamecanvas"/>
          <p:cNvPicPr>
            <a:picLocks noChangeAspect="1" noChangeArrowheads="1"/>
          </p:cNvPicPr>
          <p:nvPr/>
        </p:nvPicPr>
        <p:blipFill>
          <a:blip r:embed="rId3" cstate="print"/>
          <a:srcRect/>
          <a:stretch>
            <a:fillRect/>
          </a:stretch>
        </p:blipFill>
        <p:spPr bwMode="auto">
          <a:xfrm>
            <a:off x="6487013" y="1210000"/>
            <a:ext cx="2351520" cy="3135210"/>
          </a:xfrm>
          <a:prstGeom prst="rect">
            <a:avLst/>
          </a:prstGeom>
          <a:noFill/>
          <a:ln w="9525">
            <a:noFill/>
            <a:miter lim="800000"/>
            <a:headEnd/>
            <a:tailEnd/>
          </a:ln>
        </p:spPr>
      </p:pic>
    </p:spTree>
    <p:extLst>
      <p:ext uri="{BB962C8B-B14F-4D97-AF65-F5344CB8AC3E}">
        <p14:creationId xmlns:p14="http://schemas.microsoft.com/office/powerpoint/2010/main" val="22016612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Double-Buffering</a:t>
            </a:r>
            <a:endParaRPr lang="en-GB" dirty="0"/>
          </a:p>
        </p:txBody>
      </p:sp>
      <p:sp>
        <p:nvSpPr>
          <p:cNvPr id="3" name="Content Placeholder 2"/>
          <p:cNvSpPr>
            <a:spLocks noGrp="1"/>
          </p:cNvSpPr>
          <p:nvPr>
            <p:ph idx="1"/>
          </p:nvPr>
        </p:nvSpPr>
        <p:spPr/>
        <p:txBody>
          <a:bodyPr/>
          <a:lstStyle/>
          <a:p>
            <a:r>
              <a:rPr lang="en-GB" dirty="0" smtClean="0"/>
              <a:t>Double-buffering is a technique for reducing flickering in drawing and animation</a:t>
            </a:r>
          </a:p>
          <a:p>
            <a:r>
              <a:rPr lang="en-GB" dirty="0" smtClean="0"/>
              <a:t>Content is drawn into an off-screen buffer and only drawn onto the screen when it is complete</a:t>
            </a:r>
          </a:p>
          <a:p>
            <a:r>
              <a:rPr lang="en-GB" dirty="0" smtClean="0"/>
              <a:t>The </a:t>
            </a:r>
            <a:r>
              <a:rPr lang="en-GB" dirty="0" err="1">
                <a:latin typeface="Courier New"/>
                <a:cs typeface="Courier New"/>
              </a:rPr>
              <a:t>GameCanvas</a:t>
            </a:r>
            <a:r>
              <a:rPr lang="en-GB" dirty="0" smtClean="0"/>
              <a:t> class uses double-buffering</a:t>
            </a:r>
          </a:p>
          <a:p>
            <a:pPr lvl="1"/>
            <a:r>
              <a:rPr lang="en-GB" dirty="0" smtClean="0"/>
              <a:t>A Graphics instance is obtained using </a:t>
            </a:r>
            <a:r>
              <a:rPr lang="en-GB" dirty="0" err="1">
                <a:latin typeface="Courier New"/>
                <a:ea typeface="ＭＳ Ｐゴシック" charset="0"/>
                <a:cs typeface="Courier New"/>
              </a:rPr>
              <a:t>getGraphics</a:t>
            </a:r>
            <a:r>
              <a:rPr lang="en-GB" dirty="0">
                <a:latin typeface="Courier New"/>
                <a:ea typeface="ＭＳ Ｐゴシック" charset="0"/>
                <a:cs typeface="Courier New"/>
              </a:rPr>
              <a:t>()</a:t>
            </a:r>
          </a:p>
          <a:p>
            <a:pPr lvl="1"/>
            <a:r>
              <a:rPr lang="en-GB" dirty="0" smtClean="0"/>
              <a:t>Whatever should be drawn is drawn in the buffer</a:t>
            </a:r>
          </a:p>
          <a:p>
            <a:pPr lvl="1"/>
            <a:r>
              <a:rPr lang="en-GB" dirty="0" smtClean="0"/>
              <a:t>The display is updated after everything is drawn by calling the </a:t>
            </a:r>
            <a:r>
              <a:rPr lang="en-GB" dirty="0" err="1">
                <a:latin typeface="Courier New"/>
                <a:ea typeface="ＭＳ Ｐゴシック" charset="0"/>
                <a:cs typeface="Courier New"/>
              </a:rPr>
              <a:t>flushGraphics</a:t>
            </a:r>
            <a:r>
              <a:rPr lang="en-GB" dirty="0">
                <a:latin typeface="Courier New"/>
                <a:ea typeface="ＭＳ Ｐゴシック" charset="0"/>
                <a:cs typeface="Courier New"/>
              </a:rPr>
              <a:t>() </a:t>
            </a:r>
            <a:r>
              <a:rPr lang="en-GB" dirty="0" smtClean="0"/>
              <a:t>method</a:t>
            </a:r>
          </a:p>
          <a:p>
            <a:pPr lvl="1"/>
            <a:endParaRPr lang="en-GB" dirty="0" smtClean="0"/>
          </a:p>
          <a:p>
            <a:pPr lvl="1"/>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B3459082-6555-4A3F-9C23-997DAC496271}" type="slidenum">
              <a:rPr lang="en-GB" smtClean="0"/>
              <a:pPr>
                <a:defRPr/>
              </a:pPr>
              <a:t>13</a:t>
            </a:fld>
            <a:endParaRPr lang="en-GB"/>
          </a:p>
        </p:txBody>
      </p:sp>
    </p:spTree>
    <p:extLst>
      <p:ext uri="{BB962C8B-B14F-4D97-AF65-F5344CB8AC3E}">
        <p14:creationId xmlns:p14="http://schemas.microsoft.com/office/powerpoint/2010/main" val="40254229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GB" smtClean="0"/>
              <a:t>Layers</a:t>
            </a:r>
          </a:p>
        </p:txBody>
      </p:sp>
      <p:sp>
        <p:nvSpPr>
          <p:cNvPr id="28675" name="Content Placeholder 2"/>
          <p:cNvSpPr>
            <a:spLocks noGrp="1"/>
          </p:cNvSpPr>
          <p:nvPr>
            <p:ph idx="1"/>
          </p:nvPr>
        </p:nvSpPr>
        <p:spPr/>
        <p:txBody>
          <a:bodyPr/>
          <a:lstStyle/>
          <a:p>
            <a:r>
              <a:rPr lang="en-GB" smtClean="0"/>
              <a:t>The Layer class enables you to create complete scenes by combining graphical content on different layers</a:t>
            </a:r>
          </a:p>
          <a:p>
            <a:pPr lvl="1"/>
            <a:r>
              <a:rPr lang="en-GB" smtClean="0"/>
              <a:t>E.g. have mountains in the background and a bird in the foreground</a:t>
            </a:r>
          </a:p>
          <a:p>
            <a:r>
              <a:rPr lang="en-GB" smtClean="0"/>
              <a:t>Layer has location, size and visibility</a:t>
            </a:r>
          </a:p>
          <a:p>
            <a:r>
              <a:rPr lang="en-GB" smtClean="0"/>
              <a:t>Layer is an abstract class, but there are two concrete implementations</a:t>
            </a:r>
          </a:p>
          <a:p>
            <a:pPr lvl="1"/>
            <a:r>
              <a:rPr lang="en-GB" smtClean="0"/>
              <a:t>TiledLayer</a:t>
            </a:r>
          </a:p>
          <a:p>
            <a:pPr lvl="1"/>
            <a:r>
              <a:rPr lang="en-GB" smtClean="0"/>
              <a:t>Sprite</a:t>
            </a:r>
            <a:endParaRPr lang="en-US" smtClean="0"/>
          </a:p>
        </p:txBody>
      </p:sp>
      <p:sp>
        <p:nvSpPr>
          <p:cNvPr id="28676" name="Slide Number Placeholder 3"/>
          <p:cNvSpPr>
            <a:spLocks noGrp="1"/>
          </p:cNvSpPr>
          <p:nvPr>
            <p:ph type="sldNum" sz="quarter" idx="10"/>
          </p:nvPr>
        </p:nvSpPr>
        <p:spPr>
          <a:noFill/>
        </p:spPr>
        <p:txBody>
          <a:bodyPr/>
          <a:lstStyle/>
          <a:p>
            <a:fld id="{AC7D535F-4C89-44C8-8052-10B570755094}" type="slidenum">
              <a:rPr lang="en-GB" smtClean="0"/>
              <a:pPr/>
              <a:t>14</a:t>
            </a:fld>
            <a:endParaRPr lang="en-GB" smtClean="0"/>
          </a:p>
        </p:txBody>
      </p:sp>
    </p:spTree>
    <p:extLst>
      <p:ext uri="{BB962C8B-B14F-4D97-AF65-F5344CB8AC3E}">
        <p14:creationId xmlns:p14="http://schemas.microsoft.com/office/powerpoint/2010/main" val="19723572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GB" smtClean="0"/>
              <a:t>LayerManager</a:t>
            </a:r>
            <a:endParaRPr lang="en-US" smtClean="0"/>
          </a:p>
        </p:txBody>
      </p:sp>
      <p:sp>
        <p:nvSpPr>
          <p:cNvPr id="3" name="Content Placeholder 2"/>
          <p:cNvSpPr>
            <a:spLocks noGrp="1"/>
          </p:cNvSpPr>
          <p:nvPr>
            <p:ph idx="1"/>
          </p:nvPr>
        </p:nvSpPr>
        <p:spPr/>
        <p:txBody>
          <a:bodyPr>
            <a:normAutofit/>
          </a:bodyPr>
          <a:lstStyle/>
          <a:p>
            <a:pPr>
              <a:defRPr/>
            </a:pPr>
            <a:r>
              <a:rPr lang="en-GB" dirty="0" smtClean="0"/>
              <a:t>In order to manage and display layers, the </a:t>
            </a:r>
            <a:r>
              <a:rPr lang="en-GB" dirty="0" err="1" smtClean="0"/>
              <a:t>LayerManager</a:t>
            </a:r>
            <a:r>
              <a:rPr lang="en-GB" dirty="0" smtClean="0"/>
              <a:t> is required</a:t>
            </a:r>
          </a:p>
          <a:p>
            <a:pPr lvl="1">
              <a:defRPr/>
            </a:pPr>
            <a:r>
              <a:rPr lang="en-GB" dirty="0" smtClean="0"/>
              <a:t>It keeps an ordered list of layers</a:t>
            </a:r>
          </a:p>
          <a:p>
            <a:pPr>
              <a:defRPr/>
            </a:pPr>
            <a:r>
              <a:rPr lang="en-GB" dirty="0" smtClean="0"/>
              <a:t>Each layer has an index</a:t>
            </a:r>
          </a:p>
          <a:p>
            <a:pPr lvl="1">
              <a:defRPr/>
            </a:pPr>
            <a:r>
              <a:rPr lang="en-GB" dirty="0" smtClean="0"/>
              <a:t>So it possible to determine whether a layer is in front or behind another</a:t>
            </a:r>
          </a:p>
          <a:p>
            <a:pPr lvl="1">
              <a:defRPr/>
            </a:pPr>
            <a:r>
              <a:rPr lang="en-GB" dirty="0" smtClean="0"/>
              <a:t>Index 0 is on top (closest to the user)</a:t>
            </a:r>
          </a:p>
          <a:p>
            <a:pPr lvl="1">
              <a:defRPr/>
            </a:pPr>
            <a:r>
              <a:rPr lang="en-GB" dirty="0" smtClean="0"/>
              <a:t>The larger the index, the further away from the user</a:t>
            </a:r>
          </a:p>
          <a:p>
            <a:pPr>
              <a:defRPr/>
            </a:pPr>
            <a:r>
              <a:rPr lang="en-GB" dirty="0" smtClean="0"/>
              <a:t>In order to draw all layers, the </a:t>
            </a:r>
            <a:r>
              <a:rPr lang="en-GB" dirty="0" err="1" smtClean="0"/>
              <a:t>LayerManager’s</a:t>
            </a:r>
            <a:r>
              <a:rPr lang="en-GB" dirty="0" smtClean="0"/>
              <a:t> </a:t>
            </a:r>
            <a:r>
              <a:rPr lang="en-GB" i="1" dirty="0" smtClean="0">
                <a:latin typeface="Courier New"/>
                <a:cs typeface="Courier New"/>
              </a:rPr>
              <a:t>paint() </a:t>
            </a:r>
            <a:r>
              <a:rPr lang="en-GB" dirty="0" smtClean="0"/>
              <a:t>method is called</a:t>
            </a:r>
            <a:endParaRPr lang="en-US" dirty="0"/>
          </a:p>
        </p:txBody>
      </p:sp>
      <p:sp>
        <p:nvSpPr>
          <p:cNvPr id="29700" name="Slide Number Placeholder 3"/>
          <p:cNvSpPr>
            <a:spLocks noGrp="1"/>
          </p:cNvSpPr>
          <p:nvPr>
            <p:ph type="sldNum" sz="quarter" idx="10"/>
          </p:nvPr>
        </p:nvSpPr>
        <p:spPr>
          <a:noFill/>
        </p:spPr>
        <p:txBody>
          <a:bodyPr/>
          <a:lstStyle/>
          <a:p>
            <a:fld id="{D35058B6-22C1-4EDF-B3B5-D9F08F420669}" type="slidenum">
              <a:rPr lang="en-GB" smtClean="0"/>
              <a:pPr/>
              <a:t>15</a:t>
            </a:fld>
            <a:endParaRPr lang="en-GB" smtClean="0"/>
          </a:p>
        </p:txBody>
      </p:sp>
    </p:spTree>
    <p:extLst>
      <p:ext uri="{BB962C8B-B14F-4D97-AF65-F5344CB8AC3E}">
        <p14:creationId xmlns:p14="http://schemas.microsoft.com/office/powerpoint/2010/main" val="35997950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GB" smtClean="0"/>
              <a:t>TiledLayer</a:t>
            </a:r>
            <a:endParaRPr lang="en-US" smtClean="0"/>
          </a:p>
        </p:txBody>
      </p:sp>
      <p:sp>
        <p:nvSpPr>
          <p:cNvPr id="30723" name="Content Placeholder 2"/>
          <p:cNvSpPr>
            <a:spLocks noGrp="1"/>
          </p:cNvSpPr>
          <p:nvPr>
            <p:ph idx="1"/>
          </p:nvPr>
        </p:nvSpPr>
        <p:spPr/>
        <p:txBody>
          <a:bodyPr/>
          <a:lstStyle/>
          <a:p>
            <a:r>
              <a:rPr lang="en-GB" smtClean="0"/>
              <a:t>Implements the abstract class Layer</a:t>
            </a:r>
          </a:p>
          <a:p>
            <a:r>
              <a:rPr lang="en-GB" smtClean="0"/>
              <a:t>Breaks a layer into cells (rows and columns), which are filled with tiles</a:t>
            </a:r>
          </a:p>
          <a:p>
            <a:pPr lvl="1"/>
            <a:r>
              <a:rPr lang="en-GB" smtClean="0"/>
              <a:t>Tiles are created from a single image broken into equal-sized pieces</a:t>
            </a:r>
          </a:p>
          <a:p>
            <a:r>
              <a:rPr lang="en-GB" smtClean="0"/>
              <a:t>When creating a tiled layer, it is necessary to specify the number of rows and columns, the image, width and height for each tile/cell</a:t>
            </a:r>
            <a:endParaRPr lang="en-US" smtClean="0"/>
          </a:p>
        </p:txBody>
      </p:sp>
      <p:sp>
        <p:nvSpPr>
          <p:cNvPr id="30724" name="Slide Number Placeholder 3"/>
          <p:cNvSpPr>
            <a:spLocks noGrp="1"/>
          </p:cNvSpPr>
          <p:nvPr>
            <p:ph type="sldNum" sz="quarter" idx="10"/>
          </p:nvPr>
        </p:nvSpPr>
        <p:spPr>
          <a:noFill/>
        </p:spPr>
        <p:txBody>
          <a:bodyPr/>
          <a:lstStyle/>
          <a:p>
            <a:fld id="{92887E9C-B5F9-4897-91BD-44D6AB269009}" type="slidenum">
              <a:rPr lang="en-GB" smtClean="0"/>
              <a:pPr/>
              <a:t>16</a:t>
            </a:fld>
            <a:endParaRPr lang="en-GB" smtClean="0"/>
          </a:p>
        </p:txBody>
      </p:sp>
    </p:spTree>
    <p:extLst>
      <p:ext uri="{BB962C8B-B14F-4D97-AF65-F5344CB8AC3E}">
        <p14:creationId xmlns:p14="http://schemas.microsoft.com/office/powerpoint/2010/main" val="12031433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2"/>
          <p:cNvSpPr>
            <a:spLocks noGrp="1" noChangeArrowheads="1"/>
          </p:cNvSpPr>
          <p:nvPr>
            <p:ph type="title"/>
          </p:nvPr>
        </p:nvSpPr>
        <p:spPr/>
        <p:txBody>
          <a:bodyPr/>
          <a:lstStyle/>
          <a:p>
            <a:r>
              <a:rPr lang="en-GB" smtClean="0"/>
              <a:t>Tiling and Layering in MIDP 2.0</a:t>
            </a:r>
          </a:p>
        </p:txBody>
      </p:sp>
      <p:sp>
        <p:nvSpPr>
          <p:cNvPr id="21507" name="Rectangle 23"/>
          <p:cNvSpPr>
            <a:spLocks noGrp="1" noChangeArrowheads="1"/>
          </p:cNvSpPr>
          <p:nvPr>
            <p:ph type="body" idx="1"/>
          </p:nvPr>
        </p:nvSpPr>
        <p:spPr/>
        <p:txBody>
          <a:bodyPr/>
          <a:lstStyle/>
          <a:p>
            <a:r>
              <a:rPr lang="en-GB" dirty="0" err="1" smtClean="0"/>
              <a:t>LayerManager</a:t>
            </a:r>
            <a:r>
              <a:rPr lang="en-GB" dirty="0" smtClean="0"/>
              <a:t> simplifies tile management:</a:t>
            </a:r>
          </a:p>
          <a:p>
            <a:pPr lvl="3"/>
            <a:r>
              <a:rPr lang="en-GB" dirty="0" smtClean="0">
                <a:latin typeface="Courier New"/>
                <a:cs typeface="Courier New"/>
              </a:rPr>
              <a:t>Image </a:t>
            </a:r>
            <a:r>
              <a:rPr lang="en-GB" dirty="0" err="1" smtClean="0">
                <a:latin typeface="Courier New"/>
                <a:cs typeface="Courier New"/>
              </a:rPr>
              <a:t>image</a:t>
            </a:r>
            <a:r>
              <a:rPr lang="en-GB" dirty="0" smtClean="0">
                <a:latin typeface="Courier New"/>
                <a:cs typeface="Courier New"/>
              </a:rPr>
              <a:t> = </a:t>
            </a:r>
            <a:r>
              <a:rPr lang="en-GB" dirty="0" err="1" smtClean="0">
                <a:latin typeface="Courier New"/>
                <a:cs typeface="Courier New"/>
              </a:rPr>
              <a:t>Image.createImage</a:t>
            </a:r>
            <a:r>
              <a:rPr lang="en-GB" dirty="0" smtClean="0">
                <a:latin typeface="Courier New"/>
                <a:cs typeface="Courier New"/>
              </a:rPr>
              <a:t>(“/mytile.png”);</a:t>
            </a:r>
          </a:p>
          <a:p>
            <a:pPr lvl="3"/>
            <a:r>
              <a:rPr lang="en-GB" dirty="0" err="1" smtClean="0">
                <a:latin typeface="Courier New"/>
                <a:cs typeface="Courier New"/>
              </a:rPr>
              <a:t>LayerManager</a:t>
            </a:r>
            <a:r>
              <a:rPr lang="en-GB" dirty="0" smtClean="0">
                <a:latin typeface="Courier New"/>
                <a:cs typeface="Courier New"/>
              </a:rPr>
              <a:t> </a:t>
            </a:r>
            <a:r>
              <a:rPr lang="en-GB" dirty="0" err="1" smtClean="0">
                <a:latin typeface="Courier New"/>
                <a:cs typeface="Courier New"/>
              </a:rPr>
              <a:t>layerManager</a:t>
            </a:r>
            <a:r>
              <a:rPr lang="en-GB" dirty="0" smtClean="0">
                <a:latin typeface="Courier New"/>
                <a:cs typeface="Courier New"/>
              </a:rPr>
              <a:t> = new </a:t>
            </a:r>
            <a:r>
              <a:rPr lang="en-GB" dirty="0" err="1" smtClean="0">
                <a:latin typeface="Courier New"/>
                <a:cs typeface="Courier New"/>
              </a:rPr>
              <a:t>LayerManager</a:t>
            </a:r>
            <a:r>
              <a:rPr lang="en-GB" dirty="0" smtClean="0">
                <a:latin typeface="Courier New"/>
                <a:cs typeface="Courier New"/>
              </a:rPr>
              <a:t>();</a:t>
            </a:r>
          </a:p>
          <a:p>
            <a:pPr lvl="3"/>
            <a:r>
              <a:rPr lang="en-GB" dirty="0" err="1" smtClean="0">
                <a:latin typeface="Courier New"/>
                <a:cs typeface="Courier New"/>
              </a:rPr>
              <a:t>TiledLayer</a:t>
            </a:r>
            <a:r>
              <a:rPr lang="en-GB" dirty="0" smtClean="0">
                <a:latin typeface="Courier New"/>
                <a:cs typeface="Courier New"/>
              </a:rPr>
              <a:t> </a:t>
            </a:r>
            <a:r>
              <a:rPr lang="en-GB" dirty="0" err="1" smtClean="0">
                <a:latin typeface="Courier New"/>
                <a:cs typeface="Courier New"/>
              </a:rPr>
              <a:t>tiledLayer</a:t>
            </a:r>
            <a:r>
              <a:rPr lang="en-GB" dirty="0" smtClean="0">
                <a:latin typeface="Courier New"/>
                <a:cs typeface="Courier New"/>
              </a:rPr>
              <a:t> = new </a:t>
            </a:r>
            <a:r>
              <a:rPr lang="en-GB" dirty="0" err="1" smtClean="0">
                <a:latin typeface="Courier New"/>
                <a:cs typeface="Courier New"/>
              </a:rPr>
              <a:t>TiledLayer</a:t>
            </a:r>
            <a:r>
              <a:rPr lang="en-GB" dirty="0" smtClean="0">
                <a:latin typeface="Courier New"/>
                <a:cs typeface="Courier New"/>
              </a:rPr>
              <a:t>(cols, rows, image, X, Y);</a:t>
            </a:r>
          </a:p>
          <a:p>
            <a:pPr lvl="3"/>
            <a:r>
              <a:rPr lang="en-GB" dirty="0" err="1" smtClean="0">
                <a:latin typeface="Courier New"/>
                <a:cs typeface="Courier New"/>
              </a:rPr>
              <a:t>tiledLayer.fillCells</a:t>
            </a:r>
            <a:r>
              <a:rPr lang="en-GB" dirty="0" smtClean="0">
                <a:latin typeface="Courier New"/>
                <a:cs typeface="Courier New"/>
              </a:rPr>
              <a:t>(0,0,cols,rows,1);</a:t>
            </a:r>
          </a:p>
          <a:p>
            <a:pPr lvl="3"/>
            <a:r>
              <a:rPr lang="en-GB" dirty="0" err="1" smtClean="0">
                <a:latin typeface="Courier New"/>
                <a:cs typeface="Courier New"/>
              </a:rPr>
              <a:t>layerManager.append</a:t>
            </a:r>
            <a:r>
              <a:rPr lang="en-GB" dirty="0" smtClean="0">
                <a:latin typeface="Courier New"/>
                <a:cs typeface="Courier New"/>
              </a:rPr>
              <a:t>(</a:t>
            </a:r>
            <a:r>
              <a:rPr lang="en-GB" dirty="0" err="1" smtClean="0">
                <a:latin typeface="Courier New"/>
                <a:cs typeface="Courier New"/>
              </a:rPr>
              <a:t>tiledLayer</a:t>
            </a:r>
            <a:r>
              <a:rPr lang="en-GB" dirty="0" smtClean="0">
                <a:latin typeface="Courier New"/>
                <a:cs typeface="Courier New"/>
              </a:rPr>
              <a:t>);</a:t>
            </a:r>
          </a:p>
          <a:p>
            <a:r>
              <a:rPr lang="en-GB" dirty="0" err="1" smtClean="0"/>
              <a:t>LayerManager</a:t>
            </a:r>
            <a:r>
              <a:rPr lang="en-GB" dirty="0" smtClean="0"/>
              <a:t> paints tiles and sprites in the order that they are appended to manage depth ordering</a:t>
            </a:r>
          </a:p>
          <a:p>
            <a:r>
              <a:rPr lang="en-GB" dirty="0" smtClean="0"/>
              <a:t>Example:</a:t>
            </a:r>
          </a:p>
        </p:txBody>
      </p:sp>
      <p:grpSp>
        <p:nvGrpSpPr>
          <p:cNvPr id="2" name="Group 19"/>
          <p:cNvGrpSpPr>
            <a:grpSpLocks/>
          </p:cNvGrpSpPr>
          <p:nvPr/>
        </p:nvGrpSpPr>
        <p:grpSpPr bwMode="auto">
          <a:xfrm>
            <a:off x="5683682" y="4647368"/>
            <a:ext cx="2412000" cy="894334"/>
            <a:chOff x="3447" y="2789"/>
            <a:chExt cx="1675" cy="621"/>
          </a:xfrm>
        </p:grpSpPr>
        <p:pic>
          <p:nvPicPr>
            <p:cNvPr id="21516" name="Picture 9" descr="tile2"/>
            <p:cNvPicPr>
              <a:picLocks noChangeAspect="1" noChangeArrowheads="1"/>
            </p:cNvPicPr>
            <p:nvPr/>
          </p:nvPicPr>
          <p:blipFill>
            <a:blip r:embed="rId3" cstate="print"/>
            <a:srcRect/>
            <a:stretch>
              <a:fillRect/>
            </a:stretch>
          </p:blipFill>
          <p:spPr bwMode="auto">
            <a:xfrm>
              <a:off x="3901" y="2789"/>
              <a:ext cx="280" cy="320"/>
            </a:xfrm>
            <a:prstGeom prst="rect">
              <a:avLst/>
            </a:prstGeom>
            <a:noFill/>
            <a:ln w="9525">
              <a:noFill/>
              <a:miter lim="800000"/>
              <a:headEnd/>
              <a:tailEnd/>
            </a:ln>
          </p:spPr>
        </p:pic>
        <p:pic>
          <p:nvPicPr>
            <p:cNvPr id="21517" name="Picture 10" descr="tile3"/>
            <p:cNvPicPr>
              <a:picLocks noChangeAspect="1" noChangeArrowheads="1"/>
            </p:cNvPicPr>
            <p:nvPr/>
          </p:nvPicPr>
          <p:blipFill>
            <a:blip r:embed="rId4" cstate="print"/>
            <a:srcRect/>
            <a:stretch>
              <a:fillRect/>
            </a:stretch>
          </p:blipFill>
          <p:spPr bwMode="auto">
            <a:xfrm>
              <a:off x="4354" y="2789"/>
              <a:ext cx="280" cy="320"/>
            </a:xfrm>
            <a:prstGeom prst="rect">
              <a:avLst/>
            </a:prstGeom>
            <a:noFill/>
            <a:ln w="9525">
              <a:noFill/>
              <a:miter lim="800000"/>
              <a:headEnd/>
              <a:tailEnd/>
            </a:ln>
          </p:spPr>
        </p:pic>
        <p:pic>
          <p:nvPicPr>
            <p:cNvPr id="21518" name="Picture 11" descr="tile4"/>
            <p:cNvPicPr>
              <a:picLocks noChangeAspect="1" noChangeArrowheads="1"/>
            </p:cNvPicPr>
            <p:nvPr/>
          </p:nvPicPr>
          <p:blipFill>
            <a:blip r:embed="rId5" cstate="print"/>
            <a:srcRect/>
            <a:stretch>
              <a:fillRect/>
            </a:stretch>
          </p:blipFill>
          <p:spPr bwMode="auto">
            <a:xfrm>
              <a:off x="4763" y="2789"/>
              <a:ext cx="280" cy="320"/>
            </a:xfrm>
            <a:prstGeom prst="rect">
              <a:avLst/>
            </a:prstGeom>
            <a:noFill/>
            <a:ln w="9525">
              <a:noFill/>
              <a:miter lim="800000"/>
              <a:headEnd/>
              <a:tailEnd/>
            </a:ln>
          </p:spPr>
        </p:pic>
        <p:grpSp>
          <p:nvGrpSpPr>
            <p:cNvPr id="3" name="Group 18"/>
            <p:cNvGrpSpPr>
              <a:grpSpLocks/>
            </p:cNvGrpSpPr>
            <p:nvPr/>
          </p:nvGrpSpPr>
          <p:grpSpPr bwMode="auto">
            <a:xfrm>
              <a:off x="3447" y="2789"/>
              <a:ext cx="405" cy="621"/>
              <a:chOff x="3447" y="2789"/>
              <a:chExt cx="405" cy="621"/>
            </a:xfrm>
          </p:grpSpPr>
          <p:pic>
            <p:nvPicPr>
              <p:cNvPr id="21523" name="Picture 8" descr="tile1"/>
              <p:cNvPicPr>
                <a:picLocks noChangeAspect="1" noChangeArrowheads="1"/>
              </p:cNvPicPr>
              <p:nvPr/>
            </p:nvPicPr>
            <p:blipFill>
              <a:blip r:embed="rId6" cstate="print"/>
              <a:srcRect/>
              <a:stretch>
                <a:fillRect/>
              </a:stretch>
            </p:blipFill>
            <p:spPr bwMode="auto">
              <a:xfrm>
                <a:off x="3493" y="2789"/>
                <a:ext cx="280" cy="320"/>
              </a:xfrm>
              <a:prstGeom prst="rect">
                <a:avLst/>
              </a:prstGeom>
              <a:noFill/>
              <a:ln w="9525">
                <a:noFill/>
                <a:miter lim="800000"/>
                <a:headEnd/>
                <a:tailEnd/>
              </a:ln>
            </p:spPr>
          </p:pic>
          <p:sp>
            <p:nvSpPr>
              <p:cNvPr id="21524" name="Text Box 12"/>
              <p:cNvSpPr txBox="1">
                <a:spLocks noChangeArrowheads="1"/>
              </p:cNvSpPr>
              <p:nvPr/>
            </p:nvSpPr>
            <p:spPr bwMode="auto">
              <a:xfrm>
                <a:off x="3447" y="3166"/>
                <a:ext cx="405" cy="244"/>
              </a:xfrm>
              <a:prstGeom prst="rect">
                <a:avLst/>
              </a:prstGeom>
              <a:noFill/>
              <a:ln w="9525" algn="ctr">
                <a:noFill/>
                <a:miter lim="800000"/>
                <a:headEnd/>
                <a:tailEnd/>
              </a:ln>
            </p:spPr>
            <p:txBody>
              <a:bodyPr wrap="none" lIns="90488" tIns="44450" rIns="90488" bIns="44450">
                <a:spAutoFit/>
              </a:bodyPr>
              <a:lstStyle/>
              <a:p>
                <a:pPr defTabSz="724205">
                  <a:buClr>
                    <a:schemeClr val="accent1"/>
                  </a:buClr>
                </a:pPr>
                <a:r>
                  <a:rPr lang="en-GB" sz="1700" dirty="0"/>
                  <a:t>tile1</a:t>
                </a:r>
              </a:p>
            </p:txBody>
          </p:sp>
        </p:grpSp>
        <p:sp>
          <p:nvSpPr>
            <p:cNvPr id="21520" name="Text Box 13"/>
            <p:cNvSpPr txBox="1">
              <a:spLocks noChangeArrowheads="1"/>
            </p:cNvSpPr>
            <p:nvPr/>
          </p:nvSpPr>
          <p:spPr bwMode="auto">
            <a:xfrm>
              <a:off x="3886" y="3152"/>
              <a:ext cx="405" cy="244"/>
            </a:xfrm>
            <a:prstGeom prst="rect">
              <a:avLst/>
            </a:prstGeom>
            <a:noFill/>
            <a:ln w="9525" algn="ctr">
              <a:noFill/>
              <a:miter lim="800000"/>
              <a:headEnd/>
              <a:tailEnd/>
            </a:ln>
          </p:spPr>
          <p:txBody>
            <a:bodyPr wrap="none" lIns="90488" tIns="44450" rIns="90488" bIns="44450">
              <a:spAutoFit/>
            </a:bodyPr>
            <a:lstStyle/>
            <a:p>
              <a:pPr defTabSz="724205">
                <a:buClr>
                  <a:schemeClr val="accent1"/>
                </a:buClr>
              </a:pPr>
              <a:r>
                <a:rPr lang="en-GB" sz="1700" dirty="0"/>
                <a:t>tile2</a:t>
              </a:r>
            </a:p>
          </p:txBody>
        </p:sp>
        <p:sp>
          <p:nvSpPr>
            <p:cNvPr id="21521" name="Text Box 14"/>
            <p:cNvSpPr txBox="1">
              <a:spLocks noChangeArrowheads="1"/>
            </p:cNvSpPr>
            <p:nvPr/>
          </p:nvSpPr>
          <p:spPr bwMode="auto">
            <a:xfrm>
              <a:off x="4309" y="3152"/>
              <a:ext cx="405" cy="244"/>
            </a:xfrm>
            <a:prstGeom prst="rect">
              <a:avLst/>
            </a:prstGeom>
            <a:noFill/>
            <a:ln w="9525" algn="ctr">
              <a:noFill/>
              <a:miter lim="800000"/>
              <a:headEnd/>
              <a:tailEnd/>
            </a:ln>
          </p:spPr>
          <p:txBody>
            <a:bodyPr wrap="none" lIns="90488" tIns="44450" rIns="90488" bIns="44450">
              <a:spAutoFit/>
            </a:bodyPr>
            <a:lstStyle/>
            <a:p>
              <a:pPr defTabSz="724205">
                <a:buClr>
                  <a:schemeClr val="accent1"/>
                </a:buClr>
              </a:pPr>
              <a:r>
                <a:rPr lang="en-GB" sz="1700" dirty="0"/>
                <a:t>tile3</a:t>
              </a:r>
            </a:p>
          </p:txBody>
        </p:sp>
        <p:sp>
          <p:nvSpPr>
            <p:cNvPr id="21522" name="Text Box 15"/>
            <p:cNvSpPr txBox="1">
              <a:spLocks noChangeArrowheads="1"/>
            </p:cNvSpPr>
            <p:nvPr/>
          </p:nvSpPr>
          <p:spPr bwMode="auto">
            <a:xfrm>
              <a:off x="4717" y="3152"/>
              <a:ext cx="405" cy="244"/>
            </a:xfrm>
            <a:prstGeom prst="rect">
              <a:avLst/>
            </a:prstGeom>
            <a:noFill/>
            <a:ln w="9525" algn="ctr">
              <a:noFill/>
              <a:miter lim="800000"/>
              <a:headEnd/>
              <a:tailEnd/>
            </a:ln>
          </p:spPr>
          <p:txBody>
            <a:bodyPr wrap="none" lIns="90488" tIns="44450" rIns="90488" bIns="44450">
              <a:spAutoFit/>
            </a:bodyPr>
            <a:lstStyle/>
            <a:p>
              <a:pPr defTabSz="724205">
                <a:buClr>
                  <a:schemeClr val="accent1"/>
                </a:buClr>
              </a:pPr>
              <a:r>
                <a:rPr lang="en-GB" sz="1700" dirty="0"/>
                <a:t>tile4</a:t>
              </a:r>
            </a:p>
          </p:txBody>
        </p:sp>
      </p:grpSp>
      <p:grpSp>
        <p:nvGrpSpPr>
          <p:cNvPr id="4" name="Group 17"/>
          <p:cNvGrpSpPr>
            <a:grpSpLocks/>
          </p:cNvGrpSpPr>
          <p:nvPr/>
        </p:nvGrpSpPr>
        <p:grpSpPr bwMode="auto">
          <a:xfrm>
            <a:off x="849600" y="4775967"/>
            <a:ext cx="1612800" cy="874172"/>
            <a:chOff x="408" y="2789"/>
            <a:chExt cx="1120" cy="607"/>
          </a:xfrm>
        </p:grpSpPr>
        <p:pic>
          <p:nvPicPr>
            <p:cNvPr id="21514" name="Picture 4" descr="tiles"/>
            <p:cNvPicPr>
              <a:picLocks noChangeAspect="1" noChangeArrowheads="1"/>
            </p:cNvPicPr>
            <p:nvPr/>
          </p:nvPicPr>
          <p:blipFill>
            <a:blip r:embed="rId7" cstate="print"/>
            <a:srcRect/>
            <a:stretch>
              <a:fillRect/>
            </a:stretch>
          </p:blipFill>
          <p:spPr bwMode="auto">
            <a:xfrm>
              <a:off x="408" y="2789"/>
              <a:ext cx="1120" cy="320"/>
            </a:xfrm>
            <a:prstGeom prst="rect">
              <a:avLst/>
            </a:prstGeom>
            <a:noFill/>
            <a:ln w="9525">
              <a:noFill/>
              <a:miter lim="800000"/>
              <a:headEnd/>
              <a:tailEnd/>
            </a:ln>
          </p:spPr>
        </p:pic>
        <p:sp>
          <p:nvSpPr>
            <p:cNvPr id="21515" name="Text Box 5"/>
            <p:cNvSpPr txBox="1">
              <a:spLocks noChangeArrowheads="1"/>
            </p:cNvSpPr>
            <p:nvPr/>
          </p:nvSpPr>
          <p:spPr bwMode="auto">
            <a:xfrm>
              <a:off x="635" y="3152"/>
              <a:ext cx="817" cy="244"/>
            </a:xfrm>
            <a:prstGeom prst="rect">
              <a:avLst/>
            </a:prstGeom>
            <a:noFill/>
            <a:ln w="9525" algn="ctr">
              <a:noFill/>
              <a:miter lim="800000"/>
              <a:headEnd/>
              <a:tailEnd/>
            </a:ln>
          </p:spPr>
          <p:txBody>
            <a:bodyPr wrap="none" lIns="90488" tIns="44450" rIns="90488" bIns="44450">
              <a:spAutoFit/>
            </a:bodyPr>
            <a:lstStyle/>
            <a:p>
              <a:pPr defTabSz="724205">
                <a:buClr>
                  <a:schemeClr val="accent1"/>
                </a:buClr>
              </a:pPr>
              <a:r>
                <a:rPr lang="en-GB" sz="1700" dirty="0"/>
                <a:t>mytile.png</a:t>
              </a:r>
            </a:p>
          </p:txBody>
        </p:sp>
      </p:grpSp>
      <p:sp>
        <p:nvSpPr>
          <p:cNvPr id="21510" name="Text Box 6"/>
          <p:cNvSpPr txBox="1">
            <a:spLocks noChangeArrowheads="1"/>
          </p:cNvSpPr>
          <p:nvPr/>
        </p:nvSpPr>
        <p:spPr bwMode="auto">
          <a:xfrm>
            <a:off x="3005281" y="4582562"/>
            <a:ext cx="2220480" cy="1131755"/>
          </a:xfrm>
          <a:prstGeom prst="rect">
            <a:avLst/>
          </a:prstGeom>
          <a:noFill/>
          <a:ln w="9525" algn="ctr">
            <a:noFill/>
            <a:miter lim="800000"/>
            <a:headEnd/>
            <a:tailEnd/>
          </a:ln>
        </p:spPr>
        <p:txBody>
          <a:bodyPr lIns="86000" tIns="42245" rIns="86000" bIns="42245">
            <a:spAutoFit/>
          </a:bodyPr>
          <a:lstStyle/>
          <a:p>
            <a:pPr defTabSz="724205">
              <a:buClr>
                <a:schemeClr val="accent1"/>
              </a:buClr>
            </a:pPr>
            <a:r>
              <a:rPr lang="en-US" sz="1700" b="1" dirty="0">
                <a:solidFill>
                  <a:srgbClr val="006000"/>
                </a:solidFill>
              </a:rPr>
              <a:t>new </a:t>
            </a:r>
            <a:r>
              <a:rPr lang="en-US" sz="1700" b="1" dirty="0" err="1">
                <a:solidFill>
                  <a:srgbClr val="006000"/>
                </a:solidFill>
              </a:rPr>
              <a:t>TiledLayer</a:t>
            </a:r>
            <a:r>
              <a:rPr lang="en-US" sz="1700" b="1" dirty="0">
                <a:solidFill>
                  <a:srgbClr val="006000"/>
                </a:solidFill>
              </a:rPr>
              <a:t>(cols, rows, image, 35, 40);</a:t>
            </a:r>
            <a:endParaRPr lang="en-GB" sz="1700" b="1" dirty="0">
              <a:solidFill>
                <a:srgbClr val="006000"/>
              </a:solidFill>
            </a:endParaRPr>
          </a:p>
        </p:txBody>
      </p:sp>
      <p:cxnSp>
        <p:nvCxnSpPr>
          <p:cNvPr id="21511" name="AutoShape 7"/>
          <p:cNvCxnSpPr>
            <a:cxnSpLocks noChangeShapeType="1"/>
            <a:endCxn id="21510" idx="1"/>
          </p:cNvCxnSpPr>
          <p:nvPr/>
        </p:nvCxnSpPr>
        <p:spPr bwMode="auto">
          <a:xfrm>
            <a:off x="2462401" y="4877795"/>
            <a:ext cx="542880" cy="270645"/>
          </a:xfrm>
          <a:prstGeom prst="straightConnector1">
            <a:avLst/>
          </a:prstGeom>
          <a:noFill/>
          <a:ln w="9525">
            <a:solidFill>
              <a:schemeClr val="tx1"/>
            </a:solidFill>
            <a:round/>
            <a:headEnd/>
            <a:tailEnd type="triangle" w="med" len="med"/>
          </a:ln>
        </p:spPr>
      </p:cxnSp>
      <p:cxnSp>
        <p:nvCxnSpPr>
          <p:cNvPr id="21512" name="AutoShape 16"/>
          <p:cNvCxnSpPr>
            <a:cxnSpLocks noChangeShapeType="1"/>
            <a:stCxn id="21510" idx="3"/>
          </p:cNvCxnSpPr>
          <p:nvPr/>
        </p:nvCxnSpPr>
        <p:spPr bwMode="auto">
          <a:xfrm flipV="1">
            <a:off x="5225761" y="4877793"/>
            <a:ext cx="524159" cy="270647"/>
          </a:xfrm>
          <a:prstGeom prst="straightConnector1">
            <a:avLst/>
          </a:prstGeom>
          <a:noFill/>
          <a:ln w="9525">
            <a:solidFill>
              <a:schemeClr val="tx1"/>
            </a:solidFill>
            <a:round/>
            <a:headEnd/>
            <a:tailEnd type="triangle" w="med" len="med"/>
          </a:ln>
        </p:spPr>
      </p:cxnSp>
      <p:sp>
        <p:nvSpPr>
          <p:cNvPr id="21513" name="Text Box 21"/>
          <p:cNvSpPr txBox="1">
            <a:spLocks noChangeArrowheads="1"/>
          </p:cNvSpPr>
          <p:nvPr/>
        </p:nvSpPr>
        <p:spPr bwMode="auto">
          <a:xfrm>
            <a:off x="6173281" y="5538823"/>
            <a:ext cx="1518562" cy="346925"/>
          </a:xfrm>
          <a:prstGeom prst="rect">
            <a:avLst/>
          </a:prstGeom>
          <a:noFill/>
          <a:ln w="9525" algn="ctr">
            <a:noFill/>
            <a:miter lim="800000"/>
            <a:headEnd/>
            <a:tailEnd/>
          </a:ln>
        </p:spPr>
        <p:txBody>
          <a:bodyPr wrap="none" lIns="86000" tIns="42245" rIns="86000" bIns="42245">
            <a:spAutoFit/>
          </a:bodyPr>
          <a:lstStyle/>
          <a:p>
            <a:pPr defTabSz="724205">
              <a:buClr>
                <a:schemeClr val="accent1"/>
              </a:buClr>
            </a:pPr>
            <a:r>
              <a:rPr lang="en-GB" sz="1700" b="1" dirty="0"/>
              <a:t>Static tile set</a:t>
            </a:r>
          </a:p>
        </p:txBody>
      </p:sp>
    </p:spTree>
    <p:extLst>
      <p:ext uri="{BB962C8B-B14F-4D97-AF65-F5344CB8AC3E}">
        <p14:creationId xmlns:p14="http://schemas.microsoft.com/office/powerpoint/2010/main" val="2653176005"/>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17"/>
          <p:cNvPicPr>
            <a:picLocks noChangeAspect="1" noChangeArrowheads="1"/>
          </p:cNvPicPr>
          <p:nvPr/>
        </p:nvPicPr>
        <p:blipFill>
          <a:blip r:embed="rId3" cstate="print"/>
          <a:srcRect/>
          <a:stretch>
            <a:fillRect/>
          </a:stretch>
        </p:blipFill>
        <p:spPr bwMode="auto">
          <a:xfrm>
            <a:off x="3176377" y="4437113"/>
            <a:ext cx="1343520" cy="1589927"/>
          </a:xfrm>
          <a:prstGeom prst="rect">
            <a:avLst/>
          </a:prstGeom>
          <a:noFill/>
          <a:ln w="12700">
            <a:noFill/>
            <a:miter lim="800000"/>
            <a:headEnd/>
            <a:tailEnd/>
          </a:ln>
        </p:spPr>
      </p:pic>
      <p:pic>
        <p:nvPicPr>
          <p:cNvPr id="22531" name="Picture 16"/>
          <p:cNvPicPr>
            <a:picLocks noChangeAspect="1" noChangeArrowheads="1"/>
          </p:cNvPicPr>
          <p:nvPr/>
        </p:nvPicPr>
        <p:blipFill>
          <a:blip r:embed="rId3" cstate="print"/>
          <a:srcRect/>
          <a:stretch>
            <a:fillRect/>
          </a:stretch>
        </p:blipFill>
        <p:spPr bwMode="auto">
          <a:xfrm>
            <a:off x="1883256" y="4437113"/>
            <a:ext cx="1343520" cy="1589927"/>
          </a:xfrm>
          <a:prstGeom prst="rect">
            <a:avLst/>
          </a:prstGeom>
          <a:noFill/>
          <a:ln w="12700">
            <a:noFill/>
            <a:miter lim="800000"/>
            <a:headEnd/>
            <a:tailEnd/>
          </a:ln>
        </p:spPr>
      </p:pic>
      <p:sp>
        <p:nvSpPr>
          <p:cNvPr id="22532" name="Rectangle 19"/>
          <p:cNvSpPr>
            <a:spLocks noGrp="1" noChangeArrowheads="1"/>
          </p:cNvSpPr>
          <p:nvPr>
            <p:ph type="title"/>
          </p:nvPr>
        </p:nvSpPr>
        <p:spPr/>
        <p:txBody>
          <a:bodyPr/>
          <a:lstStyle/>
          <a:p>
            <a:r>
              <a:rPr lang="en-GB" smtClean="0"/>
              <a:t>LayerManager Overview</a:t>
            </a:r>
          </a:p>
        </p:txBody>
      </p:sp>
      <p:sp>
        <p:nvSpPr>
          <p:cNvPr id="22533" name="Rectangle 20"/>
          <p:cNvSpPr>
            <a:spLocks noGrp="1" noChangeArrowheads="1"/>
          </p:cNvSpPr>
          <p:nvPr>
            <p:ph type="body" idx="1"/>
          </p:nvPr>
        </p:nvSpPr>
        <p:spPr/>
        <p:txBody>
          <a:bodyPr/>
          <a:lstStyle/>
          <a:p>
            <a:r>
              <a:rPr lang="en-GB" smtClean="0"/>
              <a:t>Manages a series of layers</a:t>
            </a:r>
          </a:p>
          <a:p>
            <a:pPr lvl="1"/>
            <a:r>
              <a:rPr lang="en-GB" smtClean="0"/>
              <a:t>Appends, inserts and removes layers</a:t>
            </a:r>
          </a:p>
          <a:p>
            <a:pPr lvl="1"/>
            <a:r>
              <a:rPr lang="en-GB" smtClean="0"/>
              <a:t>Controls how layers are rendered to the screen </a:t>
            </a:r>
          </a:p>
          <a:p>
            <a:r>
              <a:rPr lang="en-GB" smtClean="0"/>
              <a:t>View window controls the visible region on the screen</a:t>
            </a:r>
          </a:p>
          <a:p>
            <a:pPr lvl="1"/>
            <a:r>
              <a:rPr lang="en-GB" smtClean="0"/>
              <a:t>Size (usually fixed to be optimal for the device screen)</a:t>
            </a:r>
          </a:p>
          <a:p>
            <a:pPr lvl="1"/>
            <a:r>
              <a:rPr lang="en-GB" smtClean="0"/>
              <a:t>Position (used for scrolling user’s view)</a:t>
            </a:r>
          </a:p>
          <a:p>
            <a:r>
              <a:rPr lang="en-GB" smtClean="0"/>
              <a:t>Example: </a:t>
            </a:r>
          </a:p>
          <a:p>
            <a:pPr lvl="1"/>
            <a:r>
              <a:rPr lang="en-GB" smtClean="0"/>
              <a:t>View window 85x85 pixels, located at (20,20)</a:t>
            </a:r>
          </a:p>
          <a:p>
            <a:endParaRPr lang="en-GB" smtClean="0"/>
          </a:p>
        </p:txBody>
      </p:sp>
      <p:sp>
        <p:nvSpPr>
          <p:cNvPr id="22534" name="Line 7"/>
          <p:cNvSpPr>
            <a:spLocks noChangeShapeType="1"/>
          </p:cNvSpPr>
          <p:nvPr/>
        </p:nvSpPr>
        <p:spPr bwMode="auto">
          <a:xfrm>
            <a:off x="1755095" y="4437112"/>
            <a:ext cx="4800960" cy="0"/>
          </a:xfrm>
          <a:prstGeom prst="line">
            <a:avLst/>
          </a:prstGeom>
          <a:noFill/>
          <a:ln w="12700">
            <a:solidFill>
              <a:schemeClr val="tx1"/>
            </a:solidFill>
            <a:round/>
            <a:headEnd/>
            <a:tailEnd type="triangle" w="med" len="med"/>
          </a:ln>
        </p:spPr>
        <p:txBody>
          <a:bodyPr lIns="86905" tIns="43452" rIns="86905" bIns="43452"/>
          <a:lstStyle/>
          <a:p>
            <a:endParaRPr lang="fi-FI"/>
          </a:p>
        </p:txBody>
      </p:sp>
      <p:sp>
        <p:nvSpPr>
          <p:cNvPr id="22535" name="Line 8"/>
          <p:cNvSpPr>
            <a:spLocks noChangeShapeType="1"/>
          </p:cNvSpPr>
          <p:nvPr/>
        </p:nvSpPr>
        <p:spPr bwMode="auto">
          <a:xfrm>
            <a:off x="1755095" y="4437112"/>
            <a:ext cx="0" cy="1676336"/>
          </a:xfrm>
          <a:prstGeom prst="line">
            <a:avLst/>
          </a:prstGeom>
          <a:noFill/>
          <a:ln w="12700">
            <a:solidFill>
              <a:schemeClr val="tx1"/>
            </a:solidFill>
            <a:round/>
            <a:headEnd/>
            <a:tailEnd type="triangle" w="med" len="med"/>
          </a:ln>
        </p:spPr>
        <p:txBody>
          <a:bodyPr lIns="86905" tIns="43452" rIns="86905" bIns="43452"/>
          <a:lstStyle/>
          <a:p>
            <a:endParaRPr lang="fi-FI"/>
          </a:p>
        </p:txBody>
      </p:sp>
      <p:sp>
        <p:nvSpPr>
          <p:cNvPr id="22536" name="Rectangle 9"/>
          <p:cNvSpPr>
            <a:spLocks noChangeArrowheads="1"/>
          </p:cNvSpPr>
          <p:nvPr/>
        </p:nvSpPr>
        <p:spPr bwMode="auto">
          <a:xfrm>
            <a:off x="2136696" y="4742425"/>
            <a:ext cx="1294559" cy="1294696"/>
          </a:xfrm>
          <a:prstGeom prst="rect">
            <a:avLst/>
          </a:prstGeom>
          <a:noFill/>
          <a:ln w="63500">
            <a:solidFill>
              <a:schemeClr val="hlink"/>
            </a:solidFill>
            <a:miter lim="800000"/>
            <a:headEnd/>
            <a:tailEnd/>
          </a:ln>
        </p:spPr>
        <p:txBody>
          <a:bodyPr wrap="none" lIns="86905" tIns="43452" rIns="86905" bIns="43452" anchor="ctr"/>
          <a:lstStyle/>
          <a:p>
            <a:endParaRPr lang="en-US"/>
          </a:p>
        </p:txBody>
      </p:sp>
      <p:sp>
        <p:nvSpPr>
          <p:cNvPr id="22537" name="Text Box 10"/>
          <p:cNvSpPr txBox="1">
            <a:spLocks noChangeArrowheads="1"/>
          </p:cNvSpPr>
          <p:nvPr/>
        </p:nvSpPr>
        <p:spPr bwMode="auto">
          <a:xfrm>
            <a:off x="1755096" y="4437113"/>
            <a:ext cx="681049" cy="266007"/>
          </a:xfrm>
          <a:prstGeom prst="rect">
            <a:avLst/>
          </a:prstGeom>
          <a:noFill/>
          <a:ln w="12700">
            <a:noFill/>
            <a:miter lim="800000"/>
            <a:headEnd/>
            <a:tailEnd/>
          </a:ln>
        </p:spPr>
        <p:txBody>
          <a:bodyPr wrap="none" lIns="95795" tIns="47897" rIns="95795" bIns="47897">
            <a:spAutoFit/>
          </a:bodyPr>
          <a:lstStyle/>
          <a:p>
            <a:pPr defTabSz="958063">
              <a:lnSpc>
                <a:spcPct val="90000"/>
              </a:lnSpc>
              <a:spcBef>
                <a:spcPct val="0"/>
              </a:spcBef>
              <a:spcAft>
                <a:spcPct val="0"/>
              </a:spcAft>
            </a:pPr>
            <a:r>
              <a:rPr lang="en-GB" sz="1200" dirty="0">
                <a:solidFill>
                  <a:schemeClr val="hlink"/>
                </a:solidFill>
                <a:latin typeface="NokiaSansWide" charset="0"/>
              </a:rPr>
              <a:t>(20,20)</a:t>
            </a:r>
          </a:p>
        </p:txBody>
      </p:sp>
      <p:sp>
        <p:nvSpPr>
          <p:cNvPr id="22538" name="AutoShape 11"/>
          <p:cNvSpPr>
            <a:spLocks noChangeArrowheads="1"/>
          </p:cNvSpPr>
          <p:nvPr/>
        </p:nvSpPr>
        <p:spPr bwMode="auto">
          <a:xfrm>
            <a:off x="2060376" y="4666097"/>
            <a:ext cx="152640" cy="152656"/>
          </a:xfrm>
          <a:prstGeom prst="octagon">
            <a:avLst>
              <a:gd name="adj" fmla="val 29287"/>
            </a:avLst>
          </a:prstGeom>
          <a:solidFill>
            <a:schemeClr val="hlink"/>
          </a:solidFill>
          <a:ln w="12700">
            <a:noFill/>
            <a:miter lim="800000"/>
            <a:headEnd/>
            <a:tailEnd/>
          </a:ln>
        </p:spPr>
        <p:txBody>
          <a:bodyPr wrap="none" lIns="86905" tIns="43452" rIns="86905" bIns="43452" anchor="ctr"/>
          <a:lstStyle/>
          <a:p>
            <a:endParaRPr lang="en-US"/>
          </a:p>
        </p:txBody>
      </p:sp>
      <p:sp>
        <p:nvSpPr>
          <p:cNvPr id="22539" name="Text Box 12"/>
          <p:cNvSpPr txBox="1">
            <a:spLocks noChangeArrowheads="1"/>
          </p:cNvSpPr>
          <p:nvPr/>
        </p:nvSpPr>
        <p:spPr bwMode="auto">
          <a:xfrm>
            <a:off x="3431256" y="4971410"/>
            <a:ext cx="364632" cy="266007"/>
          </a:xfrm>
          <a:prstGeom prst="rect">
            <a:avLst/>
          </a:prstGeom>
          <a:noFill/>
          <a:ln w="12700">
            <a:noFill/>
            <a:miter lim="800000"/>
            <a:headEnd/>
            <a:tailEnd/>
          </a:ln>
        </p:spPr>
        <p:txBody>
          <a:bodyPr wrap="none" lIns="95795" tIns="47897" rIns="95795" bIns="47897">
            <a:spAutoFit/>
          </a:bodyPr>
          <a:lstStyle/>
          <a:p>
            <a:pPr defTabSz="958063">
              <a:lnSpc>
                <a:spcPct val="90000"/>
              </a:lnSpc>
              <a:spcBef>
                <a:spcPct val="0"/>
              </a:spcBef>
              <a:spcAft>
                <a:spcPct val="0"/>
              </a:spcAft>
            </a:pPr>
            <a:r>
              <a:rPr lang="en-GB" sz="1200" dirty="0">
                <a:solidFill>
                  <a:schemeClr val="hlink"/>
                </a:solidFill>
                <a:latin typeface="NokiaSansWide" charset="0"/>
              </a:rPr>
              <a:t>85</a:t>
            </a:r>
          </a:p>
        </p:txBody>
      </p:sp>
      <p:sp>
        <p:nvSpPr>
          <p:cNvPr id="22540" name="Text Box 13"/>
          <p:cNvSpPr txBox="1">
            <a:spLocks noChangeArrowheads="1"/>
          </p:cNvSpPr>
          <p:nvPr/>
        </p:nvSpPr>
        <p:spPr bwMode="auto">
          <a:xfrm>
            <a:off x="2593176" y="4513442"/>
            <a:ext cx="364632" cy="266007"/>
          </a:xfrm>
          <a:prstGeom prst="rect">
            <a:avLst/>
          </a:prstGeom>
          <a:noFill/>
          <a:ln w="12700">
            <a:noFill/>
            <a:miter lim="800000"/>
            <a:headEnd/>
            <a:tailEnd/>
          </a:ln>
        </p:spPr>
        <p:txBody>
          <a:bodyPr wrap="none" lIns="95795" tIns="47897" rIns="95795" bIns="47897">
            <a:spAutoFit/>
          </a:bodyPr>
          <a:lstStyle/>
          <a:p>
            <a:pPr defTabSz="958063">
              <a:lnSpc>
                <a:spcPct val="90000"/>
              </a:lnSpc>
              <a:spcBef>
                <a:spcPct val="0"/>
              </a:spcBef>
              <a:spcAft>
                <a:spcPct val="0"/>
              </a:spcAft>
            </a:pPr>
            <a:r>
              <a:rPr lang="en-GB" sz="1200" dirty="0">
                <a:solidFill>
                  <a:schemeClr val="hlink"/>
                </a:solidFill>
                <a:latin typeface="NokiaSansWide" charset="0"/>
              </a:rPr>
              <a:t>85</a:t>
            </a:r>
          </a:p>
        </p:txBody>
      </p:sp>
      <p:sp>
        <p:nvSpPr>
          <p:cNvPr id="22541" name="Text Box 14"/>
          <p:cNvSpPr txBox="1">
            <a:spLocks noChangeArrowheads="1"/>
          </p:cNvSpPr>
          <p:nvPr/>
        </p:nvSpPr>
        <p:spPr bwMode="auto">
          <a:xfrm>
            <a:off x="1449816" y="5885905"/>
            <a:ext cx="270405" cy="266007"/>
          </a:xfrm>
          <a:prstGeom prst="rect">
            <a:avLst/>
          </a:prstGeom>
          <a:noFill/>
          <a:ln w="12700">
            <a:noFill/>
            <a:miter lim="800000"/>
            <a:headEnd/>
            <a:tailEnd/>
          </a:ln>
        </p:spPr>
        <p:txBody>
          <a:bodyPr wrap="none" lIns="95795" tIns="47897" rIns="95795" bIns="47897">
            <a:spAutoFit/>
          </a:bodyPr>
          <a:lstStyle/>
          <a:p>
            <a:pPr defTabSz="958063">
              <a:lnSpc>
                <a:spcPct val="90000"/>
              </a:lnSpc>
              <a:spcBef>
                <a:spcPct val="0"/>
              </a:spcBef>
              <a:spcAft>
                <a:spcPct val="0"/>
              </a:spcAft>
            </a:pPr>
            <a:r>
              <a:rPr lang="en-GB" sz="1200" dirty="0">
                <a:latin typeface="NokiaSansWide" charset="0"/>
              </a:rPr>
              <a:t>y</a:t>
            </a:r>
          </a:p>
        </p:txBody>
      </p:sp>
      <p:sp>
        <p:nvSpPr>
          <p:cNvPr id="22542" name="Text Box 15"/>
          <p:cNvSpPr txBox="1">
            <a:spLocks noChangeArrowheads="1"/>
          </p:cNvSpPr>
          <p:nvPr/>
        </p:nvSpPr>
        <p:spPr bwMode="auto">
          <a:xfrm>
            <a:off x="6250776" y="4437113"/>
            <a:ext cx="270405" cy="266007"/>
          </a:xfrm>
          <a:prstGeom prst="rect">
            <a:avLst/>
          </a:prstGeom>
          <a:noFill/>
          <a:ln w="12700">
            <a:noFill/>
            <a:miter lim="800000"/>
            <a:headEnd/>
            <a:tailEnd/>
          </a:ln>
        </p:spPr>
        <p:txBody>
          <a:bodyPr wrap="none" lIns="95795" tIns="47897" rIns="95795" bIns="47897">
            <a:spAutoFit/>
          </a:bodyPr>
          <a:lstStyle/>
          <a:p>
            <a:pPr defTabSz="958063">
              <a:lnSpc>
                <a:spcPct val="90000"/>
              </a:lnSpc>
              <a:spcBef>
                <a:spcPct val="0"/>
              </a:spcBef>
              <a:spcAft>
                <a:spcPct val="0"/>
              </a:spcAft>
            </a:pPr>
            <a:r>
              <a:rPr lang="en-GB" sz="1200" dirty="0">
                <a:latin typeface="NokiaSansWide" charset="0"/>
              </a:rPr>
              <a:t>x</a:t>
            </a:r>
          </a:p>
        </p:txBody>
      </p:sp>
      <p:pic>
        <p:nvPicPr>
          <p:cNvPr id="22543" name="Picture 18"/>
          <p:cNvPicPr>
            <a:picLocks noChangeAspect="1" noChangeArrowheads="1"/>
          </p:cNvPicPr>
          <p:nvPr/>
        </p:nvPicPr>
        <p:blipFill>
          <a:blip r:embed="rId3" cstate="print"/>
          <a:srcRect/>
          <a:stretch>
            <a:fillRect/>
          </a:stretch>
        </p:blipFill>
        <p:spPr bwMode="auto">
          <a:xfrm>
            <a:off x="4450775" y="4437113"/>
            <a:ext cx="1343521" cy="1589927"/>
          </a:xfrm>
          <a:prstGeom prst="rect">
            <a:avLst/>
          </a:prstGeom>
          <a:noFill/>
          <a:ln w="12700">
            <a:noFill/>
            <a:miter lim="800000"/>
            <a:headEnd/>
            <a:tailEnd/>
          </a:ln>
        </p:spPr>
      </p:pic>
    </p:spTree>
    <p:extLst>
      <p:ext uri="{BB962C8B-B14F-4D97-AF65-F5344CB8AC3E}">
        <p14:creationId xmlns:p14="http://schemas.microsoft.com/office/powerpoint/2010/main" val="25726495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GB" dirty="0" err="1" smtClean="0"/>
              <a:t>MultiLayer</a:t>
            </a:r>
            <a:r>
              <a:rPr lang="en-GB" dirty="0" smtClean="0"/>
              <a:t> Example </a:t>
            </a:r>
            <a:endParaRPr lang="en-US" dirty="0" smtClean="0"/>
          </a:p>
        </p:txBody>
      </p:sp>
      <p:sp>
        <p:nvSpPr>
          <p:cNvPr id="35843" name="Content Placeholder 2"/>
          <p:cNvSpPr>
            <a:spLocks noGrp="1"/>
          </p:cNvSpPr>
          <p:nvPr>
            <p:ph idx="1"/>
          </p:nvPr>
        </p:nvSpPr>
        <p:spPr/>
        <p:txBody>
          <a:bodyPr/>
          <a:lstStyle/>
          <a:p>
            <a:pPr marL="0" indent="0">
              <a:buNone/>
            </a:pPr>
            <a:endParaRPr lang="en-US" dirty="0" smtClean="0"/>
          </a:p>
        </p:txBody>
      </p:sp>
      <p:sp>
        <p:nvSpPr>
          <p:cNvPr id="35844" name="Slide Number Placeholder 3"/>
          <p:cNvSpPr>
            <a:spLocks noGrp="1"/>
          </p:cNvSpPr>
          <p:nvPr>
            <p:ph type="sldNum" sz="quarter" idx="10"/>
          </p:nvPr>
        </p:nvSpPr>
        <p:spPr>
          <a:noFill/>
        </p:spPr>
        <p:txBody>
          <a:bodyPr/>
          <a:lstStyle/>
          <a:p>
            <a:fld id="{C9C3C035-9C06-4A92-88DF-366906BD6F48}" type="slidenum">
              <a:rPr lang="en-GB" smtClean="0"/>
              <a:pPr/>
              <a:t>19</a:t>
            </a:fld>
            <a:endParaRPr lang="en-GB" smtClean="0"/>
          </a:p>
        </p:txBody>
      </p:sp>
      <p:pic>
        <p:nvPicPr>
          <p:cNvPr id="65539" name="Picture 3"/>
          <p:cNvPicPr>
            <a:picLocks noChangeAspect="1" noChangeArrowheads="1"/>
          </p:cNvPicPr>
          <p:nvPr/>
        </p:nvPicPr>
        <p:blipFill>
          <a:blip r:embed="rId3"/>
          <a:srcRect/>
          <a:stretch>
            <a:fillRect/>
          </a:stretch>
        </p:blipFill>
        <p:spPr bwMode="auto">
          <a:xfrm>
            <a:off x="2928938" y="2786065"/>
            <a:ext cx="2724150" cy="3540125"/>
          </a:xfrm>
          <a:prstGeom prst="rect">
            <a:avLst/>
          </a:prstGeom>
          <a:noFill/>
          <a:ln w="9525">
            <a:noFill/>
            <a:miter lim="800000"/>
            <a:headEnd/>
            <a:tailEnd/>
          </a:ln>
        </p:spPr>
      </p:pic>
      <p:sp>
        <p:nvSpPr>
          <p:cNvPr id="7" name="Rounded Rectangular Callout 6"/>
          <p:cNvSpPr/>
          <p:nvPr/>
        </p:nvSpPr>
        <p:spPr>
          <a:xfrm>
            <a:off x="357189" y="3143251"/>
            <a:ext cx="1928812" cy="817245"/>
          </a:xfrm>
          <a:prstGeom prst="wedgeRoundRectCallout">
            <a:avLst>
              <a:gd name="adj1" fmla="val 112592"/>
              <a:gd name="adj2" fmla="val 187338"/>
              <a:gd name="adj3" fmla="val 16667"/>
            </a:avLst>
          </a:prstGeom>
          <a:solidFill>
            <a:schemeClr val="accent1"/>
          </a:solidFill>
          <a:ln w="9525">
            <a:solidFill>
              <a:schemeClr val="tx1"/>
            </a:solidFill>
            <a:miter lim="800000"/>
            <a:headEnd/>
            <a:tailEnd/>
          </a:ln>
        </p:spPr>
        <p:txBody>
          <a:bodyPr wrap="square" lIns="0" tIns="0" rIns="0" bIns="0">
            <a:spAutoFit/>
          </a:bodyPr>
          <a:lstStyle/>
          <a:p>
            <a:pPr algn="ctr">
              <a:defRPr/>
            </a:pPr>
            <a:r>
              <a:rPr lang="en-GB" sz="1600" b="1" dirty="0">
                <a:solidFill>
                  <a:srgbClr val="000000"/>
                </a:solidFill>
                <a:latin typeface="Arial" charset="0"/>
                <a:ea typeface="Arial Unicode MS" pitchFamily="34" charset="-128"/>
                <a:cs typeface="Arial Unicode MS" pitchFamily="34" charset="-128"/>
              </a:rPr>
              <a:t>Background layer – furthest to the back</a:t>
            </a:r>
          </a:p>
        </p:txBody>
      </p:sp>
      <p:sp>
        <p:nvSpPr>
          <p:cNvPr id="8" name="Rounded Rectangular Callout 7"/>
          <p:cNvSpPr/>
          <p:nvPr/>
        </p:nvSpPr>
        <p:spPr>
          <a:xfrm>
            <a:off x="5758779" y="2643182"/>
            <a:ext cx="1928813" cy="544830"/>
          </a:xfrm>
          <a:prstGeom prst="wedgeRoundRectCallout">
            <a:avLst>
              <a:gd name="adj1" fmla="val -80505"/>
              <a:gd name="adj2" fmla="val 121842"/>
              <a:gd name="adj3" fmla="val 16667"/>
            </a:avLst>
          </a:prstGeom>
          <a:solidFill>
            <a:schemeClr val="accent1"/>
          </a:solidFill>
          <a:ln w="9525">
            <a:solidFill>
              <a:schemeClr val="tx1"/>
            </a:solidFill>
            <a:miter lim="800000"/>
            <a:headEnd/>
            <a:tailEnd/>
          </a:ln>
        </p:spPr>
        <p:txBody>
          <a:bodyPr wrap="square" lIns="0" tIns="0" rIns="0" bIns="0">
            <a:spAutoFit/>
          </a:bodyPr>
          <a:lstStyle/>
          <a:p>
            <a:pPr algn="ctr">
              <a:defRPr/>
            </a:pPr>
            <a:r>
              <a:rPr lang="en-GB" sz="1600" b="1" dirty="0">
                <a:solidFill>
                  <a:srgbClr val="000000"/>
                </a:solidFill>
                <a:latin typeface="Arial" charset="0"/>
                <a:ea typeface="Arial Unicode MS" pitchFamily="34" charset="-128"/>
                <a:cs typeface="Arial Unicode MS" pitchFamily="34" charset="-128"/>
              </a:rPr>
              <a:t>Sun layer – in the middle</a:t>
            </a:r>
          </a:p>
        </p:txBody>
      </p:sp>
      <p:sp>
        <p:nvSpPr>
          <p:cNvPr id="9" name="Rounded Rectangular Callout 8"/>
          <p:cNvSpPr/>
          <p:nvPr/>
        </p:nvSpPr>
        <p:spPr>
          <a:xfrm>
            <a:off x="6000750" y="4071938"/>
            <a:ext cx="1928813" cy="544830"/>
          </a:xfrm>
          <a:prstGeom prst="wedgeRoundRectCallout">
            <a:avLst>
              <a:gd name="adj1" fmla="val -136584"/>
              <a:gd name="adj2" fmla="val -22248"/>
              <a:gd name="adj3" fmla="val 16667"/>
            </a:avLst>
          </a:prstGeom>
          <a:solidFill>
            <a:schemeClr val="accent1"/>
          </a:solidFill>
          <a:ln w="9525">
            <a:solidFill>
              <a:schemeClr val="tx1"/>
            </a:solidFill>
            <a:miter lim="800000"/>
            <a:headEnd/>
            <a:tailEnd/>
          </a:ln>
        </p:spPr>
        <p:txBody>
          <a:bodyPr wrap="square" lIns="0" tIns="0" rIns="0" bIns="0">
            <a:spAutoFit/>
          </a:bodyPr>
          <a:lstStyle/>
          <a:p>
            <a:pPr algn="ctr">
              <a:defRPr/>
            </a:pPr>
            <a:r>
              <a:rPr lang="en-GB" sz="1600" b="1" dirty="0">
                <a:solidFill>
                  <a:srgbClr val="000000"/>
                </a:solidFill>
                <a:latin typeface="Arial" charset="0"/>
                <a:ea typeface="Arial Unicode MS" pitchFamily="34" charset="-128"/>
                <a:cs typeface="Arial Unicode MS" pitchFamily="34" charset="-128"/>
              </a:rPr>
              <a:t>Bird layer – closest to the user</a:t>
            </a:r>
          </a:p>
        </p:txBody>
      </p:sp>
    </p:spTree>
    <p:extLst>
      <p:ext uri="{BB962C8B-B14F-4D97-AF65-F5344CB8AC3E}">
        <p14:creationId xmlns:p14="http://schemas.microsoft.com/office/powerpoint/2010/main" val="3272165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539"/>
                                        </p:tgtEl>
                                        <p:attrNameLst>
                                          <p:attrName>style.visibility</p:attrName>
                                        </p:attrNameLst>
                                      </p:cBhvr>
                                      <p:to>
                                        <p:strVal val="visible"/>
                                      </p:to>
                                    </p:set>
                                    <p:anim calcmode="lin" valueType="num">
                                      <p:cBhvr additive="base">
                                        <p:cTn id="7" dur="500" fill="hold"/>
                                        <p:tgtEl>
                                          <p:spTgt spid="65539"/>
                                        </p:tgtEl>
                                        <p:attrNameLst>
                                          <p:attrName>ppt_x</p:attrName>
                                        </p:attrNameLst>
                                      </p:cBhvr>
                                      <p:tavLst>
                                        <p:tav tm="0">
                                          <p:val>
                                            <p:strVal val="#ppt_x"/>
                                          </p:val>
                                        </p:tav>
                                        <p:tav tm="100000">
                                          <p:val>
                                            <p:strVal val="#ppt_x"/>
                                          </p:val>
                                        </p:tav>
                                      </p:tavLst>
                                    </p:anim>
                                    <p:anim calcmode="lin" valueType="num">
                                      <p:cBhvr additive="base">
                                        <p:cTn id="8" dur="500" fill="hold"/>
                                        <p:tgtEl>
                                          <p:spTgt spid="655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p:txBody>
          <a:bodyPr/>
          <a:lstStyle/>
          <a:p>
            <a:r>
              <a:rPr lang="en-GB" smtClean="0"/>
              <a:t>Lecture Overview</a:t>
            </a:r>
          </a:p>
        </p:txBody>
      </p:sp>
      <p:sp>
        <p:nvSpPr>
          <p:cNvPr id="4099" name="Rectangle 5"/>
          <p:cNvSpPr>
            <a:spLocks noGrp="1" noChangeArrowheads="1"/>
          </p:cNvSpPr>
          <p:nvPr>
            <p:ph type="body" idx="1"/>
          </p:nvPr>
        </p:nvSpPr>
        <p:spPr/>
        <p:txBody>
          <a:bodyPr/>
          <a:lstStyle/>
          <a:p>
            <a:r>
              <a:rPr lang="en-GB" smtClean="0"/>
              <a:t>Game API Overview</a:t>
            </a:r>
          </a:p>
          <a:p>
            <a:pPr lvl="1"/>
            <a:r>
              <a:rPr lang="en-GB" smtClean="0"/>
              <a:t>The Game Package</a:t>
            </a:r>
          </a:p>
          <a:p>
            <a:pPr lvl="1"/>
            <a:r>
              <a:rPr lang="en-GB" smtClean="0"/>
              <a:t>Example Game</a:t>
            </a:r>
          </a:p>
          <a:p>
            <a:r>
              <a:rPr lang="en-GB" smtClean="0"/>
              <a:t>Game loop</a:t>
            </a:r>
          </a:p>
          <a:p>
            <a:r>
              <a:rPr lang="en-GB" smtClean="0"/>
              <a:t>Game Canvas</a:t>
            </a:r>
          </a:p>
          <a:p>
            <a:r>
              <a:rPr lang="en-GB" smtClean="0"/>
              <a:t>Sprites</a:t>
            </a:r>
          </a:p>
          <a:p>
            <a:r>
              <a:rPr lang="en-GB" smtClean="0"/>
              <a:t>Managing Tiles and Layers</a:t>
            </a:r>
          </a:p>
          <a:p>
            <a:r>
              <a:rPr lang="en-GB" smtClean="0"/>
              <a:t>User Input</a:t>
            </a:r>
          </a:p>
          <a:p>
            <a:r>
              <a:rPr lang="en-GB" smtClean="0"/>
              <a:t>Concurrency</a:t>
            </a:r>
          </a:p>
        </p:txBody>
      </p:sp>
    </p:spTree>
    <p:extLst>
      <p:ext uri="{BB962C8B-B14F-4D97-AF65-F5344CB8AC3E}">
        <p14:creationId xmlns:p14="http://schemas.microsoft.com/office/powerpoint/2010/main" val="3672782135"/>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a:t>
            </a:r>
            <a:r>
              <a:rPr lang="en-US" dirty="0" err="1" smtClean="0"/>
              <a:t>tiledlayer</a:t>
            </a:r>
            <a:endParaRPr lang="en-US" dirty="0"/>
          </a:p>
        </p:txBody>
      </p:sp>
      <p:sp>
        <p:nvSpPr>
          <p:cNvPr id="5" name="Text Placeholder 4"/>
          <p:cNvSpPr>
            <a:spLocks noGrp="1"/>
          </p:cNvSpPr>
          <p:nvPr>
            <p:ph type="body" idx="1"/>
          </p:nvPr>
        </p:nvSpPr>
        <p:spPr/>
        <p:txBody>
          <a:bodyPr/>
          <a:lstStyle/>
          <a:p>
            <a:r>
              <a:rPr lang="en-US" dirty="0"/>
              <a:t>	</a:t>
            </a:r>
          </a:p>
        </p:txBody>
      </p:sp>
    </p:spTree>
    <p:extLst>
      <p:ext uri="{BB962C8B-B14F-4D97-AF65-F5344CB8AC3E}">
        <p14:creationId xmlns:p14="http://schemas.microsoft.com/office/powerpoint/2010/main" val="3779249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GB" dirty="0" smtClean="0"/>
              <a:t>Sprite</a:t>
            </a:r>
            <a:endParaRPr lang="en-US" dirty="0" smtClean="0"/>
          </a:p>
        </p:txBody>
      </p:sp>
      <p:sp>
        <p:nvSpPr>
          <p:cNvPr id="39939" name="Content Placeholder 2"/>
          <p:cNvSpPr>
            <a:spLocks noGrp="1"/>
          </p:cNvSpPr>
          <p:nvPr>
            <p:ph idx="1"/>
          </p:nvPr>
        </p:nvSpPr>
        <p:spPr/>
        <p:txBody>
          <a:bodyPr/>
          <a:lstStyle/>
          <a:p>
            <a:r>
              <a:rPr lang="en-GB" dirty="0" smtClean="0"/>
              <a:t>Implements the abstract class Layer</a:t>
            </a:r>
          </a:p>
          <a:p>
            <a:r>
              <a:rPr lang="en-GB" dirty="0" smtClean="0"/>
              <a:t>Uses tiles to animate a layer by using frames (each tile is really a frame)</a:t>
            </a:r>
          </a:p>
          <a:p>
            <a:r>
              <a:rPr lang="en-GB" dirty="0" smtClean="0"/>
              <a:t>Like a </a:t>
            </a:r>
            <a:r>
              <a:rPr lang="en-GB" dirty="0" err="1" smtClean="0"/>
              <a:t>TiledLayer</a:t>
            </a:r>
            <a:r>
              <a:rPr lang="en-GB" dirty="0" smtClean="0"/>
              <a:t>, Sprite uses an image divided into equal-sized pieces</a:t>
            </a:r>
            <a:endParaRPr lang="en-US" dirty="0" smtClean="0"/>
          </a:p>
        </p:txBody>
      </p:sp>
      <p:sp>
        <p:nvSpPr>
          <p:cNvPr id="39940" name="Slide Number Placeholder 3"/>
          <p:cNvSpPr>
            <a:spLocks noGrp="1"/>
          </p:cNvSpPr>
          <p:nvPr>
            <p:ph type="sldNum" sz="quarter" idx="10"/>
          </p:nvPr>
        </p:nvSpPr>
        <p:spPr>
          <a:noFill/>
        </p:spPr>
        <p:txBody>
          <a:bodyPr/>
          <a:lstStyle/>
          <a:p>
            <a:fld id="{2830BFD5-8F6B-4EC7-978A-5DE1B913E521}" type="slidenum">
              <a:rPr lang="en-GB" smtClean="0"/>
              <a:pPr/>
              <a:t>21</a:t>
            </a:fld>
            <a:endParaRPr lang="en-GB" smtClean="0"/>
          </a:p>
        </p:txBody>
      </p:sp>
      <p:sp>
        <p:nvSpPr>
          <p:cNvPr id="5" name="Rectangle 4"/>
          <p:cNvSpPr/>
          <p:nvPr/>
        </p:nvSpPr>
        <p:spPr>
          <a:xfrm>
            <a:off x="1357313" y="4857752"/>
            <a:ext cx="500062" cy="500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1357313" y="5357813"/>
            <a:ext cx="500062" cy="500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1357313" y="5857877"/>
            <a:ext cx="500062" cy="500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1857375" y="4857752"/>
            <a:ext cx="500063" cy="500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1857375" y="5357813"/>
            <a:ext cx="500063" cy="500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1857375" y="5857877"/>
            <a:ext cx="500063" cy="500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5500689" y="5000627"/>
            <a:ext cx="714375" cy="714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5429250" y="5072065"/>
            <a:ext cx="714375" cy="714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12"/>
          <p:cNvSpPr/>
          <p:nvPr/>
        </p:nvSpPr>
        <p:spPr>
          <a:xfrm>
            <a:off x="5357814" y="5143502"/>
            <a:ext cx="714375" cy="714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ounded Rectangular Callout 13"/>
          <p:cNvSpPr/>
          <p:nvPr/>
        </p:nvSpPr>
        <p:spPr>
          <a:xfrm>
            <a:off x="3143250" y="5715001"/>
            <a:ext cx="1428750" cy="272415"/>
          </a:xfrm>
          <a:prstGeom prst="wedgeRoundRectCallout">
            <a:avLst>
              <a:gd name="adj1" fmla="val -97387"/>
              <a:gd name="adj2" fmla="val -49537"/>
              <a:gd name="adj3" fmla="val 16667"/>
            </a:avLst>
          </a:prstGeom>
          <a:solidFill>
            <a:schemeClr val="accent1"/>
          </a:solidFill>
          <a:ln w="9525">
            <a:solidFill>
              <a:schemeClr val="tx1"/>
            </a:solidFill>
            <a:miter lim="800000"/>
            <a:headEnd/>
            <a:tailEnd/>
          </a:ln>
        </p:spPr>
        <p:txBody>
          <a:bodyPr wrap="square" lIns="0" tIns="0" rIns="0" bIns="0">
            <a:spAutoFit/>
          </a:bodyPr>
          <a:lstStyle/>
          <a:p>
            <a:pPr algn="ctr">
              <a:defRPr/>
            </a:pPr>
            <a:r>
              <a:rPr lang="en-GB" sz="1600" b="1" dirty="0" err="1">
                <a:solidFill>
                  <a:srgbClr val="000000"/>
                </a:solidFill>
                <a:latin typeface="Arial" charset="0"/>
                <a:ea typeface="Arial Unicode MS" pitchFamily="34" charset="-128"/>
                <a:cs typeface="Arial Unicode MS" pitchFamily="34" charset="-128"/>
              </a:rPr>
              <a:t>TiledLayer</a:t>
            </a:r>
            <a:endParaRPr lang="en-GB" sz="1600" b="1" dirty="0">
              <a:solidFill>
                <a:srgbClr val="000000"/>
              </a:solidFill>
              <a:latin typeface="Arial" charset="0"/>
              <a:ea typeface="Arial Unicode MS" pitchFamily="34" charset="-128"/>
              <a:cs typeface="Arial Unicode MS" pitchFamily="34" charset="-128"/>
            </a:endParaRPr>
          </a:p>
        </p:txBody>
      </p:sp>
      <p:sp>
        <p:nvSpPr>
          <p:cNvPr id="15" name="Rounded Rectangular Callout 14"/>
          <p:cNvSpPr/>
          <p:nvPr/>
        </p:nvSpPr>
        <p:spPr>
          <a:xfrm>
            <a:off x="7000876" y="5357815"/>
            <a:ext cx="1428750" cy="272415"/>
          </a:xfrm>
          <a:prstGeom prst="wedgeRoundRectCallout">
            <a:avLst>
              <a:gd name="adj1" fmla="val -97387"/>
              <a:gd name="adj2" fmla="val -49537"/>
              <a:gd name="adj3" fmla="val 16667"/>
            </a:avLst>
          </a:prstGeom>
          <a:solidFill>
            <a:schemeClr val="accent1"/>
          </a:solidFill>
          <a:ln w="9525">
            <a:solidFill>
              <a:schemeClr val="tx1"/>
            </a:solidFill>
            <a:miter lim="800000"/>
            <a:headEnd/>
            <a:tailEnd/>
          </a:ln>
        </p:spPr>
        <p:txBody>
          <a:bodyPr wrap="square" lIns="0" tIns="0" rIns="0" bIns="0">
            <a:spAutoFit/>
          </a:bodyPr>
          <a:lstStyle/>
          <a:p>
            <a:pPr algn="ctr">
              <a:defRPr/>
            </a:pPr>
            <a:r>
              <a:rPr lang="en-GB" sz="1600" b="1" dirty="0">
                <a:solidFill>
                  <a:srgbClr val="000000"/>
                </a:solidFill>
                <a:latin typeface="Arial" charset="0"/>
                <a:ea typeface="Arial Unicode MS" pitchFamily="34" charset="-128"/>
                <a:cs typeface="Arial Unicode MS" pitchFamily="34" charset="-128"/>
              </a:rPr>
              <a:t>Sprite</a:t>
            </a:r>
          </a:p>
        </p:txBody>
      </p:sp>
    </p:spTree>
    <p:extLst>
      <p:ext uri="{BB962C8B-B14F-4D97-AF65-F5344CB8AC3E}">
        <p14:creationId xmlns:p14="http://schemas.microsoft.com/office/powerpoint/2010/main" val="182549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ppt_x"/>
                                          </p:val>
                                        </p:tav>
                                        <p:tav tm="100000">
                                          <p:val>
                                            <p:strVal val="#ppt_x"/>
                                          </p:val>
                                        </p:tav>
                                      </p:tavLst>
                                    </p:anim>
                                    <p:anim calcmode="lin" valueType="num">
                                      <p:cBhvr additive="base">
                                        <p:cTn id="5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p:txBody>
          <a:bodyPr/>
          <a:lstStyle/>
          <a:p>
            <a:r>
              <a:rPr lang="en-GB" smtClean="0"/>
              <a:t>Sprites in MIDP 1.0</a:t>
            </a:r>
          </a:p>
        </p:txBody>
      </p:sp>
      <p:sp>
        <p:nvSpPr>
          <p:cNvPr id="14339" name="Rectangle 5"/>
          <p:cNvSpPr>
            <a:spLocks noGrp="1" noChangeArrowheads="1"/>
          </p:cNvSpPr>
          <p:nvPr>
            <p:ph type="body" idx="1"/>
          </p:nvPr>
        </p:nvSpPr>
        <p:spPr/>
        <p:txBody>
          <a:bodyPr/>
          <a:lstStyle/>
          <a:p>
            <a:r>
              <a:rPr lang="en-GB" dirty="0" smtClean="0"/>
              <a:t>You create a sprite by loading the image file from a resource in the JAR file</a:t>
            </a:r>
          </a:p>
          <a:p>
            <a:pPr lvl="3"/>
            <a:r>
              <a:rPr lang="en-GB" dirty="0" smtClean="0">
                <a:latin typeface="Courier New"/>
                <a:cs typeface="Courier New"/>
              </a:rPr>
              <a:t>Image </a:t>
            </a:r>
            <a:r>
              <a:rPr lang="en-GB" dirty="0" err="1" smtClean="0">
                <a:latin typeface="Courier New"/>
                <a:cs typeface="Courier New"/>
              </a:rPr>
              <a:t>image</a:t>
            </a:r>
            <a:r>
              <a:rPr lang="en-GB" dirty="0" smtClean="0">
                <a:latin typeface="Courier New"/>
                <a:cs typeface="Courier New"/>
              </a:rPr>
              <a:t> = </a:t>
            </a:r>
            <a:r>
              <a:rPr lang="en-GB" dirty="0" err="1" smtClean="0">
                <a:latin typeface="Courier New"/>
                <a:cs typeface="Courier New"/>
              </a:rPr>
              <a:t>Image.createImage</a:t>
            </a:r>
            <a:r>
              <a:rPr lang="en-GB" dirty="0" smtClean="0">
                <a:latin typeface="Courier New"/>
                <a:cs typeface="Courier New"/>
              </a:rPr>
              <a:t>(“/mysprite.png”);</a:t>
            </a:r>
          </a:p>
          <a:p>
            <a:r>
              <a:rPr lang="en-GB" dirty="0" smtClean="0"/>
              <a:t>You need multiple resources for each rotation direction and animation</a:t>
            </a:r>
          </a:p>
          <a:p>
            <a:r>
              <a:rPr lang="en-GB" dirty="0" smtClean="0"/>
              <a:t>You need to calculate movement by hand</a:t>
            </a:r>
          </a:p>
          <a:p>
            <a:r>
              <a:rPr lang="en-GB" dirty="0" smtClean="0"/>
              <a:t>You need to calculate collision detection by hand</a:t>
            </a:r>
          </a:p>
        </p:txBody>
      </p:sp>
    </p:spTree>
    <p:extLst>
      <p:ext uri="{BB962C8B-B14F-4D97-AF65-F5344CB8AC3E}">
        <p14:creationId xmlns:p14="http://schemas.microsoft.com/office/powerpoint/2010/main" val="3092903513"/>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p:txBody>
          <a:bodyPr/>
          <a:lstStyle/>
          <a:p>
            <a:r>
              <a:rPr lang="en-GB" smtClean="0"/>
              <a:t>Sprites in MIDP 2.0</a:t>
            </a:r>
          </a:p>
        </p:txBody>
      </p:sp>
      <p:sp>
        <p:nvSpPr>
          <p:cNvPr id="15363" name="Rectangle 5"/>
          <p:cNvSpPr>
            <a:spLocks noGrp="1" noChangeArrowheads="1"/>
          </p:cNvSpPr>
          <p:nvPr>
            <p:ph type="body" idx="1"/>
          </p:nvPr>
        </p:nvSpPr>
        <p:spPr/>
        <p:txBody>
          <a:bodyPr/>
          <a:lstStyle/>
          <a:p>
            <a:r>
              <a:rPr lang="en-GB" dirty="0" smtClean="0"/>
              <a:t>The Sprite class dramatically simplifies sprite management</a:t>
            </a:r>
          </a:p>
          <a:p>
            <a:pPr lvl="3"/>
            <a:r>
              <a:rPr lang="en-GB" dirty="0" smtClean="0">
                <a:latin typeface="Courier New"/>
                <a:cs typeface="Courier New"/>
              </a:rPr>
              <a:t>Image </a:t>
            </a:r>
            <a:r>
              <a:rPr lang="en-GB" dirty="0" err="1" smtClean="0">
                <a:latin typeface="Courier New"/>
                <a:cs typeface="Courier New"/>
              </a:rPr>
              <a:t>image</a:t>
            </a:r>
            <a:r>
              <a:rPr lang="en-GB" dirty="0" smtClean="0">
                <a:latin typeface="Courier New"/>
                <a:cs typeface="Courier New"/>
              </a:rPr>
              <a:t> = </a:t>
            </a:r>
            <a:r>
              <a:rPr lang="en-GB" dirty="0" err="1" smtClean="0">
                <a:latin typeface="Courier New"/>
                <a:cs typeface="Courier New"/>
              </a:rPr>
              <a:t>Image.createImage</a:t>
            </a:r>
            <a:r>
              <a:rPr lang="en-GB" dirty="0" smtClean="0">
                <a:latin typeface="Courier New"/>
                <a:cs typeface="Courier New"/>
              </a:rPr>
              <a:t>(“mysprite.png”);</a:t>
            </a:r>
          </a:p>
          <a:p>
            <a:pPr lvl="3"/>
            <a:r>
              <a:rPr lang="en-GB" dirty="0" smtClean="0">
                <a:latin typeface="Courier New"/>
                <a:cs typeface="Courier New"/>
              </a:rPr>
              <a:t>Sprite </a:t>
            </a:r>
            <a:r>
              <a:rPr lang="en-GB" dirty="0" err="1" smtClean="0">
                <a:latin typeface="Courier New"/>
                <a:cs typeface="Courier New"/>
              </a:rPr>
              <a:t>sprite</a:t>
            </a:r>
            <a:r>
              <a:rPr lang="en-GB" dirty="0" smtClean="0">
                <a:latin typeface="Courier New"/>
                <a:cs typeface="Courier New"/>
              </a:rPr>
              <a:t> = new Sprite(image, 5,5);</a:t>
            </a:r>
          </a:p>
          <a:p>
            <a:r>
              <a:rPr lang="en-GB" dirty="0" smtClean="0"/>
              <a:t>The Sprite class manages movement</a:t>
            </a:r>
          </a:p>
          <a:p>
            <a:pPr lvl="3"/>
            <a:r>
              <a:rPr lang="en-GB" dirty="0" err="1">
                <a:latin typeface="Courier New"/>
                <a:cs typeface="Courier New"/>
              </a:rPr>
              <a:t>sprite.move</a:t>
            </a:r>
            <a:r>
              <a:rPr lang="en-GB" dirty="0">
                <a:latin typeface="Courier New"/>
                <a:cs typeface="Courier New"/>
              </a:rPr>
              <a:t>(10,10);</a:t>
            </a:r>
          </a:p>
          <a:p>
            <a:r>
              <a:rPr lang="en-GB" dirty="0" smtClean="0"/>
              <a:t>The Sprite class manages collisions</a:t>
            </a:r>
          </a:p>
          <a:p>
            <a:pPr lvl="3"/>
            <a:r>
              <a:rPr lang="en-GB" dirty="0" err="1">
                <a:latin typeface="Courier New"/>
                <a:cs typeface="Courier New"/>
              </a:rPr>
              <a:t>sprite.collidesWith</a:t>
            </a:r>
            <a:r>
              <a:rPr lang="en-GB" dirty="0">
                <a:latin typeface="Courier New"/>
                <a:cs typeface="Courier New"/>
              </a:rPr>
              <a:t>(</a:t>
            </a:r>
            <a:r>
              <a:rPr lang="en-GB" dirty="0" err="1">
                <a:latin typeface="Courier New"/>
                <a:cs typeface="Courier New"/>
              </a:rPr>
              <a:t>otherSprite,false</a:t>
            </a:r>
            <a:r>
              <a:rPr lang="en-GB" dirty="0">
                <a:latin typeface="Courier New"/>
                <a:cs typeface="Courier New"/>
              </a:rPr>
              <a:t>);</a:t>
            </a:r>
          </a:p>
          <a:p>
            <a:pPr lvl="3"/>
            <a:r>
              <a:rPr lang="en-GB" dirty="0" err="1">
                <a:latin typeface="Courier New"/>
                <a:cs typeface="Courier New"/>
              </a:rPr>
              <a:t>sprite.collidesWith</a:t>
            </a:r>
            <a:r>
              <a:rPr lang="en-GB" dirty="0">
                <a:latin typeface="Courier New"/>
                <a:cs typeface="Courier New"/>
              </a:rPr>
              <a:t>(</a:t>
            </a:r>
            <a:r>
              <a:rPr lang="en-GB" dirty="0" err="1">
                <a:latin typeface="Courier New"/>
                <a:cs typeface="Courier New"/>
              </a:rPr>
              <a:t>tiledLayer,false</a:t>
            </a:r>
            <a:r>
              <a:rPr lang="en-GB" dirty="0">
                <a:latin typeface="Courier New"/>
                <a:cs typeface="Courier New"/>
              </a:rPr>
              <a:t>);</a:t>
            </a:r>
          </a:p>
          <a:p>
            <a:pPr lvl="3"/>
            <a:r>
              <a:rPr lang="en-GB" dirty="0" err="1">
                <a:latin typeface="Courier New"/>
                <a:cs typeface="Courier New"/>
              </a:rPr>
              <a:t>sprite.collidesWith</a:t>
            </a:r>
            <a:r>
              <a:rPr lang="en-GB" dirty="0">
                <a:latin typeface="Courier New"/>
                <a:cs typeface="Courier New"/>
              </a:rPr>
              <a:t>(otherImage,20,20,false);</a:t>
            </a:r>
          </a:p>
        </p:txBody>
      </p:sp>
    </p:spTree>
    <p:extLst>
      <p:ext uri="{BB962C8B-B14F-4D97-AF65-F5344CB8AC3E}">
        <p14:creationId xmlns:p14="http://schemas.microsoft.com/office/powerpoint/2010/main" val="77583137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GB" smtClean="0"/>
              <a:t>Sprite Animation</a:t>
            </a:r>
          </a:p>
        </p:txBody>
      </p:sp>
      <p:sp>
        <p:nvSpPr>
          <p:cNvPr id="3" name="Content Placeholder 2"/>
          <p:cNvSpPr>
            <a:spLocks noGrp="1"/>
          </p:cNvSpPr>
          <p:nvPr>
            <p:ph idx="1"/>
          </p:nvPr>
        </p:nvSpPr>
        <p:spPr/>
        <p:txBody>
          <a:bodyPr>
            <a:normAutofit/>
          </a:bodyPr>
          <a:lstStyle/>
          <a:p>
            <a:pPr>
              <a:defRPr/>
            </a:pPr>
            <a:r>
              <a:rPr lang="en-GB" dirty="0" smtClean="0"/>
              <a:t>A sprite is animated by changing from frame to frame</a:t>
            </a:r>
          </a:p>
          <a:p>
            <a:pPr lvl="1">
              <a:defRPr/>
            </a:pPr>
            <a:r>
              <a:rPr lang="en-GB" dirty="0" smtClean="0"/>
              <a:t>By default, the sequence of frames will be created when the image is split</a:t>
            </a:r>
          </a:p>
          <a:p>
            <a:pPr lvl="1">
              <a:defRPr/>
            </a:pPr>
            <a:r>
              <a:rPr lang="en-GB" dirty="0" smtClean="0"/>
              <a:t>But you can specify a custom sequence (e.g. reverse the sequence or use only a subset of frames)</a:t>
            </a:r>
          </a:p>
          <a:p>
            <a:pPr>
              <a:defRPr/>
            </a:pPr>
            <a:r>
              <a:rPr lang="en-GB" dirty="0" smtClean="0"/>
              <a:t>Sprites can also be transformed (mirrored and rotated)</a:t>
            </a:r>
          </a:p>
          <a:p>
            <a:pPr lvl="1">
              <a:defRPr/>
            </a:pPr>
            <a:r>
              <a:rPr lang="en-GB" dirty="0" smtClean="0"/>
              <a:t>For example to change an animated object when it moves in a different direction</a:t>
            </a:r>
          </a:p>
          <a:p>
            <a:pPr lvl="2">
              <a:defRPr/>
            </a:pPr>
            <a:r>
              <a:rPr lang="en-GB" dirty="0" smtClean="0"/>
              <a:t>Car drives to the right, the image should point to the right and when the direction changes to the left, change the image to point left</a:t>
            </a:r>
            <a:endParaRPr lang="en-GB" dirty="0"/>
          </a:p>
        </p:txBody>
      </p:sp>
      <p:sp>
        <p:nvSpPr>
          <p:cNvPr id="40964" name="Slide Number Placeholder 3"/>
          <p:cNvSpPr>
            <a:spLocks noGrp="1"/>
          </p:cNvSpPr>
          <p:nvPr>
            <p:ph type="sldNum" sz="quarter" idx="10"/>
          </p:nvPr>
        </p:nvSpPr>
        <p:spPr>
          <a:noFill/>
        </p:spPr>
        <p:txBody>
          <a:bodyPr/>
          <a:lstStyle/>
          <a:p>
            <a:fld id="{480F8DC2-94E4-4BFB-BC36-F5D34D317481}" type="slidenum">
              <a:rPr lang="en-GB" smtClean="0"/>
              <a:pPr/>
              <a:t>24</a:t>
            </a:fld>
            <a:endParaRPr lang="en-GB" smtClean="0"/>
          </a:p>
        </p:txBody>
      </p:sp>
    </p:spTree>
    <p:extLst>
      <p:ext uri="{BB962C8B-B14F-4D97-AF65-F5344CB8AC3E}">
        <p14:creationId xmlns:p14="http://schemas.microsoft.com/office/powerpoint/2010/main" val="23002927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3"/>
          <p:cNvSpPr>
            <a:spLocks noGrp="1" noChangeArrowheads="1"/>
          </p:cNvSpPr>
          <p:nvPr>
            <p:ph type="title"/>
          </p:nvPr>
        </p:nvSpPr>
        <p:spPr/>
        <p:txBody>
          <a:bodyPr/>
          <a:lstStyle/>
          <a:p>
            <a:r>
              <a:rPr lang="en-GB" smtClean="0"/>
              <a:t>Sprite Animation</a:t>
            </a:r>
          </a:p>
        </p:txBody>
      </p:sp>
      <p:sp>
        <p:nvSpPr>
          <p:cNvPr id="16387" name="Rectangle 24"/>
          <p:cNvSpPr>
            <a:spLocks noGrp="1" noChangeArrowheads="1"/>
          </p:cNvSpPr>
          <p:nvPr>
            <p:ph type="body" idx="1"/>
          </p:nvPr>
        </p:nvSpPr>
        <p:spPr/>
        <p:txBody>
          <a:bodyPr/>
          <a:lstStyle/>
          <a:p>
            <a:r>
              <a:rPr lang="en-GB" dirty="0" smtClean="0"/>
              <a:t>In the following flying alien example:</a:t>
            </a:r>
          </a:p>
          <a:p>
            <a:pPr lvl="1"/>
            <a:r>
              <a:rPr lang="en-GB" dirty="0" smtClean="0"/>
              <a:t>Image is broken up into equally-sized frames</a:t>
            </a:r>
          </a:p>
          <a:p>
            <a:pPr lvl="1"/>
            <a:r>
              <a:rPr lang="en-GB" dirty="0" smtClean="0"/>
              <a:t>Frames are assigned unique index numbers</a:t>
            </a:r>
          </a:p>
          <a:p>
            <a:pPr lvl="1"/>
            <a:endParaRPr lang="en-GB" dirty="0" smtClean="0"/>
          </a:p>
          <a:p>
            <a:pPr lvl="1"/>
            <a:endParaRPr lang="en-GB" dirty="0" smtClean="0"/>
          </a:p>
          <a:p>
            <a:pPr lvl="1"/>
            <a:endParaRPr lang="en-GB" dirty="0" smtClean="0"/>
          </a:p>
          <a:p>
            <a:pPr lvl="1"/>
            <a:endParaRPr lang="en-GB" dirty="0" smtClean="0"/>
          </a:p>
          <a:p>
            <a:pPr lvl="1"/>
            <a:endParaRPr lang="en-GB" dirty="0" smtClean="0"/>
          </a:p>
          <a:p>
            <a:pPr lvl="1"/>
            <a:r>
              <a:rPr lang="en-GB" dirty="0" smtClean="0"/>
              <a:t>To switch the current frame in the frame sequence, use:</a:t>
            </a:r>
          </a:p>
          <a:p>
            <a:pPr lvl="4"/>
            <a:r>
              <a:rPr lang="en-GB" dirty="0" err="1" smtClean="0">
                <a:latin typeface="Courier New"/>
                <a:cs typeface="Courier New"/>
              </a:rPr>
              <a:t>nextFrame</a:t>
            </a:r>
            <a:r>
              <a:rPr lang="en-GB" dirty="0" smtClean="0">
                <a:latin typeface="Courier New"/>
                <a:cs typeface="Courier New"/>
              </a:rPr>
              <a:t>()</a:t>
            </a:r>
          </a:p>
          <a:p>
            <a:pPr lvl="4"/>
            <a:r>
              <a:rPr lang="en-GB" dirty="0" err="1" smtClean="0">
                <a:latin typeface="Courier New"/>
                <a:cs typeface="Courier New"/>
              </a:rPr>
              <a:t>prevFrame</a:t>
            </a:r>
            <a:r>
              <a:rPr lang="en-GB" dirty="0" smtClean="0">
                <a:latin typeface="Courier New"/>
                <a:cs typeface="Courier New"/>
              </a:rPr>
              <a:t>()</a:t>
            </a:r>
          </a:p>
          <a:p>
            <a:pPr lvl="4"/>
            <a:r>
              <a:rPr lang="en-GB" dirty="0" err="1" smtClean="0">
                <a:latin typeface="Courier New"/>
                <a:cs typeface="Courier New"/>
              </a:rPr>
              <a:t>setFrame</a:t>
            </a:r>
            <a:r>
              <a:rPr lang="en-GB" dirty="0" smtClean="0">
                <a:latin typeface="Courier New"/>
                <a:cs typeface="Courier New"/>
              </a:rPr>
              <a:t>(</a:t>
            </a:r>
            <a:r>
              <a:rPr lang="en-GB" dirty="0" err="1" smtClean="0">
                <a:latin typeface="Courier New"/>
                <a:cs typeface="Courier New"/>
              </a:rPr>
              <a:t>int</a:t>
            </a:r>
            <a:r>
              <a:rPr lang="en-GB" dirty="0" smtClean="0">
                <a:latin typeface="Courier New"/>
                <a:cs typeface="Courier New"/>
              </a:rPr>
              <a:t> </a:t>
            </a:r>
            <a:r>
              <a:rPr lang="en-GB" dirty="0" err="1" smtClean="0">
                <a:latin typeface="Courier New"/>
                <a:cs typeface="Courier New"/>
              </a:rPr>
              <a:t>i</a:t>
            </a:r>
            <a:r>
              <a:rPr lang="en-GB" dirty="0" smtClean="0">
                <a:latin typeface="Courier New"/>
                <a:cs typeface="Courier New"/>
              </a:rPr>
              <a:t>)</a:t>
            </a:r>
          </a:p>
          <a:p>
            <a:pPr lvl="1"/>
            <a:endParaRPr lang="en-GB" dirty="0" smtClean="0"/>
          </a:p>
          <a:p>
            <a:endParaRPr lang="en-US" dirty="0">
              <a:latin typeface="Courier New"/>
              <a:ea typeface="Arial" charset="0"/>
              <a:cs typeface="Courier New"/>
            </a:endParaRPr>
          </a:p>
        </p:txBody>
      </p:sp>
      <p:sp>
        <p:nvSpPr>
          <p:cNvPr id="16388" name="Text Box 3"/>
          <p:cNvSpPr txBox="1">
            <a:spLocks noChangeArrowheads="1"/>
          </p:cNvSpPr>
          <p:nvPr/>
        </p:nvSpPr>
        <p:spPr bwMode="auto">
          <a:xfrm>
            <a:off x="6704640" y="2073818"/>
            <a:ext cx="1106177" cy="392964"/>
          </a:xfrm>
          <a:prstGeom prst="rect">
            <a:avLst/>
          </a:prstGeom>
          <a:noFill/>
          <a:ln w="12700">
            <a:noFill/>
            <a:miter lim="800000"/>
            <a:headEnd/>
            <a:tailEnd/>
          </a:ln>
        </p:spPr>
        <p:txBody>
          <a:bodyPr wrap="none" lIns="95795" tIns="47897" rIns="95795" bIns="47897">
            <a:spAutoFit/>
          </a:bodyPr>
          <a:lstStyle/>
          <a:p>
            <a:pPr defTabSz="958063">
              <a:lnSpc>
                <a:spcPct val="90000"/>
              </a:lnSpc>
              <a:spcBef>
                <a:spcPct val="0"/>
              </a:spcBef>
              <a:spcAft>
                <a:spcPct val="0"/>
              </a:spcAft>
            </a:pPr>
            <a:r>
              <a:rPr lang="en-GB" sz="2100" dirty="0">
                <a:latin typeface="NokiaSansWide" charset="0"/>
              </a:rPr>
              <a:t>Frames</a:t>
            </a:r>
          </a:p>
        </p:txBody>
      </p:sp>
      <p:sp>
        <p:nvSpPr>
          <p:cNvPr id="16389" name="Text Box 4"/>
          <p:cNvSpPr txBox="1">
            <a:spLocks noChangeArrowheads="1"/>
          </p:cNvSpPr>
          <p:nvPr/>
        </p:nvSpPr>
        <p:spPr bwMode="auto">
          <a:xfrm>
            <a:off x="6323041" y="2683003"/>
            <a:ext cx="343235" cy="392964"/>
          </a:xfrm>
          <a:prstGeom prst="rect">
            <a:avLst/>
          </a:prstGeom>
          <a:noFill/>
          <a:ln w="12700">
            <a:noFill/>
            <a:miter lim="800000"/>
            <a:headEnd/>
            <a:tailEnd/>
          </a:ln>
        </p:spPr>
        <p:txBody>
          <a:bodyPr wrap="none" lIns="95795" tIns="47897" rIns="95795" bIns="47897">
            <a:spAutoFit/>
          </a:bodyPr>
          <a:lstStyle/>
          <a:p>
            <a:pPr defTabSz="958063">
              <a:lnSpc>
                <a:spcPct val="90000"/>
              </a:lnSpc>
              <a:spcBef>
                <a:spcPct val="0"/>
              </a:spcBef>
              <a:spcAft>
                <a:spcPct val="0"/>
              </a:spcAft>
            </a:pPr>
            <a:r>
              <a:rPr lang="en-GB" sz="2100" dirty="0">
                <a:latin typeface="NokiaSansWide" charset="0"/>
              </a:rPr>
              <a:t>0</a:t>
            </a:r>
          </a:p>
        </p:txBody>
      </p:sp>
      <p:sp>
        <p:nvSpPr>
          <p:cNvPr id="16390" name="Text Box 5"/>
          <p:cNvSpPr txBox="1">
            <a:spLocks noChangeArrowheads="1"/>
          </p:cNvSpPr>
          <p:nvPr/>
        </p:nvSpPr>
        <p:spPr bwMode="auto">
          <a:xfrm>
            <a:off x="6323041" y="3750154"/>
            <a:ext cx="343235" cy="392964"/>
          </a:xfrm>
          <a:prstGeom prst="rect">
            <a:avLst/>
          </a:prstGeom>
          <a:noFill/>
          <a:ln w="12700">
            <a:noFill/>
            <a:miter lim="800000"/>
            <a:headEnd/>
            <a:tailEnd/>
          </a:ln>
        </p:spPr>
        <p:txBody>
          <a:bodyPr wrap="none" lIns="95795" tIns="47897" rIns="95795" bIns="47897">
            <a:spAutoFit/>
          </a:bodyPr>
          <a:lstStyle/>
          <a:p>
            <a:pPr defTabSz="958063">
              <a:lnSpc>
                <a:spcPct val="90000"/>
              </a:lnSpc>
              <a:spcBef>
                <a:spcPct val="0"/>
              </a:spcBef>
              <a:spcAft>
                <a:spcPct val="0"/>
              </a:spcAft>
            </a:pPr>
            <a:r>
              <a:rPr lang="en-GB" sz="2100" dirty="0">
                <a:latin typeface="NokiaSansWide" charset="0"/>
              </a:rPr>
              <a:t>1</a:t>
            </a:r>
          </a:p>
        </p:txBody>
      </p:sp>
      <p:sp>
        <p:nvSpPr>
          <p:cNvPr id="16391" name="Text Box 6"/>
          <p:cNvSpPr txBox="1">
            <a:spLocks noChangeArrowheads="1"/>
          </p:cNvSpPr>
          <p:nvPr/>
        </p:nvSpPr>
        <p:spPr bwMode="auto">
          <a:xfrm>
            <a:off x="6323041" y="4664651"/>
            <a:ext cx="343235" cy="392964"/>
          </a:xfrm>
          <a:prstGeom prst="rect">
            <a:avLst/>
          </a:prstGeom>
          <a:noFill/>
          <a:ln w="12700">
            <a:noFill/>
            <a:miter lim="800000"/>
            <a:headEnd/>
            <a:tailEnd/>
          </a:ln>
        </p:spPr>
        <p:txBody>
          <a:bodyPr wrap="none" lIns="95795" tIns="47897" rIns="95795" bIns="47897">
            <a:spAutoFit/>
          </a:bodyPr>
          <a:lstStyle/>
          <a:p>
            <a:pPr defTabSz="958063">
              <a:lnSpc>
                <a:spcPct val="90000"/>
              </a:lnSpc>
              <a:spcBef>
                <a:spcPct val="0"/>
              </a:spcBef>
              <a:spcAft>
                <a:spcPct val="0"/>
              </a:spcAft>
            </a:pPr>
            <a:r>
              <a:rPr lang="en-GB" sz="2100" dirty="0">
                <a:latin typeface="NokiaSansWide" charset="0"/>
              </a:rPr>
              <a:t>2</a:t>
            </a:r>
          </a:p>
        </p:txBody>
      </p:sp>
      <p:sp>
        <p:nvSpPr>
          <p:cNvPr id="16392" name="Line 7"/>
          <p:cNvSpPr>
            <a:spLocks noChangeShapeType="1"/>
          </p:cNvSpPr>
          <p:nvPr/>
        </p:nvSpPr>
        <p:spPr bwMode="auto">
          <a:xfrm>
            <a:off x="7771680" y="4637287"/>
            <a:ext cx="0" cy="685512"/>
          </a:xfrm>
          <a:prstGeom prst="line">
            <a:avLst/>
          </a:prstGeom>
          <a:noFill/>
          <a:ln w="12700">
            <a:solidFill>
              <a:schemeClr val="hlink"/>
            </a:solidFill>
            <a:round/>
            <a:headEnd type="triangle" w="med" len="med"/>
            <a:tailEnd type="triangle" w="med" len="med"/>
          </a:ln>
        </p:spPr>
        <p:txBody>
          <a:bodyPr lIns="86905" tIns="43452" rIns="86905" bIns="43452"/>
          <a:lstStyle/>
          <a:p>
            <a:endParaRPr lang="fi-FI"/>
          </a:p>
        </p:txBody>
      </p:sp>
      <p:sp>
        <p:nvSpPr>
          <p:cNvPr id="16393" name="Line 8"/>
          <p:cNvSpPr>
            <a:spLocks noChangeShapeType="1"/>
          </p:cNvSpPr>
          <p:nvPr/>
        </p:nvSpPr>
        <p:spPr bwMode="auto">
          <a:xfrm>
            <a:off x="6857281" y="5426490"/>
            <a:ext cx="685440" cy="0"/>
          </a:xfrm>
          <a:prstGeom prst="line">
            <a:avLst/>
          </a:prstGeom>
          <a:noFill/>
          <a:ln w="12700">
            <a:solidFill>
              <a:schemeClr val="hlink"/>
            </a:solidFill>
            <a:round/>
            <a:headEnd type="triangle" w="med" len="med"/>
            <a:tailEnd type="triangle" w="med" len="med"/>
          </a:ln>
        </p:spPr>
        <p:txBody>
          <a:bodyPr lIns="86905" tIns="43452" rIns="86905" bIns="43452"/>
          <a:lstStyle/>
          <a:p>
            <a:endParaRPr lang="fi-FI"/>
          </a:p>
        </p:txBody>
      </p:sp>
      <p:sp>
        <p:nvSpPr>
          <p:cNvPr id="16394" name="Text Box 9"/>
          <p:cNvSpPr txBox="1">
            <a:spLocks noChangeArrowheads="1"/>
          </p:cNvSpPr>
          <p:nvPr/>
        </p:nvSpPr>
        <p:spPr bwMode="auto">
          <a:xfrm>
            <a:off x="7765257" y="4700655"/>
            <a:ext cx="1374875" cy="296015"/>
          </a:xfrm>
          <a:prstGeom prst="rect">
            <a:avLst/>
          </a:prstGeom>
          <a:noFill/>
          <a:ln w="12700">
            <a:noFill/>
            <a:miter lim="800000"/>
            <a:headEnd/>
            <a:tailEnd/>
          </a:ln>
        </p:spPr>
        <p:txBody>
          <a:bodyPr wrap="none" lIns="95795" tIns="47897" rIns="95795" bIns="47897">
            <a:spAutoFit/>
          </a:bodyPr>
          <a:lstStyle/>
          <a:p>
            <a:pPr defTabSz="958063">
              <a:lnSpc>
                <a:spcPct val="90000"/>
              </a:lnSpc>
              <a:spcBef>
                <a:spcPct val="0"/>
              </a:spcBef>
              <a:spcAft>
                <a:spcPct val="0"/>
              </a:spcAft>
            </a:pPr>
            <a:r>
              <a:rPr lang="en-GB" sz="1400" dirty="0" err="1">
                <a:latin typeface="Courier New"/>
                <a:ea typeface="Arial" charset="0"/>
                <a:cs typeface="Courier New"/>
              </a:rPr>
              <a:t>frameHeight</a:t>
            </a:r>
            <a:endParaRPr lang="en-GB" sz="1400" dirty="0">
              <a:latin typeface="Courier New"/>
              <a:ea typeface="Arial" charset="0"/>
              <a:cs typeface="Courier New"/>
            </a:endParaRPr>
          </a:p>
        </p:txBody>
      </p:sp>
      <p:sp>
        <p:nvSpPr>
          <p:cNvPr id="16395" name="Text Box 10"/>
          <p:cNvSpPr txBox="1">
            <a:spLocks noChangeArrowheads="1"/>
          </p:cNvSpPr>
          <p:nvPr/>
        </p:nvSpPr>
        <p:spPr bwMode="auto">
          <a:xfrm>
            <a:off x="6628321" y="5579147"/>
            <a:ext cx="1267473" cy="296015"/>
          </a:xfrm>
          <a:prstGeom prst="rect">
            <a:avLst/>
          </a:prstGeom>
          <a:noFill/>
          <a:ln w="12700">
            <a:noFill/>
            <a:miter lim="800000"/>
            <a:headEnd/>
            <a:tailEnd/>
          </a:ln>
        </p:spPr>
        <p:txBody>
          <a:bodyPr wrap="none" lIns="95795" tIns="47897" rIns="95795" bIns="47897">
            <a:spAutoFit/>
          </a:bodyPr>
          <a:lstStyle/>
          <a:p>
            <a:pPr defTabSz="958063">
              <a:lnSpc>
                <a:spcPct val="90000"/>
              </a:lnSpc>
              <a:spcBef>
                <a:spcPct val="0"/>
              </a:spcBef>
              <a:spcAft>
                <a:spcPct val="0"/>
              </a:spcAft>
            </a:pPr>
            <a:r>
              <a:rPr lang="en-GB" sz="1400" dirty="0" err="1">
                <a:solidFill>
                  <a:schemeClr val="hlink"/>
                </a:solidFill>
                <a:latin typeface="Courier New"/>
                <a:cs typeface="Courier New"/>
              </a:rPr>
              <a:t>frameWidth</a:t>
            </a:r>
            <a:endParaRPr lang="en-GB" sz="1400" dirty="0">
              <a:solidFill>
                <a:schemeClr val="hlink"/>
              </a:solidFill>
              <a:latin typeface="Courier New"/>
              <a:cs typeface="Courier New"/>
            </a:endParaRPr>
          </a:p>
        </p:txBody>
      </p:sp>
      <p:sp>
        <p:nvSpPr>
          <p:cNvPr id="16396" name="Text Box 11"/>
          <p:cNvSpPr txBox="1">
            <a:spLocks noChangeArrowheads="1"/>
          </p:cNvSpPr>
          <p:nvPr/>
        </p:nvSpPr>
        <p:spPr bwMode="auto">
          <a:xfrm>
            <a:off x="1697761" y="3404519"/>
            <a:ext cx="2616143" cy="336539"/>
          </a:xfrm>
          <a:prstGeom prst="rect">
            <a:avLst/>
          </a:prstGeom>
          <a:noFill/>
          <a:ln w="12700">
            <a:noFill/>
            <a:miter lim="800000"/>
            <a:headEnd/>
            <a:tailEnd/>
          </a:ln>
        </p:spPr>
        <p:txBody>
          <a:bodyPr wrap="none" lIns="95795" tIns="47897" rIns="95795" bIns="47897">
            <a:spAutoFit/>
          </a:bodyPr>
          <a:lstStyle/>
          <a:p>
            <a:pPr defTabSz="958063">
              <a:lnSpc>
                <a:spcPct val="90000"/>
              </a:lnSpc>
              <a:spcBef>
                <a:spcPct val="0"/>
              </a:spcBef>
              <a:spcAft>
                <a:spcPct val="0"/>
              </a:spcAft>
            </a:pPr>
            <a:r>
              <a:rPr lang="en-GB" sz="1700" b="1" dirty="0">
                <a:latin typeface="NokiaSansWide" charset="0"/>
              </a:rPr>
              <a:t>Image object: alien.png</a:t>
            </a:r>
          </a:p>
        </p:txBody>
      </p:sp>
      <p:sp>
        <p:nvSpPr>
          <p:cNvPr id="16397" name="Rectangle 12"/>
          <p:cNvSpPr>
            <a:spLocks noChangeArrowheads="1"/>
          </p:cNvSpPr>
          <p:nvPr/>
        </p:nvSpPr>
        <p:spPr bwMode="auto">
          <a:xfrm>
            <a:off x="609121" y="1371024"/>
            <a:ext cx="8229600" cy="967782"/>
          </a:xfrm>
          <a:prstGeom prst="rect">
            <a:avLst/>
          </a:prstGeom>
          <a:noFill/>
          <a:ln w="9525">
            <a:noFill/>
            <a:miter lim="800000"/>
            <a:headEnd/>
            <a:tailEnd/>
          </a:ln>
        </p:spPr>
        <p:txBody>
          <a:bodyPr lIns="95795" tIns="47897" rIns="95795" bIns="47897"/>
          <a:lstStyle/>
          <a:p>
            <a:pPr marL="698556" lvl="1" indent="-205191" defTabSz="798135">
              <a:lnSpc>
                <a:spcPct val="90000"/>
              </a:lnSpc>
              <a:spcBef>
                <a:spcPct val="0"/>
              </a:spcBef>
              <a:spcAft>
                <a:spcPct val="0"/>
              </a:spcAft>
              <a:buClr>
                <a:srgbClr val="002EA3"/>
              </a:buClr>
              <a:buFont typeface="NokiaSansWide" charset="0"/>
              <a:buChar char="-"/>
            </a:pPr>
            <a:endParaRPr lang="en-US" sz="1700" dirty="0">
              <a:latin typeface="NokiaSansWide" charset="0"/>
            </a:endParaRPr>
          </a:p>
        </p:txBody>
      </p:sp>
      <p:sp>
        <p:nvSpPr>
          <p:cNvPr id="16398" name="Line 13"/>
          <p:cNvSpPr>
            <a:spLocks noChangeShapeType="1"/>
          </p:cNvSpPr>
          <p:nvPr/>
        </p:nvSpPr>
        <p:spPr bwMode="auto">
          <a:xfrm>
            <a:off x="4769280" y="2903345"/>
            <a:ext cx="1065600" cy="0"/>
          </a:xfrm>
          <a:prstGeom prst="line">
            <a:avLst/>
          </a:prstGeom>
          <a:noFill/>
          <a:ln w="76200">
            <a:solidFill>
              <a:schemeClr val="hlink"/>
            </a:solidFill>
            <a:round/>
            <a:headEnd/>
            <a:tailEnd type="triangle" w="med" len="med"/>
          </a:ln>
        </p:spPr>
        <p:txBody>
          <a:bodyPr lIns="86905" tIns="43452" rIns="86905" bIns="43452"/>
          <a:lstStyle/>
          <a:p>
            <a:endParaRPr lang="fi-FI"/>
          </a:p>
        </p:txBody>
      </p:sp>
      <p:pic>
        <p:nvPicPr>
          <p:cNvPr id="16399" name="Picture 19"/>
          <p:cNvPicPr>
            <a:picLocks noChangeAspect="1" noChangeArrowheads="1"/>
          </p:cNvPicPr>
          <p:nvPr/>
        </p:nvPicPr>
        <p:blipFill>
          <a:blip r:embed="rId3" cstate="print"/>
          <a:srcRect/>
          <a:stretch>
            <a:fillRect/>
          </a:stretch>
        </p:blipFill>
        <p:spPr bwMode="auto">
          <a:xfrm>
            <a:off x="1728000" y="2488582"/>
            <a:ext cx="2557440" cy="856890"/>
          </a:xfrm>
          <a:prstGeom prst="rect">
            <a:avLst/>
          </a:prstGeom>
          <a:noFill/>
          <a:ln w="12700">
            <a:solidFill>
              <a:schemeClr val="tx1"/>
            </a:solidFill>
            <a:miter lim="800000"/>
            <a:headEnd/>
            <a:tailEnd/>
          </a:ln>
        </p:spPr>
      </p:pic>
      <p:pic>
        <p:nvPicPr>
          <p:cNvPr id="16400" name="Picture 20"/>
          <p:cNvPicPr>
            <a:picLocks noChangeAspect="1" noChangeArrowheads="1"/>
          </p:cNvPicPr>
          <p:nvPr/>
        </p:nvPicPr>
        <p:blipFill>
          <a:blip r:embed="rId4" cstate="print"/>
          <a:srcRect/>
          <a:stretch>
            <a:fillRect/>
          </a:stretch>
        </p:blipFill>
        <p:spPr bwMode="auto">
          <a:xfrm>
            <a:off x="6842880" y="2557708"/>
            <a:ext cx="692641" cy="702794"/>
          </a:xfrm>
          <a:prstGeom prst="rect">
            <a:avLst/>
          </a:prstGeom>
          <a:noFill/>
          <a:ln w="12700">
            <a:solidFill>
              <a:schemeClr val="tx1"/>
            </a:solidFill>
            <a:miter lim="800000"/>
            <a:headEnd/>
            <a:tailEnd/>
          </a:ln>
        </p:spPr>
      </p:pic>
      <p:pic>
        <p:nvPicPr>
          <p:cNvPr id="16401" name="Picture 21"/>
          <p:cNvPicPr>
            <a:picLocks noChangeArrowheads="1"/>
          </p:cNvPicPr>
          <p:nvPr/>
        </p:nvPicPr>
        <p:blipFill>
          <a:blip r:embed="rId5" cstate="print"/>
          <a:srcRect/>
          <a:stretch>
            <a:fillRect/>
          </a:stretch>
        </p:blipFill>
        <p:spPr bwMode="auto">
          <a:xfrm>
            <a:off x="6842880" y="3594617"/>
            <a:ext cx="692641" cy="698474"/>
          </a:xfrm>
          <a:prstGeom prst="rect">
            <a:avLst/>
          </a:prstGeom>
          <a:noFill/>
          <a:ln w="12700">
            <a:solidFill>
              <a:schemeClr val="tx1"/>
            </a:solidFill>
            <a:miter lim="800000"/>
            <a:headEnd/>
            <a:tailEnd/>
          </a:ln>
        </p:spPr>
      </p:pic>
      <p:pic>
        <p:nvPicPr>
          <p:cNvPr id="16402" name="Picture 22"/>
          <p:cNvPicPr>
            <a:picLocks noChangeAspect="1" noChangeArrowheads="1"/>
          </p:cNvPicPr>
          <p:nvPr/>
        </p:nvPicPr>
        <p:blipFill>
          <a:blip r:embed="rId6" cstate="print"/>
          <a:srcRect/>
          <a:stretch>
            <a:fillRect/>
          </a:stretch>
        </p:blipFill>
        <p:spPr bwMode="auto">
          <a:xfrm>
            <a:off x="6842880" y="4631527"/>
            <a:ext cx="692641" cy="692713"/>
          </a:xfrm>
          <a:prstGeom prst="rect">
            <a:avLst/>
          </a:prstGeom>
          <a:noFill/>
          <a:ln w="12700">
            <a:solidFill>
              <a:schemeClr val="tx1"/>
            </a:solidFill>
            <a:miter lim="800000"/>
            <a:headEnd/>
            <a:tailEnd/>
          </a:ln>
        </p:spPr>
      </p:pic>
    </p:spTree>
    <p:extLst>
      <p:ext uri="{BB962C8B-B14F-4D97-AF65-F5344CB8AC3E}">
        <p14:creationId xmlns:p14="http://schemas.microsoft.com/office/powerpoint/2010/main" val="8831072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8"/>
          <p:cNvSpPr>
            <a:spLocks noGrp="1" noChangeArrowheads="1"/>
          </p:cNvSpPr>
          <p:nvPr>
            <p:ph type="title"/>
          </p:nvPr>
        </p:nvSpPr>
        <p:spPr/>
        <p:txBody>
          <a:bodyPr/>
          <a:lstStyle/>
          <a:p>
            <a:r>
              <a:rPr lang="en-GB" smtClean="0"/>
              <a:t>Sprite Manipulation</a:t>
            </a:r>
          </a:p>
        </p:txBody>
      </p:sp>
      <p:sp>
        <p:nvSpPr>
          <p:cNvPr id="17411" name="Rectangle 19"/>
          <p:cNvSpPr>
            <a:spLocks noGrp="1" noChangeArrowheads="1"/>
          </p:cNvSpPr>
          <p:nvPr>
            <p:ph type="body" idx="1"/>
          </p:nvPr>
        </p:nvSpPr>
        <p:spPr/>
        <p:txBody>
          <a:bodyPr/>
          <a:lstStyle/>
          <a:p>
            <a:r>
              <a:rPr lang="en-GB" dirty="0" smtClean="0"/>
              <a:t>To move the sprite by the specified horizontal and vertical distances, use</a:t>
            </a:r>
          </a:p>
          <a:p>
            <a:pPr lvl="3"/>
            <a:r>
              <a:rPr lang="en-GB" dirty="0">
                <a:latin typeface="Courier New"/>
                <a:cs typeface="Courier New"/>
              </a:rPr>
              <a:t>move(</a:t>
            </a:r>
            <a:r>
              <a:rPr lang="en-GB" dirty="0" err="1">
                <a:latin typeface="Courier New"/>
                <a:cs typeface="Courier New"/>
              </a:rPr>
              <a:t>int</a:t>
            </a:r>
            <a:r>
              <a:rPr lang="en-GB" dirty="0">
                <a:latin typeface="Courier New"/>
                <a:cs typeface="Courier New"/>
              </a:rPr>
              <a:t> x, </a:t>
            </a:r>
            <a:r>
              <a:rPr lang="en-GB" dirty="0" err="1">
                <a:latin typeface="Courier New"/>
                <a:cs typeface="Courier New"/>
              </a:rPr>
              <a:t>int</a:t>
            </a:r>
            <a:r>
              <a:rPr lang="en-GB" dirty="0">
                <a:latin typeface="Courier New"/>
                <a:cs typeface="Courier New"/>
              </a:rPr>
              <a:t> y)</a:t>
            </a:r>
          </a:p>
          <a:p>
            <a:pPr lvl="3"/>
            <a:r>
              <a:rPr lang="en-GB" dirty="0" smtClean="0"/>
              <a:t>for example, </a:t>
            </a:r>
            <a:r>
              <a:rPr lang="en-GB" dirty="0" err="1">
                <a:latin typeface="Courier New"/>
                <a:cs typeface="Courier New"/>
              </a:rPr>
              <a:t>alien.move</a:t>
            </a:r>
            <a:r>
              <a:rPr lang="en-GB" dirty="0">
                <a:latin typeface="Courier New"/>
                <a:cs typeface="Courier New"/>
              </a:rPr>
              <a:t>(3, 0);</a:t>
            </a:r>
          </a:p>
          <a:p>
            <a:endParaRPr lang="en-GB" dirty="0" smtClean="0"/>
          </a:p>
          <a:p>
            <a:endParaRPr lang="en-GB" dirty="0" smtClean="0"/>
          </a:p>
          <a:p>
            <a:endParaRPr lang="en-GB" dirty="0" smtClean="0"/>
          </a:p>
          <a:p>
            <a:endParaRPr lang="en-GB" dirty="0" smtClean="0"/>
          </a:p>
          <a:p>
            <a:r>
              <a:rPr lang="en-GB" dirty="0" smtClean="0"/>
              <a:t>To change the rendered appearance of the sprite, apply a transform</a:t>
            </a:r>
          </a:p>
          <a:p>
            <a:pPr lvl="3"/>
            <a:r>
              <a:rPr lang="en-GB" dirty="0" err="1">
                <a:latin typeface="Courier New"/>
                <a:cs typeface="Courier New"/>
              </a:rPr>
              <a:t>setTransform</a:t>
            </a:r>
            <a:r>
              <a:rPr lang="en-GB" dirty="0">
                <a:latin typeface="Courier New"/>
                <a:cs typeface="Courier New"/>
              </a:rPr>
              <a:t>(</a:t>
            </a:r>
            <a:r>
              <a:rPr lang="en-GB" dirty="0" err="1">
                <a:latin typeface="Courier New"/>
                <a:cs typeface="Courier New"/>
              </a:rPr>
              <a:t>int</a:t>
            </a:r>
            <a:r>
              <a:rPr lang="en-GB" dirty="0">
                <a:latin typeface="Courier New"/>
                <a:cs typeface="Courier New"/>
              </a:rPr>
              <a:t> transform)</a:t>
            </a:r>
          </a:p>
          <a:p>
            <a:pPr lvl="3"/>
            <a:r>
              <a:rPr lang="en-GB" dirty="0" smtClean="0"/>
              <a:t>for example, </a:t>
            </a:r>
            <a:r>
              <a:rPr lang="en-GB" dirty="0" err="1">
                <a:latin typeface="Courier New"/>
                <a:cs typeface="Courier New"/>
              </a:rPr>
              <a:t>alien.setTransform</a:t>
            </a:r>
            <a:r>
              <a:rPr lang="en-GB" dirty="0">
                <a:latin typeface="Courier New"/>
                <a:cs typeface="Courier New"/>
              </a:rPr>
              <a:t>(</a:t>
            </a:r>
            <a:r>
              <a:rPr lang="en-GB" dirty="0" err="1">
                <a:latin typeface="Courier New"/>
                <a:cs typeface="Courier New"/>
              </a:rPr>
              <a:t>Sprite.TRANS_MIRROR</a:t>
            </a:r>
            <a:r>
              <a:rPr lang="en-GB" dirty="0">
                <a:latin typeface="Courier New"/>
                <a:cs typeface="Courier New"/>
              </a:rPr>
              <a:t>);</a:t>
            </a:r>
          </a:p>
        </p:txBody>
      </p:sp>
      <p:sp>
        <p:nvSpPr>
          <p:cNvPr id="17412" name="Line 4"/>
          <p:cNvSpPr>
            <a:spLocks noChangeShapeType="1"/>
          </p:cNvSpPr>
          <p:nvPr/>
        </p:nvSpPr>
        <p:spPr bwMode="auto">
          <a:xfrm>
            <a:off x="3602880" y="5344402"/>
            <a:ext cx="2057761" cy="0"/>
          </a:xfrm>
          <a:prstGeom prst="line">
            <a:avLst/>
          </a:prstGeom>
          <a:noFill/>
          <a:ln w="38100">
            <a:solidFill>
              <a:schemeClr val="hlink"/>
            </a:solidFill>
            <a:round/>
            <a:headEnd/>
            <a:tailEnd type="triangle" w="med" len="med"/>
          </a:ln>
        </p:spPr>
        <p:txBody>
          <a:bodyPr lIns="86905" tIns="43452" rIns="86905" bIns="43452"/>
          <a:lstStyle/>
          <a:p>
            <a:endParaRPr lang="fi-FI"/>
          </a:p>
        </p:txBody>
      </p:sp>
      <p:sp>
        <p:nvSpPr>
          <p:cNvPr id="17413" name="Text Box 5"/>
          <p:cNvSpPr txBox="1">
            <a:spLocks noChangeArrowheads="1"/>
          </p:cNvSpPr>
          <p:nvPr/>
        </p:nvSpPr>
        <p:spPr bwMode="auto">
          <a:xfrm>
            <a:off x="3526560" y="5039091"/>
            <a:ext cx="2240508" cy="294219"/>
          </a:xfrm>
          <a:prstGeom prst="rect">
            <a:avLst/>
          </a:prstGeom>
          <a:noFill/>
          <a:ln w="12700">
            <a:noFill/>
            <a:miter lim="800000"/>
            <a:headEnd/>
            <a:tailEnd/>
          </a:ln>
        </p:spPr>
        <p:txBody>
          <a:bodyPr wrap="none" lIns="95795" tIns="47897" rIns="95795" bIns="47897">
            <a:spAutoFit/>
          </a:bodyPr>
          <a:lstStyle/>
          <a:p>
            <a:pPr defTabSz="958063">
              <a:lnSpc>
                <a:spcPct val="90000"/>
              </a:lnSpc>
              <a:spcBef>
                <a:spcPct val="0"/>
              </a:spcBef>
              <a:spcAft>
                <a:spcPct val="0"/>
              </a:spcAft>
            </a:pPr>
            <a:r>
              <a:rPr lang="en-GB" sz="1400" dirty="0" err="1">
                <a:solidFill>
                  <a:schemeClr val="hlink"/>
                </a:solidFill>
                <a:latin typeface="Courier New" pitchFamily="49" charset="0"/>
              </a:rPr>
              <a:t>Sprite.TRANS_MIRROR</a:t>
            </a:r>
            <a:endParaRPr lang="en-GB" sz="1400" dirty="0">
              <a:solidFill>
                <a:schemeClr val="hlink"/>
              </a:solidFill>
              <a:latin typeface="Courier New" pitchFamily="49" charset="0"/>
            </a:endParaRPr>
          </a:p>
        </p:txBody>
      </p:sp>
      <p:sp>
        <p:nvSpPr>
          <p:cNvPr id="17414" name="Line 6"/>
          <p:cNvSpPr>
            <a:spLocks noChangeShapeType="1"/>
          </p:cNvSpPr>
          <p:nvPr/>
        </p:nvSpPr>
        <p:spPr bwMode="auto">
          <a:xfrm>
            <a:off x="3656160" y="3061761"/>
            <a:ext cx="1370880" cy="0"/>
          </a:xfrm>
          <a:prstGeom prst="line">
            <a:avLst/>
          </a:prstGeom>
          <a:noFill/>
          <a:ln w="38100">
            <a:solidFill>
              <a:schemeClr val="hlink"/>
            </a:solidFill>
            <a:round/>
            <a:headEnd/>
            <a:tailEnd type="triangle" w="med" len="med"/>
          </a:ln>
        </p:spPr>
        <p:txBody>
          <a:bodyPr lIns="86905" tIns="43452" rIns="86905" bIns="43452"/>
          <a:lstStyle/>
          <a:p>
            <a:endParaRPr lang="fi-FI"/>
          </a:p>
        </p:txBody>
      </p:sp>
      <p:sp>
        <p:nvSpPr>
          <p:cNvPr id="17415" name="Text Box 7"/>
          <p:cNvSpPr txBox="1">
            <a:spLocks noChangeArrowheads="1"/>
          </p:cNvSpPr>
          <p:nvPr/>
        </p:nvSpPr>
        <p:spPr bwMode="auto">
          <a:xfrm>
            <a:off x="3656161" y="2683003"/>
            <a:ext cx="1501724" cy="336539"/>
          </a:xfrm>
          <a:prstGeom prst="rect">
            <a:avLst/>
          </a:prstGeom>
          <a:noFill/>
          <a:ln w="12700">
            <a:noFill/>
            <a:miter lim="800000"/>
            <a:headEnd/>
            <a:tailEnd/>
          </a:ln>
        </p:spPr>
        <p:txBody>
          <a:bodyPr wrap="none" lIns="95795" tIns="47897" rIns="95795" bIns="47897">
            <a:spAutoFit/>
          </a:bodyPr>
          <a:lstStyle/>
          <a:p>
            <a:pPr defTabSz="958063">
              <a:lnSpc>
                <a:spcPct val="90000"/>
              </a:lnSpc>
              <a:spcBef>
                <a:spcPct val="0"/>
              </a:spcBef>
              <a:spcAft>
                <a:spcPct val="0"/>
              </a:spcAft>
            </a:pPr>
            <a:r>
              <a:rPr lang="en-GB" sz="1700" dirty="0">
                <a:solidFill>
                  <a:schemeClr val="hlink"/>
                </a:solidFill>
                <a:latin typeface="Courier New" pitchFamily="49" charset="0"/>
              </a:rPr>
              <a:t>move(3, 0)</a:t>
            </a:r>
          </a:p>
        </p:txBody>
      </p:sp>
      <p:pic>
        <p:nvPicPr>
          <p:cNvPr id="17416" name="Picture 13"/>
          <p:cNvPicPr>
            <a:picLocks noChangeAspect="1" noChangeArrowheads="1"/>
          </p:cNvPicPr>
          <p:nvPr/>
        </p:nvPicPr>
        <p:blipFill>
          <a:blip r:embed="rId3" cstate="print"/>
          <a:srcRect/>
          <a:stretch>
            <a:fillRect/>
          </a:stretch>
        </p:blipFill>
        <p:spPr bwMode="auto">
          <a:xfrm>
            <a:off x="829440" y="2383451"/>
            <a:ext cx="2822400" cy="1123318"/>
          </a:xfrm>
          <a:prstGeom prst="rect">
            <a:avLst/>
          </a:prstGeom>
          <a:noFill/>
          <a:ln w="12700">
            <a:noFill/>
            <a:miter lim="800000"/>
            <a:headEnd/>
            <a:tailEnd/>
          </a:ln>
        </p:spPr>
      </p:pic>
      <p:pic>
        <p:nvPicPr>
          <p:cNvPr id="17417" name="Picture 14"/>
          <p:cNvPicPr>
            <a:picLocks noChangeAspect="1" noChangeArrowheads="1"/>
          </p:cNvPicPr>
          <p:nvPr/>
        </p:nvPicPr>
        <p:blipFill>
          <a:blip r:embed="rId4" cstate="print"/>
          <a:srcRect/>
          <a:stretch>
            <a:fillRect/>
          </a:stretch>
        </p:blipFill>
        <p:spPr bwMode="auto">
          <a:xfrm>
            <a:off x="5045760" y="2383451"/>
            <a:ext cx="2822400" cy="1123318"/>
          </a:xfrm>
          <a:prstGeom prst="rect">
            <a:avLst/>
          </a:prstGeom>
          <a:noFill/>
          <a:ln w="12700">
            <a:noFill/>
            <a:miter lim="800000"/>
            <a:headEnd/>
            <a:tailEnd/>
          </a:ln>
        </p:spPr>
      </p:pic>
      <p:pic>
        <p:nvPicPr>
          <p:cNvPr id="17418" name="Picture 15"/>
          <p:cNvPicPr>
            <a:picLocks noChangeAspect="1" noChangeArrowheads="1"/>
          </p:cNvPicPr>
          <p:nvPr/>
        </p:nvPicPr>
        <p:blipFill>
          <a:blip r:embed="rId5" cstate="print"/>
          <a:srcRect/>
          <a:stretch>
            <a:fillRect/>
          </a:stretch>
        </p:blipFill>
        <p:spPr bwMode="auto">
          <a:xfrm>
            <a:off x="5736960" y="5046291"/>
            <a:ext cx="779041" cy="699913"/>
          </a:xfrm>
          <a:prstGeom prst="rect">
            <a:avLst/>
          </a:prstGeom>
          <a:noFill/>
          <a:ln w="12700">
            <a:solidFill>
              <a:schemeClr val="tx1"/>
            </a:solidFill>
            <a:miter lim="800000"/>
            <a:headEnd/>
            <a:tailEnd/>
          </a:ln>
        </p:spPr>
      </p:pic>
      <p:pic>
        <p:nvPicPr>
          <p:cNvPr id="17419" name="Picture 17"/>
          <p:cNvPicPr>
            <a:picLocks noChangeAspect="1" noChangeArrowheads="1"/>
          </p:cNvPicPr>
          <p:nvPr/>
        </p:nvPicPr>
        <p:blipFill>
          <a:blip r:embed="rId6" cstate="print"/>
          <a:srcRect/>
          <a:stretch>
            <a:fillRect/>
          </a:stretch>
        </p:blipFill>
        <p:spPr bwMode="auto">
          <a:xfrm>
            <a:off x="2626560" y="5106778"/>
            <a:ext cx="779041" cy="699913"/>
          </a:xfrm>
          <a:prstGeom prst="rect">
            <a:avLst/>
          </a:prstGeom>
          <a:noFill/>
          <a:ln w="12700">
            <a:solidFill>
              <a:schemeClr val="tx1"/>
            </a:solidFill>
            <a:miter lim="800000"/>
            <a:headEnd/>
            <a:tailEnd/>
          </a:ln>
        </p:spPr>
      </p:pic>
    </p:spTree>
    <p:extLst>
      <p:ext uri="{BB962C8B-B14F-4D97-AF65-F5344CB8AC3E}">
        <p14:creationId xmlns:p14="http://schemas.microsoft.com/office/powerpoint/2010/main" val="3596162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sprites</a:t>
            </a:r>
            <a:endParaRPr lang="en-US" dirty="0"/>
          </a:p>
        </p:txBody>
      </p:sp>
      <p:sp>
        <p:nvSpPr>
          <p:cNvPr id="5" name="Text Placeholder 4"/>
          <p:cNvSpPr>
            <a:spLocks noGrp="1"/>
          </p:cNvSpPr>
          <p:nvPr>
            <p:ph type="body" idx="1"/>
          </p:nvPr>
        </p:nvSpPr>
        <p:spPr/>
        <p:txBody>
          <a:bodyPr/>
          <a:lstStyle/>
          <a:p>
            <a:r>
              <a:rPr lang="en-US" dirty="0" smtClean="0"/>
              <a:t>In this demo, we will create a animated jumping boy </a:t>
            </a:r>
            <a:endParaRPr lang="en-US" dirty="0"/>
          </a:p>
        </p:txBody>
      </p:sp>
    </p:spTree>
    <p:extLst>
      <p:ext uri="{BB962C8B-B14F-4D97-AF65-F5344CB8AC3E}">
        <p14:creationId xmlns:p14="http://schemas.microsoft.com/office/powerpoint/2010/main" val="17360166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title"/>
          </p:nvPr>
        </p:nvSpPr>
        <p:spPr/>
        <p:txBody>
          <a:bodyPr/>
          <a:lstStyle/>
          <a:p>
            <a:r>
              <a:rPr lang="en-GB" smtClean="0"/>
              <a:t>Collision Detection</a:t>
            </a:r>
          </a:p>
        </p:txBody>
      </p:sp>
      <p:sp>
        <p:nvSpPr>
          <p:cNvPr id="18435" name="Rectangle 7"/>
          <p:cNvSpPr>
            <a:spLocks noGrp="1" noChangeArrowheads="1"/>
          </p:cNvSpPr>
          <p:nvPr>
            <p:ph type="body" idx="1"/>
          </p:nvPr>
        </p:nvSpPr>
        <p:spPr>
          <a:xfrm>
            <a:off x="381000" y="1300164"/>
            <a:ext cx="8229600" cy="5306664"/>
          </a:xfrm>
        </p:spPr>
        <p:txBody>
          <a:bodyPr>
            <a:normAutofit lnSpcReduction="10000"/>
          </a:bodyPr>
          <a:lstStyle/>
          <a:p>
            <a:r>
              <a:rPr lang="en-GB" dirty="0" smtClean="0"/>
              <a:t>Sprite provides methods for detecting collisions with</a:t>
            </a:r>
          </a:p>
          <a:p>
            <a:pPr lvl="1"/>
            <a:r>
              <a:rPr lang="en-GB" dirty="0" smtClean="0">
                <a:latin typeface="Courier New"/>
                <a:cs typeface="Courier New"/>
              </a:rPr>
              <a:t>Sprites</a:t>
            </a:r>
          </a:p>
          <a:p>
            <a:pPr lvl="1"/>
            <a:r>
              <a:rPr lang="en-GB" dirty="0" err="1" smtClean="0">
                <a:latin typeface="Courier New"/>
                <a:cs typeface="Courier New"/>
              </a:rPr>
              <a:t>TiledLayers</a:t>
            </a:r>
            <a:endParaRPr lang="en-GB" dirty="0" smtClean="0">
              <a:latin typeface="Courier New"/>
              <a:cs typeface="Courier New"/>
            </a:endParaRPr>
          </a:p>
          <a:p>
            <a:pPr lvl="1"/>
            <a:r>
              <a:rPr lang="en-GB" dirty="0" smtClean="0">
                <a:latin typeface="Courier New"/>
                <a:cs typeface="Courier New"/>
              </a:rPr>
              <a:t>Images</a:t>
            </a:r>
          </a:p>
          <a:p>
            <a:r>
              <a:rPr lang="en-GB" dirty="0" smtClean="0"/>
              <a:t>You can detect collisions </a:t>
            </a:r>
          </a:p>
          <a:p>
            <a:pPr lvl="1"/>
            <a:r>
              <a:rPr lang="en-GB" dirty="0" smtClean="0"/>
              <a:t>At the pixel level (slow but accurate).</a:t>
            </a:r>
          </a:p>
          <a:p>
            <a:pPr lvl="2"/>
            <a:r>
              <a:rPr lang="en-GB" dirty="0" smtClean="0"/>
              <a:t>Collision detected only if opaque pixels collide</a:t>
            </a:r>
          </a:p>
          <a:p>
            <a:pPr lvl="1"/>
            <a:r>
              <a:rPr lang="en-GB" dirty="0" smtClean="0"/>
              <a:t>Using Collision rectangles (fast, not as accurate) </a:t>
            </a:r>
          </a:p>
          <a:p>
            <a:r>
              <a:rPr lang="en-GB" dirty="0" smtClean="0"/>
              <a:t>To define </a:t>
            </a:r>
            <a:r>
              <a:rPr lang="en-GB" dirty="0" err="1" smtClean="0"/>
              <a:t>collition</a:t>
            </a:r>
            <a:r>
              <a:rPr lang="en-GB" dirty="0" smtClean="0"/>
              <a:t> detection, use the following methods</a:t>
            </a:r>
          </a:p>
          <a:p>
            <a:pPr lvl="1"/>
            <a:r>
              <a:rPr lang="en-GB" dirty="0" err="1">
                <a:latin typeface="Courier New"/>
                <a:cs typeface="Courier New"/>
              </a:rPr>
              <a:t>collidesWith</a:t>
            </a:r>
            <a:r>
              <a:rPr lang="en-GB" dirty="0">
                <a:latin typeface="Courier New"/>
                <a:cs typeface="Courier New"/>
              </a:rPr>
              <a:t>(Sprite s, </a:t>
            </a:r>
            <a:r>
              <a:rPr lang="en-GB" dirty="0" err="1">
                <a:latin typeface="Courier New"/>
                <a:cs typeface="Courier New"/>
              </a:rPr>
              <a:t>boolean</a:t>
            </a:r>
            <a:r>
              <a:rPr lang="en-GB" dirty="0">
                <a:latin typeface="Courier New"/>
                <a:cs typeface="Courier New"/>
              </a:rPr>
              <a:t> </a:t>
            </a:r>
            <a:r>
              <a:rPr lang="en-GB" dirty="0" err="1">
                <a:latin typeface="Courier New"/>
                <a:cs typeface="Courier New"/>
              </a:rPr>
              <a:t>pixelLevel</a:t>
            </a:r>
            <a:r>
              <a:rPr lang="en-GB" dirty="0">
                <a:latin typeface="Courier New"/>
                <a:cs typeface="Courier New"/>
              </a:rPr>
              <a:t>)</a:t>
            </a:r>
          </a:p>
          <a:p>
            <a:pPr lvl="1"/>
            <a:r>
              <a:rPr lang="en-GB" dirty="0" err="1">
                <a:latin typeface="Courier New"/>
                <a:cs typeface="Courier New"/>
              </a:rPr>
              <a:t>collidesWith</a:t>
            </a:r>
            <a:r>
              <a:rPr lang="en-GB" dirty="0">
                <a:latin typeface="Courier New"/>
                <a:cs typeface="Courier New"/>
              </a:rPr>
              <a:t>(</a:t>
            </a:r>
            <a:r>
              <a:rPr lang="en-GB" dirty="0" err="1">
                <a:latin typeface="Courier New"/>
                <a:cs typeface="Courier New"/>
              </a:rPr>
              <a:t>TiledLayer</a:t>
            </a:r>
            <a:r>
              <a:rPr lang="en-GB" dirty="0">
                <a:latin typeface="Courier New"/>
                <a:cs typeface="Courier New"/>
              </a:rPr>
              <a:t> t, </a:t>
            </a:r>
            <a:r>
              <a:rPr lang="en-GB" dirty="0" err="1">
                <a:latin typeface="Courier New"/>
                <a:cs typeface="Courier New"/>
              </a:rPr>
              <a:t>boolean</a:t>
            </a:r>
            <a:r>
              <a:rPr lang="en-GB" dirty="0">
                <a:latin typeface="Courier New"/>
                <a:cs typeface="Courier New"/>
              </a:rPr>
              <a:t> </a:t>
            </a:r>
            <a:r>
              <a:rPr lang="en-GB" dirty="0" err="1">
                <a:latin typeface="Courier New"/>
                <a:cs typeface="Courier New"/>
              </a:rPr>
              <a:t>pixelLevel</a:t>
            </a:r>
            <a:r>
              <a:rPr lang="en-GB" dirty="0">
                <a:latin typeface="Courier New"/>
                <a:cs typeface="Courier New"/>
              </a:rPr>
              <a:t>)</a:t>
            </a:r>
          </a:p>
          <a:p>
            <a:pPr lvl="1"/>
            <a:r>
              <a:rPr lang="en-GB" dirty="0" err="1">
                <a:latin typeface="Courier New"/>
                <a:cs typeface="Courier New"/>
              </a:rPr>
              <a:t>collidesWith</a:t>
            </a:r>
            <a:r>
              <a:rPr lang="en-GB" dirty="0">
                <a:latin typeface="Courier New"/>
                <a:cs typeface="Courier New"/>
              </a:rPr>
              <a:t>(Image </a:t>
            </a:r>
            <a:r>
              <a:rPr lang="en-GB" dirty="0" err="1">
                <a:latin typeface="Courier New"/>
                <a:cs typeface="Courier New"/>
              </a:rPr>
              <a:t>img</a:t>
            </a:r>
            <a:r>
              <a:rPr lang="en-GB" dirty="0">
                <a:latin typeface="Courier New"/>
                <a:cs typeface="Courier New"/>
              </a:rPr>
              <a:t>, </a:t>
            </a:r>
            <a:r>
              <a:rPr lang="en-GB" dirty="0" err="1">
                <a:latin typeface="Courier New"/>
                <a:cs typeface="Courier New"/>
              </a:rPr>
              <a:t>int</a:t>
            </a:r>
            <a:r>
              <a:rPr lang="en-GB" dirty="0">
                <a:latin typeface="Courier New"/>
                <a:cs typeface="Courier New"/>
              </a:rPr>
              <a:t> x, </a:t>
            </a:r>
            <a:r>
              <a:rPr lang="en-GB" dirty="0" err="1">
                <a:latin typeface="Courier New"/>
                <a:cs typeface="Courier New"/>
              </a:rPr>
              <a:t>int</a:t>
            </a:r>
            <a:r>
              <a:rPr lang="en-GB" dirty="0">
                <a:latin typeface="Courier New"/>
                <a:cs typeface="Courier New"/>
              </a:rPr>
              <a:t> y, </a:t>
            </a:r>
            <a:r>
              <a:rPr lang="en-GB" dirty="0" err="1">
                <a:latin typeface="Courier New"/>
                <a:cs typeface="Courier New"/>
              </a:rPr>
              <a:t>boolean</a:t>
            </a:r>
            <a:r>
              <a:rPr lang="en-GB" dirty="0">
                <a:latin typeface="Courier New"/>
                <a:cs typeface="Courier New"/>
              </a:rPr>
              <a:t> </a:t>
            </a:r>
            <a:r>
              <a:rPr lang="en-GB" dirty="0" err="1">
                <a:latin typeface="Courier New"/>
                <a:cs typeface="Courier New"/>
              </a:rPr>
              <a:t>pixelLevel</a:t>
            </a:r>
            <a:r>
              <a:rPr lang="en-GB" dirty="0">
                <a:latin typeface="Courier New"/>
                <a:cs typeface="Courier New"/>
              </a:rPr>
              <a:t>)</a:t>
            </a:r>
          </a:p>
          <a:p>
            <a:r>
              <a:rPr lang="en-GB" dirty="0" smtClean="0"/>
              <a:t>To define collision rectangle, use the following method</a:t>
            </a:r>
          </a:p>
          <a:p>
            <a:pPr lvl="1"/>
            <a:r>
              <a:rPr lang="en-GB" dirty="0" err="1">
                <a:latin typeface="Courier New"/>
                <a:cs typeface="Courier New"/>
              </a:rPr>
              <a:t>defineCollisionRectangle</a:t>
            </a:r>
            <a:r>
              <a:rPr lang="en-GB" dirty="0">
                <a:latin typeface="Courier New"/>
                <a:cs typeface="Courier New"/>
              </a:rPr>
              <a:t>(</a:t>
            </a:r>
            <a:r>
              <a:rPr lang="en-GB" dirty="0" err="1">
                <a:latin typeface="Courier New"/>
                <a:cs typeface="Courier New"/>
              </a:rPr>
              <a:t>int</a:t>
            </a:r>
            <a:r>
              <a:rPr lang="en-GB" dirty="0">
                <a:latin typeface="Courier New"/>
                <a:cs typeface="Courier New"/>
              </a:rPr>
              <a:t> x, </a:t>
            </a:r>
            <a:r>
              <a:rPr lang="en-GB" dirty="0" err="1">
                <a:latin typeface="Courier New"/>
                <a:cs typeface="Courier New"/>
              </a:rPr>
              <a:t>int</a:t>
            </a:r>
            <a:r>
              <a:rPr lang="en-GB" dirty="0">
                <a:latin typeface="Courier New"/>
                <a:cs typeface="Courier New"/>
              </a:rPr>
              <a:t> y, </a:t>
            </a:r>
            <a:r>
              <a:rPr lang="en-GB" dirty="0" err="1">
                <a:latin typeface="Courier New"/>
                <a:cs typeface="Courier New"/>
              </a:rPr>
              <a:t>int</a:t>
            </a:r>
            <a:r>
              <a:rPr lang="en-GB" dirty="0">
                <a:latin typeface="Courier New"/>
                <a:cs typeface="Courier New"/>
              </a:rPr>
              <a:t> width, </a:t>
            </a:r>
            <a:r>
              <a:rPr lang="en-GB" dirty="0" err="1">
                <a:latin typeface="Courier New"/>
                <a:cs typeface="Courier New"/>
              </a:rPr>
              <a:t>int</a:t>
            </a:r>
            <a:r>
              <a:rPr lang="en-GB" dirty="0">
                <a:latin typeface="Courier New"/>
                <a:cs typeface="Courier New"/>
              </a:rPr>
              <a:t> height</a:t>
            </a:r>
          </a:p>
        </p:txBody>
      </p:sp>
    </p:spTree>
    <p:extLst>
      <p:ext uri="{BB962C8B-B14F-4D97-AF65-F5344CB8AC3E}">
        <p14:creationId xmlns:p14="http://schemas.microsoft.com/office/powerpoint/2010/main" val="33608062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collision</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31859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Canvas</a:t>
            </a:r>
            <a:endParaRPr lang="en-GB" smtClean="0"/>
          </a:p>
        </p:txBody>
      </p:sp>
      <p:sp>
        <p:nvSpPr>
          <p:cNvPr id="3" name="Content Placeholder 2"/>
          <p:cNvSpPr>
            <a:spLocks noGrp="1"/>
          </p:cNvSpPr>
          <p:nvPr>
            <p:ph idx="1"/>
          </p:nvPr>
        </p:nvSpPr>
        <p:spPr/>
        <p:txBody>
          <a:bodyPr>
            <a:normAutofit/>
          </a:bodyPr>
          <a:lstStyle/>
          <a:p>
            <a:pPr>
              <a:defRPr/>
            </a:pPr>
            <a:r>
              <a:rPr lang="en-US" dirty="0" smtClean="0"/>
              <a:t>Remember the key-difference between using a Canvas and the subclasses of Screen (e.g. Alert, Form, etc.)?</a:t>
            </a:r>
          </a:p>
          <a:p>
            <a:pPr lvl="1">
              <a:defRPr/>
            </a:pPr>
            <a:r>
              <a:rPr lang="en-US" dirty="0" smtClean="0"/>
              <a:t>Low-level control</a:t>
            </a:r>
          </a:p>
          <a:p>
            <a:pPr>
              <a:defRPr/>
            </a:pPr>
            <a:r>
              <a:rPr lang="en-US" dirty="0" smtClean="0"/>
              <a:t>In the previous lecture we looked at how Canvas can be used to control positioning and drawing of shapes, text and images</a:t>
            </a:r>
          </a:p>
          <a:p>
            <a:pPr>
              <a:defRPr/>
            </a:pPr>
            <a:r>
              <a:rPr lang="en-US" dirty="0" smtClean="0"/>
              <a:t>Another characteristic of Canvas is that events are handled at a lower level</a:t>
            </a:r>
          </a:p>
          <a:p>
            <a:pPr lvl="1">
              <a:defRPr/>
            </a:pPr>
            <a:r>
              <a:rPr lang="en-US" dirty="0" smtClean="0"/>
              <a:t>Using a Canvas we can handle events resulting from individual keys</a:t>
            </a:r>
          </a:p>
        </p:txBody>
      </p:sp>
      <p:sp>
        <p:nvSpPr>
          <p:cNvPr id="5124" name="Slide Number Placeholder 3"/>
          <p:cNvSpPr>
            <a:spLocks noGrp="1"/>
          </p:cNvSpPr>
          <p:nvPr>
            <p:ph type="sldNum" sz="quarter" idx="10"/>
          </p:nvPr>
        </p:nvSpPr>
        <p:spPr>
          <a:noFill/>
        </p:spPr>
        <p:txBody>
          <a:bodyPr/>
          <a:lstStyle/>
          <a:p>
            <a:fld id="{5A723C60-708C-4B37-8951-70FE3D963CAA}" type="slidenum">
              <a:rPr lang="en-GB" smtClean="0"/>
              <a:pPr/>
              <a:t>3</a:t>
            </a:fld>
            <a:endParaRPr lang="en-GB" smtClean="0"/>
          </a:p>
        </p:txBody>
      </p:sp>
    </p:spTree>
    <p:extLst>
      <p:ext uri="{BB962C8B-B14F-4D97-AF65-F5344CB8AC3E}">
        <p14:creationId xmlns:p14="http://schemas.microsoft.com/office/powerpoint/2010/main" val="33207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GB" smtClean="0"/>
              <a:t>Other features</a:t>
            </a:r>
            <a:endParaRPr lang="en-US" smtClean="0"/>
          </a:p>
        </p:txBody>
      </p:sp>
      <p:sp>
        <p:nvSpPr>
          <p:cNvPr id="48131" name="Content Placeholder 2"/>
          <p:cNvSpPr>
            <a:spLocks noGrp="1"/>
          </p:cNvSpPr>
          <p:nvPr>
            <p:ph idx="1"/>
          </p:nvPr>
        </p:nvSpPr>
        <p:spPr/>
        <p:txBody>
          <a:bodyPr>
            <a:normAutofit/>
          </a:bodyPr>
          <a:lstStyle/>
          <a:p>
            <a:pPr>
              <a:defRPr/>
            </a:pPr>
            <a:r>
              <a:rPr lang="en-GB" dirty="0" smtClean="0"/>
              <a:t>There is more you can do with the Game API, which we didn’t look at</a:t>
            </a:r>
          </a:p>
          <a:p>
            <a:pPr lvl="1">
              <a:defRPr/>
            </a:pPr>
            <a:r>
              <a:rPr lang="en-GB" dirty="0" smtClean="0"/>
              <a:t>The </a:t>
            </a:r>
            <a:r>
              <a:rPr lang="en-GB" dirty="0" err="1" smtClean="0"/>
              <a:t>LayerManager</a:t>
            </a:r>
            <a:r>
              <a:rPr lang="en-GB" dirty="0" smtClean="0"/>
              <a:t> has a view window – often the scene is larger than the display, so you can repaint only the region that will be displayed</a:t>
            </a:r>
          </a:p>
          <a:p>
            <a:pPr lvl="1">
              <a:defRPr/>
            </a:pPr>
            <a:r>
              <a:rPr lang="en-GB" dirty="0" smtClean="0"/>
              <a:t>Animated tiles – a virtual tile which is dynamically associated with a static tile, so you can easily animate a group of cells by setting them to the same animated tile and change only the animated tile at runtime</a:t>
            </a:r>
          </a:p>
          <a:p>
            <a:pPr lvl="1">
              <a:defRPr/>
            </a:pPr>
            <a:r>
              <a:rPr lang="en-GB" dirty="0" smtClean="0"/>
              <a:t>It is also possible to flash backlight and vibrate mobile devices that support this</a:t>
            </a:r>
            <a:endParaRPr lang="en-US" dirty="0" smtClean="0"/>
          </a:p>
        </p:txBody>
      </p:sp>
      <p:sp>
        <p:nvSpPr>
          <p:cNvPr id="50180" name="Slide Number Placeholder 3"/>
          <p:cNvSpPr>
            <a:spLocks noGrp="1"/>
          </p:cNvSpPr>
          <p:nvPr>
            <p:ph type="sldNum" sz="quarter" idx="10"/>
          </p:nvPr>
        </p:nvSpPr>
        <p:spPr>
          <a:noFill/>
        </p:spPr>
        <p:txBody>
          <a:bodyPr/>
          <a:lstStyle/>
          <a:p>
            <a:fld id="{E064B69F-724D-4C39-9558-88A1F229FB72}" type="slidenum">
              <a:rPr lang="en-GB" smtClean="0"/>
              <a:pPr/>
              <a:t>30</a:t>
            </a:fld>
            <a:endParaRPr lang="en-GB" smtClean="0"/>
          </a:p>
        </p:txBody>
      </p:sp>
    </p:spTree>
    <p:extLst>
      <p:ext uri="{BB962C8B-B14F-4D97-AF65-F5344CB8AC3E}">
        <p14:creationId xmlns:p14="http://schemas.microsoft.com/office/powerpoint/2010/main" val="28181254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GB" smtClean="0"/>
              <a:t>Reading</a:t>
            </a:r>
            <a:endParaRPr lang="en-US" smtClean="0"/>
          </a:p>
        </p:txBody>
      </p:sp>
      <p:sp>
        <p:nvSpPr>
          <p:cNvPr id="51203" name="Rectangle 3"/>
          <p:cNvSpPr>
            <a:spLocks noGrp="1" noChangeArrowheads="1"/>
          </p:cNvSpPr>
          <p:nvPr>
            <p:ph type="body" idx="1"/>
          </p:nvPr>
        </p:nvSpPr>
        <p:spPr/>
        <p:txBody>
          <a:bodyPr/>
          <a:lstStyle/>
          <a:p>
            <a:r>
              <a:rPr lang="en-US" dirty="0"/>
              <a:t>Chapter </a:t>
            </a:r>
            <a:r>
              <a:rPr lang="en-US" dirty="0" smtClean="0"/>
              <a:t>8</a:t>
            </a:r>
            <a:r>
              <a:rPr lang="en-US" dirty="0"/>
              <a:t>: Using the Java Mobile Game </a:t>
            </a:r>
            <a:r>
              <a:rPr lang="en-US" dirty="0" smtClean="0"/>
              <a:t>API, </a:t>
            </a:r>
            <a:r>
              <a:rPr lang="en-US" dirty="0"/>
              <a:t>Beginning Java ME Platform, Ray </a:t>
            </a:r>
            <a:r>
              <a:rPr lang="en-US" dirty="0" err="1"/>
              <a:t>Rischpater</a:t>
            </a:r>
            <a:endParaRPr lang="en-US" dirty="0"/>
          </a:p>
          <a:p>
            <a:pPr eaLnBrk="1" hangingPunct="1"/>
            <a:endParaRPr lang="en-US" dirty="0" smtClean="0"/>
          </a:p>
        </p:txBody>
      </p:sp>
      <p:sp>
        <p:nvSpPr>
          <p:cNvPr id="51204" name="Slide Number Placeholder 4"/>
          <p:cNvSpPr>
            <a:spLocks noGrp="1"/>
          </p:cNvSpPr>
          <p:nvPr>
            <p:ph type="sldNum" sz="quarter" idx="10"/>
          </p:nvPr>
        </p:nvSpPr>
        <p:spPr>
          <a:noFill/>
        </p:spPr>
        <p:txBody>
          <a:bodyPr/>
          <a:lstStyle/>
          <a:p>
            <a:fld id="{C36E5ABB-3B8C-42F9-B6AF-5A554725976B}" type="slidenum">
              <a:rPr lang="en-GB" smtClean="0"/>
              <a:pPr/>
              <a:t>31</a:t>
            </a:fld>
            <a:endParaRPr lang="en-GB" smtClean="0"/>
          </a:p>
        </p:txBody>
      </p:sp>
    </p:spTree>
    <p:extLst>
      <p:ext uri="{BB962C8B-B14F-4D97-AF65-F5344CB8AC3E}">
        <p14:creationId xmlns:p14="http://schemas.microsoft.com/office/powerpoint/2010/main" val="12242942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GB" smtClean="0"/>
              <a:t>Canvas and Animation</a:t>
            </a:r>
            <a:endParaRPr lang="en-US" smtClean="0"/>
          </a:p>
        </p:txBody>
      </p:sp>
      <p:sp>
        <p:nvSpPr>
          <p:cNvPr id="13315" name="Content Placeholder 2"/>
          <p:cNvSpPr>
            <a:spLocks noGrp="1"/>
          </p:cNvSpPr>
          <p:nvPr>
            <p:ph idx="1"/>
          </p:nvPr>
        </p:nvSpPr>
        <p:spPr/>
        <p:txBody>
          <a:bodyPr/>
          <a:lstStyle/>
          <a:p>
            <a:r>
              <a:rPr lang="en-GB" smtClean="0"/>
              <a:t>What is animation?</a:t>
            </a:r>
          </a:p>
          <a:p>
            <a:pPr lvl="1"/>
            <a:r>
              <a:rPr lang="en-GB" smtClean="0"/>
              <a:t>Simulation of movement</a:t>
            </a:r>
          </a:p>
          <a:p>
            <a:r>
              <a:rPr lang="en-GB" smtClean="0"/>
              <a:t>How can we achieve this on a Canvas?</a:t>
            </a:r>
          </a:p>
          <a:p>
            <a:pPr lvl="1"/>
            <a:r>
              <a:rPr lang="en-GB" smtClean="0"/>
              <a:t>Change what is drawn in a fast sequence</a:t>
            </a:r>
          </a:p>
          <a:p>
            <a:pPr lvl="2"/>
            <a:r>
              <a:rPr lang="en-GB" smtClean="0"/>
              <a:t>Change the XY position and redraw</a:t>
            </a:r>
          </a:p>
          <a:p>
            <a:pPr lvl="2"/>
            <a:r>
              <a:rPr lang="en-GB" smtClean="0"/>
              <a:t>Change images in a fast succession</a:t>
            </a:r>
          </a:p>
          <a:p>
            <a:r>
              <a:rPr lang="en-GB" smtClean="0"/>
              <a:t>In either case we need to quickly redraw the screen</a:t>
            </a:r>
          </a:p>
          <a:p>
            <a:pPr lvl="1"/>
            <a:r>
              <a:rPr lang="en-GB" smtClean="0"/>
              <a:t>We don’t want the redrawing to interfere with user interface responsiveness, so...</a:t>
            </a:r>
            <a:endParaRPr lang="en-US" smtClean="0"/>
          </a:p>
        </p:txBody>
      </p:sp>
      <p:sp>
        <p:nvSpPr>
          <p:cNvPr id="13316" name="Slide Number Placeholder 3"/>
          <p:cNvSpPr>
            <a:spLocks noGrp="1"/>
          </p:cNvSpPr>
          <p:nvPr>
            <p:ph type="sldNum" sz="quarter" idx="10"/>
          </p:nvPr>
        </p:nvSpPr>
        <p:spPr>
          <a:noFill/>
        </p:spPr>
        <p:txBody>
          <a:bodyPr/>
          <a:lstStyle/>
          <a:p>
            <a:fld id="{6A4318B5-C1AF-4627-B2E7-0C55768EE8E5}" type="slidenum">
              <a:rPr lang="en-GB" smtClean="0"/>
              <a:pPr/>
              <a:t>4</a:t>
            </a:fld>
            <a:endParaRPr lang="en-GB" smtClean="0"/>
          </a:p>
        </p:txBody>
      </p:sp>
    </p:spTree>
    <p:extLst>
      <p:ext uri="{BB962C8B-B14F-4D97-AF65-F5344CB8AC3E}">
        <p14:creationId xmlns:p14="http://schemas.microsoft.com/office/powerpoint/2010/main" val="42926471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smtClean="0"/>
              <a:t>Threads and Animation</a:t>
            </a:r>
            <a:endParaRPr lang="en-US" smtClean="0"/>
          </a:p>
        </p:txBody>
      </p:sp>
      <p:sp>
        <p:nvSpPr>
          <p:cNvPr id="3" name="Content Placeholder 2"/>
          <p:cNvSpPr>
            <a:spLocks noGrp="1"/>
          </p:cNvSpPr>
          <p:nvPr>
            <p:ph idx="1"/>
          </p:nvPr>
        </p:nvSpPr>
        <p:spPr/>
        <p:txBody>
          <a:bodyPr>
            <a:normAutofit/>
          </a:bodyPr>
          <a:lstStyle/>
          <a:p>
            <a:pPr>
              <a:defRPr/>
            </a:pPr>
            <a:r>
              <a:rPr lang="en-GB" dirty="0" smtClean="0"/>
              <a:t>When using animation, it is generally a good idea to have a separate thread for the animation</a:t>
            </a:r>
          </a:p>
          <a:p>
            <a:pPr lvl="1">
              <a:defRPr/>
            </a:pPr>
            <a:r>
              <a:rPr lang="en-GB" dirty="0" smtClean="0"/>
              <a:t>One thread keeps the user interface responsive and handles events</a:t>
            </a:r>
            <a:r>
              <a:rPr lang="en-US" dirty="0" smtClean="0"/>
              <a:t> (e.g. stopping an animation)</a:t>
            </a:r>
            <a:endParaRPr lang="en-GB" dirty="0" smtClean="0"/>
          </a:p>
          <a:p>
            <a:pPr lvl="1">
              <a:defRPr/>
            </a:pPr>
            <a:r>
              <a:rPr lang="en-GB" dirty="0" smtClean="0"/>
              <a:t>One thread drives the animation (redraws the screen)</a:t>
            </a:r>
          </a:p>
          <a:p>
            <a:pPr>
              <a:defRPr/>
            </a:pPr>
            <a:r>
              <a:rPr lang="en-GB" dirty="0" smtClean="0"/>
              <a:t>Remember, to use threads we can</a:t>
            </a:r>
          </a:p>
          <a:p>
            <a:pPr lvl="1">
              <a:defRPr/>
            </a:pPr>
            <a:r>
              <a:rPr lang="en-GB" dirty="0" smtClean="0"/>
              <a:t>Extend Thread – this is only possible when our class is not already extending something else (no multiple inheritance)</a:t>
            </a:r>
          </a:p>
          <a:p>
            <a:pPr lvl="1">
              <a:defRPr/>
            </a:pPr>
            <a:r>
              <a:rPr lang="en-GB" dirty="0" smtClean="0"/>
              <a:t>Implement </a:t>
            </a:r>
            <a:r>
              <a:rPr lang="en-GB" dirty="0" smtClean="0">
                <a:latin typeface="Courier New"/>
                <a:cs typeface="Courier New"/>
              </a:rPr>
              <a:t>Runnable</a:t>
            </a:r>
            <a:r>
              <a:rPr lang="en-GB" dirty="0" smtClean="0"/>
              <a:t> and pass our class to a Thread</a:t>
            </a:r>
          </a:p>
        </p:txBody>
      </p:sp>
      <p:sp>
        <p:nvSpPr>
          <p:cNvPr id="14340" name="Slide Number Placeholder 3"/>
          <p:cNvSpPr>
            <a:spLocks noGrp="1"/>
          </p:cNvSpPr>
          <p:nvPr>
            <p:ph type="sldNum" sz="quarter" idx="10"/>
          </p:nvPr>
        </p:nvSpPr>
        <p:spPr>
          <a:noFill/>
        </p:spPr>
        <p:txBody>
          <a:bodyPr/>
          <a:lstStyle/>
          <a:p>
            <a:fld id="{DAEE13FA-A758-4A98-A013-69A459BA05BE}" type="slidenum">
              <a:rPr lang="en-GB" smtClean="0"/>
              <a:pPr/>
              <a:t>5</a:t>
            </a:fld>
            <a:endParaRPr lang="en-GB" smtClean="0"/>
          </a:p>
        </p:txBody>
      </p:sp>
    </p:spTree>
    <p:extLst>
      <p:ext uri="{BB962C8B-B14F-4D97-AF65-F5344CB8AC3E}">
        <p14:creationId xmlns:p14="http://schemas.microsoft.com/office/powerpoint/2010/main" val="10873507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4"/>
          <p:cNvSpPr>
            <a:spLocks noGrp="1" noChangeArrowheads="1"/>
          </p:cNvSpPr>
          <p:nvPr>
            <p:ph type="title"/>
          </p:nvPr>
        </p:nvSpPr>
        <p:spPr/>
        <p:txBody>
          <a:bodyPr/>
          <a:lstStyle/>
          <a:p>
            <a:r>
              <a:rPr lang="en-GB" smtClean="0"/>
              <a:t>Game Loop (1)</a:t>
            </a:r>
          </a:p>
        </p:txBody>
      </p:sp>
      <p:sp>
        <p:nvSpPr>
          <p:cNvPr id="8195" name="Rectangle 15"/>
          <p:cNvSpPr>
            <a:spLocks noGrp="1" noChangeArrowheads="1"/>
          </p:cNvSpPr>
          <p:nvPr>
            <p:ph type="body" idx="1"/>
          </p:nvPr>
        </p:nvSpPr>
        <p:spPr/>
        <p:txBody>
          <a:bodyPr/>
          <a:lstStyle/>
          <a:p>
            <a:r>
              <a:rPr lang="en-GB" smtClean="0"/>
              <a:t>Game loop is responsible for:</a:t>
            </a:r>
          </a:p>
          <a:p>
            <a:pPr lvl="1"/>
            <a:r>
              <a:rPr lang="en-GB" smtClean="0"/>
              <a:t>Handling user events</a:t>
            </a:r>
          </a:p>
          <a:p>
            <a:pPr lvl="1"/>
            <a:r>
              <a:rPr lang="en-GB" smtClean="0"/>
              <a:t>Updating the game logic</a:t>
            </a:r>
          </a:p>
          <a:p>
            <a:pPr lvl="1"/>
            <a:r>
              <a:rPr lang="en-GB" smtClean="0"/>
              <a:t>Redrawing the screen</a:t>
            </a:r>
          </a:p>
          <a:p>
            <a:r>
              <a:rPr lang="en-GB" smtClean="0"/>
              <a:t>MIDP 1.0</a:t>
            </a:r>
          </a:p>
          <a:p>
            <a:pPr lvl="1"/>
            <a:r>
              <a:rPr lang="en-GB" smtClean="0"/>
              <a:t>Handles events outside of the drawing and game logic loop</a:t>
            </a:r>
          </a:p>
          <a:p>
            <a:r>
              <a:rPr lang="en-GB" smtClean="0"/>
              <a:t>MIDP 2.0</a:t>
            </a:r>
          </a:p>
          <a:p>
            <a:pPr lvl="1"/>
            <a:r>
              <a:rPr lang="en-GB" smtClean="0"/>
              <a:t>Offers new methods to handle events inside the game loop for simpler and more maintainable code</a:t>
            </a:r>
          </a:p>
        </p:txBody>
      </p:sp>
    </p:spTree>
    <p:extLst>
      <p:ext uri="{BB962C8B-B14F-4D97-AF65-F5344CB8AC3E}">
        <p14:creationId xmlns:p14="http://schemas.microsoft.com/office/powerpoint/2010/main" val="3001291689"/>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p:txBody>
          <a:bodyPr/>
          <a:lstStyle/>
          <a:p>
            <a:r>
              <a:rPr lang="en-GB" smtClean="0"/>
              <a:t>Game Loop (2)</a:t>
            </a:r>
          </a:p>
        </p:txBody>
      </p:sp>
      <p:sp>
        <p:nvSpPr>
          <p:cNvPr id="9219" name="Rectangle 5"/>
          <p:cNvSpPr>
            <a:spLocks noGrp="1" noChangeArrowheads="1"/>
          </p:cNvSpPr>
          <p:nvPr>
            <p:ph type="body" idx="1"/>
          </p:nvPr>
        </p:nvSpPr>
        <p:spPr/>
        <p:txBody>
          <a:bodyPr/>
          <a:lstStyle/>
          <a:p>
            <a:r>
              <a:rPr lang="en-GB" dirty="0" smtClean="0"/>
              <a:t>In MIDP 1.0 the part of the game loop that handles painting and updating the game logic looks as follows:</a:t>
            </a:r>
          </a:p>
          <a:p>
            <a:pPr marL="923925" lvl="3" indent="0">
              <a:buNone/>
            </a:pPr>
            <a:r>
              <a:rPr lang="en-GB" dirty="0">
                <a:latin typeface="Courier New"/>
                <a:cs typeface="Courier New"/>
              </a:rPr>
              <a:t>while (true) {</a:t>
            </a:r>
          </a:p>
          <a:p>
            <a:pPr marL="923925" lvl="3" indent="0">
              <a:buNone/>
            </a:pPr>
            <a:r>
              <a:rPr lang="en-GB" dirty="0">
                <a:latin typeface="Courier New"/>
                <a:cs typeface="Courier New"/>
              </a:rPr>
              <a:t>    update();</a:t>
            </a:r>
          </a:p>
          <a:p>
            <a:pPr marL="923925" lvl="3" indent="0">
              <a:buNone/>
            </a:pPr>
            <a:r>
              <a:rPr lang="en-GB" dirty="0">
                <a:latin typeface="Courier New"/>
                <a:cs typeface="Courier New"/>
              </a:rPr>
              <a:t>    repaint();</a:t>
            </a:r>
          </a:p>
          <a:p>
            <a:pPr marL="923925" lvl="3" indent="0">
              <a:buNone/>
            </a:pPr>
            <a:r>
              <a:rPr lang="en-GB" dirty="0">
                <a:latin typeface="Courier New"/>
                <a:cs typeface="Courier New"/>
              </a:rPr>
              <a:t>    </a:t>
            </a:r>
            <a:r>
              <a:rPr lang="en-GB" dirty="0" err="1">
                <a:latin typeface="Courier New"/>
                <a:cs typeface="Courier New"/>
              </a:rPr>
              <a:t>serviceRepaints</a:t>
            </a:r>
            <a:r>
              <a:rPr lang="en-GB" dirty="0">
                <a:latin typeface="Courier New"/>
                <a:cs typeface="Courier New"/>
              </a:rPr>
              <a:t>();</a:t>
            </a:r>
          </a:p>
          <a:p>
            <a:pPr marL="923925" lvl="3" indent="0">
              <a:buNone/>
            </a:pPr>
            <a:r>
              <a:rPr lang="en-GB" dirty="0">
                <a:latin typeface="Courier New"/>
                <a:cs typeface="Courier New"/>
              </a:rPr>
              <a:t>}</a:t>
            </a:r>
          </a:p>
        </p:txBody>
      </p:sp>
    </p:spTree>
    <p:extLst>
      <p:ext uri="{BB962C8B-B14F-4D97-AF65-F5344CB8AC3E}">
        <p14:creationId xmlns:p14="http://schemas.microsoft.com/office/powerpoint/2010/main" val="4131303169"/>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p:cNvSpPr>
            <a:spLocks noGrp="1" noChangeArrowheads="1"/>
          </p:cNvSpPr>
          <p:nvPr>
            <p:ph type="title"/>
          </p:nvPr>
        </p:nvSpPr>
        <p:spPr/>
        <p:txBody>
          <a:bodyPr/>
          <a:lstStyle/>
          <a:p>
            <a:r>
              <a:rPr lang="en-GB" smtClean="0"/>
              <a:t>Game Loop (3)</a:t>
            </a:r>
          </a:p>
        </p:txBody>
      </p:sp>
      <p:sp>
        <p:nvSpPr>
          <p:cNvPr id="10243" name="Rectangle 7"/>
          <p:cNvSpPr>
            <a:spLocks noGrp="1" noChangeArrowheads="1"/>
          </p:cNvSpPr>
          <p:nvPr>
            <p:ph type="body" idx="1"/>
          </p:nvPr>
        </p:nvSpPr>
        <p:spPr/>
        <p:txBody>
          <a:bodyPr/>
          <a:lstStyle/>
          <a:p>
            <a:r>
              <a:rPr lang="en-GB" dirty="0" smtClean="0"/>
              <a:t>MIDP 2.0 supports a new way for implementing the game loop, which alleviates the problems found in MIDP 1.0</a:t>
            </a:r>
          </a:p>
          <a:p>
            <a:pPr marL="923925" lvl="3" indent="0">
              <a:buNone/>
            </a:pPr>
            <a:r>
              <a:rPr lang="en-GB" dirty="0">
                <a:latin typeface="Courier New"/>
                <a:cs typeface="Courier New"/>
              </a:rPr>
              <a:t>Graphics g = </a:t>
            </a:r>
            <a:r>
              <a:rPr lang="en-GB" dirty="0" err="1">
                <a:latin typeface="Courier New"/>
                <a:cs typeface="Courier New"/>
              </a:rPr>
              <a:t>getGraphics</a:t>
            </a:r>
            <a:r>
              <a:rPr lang="en-GB" dirty="0">
                <a:latin typeface="Courier New"/>
                <a:cs typeface="Courier New"/>
              </a:rPr>
              <a:t>()</a:t>
            </a:r>
          </a:p>
          <a:p>
            <a:pPr marL="923925" lvl="3" indent="0">
              <a:buNone/>
            </a:pPr>
            <a:r>
              <a:rPr lang="en-GB" dirty="0">
                <a:latin typeface="Courier New"/>
                <a:cs typeface="Courier New"/>
              </a:rPr>
              <a:t>while (</a:t>
            </a:r>
            <a:r>
              <a:rPr lang="en-GB" dirty="0" err="1">
                <a:latin typeface="Courier New"/>
                <a:cs typeface="Courier New"/>
              </a:rPr>
              <a:t>isRunning</a:t>
            </a:r>
            <a:r>
              <a:rPr lang="en-GB" dirty="0">
                <a:latin typeface="Courier New"/>
                <a:cs typeface="Courier New"/>
              </a:rPr>
              <a:t>) {</a:t>
            </a:r>
          </a:p>
          <a:p>
            <a:pPr marL="923925" lvl="3" indent="0">
              <a:buNone/>
            </a:pPr>
            <a:r>
              <a:rPr lang="en-GB" dirty="0">
                <a:latin typeface="Courier New"/>
                <a:cs typeface="Courier New"/>
              </a:rPr>
              <a:t>	  </a:t>
            </a:r>
            <a:r>
              <a:rPr lang="en-GB" dirty="0" err="1">
                <a:latin typeface="Courier New"/>
                <a:cs typeface="Courier New"/>
              </a:rPr>
              <a:t>dispatchKeyStates</a:t>
            </a:r>
            <a:r>
              <a:rPr lang="en-GB" dirty="0">
                <a:latin typeface="Courier New"/>
                <a:cs typeface="Courier New"/>
              </a:rPr>
              <a:t>(</a:t>
            </a:r>
            <a:r>
              <a:rPr lang="en-GB" dirty="0" err="1">
                <a:latin typeface="Courier New"/>
                <a:cs typeface="Courier New"/>
              </a:rPr>
              <a:t>getKeyStates</a:t>
            </a:r>
            <a:r>
              <a:rPr lang="en-GB" dirty="0">
                <a:latin typeface="Courier New"/>
                <a:cs typeface="Courier New"/>
              </a:rPr>
              <a:t>());</a:t>
            </a:r>
          </a:p>
          <a:p>
            <a:pPr marL="923925" lvl="3" indent="0">
              <a:buNone/>
            </a:pPr>
            <a:r>
              <a:rPr lang="en-GB" dirty="0">
                <a:latin typeface="Courier New"/>
                <a:cs typeface="Courier New"/>
              </a:rPr>
              <a:t>	  update();</a:t>
            </a:r>
          </a:p>
          <a:p>
            <a:pPr marL="923925" lvl="3" indent="0">
              <a:buNone/>
            </a:pPr>
            <a:r>
              <a:rPr lang="en-GB" dirty="0">
                <a:latin typeface="Courier New"/>
                <a:cs typeface="Courier New"/>
              </a:rPr>
              <a:t>	  </a:t>
            </a:r>
            <a:r>
              <a:rPr lang="en-GB" dirty="0" err="1">
                <a:latin typeface="Courier New"/>
                <a:cs typeface="Courier New"/>
              </a:rPr>
              <a:t>layerManager.paint</a:t>
            </a:r>
            <a:r>
              <a:rPr lang="en-GB" dirty="0">
                <a:latin typeface="Courier New"/>
                <a:cs typeface="Courier New"/>
              </a:rPr>
              <a:t>(g,0,0);</a:t>
            </a:r>
          </a:p>
          <a:p>
            <a:pPr marL="923925" lvl="3" indent="0">
              <a:buNone/>
            </a:pPr>
            <a:r>
              <a:rPr lang="en-GB" dirty="0">
                <a:latin typeface="Courier New"/>
                <a:cs typeface="Courier New"/>
              </a:rPr>
              <a:t>	  </a:t>
            </a:r>
            <a:r>
              <a:rPr lang="en-GB" dirty="0" err="1">
                <a:latin typeface="Courier New"/>
                <a:cs typeface="Courier New"/>
              </a:rPr>
              <a:t>flushGraphics</a:t>
            </a:r>
            <a:r>
              <a:rPr lang="en-GB" dirty="0">
                <a:latin typeface="Courier New"/>
                <a:cs typeface="Courier New"/>
              </a:rPr>
              <a:t>();</a:t>
            </a:r>
          </a:p>
          <a:p>
            <a:pPr marL="923925" lvl="3" indent="0">
              <a:buNone/>
            </a:pPr>
            <a:r>
              <a:rPr lang="en-GB" dirty="0">
                <a:latin typeface="Courier New"/>
                <a:cs typeface="Courier New"/>
              </a:rPr>
              <a:t>}</a:t>
            </a:r>
          </a:p>
          <a:p>
            <a:pPr lvl="1"/>
            <a:endParaRPr lang="en-GB" dirty="0" smtClean="0"/>
          </a:p>
          <a:p>
            <a:r>
              <a:rPr lang="en-GB" dirty="0" smtClean="0"/>
              <a:t>MIDP 2.0 extends the Canvas class and implements the </a:t>
            </a:r>
            <a:r>
              <a:rPr lang="en-GB" dirty="0" err="1">
                <a:latin typeface="Courier New"/>
                <a:ea typeface="Arial" charset="0"/>
                <a:cs typeface="Courier New"/>
              </a:rPr>
              <a:t>GameCanvas</a:t>
            </a:r>
            <a:r>
              <a:rPr lang="en-GB" dirty="0" smtClean="0"/>
              <a:t> class which makes the new game loop possible</a:t>
            </a:r>
          </a:p>
        </p:txBody>
      </p:sp>
    </p:spTree>
    <p:extLst>
      <p:ext uri="{BB962C8B-B14F-4D97-AF65-F5344CB8AC3E}">
        <p14:creationId xmlns:p14="http://schemas.microsoft.com/office/powerpoint/2010/main" val="547504034"/>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smtClean="0"/>
              <a:t>Game API</a:t>
            </a:r>
          </a:p>
        </p:txBody>
      </p:sp>
      <p:sp>
        <p:nvSpPr>
          <p:cNvPr id="3" name="Content Placeholder 2"/>
          <p:cNvSpPr>
            <a:spLocks noGrp="1"/>
          </p:cNvSpPr>
          <p:nvPr>
            <p:ph idx="1"/>
          </p:nvPr>
        </p:nvSpPr>
        <p:spPr/>
        <p:txBody>
          <a:bodyPr>
            <a:normAutofit/>
          </a:bodyPr>
          <a:lstStyle/>
          <a:p>
            <a:pPr>
              <a:defRPr/>
            </a:pPr>
            <a:r>
              <a:rPr lang="en-GB" dirty="0" smtClean="0"/>
              <a:t>The Game API contains only five classes</a:t>
            </a:r>
          </a:p>
          <a:p>
            <a:pPr lvl="1">
              <a:defRPr/>
            </a:pPr>
            <a:r>
              <a:rPr lang="en-GB" dirty="0" err="1">
                <a:latin typeface="Courier New"/>
                <a:cs typeface="Courier New"/>
              </a:rPr>
              <a:t>GameCanvas</a:t>
            </a:r>
            <a:endParaRPr lang="en-GB" dirty="0">
              <a:latin typeface="Courier New"/>
              <a:cs typeface="Courier New"/>
            </a:endParaRPr>
          </a:p>
          <a:p>
            <a:pPr lvl="1">
              <a:defRPr/>
            </a:pPr>
            <a:r>
              <a:rPr lang="en-GB" dirty="0">
                <a:latin typeface="Courier New"/>
                <a:cs typeface="Courier New"/>
              </a:rPr>
              <a:t>Layer</a:t>
            </a:r>
          </a:p>
          <a:p>
            <a:pPr lvl="1">
              <a:defRPr/>
            </a:pPr>
            <a:r>
              <a:rPr lang="en-GB" dirty="0" err="1">
                <a:latin typeface="Courier New"/>
                <a:cs typeface="Courier New"/>
              </a:rPr>
              <a:t>LayerManager</a:t>
            </a:r>
            <a:endParaRPr lang="en-GB" dirty="0">
              <a:latin typeface="Courier New"/>
              <a:cs typeface="Courier New"/>
            </a:endParaRPr>
          </a:p>
          <a:p>
            <a:pPr lvl="1">
              <a:defRPr/>
            </a:pPr>
            <a:r>
              <a:rPr lang="en-GB" dirty="0">
                <a:latin typeface="Courier New"/>
                <a:cs typeface="Courier New"/>
              </a:rPr>
              <a:t>Sprite</a:t>
            </a:r>
          </a:p>
          <a:p>
            <a:pPr lvl="1">
              <a:defRPr/>
            </a:pPr>
            <a:r>
              <a:rPr lang="en-GB" dirty="0" err="1">
                <a:latin typeface="Courier New"/>
                <a:cs typeface="Courier New"/>
              </a:rPr>
              <a:t>TiledLayer</a:t>
            </a:r>
            <a:endParaRPr lang="en-GB" dirty="0">
              <a:latin typeface="Courier New"/>
              <a:cs typeface="Courier New"/>
            </a:endParaRPr>
          </a:p>
          <a:p>
            <a:pPr>
              <a:defRPr/>
            </a:pPr>
            <a:r>
              <a:rPr lang="en-GB" dirty="0" smtClean="0"/>
              <a:t>The package is intended to simplify the creation of 2D games</a:t>
            </a:r>
          </a:p>
          <a:p>
            <a:pPr>
              <a:defRPr/>
            </a:pPr>
            <a:r>
              <a:rPr lang="en-GB" dirty="0" smtClean="0"/>
              <a:t>The package is:</a:t>
            </a:r>
          </a:p>
          <a:p>
            <a:pPr lvl="1">
              <a:defRPr/>
            </a:pPr>
            <a:r>
              <a:rPr lang="en-GB" dirty="0" err="1">
                <a:latin typeface="Courier New"/>
                <a:cs typeface="Courier New"/>
              </a:rPr>
              <a:t>javax.microedition.lcdui.game</a:t>
            </a:r>
            <a:endParaRPr lang="en-GB" dirty="0">
              <a:latin typeface="Courier New"/>
              <a:cs typeface="Courier New"/>
            </a:endParaRPr>
          </a:p>
        </p:txBody>
      </p:sp>
      <p:sp>
        <p:nvSpPr>
          <p:cNvPr id="20484" name="Slide Number Placeholder 3"/>
          <p:cNvSpPr>
            <a:spLocks noGrp="1"/>
          </p:cNvSpPr>
          <p:nvPr>
            <p:ph type="sldNum" sz="quarter" idx="10"/>
          </p:nvPr>
        </p:nvSpPr>
        <p:spPr>
          <a:noFill/>
        </p:spPr>
        <p:txBody>
          <a:bodyPr/>
          <a:lstStyle/>
          <a:p>
            <a:fld id="{77CE2017-4EC4-4B71-854E-3878A844AE9E}" type="slidenum">
              <a:rPr lang="en-GB" smtClean="0"/>
              <a:pPr/>
              <a:t>9</a:t>
            </a:fld>
            <a:endParaRPr lang="en-GB" smtClean="0"/>
          </a:p>
        </p:txBody>
      </p:sp>
    </p:spTree>
    <p:extLst>
      <p:ext uri="{BB962C8B-B14F-4D97-AF65-F5344CB8AC3E}">
        <p14:creationId xmlns:p14="http://schemas.microsoft.com/office/powerpoint/2010/main" val="2762472051"/>
      </p:ext>
    </p:extLst>
  </p:cSld>
  <p:clrMapOvr>
    <a:masterClrMapping/>
  </p:clrMapOvr>
  <p:timing>
    <p:tnLst>
      <p:par>
        <p:cTn id="1" dur="indefinite" restart="never" nodeType="tmRoot"/>
      </p:par>
    </p:tnLst>
  </p:timing>
</p:sld>
</file>

<file path=ppt/theme/theme1.xml><?xml version="1.0" encoding="utf-8"?>
<a:theme xmlns:a="http://schemas.openxmlformats.org/drawingml/2006/main" name="RMIT">
  <a:themeElements>
    <a:clrScheme name="RMIT Core Presentation 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fontScheme name="RMIT Core Presentation 2">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AU" sz="1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AU" sz="1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RMIT Core Presentation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MIT Core Presentation 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MIT Core Presentation 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MIT Core Presentation 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MIT Core Presentation 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MIT Core Presentation 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MIT Core Presentation 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MIT Core Presentation 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MIT Core Presentation 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MIT Core Presentation 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MIT Core Presentation 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MIT Core Presentation 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RMIT Core Presentation 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RMIT Core Presentation 2">
  <a:themeElements>
    <a:clrScheme name="1_RMIT Core Presentation 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fontScheme name="1_RMIT Core Presentation 2">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AU" sz="1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AU" sz="1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1_RMIT Core Presentation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RMIT Core Presentation 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RMIT Core Presentation 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RMIT Core Presentation 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RMIT Core Presentation 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RMIT Core Presentation 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RMIT Core Presentation 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RMIT Core Presentation 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RMIT Core Presentation 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RMIT Core Presentation 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RMIT Core Presentation 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RMIT Core Presentation 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RMIT Core Presentation 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RMIT.thmx</Template>
  <TotalTime>263</TotalTime>
  <Words>3983</Words>
  <Application>Microsoft Office PowerPoint</Application>
  <PresentationFormat>On-screen Show (4:3)</PresentationFormat>
  <Paragraphs>379</Paragraphs>
  <Slides>31</Slides>
  <Notes>26</Notes>
  <HiddenSlides>0</HiddenSlides>
  <MMClips>0</MMClip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RMIT</vt:lpstr>
      <vt:lpstr>1_RMIT Core Presentation 2</vt:lpstr>
      <vt:lpstr>Week 3 - Java ME – Game API and Animation</vt:lpstr>
      <vt:lpstr>Lecture Overview</vt:lpstr>
      <vt:lpstr>Canvas</vt:lpstr>
      <vt:lpstr>Canvas and Animation</vt:lpstr>
      <vt:lpstr>Threads and Animation</vt:lpstr>
      <vt:lpstr>Game Loop (1)</vt:lpstr>
      <vt:lpstr>Game Loop (2)</vt:lpstr>
      <vt:lpstr>Game Loop (3)</vt:lpstr>
      <vt:lpstr>Game API</vt:lpstr>
      <vt:lpstr>GameCanvas</vt:lpstr>
      <vt:lpstr>Creating a GameCanvas (1/2)</vt:lpstr>
      <vt:lpstr>Creating a GameCanvas (2/2)</vt:lpstr>
      <vt:lpstr>Double-Buffering</vt:lpstr>
      <vt:lpstr>Layers</vt:lpstr>
      <vt:lpstr>LayerManager</vt:lpstr>
      <vt:lpstr>TiledLayer</vt:lpstr>
      <vt:lpstr>Tiling and Layering in MIDP 2.0</vt:lpstr>
      <vt:lpstr>LayerManager Overview</vt:lpstr>
      <vt:lpstr>MultiLayer Example </vt:lpstr>
      <vt:lpstr>Demo tiledlayer</vt:lpstr>
      <vt:lpstr>Sprite</vt:lpstr>
      <vt:lpstr>Sprites in MIDP 1.0</vt:lpstr>
      <vt:lpstr>Sprites in MIDP 2.0</vt:lpstr>
      <vt:lpstr>Sprite Animation</vt:lpstr>
      <vt:lpstr>Sprite Animation</vt:lpstr>
      <vt:lpstr>Sprite Manipulation</vt:lpstr>
      <vt:lpstr>Demo sprites</vt:lpstr>
      <vt:lpstr>Collision Detection</vt:lpstr>
      <vt:lpstr>Demo collision</vt:lpstr>
      <vt:lpstr>Other features</vt:lpstr>
      <vt:lpstr>Reading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4 - Java ME – Game API and Animation</dc:title>
  <dc:creator>Tina Nguyen</dc:creator>
  <cp:lastModifiedBy>George, Nguyen</cp:lastModifiedBy>
  <cp:revision>17</cp:revision>
  <dcterms:created xsi:type="dcterms:W3CDTF">2011-09-29T05:57:38Z</dcterms:created>
  <dcterms:modified xsi:type="dcterms:W3CDTF">2012-07-03T07:49:08Z</dcterms:modified>
</cp:coreProperties>
</file>