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260" r:id="rId4"/>
    <p:sldId id="261" r:id="rId5"/>
    <p:sldId id="262" r:id="rId6"/>
    <p:sldId id="264" r:id="rId7"/>
    <p:sldId id="263" r:id="rId8"/>
    <p:sldId id="257" r:id="rId9"/>
    <p:sldId id="258" r:id="rId10"/>
    <p:sldId id="259" r:id="rId11"/>
    <p:sldId id="267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B334D-8CFA-0147-A374-BF87834976A0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888A8-93D2-EC44-A1EE-FA2C78B27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76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2B6722-A057-B34D-AC03-B59B738EEF3B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2869" y="1557338"/>
            <a:ext cx="6553200" cy="12954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AU" noProof="0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2870" y="3357564"/>
            <a:ext cx="5858608" cy="503237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AU" noProof="0" smtClean="0"/>
          </a:p>
        </p:txBody>
      </p:sp>
    </p:spTree>
    <p:extLst>
      <p:ext uri="{BB962C8B-B14F-4D97-AF65-F5344CB8AC3E}">
        <p14:creationId xmlns:p14="http://schemas.microsoft.com/office/powerpoint/2010/main" val="326896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18857-2E39-6E47-A58A-52349FE01613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3EAF48-0D4C-A14C-9AB2-D5AC1E0A8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31523" cy="5891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18857-2E39-6E47-A58A-52349FE01613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3EAF48-0D4C-A14C-9AB2-D5AC1E0A8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73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2869" y="1557338"/>
            <a:ext cx="6553200" cy="1295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AU" noProof="0" smtClean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2870" y="3357564"/>
            <a:ext cx="5858608" cy="503237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AU" noProof="0" smtClean="0"/>
          </a:p>
        </p:txBody>
      </p:sp>
    </p:spTree>
    <p:extLst>
      <p:ext uri="{BB962C8B-B14F-4D97-AF65-F5344CB8AC3E}">
        <p14:creationId xmlns:p14="http://schemas.microsoft.com/office/powerpoint/2010/main" val="386738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77F8DB62-1DE6-0040-BF69-39A5BE400AE5}" type="datetime1">
              <a:rPr lang="en-US"/>
              <a:pPr/>
              <a:t>2/20/2012</a:t>
            </a:fld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283A5-ADFD-DD4C-86B0-0E51D09D514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87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5BC77BC6-3B16-0048-A9EE-CA5E939D5563}" type="datetime1">
              <a:rPr lang="en-US"/>
              <a:pPr/>
              <a:t>2/20/2012</a:t>
            </a:fld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A4531-7B16-1A4D-8138-8E53DA4BEAE5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759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2" y="1300168"/>
            <a:ext cx="4044462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138" y="1300168"/>
            <a:ext cx="4044462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5B4FDDD9-5C63-2F44-8BAA-135117B079DD}" type="datetime1">
              <a:rPr lang="en-US"/>
              <a:pPr/>
              <a:t>2/20/2012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A4106-D4EC-C841-88E7-E24F8D07E7E5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3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2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2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C6C9CCF0-3911-AB46-A612-CF874DEB322C}" type="datetime1">
              <a:rPr lang="en-US"/>
              <a:pPr/>
              <a:t>2/20/2012</a:t>
            </a:fld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89705-E7B8-3244-9D4C-1F6627D55F8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63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6FC0E3DD-14BD-BA4A-BE42-3A3ECB03AD62}" type="datetime1">
              <a:rPr lang="en-US"/>
              <a:pPr/>
              <a:t>2/20/2012</a:t>
            </a:fld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70FCD-8D68-6843-9B0B-B1458BB966E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815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311FE679-51B9-AE43-992B-E0770148B5B4}" type="datetime1">
              <a:rPr lang="en-US"/>
              <a:pPr/>
              <a:t>2/20/2012</a:t>
            </a:fld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35D74-DCB4-CD4C-A671-329E451EC2C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126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5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CA9FF04E-EFAC-A748-A5CD-CDA63DF95251}" type="datetime1">
              <a:rPr lang="en-US"/>
              <a:pPr/>
              <a:t>2/20/2012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92122B-5044-614D-A6A6-F5B2BDEA493F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850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18857-2E39-6E47-A58A-52349FE01613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3EAF48-0D4C-A14C-9AB2-D5AC1E0A8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31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F3911F8D-5D48-8940-96F4-58598AAD8712}" type="datetime1">
              <a:rPr lang="en-US"/>
              <a:pPr/>
              <a:t>2/20/2012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75E6F-9F5B-D34C-AADF-8B50D77522BF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75762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5158F6B3-19C4-8A4D-A337-6E2D31E8ABA7}" type="datetime1">
              <a:rPr lang="en-US"/>
              <a:pPr/>
              <a:t>2/20/2012</a:t>
            </a:fld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D67D6-E8F0-6544-9C4A-432163E37CC4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2845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2" y="274638"/>
            <a:ext cx="6031523" cy="5891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</a:t>
            </a:r>
            <a:fld id="{2BC63933-2C9F-D941-919E-01790A9800A0}" type="datetime1">
              <a:rPr lang="en-US"/>
              <a:pPr/>
              <a:t>2/20/2012</a:t>
            </a:fld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733F1-25F2-AC4D-A1B9-E5DBD68BD98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08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18857-2E39-6E47-A58A-52349FE01613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3EAF48-0D4C-A14C-9AB2-D5AC1E0A8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8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00164"/>
            <a:ext cx="4044462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138" y="1300164"/>
            <a:ext cx="4044462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18857-2E39-6E47-A58A-52349FE01613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3EAF48-0D4C-A14C-9AB2-D5AC1E0A8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7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18857-2E39-6E47-A58A-52349FE01613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3EAF48-0D4C-A14C-9AB2-D5AC1E0A8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6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18857-2E39-6E47-A58A-52349FE01613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3EAF48-0D4C-A14C-9AB2-D5AC1E0A8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3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18857-2E39-6E47-A58A-52349FE01613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3EAF48-0D4C-A14C-9AB2-D5AC1E0A8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5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18857-2E39-6E47-A58A-52349FE01613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3EAF48-0D4C-A14C-9AB2-D5AC1E0A8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18857-2E39-6E47-A58A-52349FE01613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3EAF48-0D4C-A14C-9AB2-D5AC1E0A8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4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e 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9"/>
            <a:ext cx="822960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Header 1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4"/>
            <a:ext cx="8229600" cy="486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012" y="65659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100"/>
            </a:lvl1pPr>
          </a:lstStyle>
          <a:p>
            <a:fld id="{13018857-2E39-6E47-A58A-52349FE01613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1316" y="6575425"/>
            <a:ext cx="383198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defRPr sz="1100"/>
            </a:lvl1pPr>
          </a:lstStyle>
          <a:p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2427" y="65786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100"/>
            </a:lvl1pPr>
          </a:lstStyle>
          <a:p>
            <a:fld id="{493EAF48-0D4C-A14C-9AB2-D5AC1E0A8E81}" type="slidenum">
              <a:rPr lang="en-US" smtClean="0"/>
              <a:t>‹#›</a:t>
            </a:fld>
            <a:endParaRPr lang="en-US"/>
          </a:p>
        </p:txBody>
      </p:sp>
      <p:pic>
        <p:nvPicPr>
          <p:cNvPr id="1032" name="Picture 8" descr="rmit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476251"/>
            <a:ext cx="10726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180975" indent="-180975" algn="l" rtl="0" eaLnBrk="1" fontAlgn="base" hangingPunct="1">
        <a:spcBef>
          <a:spcPct val="50000"/>
        </a:spcBef>
        <a:spcAft>
          <a:spcPct val="0"/>
        </a:spcAft>
        <a:buClr>
          <a:srgbClr val="887E6E"/>
        </a:buClr>
        <a:buChar char="•"/>
        <a:defRPr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485775" indent="-161925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2pPr>
      <a:lvl3pPr marL="795338" indent="-161925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3pPr>
      <a:lvl4pPr marL="1090613" indent="-166688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4pPr>
      <a:lvl5pPr marL="13906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5pPr>
      <a:lvl6pPr marL="18478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3050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7622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2194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re 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41"/>
            <a:ext cx="822960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Header 1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6"/>
            <a:ext cx="8229600" cy="486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012" y="65659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100"/>
            </a:lvl1pPr>
          </a:lstStyle>
          <a:p>
            <a:r>
              <a:rPr lang="en-AU"/>
              <a:t>RMIT University©</a:t>
            </a:r>
            <a:fld id="{4A5E2BB4-F099-664A-805A-84DEB5E19ACB}" type="datetime1">
              <a:rPr lang="en-US"/>
              <a:pPr/>
              <a:t>2/20/2012</a:t>
            </a:fld>
            <a:endParaRPr lang="en-AU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1317" y="6575425"/>
            <a:ext cx="383198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defRPr sz="1100"/>
            </a:lvl1pPr>
          </a:lstStyle>
          <a:p>
            <a:r>
              <a:rPr lang="en-AU"/>
              <a:t>RMIT University©2010</a:t>
            </a:r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2427" y="6578600"/>
            <a:ext cx="213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100"/>
            </a:lvl1pPr>
          </a:lstStyle>
          <a:p>
            <a:fld id="{A86474B2-CA88-2248-92E8-0FC9B6DA64C6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2056" name="Picture 8" descr="rmit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1" y="404816"/>
            <a:ext cx="10726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180975" indent="-180975" algn="l" rtl="0" eaLnBrk="1" fontAlgn="base" hangingPunct="1">
        <a:spcBef>
          <a:spcPct val="50000"/>
        </a:spcBef>
        <a:spcAft>
          <a:spcPct val="0"/>
        </a:spcAft>
        <a:buClr>
          <a:srgbClr val="887E6E"/>
        </a:buClr>
        <a:buChar char="•"/>
        <a:defRPr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485775" indent="-161925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2pPr>
      <a:lvl3pPr marL="795338" indent="-161925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3pPr>
      <a:lvl4pPr marL="1090613" indent="-166688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4pPr>
      <a:lvl5pPr marL="13906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5pPr>
      <a:lvl6pPr marL="18478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3050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7622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2194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george.nguyen@rmit.edu.v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Quang.Tran@rmi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georgenguyen.inf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MAD – Mobile Application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George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ready for the course?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know? </a:t>
            </a:r>
          </a:p>
          <a:p>
            <a:pPr lvl="1"/>
            <a:r>
              <a:rPr lang="en-US" dirty="0" smtClean="0"/>
              <a:t>A Google's  spread sheet created to help you to track your understanding for each week. </a:t>
            </a:r>
          </a:p>
          <a:p>
            <a:pPr lvl="1"/>
            <a:r>
              <a:rPr lang="en-US" dirty="0" smtClean="0"/>
              <a:t>You should work closely with your lecturers to update those information.</a:t>
            </a:r>
          </a:p>
          <a:p>
            <a:r>
              <a:rPr lang="en-US" dirty="0" smtClean="0"/>
              <a:t>If you’re not ready:</a:t>
            </a:r>
          </a:p>
          <a:p>
            <a:pPr lvl="1"/>
            <a:r>
              <a:rPr lang="en-US" dirty="0" smtClean="0"/>
              <a:t>Withdraw before week 4: you will be refunded with course fee but losing the admin fee.</a:t>
            </a:r>
          </a:p>
          <a:p>
            <a:pPr lvl="1"/>
            <a:r>
              <a:rPr lang="en-US" dirty="0"/>
              <a:t>Withdraw before week </a:t>
            </a:r>
            <a:r>
              <a:rPr lang="en-US" dirty="0" smtClean="0"/>
              <a:t>8: you will lose admin fee &amp; course fee but not marked as a failed course in your transcript. </a:t>
            </a:r>
            <a:r>
              <a:rPr lang="en-US" b="1" i="1" dirty="0" smtClean="0">
                <a:solidFill>
                  <a:srgbClr val="FF0000"/>
                </a:solidFill>
              </a:rPr>
              <a:t>Why is it important?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5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594627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1803400"/>
            <a:ext cx="4826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>
                <a:latin typeface="Tahoma" charset="0"/>
              </a:rPr>
              <a:t>Staff Info</a:t>
            </a:r>
            <a:endParaRPr lang="en-US">
              <a:latin typeface="Tahoma" charset="0"/>
            </a:endParaRPr>
          </a:p>
        </p:txBody>
      </p:sp>
      <p:sp>
        <p:nvSpPr>
          <p:cNvPr id="194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sz="2000">
                <a:latin typeface="Arial" charset="0"/>
              </a:rPr>
              <a:t>George Nguyen</a:t>
            </a:r>
          </a:p>
          <a:p>
            <a:pPr lvl="1" eaLnBrk="1" hangingPunct="1"/>
            <a:r>
              <a:rPr lang="en-AU" sz="1600">
                <a:latin typeface="Arial" charset="0"/>
              </a:rPr>
              <a:t>Lecturer of Bachelor of Information Technology</a:t>
            </a:r>
          </a:p>
          <a:p>
            <a:pPr lvl="1" eaLnBrk="1" hangingPunct="1"/>
            <a:r>
              <a:rPr lang="en-AU" sz="1600">
                <a:latin typeface="Arial" charset="0"/>
              </a:rPr>
              <a:t>President of RMIT Alumni Vietnam Association</a:t>
            </a:r>
          </a:p>
          <a:p>
            <a:pPr lvl="1" eaLnBrk="1" hangingPunct="1"/>
            <a:r>
              <a:rPr lang="en-AU" sz="1600">
                <a:latin typeface="Arial" charset="0"/>
              </a:rPr>
              <a:t>Email:  </a:t>
            </a:r>
            <a:r>
              <a:rPr lang="en-AU" sz="1600">
                <a:latin typeface="Arial" charset="0"/>
                <a:hlinkClick r:id="rId2"/>
              </a:rPr>
              <a:t>george.nguyen@rmit.edu.vn</a:t>
            </a:r>
            <a:r>
              <a:rPr lang="en-AU" sz="1600">
                <a:latin typeface="Arial" charset="0"/>
              </a:rPr>
              <a:t> </a:t>
            </a:r>
          </a:p>
          <a:p>
            <a:pPr lvl="1" eaLnBrk="1" hangingPunct="1"/>
            <a:r>
              <a:rPr lang="en-AU" sz="1600">
                <a:latin typeface="Arial" charset="0"/>
              </a:rPr>
              <a:t>Office Location: 1.4.13</a:t>
            </a:r>
          </a:p>
          <a:p>
            <a:pPr eaLnBrk="1" hangingPunct="1"/>
            <a:endParaRPr lang="en-AU" sz="1800">
              <a:latin typeface="Arial" charset="0"/>
            </a:endParaRPr>
          </a:p>
          <a:p>
            <a:pPr lvl="1" eaLnBrk="1" hangingPunct="1"/>
            <a:endParaRPr lang="en-AU" sz="1600">
              <a:latin typeface="Arial" charset="0"/>
            </a:endParaRPr>
          </a:p>
          <a:p>
            <a:pPr lvl="1" eaLnBrk="1" hangingPunct="1"/>
            <a:endParaRPr lang="en-AU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97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Lecturer’s Profile(s)</a:t>
            </a:r>
            <a:endParaRPr lang="en-AU">
              <a:latin typeface="Tahoma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Employment history</a:t>
            </a:r>
          </a:p>
          <a:p>
            <a:pPr lvl="1"/>
            <a:r>
              <a:rPr lang="en-US">
                <a:latin typeface="Arial" charset="0"/>
              </a:rPr>
              <a:t>Lecturer (BA), Tutor (MBA) at Bolton University</a:t>
            </a:r>
          </a:p>
          <a:p>
            <a:pPr lvl="1"/>
            <a:r>
              <a:rPr lang="en-US">
                <a:latin typeface="Arial" charset="0"/>
              </a:rPr>
              <a:t>Ecommerce Manager, Vietnam at DHL </a:t>
            </a:r>
          </a:p>
          <a:p>
            <a:pPr lvl="1"/>
            <a:r>
              <a:rPr lang="en-US">
                <a:latin typeface="Arial" charset="0"/>
              </a:rPr>
              <a:t>Trade Marketing System Development Manager at British American Tobacco </a:t>
            </a:r>
          </a:p>
          <a:p>
            <a:pPr lvl="1"/>
            <a:r>
              <a:rPr lang="en-US">
                <a:latin typeface="Arial" charset="0"/>
              </a:rPr>
              <a:t>Project Manager at TMA </a:t>
            </a:r>
          </a:p>
          <a:p>
            <a:r>
              <a:rPr lang="en-US">
                <a:latin typeface="Arial" charset="0"/>
              </a:rPr>
              <a:t>Education </a:t>
            </a:r>
          </a:p>
          <a:p>
            <a:pPr lvl="1"/>
            <a:r>
              <a:rPr lang="en-US">
                <a:latin typeface="Arial" charset="0"/>
              </a:rPr>
              <a:t>MBA: The University of Bolton </a:t>
            </a:r>
          </a:p>
          <a:p>
            <a:pPr lvl="1"/>
            <a:r>
              <a:rPr lang="en-US">
                <a:latin typeface="Arial" charset="0"/>
              </a:rPr>
              <a:t>BAppSc: RMIT University </a:t>
            </a:r>
          </a:p>
          <a:p>
            <a:endParaRPr lang="en-AU">
              <a:latin typeface="Arial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BCF473-10DF-7341-9923-8860B04C6BFE}" type="slidenum">
              <a:rPr lang="en-AU" sz="1400"/>
              <a:pPr eaLnBrk="1" hangingPunct="1"/>
              <a:t>3</a:t>
            </a:fld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247558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How to talk to George</a:t>
            </a:r>
          </a:p>
        </p:txBody>
      </p:sp>
      <p:sp>
        <p:nvSpPr>
          <p:cNvPr id="215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>
                <a:latin typeface="Arial" charset="0"/>
              </a:rPr>
              <a:t>Discussion Board: to post questions and answers regarding materials and assignments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Make sure to click “Subscribe” </a:t>
            </a:r>
            <a:endParaRPr lang="en-AU" dirty="0">
              <a:latin typeface="Arial" charset="0"/>
            </a:endParaRPr>
          </a:p>
          <a:p>
            <a:pPr eaLnBrk="1" hangingPunct="1"/>
            <a:r>
              <a:rPr lang="en-US" dirty="0" err="1">
                <a:latin typeface="Arial" charset="0"/>
              </a:rPr>
              <a:t>Email:</a:t>
            </a:r>
            <a:r>
              <a:rPr lang="en-US" dirty="0" err="1">
                <a:latin typeface="Arial" charset="0"/>
                <a:hlinkClick r:id="rId3"/>
              </a:rPr>
              <a:t>George.Nguyen@rmit.edu.vn</a:t>
            </a:r>
            <a:endParaRPr lang="en-US" dirty="0">
              <a:latin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Put course code in your Email Subject</a:t>
            </a:r>
          </a:p>
          <a:p>
            <a:pPr eaLnBrk="1" hangingPunct="1"/>
            <a:r>
              <a:rPr lang="en-AU" dirty="0">
                <a:latin typeface="Arial" charset="0"/>
              </a:rPr>
              <a:t>Office: 1.4.13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Office Hours: Tue &amp; Fri 10:30 – 12:30</a:t>
            </a:r>
          </a:p>
        </p:txBody>
      </p:sp>
      <p:pic>
        <p:nvPicPr>
          <p:cNvPr id="2150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30" y="2714626"/>
            <a:ext cx="61118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" y="1886832"/>
            <a:ext cx="6111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10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smtClean="0">
                <a:solidFill>
                  <a:schemeClr val="tx2">
                    <a:satMod val="200000"/>
                  </a:schemeClr>
                </a:solidFill>
                <a:ea typeface="+mj-ea"/>
              </a:rPr>
              <a:t>Objectives</a:t>
            </a:r>
            <a:endParaRPr lang="en-AU" dirty="0">
              <a:solidFill>
                <a:schemeClr val="tx2">
                  <a:satMod val="200000"/>
                </a:schemeClr>
              </a:solidFill>
              <a:ea typeface="+mj-ea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>
                <a:latin typeface="Corbel" charset="0"/>
              </a:rPr>
              <a:t>Learning Topics</a:t>
            </a:r>
          </a:p>
          <a:p>
            <a:pPr lvl="1"/>
            <a:r>
              <a:rPr lang="en-US" dirty="0" smtClean="0">
                <a:latin typeface="Corbel" charset="0"/>
              </a:rPr>
              <a:t>Understand limitations </a:t>
            </a:r>
            <a:r>
              <a:rPr lang="en-US" dirty="0">
                <a:latin typeface="Corbel" charset="0"/>
              </a:rPr>
              <a:t>and challenges of working in a mobile and wireless </a:t>
            </a:r>
            <a:r>
              <a:rPr lang="en-US" dirty="0" smtClean="0">
                <a:latin typeface="Corbel" charset="0"/>
              </a:rPr>
              <a:t>environment</a:t>
            </a:r>
            <a:endParaRPr lang="en-US" dirty="0">
              <a:latin typeface="Corbel" charset="0"/>
            </a:endParaRPr>
          </a:p>
          <a:p>
            <a:pPr lvl="1"/>
            <a:r>
              <a:rPr lang="en-US" dirty="0" smtClean="0">
                <a:latin typeface="Corbel" charset="0"/>
              </a:rPr>
              <a:t>Program on Limited Mobile Devices</a:t>
            </a:r>
          </a:p>
          <a:p>
            <a:pPr lvl="2"/>
            <a:r>
              <a:rPr lang="en-US" dirty="0" smtClean="0">
                <a:latin typeface="Corbel" charset="0"/>
              </a:rPr>
              <a:t>Program </a:t>
            </a:r>
            <a:r>
              <a:rPr lang="en-US" dirty="0">
                <a:latin typeface="Corbel" charset="0"/>
              </a:rPr>
              <a:t>smartphones using CLDC/MIDP</a:t>
            </a:r>
          </a:p>
          <a:p>
            <a:pPr lvl="2"/>
            <a:r>
              <a:rPr lang="en-US" dirty="0" smtClean="0">
                <a:latin typeface="Corbel" charset="0"/>
              </a:rPr>
              <a:t>Program network &amp; wireless messaging on mobile devices</a:t>
            </a:r>
            <a:endParaRPr lang="en-US" dirty="0">
              <a:latin typeface="Corbel" charset="0"/>
            </a:endParaRPr>
          </a:p>
          <a:p>
            <a:pPr lvl="2"/>
            <a:r>
              <a:rPr lang="en-US" dirty="0" smtClean="0">
                <a:latin typeface="Corbel" charset="0"/>
              </a:rPr>
              <a:t>Understand and program game using Game API.</a:t>
            </a:r>
            <a:endParaRPr lang="en-US" dirty="0">
              <a:latin typeface="Corbel" charset="0"/>
            </a:endParaRPr>
          </a:p>
          <a:p>
            <a:pPr lvl="1"/>
            <a:r>
              <a:rPr lang="en-US" dirty="0">
                <a:latin typeface="Corbel" charset="0"/>
              </a:rPr>
              <a:t>Program on </a:t>
            </a:r>
            <a:r>
              <a:rPr lang="en-US" dirty="0" smtClean="0">
                <a:latin typeface="Corbel" charset="0"/>
              </a:rPr>
              <a:t>Android Platform</a:t>
            </a:r>
          </a:p>
          <a:p>
            <a:pPr lvl="2"/>
            <a:r>
              <a:rPr lang="en-US" dirty="0" smtClean="0">
                <a:latin typeface="Corbel" charset="0"/>
              </a:rPr>
              <a:t>Understand and program Android DB using  SQLite.</a:t>
            </a:r>
          </a:p>
          <a:p>
            <a:pPr lvl="2"/>
            <a:r>
              <a:rPr lang="en-US" dirty="0" smtClean="0">
                <a:latin typeface="Corbel" charset="0"/>
              </a:rPr>
              <a:t>Build </a:t>
            </a:r>
            <a:r>
              <a:rPr lang="en-US" dirty="0">
                <a:latin typeface="Corbel" charset="0"/>
              </a:rPr>
              <a:t>Mobile Web Services Client </a:t>
            </a:r>
            <a:endParaRPr lang="en-US" dirty="0" smtClean="0">
              <a:latin typeface="Corbel" charset="0"/>
            </a:endParaRPr>
          </a:p>
          <a:p>
            <a:pPr lvl="2"/>
            <a:r>
              <a:rPr lang="en-US" dirty="0">
                <a:latin typeface="Corbel" charset="0"/>
              </a:rPr>
              <a:t>Programming (with) background </a:t>
            </a:r>
            <a:r>
              <a:rPr lang="en-US" dirty="0" smtClean="0">
                <a:latin typeface="Corbel" charset="0"/>
              </a:rPr>
              <a:t>services</a:t>
            </a:r>
            <a:endParaRPr lang="en-GB" dirty="0"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course contains many areas that you need you learn in 12 weeks, you will need to do a lot of research and self-learning to meet the course’s requirements.</a:t>
            </a:r>
          </a:p>
          <a:p>
            <a:pPr lvl="1"/>
            <a:r>
              <a:rPr lang="en-US" dirty="0" smtClean="0"/>
              <a:t>Expect 6</a:t>
            </a:r>
            <a:r>
              <a:rPr lang="en-US" dirty="0"/>
              <a:t>-10 hours per week outside </a:t>
            </a:r>
            <a:r>
              <a:rPr lang="en-US" dirty="0" smtClean="0"/>
              <a:t>class to finish all tutorials and spend extra time for researching and reading text book.</a:t>
            </a:r>
            <a:endParaRPr lang="en-US" dirty="0"/>
          </a:p>
          <a:p>
            <a:pPr lvl="1"/>
            <a:r>
              <a:rPr lang="en-US" dirty="0"/>
              <a:t>Attend 80% or more of the class-time</a:t>
            </a:r>
          </a:p>
          <a:p>
            <a:pPr lvl="1"/>
            <a:r>
              <a:rPr lang="en-US" dirty="0" smtClean="0"/>
              <a:t>Actively participate in Discussion Board by raising questions as well as answering questions from others</a:t>
            </a:r>
          </a:p>
          <a:p>
            <a:pPr lvl="1"/>
            <a:r>
              <a:rPr lang="en-US" dirty="0" smtClean="0"/>
              <a:t>The Final Exam is the writing exam </a:t>
            </a:r>
            <a:r>
              <a:rPr lang="en-US" dirty="0" smtClean="0">
                <a:sym typeface="Wingdings"/>
              </a:rPr>
              <a:t> need deep understanding of the topics as well as practicing writing to achieve good marks.</a:t>
            </a:r>
          </a:p>
          <a:p>
            <a:pPr lvl="1"/>
            <a:r>
              <a:rPr lang="en-US" dirty="0" smtClean="0">
                <a:sym typeface="Wingdings"/>
              </a:rPr>
              <a:t>Some MAD’s topics that were written by former students are available at </a:t>
            </a:r>
            <a:r>
              <a:rPr lang="en-US" dirty="0" smtClean="0">
                <a:sym typeface="Wingdings"/>
                <a:hlinkClick r:id="rId2"/>
              </a:rPr>
              <a:t>http://blog.georgenguyen.info</a:t>
            </a:r>
            <a:r>
              <a:rPr lang="en-US" dirty="0" smtClean="0">
                <a:sym typeface="Wingdings"/>
              </a:rPr>
              <a:t> . It’s very useful for assignments.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Assessments</a:t>
            </a:r>
            <a:endParaRPr lang="en-US" dirty="0"/>
          </a:p>
        </p:txBody>
      </p:sp>
      <p:sp>
        <p:nvSpPr>
          <p:cNvPr id="4" name="Double Bracket 3"/>
          <p:cNvSpPr/>
          <p:nvPr/>
        </p:nvSpPr>
        <p:spPr bwMode="auto">
          <a:xfrm>
            <a:off x="381000" y="1094509"/>
            <a:ext cx="7571509" cy="3477491"/>
          </a:xfrm>
          <a:prstGeom prst="bracketPair">
            <a:avLst/>
          </a:prstGeom>
          <a:ln/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">
              <a:spcBef>
                <a:spcPct val="0"/>
              </a:spcBef>
              <a:spcAft>
                <a:spcPct val="0"/>
              </a:spcAft>
            </a:pPr>
            <a:r>
              <a:rPr lang="en-US" sz="2400" i="1" dirty="0"/>
              <a:t>Practical component</a:t>
            </a:r>
            <a:r>
              <a:rPr lang="en-US" sz="2400" dirty="0"/>
              <a:t> (total: 50%), consisting of: </a:t>
            </a:r>
            <a:br>
              <a:rPr lang="en-US" sz="2400" dirty="0"/>
            </a:br>
            <a:r>
              <a:rPr lang="en-US" sz="2400" dirty="0" smtClean="0"/>
              <a:t>     Assignment</a:t>
            </a:r>
            <a:r>
              <a:rPr lang="en-US" sz="2400" dirty="0"/>
              <a:t> 1 = 25% </a:t>
            </a:r>
            <a:br>
              <a:rPr lang="en-US" sz="2400" dirty="0"/>
            </a:br>
            <a:r>
              <a:rPr lang="en-US" sz="2400" dirty="0" smtClean="0"/>
              <a:t>     Assignment</a:t>
            </a:r>
            <a:r>
              <a:rPr lang="en-US" sz="2400" dirty="0"/>
              <a:t> 2 = 25%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i="1" dirty="0"/>
              <a:t>Examination component</a:t>
            </a:r>
            <a:r>
              <a:rPr lang="en-US" sz="2400" dirty="0"/>
              <a:t> (total: 50%), consisting of: </a:t>
            </a:r>
            <a:br>
              <a:rPr lang="en-US" sz="2400" dirty="0"/>
            </a:br>
            <a:r>
              <a:rPr lang="en-US" sz="2400" dirty="0" smtClean="0"/>
              <a:t>     2hr </a:t>
            </a:r>
            <a:r>
              <a:rPr lang="en-US" sz="2400" dirty="0"/>
              <a:t>End of Semester Exam  = 50</a:t>
            </a:r>
            <a:r>
              <a:rPr lang="en-US" sz="2400" dirty="0" smtClean="0"/>
              <a:t>%</a:t>
            </a:r>
            <a:endParaRPr lang="en-US" sz="2400" dirty="0"/>
          </a:p>
        </p:txBody>
      </p:sp>
      <p:sp>
        <p:nvSpPr>
          <p:cNvPr id="5" name="Up Arrow Callout 4"/>
          <p:cNvSpPr/>
          <p:nvPr/>
        </p:nvSpPr>
        <p:spPr bwMode="auto">
          <a:xfrm>
            <a:off x="2854036" y="4572000"/>
            <a:ext cx="2152073" cy="1316182"/>
          </a:xfrm>
          <a:prstGeom prst="upArrowCallou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  <a:cs typeface="Arial" charset="0"/>
              </a:rPr>
              <a:t>Hurdle</a:t>
            </a:r>
          </a:p>
        </p:txBody>
      </p:sp>
    </p:spTree>
    <p:extLst>
      <p:ext uri="{BB962C8B-B14F-4D97-AF65-F5344CB8AC3E}">
        <p14:creationId xmlns:p14="http://schemas.microsoft.com/office/powerpoint/2010/main" val="18844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small simple game.</a:t>
            </a:r>
          </a:p>
          <a:p>
            <a:r>
              <a:rPr lang="en-US" dirty="0" smtClean="0"/>
              <a:t>Will be introduced in week 2.</a:t>
            </a:r>
          </a:p>
          <a:p>
            <a:r>
              <a:rPr lang="en-US" dirty="0" smtClean="0"/>
              <a:t>Students will need to complete the game proposal in week 3 in order to get approval </a:t>
            </a:r>
            <a:r>
              <a:rPr lang="en-US" smtClean="0"/>
              <a:t>for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Android Application.</a:t>
            </a:r>
          </a:p>
          <a:p>
            <a:r>
              <a:rPr lang="en-US" dirty="0"/>
              <a:t>Will be introduced in week </a:t>
            </a:r>
            <a:r>
              <a:rPr lang="en-US" dirty="0" smtClean="0"/>
              <a:t>8.</a:t>
            </a:r>
            <a:endParaRPr lang="en-US" dirty="0"/>
          </a:p>
          <a:p>
            <a:r>
              <a:rPr lang="en-US" dirty="0" smtClean="0"/>
              <a:t>Students need to complete the application proposal to meet certain standards to get approval for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MIT">
  <a:themeElements>
    <a:clrScheme name="RMIT Core Presentation 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RMIT Core Presentation 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RMIT Core Presentation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MIT Core Presentation 2">
  <a:themeElements>
    <a:clrScheme name="1_RMIT Core Presentation 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1_RMIT Core Presentation 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RMIT Core Presentation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MIT Core Presentation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MIT Core Presentation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MIT Core Presentation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MIT Core Presentation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MIT Core Presentation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MIT Core Presentation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MIT Core Presentation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MIT Core Presentation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MIT Core Presentation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MIT Core Presentation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MIT Core Presentation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MIT Core Presentation 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RMIT.thmx</Template>
  <TotalTime>81</TotalTime>
  <Words>452</Words>
  <Application>Microsoft Office PowerPoint</Application>
  <PresentationFormat>On-screen Show (4:3)</PresentationFormat>
  <Paragraphs>63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RMIT</vt:lpstr>
      <vt:lpstr>1_RMIT Core Presentation 2</vt:lpstr>
      <vt:lpstr>Introduction to MAD – Mobile Application Development</vt:lpstr>
      <vt:lpstr>Staff Info</vt:lpstr>
      <vt:lpstr>Lecturer’s Profile(s)</vt:lpstr>
      <vt:lpstr>How to talk to George</vt:lpstr>
      <vt:lpstr>Objectives</vt:lpstr>
      <vt:lpstr>Expectations</vt:lpstr>
      <vt:lpstr>Assessments</vt:lpstr>
      <vt:lpstr>Assignment 1 </vt:lpstr>
      <vt:lpstr>Assignment 2</vt:lpstr>
      <vt:lpstr>Are you ready for the course?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Assessments &amp; Assignments </dc:title>
  <dc:creator>Tina Nguyen</dc:creator>
  <cp:lastModifiedBy>George, Nguyen</cp:lastModifiedBy>
  <cp:revision>21</cp:revision>
  <dcterms:created xsi:type="dcterms:W3CDTF">2011-10-05T22:18:59Z</dcterms:created>
  <dcterms:modified xsi:type="dcterms:W3CDTF">2012-02-20T02:52:42Z</dcterms:modified>
</cp:coreProperties>
</file>