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81" r:id="rId23"/>
    <p:sldId id="284" r:id="rId24"/>
    <p:sldId id="286" r:id="rId25"/>
    <p:sldId id="287" r:id="rId26"/>
    <p:sldId id="288" r:id="rId27"/>
    <p:sldId id="289" r:id="rId28"/>
    <p:sldId id="290" r:id="rId29"/>
    <p:sldId id="291" r:id="rId30"/>
    <p:sldId id="295" r:id="rId31"/>
    <p:sldId id="296" r:id="rId32"/>
    <p:sldId id="297" r:id="rId33"/>
    <p:sldId id="298" r:id="rId34"/>
    <p:sldId id="299" r:id="rId35"/>
    <p:sldId id="312" r:id="rId36"/>
    <p:sldId id="324" r:id="rId37"/>
    <p:sldId id="32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9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A5CD4-8182-C24B-AC44-CC80345153D7}" type="datetimeFigureOut">
              <a:rPr lang="en-US" smtClean="0"/>
              <a:t>9/27/11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51AF79-4B88-8E4D-99FD-0BED3A758565}" type="slidenum">
              <a:rPr lang="en-US" smtClean="0"/>
              <a:t>‹#›</a:t>
            </a:fld>
            <a:endParaRPr lang="en-US"/>
          </a:p>
        </p:txBody>
      </p:sp>
    </p:spTree>
    <p:extLst>
      <p:ext uri="{BB962C8B-B14F-4D97-AF65-F5344CB8AC3E}">
        <p14:creationId xmlns:p14="http://schemas.microsoft.com/office/powerpoint/2010/main" val="4266428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6"/>
          <p:cNvSpPr>
            <a:spLocks noGrp="1" noChangeArrowheads="1"/>
          </p:cNvSpPr>
          <p:nvPr>
            <p:ph type="sldNum" sz="quarter" idx="5"/>
          </p:nvPr>
        </p:nvSpPr>
        <p:spPr>
          <a:noFill/>
        </p:spPr>
        <p:txBody>
          <a:bodyPr/>
          <a:lstStyle/>
          <a:p>
            <a:fld id="{D88F5CCB-17CE-4879-A7F3-36B72D7194A3}" type="slidenum">
              <a:rPr lang="en-US" smtClean="0"/>
              <a:pPr/>
              <a:t>2</a:t>
            </a:fld>
            <a:endParaRPr lang="en-US" smtClean="0"/>
          </a:p>
        </p:txBody>
      </p:sp>
      <p:sp>
        <p:nvSpPr>
          <p:cNvPr id="36869" name="Rectangle 4"/>
          <p:cNvSpPr>
            <a:spLocks noGrp="1" noRot="1" noChangeAspect="1" noChangeArrowheads="1" noTextEdit="1"/>
          </p:cNvSpPr>
          <p:nvPr>
            <p:ph type="sldImg"/>
          </p:nvPr>
        </p:nvSpPr>
        <p:spPr>
          <a:xfrm>
            <a:off x="924002" y="794741"/>
            <a:ext cx="5011615" cy="3202865"/>
          </a:xfrm>
          <a:ln/>
        </p:spPr>
      </p:sp>
      <p:sp>
        <p:nvSpPr>
          <p:cNvPr id="36870" name="Rectangle 5"/>
          <p:cNvSpPr>
            <a:spLocks noGrp="1" noChangeArrowheads="1"/>
          </p:cNvSpPr>
          <p:nvPr>
            <p:ph type="body" idx="1"/>
          </p:nvPr>
        </p:nvSpPr>
        <p:spPr>
          <a:noFill/>
          <a:ln w="9525"/>
        </p:spPr>
        <p:txBody>
          <a:bodyPr/>
          <a:lstStyle/>
          <a:p>
            <a:r>
              <a:rPr lang="en-US" smtClean="0"/>
              <a:t>In this Lecture, you will get an overview of the often used features during MIDlet development. You will see some code examples but don’t worry about understanding them all at the moment, they are handled more precisely later.</a:t>
            </a:r>
          </a:p>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
          <p:cNvSpPr>
            <a:spLocks noGrp="1" noChangeArrowheads="1"/>
          </p:cNvSpPr>
          <p:nvPr>
            <p:ph type="sldNum" sz="quarter" idx="5"/>
          </p:nvPr>
        </p:nvSpPr>
        <p:spPr>
          <a:noFill/>
        </p:spPr>
        <p:txBody>
          <a:bodyPr/>
          <a:lstStyle/>
          <a:p>
            <a:fld id="{A1CB98E3-3315-4B1E-9EA6-5D58BAA21746}" type="slidenum">
              <a:rPr lang="en-US" smtClean="0"/>
              <a:pPr/>
              <a:t>11</a:t>
            </a:fld>
            <a:endParaRPr lang="en-US" smtClean="0"/>
          </a:p>
        </p:txBody>
      </p:sp>
      <p:sp>
        <p:nvSpPr>
          <p:cNvPr id="46085" name="Rectangle 2"/>
          <p:cNvSpPr>
            <a:spLocks noGrp="1" noRot="1" noChangeAspect="1" noChangeArrowheads="1" noTextEdit="1"/>
          </p:cNvSpPr>
          <p:nvPr>
            <p:ph type="sldImg"/>
          </p:nvPr>
        </p:nvSpPr>
        <p:spPr>
          <a:xfrm>
            <a:off x="924002" y="794741"/>
            <a:ext cx="5011615" cy="3202865"/>
          </a:xfrm>
          <a:ln/>
        </p:spPr>
      </p:sp>
      <p:sp>
        <p:nvSpPr>
          <p:cNvPr id="46086" name="Rectangle 3"/>
          <p:cNvSpPr>
            <a:spLocks noGrp="1" noChangeArrowheads="1"/>
          </p:cNvSpPr>
          <p:nvPr>
            <p:ph type="body" idx="1"/>
          </p:nvPr>
        </p:nvSpPr>
        <p:spPr>
          <a:xfrm>
            <a:off x="419547" y="3962150"/>
            <a:ext cx="6239108" cy="4529413"/>
          </a:xfrm>
          <a:noFill/>
          <a:ln w="9525"/>
        </p:spPr>
        <p:txBody>
          <a:bodyPr/>
          <a:lstStyle/>
          <a:p>
            <a:pPr>
              <a:lnSpc>
                <a:spcPct val="80000"/>
              </a:lnSpc>
              <a:spcBef>
                <a:spcPct val="10000"/>
              </a:spcBef>
              <a:spcAft>
                <a:spcPct val="15000"/>
              </a:spcAft>
            </a:pPr>
            <a:r>
              <a:rPr lang="en-US" dirty="0" smtClean="0"/>
              <a:t>The Java virtual machine is an abstract computing machine. Like a real computing machine, it has an instruction set and manipulates various memory areas at run time.  </a:t>
            </a:r>
          </a:p>
          <a:p>
            <a:pPr>
              <a:lnSpc>
                <a:spcPct val="80000"/>
              </a:lnSpc>
              <a:spcBef>
                <a:spcPct val="10000"/>
              </a:spcBef>
              <a:spcAft>
                <a:spcPct val="15000"/>
              </a:spcAft>
            </a:pPr>
            <a:r>
              <a:rPr lang="en-US" dirty="0" smtClean="0"/>
              <a:t>Sun offers two virtual machines to support the CLDC: The K virtual machine (KVM) and CLDC-HI (</a:t>
            </a:r>
            <a:r>
              <a:rPr lang="en-US" dirty="0" err="1" smtClean="0"/>
              <a:t>HotSpot</a:t>
            </a:r>
            <a:r>
              <a:rPr lang="en-US" dirty="0" smtClean="0"/>
              <a:t>) virtual machine.  </a:t>
            </a:r>
          </a:p>
          <a:p>
            <a:pPr>
              <a:lnSpc>
                <a:spcPct val="80000"/>
              </a:lnSpc>
              <a:spcBef>
                <a:spcPct val="10000"/>
              </a:spcBef>
              <a:spcAft>
                <a:spcPct val="15000"/>
              </a:spcAft>
            </a:pPr>
            <a:r>
              <a:rPr lang="en-US" dirty="0" smtClean="0"/>
              <a:t>KVM is the minimal VM for the Java ME platform and is the virtual machine of choice for the CLDC configuration.  It is a highly optimized virtual machine designed from the ground up with the limitations of inexpensive resource-constrained mobile devices in mind. It is named to reflect that its size is measured in the tens of kilobytes.   </a:t>
            </a:r>
          </a:p>
          <a:p>
            <a:pPr>
              <a:lnSpc>
                <a:spcPct val="80000"/>
              </a:lnSpc>
              <a:spcBef>
                <a:spcPct val="10000"/>
              </a:spcBef>
              <a:spcAft>
                <a:spcPct val="15000"/>
              </a:spcAft>
            </a:pPr>
            <a:r>
              <a:rPr lang="en-US" dirty="0" smtClean="0"/>
              <a:t>More specifically, KVM was designed to be: </a:t>
            </a:r>
            <a:endParaRPr lang="en-GB" dirty="0" smtClean="0"/>
          </a:p>
          <a:p>
            <a:pPr lvl="1">
              <a:lnSpc>
                <a:spcPct val="80000"/>
              </a:lnSpc>
              <a:spcBef>
                <a:spcPct val="10000"/>
              </a:spcBef>
              <a:spcAft>
                <a:spcPct val="15000"/>
              </a:spcAft>
              <a:buFontTx/>
              <a:buChar char="•"/>
            </a:pPr>
            <a:r>
              <a:rPr lang="en-GB" dirty="0" smtClean="0"/>
              <a:t>Small, with a static memory footprint of the core of the virtual machine in the range 40 kilobytes to  80 kilobytes (depending on compilation options and the target platform,)  </a:t>
            </a:r>
          </a:p>
          <a:p>
            <a:pPr lvl="1">
              <a:lnSpc>
                <a:spcPct val="80000"/>
              </a:lnSpc>
              <a:spcBef>
                <a:spcPct val="10000"/>
              </a:spcBef>
              <a:spcAft>
                <a:spcPct val="15000"/>
              </a:spcAft>
              <a:buFontTx/>
              <a:buChar char="•"/>
            </a:pPr>
            <a:r>
              <a:rPr lang="en-GB" dirty="0" smtClean="0"/>
              <a:t>Clean and highly portable,  </a:t>
            </a:r>
          </a:p>
          <a:p>
            <a:pPr lvl="1">
              <a:lnSpc>
                <a:spcPct val="80000"/>
              </a:lnSpc>
              <a:spcBef>
                <a:spcPct val="10000"/>
              </a:spcBef>
              <a:spcAft>
                <a:spcPct val="15000"/>
              </a:spcAft>
              <a:buFontTx/>
              <a:buChar char="•"/>
            </a:pPr>
            <a:r>
              <a:rPr lang="en-GB" dirty="0" smtClean="0"/>
              <a:t>Modular and customisable,  </a:t>
            </a:r>
          </a:p>
          <a:p>
            <a:pPr lvl="1">
              <a:lnSpc>
                <a:spcPct val="80000"/>
              </a:lnSpc>
              <a:spcBef>
                <a:spcPct val="10000"/>
              </a:spcBef>
              <a:spcAft>
                <a:spcPct val="15000"/>
              </a:spcAft>
              <a:buFontTx/>
              <a:buChar char="•"/>
            </a:pPr>
            <a:r>
              <a:rPr lang="en-GB" dirty="0" smtClean="0"/>
              <a:t>As "complete" and "fast" as possible without sacrificing the other design goals.  </a:t>
            </a:r>
            <a:endParaRPr lang="en-US" dirty="0" smtClean="0"/>
          </a:p>
          <a:p>
            <a:pPr>
              <a:lnSpc>
                <a:spcPct val="80000"/>
              </a:lnSpc>
              <a:spcBef>
                <a:spcPct val="10000"/>
              </a:spcBef>
              <a:spcAft>
                <a:spcPct val="15000"/>
              </a:spcAft>
            </a:pPr>
            <a:r>
              <a:rPr lang="en-US" dirty="0" smtClean="0"/>
              <a:t>The K virtual machine is extremely small -- starting from approximately 50K in size -- and efficient. CLDC with KVM is suitable for devices with 16/32-bit RISC/CISC microprocessors/controllers, and with as little as 160 KB of total memory available for the Java technology stack. 128 KB of this is for the storage of the actual virtual machine and libraries, and the remainder is for Java applications.  </a:t>
            </a:r>
          </a:p>
          <a:p>
            <a:pPr>
              <a:lnSpc>
                <a:spcPct val="80000"/>
              </a:lnSpc>
              <a:spcBef>
                <a:spcPct val="10000"/>
              </a:spcBef>
              <a:spcAft>
                <a:spcPct val="15000"/>
              </a:spcAft>
            </a:pPr>
            <a:r>
              <a:rPr lang="en-US" dirty="0" smtClean="0"/>
              <a:t>The KVM is implemented in the C programming language, so it can easily be ported onto various platforms for which a C compiler is available.  Since the KVM was written from scratch in C, it permitted the engineers to incorporate optimizations that would not have been possible if it was a modification of an existing VM. The virtual machine has been built around a straightforward </a:t>
            </a:r>
            <a:r>
              <a:rPr lang="en-US" dirty="0" err="1" smtClean="0"/>
              <a:t>bytecode</a:t>
            </a:r>
            <a:r>
              <a:rPr lang="en-US" dirty="0" smtClean="0"/>
              <a:t> interpreter with various compile-time flags and options to aid porting efforts and improve space optimization. This was to address the fact that KVM-based devices would have cramped memory spaces and limited processor power.  </a:t>
            </a:r>
          </a:p>
          <a:p>
            <a:pPr>
              <a:lnSpc>
                <a:spcPct val="80000"/>
              </a:lnSpc>
              <a:spcBef>
                <a:spcPct val="10000"/>
              </a:spcBef>
              <a:spcAft>
                <a:spcPct val="15000"/>
              </a:spcAft>
            </a:pPr>
            <a:r>
              <a:rPr lang="en-US" dirty="0" smtClean="0"/>
              <a:t>Sun provides reference implementations of KVM for Win32 and Solaris. Additional ports for Linux and </a:t>
            </a:r>
            <a:r>
              <a:rPr lang="en-US" dirty="0" err="1" smtClean="0"/>
              <a:t>PalmOS</a:t>
            </a:r>
            <a:r>
              <a:rPr lang="en-US" dirty="0" smtClean="0"/>
              <a:t> are also provided. Third party vendors have released Java ME CLDC implementations for various hardware and OS platforms. </a:t>
            </a:r>
          </a:p>
          <a:p>
            <a:pPr>
              <a:lnSpc>
                <a:spcPct val="80000"/>
              </a:lnSpc>
              <a:spcBef>
                <a:spcPct val="10000"/>
              </a:spcBef>
              <a:spcAft>
                <a:spcPct val="15000"/>
              </a:spcAft>
            </a:pPr>
            <a:r>
              <a:rPr lang="en-US" dirty="0" smtClean="0"/>
              <a:t>Like all Java virtual machines, the KVM provides the foundation for the downloading and execution of dynamic content and services. However, it does differ from other virtual machines in that, for example, the virtual machine is highly customizable.  It is modular and is built so device manufacturers can easily remove features not needed for a particular target implementation. Such optional features include: large data types  (long, float, and double), multidimensional arrays, </a:t>
            </a:r>
            <a:r>
              <a:rPr lang="en-US" dirty="0" err="1" smtClean="0"/>
              <a:t>classfile</a:t>
            </a:r>
            <a:r>
              <a:rPr lang="en-US" dirty="0" smtClean="0"/>
              <a:t> verification, and others. It has various compile- time options for tuning the VM (size vs. speed) and for debugging.</a:t>
            </a:r>
          </a:p>
          <a:p>
            <a:pPr>
              <a:lnSpc>
                <a:spcPct val="80000"/>
              </a:lnSpc>
              <a:spcBef>
                <a:spcPct val="10000"/>
              </a:spcBef>
              <a:spcAft>
                <a:spcPct val="15000"/>
              </a:spcAft>
            </a:pPr>
            <a:r>
              <a:rPr lang="en-US" dirty="0" smtClean="0"/>
              <a:t>The actual role of KVM in the target devices can vary significantly.  In some implementations, KVM is used on top of an existing software stack to give the device the ability to download and run dynamic,  interactive, secure Java content on the device.  In other implementations, KVM is used at a lower level to implement the system software and applications of the device in the Java programming language.</a:t>
            </a:r>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sldNum" sz="quarter" idx="5"/>
          </p:nvPr>
        </p:nvSpPr>
        <p:spPr>
          <a:noFill/>
        </p:spPr>
        <p:txBody>
          <a:bodyPr/>
          <a:lstStyle/>
          <a:p>
            <a:fld id="{3F961FB5-B165-4506-89BE-67CDA1B50C69}" type="slidenum">
              <a:rPr lang="en-US" smtClean="0"/>
              <a:pPr/>
              <a:t>12</a:t>
            </a:fld>
            <a:endParaRPr lang="en-US" smtClean="0"/>
          </a:p>
        </p:txBody>
      </p:sp>
      <p:sp>
        <p:nvSpPr>
          <p:cNvPr id="47109" name="Rectangle 2"/>
          <p:cNvSpPr>
            <a:spLocks noGrp="1" noRot="1" noChangeAspect="1" noChangeArrowheads="1" noTextEdit="1"/>
          </p:cNvSpPr>
          <p:nvPr>
            <p:ph type="sldImg"/>
          </p:nvPr>
        </p:nvSpPr>
        <p:spPr>
          <a:xfrm>
            <a:off x="924002" y="794741"/>
            <a:ext cx="5011615" cy="3202865"/>
          </a:xfrm>
          <a:ln/>
        </p:spPr>
      </p:sp>
      <p:sp>
        <p:nvSpPr>
          <p:cNvPr id="47110" name="Rectangle 3"/>
          <p:cNvSpPr>
            <a:spLocks noGrp="1" noChangeArrowheads="1"/>
          </p:cNvSpPr>
          <p:nvPr>
            <p:ph type="body" idx="1"/>
          </p:nvPr>
        </p:nvSpPr>
        <p:spPr>
          <a:noFill/>
          <a:ln w="9525"/>
        </p:spPr>
        <p:txBody>
          <a:bodyPr/>
          <a:lstStyle/>
          <a:p>
            <a:r>
              <a:rPr lang="en-US" smtClean="0"/>
              <a:t>In order to ensure upward compatibility and portability of applications, the majority of the class libraries included in CLDC are a subset of those specified for the larger Java editions (SE and EE). Only those classes that are appropriate for mobile devices are specified by CLDC. </a:t>
            </a:r>
          </a:p>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6"/>
          <p:cNvSpPr>
            <a:spLocks noGrp="1" noChangeArrowheads="1"/>
          </p:cNvSpPr>
          <p:nvPr>
            <p:ph type="sldNum" sz="quarter" idx="5"/>
          </p:nvPr>
        </p:nvSpPr>
        <p:spPr>
          <a:noFill/>
        </p:spPr>
        <p:txBody>
          <a:bodyPr/>
          <a:lstStyle/>
          <a:p>
            <a:fld id="{56B2307B-EB44-41AC-8EFB-7DB3874B530F}" type="slidenum">
              <a:rPr lang="en-US" smtClean="0"/>
              <a:pPr/>
              <a:t>13</a:t>
            </a:fld>
            <a:endParaRPr lang="en-US" smtClean="0"/>
          </a:p>
        </p:txBody>
      </p:sp>
      <p:sp>
        <p:nvSpPr>
          <p:cNvPr id="48133" name="Rectangle 2"/>
          <p:cNvSpPr>
            <a:spLocks noGrp="1" noRot="1" noChangeAspect="1" noChangeArrowheads="1" noTextEdit="1"/>
          </p:cNvSpPr>
          <p:nvPr>
            <p:ph type="sldImg"/>
          </p:nvPr>
        </p:nvSpPr>
        <p:spPr>
          <a:xfrm>
            <a:off x="924002" y="794741"/>
            <a:ext cx="5011615" cy="3202865"/>
          </a:xfrm>
          <a:ln/>
        </p:spPr>
      </p:sp>
      <p:sp>
        <p:nvSpPr>
          <p:cNvPr id="48134" name="Rectangle 3"/>
          <p:cNvSpPr>
            <a:spLocks noGrp="1" noChangeArrowheads="1"/>
          </p:cNvSpPr>
          <p:nvPr>
            <p:ph type="body" idx="1"/>
          </p:nvPr>
        </p:nvSpPr>
        <p:spPr>
          <a:noFill/>
          <a:ln w="9525"/>
        </p:spPr>
        <p:txBody>
          <a:bodyPr/>
          <a:lstStyle/>
          <a:p>
            <a:r>
              <a:rPr lang="en-US" smtClean="0"/>
              <a:t>The Mobile Information Device Profile (MIDP) is a profile designed for mobile devices, two-way pages and entry-level PDAs.  It offers the core application functionality required by mobile applications, including the user interface, network connectivity, local data storage, and application management.  Combined with CLDC, MIDP provides a complete Java runtime environment that leverages the capabilities of handheld devices and minimizes both memory and power consumption.</a:t>
            </a:r>
          </a:p>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6"/>
          <p:cNvSpPr>
            <a:spLocks noGrp="1" noChangeArrowheads="1"/>
          </p:cNvSpPr>
          <p:nvPr>
            <p:ph type="sldNum" sz="quarter" idx="5"/>
          </p:nvPr>
        </p:nvSpPr>
        <p:spPr>
          <a:noFill/>
        </p:spPr>
        <p:txBody>
          <a:bodyPr/>
          <a:lstStyle/>
          <a:p>
            <a:fld id="{6AC976BF-BD1D-4427-A688-EEB3A5B381D3}" type="slidenum">
              <a:rPr lang="en-US" smtClean="0"/>
              <a:pPr/>
              <a:t>14</a:t>
            </a:fld>
            <a:endParaRPr lang="en-US" smtClean="0"/>
          </a:p>
        </p:txBody>
      </p:sp>
      <p:sp>
        <p:nvSpPr>
          <p:cNvPr id="49157" name="Rectangle 2"/>
          <p:cNvSpPr>
            <a:spLocks noGrp="1" noRot="1" noChangeAspect="1" noChangeArrowheads="1" noTextEdit="1"/>
          </p:cNvSpPr>
          <p:nvPr>
            <p:ph type="sldImg"/>
          </p:nvPr>
        </p:nvSpPr>
        <p:spPr>
          <a:xfrm>
            <a:off x="924002" y="794741"/>
            <a:ext cx="5011615" cy="3202865"/>
          </a:xfrm>
          <a:ln/>
        </p:spPr>
      </p:sp>
      <p:sp>
        <p:nvSpPr>
          <p:cNvPr id="49158" name="Rectangle 3"/>
          <p:cNvSpPr>
            <a:spLocks noGrp="1" noChangeArrowheads="1"/>
          </p:cNvSpPr>
          <p:nvPr>
            <p:ph type="body" idx="1"/>
          </p:nvPr>
        </p:nvSpPr>
        <p:spPr>
          <a:noFill/>
          <a:ln w="9525"/>
        </p:spPr>
        <p:txBody>
          <a:bodyPr/>
          <a:lstStyle/>
          <a:p>
            <a:r>
              <a:rPr lang="en-US" smtClean="0"/>
              <a:t>MIDP 2.1 specification key features:</a:t>
            </a:r>
          </a:p>
          <a:p>
            <a:pPr>
              <a:buFontTx/>
              <a:buChar char="•"/>
            </a:pPr>
            <a:r>
              <a:rPr lang="en-US" smtClean="0"/>
              <a:t>Device fragmentation reduction:</a:t>
            </a:r>
          </a:p>
          <a:p>
            <a:pPr lvl="1">
              <a:buFontTx/>
              <a:buChar char="•"/>
            </a:pPr>
            <a:r>
              <a:rPr lang="en-US" smtClean="0"/>
              <a:t>Defines consistent set of Java technologies that must present in MIDP 2.1 capable phone</a:t>
            </a:r>
          </a:p>
          <a:p>
            <a:pPr>
              <a:buFontTx/>
              <a:buChar char="•"/>
            </a:pPr>
            <a:r>
              <a:rPr lang="en-US" smtClean="0"/>
              <a:t>LCDUI</a:t>
            </a:r>
          </a:p>
          <a:p>
            <a:pPr lvl="1">
              <a:buFontTx/>
              <a:buChar char="•"/>
            </a:pPr>
            <a:r>
              <a:rPr lang="en-US" smtClean="0"/>
              <a:t>Layout directive is mandatory</a:t>
            </a:r>
          </a:p>
          <a:p>
            <a:pPr>
              <a:buFontTx/>
              <a:buChar char="•"/>
            </a:pPr>
            <a:r>
              <a:rPr lang="en-US" smtClean="0"/>
              <a:t>Communication protocols</a:t>
            </a:r>
          </a:p>
          <a:p>
            <a:pPr lvl="1">
              <a:buFontTx/>
              <a:buChar char="•"/>
            </a:pPr>
            <a:r>
              <a:rPr lang="en-US" smtClean="0"/>
              <a:t>SocketConnection, HttpConnection, HttpsConnection(SSL V3) and SecureConnection(SSL V3) must be supported</a:t>
            </a:r>
          </a:p>
          <a:p>
            <a:pPr>
              <a:buFontTx/>
              <a:buChar char="•"/>
            </a:pPr>
            <a:r>
              <a:rPr lang="en-US" smtClean="0"/>
              <a:t>Portability</a:t>
            </a:r>
          </a:p>
          <a:p>
            <a:pPr lvl="1">
              <a:buFontTx/>
              <a:buChar char="•"/>
            </a:pPr>
            <a:r>
              <a:rPr lang="en-US" smtClean="0"/>
              <a:t>Virtual Machine must comply with CLDC 1.1 or optionally with CDC</a:t>
            </a:r>
          </a:p>
          <a:p>
            <a:pPr>
              <a:buFontTx/>
              <a:buChar char="•"/>
            </a:pPr>
            <a:r>
              <a:rPr lang="en-US" smtClean="0"/>
              <a:t>Nokia S40 5th edition phone models were the first in-line to feature MIDP 2.1</a:t>
            </a:r>
          </a:p>
          <a:p>
            <a:pPr>
              <a:buFontTx/>
              <a:buChar char="•"/>
            </a:pPr>
            <a:endParaRPr lang="en-US" smtClean="0"/>
          </a:p>
          <a:p>
            <a:r>
              <a:rPr lang="en-US" smtClean="0"/>
              <a:t>Note: MIDP 3 specification is ongoing</a:t>
            </a:r>
          </a:p>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6"/>
          <p:cNvSpPr>
            <a:spLocks noGrp="1" noChangeArrowheads="1"/>
          </p:cNvSpPr>
          <p:nvPr>
            <p:ph type="sldNum" sz="quarter" idx="5"/>
          </p:nvPr>
        </p:nvSpPr>
        <p:spPr>
          <a:noFill/>
        </p:spPr>
        <p:txBody>
          <a:bodyPr/>
          <a:lstStyle/>
          <a:p>
            <a:fld id="{3D186800-FCDF-457E-B5EF-25019295D914}" type="slidenum">
              <a:rPr lang="en-US" smtClean="0"/>
              <a:pPr/>
              <a:t>15</a:t>
            </a:fld>
            <a:endParaRPr lang="en-US" smtClean="0"/>
          </a:p>
        </p:txBody>
      </p:sp>
      <p:sp>
        <p:nvSpPr>
          <p:cNvPr id="50181" name="Rectangle 2"/>
          <p:cNvSpPr>
            <a:spLocks noGrp="1" noRot="1" noChangeAspect="1" noChangeArrowheads="1" noTextEdit="1"/>
          </p:cNvSpPr>
          <p:nvPr>
            <p:ph type="sldImg"/>
          </p:nvPr>
        </p:nvSpPr>
        <p:spPr>
          <a:xfrm>
            <a:off x="924002" y="794741"/>
            <a:ext cx="5011615" cy="3202865"/>
          </a:xfrm>
          <a:ln/>
        </p:spPr>
      </p:sp>
      <p:sp>
        <p:nvSpPr>
          <p:cNvPr id="5018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6"/>
          <p:cNvSpPr>
            <a:spLocks noGrp="1" noChangeArrowheads="1"/>
          </p:cNvSpPr>
          <p:nvPr>
            <p:ph type="sldNum" sz="quarter" idx="5"/>
          </p:nvPr>
        </p:nvSpPr>
        <p:spPr>
          <a:noFill/>
        </p:spPr>
        <p:txBody>
          <a:bodyPr/>
          <a:lstStyle/>
          <a:p>
            <a:fld id="{8F2A20A9-A6D9-4C6B-B28A-5A3A2C47697F}" type="slidenum">
              <a:rPr lang="en-US" smtClean="0"/>
              <a:pPr/>
              <a:t>16</a:t>
            </a:fld>
            <a:endParaRPr lang="en-US" smtClean="0"/>
          </a:p>
        </p:txBody>
      </p:sp>
      <p:sp>
        <p:nvSpPr>
          <p:cNvPr id="51205" name="Rectangle 2"/>
          <p:cNvSpPr>
            <a:spLocks noGrp="1" noRot="1" noChangeAspect="1" noChangeArrowheads="1" noTextEdit="1"/>
          </p:cNvSpPr>
          <p:nvPr>
            <p:ph type="sldImg"/>
          </p:nvPr>
        </p:nvSpPr>
        <p:spPr>
          <a:xfrm>
            <a:off x="924002" y="794741"/>
            <a:ext cx="5011615" cy="3202865"/>
          </a:xfrm>
          <a:ln/>
        </p:spPr>
      </p:sp>
      <p:sp>
        <p:nvSpPr>
          <p:cNvPr id="51206" name="Rectangle 3"/>
          <p:cNvSpPr>
            <a:spLocks noGrp="1" noChangeArrowheads="1"/>
          </p:cNvSpPr>
          <p:nvPr>
            <p:ph type="body" idx="1"/>
          </p:nvPr>
        </p:nvSpPr>
        <p:spPr>
          <a:noFill/>
          <a:ln w="9525"/>
        </p:spPr>
        <p:txBody>
          <a:bodyPr/>
          <a:lstStyle/>
          <a:p>
            <a:r>
              <a:rPr lang="en-US" smtClean="0"/>
              <a:t>Java applications that run on MIDP devices are known as MIDlets. A MIDlet consists of at least one Java  class that must be derived from the MIDP-defined abstract class javax.microedition.midlet.MIDlet. MIDlets run in  an execution environment within the Java VM that provides a well-defined lifecycle controlled via methods of  the MIDlet class that each MIDlet must implement. A MIDlet can also use methods in the MIDlet class to obtain services from its environment, and it must use only the APIs defined in the MIDP specification if it is to be device-portable.</a:t>
            </a: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6"/>
          <p:cNvSpPr>
            <a:spLocks noGrp="1" noChangeArrowheads="1"/>
          </p:cNvSpPr>
          <p:nvPr>
            <p:ph type="sldNum" sz="quarter" idx="5"/>
          </p:nvPr>
        </p:nvSpPr>
        <p:spPr>
          <a:noFill/>
        </p:spPr>
        <p:txBody>
          <a:bodyPr/>
          <a:lstStyle/>
          <a:p>
            <a:fld id="{D51B2B3C-D83E-4402-BFCD-EDDAEC0B3B30}" type="slidenum">
              <a:rPr lang="en-US" smtClean="0"/>
              <a:pPr/>
              <a:t>17</a:t>
            </a:fld>
            <a:endParaRPr lang="en-US" smtClean="0"/>
          </a:p>
        </p:txBody>
      </p:sp>
      <p:sp>
        <p:nvSpPr>
          <p:cNvPr id="52229" name="Rectangle 2"/>
          <p:cNvSpPr>
            <a:spLocks noGrp="1" noRot="1" noChangeAspect="1" noChangeArrowheads="1" noTextEdit="1"/>
          </p:cNvSpPr>
          <p:nvPr>
            <p:ph type="sldImg"/>
          </p:nvPr>
        </p:nvSpPr>
        <p:spPr>
          <a:xfrm>
            <a:off x="924002" y="794741"/>
            <a:ext cx="5011615" cy="3202865"/>
          </a:xfrm>
          <a:ln/>
        </p:spPr>
      </p:sp>
      <p:sp>
        <p:nvSpPr>
          <p:cNvPr id="52230" name="Rectangle 3"/>
          <p:cNvSpPr>
            <a:spLocks noGrp="1" noChangeArrowheads="1"/>
          </p:cNvSpPr>
          <p:nvPr>
            <p:ph type="body" idx="1"/>
          </p:nvPr>
        </p:nvSpPr>
        <p:spPr>
          <a:noFill/>
          <a:ln w="9525"/>
        </p:spPr>
        <p:txBody>
          <a:bodyPr/>
          <a:lstStyle/>
          <a:p>
            <a:pPr>
              <a:lnSpc>
                <a:spcPct val="70000"/>
              </a:lnSpc>
              <a:spcBef>
                <a:spcPct val="10000"/>
              </a:spcBef>
              <a:spcAft>
                <a:spcPct val="10000"/>
              </a:spcAft>
            </a:pPr>
            <a:r>
              <a:rPr lang="en-US" smtClean="0"/>
              <a:t>At any given time, a MIDlet is in one of three states: Paused, Active, or Destroyed. A state diagram that  shows how these states are related and the legal state transitions is shown in this slide.  </a:t>
            </a:r>
          </a:p>
          <a:p>
            <a:pPr>
              <a:lnSpc>
                <a:spcPct val="70000"/>
              </a:lnSpc>
              <a:spcBef>
                <a:spcPct val="10000"/>
              </a:spcBef>
              <a:spcAft>
                <a:spcPct val="10000"/>
              </a:spcAft>
            </a:pPr>
            <a:r>
              <a:rPr lang="en-US" smtClean="0"/>
              <a:t>When a MIDlet is loaded, it is initially in the Paused state. The usual class and instance initialization is  then performed - that is, static initializers are called the first time the MIDlet class is loaded, all instance  initializers are invoked when the MIDlet instance is created, and its public, no-argument constructor is then  invoked. If the MIDlet throws an exception during the execution of its constructor, the MIDlet is destroyed. If  the MIDlet does not throw an exception, it is scheduled for execution at some later time. Its state is changed  from Paused to Active, and its </a:t>
            </a:r>
            <a:r>
              <a:rPr lang="en-US" b="1" smtClean="0">
                <a:solidFill>
                  <a:srgbClr val="006600"/>
                </a:solidFill>
                <a:latin typeface="Courier New" pitchFamily="49" charset="0"/>
              </a:rPr>
              <a:t>startApp( )</a:t>
            </a:r>
            <a:r>
              <a:rPr lang="en-US" smtClean="0"/>
              <a:t> method is called. The MIDlet class declares this method as follows:   </a:t>
            </a:r>
          </a:p>
          <a:p>
            <a:pPr lvl="1">
              <a:lnSpc>
                <a:spcPct val="70000"/>
              </a:lnSpc>
              <a:spcBef>
                <a:spcPct val="10000"/>
              </a:spcBef>
              <a:spcAft>
                <a:spcPct val="10000"/>
              </a:spcAft>
            </a:pPr>
            <a:r>
              <a:rPr lang="en-GB" b="1" smtClean="0">
                <a:solidFill>
                  <a:srgbClr val="006600"/>
                </a:solidFill>
                <a:latin typeface="Courier New" pitchFamily="49" charset="0"/>
              </a:rPr>
              <a:t>protected void startApp(  ) throws MIDletStateChangeException;</a:t>
            </a:r>
            <a:r>
              <a:rPr lang="en-GB" smtClean="0">
                <a:solidFill>
                  <a:schemeClr val="accent2"/>
                </a:solidFill>
                <a:latin typeface="Courier New" pitchFamily="49" charset="0"/>
              </a:rPr>
              <a:t>  </a:t>
            </a:r>
          </a:p>
          <a:p>
            <a:pPr>
              <a:lnSpc>
                <a:spcPct val="70000"/>
              </a:lnSpc>
              <a:spcBef>
                <a:spcPct val="10000"/>
              </a:spcBef>
              <a:spcAft>
                <a:spcPct val="10000"/>
              </a:spcAft>
            </a:pPr>
            <a:r>
              <a:rPr lang="en-US" smtClean="0"/>
              <a:t>That this method is abstract means that you must implement it in your MIDlet, and that it is protected  implies that it will be called either from the MIDlet class itself or from another class in the  javax.microedition.midlet package.  </a:t>
            </a:r>
          </a:p>
          <a:p>
            <a:pPr>
              <a:lnSpc>
                <a:spcPct val="70000"/>
              </a:lnSpc>
              <a:spcBef>
                <a:spcPct val="10000"/>
              </a:spcBef>
              <a:spcAft>
                <a:spcPct val="10000"/>
              </a:spcAft>
            </a:pPr>
            <a:r>
              <a:rPr lang="en-US" smtClean="0"/>
              <a:t>The startApp( ) method may complete normally, in which case the MIDlet is allowed to run, or it may  inform the MIDP platform that the MIDlet does not want to run at this point. There are several ways to achieve  the latter: </a:t>
            </a:r>
            <a:endParaRPr lang="en-GB" smtClean="0"/>
          </a:p>
          <a:p>
            <a:pPr lvl="1">
              <a:lnSpc>
                <a:spcPct val="70000"/>
              </a:lnSpc>
              <a:spcBef>
                <a:spcPct val="10000"/>
              </a:spcBef>
              <a:spcAft>
                <a:spcPct val="10000"/>
              </a:spcAft>
              <a:buFontTx/>
              <a:buChar char="•"/>
            </a:pPr>
            <a:r>
              <a:rPr lang="en-GB" smtClean="0"/>
              <a:t>If the startApp( ) method detects an error condition that stops it from completing, but which might  not exist later (i.e., a transient error condition), it should throw a MIDletStateChangeException. This moves the  MIDlet back to the Paused state, so that another attempt to start it can be made later.   </a:t>
            </a:r>
          </a:p>
          <a:p>
            <a:pPr lvl="1">
              <a:lnSpc>
                <a:spcPct val="70000"/>
              </a:lnSpc>
              <a:spcBef>
                <a:spcPct val="10000"/>
              </a:spcBef>
              <a:spcAft>
                <a:spcPct val="10000"/>
              </a:spcAft>
              <a:buFontTx/>
              <a:buChar char="•"/>
            </a:pPr>
            <a:r>
              <a:rPr lang="en-GB" smtClean="0"/>
              <a:t>If the startApp( ) method detects an error condition from which recovery is likely never to be  possible (a nontransient error condition), it should call its notifyDestroyed( ) method, which is described a little  later.   </a:t>
            </a:r>
          </a:p>
          <a:p>
            <a:pPr lvl="1">
              <a:lnSpc>
                <a:spcPct val="70000"/>
              </a:lnSpc>
              <a:spcBef>
                <a:spcPct val="10000"/>
              </a:spcBef>
              <a:spcAft>
                <a:spcPct val="10000"/>
              </a:spcAft>
              <a:buFontTx/>
              <a:buChar char="•"/>
            </a:pPr>
            <a:r>
              <a:rPr lang="en-GB" smtClean="0"/>
              <a:t>Finally, the MIDlet may throw an exception other than MIDletStateChangeException, either  deliberately or because a method that it invokes throws the exception, and the startApp( ) method does not  catch it. In this case, it is assumed that a fatal error has occurred, and the MIDlet is destroyed by calling its  destroyApp( ) method (described later).   </a:t>
            </a:r>
            <a:endParaRPr lang="en-US" smtClean="0"/>
          </a:p>
          <a:p>
            <a:pPr>
              <a:lnSpc>
                <a:spcPct val="70000"/>
              </a:lnSpc>
              <a:spcBef>
                <a:spcPct val="10000"/>
              </a:spcBef>
              <a:spcAft>
                <a:spcPct val="10000"/>
              </a:spcAft>
            </a:pPr>
            <a:r>
              <a:rPr lang="en-US" smtClean="0"/>
              <a:t>If the MIDlet does none of these things, it is in the Active state and will be allowed to run until it is either  paused or destroyed. </a:t>
            </a: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6"/>
          <p:cNvSpPr>
            <a:spLocks noGrp="1" noChangeArrowheads="1"/>
          </p:cNvSpPr>
          <p:nvPr>
            <p:ph type="sldNum" sz="quarter" idx="5"/>
          </p:nvPr>
        </p:nvSpPr>
        <p:spPr>
          <a:noFill/>
        </p:spPr>
        <p:txBody>
          <a:bodyPr/>
          <a:lstStyle/>
          <a:p>
            <a:fld id="{59E6E463-C21D-4E9B-82EE-932BFF5077B4}" type="slidenum">
              <a:rPr lang="en-US" smtClean="0"/>
              <a:pPr/>
              <a:t>18</a:t>
            </a:fld>
            <a:endParaRPr lang="en-US" smtClean="0"/>
          </a:p>
        </p:txBody>
      </p:sp>
      <p:sp>
        <p:nvSpPr>
          <p:cNvPr id="53253" name="Rectangle 2"/>
          <p:cNvSpPr>
            <a:spLocks noGrp="1" noRot="1" noChangeAspect="1" noChangeArrowheads="1" noTextEdit="1"/>
          </p:cNvSpPr>
          <p:nvPr>
            <p:ph type="sldImg"/>
          </p:nvPr>
        </p:nvSpPr>
        <p:spPr>
          <a:xfrm>
            <a:off x="924002" y="794741"/>
            <a:ext cx="5011615" cy="3202865"/>
          </a:xfrm>
          <a:ln/>
        </p:spPr>
      </p:sp>
      <p:sp>
        <p:nvSpPr>
          <p:cNvPr id="53254" name="Rectangle 3"/>
          <p:cNvSpPr>
            <a:spLocks noGrp="1" noChangeArrowheads="1"/>
          </p:cNvSpPr>
          <p:nvPr>
            <p:ph type="body" idx="1"/>
          </p:nvPr>
        </p:nvSpPr>
        <p:spPr>
          <a:noFill/>
          <a:ln w="9525"/>
        </p:spPr>
        <p:txBody>
          <a:bodyPr/>
          <a:lstStyle/>
          <a:p>
            <a:pPr>
              <a:spcBef>
                <a:spcPct val="10000"/>
              </a:spcBef>
              <a:spcAft>
                <a:spcPct val="10000"/>
              </a:spcAft>
              <a:buNone/>
            </a:pPr>
            <a:r>
              <a:rPr lang="en-US" dirty="0" smtClean="0"/>
              <a:t>At any time, the MIDP platform can put a </a:t>
            </a:r>
            <a:r>
              <a:rPr lang="en-US" dirty="0" err="1" smtClean="0"/>
              <a:t>MIDlet</a:t>
            </a:r>
            <a:r>
              <a:rPr lang="en-US" dirty="0" smtClean="0"/>
              <a:t> into the Paused state. On a cell phone, for example, this  might happen when the host software detects an incoming call and needs to release the device's display so the  user can answer the call. When a </a:t>
            </a:r>
            <a:r>
              <a:rPr lang="en-US" dirty="0" err="1" smtClean="0"/>
              <a:t>MIDlet</a:t>
            </a:r>
            <a:r>
              <a:rPr lang="en-US" dirty="0" smtClean="0"/>
              <a:t> is paused, its </a:t>
            </a:r>
            <a:r>
              <a:rPr lang="en-US" b="1" dirty="0" err="1" smtClean="0">
                <a:solidFill>
                  <a:srgbClr val="006600"/>
                </a:solidFill>
                <a:latin typeface="Courier New" pitchFamily="49" charset="0"/>
              </a:rPr>
              <a:t>pauseApp</a:t>
            </a:r>
            <a:r>
              <a:rPr lang="en-US" b="1" dirty="0" smtClean="0">
                <a:solidFill>
                  <a:srgbClr val="006600"/>
                </a:solidFill>
                <a:latin typeface="Courier New" pitchFamily="49" charset="0"/>
              </a:rPr>
              <a:t>( )</a:t>
            </a:r>
            <a:r>
              <a:rPr lang="en-US" dirty="0" smtClean="0"/>
              <a:t> method is called:  </a:t>
            </a:r>
          </a:p>
          <a:p>
            <a:pPr>
              <a:spcBef>
                <a:spcPct val="10000"/>
              </a:spcBef>
              <a:spcAft>
                <a:spcPct val="10000"/>
              </a:spcAft>
              <a:buNone/>
            </a:pPr>
            <a:r>
              <a:rPr lang="en-GB" dirty="0" smtClean="0">
                <a:latin typeface="Courier New" pitchFamily="49" charset="0"/>
              </a:rPr>
              <a:t>	</a:t>
            </a:r>
            <a:r>
              <a:rPr lang="en-GB" b="1" dirty="0" smtClean="0">
                <a:solidFill>
                  <a:srgbClr val="006600"/>
                </a:solidFill>
                <a:latin typeface="Courier New" pitchFamily="49" charset="0"/>
              </a:rPr>
              <a:t>protected abstract void </a:t>
            </a:r>
            <a:r>
              <a:rPr lang="en-GB" b="1" dirty="0" err="1" smtClean="0">
                <a:solidFill>
                  <a:srgbClr val="006600"/>
                </a:solidFill>
                <a:latin typeface="Courier New" pitchFamily="49" charset="0"/>
              </a:rPr>
              <a:t>pauseApp</a:t>
            </a:r>
            <a:r>
              <a:rPr lang="en-GB" b="1" dirty="0" smtClean="0">
                <a:solidFill>
                  <a:srgbClr val="006600"/>
                </a:solidFill>
                <a:latin typeface="Courier New" pitchFamily="49" charset="0"/>
              </a:rPr>
              <a:t>(  );</a:t>
            </a:r>
            <a:r>
              <a:rPr lang="en-GB" dirty="0" smtClean="0">
                <a:solidFill>
                  <a:srgbClr val="024C1C"/>
                </a:solidFill>
                <a:latin typeface="Courier New" pitchFamily="49" charset="0"/>
              </a:rPr>
              <a:t>  </a:t>
            </a:r>
          </a:p>
          <a:p>
            <a:pPr>
              <a:spcBef>
                <a:spcPct val="10000"/>
              </a:spcBef>
              <a:spcAft>
                <a:spcPct val="10000"/>
              </a:spcAft>
              <a:buNone/>
            </a:pPr>
            <a:r>
              <a:rPr lang="en-US" dirty="0" smtClean="0"/>
              <a:t>As with </a:t>
            </a:r>
            <a:r>
              <a:rPr lang="en-US" dirty="0" err="1" smtClean="0"/>
              <a:t>startApp</a:t>
            </a:r>
            <a:r>
              <a:rPr lang="en-US" dirty="0" smtClean="0"/>
              <a:t>( ), a </a:t>
            </a:r>
            <a:r>
              <a:rPr lang="en-US" dirty="0" err="1" smtClean="0"/>
              <a:t>MIDlet</a:t>
            </a:r>
            <a:r>
              <a:rPr lang="en-US" dirty="0" smtClean="0"/>
              <a:t> is required to provide an implementation for this method. The appropriate  response to this state change depends on the </a:t>
            </a:r>
            <a:r>
              <a:rPr lang="en-US" dirty="0" err="1" smtClean="0"/>
              <a:t>MIDlet</a:t>
            </a:r>
            <a:r>
              <a:rPr lang="en-US" dirty="0" smtClean="0"/>
              <a:t> itself, but, in general, it should release any resources it is  holding and save the current state so it can restore itself when it is reactivated later.  </a:t>
            </a:r>
          </a:p>
          <a:p>
            <a:pPr>
              <a:spcBef>
                <a:spcPct val="10000"/>
              </a:spcBef>
              <a:spcAft>
                <a:spcPct val="10000"/>
              </a:spcAft>
              <a:buNone/>
            </a:pPr>
            <a:r>
              <a:rPr lang="en-US" dirty="0" smtClean="0"/>
              <a:t>If the host platform decides to resume a paused </a:t>
            </a:r>
            <a:r>
              <a:rPr lang="en-US" dirty="0" err="1" smtClean="0"/>
              <a:t>MIDlet</a:t>
            </a:r>
            <a:r>
              <a:rPr lang="en-US" dirty="0" smtClean="0"/>
              <a:t>, because the incoming call has terminated, for  example, the </a:t>
            </a:r>
            <a:r>
              <a:rPr lang="en-US" dirty="0" err="1" smtClean="0"/>
              <a:t>MIDlet's</a:t>
            </a:r>
            <a:r>
              <a:rPr lang="en-US" dirty="0" smtClean="0"/>
              <a:t> </a:t>
            </a:r>
            <a:r>
              <a:rPr lang="en-US" dirty="0" err="1" smtClean="0"/>
              <a:t>startApp</a:t>
            </a:r>
            <a:r>
              <a:rPr lang="en-US" dirty="0" smtClean="0"/>
              <a:t>( ) method is invoked again to notify the </a:t>
            </a:r>
            <a:r>
              <a:rPr lang="en-US" dirty="0" err="1" smtClean="0"/>
              <a:t>MIDlet</a:t>
            </a:r>
            <a:r>
              <a:rPr lang="en-US" dirty="0" smtClean="0"/>
              <a:t> that it has access to the screen.  As a consequence, a </a:t>
            </a:r>
            <a:r>
              <a:rPr lang="en-US" dirty="0" err="1" smtClean="0"/>
              <a:t>MIDlet's</a:t>
            </a:r>
            <a:r>
              <a:rPr lang="en-US" dirty="0" smtClean="0"/>
              <a:t> </a:t>
            </a:r>
            <a:r>
              <a:rPr lang="en-US" dirty="0" err="1" smtClean="0"/>
              <a:t>startApp</a:t>
            </a:r>
            <a:r>
              <a:rPr lang="en-US" dirty="0" smtClean="0"/>
              <a:t>( ) method should be written carefully to distinguish, if necessary,  between the first time that it is called, which signifies that the </a:t>
            </a:r>
            <a:r>
              <a:rPr lang="en-US" dirty="0" err="1" smtClean="0"/>
              <a:t>MIDlet</a:t>
            </a:r>
            <a:r>
              <a:rPr lang="en-US" dirty="0" smtClean="0"/>
              <a:t> is being started for the first time, and  subsequent calls notifying resumption from the Paused state, to prevent resources from being allocated  multiple times.</a:t>
            </a:r>
            <a:endParaRPr lang="en-GB"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6"/>
          <p:cNvSpPr>
            <a:spLocks noGrp="1" noChangeArrowheads="1"/>
          </p:cNvSpPr>
          <p:nvPr>
            <p:ph type="sldNum" sz="quarter" idx="5"/>
          </p:nvPr>
        </p:nvSpPr>
        <p:spPr>
          <a:noFill/>
        </p:spPr>
        <p:txBody>
          <a:bodyPr/>
          <a:lstStyle/>
          <a:p>
            <a:fld id="{76EA5DDA-6652-4750-A3F9-863F298730E4}" type="slidenum">
              <a:rPr lang="en-US" smtClean="0"/>
              <a:pPr/>
              <a:t>19</a:t>
            </a:fld>
            <a:endParaRPr lang="en-US" smtClean="0"/>
          </a:p>
        </p:txBody>
      </p:sp>
      <p:sp>
        <p:nvSpPr>
          <p:cNvPr id="54277" name="Rectangle 2"/>
          <p:cNvSpPr>
            <a:spLocks noGrp="1" noRot="1" noChangeAspect="1" noChangeArrowheads="1" noTextEdit="1"/>
          </p:cNvSpPr>
          <p:nvPr>
            <p:ph type="sldImg"/>
          </p:nvPr>
        </p:nvSpPr>
        <p:spPr>
          <a:xfrm>
            <a:off x="924002" y="794741"/>
            <a:ext cx="5011615" cy="3202865"/>
          </a:xfrm>
          <a:ln/>
        </p:spPr>
      </p:sp>
      <p:sp>
        <p:nvSpPr>
          <p:cNvPr id="54278" name="Rectangle 3"/>
          <p:cNvSpPr>
            <a:spLocks noGrp="1" noChangeArrowheads="1"/>
          </p:cNvSpPr>
          <p:nvPr>
            <p:ph type="body" idx="1"/>
          </p:nvPr>
        </p:nvSpPr>
        <p:spPr>
          <a:noFill/>
          <a:ln w="9525"/>
        </p:spPr>
        <p:txBody>
          <a:bodyPr/>
          <a:lstStyle/>
          <a:p>
            <a:pPr>
              <a:lnSpc>
                <a:spcPct val="70000"/>
              </a:lnSpc>
              <a:spcBef>
                <a:spcPct val="10000"/>
              </a:spcBef>
              <a:spcAft>
                <a:spcPct val="10000"/>
              </a:spcAft>
              <a:buNone/>
            </a:pPr>
            <a:r>
              <a:rPr lang="en-US" dirty="0" smtClean="0"/>
              <a:t>When the host platform needs to terminate a </a:t>
            </a:r>
            <a:r>
              <a:rPr lang="en-US" dirty="0" err="1" smtClean="0"/>
              <a:t>MIDlet</a:t>
            </a:r>
            <a:r>
              <a:rPr lang="en-US" dirty="0" smtClean="0"/>
              <a:t>, it calls the </a:t>
            </a:r>
            <a:r>
              <a:rPr lang="en-US" dirty="0" err="1" smtClean="0"/>
              <a:t>MIDlet's</a:t>
            </a:r>
            <a:r>
              <a:rPr lang="en-US" dirty="0" smtClean="0"/>
              <a:t> </a:t>
            </a:r>
            <a:r>
              <a:rPr lang="en-US" b="1" dirty="0" err="1" smtClean="0">
                <a:solidFill>
                  <a:srgbClr val="006600"/>
                </a:solidFill>
                <a:latin typeface="Courier New" pitchFamily="49" charset="0"/>
              </a:rPr>
              <a:t>destroyApp</a:t>
            </a:r>
            <a:r>
              <a:rPr lang="en-US" b="1" dirty="0" smtClean="0">
                <a:solidFill>
                  <a:srgbClr val="006600"/>
                </a:solidFill>
                <a:latin typeface="Courier New" pitchFamily="49" charset="0"/>
              </a:rPr>
              <a:t>( )</a:t>
            </a:r>
            <a:r>
              <a:rPr lang="en-US" dirty="0" smtClean="0"/>
              <a:t> method:  </a:t>
            </a:r>
          </a:p>
          <a:p>
            <a:pPr>
              <a:lnSpc>
                <a:spcPct val="70000"/>
              </a:lnSpc>
              <a:spcBef>
                <a:spcPct val="10000"/>
              </a:spcBef>
              <a:spcAft>
                <a:spcPct val="10000"/>
              </a:spcAft>
              <a:buNone/>
            </a:pPr>
            <a:endParaRPr lang="en-GB" dirty="0" smtClean="0"/>
          </a:p>
          <a:p>
            <a:pPr>
              <a:lnSpc>
                <a:spcPct val="70000"/>
              </a:lnSpc>
              <a:spcBef>
                <a:spcPct val="10000"/>
              </a:spcBef>
              <a:spcAft>
                <a:spcPct val="10000"/>
              </a:spcAft>
              <a:buNone/>
            </a:pPr>
            <a:r>
              <a:rPr lang="en-GB" b="1" dirty="0" smtClean="0">
                <a:solidFill>
                  <a:srgbClr val="006600"/>
                </a:solidFill>
                <a:latin typeface="Courier New" pitchFamily="49" charset="0"/>
              </a:rPr>
              <a:t>public abstract void </a:t>
            </a:r>
            <a:r>
              <a:rPr lang="en-GB" b="1" dirty="0" err="1" smtClean="0">
                <a:solidFill>
                  <a:srgbClr val="006600"/>
                </a:solidFill>
                <a:latin typeface="Courier New" pitchFamily="49" charset="0"/>
              </a:rPr>
              <a:t>destroyApp</a:t>
            </a:r>
            <a:r>
              <a:rPr lang="en-GB" b="1" dirty="0" smtClean="0">
                <a:solidFill>
                  <a:srgbClr val="006600"/>
                </a:solidFill>
                <a:latin typeface="Courier New" pitchFamily="49" charset="0"/>
              </a:rPr>
              <a:t>(</a:t>
            </a:r>
            <a:r>
              <a:rPr lang="en-GB" b="1" dirty="0" err="1" smtClean="0">
                <a:solidFill>
                  <a:srgbClr val="006600"/>
                </a:solidFill>
                <a:latin typeface="Courier New" pitchFamily="49" charset="0"/>
              </a:rPr>
              <a:t>boolean</a:t>
            </a:r>
            <a:r>
              <a:rPr lang="en-GB" b="1" dirty="0" smtClean="0">
                <a:solidFill>
                  <a:srgbClr val="006600"/>
                </a:solidFill>
                <a:latin typeface="Courier New" pitchFamily="49" charset="0"/>
              </a:rPr>
              <a:t> unconditional) throws </a:t>
            </a:r>
            <a:r>
              <a:rPr lang="en-GB" b="1" dirty="0" err="1" smtClean="0">
                <a:solidFill>
                  <a:srgbClr val="006600"/>
                </a:solidFill>
                <a:latin typeface="Courier New" pitchFamily="49" charset="0"/>
              </a:rPr>
              <a:t>MIDletStateChangeException</a:t>
            </a:r>
            <a:r>
              <a:rPr lang="en-GB" b="1" dirty="0" smtClean="0">
                <a:solidFill>
                  <a:srgbClr val="006600"/>
                </a:solidFill>
                <a:latin typeface="Courier New" pitchFamily="49" charset="0"/>
              </a:rPr>
              <a:t>;</a:t>
            </a:r>
            <a:r>
              <a:rPr lang="en-GB" dirty="0" smtClean="0">
                <a:latin typeface="Courier New" pitchFamily="49" charset="0"/>
              </a:rPr>
              <a:t>  </a:t>
            </a:r>
          </a:p>
          <a:p>
            <a:pPr>
              <a:lnSpc>
                <a:spcPct val="70000"/>
              </a:lnSpc>
              <a:spcBef>
                <a:spcPct val="10000"/>
              </a:spcBef>
              <a:spcAft>
                <a:spcPct val="10000"/>
              </a:spcAft>
              <a:buNone/>
            </a:pPr>
            <a:endParaRPr lang="en-US" dirty="0" smtClean="0">
              <a:latin typeface="Courier New" pitchFamily="49" charset="0"/>
            </a:endParaRPr>
          </a:p>
          <a:p>
            <a:pPr>
              <a:lnSpc>
                <a:spcPct val="70000"/>
              </a:lnSpc>
              <a:spcBef>
                <a:spcPct val="10000"/>
              </a:spcBef>
              <a:spcAft>
                <a:spcPct val="10000"/>
              </a:spcAft>
              <a:buNone/>
            </a:pPr>
            <a:r>
              <a:rPr lang="en-US" dirty="0" smtClean="0"/>
              <a:t>In the </a:t>
            </a:r>
            <a:r>
              <a:rPr lang="en-US" dirty="0" err="1" smtClean="0"/>
              <a:t>destroyApp</a:t>
            </a:r>
            <a:r>
              <a:rPr lang="en-US" dirty="0" smtClean="0"/>
              <a:t>( ) method, the </a:t>
            </a:r>
            <a:r>
              <a:rPr lang="en-US" dirty="0" err="1" smtClean="0"/>
              <a:t>MIDlet</a:t>
            </a:r>
            <a:r>
              <a:rPr lang="en-US" dirty="0" smtClean="0"/>
              <a:t> should release all the resources that it has allocated, terminate  any background threads, and stop any active timers.   </a:t>
            </a:r>
          </a:p>
          <a:p>
            <a:pPr>
              <a:lnSpc>
                <a:spcPct val="70000"/>
              </a:lnSpc>
              <a:spcBef>
                <a:spcPct val="10000"/>
              </a:spcBef>
              <a:spcAft>
                <a:spcPct val="10000"/>
              </a:spcAft>
              <a:buNone/>
            </a:pPr>
            <a:endParaRPr lang="en-US" dirty="0" smtClean="0"/>
          </a:p>
          <a:p>
            <a:pPr>
              <a:lnSpc>
                <a:spcPct val="70000"/>
              </a:lnSpc>
              <a:spcBef>
                <a:spcPct val="10000"/>
              </a:spcBef>
              <a:spcAft>
                <a:spcPct val="10000"/>
              </a:spcAft>
              <a:buNone/>
            </a:pPr>
            <a:r>
              <a:rPr lang="en-US" dirty="0" smtClean="0"/>
              <a:t>There are two other methods that a </a:t>
            </a:r>
            <a:r>
              <a:rPr lang="en-US" dirty="0" err="1" smtClean="0"/>
              <a:t>MIDlet</a:t>
            </a:r>
            <a:r>
              <a:rPr lang="en-US" dirty="0" smtClean="0"/>
              <a:t> may invoke to influence its own lifecycle:  </a:t>
            </a:r>
          </a:p>
          <a:p>
            <a:pPr>
              <a:lnSpc>
                <a:spcPct val="70000"/>
              </a:lnSpc>
              <a:spcBef>
                <a:spcPct val="10000"/>
              </a:spcBef>
              <a:spcAft>
                <a:spcPct val="10000"/>
              </a:spcAft>
              <a:buNone/>
            </a:pPr>
            <a:endParaRPr lang="en-GB" dirty="0" smtClean="0">
              <a:latin typeface="Courier New" pitchFamily="49" charset="0"/>
            </a:endParaRPr>
          </a:p>
          <a:p>
            <a:pPr>
              <a:lnSpc>
                <a:spcPct val="70000"/>
              </a:lnSpc>
              <a:spcBef>
                <a:spcPct val="10000"/>
              </a:spcBef>
              <a:spcAft>
                <a:spcPct val="10000"/>
              </a:spcAft>
              <a:buNone/>
            </a:pPr>
            <a:r>
              <a:rPr lang="en-GB" b="1" dirty="0" smtClean="0">
                <a:solidFill>
                  <a:srgbClr val="006600"/>
                </a:solidFill>
                <a:latin typeface="Courier New" pitchFamily="49" charset="0"/>
              </a:rPr>
              <a:t>public final void </a:t>
            </a:r>
            <a:r>
              <a:rPr lang="en-GB" b="1" dirty="0" err="1" smtClean="0">
                <a:solidFill>
                  <a:srgbClr val="006600"/>
                </a:solidFill>
                <a:latin typeface="Courier New" pitchFamily="49" charset="0"/>
              </a:rPr>
              <a:t>notifyPaused</a:t>
            </a:r>
            <a:r>
              <a:rPr lang="en-GB" b="1" dirty="0" smtClean="0">
                <a:solidFill>
                  <a:srgbClr val="006600"/>
                </a:solidFill>
                <a:latin typeface="Courier New" pitchFamily="49" charset="0"/>
              </a:rPr>
              <a:t>(  );</a:t>
            </a:r>
            <a:r>
              <a:rPr lang="en-GB" dirty="0" smtClean="0">
                <a:latin typeface="Courier New" pitchFamily="49" charset="0"/>
              </a:rPr>
              <a:t>  </a:t>
            </a:r>
          </a:p>
          <a:p>
            <a:pPr>
              <a:lnSpc>
                <a:spcPct val="70000"/>
              </a:lnSpc>
              <a:spcBef>
                <a:spcPct val="10000"/>
              </a:spcBef>
              <a:spcAft>
                <a:spcPct val="10000"/>
              </a:spcAft>
              <a:buNone/>
            </a:pPr>
            <a:r>
              <a:rPr lang="en-GB" b="1" dirty="0" smtClean="0">
                <a:solidFill>
                  <a:srgbClr val="006600"/>
                </a:solidFill>
                <a:latin typeface="Courier New" pitchFamily="49" charset="0"/>
              </a:rPr>
              <a:t>public final void </a:t>
            </a:r>
            <a:r>
              <a:rPr lang="en-GB" b="1" dirty="0" err="1" smtClean="0">
                <a:solidFill>
                  <a:srgbClr val="006600"/>
                </a:solidFill>
                <a:latin typeface="Courier New" pitchFamily="49" charset="0"/>
              </a:rPr>
              <a:t>resumeRequest</a:t>
            </a:r>
            <a:r>
              <a:rPr lang="en-GB" b="1" dirty="0" smtClean="0">
                <a:solidFill>
                  <a:srgbClr val="006600"/>
                </a:solidFill>
                <a:latin typeface="Courier New" pitchFamily="49" charset="0"/>
              </a:rPr>
              <a:t>(  );</a:t>
            </a:r>
            <a:r>
              <a:rPr lang="en-GB" dirty="0" smtClean="0">
                <a:latin typeface="Courier New" pitchFamily="49" charset="0"/>
              </a:rPr>
              <a:t> </a:t>
            </a:r>
          </a:p>
          <a:p>
            <a:pPr>
              <a:lnSpc>
                <a:spcPct val="70000"/>
              </a:lnSpc>
              <a:spcBef>
                <a:spcPct val="10000"/>
              </a:spcBef>
              <a:spcAft>
                <a:spcPct val="10000"/>
              </a:spcAft>
              <a:buNone/>
            </a:pPr>
            <a:r>
              <a:rPr lang="en-GB" dirty="0" smtClean="0">
                <a:latin typeface="Courier New" pitchFamily="49" charset="0"/>
              </a:rPr>
              <a:t> </a:t>
            </a:r>
            <a:endParaRPr lang="en-US" dirty="0" smtClean="0">
              <a:latin typeface="Courier New" pitchFamily="49" charset="0"/>
            </a:endParaRPr>
          </a:p>
          <a:p>
            <a:pPr>
              <a:lnSpc>
                <a:spcPct val="70000"/>
              </a:lnSpc>
              <a:spcBef>
                <a:spcPct val="10000"/>
              </a:spcBef>
              <a:spcAft>
                <a:spcPct val="10000"/>
              </a:spcAft>
              <a:buNone/>
            </a:pPr>
            <a:r>
              <a:rPr lang="en-US" dirty="0" smtClean="0"/>
              <a:t>The </a:t>
            </a:r>
            <a:r>
              <a:rPr lang="en-US" dirty="0" err="1" smtClean="0"/>
              <a:t>notifyPaused</a:t>
            </a:r>
            <a:r>
              <a:rPr lang="en-US" dirty="0" smtClean="0"/>
              <a:t>( ) method informs the platform that the </a:t>
            </a:r>
            <a:r>
              <a:rPr lang="en-US" dirty="0" err="1" smtClean="0"/>
              <a:t>MIDlet</a:t>
            </a:r>
            <a:r>
              <a:rPr lang="en-US" dirty="0" smtClean="0"/>
              <a:t> wishes to be moved to the Paused  state; this has the same effect as if the platform had invoked the </a:t>
            </a:r>
            <a:r>
              <a:rPr lang="en-US" dirty="0" err="1" smtClean="0"/>
              <a:t>MIDlet's</a:t>
            </a:r>
            <a:r>
              <a:rPr lang="en-US" dirty="0" smtClean="0"/>
              <a:t> </a:t>
            </a:r>
            <a:r>
              <a:rPr lang="en-US" dirty="0" err="1" smtClean="0"/>
              <a:t>pauseApp</a:t>
            </a:r>
            <a:r>
              <a:rPr lang="en-US" dirty="0" smtClean="0"/>
              <a:t>( ) method. When the </a:t>
            </a:r>
            <a:r>
              <a:rPr lang="en-US" dirty="0" err="1" smtClean="0"/>
              <a:t>MIDlet</a:t>
            </a:r>
            <a:r>
              <a:rPr lang="en-US" dirty="0" smtClean="0"/>
              <a:t>  calls </a:t>
            </a:r>
            <a:r>
              <a:rPr lang="en-US" dirty="0" err="1" smtClean="0"/>
              <a:t>notifyPaused</a:t>
            </a:r>
            <a:r>
              <a:rPr lang="en-US" dirty="0" smtClean="0"/>
              <a:t>( ), the platform does not invoke its </a:t>
            </a:r>
            <a:r>
              <a:rPr lang="en-US" dirty="0" err="1" smtClean="0"/>
              <a:t>pauseApp</a:t>
            </a:r>
            <a:r>
              <a:rPr lang="en-US" dirty="0" smtClean="0"/>
              <a:t>( ) method, in the same way that it does not  call </a:t>
            </a:r>
            <a:r>
              <a:rPr lang="en-US" dirty="0" err="1" smtClean="0"/>
              <a:t>destroyApp</a:t>
            </a:r>
            <a:r>
              <a:rPr lang="en-US" dirty="0" smtClean="0"/>
              <a:t>( ) in response to </a:t>
            </a:r>
            <a:r>
              <a:rPr lang="en-US" dirty="0" err="1" smtClean="0"/>
              <a:t>notifyDestroyed</a:t>
            </a:r>
            <a:r>
              <a:rPr lang="en-US" dirty="0" smtClean="0"/>
              <a:t>( ), because it assumes that the </a:t>
            </a:r>
            <a:r>
              <a:rPr lang="en-US" dirty="0" err="1" smtClean="0"/>
              <a:t>MIDlet</a:t>
            </a:r>
            <a:r>
              <a:rPr lang="en-US" dirty="0" smtClean="0"/>
              <a:t> has prepared itself to be  paused. A </a:t>
            </a:r>
            <a:r>
              <a:rPr lang="en-US" dirty="0" err="1" smtClean="0"/>
              <a:t>MIDlet</a:t>
            </a:r>
            <a:r>
              <a:rPr lang="en-US" dirty="0" smtClean="0"/>
              <a:t> often, therefore, precedes an invocation of </a:t>
            </a:r>
            <a:r>
              <a:rPr lang="en-US" dirty="0" err="1" smtClean="0"/>
              <a:t>notifyPaused</a:t>
            </a:r>
            <a:r>
              <a:rPr lang="en-US" dirty="0" smtClean="0"/>
              <a:t>( ) with a call to </a:t>
            </a:r>
            <a:r>
              <a:rPr lang="en-US" dirty="0" err="1" smtClean="0"/>
              <a:t>pauseApp</a:t>
            </a:r>
            <a:r>
              <a:rPr lang="en-US" dirty="0" smtClean="0"/>
              <a:t>( ) so that  the appropriate steps are taken before the </a:t>
            </a:r>
            <a:r>
              <a:rPr lang="en-US" dirty="0" err="1" smtClean="0"/>
              <a:t>MIDlet</a:t>
            </a:r>
            <a:r>
              <a:rPr lang="en-US" dirty="0" smtClean="0"/>
              <a:t> is suspended.  </a:t>
            </a:r>
          </a:p>
          <a:p>
            <a:pPr>
              <a:lnSpc>
                <a:spcPct val="70000"/>
              </a:lnSpc>
              <a:spcBef>
                <a:spcPct val="10000"/>
              </a:spcBef>
              <a:spcAft>
                <a:spcPct val="10000"/>
              </a:spcAft>
              <a:buNone/>
            </a:pPr>
            <a:endParaRPr lang="en-US" dirty="0" smtClean="0"/>
          </a:p>
          <a:p>
            <a:pPr>
              <a:lnSpc>
                <a:spcPct val="70000"/>
              </a:lnSpc>
              <a:spcBef>
                <a:spcPct val="10000"/>
              </a:spcBef>
              <a:spcAft>
                <a:spcPct val="10000"/>
              </a:spcAft>
              <a:buNone/>
            </a:pPr>
            <a:r>
              <a:rPr lang="en-US" dirty="0" smtClean="0"/>
              <a:t>The </a:t>
            </a:r>
            <a:r>
              <a:rPr lang="en-US" dirty="0" err="1" smtClean="0"/>
              <a:t>resumeRequest</a:t>
            </a:r>
            <a:r>
              <a:rPr lang="en-US" dirty="0" smtClean="0"/>
              <a:t>( ) method is the reverse of </a:t>
            </a:r>
            <a:r>
              <a:rPr lang="en-US" dirty="0" err="1" smtClean="0"/>
              <a:t>notifyPaused</a:t>
            </a:r>
            <a:r>
              <a:rPr lang="en-US" dirty="0" smtClean="0"/>
              <a:t>( ); it tells the platform that a </a:t>
            </a:r>
            <a:r>
              <a:rPr lang="en-US" dirty="0" err="1" smtClean="0"/>
              <a:t>MIDlet</a:t>
            </a:r>
            <a:r>
              <a:rPr lang="en-US" dirty="0" smtClean="0"/>
              <a:t> in the  Paused state wishes to return to the Active state. At some future time, the platform may resume the </a:t>
            </a:r>
            <a:r>
              <a:rPr lang="en-US" dirty="0" err="1" smtClean="0"/>
              <a:t>MIDlet</a:t>
            </a:r>
            <a:r>
              <a:rPr lang="en-US" dirty="0" smtClean="0"/>
              <a:t> by  calling its </a:t>
            </a:r>
            <a:r>
              <a:rPr lang="en-US" dirty="0" err="1" smtClean="0"/>
              <a:t>startApp</a:t>
            </a:r>
            <a:r>
              <a:rPr lang="en-US" dirty="0" smtClean="0"/>
              <a:t>( ) method. The </a:t>
            </a:r>
            <a:r>
              <a:rPr lang="en-US" dirty="0" err="1" smtClean="0"/>
              <a:t>resumeRequest</a:t>
            </a:r>
            <a:r>
              <a:rPr lang="en-US" dirty="0" smtClean="0"/>
              <a:t>( ) method typically is called by a background thread or from  a timer that the </a:t>
            </a:r>
            <a:r>
              <a:rPr lang="en-US" dirty="0" err="1" smtClean="0"/>
              <a:t>MIDlet</a:t>
            </a:r>
            <a:r>
              <a:rPr lang="en-US" dirty="0" smtClean="0"/>
              <a:t> left active while it was paused.</a:t>
            </a:r>
            <a:endParaRPr lang="en-GB"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6"/>
          <p:cNvSpPr>
            <a:spLocks noGrp="1" noChangeArrowheads="1"/>
          </p:cNvSpPr>
          <p:nvPr>
            <p:ph type="sldNum" sz="quarter" idx="5"/>
          </p:nvPr>
        </p:nvSpPr>
        <p:spPr>
          <a:noFill/>
        </p:spPr>
        <p:txBody>
          <a:bodyPr/>
          <a:lstStyle/>
          <a:p>
            <a:fld id="{55649D65-5E84-4C21-9FEE-EAB893FC5F20}" type="slidenum">
              <a:rPr lang="en-US" smtClean="0"/>
              <a:pPr/>
              <a:t>20</a:t>
            </a:fld>
            <a:endParaRPr lang="en-US" smtClean="0"/>
          </a:p>
        </p:txBody>
      </p:sp>
      <p:sp>
        <p:nvSpPr>
          <p:cNvPr id="56325" name="Rectangle 2"/>
          <p:cNvSpPr>
            <a:spLocks noGrp="1" noRot="1" noChangeAspect="1" noChangeArrowheads="1" noTextEdit="1"/>
          </p:cNvSpPr>
          <p:nvPr>
            <p:ph type="sldImg"/>
          </p:nvPr>
        </p:nvSpPr>
        <p:spPr>
          <a:xfrm>
            <a:off x="924002" y="794741"/>
            <a:ext cx="5011615" cy="3202865"/>
          </a:xfrm>
          <a:ln/>
        </p:spPr>
      </p:sp>
      <p:sp>
        <p:nvSpPr>
          <p:cNvPr id="56326" name="Rectangle 3"/>
          <p:cNvSpPr>
            <a:spLocks noGrp="1" noChangeArrowheads="1"/>
          </p:cNvSpPr>
          <p:nvPr>
            <p:ph type="body" idx="1"/>
          </p:nvPr>
        </p:nvSpPr>
        <p:spPr>
          <a:xfrm>
            <a:off x="639751" y="3894389"/>
            <a:ext cx="5798700" cy="4597174"/>
          </a:xfrm>
          <a:noFill/>
          <a:ln w="9525"/>
        </p:spPr>
        <p:txBody>
          <a:bodyPr/>
          <a:lstStyle/>
          <a:p>
            <a:r>
              <a:rPr lang="en-US" dirty="0" smtClean="0"/>
              <a:t>The user interface requirements for handheld devices are different from those for desktop computers.  For example, the display size of handheld devices is smaller, and the input devices do not always include  pointing devices, for example, a mouse or pen input. For these reasons, you cannot follow the same user  interface programming guidelines for applications running on desktop computers and hand-held devices.    </a:t>
            </a:r>
          </a:p>
          <a:p>
            <a:endParaRPr lang="en-US" dirty="0" smtClean="0"/>
          </a:p>
          <a:p>
            <a:r>
              <a:rPr lang="en-US" dirty="0" smtClean="0"/>
              <a:t>The CLDC provides foundation classes for all resource-constrained Java-enabled handheld devices and  needs to be complemented by profiles. For example, the CLDC itself does not define any Graphical User  Interface (GUI) functionality. Official GUI classes are included in profiles such as the MIDP. The GUI classes  included in the MIDP are defined in the </a:t>
            </a:r>
            <a:r>
              <a:rPr lang="en-US" dirty="0" err="1" smtClean="0"/>
              <a:t>javax.microedition.lcdui</a:t>
            </a:r>
            <a:r>
              <a:rPr lang="en-US" dirty="0" smtClean="0"/>
              <a:t> package.  These are not based on the Abstract  Window Toolkit (AWT).   </a:t>
            </a:r>
          </a:p>
          <a:p>
            <a:endParaRPr lang="en-US" dirty="0" smtClean="0"/>
          </a:p>
          <a:p>
            <a:r>
              <a:rPr lang="en-US" dirty="0" smtClean="0"/>
              <a:t>The MIDP UI classes were designed with the consumer devices in mind.  They consist of high-level and  low-level APIs.  </a:t>
            </a:r>
          </a:p>
          <a:p>
            <a:endParaRPr lang="en-US" b="1" dirty="0" smtClean="0"/>
          </a:p>
          <a:p>
            <a:r>
              <a:rPr lang="en-US" b="1" dirty="0" smtClean="0"/>
              <a:t>High-Level API   </a:t>
            </a:r>
          </a:p>
          <a:p>
            <a:r>
              <a:rPr lang="en-US" dirty="0" smtClean="0"/>
              <a:t>The high-level API is designed for applications whose client parts run on mobile information devices  where portability is important. Applications that use this API should work on all devices. To achieve portability,  the API employs a high-level abstraction and gives little control over its look and feel. For example, there is no  direct access to device features (colors, sizes, input). Interaction with components is encapsulated by the  implementation and the application is not aware of such interactions.   </a:t>
            </a:r>
          </a:p>
          <a:p>
            <a:r>
              <a:rPr lang="en-US" dirty="0" smtClean="0"/>
              <a:t>When the high-level API is used, the underlying implementation does the necessary adaptation to the  device's hardware and native user interface style. The high-level API is implemented by classes that inherit  from the Screen class. It is much simpler and less powerful than AWT.  </a:t>
            </a:r>
          </a:p>
          <a:p>
            <a:endParaRPr lang="en-US" b="1" dirty="0" smtClean="0"/>
          </a:p>
          <a:p>
            <a:r>
              <a:rPr lang="en-US" b="1" dirty="0" smtClean="0"/>
              <a:t>Low-Level API   </a:t>
            </a:r>
          </a:p>
          <a:p>
            <a:r>
              <a:rPr lang="en-US" dirty="0" smtClean="0"/>
              <a:t>The low-level API provides little abstraction. It is designed for applications that need precise placement  and control of graphic elements and access to low-level key events. This API gives the application full control  over what is being drawn on the display. The Canvas and Graphics classes implement the low-level API.    </a:t>
            </a:r>
          </a:p>
          <a:p>
            <a:r>
              <a:rPr lang="en-US" dirty="0" smtClean="0"/>
              <a:t>It is important to note that </a:t>
            </a:r>
            <a:r>
              <a:rPr lang="en-US" dirty="0" err="1" smtClean="0"/>
              <a:t>MIDlets</a:t>
            </a:r>
            <a:r>
              <a:rPr lang="en-US" dirty="0" smtClean="0"/>
              <a:t> that access the low-level API are not guaranteed to be portable  because this API provides mechanisms to access details that are specific to a particular device. This  compromise on portability however may result in a better user experience. </a:t>
            </a:r>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6"/>
          <p:cNvSpPr>
            <a:spLocks noGrp="1" noChangeArrowheads="1"/>
          </p:cNvSpPr>
          <p:nvPr>
            <p:ph type="sldNum" sz="quarter" idx="5"/>
          </p:nvPr>
        </p:nvSpPr>
        <p:spPr>
          <a:noFill/>
        </p:spPr>
        <p:txBody>
          <a:bodyPr/>
          <a:lstStyle/>
          <a:p>
            <a:fld id="{5B0337D2-D301-4822-B462-8D5437948B70}" type="slidenum">
              <a:rPr lang="en-US" smtClean="0"/>
              <a:pPr/>
              <a:t>3</a:t>
            </a:fld>
            <a:endParaRPr lang="en-US" smtClean="0"/>
          </a:p>
        </p:txBody>
      </p:sp>
      <p:sp>
        <p:nvSpPr>
          <p:cNvPr id="37893" name="Rectangle 2"/>
          <p:cNvSpPr>
            <a:spLocks noGrp="1" noRot="1" noChangeAspect="1" noChangeArrowheads="1" noTextEdit="1"/>
          </p:cNvSpPr>
          <p:nvPr>
            <p:ph type="sldImg"/>
          </p:nvPr>
        </p:nvSpPr>
        <p:spPr>
          <a:xfrm>
            <a:off x="924002" y="794741"/>
            <a:ext cx="5011615" cy="3202865"/>
          </a:xfrm>
          <a:ln/>
        </p:spPr>
      </p:sp>
      <p:sp>
        <p:nvSpPr>
          <p:cNvPr id="3789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ChangeArrowheads="1"/>
          </p:cNvSpPr>
          <p:nvPr>
            <p:ph type="sldNum" sz="quarter" idx="5"/>
          </p:nvPr>
        </p:nvSpPr>
        <p:spPr>
          <a:noFill/>
        </p:spPr>
        <p:txBody>
          <a:bodyPr/>
          <a:lstStyle/>
          <a:p>
            <a:fld id="{A91369E5-64B2-409C-871F-A74423A5CEDB}" type="slidenum">
              <a:rPr lang="en-US" smtClean="0"/>
              <a:pPr/>
              <a:t>21</a:t>
            </a:fld>
            <a:endParaRPr lang="en-US" smtClean="0"/>
          </a:p>
        </p:txBody>
      </p:sp>
      <p:sp>
        <p:nvSpPr>
          <p:cNvPr id="59397" name="Rectangle 2"/>
          <p:cNvSpPr>
            <a:spLocks noGrp="1" noRot="1" noChangeAspect="1" noChangeArrowheads="1" noTextEdit="1"/>
          </p:cNvSpPr>
          <p:nvPr>
            <p:ph type="sldImg"/>
          </p:nvPr>
        </p:nvSpPr>
        <p:spPr>
          <a:xfrm>
            <a:off x="924002" y="794741"/>
            <a:ext cx="5011615" cy="3202865"/>
          </a:xfrm>
          <a:ln/>
        </p:spPr>
      </p:sp>
      <p:sp>
        <p:nvSpPr>
          <p:cNvPr id="5939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6"/>
          <p:cNvSpPr>
            <a:spLocks noGrp="1" noChangeArrowheads="1"/>
          </p:cNvSpPr>
          <p:nvPr>
            <p:ph type="sldNum" sz="quarter" idx="5"/>
          </p:nvPr>
        </p:nvSpPr>
        <p:spPr>
          <a:noFill/>
        </p:spPr>
        <p:txBody>
          <a:bodyPr/>
          <a:lstStyle/>
          <a:p>
            <a:fld id="{208D0F76-0E26-4A9E-928E-CF791BC00802}" type="slidenum">
              <a:rPr lang="en-US" smtClean="0"/>
              <a:pPr/>
              <a:t>22</a:t>
            </a:fld>
            <a:endParaRPr lang="en-US" smtClean="0"/>
          </a:p>
        </p:txBody>
      </p:sp>
      <p:sp>
        <p:nvSpPr>
          <p:cNvPr id="61445" name="Rectangle 2"/>
          <p:cNvSpPr>
            <a:spLocks noGrp="1" noRot="1" noChangeAspect="1" noChangeArrowheads="1" noTextEdit="1"/>
          </p:cNvSpPr>
          <p:nvPr>
            <p:ph type="sldImg"/>
          </p:nvPr>
        </p:nvSpPr>
        <p:spPr>
          <a:xfrm>
            <a:off x="924002" y="794741"/>
            <a:ext cx="5011615" cy="3202865"/>
          </a:xfrm>
          <a:ln/>
        </p:spPr>
      </p:sp>
      <p:sp>
        <p:nvSpPr>
          <p:cNvPr id="61446" name="Rectangle 3"/>
          <p:cNvSpPr>
            <a:spLocks noGrp="1" noChangeArrowheads="1"/>
          </p:cNvSpPr>
          <p:nvPr>
            <p:ph type="body" idx="1"/>
          </p:nvPr>
        </p:nvSpPr>
        <p:spPr>
          <a:xfrm>
            <a:off x="566350" y="4097672"/>
            <a:ext cx="5578496" cy="4393891"/>
          </a:xfrm>
          <a:noFill/>
          <a:ln w="9525"/>
        </p:spPr>
        <p:txBody>
          <a:bodyPr/>
          <a:lstStyle/>
          <a:p>
            <a:r>
              <a:rPr lang="en-US" dirty="0" smtClean="0"/>
              <a:t>Persistent storage is a non-volatile place for storing the state of objects. The MIDP provides a Device- independent API for </a:t>
            </a:r>
            <a:r>
              <a:rPr lang="en-US" dirty="0" err="1" smtClean="0"/>
              <a:t>MIDlets</a:t>
            </a:r>
            <a:r>
              <a:rPr lang="en-US" dirty="0" smtClean="0"/>
              <a:t> to persistently store data and retrieve it later. This mechanism is a simple record- oriented database called the Record Management System (RMS). A MIDP database (or a record store) consists of  a collection of records that remain persistent after the </a:t>
            </a:r>
            <a:r>
              <a:rPr lang="en-US" dirty="0" err="1" smtClean="0"/>
              <a:t>MIDlet</a:t>
            </a:r>
            <a:r>
              <a:rPr lang="en-US" dirty="0" smtClean="0"/>
              <a:t> exits. When you invoke the </a:t>
            </a:r>
            <a:r>
              <a:rPr lang="en-US" dirty="0" err="1" smtClean="0"/>
              <a:t>MIDlet</a:t>
            </a:r>
            <a:r>
              <a:rPr lang="en-US" dirty="0" smtClean="0"/>
              <a:t> again, it can  retrieve data from the persistent record store.   </a:t>
            </a:r>
          </a:p>
          <a:p>
            <a:endParaRPr lang="en-US" dirty="0" smtClean="0"/>
          </a:p>
          <a:p>
            <a:r>
              <a:rPr lang="en-US" dirty="0" smtClean="0"/>
              <a:t>To use the RMS, import the </a:t>
            </a:r>
            <a:r>
              <a:rPr lang="en-US" dirty="0" err="1" smtClean="0"/>
              <a:t>javax.microedition.rms</a:t>
            </a:r>
            <a:r>
              <a:rPr lang="en-US" dirty="0" smtClean="0"/>
              <a:t> package.   </a:t>
            </a:r>
          </a:p>
          <a:p>
            <a:endParaRPr lang="en-US" dirty="0" smtClean="0"/>
          </a:p>
          <a:p>
            <a:r>
              <a:rPr lang="en-US" dirty="0" smtClean="0"/>
              <a:t>A record store is a collection of records, and a record is basically a byte array of arbitrary data. Record  stores (binary files) are platform-dependent because they are created in platform-dependent locations. </a:t>
            </a:r>
            <a:r>
              <a:rPr lang="en-US" dirty="0" err="1" smtClean="0"/>
              <a:t>MIDlets</a:t>
            </a:r>
            <a:r>
              <a:rPr lang="en-US" dirty="0" smtClean="0"/>
              <a:t>  within a single application (a </a:t>
            </a:r>
            <a:r>
              <a:rPr lang="en-US" dirty="0" err="1" smtClean="0"/>
              <a:t>MIDlet</a:t>
            </a:r>
            <a:r>
              <a:rPr lang="en-US" dirty="0" smtClean="0"/>
              <a:t> suite) can create multiple record stores (database files) with different  names. The RMS APIs provide the following functionality:   </a:t>
            </a:r>
            <a:endParaRPr lang="en-GB" dirty="0" smtClean="0"/>
          </a:p>
          <a:p>
            <a:pPr lvl="1">
              <a:spcBef>
                <a:spcPct val="0"/>
              </a:spcBef>
              <a:spcAft>
                <a:spcPct val="100000"/>
              </a:spcAft>
              <a:buFontTx/>
              <a:buChar char="•"/>
            </a:pPr>
            <a:r>
              <a:rPr lang="en-GB" dirty="0" smtClean="0"/>
              <a:t>Allow </a:t>
            </a:r>
            <a:r>
              <a:rPr lang="en-GB" dirty="0" err="1" smtClean="0"/>
              <a:t>MIDlets</a:t>
            </a:r>
            <a:r>
              <a:rPr lang="en-GB" dirty="0" smtClean="0"/>
              <a:t> to manipulate (add and remove) records within a record store.;   </a:t>
            </a:r>
          </a:p>
          <a:p>
            <a:pPr lvl="1">
              <a:spcBef>
                <a:spcPct val="0"/>
              </a:spcBef>
              <a:spcAft>
                <a:spcPct val="100000"/>
              </a:spcAft>
              <a:buFontTx/>
              <a:buChar char="•"/>
            </a:pPr>
            <a:r>
              <a:rPr lang="en-GB" dirty="0" smtClean="0"/>
              <a:t>Allow </a:t>
            </a:r>
            <a:r>
              <a:rPr lang="en-GB" dirty="0" err="1" smtClean="0"/>
              <a:t>MIDlets</a:t>
            </a:r>
            <a:r>
              <a:rPr lang="en-GB" dirty="0" smtClean="0"/>
              <a:t> in the same application to share records (access one another's record store directly).</a:t>
            </a:r>
          </a:p>
          <a:p>
            <a:pPr lvl="1">
              <a:spcBef>
                <a:spcPct val="0"/>
              </a:spcBef>
              <a:spcAft>
                <a:spcPct val="100000"/>
              </a:spcAft>
              <a:buFontTx/>
              <a:buChar char="•"/>
            </a:pPr>
            <a:r>
              <a:rPr lang="en-GB" dirty="0" smtClean="0"/>
              <a:t>Does not provide a mechanism for sharing records between </a:t>
            </a:r>
            <a:r>
              <a:rPr lang="en-GB" dirty="0" err="1" smtClean="0"/>
              <a:t>MIDlets</a:t>
            </a:r>
            <a:r>
              <a:rPr lang="en-GB" dirty="0" smtClean="0"/>
              <a:t> in different applications. </a:t>
            </a:r>
          </a:p>
          <a:p>
            <a:pPr lvl="1">
              <a:spcBef>
                <a:spcPct val="0"/>
              </a:spcBef>
              <a:spcAft>
                <a:spcPct val="100000"/>
              </a:spcAft>
              <a:buFontTx/>
              <a:buChar char="•"/>
            </a:pPr>
            <a:r>
              <a:rPr lang="en-GB" dirty="0" smtClean="0"/>
              <a:t>Different </a:t>
            </a:r>
            <a:r>
              <a:rPr lang="en-GB" dirty="0" err="1" smtClean="0"/>
              <a:t>MIDlets</a:t>
            </a:r>
            <a:r>
              <a:rPr lang="en-GB" dirty="0" smtClean="0"/>
              <a:t> in the same </a:t>
            </a:r>
            <a:r>
              <a:rPr lang="en-GB" dirty="0" err="1" smtClean="0"/>
              <a:t>MIDlet</a:t>
            </a:r>
            <a:r>
              <a:rPr lang="en-GB" dirty="0" smtClean="0"/>
              <a:t> suite can also use the RMS to share data. (A </a:t>
            </a:r>
            <a:r>
              <a:rPr lang="en-GB" dirty="0" err="1" smtClean="0"/>
              <a:t>MIDlet</a:t>
            </a:r>
            <a:r>
              <a:rPr lang="en-GB" dirty="0" smtClean="0"/>
              <a:t> suite is a set  of </a:t>
            </a:r>
            <a:r>
              <a:rPr lang="en-GB" dirty="0" err="1" smtClean="0"/>
              <a:t>MIDlets</a:t>
            </a:r>
            <a:r>
              <a:rPr lang="en-GB" dirty="0" smtClean="0"/>
              <a:t> packaged together into a single JAR file.)</a:t>
            </a:r>
          </a:p>
          <a:p>
            <a:pPr lvl="1">
              <a:spcBef>
                <a:spcPct val="0"/>
              </a:spcBef>
              <a:spcAft>
                <a:spcPct val="100000"/>
              </a:spcAft>
              <a:buFontTx/>
              <a:buChar char="•"/>
            </a:pPr>
            <a:r>
              <a:rPr lang="en-US" dirty="0" smtClean="0"/>
              <a:t>There is no way to change just part of a record: the entire record must be read, the change made to the  data in memory, and then the entire record is written back to the record store.</a:t>
            </a:r>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6"/>
          <p:cNvSpPr>
            <a:spLocks noGrp="1" noChangeArrowheads="1"/>
          </p:cNvSpPr>
          <p:nvPr>
            <p:ph type="sldNum" sz="quarter" idx="5"/>
          </p:nvPr>
        </p:nvSpPr>
        <p:spPr>
          <a:noFill/>
        </p:spPr>
        <p:txBody>
          <a:bodyPr/>
          <a:lstStyle/>
          <a:p>
            <a:fld id="{7D5124E1-A44C-4689-B524-E14380A24652}" type="slidenum">
              <a:rPr lang="en-US" smtClean="0"/>
              <a:pPr/>
              <a:t>23</a:t>
            </a:fld>
            <a:endParaRPr lang="en-US" smtClean="0"/>
          </a:p>
        </p:txBody>
      </p:sp>
      <p:sp>
        <p:nvSpPr>
          <p:cNvPr id="63493" name="Rectangle 2"/>
          <p:cNvSpPr>
            <a:spLocks noGrp="1" noRot="1" noChangeAspect="1" noChangeArrowheads="1" noTextEdit="1"/>
          </p:cNvSpPr>
          <p:nvPr>
            <p:ph type="sldImg"/>
          </p:nvPr>
        </p:nvSpPr>
        <p:spPr>
          <a:xfrm>
            <a:off x="924002" y="794741"/>
            <a:ext cx="5011615" cy="3202865"/>
          </a:xfrm>
          <a:ln/>
        </p:spPr>
      </p:sp>
      <p:sp>
        <p:nvSpPr>
          <p:cNvPr id="6349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6"/>
          <p:cNvSpPr>
            <a:spLocks noGrp="1" noChangeArrowheads="1"/>
          </p:cNvSpPr>
          <p:nvPr>
            <p:ph type="sldNum" sz="quarter" idx="5"/>
          </p:nvPr>
        </p:nvSpPr>
        <p:spPr>
          <a:noFill/>
        </p:spPr>
        <p:txBody>
          <a:bodyPr/>
          <a:lstStyle/>
          <a:p>
            <a:fld id="{EDEA0405-D09A-4B8F-8712-74B3E81F8823}" type="slidenum">
              <a:rPr lang="en-US" smtClean="0"/>
              <a:pPr/>
              <a:t>24</a:t>
            </a:fld>
            <a:endParaRPr lang="en-US" smtClean="0"/>
          </a:p>
        </p:txBody>
      </p:sp>
      <p:sp>
        <p:nvSpPr>
          <p:cNvPr id="64517" name="Rectangle 2"/>
          <p:cNvSpPr>
            <a:spLocks noGrp="1" noRot="1" noChangeAspect="1" noChangeArrowheads="1" noTextEdit="1"/>
          </p:cNvSpPr>
          <p:nvPr>
            <p:ph type="sldImg"/>
          </p:nvPr>
        </p:nvSpPr>
        <p:spPr>
          <a:xfrm>
            <a:off x="924002" y="794741"/>
            <a:ext cx="5011615" cy="3202865"/>
          </a:xfrm>
          <a:ln/>
        </p:spPr>
      </p:sp>
      <p:sp>
        <p:nvSpPr>
          <p:cNvPr id="64518" name="Rectangle 3"/>
          <p:cNvSpPr>
            <a:spLocks noGrp="1" noChangeArrowheads="1"/>
          </p:cNvSpPr>
          <p:nvPr>
            <p:ph type="body" idx="1"/>
          </p:nvPr>
        </p:nvSpPr>
        <p:spPr>
          <a:xfrm>
            <a:off x="492949" y="4029911"/>
            <a:ext cx="6092305" cy="4474149"/>
          </a:xfrm>
          <a:noFill/>
          <a:ln w="9525"/>
        </p:spPr>
        <p:txBody>
          <a:bodyPr/>
          <a:lstStyle/>
          <a:p>
            <a:pPr>
              <a:buNone/>
            </a:pPr>
            <a:r>
              <a:rPr lang="en-GB" dirty="0" smtClean="0"/>
              <a:t>The </a:t>
            </a:r>
            <a:r>
              <a:rPr lang="en-GB" b="1" dirty="0" err="1" smtClean="0">
                <a:solidFill>
                  <a:srgbClr val="006600"/>
                </a:solidFill>
                <a:latin typeface="Courier New" pitchFamily="49" charset="0"/>
              </a:rPr>
              <a:t>GameCanvas</a:t>
            </a:r>
            <a:r>
              <a:rPr lang="en-GB" dirty="0" smtClean="0"/>
              <a:t> class is a subclass of </a:t>
            </a:r>
            <a:r>
              <a:rPr lang="en-GB" b="1" dirty="0" err="1" smtClean="0">
                <a:solidFill>
                  <a:srgbClr val="006600"/>
                </a:solidFill>
                <a:latin typeface="Courier New" pitchFamily="49" charset="0"/>
              </a:rPr>
              <a:t>javax.microedition.lcdui.Canvas</a:t>
            </a:r>
            <a:r>
              <a:rPr lang="en-GB" dirty="0" smtClean="0"/>
              <a:t>.</a:t>
            </a:r>
          </a:p>
          <a:p>
            <a:pPr>
              <a:buNone/>
            </a:pPr>
            <a:r>
              <a:rPr lang="en-GB" dirty="0" smtClean="0"/>
              <a:t>It has a few advantages when compared to Canvas:</a:t>
            </a:r>
          </a:p>
          <a:p>
            <a:pPr>
              <a:buNone/>
            </a:pPr>
            <a:r>
              <a:rPr lang="en-GB" dirty="0" smtClean="0"/>
              <a:t>Graphics buffering </a:t>
            </a:r>
          </a:p>
          <a:p>
            <a:pPr lvl="1">
              <a:buNone/>
            </a:pPr>
            <a:r>
              <a:rPr lang="en-GB" dirty="0" smtClean="0"/>
              <a:t>Smoother animation</a:t>
            </a:r>
          </a:p>
          <a:p>
            <a:pPr lvl="1">
              <a:buNone/>
            </a:pPr>
            <a:r>
              <a:rPr lang="en-GB" dirty="0" smtClean="0"/>
              <a:t>Update and repaint the screen with </a:t>
            </a:r>
            <a:r>
              <a:rPr lang="en-GB" b="1" dirty="0" smtClean="0">
                <a:solidFill>
                  <a:srgbClr val="006600"/>
                </a:solidFill>
                <a:latin typeface="Courier New" pitchFamily="49" charset="0"/>
              </a:rPr>
              <a:t>paint(</a:t>
            </a:r>
            <a:r>
              <a:rPr lang="en-GB" b="1" dirty="0" err="1" smtClean="0">
                <a:solidFill>
                  <a:srgbClr val="006600"/>
                </a:solidFill>
                <a:latin typeface="Courier New" pitchFamily="49" charset="0"/>
              </a:rPr>
              <a:t>getGraphics</a:t>
            </a:r>
            <a:r>
              <a:rPr lang="en-GB" b="1" dirty="0" smtClean="0">
                <a:solidFill>
                  <a:srgbClr val="006600"/>
                </a:solidFill>
                <a:latin typeface="Courier New" pitchFamily="49" charset="0"/>
              </a:rPr>
              <a:t>())</a:t>
            </a:r>
            <a:r>
              <a:rPr lang="en-GB" dirty="0" smtClean="0"/>
              <a:t> and </a:t>
            </a:r>
            <a:r>
              <a:rPr lang="en-GB" b="1" dirty="0" err="1" smtClean="0">
                <a:solidFill>
                  <a:srgbClr val="006600"/>
                </a:solidFill>
                <a:latin typeface="Courier New" pitchFamily="49" charset="0"/>
              </a:rPr>
              <a:t>flushGraphics</a:t>
            </a:r>
            <a:r>
              <a:rPr lang="en-GB" b="1" dirty="0" smtClean="0">
                <a:solidFill>
                  <a:srgbClr val="006600"/>
                </a:solidFill>
                <a:latin typeface="Courier New" pitchFamily="49" charset="0"/>
              </a:rPr>
              <a:t>()</a:t>
            </a:r>
          </a:p>
          <a:p>
            <a:pPr>
              <a:buNone/>
            </a:pPr>
            <a:r>
              <a:rPr lang="en-GB" dirty="0" smtClean="0"/>
              <a:t>Ability to query key states</a:t>
            </a:r>
          </a:p>
          <a:p>
            <a:pPr lvl="1">
              <a:buNone/>
            </a:pPr>
            <a:r>
              <a:rPr lang="en-GB" dirty="0" smtClean="0"/>
              <a:t>In Canvas, </a:t>
            </a:r>
            <a:r>
              <a:rPr lang="en-GB" b="1" dirty="0" err="1" smtClean="0">
                <a:solidFill>
                  <a:srgbClr val="006600"/>
                </a:solidFill>
                <a:latin typeface="Courier New" pitchFamily="49" charset="0"/>
              </a:rPr>
              <a:t>Canvas.keyPressed</a:t>
            </a:r>
            <a:r>
              <a:rPr lang="en-GB" b="1" dirty="0" smtClean="0">
                <a:solidFill>
                  <a:srgbClr val="006600"/>
                </a:solidFill>
                <a:latin typeface="Courier New" pitchFamily="49" charset="0"/>
              </a:rPr>
              <a:t>()</a:t>
            </a:r>
            <a:r>
              <a:rPr lang="en-GB" dirty="0" smtClean="0"/>
              <a:t> method is called whenever the user presses a button</a:t>
            </a:r>
          </a:p>
          <a:p>
            <a:pPr lvl="2">
              <a:buNone/>
            </a:pPr>
            <a:r>
              <a:rPr lang="en-GB" dirty="0" smtClean="0"/>
              <a:t>Might lead to errors when multiple threads are running simultaneously, key press event can be missed</a:t>
            </a:r>
          </a:p>
          <a:p>
            <a:pPr lvl="2">
              <a:buNone/>
            </a:pPr>
            <a:r>
              <a:rPr lang="en-GB" dirty="0" smtClean="0"/>
              <a:t>Tells information about only a single key</a:t>
            </a:r>
          </a:p>
          <a:p>
            <a:pPr lvl="1">
              <a:buNone/>
            </a:pPr>
            <a:r>
              <a:rPr lang="en-GB" dirty="0" smtClean="0"/>
              <a:t>In </a:t>
            </a:r>
            <a:r>
              <a:rPr lang="en-GB" dirty="0" err="1" smtClean="0"/>
              <a:t>GameCanvas</a:t>
            </a:r>
            <a:r>
              <a:rPr lang="en-GB" dirty="0" smtClean="0"/>
              <a:t>, keystroke information can be get whenever needed from the </a:t>
            </a:r>
            <a:r>
              <a:rPr lang="en-GB" b="1" dirty="0" err="1" smtClean="0">
                <a:solidFill>
                  <a:srgbClr val="006600"/>
                </a:solidFill>
                <a:latin typeface="Courier New" pitchFamily="49" charset="0"/>
              </a:rPr>
              <a:t>getKeyStates</a:t>
            </a:r>
            <a:r>
              <a:rPr lang="en-GB" b="1" dirty="0" smtClean="0">
                <a:solidFill>
                  <a:srgbClr val="006600"/>
                </a:solidFill>
                <a:latin typeface="Courier New" pitchFamily="49" charset="0"/>
              </a:rPr>
              <a:t>()</a:t>
            </a:r>
            <a:r>
              <a:rPr lang="en-GB" dirty="0" smtClean="0"/>
              <a:t> method</a:t>
            </a:r>
          </a:p>
          <a:p>
            <a:pPr lvl="2">
              <a:buNone/>
            </a:pPr>
            <a:r>
              <a:rPr lang="en-GB" b="1" dirty="0" err="1" smtClean="0">
                <a:solidFill>
                  <a:srgbClr val="006600"/>
                </a:solidFill>
                <a:latin typeface="Courier New" pitchFamily="49" charset="0"/>
              </a:rPr>
              <a:t>GameCanvas.getKeyStates</a:t>
            </a:r>
            <a:r>
              <a:rPr lang="en-GB" b="1" dirty="0" smtClean="0">
                <a:solidFill>
                  <a:srgbClr val="006600"/>
                </a:solidFill>
                <a:latin typeface="Courier New" pitchFamily="49" charset="0"/>
              </a:rPr>
              <a:t>()</a:t>
            </a:r>
            <a:r>
              <a:rPr lang="en-GB" dirty="0" smtClean="0"/>
              <a:t> tells also when multiple keys are being pressed simultaneously</a:t>
            </a:r>
          </a:p>
          <a:p>
            <a:pPr>
              <a:buNone/>
            </a:pPr>
            <a:endParaRPr lang="en-GB" dirty="0" smtClean="0"/>
          </a:p>
          <a:p>
            <a:pPr>
              <a:buNone/>
            </a:pPr>
            <a:r>
              <a:rPr lang="en-GB" dirty="0" smtClean="0"/>
              <a:t>In the Game API the graphical versions characters that move around and interact with each other are called </a:t>
            </a:r>
            <a:r>
              <a:rPr lang="en-GB" b="1" dirty="0" smtClean="0">
                <a:solidFill>
                  <a:srgbClr val="006600"/>
                </a:solidFill>
                <a:latin typeface="Courier New" pitchFamily="49" charset="0"/>
              </a:rPr>
              <a:t>sprites</a:t>
            </a:r>
            <a:r>
              <a:rPr lang="en-GB" dirty="0" smtClean="0"/>
              <a:t>.</a:t>
            </a:r>
          </a:p>
          <a:p>
            <a:pPr lvl="1">
              <a:buNone/>
            </a:pPr>
            <a:r>
              <a:rPr lang="en-GB" dirty="0" smtClean="0"/>
              <a:t>Represents a graphical image at a point in time</a:t>
            </a:r>
          </a:p>
          <a:p>
            <a:pPr lvl="1">
              <a:buNone/>
            </a:pPr>
            <a:r>
              <a:rPr lang="en-GB" dirty="0" smtClean="0"/>
              <a:t>Has Cartesian coordinates</a:t>
            </a:r>
          </a:p>
          <a:p>
            <a:pPr lvl="2">
              <a:buNone/>
            </a:pPr>
            <a:r>
              <a:rPr lang="en-GB" dirty="0" smtClean="0"/>
              <a:t>x-coordinate indicates how far across the screen they should be placed</a:t>
            </a:r>
          </a:p>
          <a:p>
            <a:pPr lvl="2">
              <a:buNone/>
            </a:pPr>
            <a:r>
              <a:rPr lang="en-GB" dirty="0" smtClean="0"/>
              <a:t>y-coordinate indicates how far down</a:t>
            </a:r>
          </a:p>
          <a:p>
            <a:pPr lvl="1">
              <a:buNone/>
            </a:pPr>
            <a:r>
              <a:rPr lang="en-GB" dirty="0" smtClean="0"/>
              <a:t>Supports animation</a:t>
            </a:r>
          </a:p>
          <a:p>
            <a:pPr lvl="2">
              <a:buNone/>
            </a:pPr>
            <a:r>
              <a:rPr lang="en-GB" dirty="0" smtClean="0"/>
              <a:t>Sequence of frames can be defined with </a:t>
            </a:r>
            <a:r>
              <a:rPr lang="en-GB" b="1" dirty="0" err="1" smtClean="0">
                <a:solidFill>
                  <a:srgbClr val="006600"/>
                </a:solidFill>
                <a:latin typeface="Courier New" pitchFamily="49" charset="0"/>
              </a:rPr>
              <a:t>setFrameSequence</a:t>
            </a:r>
            <a:r>
              <a:rPr lang="en-GB" b="1" dirty="0" smtClean="0">
                <a:solidFill>
                  <a:srgbClr val="006600"/>
                </a:solidFill>
                <a:latin typeface="Courier New" pitchFamily="49" charset="0"/>
              </a:rPr>
              <a:t>(</a:t>
            </a:r>
            <a:r>
              <a:rPr lang="en-GB" b="1" dirty="0" err="1" smtClean="0">
                <a:solidFill>
                  <a:srgbClr val="006600"/>
                </a:solidFill>
                <a:latin typeface="Courier New" pitchFamily="49" charset="0"/>
              </a:rPr>
              <a:t>int</a:t>
            </a:r>
            <a:r>
              <a:rPr lang="en-GB" b="1" dirty="0" smtClean="0">
                <a:solidFill>
                  <a:srgbClr val="006600"/>
                </a:solidFill>
                <a:latin typeface="Courier New" pitchFamily="49" charset="0"/>
              </a:rPr>
              <a:t> sequence[])</a:t>
            </a:r>
          </a:p>
          <a:p>
            <a:pPr lvl="2">
              <a:buNone/>
            </a:pPr>
            <a:r>
              <a:rPr lang="en-GB" dirty="0" smtClean="0"/>
              <a:t>Advance the animation from one frame to the next using </a:t>
            </a:r>
            <a:r>
              <a:rPr lang="en-GB" b="1" dirty="0" err="1" smtClean="0">
                <a:solidFill>
                  <a:srgbClr val="006600"/>
                </a:solidFill>
                <a:latin typeface="Courier New" pitchFamily="49" charset="0"/>
              </a:rPr>
              <a:t>nextFrame</a:t>
            </a:r>
            <a:r>
              <a:rPr lang="en-GB" b="1" dirty="0" smtClean="0">
                <a:solidFill>
                  <a:srgbClr val="006600"/>
                </a:solidFill>
                <a:latin typeface="Courier New" pitchFamily="49" charset="0"/>
              </a:rPr>
              <a:t>()</a:t>
            </a:r>
            <a:endParaRPr lang="en-GB" dirty="0" smtClean="0"/>
          </a:p>
          <a:p>
            <a:pPr>
              <a:buNone/>
            </a:pPr>
            <a:r>
              <a:rPr lang="en-GB" b="1" dirty="0" err="1" smtClean="0">
                <a:solidFill>
                  <a:srgbClr val="006600"/>
                </a:solidFill>
                <a:latin typeface="Courier New" pitchFamily="49" charset="0"/>
              </a:rPr>
              <a:t>TiledLayer</a:t>
            </a:r>
            <a:r>
              <a:rPr lang="en-GB" dirty="0" smtClean="0"/>
              <a:t> is a grid of cells, each painted with one frame selected from an Image</a:t>
            </a:r>
          </a:p>
          <a:p>
            <a:pPr lvl="1">
              <a:buNone/>
            </a:pPr>
            <a:r>
              <a:rPr lang="en-GB" dirty="0" smtClean="0"/>
              <a:t>Similar to Sprite but has no transformations, frame sequence, or reference pixel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6"/>
          <p:cNvSpPr>
            <a:spLocks noGrp="1" noChangeArrowheads="1"/>
          </p:cNvSpPr>
          <p:nvPr>
            <p:ph type="sldNum" sz="quarter" idx="5"/>
          </p:nvPr>
        </p:nvSpPr>
        <p:spPr>
          <a:noFill/>
        </p:spPr>
        <p:txBody>
          <a:bodyPr/>
          <a:lstStyle/>
          <a:p>
            <a:fld id="{D5AA2AD7-275C-42D7-A450-FA4EC1BC2238}" type="slidenum">
              <a:rPr lang="en-US" smtClean="0"/>
              <a:pPr/>
              <a:t>25</a:t>
            </a:fld>
            <a:endParaRPr lang="en-US" smtClean="0"/>
          </a:p>
        </p:txBody>
      </p:sp>
      <p:sp>
        <p:nvSpPr>
          <p:cNvPr id="65541" name="Rectangle 2"/>
          <p:cNvSpPr>
            <a:spLocks noGrp="1" noRot="1" noChangeAspect="1" noChangeArrowheads="1" noTextEdit="1"/>
          </p:cNvSpPr>
          <p:nvPr>
            <p:ph type="sldImg"/>
          </p:nvPr>
        </p:nvSpPr>
        <p:spPr>
          <a:xfrm>
            <a:off x="924002" y="794741"/>
            <a:ext cx="5011615" cy="3202865"/>
          </a:xfrm>
          <a:ln/>
        </p:spPr>
      </p:sp>
      <p:sp>
        <p:nvSpPr>
          <p:cNvPr id="6554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6"/>
          <p:cNvSpPr>
            <a:spLocks noGrp="1" noChangeArrowheads="1"/>
          </p:cNvSpPr>
          <p:nvPr>
            <p:ph type="sldNum" sz="quarter" idx="5"/>
          </p:nvPr>
        </p:nvSpPr>
        <p:spPr>
          <a:noFill/>
        </p:spPr>
        <p:txBody>
          <a:bodyPr/>
          <a:lstStyle/>
          <a:p>
            <a:fld id="{D83FAE55-055E-476B-80A5-B975BA2F0AB2}" type="slidenum">
              <a:rPr lang="en-US" smtClean="0"/>
              <a:pPr/>
              <a:t>26</a:t>
            </a:fld>
            <a:endParaRPr lang="en-US" smtClean="0"/>
          </a:p>
        </p:txBody>
      </p:sp>
      <p:sp>
        <p:nvSpPr>
          <p:cNvPr id="52229" name="Rectangle 2"/>
          <p:cNvSpPr>
            <a:spLocks noGrp="1" noRot="1" noChangeAspect="1" noChangeArrowheads="1" noTextEdit="1"/>
          </p:cNvSpPr>
          <p:nvPr>
            <p:ph type="sldImg"/>
          </p:nvPr>
        </p:nvSpPr>
        <p:spPr>
          <a:xfrm>
            <a:off x="924002" y="794741"/>
            <a:ext cx="5011615" cy="3202865"/>
          </a:xfrm>
          <a:ln/>
        </p:spPr>
      </p:sp>
      <p:sp>
        <p:nvSpPr>
          <p:cNvPr id="52230"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6"/>
          <p:cNvSpPr>
            <a:spLocks noGrp="1" noChangeArrowheads="1"/>
          </p:cNvSpPr>
          <p:nvPr>
            <p:ph type="sldNum" sz="quarter" idx="5"/>
          </p:nvPr>
        </p:nvSpPr>
        <p:spPr>
          <a:noFill/>
        </p:spPr>
        <p:txBody>
          <a:bodyPr/>
          <a:lstStyle/>
          <a:p>
            <a:fld id="{E8691045-82AF-44DC-A28D-104A68C9D1FE}" type="slidenum">
              <a:rPr lang="en-US" smtClean="0"/>
              <a:pPr/>
              <a:t>27</a:t>
            </a:fld>
            <a:endParaRPr lang="en-US" smtClean="0"/>
          </a:p>
        </p:txBody>
      </p:sp>
      <p:sp>
        <p:nvSpPr>
          <p:cNvPr id="53253" name="Rectangle 2"/>
          <p:cNvSpPr>
            <a:spLocks noGrp="1" noRot="1" noChangeAspect="1" noChangeArrowheads="1" noTextEdit="1"/>
          </p:cNvSpPr>
          <p:nvPr>
            <p:ph type="sldImg"/>
          </p:nvPr>
        </p:nvSpPr>
        <p:spPr>
          <a:xfrm>
            <a:off x="924002" y="794741"/>
            <a:ext cx="5011615" cy="3202865"/>
          </a:xfrm>
          <a:ln/>
        </p:spPr>
      </p:sp>
      <p:sp>
        <p:nvSpPr>
          <p:cNvPr id="53254"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6"/>
          <p:cNvSpPr>
            <a:spLocks noGrp="1" noChangeArrowheads="1"/>
          </p:cNvSpPr>
          <p:nvPr>
            <p:ph type="sldNum" sz="quarter" idx="5"/>
          </p:nvPr>
        </p:nvSpPr>
        <p:spPr>
          <a:noFill/>
        </p:spPr>
        <p:txBody>
          <a:bodyPr/>
          <a:lstStyle/>
          <a:p>
            <a:fld id="{E9AA4F9A-EA0A-4663-A48D-E355DA4B4533}" type="slidenum">
              <a:rPr lang="en-US" smtClean="0"/>
              <a:pPr/>
              <a:t>28</a:t>
            </a:fld>
            <a:endParaRPr lang="en-US" smtClean="0"/>
          </a:p>
        </p:txBody>
      </p:sp>
      <p:sp>
        <p:nvSpPr>
          <p:cNvPr id="54277" name="Rectangle 2"/>
          <p:cNvSpPr>
            <a:spLocks noGrp="1" noRot="1" noChangeAspect="1" noChangeArrowheads="1" noTextEdit="1"/>
          </p:cNvSpPr>
          <p:nvPr>
            <p:ph type="sldImg"/>
          </p:nvPr>
        </p:nvSpPr>
        <p:spPr>
          <a:xfrm>
            <a:off x="924002" y="794741"/>
            <a:ext cx="5011615" cy="3202865"/>
          </a:xfrm>
          <a:ln/>
        </p:spPr>
      </p:sp>
      <p:sp>
        <p:nvSpPr>
          <p:cNvPr id="54278"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Grp="1" noChangeArrowheads="1"/>
          </p:cNvSpPr>
          <p:nvPr>
            <p:ph type="sldNum" sz="quarter" idx="5"/>
          </p:nvPr>
        </p:nvSpPr>
        <p:spPr>
          <a:noFill/>
        </p:spPr>
        <p:txBody>
          <a:bodyPr/>
          <a:lstStyle/>
          <a:p>
            <a:fld id="{7548F242-1D3F-4368-B80F-89C169BE466F}" type="slidenum">
              <a:rPr lang="en-US" smtClean="0"/>
              <a:pPr/>
              <a:t>29</a:t>
            </a:fld>
            <a:endParaRPr lang="en-US" smtClean="0"/>
          </a:p>
        </p:txBody>
      </p:sp>
      <p:sp>
        <p:nvSpPr>
          <p:cNvPr id="58373" name="Rectangle 2"/>
          <p:cNvSpPr>
            <a:spLocks noGrp="1" noRot="1" noChangeAspect="1" noChangeArrowheads="1" noTextEdit="1"/>
          </p:cNvSpPr>
          <p:nvPr>
            <p:ph type="sldImg"/>
          </p:nvPr>
        </p:nvSpPr>
        <p:spPr>
          <a:xfrm>
            <a:off x="1295400" y="795338"/>
            <a:ext cx="4268788" cy="3201987"/>
          </a:xfrm>
          <a:ln/>
        </p:spPr>
      </p:sp>
      <p:sp>
        <p:nvSpPr>
          <p:cNvPr id="58374"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ChangeArrowheads="1"/>
          </p:cNvSpPr>
          <p:nvPr>
            <p:ph type="sldNum" sz="quarter" idx="5"/>
          </p:nvPr>
        </p:nvSpPr>
        <p:spPr>
          <a:noFill/>
        </p:spPr>
        <p:txBody>
          <a:bodyPr/>
          <a:lstStyle/>
          <a:p>
            <a:fld id="{0E49385A-9EEA-4744-86BB-BE4C8B5119F0}" type="slidenum">
              <a:rPr lang="en-US" smtClean="0"/>
              <a:pPr/>
              <a:t>30</a:t>
            </a:fld>
            <a:endParaRPr lang="en-US" smtClean="0"/>
          </a:p>
        </p:txBody>
      </p:sp>
      <p:sp>
        <p:nvSpPr>
          <p:cNvPr id="59397" name="Rectangle 2"/>
          <p:cNvSpPr>
            <a:spLocks noGrp="1" noRot="1" noChangeAspect="1" noChangeArrowheads="1" noTextEdit="1"/>
          </p:cNvSpPr>
          <p:nvPr>
            <p:ph type="sldImg"/>
          </p:nvPr>
        </p:nvSpPr>
        <p:spPr>
          <a:xfrm>
            <a:off x="1295400" y="795338"/>
            <a:ext cx="4268788" cy="3201987"/>
          </a:xfrm>
          <a:ln/>
        </p:spPr>
      </p:sp>
      <p:sp>
        <p:nvSpPr>
          <p:cNvPr id="59398"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6"/>
          <p:cNvSpPr>
            <a:spLocks noGrp="1" noChangeArrowheads="1"/>
          </p:cNvSpPr>
          <p:nvPr>
            <p:ph type="sldNum" sz="quarter" idx="5"/>
          </p:nvPr>
        </p:nvSpPr>
        <p:spPr>
          <a:noFill/>
        </p:spPr>
        <p:txBody>
          <a:bodyPr/>
          <a:lstStyle/>
          <a:p>
            <a:fld id="{56006973-AF46-46F9-8DB7-F3D17624CB9F}" type="slidenum">
              <a:rPr lang="en-US" smtClean="0"/>
              <a:pPr/>
              <a:t>4</a:t>
            </a:fld>
            <a:endParaRPr lang="en-US" smtClean="0"/>
          </a:p>
        </p:txBody>
      </p:sp>
      <p:sp>
        <p:nvSpPr>
          <p:cNvPr id="38917" name="Rectangle 2"/>
          <p:cNvSpPr>
            <a:spLocks noGrp="1" noRot="1" noChangeAspect="1" noChangeArrowheads="1" noTextEdit="1"/>
          </p:cNvSpPr>
          <p:nvPr>
            <p:ph type="sldImg"/>
          </p:nvPr>
        </p:nvSpPr>
        <p:spPr>
          <a:xfrm>
            <a:off x="924002" y="794741"/>
            <a:ext cx="5011615" cy="3202865"/>
          </a:xfrm>
          <a:ln/>
        </p:spPr>
      </p:sp>
      <p:sp>
        <p:nvSpPr>
          <p:cNvPr id="38918" name="Rectangle 3"/>
          <p:cNvSpPr>
            <a:spLocks noGrp="1" noChangeArrowheads="1"/>
          </p:cNvSpPr>
          <p:nvPr>
            <p:ph type="body" idx="1"/>
          </p:nvPr>
        </p:nvSpPr>
        <p:spPr>
          <a:noFill/>
          <a:ln w="9525"/>
        </p:spPr>
        <p:txBody>
          <a:bodyPr/>
          <a:lstStyle/>
          <a:p>
            <a:r>
              <a:rPr lang="en-US" smtClean="0"/>
              <a:t>The Java ME architecture defines configurations, profiles and optional packages as elements for building complete Java runtime environments that meet the requirements for a broad range of devices and target markets.  Each combination is optimized for the memory, processing power, and I/O capabilities of a related category of devices.</a:t>
            </a:r>
          </a:p>
          <a:p>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6"/>
          <p:cNvSpPr>
            <a:spLocks noGrp="1" noChangeArrowheads="1"/>
          </p:cNvSpPr>
          <p:nvPr>
            <p:ph type="sldNum" sz="quarter" idx="5"/>
          </p:nvPr>
        </p:nvSpPr>
        <p:spPr>
          <a:noFill/>
        </p:spPr>
        <p:txBody>
          <a:bodyPr/>
          <a:lstStyle/>
          <a:p>
            <a:fld id="{CB54BE66-B3D0-48E0-A437-A26ABB6672C8}" type="slidenum">
              <a:rPr lang="en-US" smtClean="0"/>
              <a:pPr/>
              <a:t>31</a:t>
            </a:fld>
            <a:endParaRPr lang="en-US" smtClean="0"/>
          </a:p>
        </p:txBody>
      </p:sp>
      <p:sp>
        <p:nvSpPr>
          <p:cNvPr id="60421" name="Rectangle 2"/>
          <p:cNvSpPr>
            <a:spLocks noGrp="1" noRot="1" noChangeAspect="1" noChangeArrowheads="1" noTextEdit="1"/>
          </p:cNvSpPr>
          <p:nvPr>
            <p:ph type="sldImg"/>
          </p:nvPr>
        </p:nvSpPr>
        <p:spPr>
          <a:xfrm>
            <a:off x="924002" y="794741"/>
            <a:ext cx="5011615" cy="3202865"/>
          </a:xfrm>
          <a:ln/>
        </p:spPr>
      </p:sp>
      <p:sp>
        <p:nvSpPr>
          <p:cNvPr id="60422"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6"/>
          <p:cNvSpPr>
            <a:spLocks noGrp="1" noChangeArrowheads="1"/>
          </p:cNvSpPr>
          <p:nvPr>
            <p:ph type="sldNum" sz="quarter" idx="5"/>
          </p:nvPr>
        </p:nvSpPr>
        <p:spPr>
          <a:noFill/>
        </p:spPr>
        <p:txBody>
          <a:bodyPr/>
          <a:lstStyle/>
          <a:p>
            <a:fld id="{8929C656-57D0-47D3-A151-8C4B6DE7FE11}" type="slidenum">
              <a:rPr lang="en-US" smtClean="0"/>
              <a:pPr/>
              <a:t>32</a:t>
            </a:fld>
            <a:endParaRPr lang="en-US" smtClean="0"/>
          </a:p>
        </p:txBody>
      </p:sp>
      <p:sp>
        <p:nvSpPr>
          <p:cNvPr id="61445" name="Rectangle 2"/>
          <p:cNvSpPr>
            <a:spLocks noGrp="1" noRot="1" noChangeAspect="1" noChangeArrowheads="1" noTextEdit="1"/>
          </p:cNvSpPr>
          <p:nvPr>
            <p:ph type="sldImg"/>
          </p:nvPr>
        </p:nvSpPr>
        <p:spPr>
          <a:xfrm>
            <a:off x="924002" y="794741"/>
            <a:ext cx="5011615" cy="3202865"/>
          </a:xfrm>
          <a:ln/>
        </p:spPr>
      </p:sp>
      <p:sp>
        <p:nvSpPr>
          <p:cNvPr id="61446"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6"/>
          <p:cNvSpPr>
            <a:spLocks noGrp="1" noChangeArrowheads="1"/>
          </p:cNvSpPr>
          <p:nvPr>
            <p:ph type="sldNum" sz="quarter" idx="5"/>
          </p:nvPr>
        </p:nvSpPr>
        <p:spPr>
          <a:noFill/>
        </p:spPr>
        <p:txBody>
          <a:bodyPr/>
          <a:lstStyle/>
          <a:p>
            <a:fld id="{08C6EFB5-A9EA-490A-9A05-AFE077BA1F49}" type="slidenum">
              <a:rPr lang="en-US" smtClean="0"/>
              <a:pPr/>
              <a:t>33</a:t>
            </a:fld>
            <a:endParaRPr lang="en-US" smtClean="0"/>
          </a:p>
        </p:txBody>
      </p:sp>
      <p:sp>
        <p:nvSpPr>
          <p:cNvPr id="62469" name="Rectangle 2"/>
          <p:cNvSpPr>
            <a:spLocks noGrp="1" noRot="1" noChangeAspect="1" noChangeArrowheads="1" noTextEdit="1"/>
          </p:cNvSpPr>
          <p:nvPr>
            <p:ph type="sldImg"/>
          </p:nvPr>
        </p:nvSpPr>
        <p:spPr>
          <a:xfrm>
            <a:off x="924002" y="794741"/>
            <a:ext cx="5011615" cy="3202865"/>
          </a:xfrm>
          <a:ln/>
        </p:spPr>
      </p:sp>
      <p:sp>
        <p:nvSpPr>
          <p:cNvPr id="62470"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6"/>
          <p:cNvSpPr>
            <a:spLocks noGrp="1" noChangeArrowheads="1"/>
          </p:cNvSpPr>
          <p:nvPr>
            <p:ph type="sldNum" sz="quarter" idx="5"/>
          </p:nvPr>
        </p:nvSpPr>
        <p:spPr>
          <a:noFill/>
        </p:spPr>
        <p:txBody>
          <a:bodyPr/>
          <a:lstStyle/>
          <a:p>
            <a:fld id="{D7AC9832-2936-48D6-8F58-FD4A04AC74F8}" type="slidenum">
              <a:rPr lang="en-US" smtClean="0"/>
              <a:pPr/>
              <a:t>34</a:t>
            </a:fld>
            <a:endParaRPr lang="en-US" smtClean="0"/>
          </a:p>
        </p:txBody>
      </p:sp>
      <p:sp>
        <p:nvSpPr>
          <p:cNvPr id="75781" name="Rectangle 2"/>
          <p:cNvSpPr>
            <a:spLocks noGrp="1" noRot="1" noChangeAspect="1" noChangeArrowheads="1" noTextEdit="1"/>
          </p:cNvSpPr>
          <p:nvPr>
            <p:ph type="sldImg"/>
          </p:nvPr>
        </p:nvSpPr>
        <p:spPr>
          <a:xfrm>
            <a:off x="1295400" y="795338"/>
            <a:ext cx="4268788" cy="3201987"/>
          </a:xfrm>
          <a:ln/>
        </p:spPr>
      </p:sp>
      <p:sp>
        <p:nvSpPr>
          <p:cNvPr id="75782"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6"/>
          <p:cNvSpPr>
            <a:spLocks noGrp="1" noChangeArrowheads="1"/>
          </p:cNvSpPr>
          <p:nvPr>
            <p:ph type="sldNum" sz="quarter" idx="5"/>
          </p:nvPr>
        </p:nvSpPr>
        <p:spPr>
          <a:noFill/>
        </p:spPr>
        <p:txBody>
          <a:bodyPr/>
          <a:lstStyle/>
          <a:p>
            <a:fld id="{6E97FC42-375A-42A1-A7B6-9C2F78C8715D}" type="slidenum">
              <a:rPr lang="en-US" smtClean="0"/>
              <a:pPr/>
              <a:t>35</a:t>
            </a:fld>
            <a:endParaRPr lang="en-US" smtClean="0"/>
          </a:p>
        </p:txBody>
      </p:sp>
      <p:sp>
        <p:nvSpPr>
          <p:cNvPr id="93189" name="Rectangle 2"/>
          <p:cNvSpPr>
            <a:spLocks noGrp="1" noRot="1" noChangeAspect="1" noChangeArrowheads="1" noTextEdit="1"/>
          </p:cNvSpPr>
          <p:nvPr>
            <p:ph type="sldImg"/>
          </p:nvPr>
        </p:nvSpPr>
        <p:spPr>
          <a:xfrm>
            <a:off x="1295400" y="795338"/>
            <a:ext cx="4268788" cy="3201987"/>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6"/>
          <p:cNvSpPr>
            <a:spLocks noGrp="1" noChangeArrowheads="1"/>
          </p:cNvSpPr>
          <p:nvPr>
            <p:ph type="sldNum" sz="quarter" idx="5"/>
          </p:nvPr>
        </p:nvSpPr>
        <p:spPr>
          <a:noFill/>
        </p:spPr>
        <p:txBody>
          <a:bodyPr/>
          <a:lstStyle/>
          <a:p>
            <a:fld id="{990FDCB3-4EE3-40B1-8A67-BC5204406251}" type="slidenum">
              <a:rPr lang="en-US" smtClean="0"/>
              <a:pPr/>
              <a:t>5</a:t>
            </a:fld>
            <a:endParaRPr lang="en-US" smtClean="0"/>
          </a:p>
        </p:txBody>
      </p:sp>
      <p:sp>
        <p:nvSpPr>
          <p:cNvPr id="39941" name="Rectangle 2"/>
          <p:cNvSpPr>
            <a:spLocks noGrp="1" noRot="1" noChangeAspect="1" noChangeArrowheads="1" noTextEdit="1"/>
          </p:cNvSpPr>
          <p:nvPr>
            <p:ph type="sldImg"/>
          </p:nvPr>
        </p:nvSpPr>
        <p:spPr>
          <a:xfrm>
            <a:off x="924002" y="794741"/>
            <a:ext cx="5011615" cy="3202865"/>
          </a:xfrm>
          <a:ln/>
        </p:spPr>
      </p:sp>
      <p:sp>
        <p:nvSpPr>
          <p:cNvPr id="39942" name="Rectangle 3"/>
          <p:cNvSpPr>
            <a:spLocks noGrp="1" noChangeArrowheads="1"/>
          </p:cNvSpPr>
          <p:nvPr>
            <p:ph type="body" idx="1"/>
          </p:nvPr>
        </p:nvSpPr>
        <p:spPr>
          <a:noFill/>
          <a:ln w="9525"/>
        </p:spPr>
        <p:txBody>
          <a:bodyPr/>
          <a:lstStyle/>
          <a:p>
            <a:r>
              <a:rPr lang="en-US" smtClean="0"/>
              <a:t>Configurations define the minimum Java libraries and virtual machine capabilities expected to be available on devices that share similar characteristics such as memory size and processing resources. They provide the base functionality that a device manufacturer or a content provider can safely assume to be present on a range of devices.  Configurations are defined through the Java Community Process, which is Sun's attempt to involve the international Java community in developing Java specifications.  </a:t>
            </a:r>
          </a:p>
          <a:p>
            <a:endParaRPr lang="en-US" smtClean="0"/>
          </a:p>
          <a:p>
            <a:r>
              <a:rPr lang="en-US" smtClean="0"/>
              <a:t>More specifically, a configuration specifies:  </a:t>
            </a:r>
            <a:endParaRPr lang="en-GB" smtClean="0"/>
          </a:p>
          <a:p>
            <a:pPr lvl="1">
              <a:buFontTx/>
              <a:buChar char="•"/>
            </a:pPr>
            <a:r>
              <a:rPr lang="en-GB" smtClean="0"/>
              <a:t>The Java programming language features supported,  </a:t>
            </a:r>
          </a:p>
          <a:p>
            <a:pPr lvl="1">
              <a:buFontTx/>
              <a:buChar char="•"/>
            </a:pPr>
            <a:r>
              <a:rPr lang="en-GB" smtClean="0"/>
              <a:t>The Java virtual machine features supported,  </a:t>
            </a:r>
          </a:p>
          <a:p>
            <a:pPr lvl="1">
              <a:buFontTx/>
              <a:buChar char="•"/>
            </a:pPr>
            <a:r>
              <a:rPr lang="en-GB" smtClean="0"/>
              <a:t>The Java libraries and APIs supported.  </a:t>
            </a:r>
            <a:endParaRPr lang="en-US" smtClean="0"/>
          </a:p>
          <a:p>
            <a:endParaRPr lang="en-US" smtClean="0"/>
          </a:p>
          <a:p>
            <a:r>
              <a:rPr lang="en-US" smtClean="0"/>
              <a:t>Application developers and content providers must design their code to stay within the bounds of the Java virtual machine features and APIs specified by that configuration.  </a:t>
            </a:r>
          </a:p>
          <a:p>
            <a:r>
              <a:rPr lang="en-US" smtClean="0"/>
              <a:t>Java ME currently defines two configurations, the Connected Device Configuration (CDC), and the more restrained Connected Limited Device Configuration (CDLC).</a:t>
            </a:r>
          </a:p>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6"/>
          <p:cNvSpPr>
            <a:spLocks noGrp="1" noChangeArrowheads="1"/>
          </p:cNvSpPr>
          <p:nvPr>
            <p:ph type="sldNum" sz="quarter" idx="5"/>
          </p:nvPr>
        </p:nvSpPr>
        <p:spPr>
          <a:noFill/>
        </p:spPr>
        <p:txBody>
          <a:bodyPr/>
          <a:lstStyle/>
          <a:p>
            <a:fld id="{7307CF5D-94CD-45A1-97FF-7D7DC1AC4A81}" type="slidenum">
              <a:rPr lang="en-US" smtClean="0"/>
              <a:pPr/>
              <a:t>6</a:t>
            </a:fld>
            <a:endParaRPr lang="en-US" smtClean="0"/>
          </a:p>
        </p:txBody>
      </p:sp>
      <p:sp>
        <p:nvSpPr>
          <p:cNvPr id="40965" name="Rectangle 2"/>
          <p:cNvSpPr>
            <a:spLocks noGrp="1" noRot="1" noChangeAspect="1" noChangeArrowheads="1" noTextEdit="1"/>
          </p:cNvSpPr>
          <p:nvPr>
            <p:ph type="sldImg"/>
          </p:nvPr>
        </p:nvSpPr>
        <p:spPr>
          <a:xfrm>
            <a:off x="924002" y="794741"/>
            <a:ext cx="5011615" cy="3202865"/>
          </a:xfrm>
          <a:ln/>
        </p:spPr>
      </p:sp>
      <p:sp>
        <p:nvSpPr>
          <p:cNvPr id="40966" name="Rectangle 3"/>
          <p:cNvSpPr>
            <a:spLocks noGrp="1" noChangeArrowheads="1"/>
          </p:cNvSpPr>
          <p:nvPr>
            <p:ph type="body" idx="1"/>
          </p:nvPr>
        </p:nvSpPr>
        <p:spPr>
          <a:noFill/>
          <a:ln w="9525"/>
        </p:spPr>
        <p:txBody>
          <a:bodyPr/>
          <a:lstStyle/>
          <a:p>
            <a:r>
              <a:rPr lang="en-US" smtClean="0"/>
              <a:t>A profile is a collection of Java based APIs that supplement a Configuration to provide capabilities for a  specific vertical market or device type (for example, wireless: pagers, mobile devices, etc.). </a:t>
            </a:r>
          </a:p>
          <a:p>
            <a:endParaRPr lang="en-US" smtClean="0"/>
          </a:p>
          <a:p>
            <a:r>
              <a:rPr lang="en-US" smtClean="0"/>
              <a:t>The main goal for a profile is to provide flexibility to the Java Community while still maintaining portability across device types.  </a:t>
            </a:r>
          </a:p>
          <a:p>
            <a:endParaRPr lang="en-US" smtClean="0"/>
          </a:p>
          <a:p>
            <a:r>
              <a:rPr lang="en-US" smtClean="0"/>
              <a:t>Profiles are defined by open industry working groups utilizing the Java Community Process Program. In this way industries can decide for themselves what elements are necessary to provide a complete solution targeted at their industry.  </a:t>
            </a:r>
          </a:p>
          <a:p>
            <a:endParaRPr lang="en-US" smtClean="0"/>
          </a:p>
          <a:p>
            <a:r>
              <a:rPr lang="en-US" smtClean="0"/>
              <a:t>Profiles are implemented on top of a configuration to further define the application life cycle model, the user interface, and access to device specific properties.  </a:t>
            </a:r>
          </a:p>
          <a:p>
            <a:endParaRPr lang="en-US" smtClean="0"/>
          </a:p>
          <a:p>
            <a:r>
              <a:rPr lang="en-US" smtClean="0"/>
              <a:t>Examples of profiles are the Mobile Information Device Profile (MIDP), Foundation Profile (FP), Personal Profile (PP) and Personal Basic Profile (PBP).  </a:t>
            </a:r>
          </a:p>
          <a:p>
            <a:endParaRPr lang="en-US" smtClean="0"/>
          </a:p>
          <a:p>
            <a:r>
              <a:rPr lang="en-US" smtClean="0"/>
              <a:t>The practical definition for developers is that a configuration specifies everything that is necessary to provide basic Java Technology support in a compliant device, while profiles provide industry-specific or specialized APIs on top of the underlying configuration. The CLDC and MIDP described below together specify both the core VM and Java language features plus the wireless- and mobile-specific APIs needed for mobile devices and pagers with small memory, power constraints, small screens, and limited user interfaces.</a:t>
            </a:r>
          </a:p>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6"/>
          <p:cNvSpPr>
            <a:spLocks noGrp="1" noChangeArrowheads="1"/>
          </p:cNvSpPr>
          <p:nvPr>
            <p:ph type="sldNum" sz="quarter" idx="5"/>
          </p:nvPr>
        </p:nvSpPr>
        <p:spPr>
          <a:noFill/>
        </p:spPr>
        <p:txBody>
          <a:bodyPr/>
          <a:lstStyle/>
          <a:p>
            <a:fld id="{EF821287-2F01-43F8-8D6E-DF01191384C5}" type="slidenum">
              <a:rPr lang="en-US" smtClean="0"/>
              <a:pPr/>
              <a:t>7</a:t>
            </a:fld>
            <a:endParaRPr lang="en-US" smtClean="0"/>
          </a:p>
        </p:txBody>
      </p:sp>
      <p:sp>
        <p:nvSpPr>
          <p:cNvPr id="41989" name="Rectangle 2"/>
          <p:cNvSpPr>
            <a:spLocks noGrp="1" noRot="1" noChangeAspect="1" noChangeArrowheads="1" noTextEdit="1"/>
          </p:cNvSpPr>
          <p:nvPr>
            <p:ph type="sldImg"/>
          </p:nvPr>
        </p:nvSpPr>
        <p:spPr>
          <a:xfrm>
            <a:off x="924002" y="794741"/>
            <a:ext cx="5011615" cy="3202865"/>
          </a:xfrm>
          <a:ln/>
        </p:spPr>
      </p:sp>
      <p:sp>
        <p:nvSpPr>
          <p:cNvPr id="4199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6"/>
          <p:cNvSpPr>
            <a:spLocks noGrp="1" noChangeArrowheads="1"/>
          </p:cNvSpPr>
          <p:nvPr>
            <p:ph type="sldNum" sz="quarter" idx="5"/>
          </p:nvPr>
        </p:nvSpPr>
        <p:spPr>
          <a:noFill/>
        </p:spPr>
        <p:txBody>
          <a:bodyPr/>
          <a:lstStyle/>
          <a:p>
            <a:fld id="{546722D2-2C20-4913-879E-BFE872B0BA13}" type="slidenum">
              <a:rPr lang="en-US" smtClean="0"/>
              <a:pPr/>
              <a:t>8</a:t>
            </a:fld>
            <a:endParaRPr lang="en-US" smtClean="0"/>
          </a:p>
        </p:txBody>
      </p:sp>
      <p:sp>
        <p:nvSpPr>
          <p:cNvPr id="43013" name="Rectangle 2"/>
          <p:cNvSpPr>
            <a:spLocks noGrp="1" noRot="1" noChangeAspect="1" noChangeArrowheads="1" noTextEdit="1"/>
          </p:cNvSpPr>
          <p:nvPr>
            <p:ph type="sldImg"/>
          </p:nvPr>
        </p:nvSpPr>
        <p:spPr>
          <a:xfrm>
            <a:off x="924002" y="794741"/>
            <a:ext cx="5011615" cy="3202865"/>
          </a:xfrm>
          <a:ln/>
        </p:spPr>
      </p:sp>
      <p:sp>
        <p:nvSpPr>
          <p:cNvPr id="4301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sldNum" sz="quarter" idx="5"/>
          </p:nvPr>
        </p:nvSpPr>
        <p:spPr>
          <a:noFill/>
        </p:spPr>
        <p:txBody>
          <a:bodyPr/>
          <a:lstStyle/>
          <a:p>
            <a:fld id="{FE28FCB3-889A-4BD6-B063-4A57B6DCBBD2}" type="slidenum">
              <a:rPr lang="en-US" smtClean="0"/>
              <a:pPr/>
              <a:t>9</a:t>
            </a:fld>
            <a:endParaRPr lang="en-US" smtClean="0"/>
          </a:p>
        </p:txBody>
      </p:sp>
      <p:sp>
        <p:nvSpPr>
          <p:cNvPr id="44037" name="Rectangle 2"/>
          <p:cNvSpPr>
            <a:spLocks noGrp="1" noRot="1" noChangeAspect="1" noChangeArrowheads="1" noTextEdit="1"/>
          </p:cNvSpPr>
          <p:nvPr>
            <p:ph type="sldImg"/>
          </p:nvPr>
        </p:nvSpPr>
        <p:spPr>
          <a:xfrm>
            <a:off x="924002" y="794741"/>
            <a:ext cx="5011615" cy="3202865"/>
          </a:xfrm>
          <a:ln/>
        </p:spPr>
      </p:sp>
      <p:sp>
        <p:nvSpPr>
          <p:cNvPr id="44038" name="Rectangle 3"/>
          <p:cNvSpPr>
            <a:spLocks noGrp="1" noChangeArrowheads="1"/>
          </p:cNvSpPr>
          <p:nvPr>
            <p:ph type="body" idx="1"/>
          </p:nvPr>
        </p:nvSpPr>
        <p:spPr>
          <a:noFill/>
          <a:ln w="9525"/>
        </p:spPr>
        <p:txBody>
          <a:bodyPr/>
          <a:lstStyle/>
          <a:p>
            <a:r>
              <a:rPr lang="en-US" smtClean="0"/>
              <a:t>Connected Limited Device Configuration (CLDC) specifies the core libraries and virtual machine features  for Java ME implementation on small, resource-constrained devices, such as mobile devices, mainstream personal  digital assistants, and small retail payment terminals.  </a:t>
            </a:r>
          </a:p>
          <a:p>
            <a:r>
              <a:rPr lang="en-US" smtClean="0"/>
              <a:t>CLDC enables dynamic, secure delivery of interactive Java based content to small devices.  It also  incorporates 3rd-party application development for these devices.  </a:t>
            </a:r>
          </a:p>
          <a:p>
            <a:r>
              <a:rPr lang="en-US" smtClean="0"/>
              <a:t>This configuration includes some new classes, not drawn from the Java  Standard Edition (SE) APIs,  designed specifically to fit the needs of small-footprint devices.</a:t>
            </a:r>
          </a:p>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6"/>
          <p:cNvSpPr>
            <a:spLocks noGrp="1" noChangeArrowheads="1"/>
          </p:cNvSpPr>
          <p:nvPr>
            <p:ph type="sldNum" sz="quarter" idx="5"/>
          </p:nvPr>
        </p:nvSpPr>
        <p:spPr>
          <a:noFill/>
        </p:spPr>
        <p:txBody>
          <a:bodyPr/>
          <a:lstStyle/>
          <a:p>
            <a:fld id="{A2E85543-4BE9-465E-ACCB-368546E83616}" type="slidenum">
              <a:rPr lang="en-US" smtClean="0"/>
              <a:pPr/>
              <a:t>10</a:t>
            </a:fld>
            <a:endParaRPr lang="en-US" smtClean="0"/>
          </a:p>
        </p:txBody>
      </p:sp>
      <p:sp>
        <p:nvSpPr>
          <p:cNvPr id="45061" name="Rectangle 2"/>
          <p:cNvSpPr>
            <a:spLocks noGrp="1" noRot="1" noChangeAspect="1" noChangeArrowheads="1" noTextEdit="1"/>
          </p:cNvSpPr>
          <p:nvPr>
            <p:ph type="sldImg"/>
          </p:nvPr>
        </p:nvSpPr>
        <p:spPr>
          <a:xfrm>
            <a:off x="924002" y="794741"/>
            <a:ext cx="5011615" cy="3202865"/>
          </a:xfrm>
          <a:ln/>
        </p:spPr>
      </p:sp>
      <p:sp>
        <p:nvSpPr>
          <p:cNvPr id="45062" name="Rectangle 3"/>
          <p:cNvSpPr>
            <a:spLocks noGrp="1" noChangeArrowheads="1"/>
          </p:cNvSpPr>
          <p:nvPr>
            <p:ph type="body" idx="1"/>
          </p:nvPr>
        </p:nvSpPr>
        <p:spPr>
          <a:xfrm>
            <a:off x="566351" y="4029911"/>
            <a:ext cx="5872100" cy="4461652"/>
          </a:xfrm>
          <a:noFill/>
          <a:ln w="9525"/>
        </p:spPr>
        <p:txBody>
          <a:bodyPr/>
          <a:lstStyle/>
          <a:p>
            <a:pPr marL="171450" indent="-171450">
              <a:lnSpc>
                <a:spcPct val="80000"/>
              </a:lnSpc>
              <a:spcBef>
                <a:spcPct val="10000"/>
              </a:spcBef>
              <a:spcAft>
                <a:spcPct val="10000"/>
              </a:spcAft>
              <a:buFontTx/>
              <a:buChar char="•"/>
            </a:pPr>
            <a:r>
              <a:rPr lang="en-US" sz="900" dirty="0" smtClean="0"/>
              <a:t>The general goal for a Java VM supporting CLDC is to be as compliant with the Java. Language Specification as is feasible within the strict memory limits of the target devices. A number of features have been eliminated from a JVM supporting CLDC because of lack of hardware support, the Java libraries included in CLDC are substantially more limited than regular J2SE libraries, and/or the presence of the feature would have  posed security problems in the absence of the full Java security model.  The limitations include:</a:t>
            </a:r>
            <a:endParaRPr lang="en-GB" sz="900" dirty="0" smtClean="0"/>
          </a:p>
          <a:p>
            <a:pPr marL="628650" lvl="1" indent="-171450">
              <a:lnSpc>
                <a:spcPct val="80000"/>
              </a:lnSpc>
              <a:spcBef>
                <a:spcPct val="10000"/>
              </a:spcBef>
              <a:spcAft>
                <a:spcPct val="10000"/>
              </a:spcAft>
              <a:buFontTx/>
              <a:buChar char="•"/>
            </a:pPr>
            <a:r>
              <a:rPr lang="en-GB" sz="1100" dirty="0" smtClean="0"/>
              <a:t>No support for floating point data types (float and double). This was removed because the  majority of CLDC target devices do not have hardware floating point support, and since the cost of supporting floating  point in software was considered too high.</a:t>
            </a:r>
          </a:p>
          <a:p>
            <a:pPr marL="628650" lvl="1" indent="-171450">
              <a:lnSpc>
                <a:spcPct val="80000"/>
              </a:lnSpc>
              <a:spcBef>
                <a:spcPct val="10000"/>
              </a:spcBef>
              <a:spcAft>
                <a:spcPct val="10000"/>
              </a:spcAft>
              <a:buFontTx/>
              <a:buChar char="•"/>
            </a:pPr>
            <a:r>
              <a:rPr lang="en-GB" sz="1100" dirty="0" smtClean="0"/>
              <a:t>No support for finalization of class instances. The method </a:t>
            </a:r>
            <a:r>
              <a:rPr lang="en-GB" sz="1100" dirty="0" err="1" smtClean="0"/>
              <a:t>Object.finalize</a:t>
            </a:r>
            <a:r>
              <a:rPr lang="en-GB" sz="1100" dirty="0" smtClean="0"/>
              <a:t>() does not exist.   </a:t>
            </a:r>
          </a:p>
          <a:p>
            <a:pPr marL="628650" lvl="1" indent="-171450">
              <a:lnSpc>
                <a:spcPct val="80000"/>
              </a:lnSpc>
              <a:spcBef>
                <a:spcPct val="10000"/>
              </a:spcBef>
              <a:spcAft>
                <a:spcPct val="10000"/>
              </a:spcAft>
              <a:buFontTx/>
              <a:buChar char="•"/>
            </a:pPr>
            <a:r>
              <a:rPr lang="en-GB" sz="1100" dirty="0" smtClean="0"/>
              <a:t>No support for the Java Native Interface (JNI). The limited security model provided by CLDC assumes that the set of native functions must be closed. Also the full implementation of JNI was considered too expensive given the strict memory constraints of CLDC target devices.  </a:t>
            </a:r>
          </a:p>
          <a:p>
            <a:pPr marL="628650" lvl="1" indent="-171450">
              <a:lnSpc>
                <a:spcPct val="80000"/>
              </a:lnSpc>
              <a:spcBef>
                <a:spcPct val="10000"/>
              </a:spcBef>
              <a:spcAft>
                <a:spcPct val="10000"/>
              </a:spcAft>
              <a:buFontTx/>
              <a:buChar char="•"/>
            </a:pPr>
            <a:r>
              <a:rPr lang="en-GB" sz="1100" dirty="0" smtClean="0"/>
              <a:t>No user-defined, Java-level class loaders.  The elimination of user-defined class loaders is part of the security restrictions.  </a:t>
            </a:r>
          </a:p>
          <a:p>
            <a:pPr marL="628650" lvl="1" indent="-171450">
              <a:lnSpc>
                <a:spcPct val="80000"/>
              </a:lnSpc>
              <a:spcBef>
                <a:spcPct val="10000"/>
              </a:spcBef>
              <a:spcAft>
                <a:spcPct val="10000"/>
              </a:spcAft>
              <a:buFontTx/>
              <a:buChar char="•"/>
            </a:pPr>
            <a:r>
              <a:rPr lang="en-GB" sz="1100" dirty="0" smtClean="0"/>
              <a:t>No reflection features. I.e., features that allow a Java program to inspect the number and the contents of classes, objects, methods, fields, threads, execution stacks and other runtime structures inside the virtual machine.  Consequently, does not support RMI, object serialization, JVMDI (Debugging Interface), JVMPI  (Profiler Interface) or any other advanced features of J2SE that depend on the presence of reflective capabilities.  </a:t>
            </a:r>
          </a:p>
          <a:p>
            <a:pPr marL="628650" lvl="1" indent="-171450">
              <a:lnSpc>
                <a:spcPct val="80000"/>
              </a:lnSpc>
              <a:spcBef>
                <a:spcPct val="10000"/>
              </a:spcBef>
              <a:spcAft>
                <a:spcPct val="10000"/>
              </a:spcAft>
              <a:buFontTx/>
              <a:buChar char="•"/>
            </a:pPr>
            <a:r>
              <a:rPr lang="en-GB" sz="1100" dirty="0" smtClean="0"/>
              <a:t>No supports for thread groups or daemon threads.  Implements multithreading, but does not have support for thread groups or daemon threads.  Thread operations such as starting and stopping of threads can be applied only to individual thread objects.  </a:t>
            </a:r>
          </a:p>
          <a:p>
            <a:pPr marL="628650" lvl="1" indent="-171450">
              <a:lnSpc>
                <a:spcPct val="80000"/>
              </a:lnSpc>
              <a:spcBef>
                <a:spcPct val="10000"/>
              </a:spcBef>
              <a:spcAft>
                <a:spcPct val="10000"/>
              </a:spcAft>
              <a:buFontTx/>
              <a:buChar char="•"/>
            </a:pPr>
            <a:r>
              <a:rPr lang="en-GB" sz="1100" dirty="0" smtClean="0"/>
              <a:t>No weak references, i.e. a reference that does not prevent the referenced object from being garbage collected.</a:t>
            </a:r>
            <a:endParaRPr lang="en-GB" sz="1100" b="1" dirty="0" smtClean="0"/>
          </a:p>
          <a:p>
            <a:pPr marL="171450" indent="-171450">
              <a:lnSpc>
                <a:spcPct val="80000"/>
              </a:lnSpc>
              <a:spcBef>
                <a:spcPct val="10000"/>
              </a:spcBef>
              <a:spcAft>
                <a:spcPct val="10000"/>
              </a:spcAft>
            </a:pPr>
            <a:r>
              <a:rPr lang="en-GB" sz="900" b="1" dirty="0" smtClean="0"/>
              <a:t>Error Handling Limitations</a:t>
            </a:r>
            <a:endParaRPr lang="en-GB" sz="900" dirty="0" smtClean="0"/>
          </a:p>
          <a:p>
            <a:pPr marL="171450" indent="-171450">
              <a:lnSpc>
                <a:spcPct val="80000"/>
              </a:lnSpc>
              <a:spcBef>
                <a:spcPct val="10000"/>
              </a:spcBef>
              <a:spcAft>
                <a:spcPct val="10000"/>
              </a:spcAft>
            </a:pPr>
            <a:r>
              <a:rPr lang="en-GB" sz="900" dirty="0" smtClean="0"/>
              <a:t>The set of error classes included in CLDC libraries is limited, and consequently the error handling capabilities of CLDC are restricted. This is because of two reasons: </a:t>
            </a:r>
          </a:p>
          <a:p>
            <a:pPr marL="171450" indent="-171450">
              <a:lnSpc>
                <a:spcPct val="80000"/>
              </a:lnSpc>
              <a:spcBef>
                <a:spcPct val="10000"/>
              </a:spcBef>
              <a:spcAft>
                <a:spcPct val="10000"/>
              </a:spcAft>
              <a:buFontTx/>
              <a:buAutoNum type="arabicPeriod"/>
            </a:pPr>
            <a:r>
              <a:rPr lang="en-GB" sz="900" dirty="0" smtClean="0"/>
              <a:t>In embedded systems, recovery from error conditions is usually highly device specific.  While some embedded devices may try to recover from serious error conditions, many embedded devices simply soft-reset themselves upon encountering an error.  Application programmers cannot be expected to worry about device-specific error handling mechanisms and conventions. </a:t>
            </a:r>
          </a:p>
          <a:p>
            <a:pPr marL="171450" indent="-171450">
              <a:lnSpc>
                <a:spcPct val="80000"/>
              </a:lnSpc>
              <a:spcBef>
                <a:spcPct val="10000"/>
              </a:spcBef>
              <a:spcAft>
                <a:spcPct val="10000"/>
              </a:spcAft>
              <a:buFont typeface="NokiaSansWide" charset="0"/>
              <a:buAutoNum type="arabicParenR"/>
            </a:pPr>
            <a:r>
              <a:rPr lang="en-GB" sz="900" dirty="0" smtClean="0"/>
              <a:t>The class </a:t>
            </a:r>
            <a:r>
              <a:rPr lang="en-GB" sz="900" dirty="0" err="1" smtClean="0"/>
              <a:t>java.lang.Error</a:t>
            </a:r>
            <a:r>
              <a:rPr lang="en-GB" sz="900" dirty="0" smtClean="0"/>
              <a:t> and its subclasses are exceptions from which ordinary programs are not ordinarily expected to recover. Implementing the error handling capabilities fully according to the Java.  Language Specification is rather expensive, and mandating the presence and handling of all the error classes would impose a significant overhead on the implementation given the strict memory constraints in CLDC target devices.</a:t>
            </a:r>
            <a:endParaRPr lang="en-US" sz="900" dirty="0" smtClean="0"/>
          </a:p>
          <a:p>
            <a:pPr marL="171450" indent="-171450">
              <a:lnSpc>
                <a:spcPct val="70000"/>
              </a:lnSpc>
            </a:pPr>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smtClean="0"/>
              <a:t>Click to edit Master title style</a:t>
            </a:r>
            <a:endParaRPr lang="en-AU" noProof="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26896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2769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410587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86738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9/27/11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val="409687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9/27/11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val="96675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9/27/11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val="6333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9/27/11</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val="42963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9/27/11</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val="3253815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9/27/11</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val="1164126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9/27/11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val="37485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2988531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9/27/11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val="3587576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9/27/11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val="2762845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9/27/11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val="242408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145078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390037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136326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365193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232315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3075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D40B7EF6-9EF5-8241-9057-3D7D3114C7EE}" type="datetimeFigureOut">
              <a:rPr lang="en-US" smtClean="0"/>
              <a:t>9/27/11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ECA33E6F-7ECE-2742-AE4D-CE7E629EA8B9}" type="slidenum">
              <a:rPr lang="en-US" smtClean="0"/>
              <a:t>‹#›</a:t>
            </a:fld>
            <a:endParaRPr lang="en-US"/>
          </a:p>
        </p:txBody>
      </p:sp>
    </p:spTree>
    <p:extLst>
      <p:ext uri="{BB962C8B-B14F-4D97-AF65-F5344CB8AC3E}">
        <p14:creationId xmlns:p14="http://schemas.microsoft.com/office/powerpoint/2010/main" val="3747041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D40B7EF6-9EF5-8241-9057-3D7D3114C7EE}" type="datetimeFigureOut">
              <a:rPr lang="en-US" smtClean="0"/>
              <a:t>9/27/11</a:t>
            </a:fld>
            <a:endParaRPr lang="en-US"/>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US"/>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ECA33E6F-7ECE-2742-AE4D-CE7E629EA8B9}" type="slidenum">
              <a:rPr lang="en-US" smtClean="0"/>
              <a:t>‹#›</a:t>
            </a:fld>
            <a:endParaRPr lang="en-US"/>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9/27/11</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1 - Java </a:t>
            </a:r>
            <a:r>
              <a:rPr lang="en-US" dirty="0"/>
              <a:t>ME Development Overview</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9107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CLDC 1.0 and 1.1</a:t>
            </a:r>
          </a:p>
        </p:txBody>
      </p:sp>
      <p:sp>
        <p:nvSpPr>
          <p:cNvPr id="12291" name="Rectangle 3"/>
          <p:cNvSpPr>
            <a:spLocks noGrp="1" noChangeArrowheads="1"/>
          </p:cNvSpPr>
          <p:nvPr>
            <p:ph type="body" idx="1"/>
          </p:nvPr>
        </p:nvSpPr>
        <p:spPr/>
        <p:txBody>
          <a:bodyPr/>
          <a:lstStyle/>
          <a:p>
            <a:r>
              <a:rPr lang="en-GB" smtClean="0"/>
              <a:t>Two versions of CLDC aimed at devices with different memory requirements</a:t>
            </a:r>
          </a:p>
          <a:p>
            <a:r>
              <a:rPr lang="en-GB" smtClean="0"/>
              <a:t>Newer versions of CLDC include more features</a:t>
            </a:r>
          </a:p>
          <a:p>
            <a:endParaRPr lang="en-GB" smtClean="0"/>
          </a:p>
          <a:p>
            <a:endParaRPr lang="en-GB" smtClean="0"/>
          </a:p>
        </p:txBody>
      </p:sp>
      <p:grpSp>
        <p:nvGrpSpPr>
          <p:cNvPr id="2" name="Group 381"/>
          <p:cNvGrpSpPr>
            <a:grpSpLocks/>
          </p:cNvGrpSpPr>
          <p:nvPr/>
        </p:nvGrpSpPr>
        <p:grpSpPr bwMode="auto">
          <a:xfrm>
            <a:off x="6353908" y="2587625"/>
            <a:ext cx="2180493" cy="3276600"/>
            <a:chOff x="4368" y="1950"/>
            <a:chExt cx="1488" cy="2064"/>
          </a:xfrm>
        </p:grpSpPr>
        <p:sp>
          <p:nvSpPr>
            <p:cNvPr id="12367" name="Rectangle 382"/>
            <p:cNvSpPr>
              <a:spLocks noChangeArrowheads="1"/>
            </p:cNvSpPr>
            <p:nvPr/>
          </p:nvSpPr>
          <p:spPr bwMode="auto">
            <a:xfrm>
              <a:off x="4368" y="3822"/>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12368" name="Rectangle 383"/>
            <p:cNvSpPr>
              <a:spLocks noChangeArrowheads="1"/>
            </p:cNvSpPr>
            <p:nvPr/>
          </p:nvSpPr>
          <p:spPr bwMode="auto">
            <a:xfrm>
              <a:off x="4368" y="3486"/>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grpSp>
          <p:nvGrpSpPr>
            <p:cNvPr id="3" name="Group 384"/>
            <p:cNvGrpSpPr>
              <a:grpSpLocks/>
            </p:cNvGrpSpPr>
            <p:nvPr/>
          </p:nvGrpSpPr>
          <p:grpSpPr bwMode="auto">
            <a:xfrm>
              <a:off x="5136" y="2177"/>
              <a:ext cx="720" cy="1312"/>
              <a:chOff x="5136" y="2243"/>
              <a:chExt cx="720" cy="1312"/>
            </a:xfrm>
          </p:grpSpPr>
          <p:sp>
            <p:nvSpPr>
              <p:cNvPr id="12373" name="Rectangle 385"/>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12374" name="Text Box 386"/>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sp>
          <p:nvSpPr>
            <p:cNvPr id="12370" name="Rectangle 387"/>
            <p:cNvSpPr>
              <a:spLocks noChangeArrowheads="1"/>
            </p:cNvSpPr>
            <p:nvPr/>
          </p:nvSpPr>
          <p:spPr bwMode="auto">
            <a:xfrm>
              <a:off x="5280" y="1950"/>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2371" name="Rectangle 388"/>
            <p:cNvSpPr>
              <a:spLocks noChangeArrowheads="1"/>
            </p:cNvSpPr>
            <p:nvPr/>
          </p:nvSpPr>
          <p:spPr bwMode="auto">
            <a:xfrm>
              <a:off x="5472" y="1950"/>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2372" name="Rectangle 389"/>
            <p:cNvSpPr>
              <a:spLocks noChangeArrowheads="1"/>
            </p:cNvSpPr>
            <p:nvPr/>
          </p:nvSpPr>
          <p:spPr bwMode="auto">
            <a:xfrm>
              <a:off x="5712" y="1950"/>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graphicFrame>
        <p:nvGraphicFramePr>
          <p:cNvPr id="220550" name="Group 390"/>
          <p:cNvGraphicFramePr>
            <a:graphicFrameLocks noGrp="1"/>
          </p:cNvGraphicFramePr>
          <p:nvPr/>
        </p:nvGraphicFramePr>
        <p:xfrm>
          <a:off x="914401" y="2298702"/>
          <a:ext cx="5134709" cy="3567115"/>
        </p:xfrm>
        <a:graphic>
          <a:graphicData uri="http://schemas.openxmlformats.org/drawingml/2006/table">
            <a:tbl>
              <a:tblPr/>
              <a:tblGrid>
                <a:gridCol w="2180493"/>
                <a:gridCol w="1477108"/>
                <a:gridCol w="1477108"/>
              </a:tblGrid>
              <a:tr h="379413">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800" b="0" i="0" u="none" strike="noStrike" cap="none" normalizeH="0" baseline="0" smtClean="0">
                        <a:ln>
                          <a:noFill/>
                        </a:ln>
                        <a:solidFill>
                          <a:schemeClr val="tx1"/>
                        </a:solidFill>
                        <a:effectLst/>
                        <a:latin typeface="Nokia Sans Wide" pitchFamily="34" charset="0"/>
                      </a:endParaRP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c>
                  <a:txBody>
                    <a:bodyPr/>
                    <a:lstStyle/>
                    <a:p>
                      <a:pPr marL="0" marR="0" lvl="0" indent="0" algn="ctr" defTabSz="762000" rtl="0" eaLnBrk="0" fontAlgn="base" latinLnBrk="0" hangingPunct="0">
                        <a:lnSpc>
                          <a:spcPct val="100000"/>
                        </a:lnSpc>
                        <a:spcBef>
                          <a:spcPct val="15000"/>
                        </a:spcBef>
                        <a:spcAft>
                          <a:spcPct val="15000"/>
                        </a:spcAft>
                        <a:buClr>
                          <a:schemeClr val="accent1"/>
                        </a:buClr>
                        <a:buSzTx/>
                        <a:buFontTx/>
                        <a:buNone/>
                        <a:tabLst/>
                      </a:pPr>
                      <a:r>
                        <a:rPr kumimoji="0" lang="en-GB" sz="1400" b="1" i="0" u="none" strike="noStrike" cap="none" normalizeH="0" baseline="0" smtClean="0">
                          <a:ln>
                            <a:noFill/>
                          </a:ln>
                          <a:solidFill>
                            <a:schemeClr val="bg1"/>
                          </a:solidFill>
                          <a:effectLst/>
                          <a:latin typeface="Nokia Sans Wide" pitchFamily="34" charset="0"/>
                        </a:rPr>
                        <a:t>CLDC 1.0</a:t>
                      </a: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c>
                  <a:txBody>
                    <a:bodyPr/>
                    <a:lstStyle/>
                    <a:p>
                      <a:pPr marL="0" marR="0" lvl="0" indent="0" algn="ctr" defTabSz="762000" rtl="0" eaLnBrk="0" fontAlgn="base" latinLnBrk="0" hangingPunct="0">
                        <a:lnSpc>
                          <a:spcPct val="100000"/>
                        </a:lnSpc>
                        <a:spcBef>
                          <a:spcPct val="15000"/>
                        </a:spcBef>
                        <a:spcAft>
                          <a:spcPct val="15000"/>
                        </a:spcAft>
                        <a:buClr>
                          <a:schemeClr val="accent1"/>
                        </a:buClr>
                        <a:buSzTx/>
                        <a:buFontTx/>
                        <a:buNone/>
                        <a:tabLst/>
                      </a:pPr>
                      <a:r>
                        <a:rPr kumimoji="0" lang="en-GB" sz="1400" b="1" i="0" u="none" strike="noStrike" cap="none" normalizeH="0" baseline="0" smtClean="0">
                          <a:ln>
                            <a:noFill/>
                          </a:ln>
                          <a:solidFill>
                            <a:schemeClr val="bg1"/>
                          </a:solidFill>
                          <a:effectLst/>
                          <a:latin typeface="Nokia Sans Wide" pitchFamily="34" charset="0"/>
                        </a:rPr>
                        <a:t>CLDC 1.1</a:t>
                      </a:r>
                      <a:endParaRPr kumimoji="0" lang="en-GB" sz="18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r>
              <a:tr h="29368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Memory Requirement</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At least 160KB</a:t>
                      </a: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At least 192KB</a:t>
                      </a: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Processor Speed</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16-32 MHZ</a:t>
                      </a: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16-32 MHZ</a:t>
                      </a: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Floating point support</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Weak References</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Reflection</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JNI</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Thread groups</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Finalization</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r>
            </a:tbl>
          </a:graphicData>
        </a:graphic>
      </p:graphicFrame>
      <p:grpSp>
        <p:nvGrpSpPr>
          <p:cNvPr id="4" name="Group 432"/>
          <p:cNvGrpSpPr>
            <a:grpSpLocks/>
          </p:cNvGrpSpPr>
          <p:nvPr/>
        </p:nvGrpSpPr>
        <p:grpSpPr bwMode="auto">
          <a:xfrm>
            <a:off x="3587262" y="3517900"/>
            <a:ext cx="211016" cy="228600"/>
            <a:chOff x="2448" y="2592"/>
            <a:chExt cx="144" cy="144"/>
          </a:xfrm>
        </p:grpSpPr>
        <p:sp>
          <p:nvSpPr>
            <p:cNvPr id="12365" name="Line 433"/>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66" name="Line 434"/>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5" name="Group 435"/>
          <p:cNvGrpSpPr>
            <a:grpSpLocks/>
          </p:cNvGrpSpPr>
          <p:nvPr/>
        </p:nvGrpSpPr>
        <p:grpSpPr bwMode="auto">
          <a:xfrm>
            <a:off x="3587262" y="3975100"/>
            <a:ext cx="211016" cy="228600"/>
            <a:chOff x="2448" y="2592"/>
            <a:chExt cx="144" cy="144"/>
          </a:xfrm>
        </p:grpSpPr>
        <p:sp>
          <p:nvSpPr>
            <p:cNvPr id="12363" name="Line 436"/>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64" name="Line 437"/>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6" name="Group 438"/>
          <p:cNvGrpSpPr>
            <a:grpSpLocks/>
          </p:cNvGrpSpPr>
          <p:nvPr/>
        </p:nvGrpSpPr>
        <p:grpSpPr bwMode="auto">
          <a:xfrm>
            <a:off x="3587262" y="5575300"/>
            <a:ext cx="211016" cy="228600"/>
            <a:chOff x="2448" y="2592"/>
            <a:chExt cx="144" cy="144"/>
          </a:xfrm>
        </p:grpSpPr>
        <p:sp>
          <p:nvSpPr>
            <p:cNvPr id="12361" name="Line 439"/>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62" name="Line 440"/>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7" name="Group 441"/>
          <p:cNvGrpSpPr>
            <a:grpSpLocks/>
          </p:cNvGrpSpPr>
          <p:nvPr/>
        </p:nvGrpSpPr>
        <p:grpSpPr bwMode="auto">
          <a:xfrm>
            <a:off x="3587262" y="5194300"/>
            <a:ext cx="211016" cy="228600"/>
            <a:chOff x="2448" y="2592"/>
            <a:chExt cx="144" cy="144"/>
          </a:xfrm>
        </p:grpSpPr>
        <p:sp>
          <p:nvSpPr>
            <p:cNvPr id="12359" name="Line 442"/>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60" name="Line 443"/>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8" name="Group 444"/>
          <p:cNvGrpSpPr>
            <a:grpSpLocks/>
          </p:cNvGrpSpPr>
          <p:nvPr/>
        </p:nvGrpSpPr>
        <p:grpSpPr bwMode="auto">
          <a:xfrm>
            <a:off x="3587262" y="4737100"/>
            <a:ext cx="211016" cy="228600"/>
            <a:chOff x="2448" y="2592"/>
            <a:chExt cx="144" cy="144"/>
          </a:xfrm>
        </p:grpSpPr>
        <p:sp>
          <p:nvSpPr>
            <p:cNvPr id="12357" name="Line 445"/>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8" name="Line 446"/>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9" name="Group 447"/>
          <p:cNvGrpSpPr>
            <a:grpSpLocks/>
          </p:cNvGrpSpPr>
          <p:nvPr/>
        </p:nvGrpSpPr>
        <p:grpSpPr bwMode="auto">
          <a:xfrm>
            <a:off x="3587262" y="4356100"/>
            <a:ext cx="211016" cy="228600"/>
            <a:chOff x="2448" y="2592"/>
            <a:chExt cx="144" cy="144"/>
          </a:xfrm>
        </p:grpSpPr>
        <p:sp>
          <p:nvSpPr>
            <p:cNvPr id="12355" name="Line 448"/>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6" name="Line 449"/>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10" name="Group 450"/>
          <p:cNvGrpSpPr>
            <a:grpSpLocks/>
          </p:cNvGrpSpPr>
          <p:nvPr/>
        </p:nvGrpSpPr>
        <p:grpSpPr bwMode="auto">
          <a:xfrm>
            <a:off x="5134708" y="5575300"/>
            <a:ext cx="211016" cy="228600"/>
            <a:chOff x="2448" y="2592"/>
            <a:chExt cx="144" cy="144"/>
          </a:xfrm>
        </p:grpSpPr>
        <p:sp>
          <p:nvSpPr>
            <p:cNvPr id="12353" name="Line 451"/>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4" name="Line 452"/>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11" name="Group 453"/>
          <p:cNvGrpSpPr>
            <a:grpSpLocks/>
          </p:cNvGrpSpPr>
          <p:nvPr/>
        </p:nvGrpSpPr>
        <p:grpSpPr bwMode="auto">
          <a:xfrm>
            <a:off x="5134708" y="5194300"/>
            <a:ext cx="211016" cy="228600"/>
            <a:chOff x="2448" y="2592"/>
            <a:chExt cx="144" cy="144"/>
          </a:xfrm>
        </p:grpSpPr>
        <p:sp>
          <p:nvSpPr>
            <p:cNvPr id="12351" name="Line 454"/>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2" name="Line 455"/>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12" name="Group 456"/>
          <p:cNvGrpSpPr>
            <a:grpSpLocks/>
          </p:cNvGrpSpPr>
          <p:nvPr/>
        </p:nvGrpSpPr>
        <p:grpSpPr bwMode="auto">
          <a:xfrm>
            <a:off x="5134708" y="4737100"/>
            <a:ext cx="211016" cy="228600"/>
            <a:chOff x="2448" y="2592"/>
            <a:chExt cx="144" cy="144"/>
          </a:xfrm>
        </p:grpSpPr>
        <p:sp>
          <p:nvSpPr>
            <p:cNvPr id="12349" name="Line 457"/>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0" name="Line 458"/>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13" name="Group 459"/>
          <p:cNvGrpSpPr>
            <a:grpSpLocks/>
          </p:cNvGrpSpPr>
          <p:nvPr/>
        </p:nvGrpSpPr>
        <p:grpSpPr bwMode="auto">
          <a:xfrm>
            <a:off x="5134708" y="4356100"/>
            <a:ext cx="211016" cy="228600"/>
            <a:chOff x="2448" y="2592"/>
            <a:chExt cx="144" cy="144"/>
          </a:xfrm>
        </p:grpSpPr>
        <p:sp>
          <p:nvSpPr>
            <p:cNvPr id="12347" name="Line 460"/>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48" name="Line 461"/>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pic>
        <p:nvPicPr>
          <p:cNvPr id="12345" name="Picture 462"/>
          <p:cNvPicPr>
            <a:picLocks noChangeAspect="1" noChangeArrowheads="1"/>
          </p:cNvPicPr>
          <p:nvPr/>
        </p:nvPicPr>
        <p:blipFill>
          <a:blip r:embed="rId3" cstate="print"/>
          <a:srcRect/>
          <a:stretch>
            <a:fillRect/>
          </a:stretch>
        </p:blipFill>
        <p:spPr bwMode="auto">
          <a:xfrm>
            <a:off x="5064370" y="3441700"/>
            <a:ext cx="351692" cy="290513"/>
          </a:xfrm>
          <a:prstGeom prst="rect">
            <a:avLst/>
          </a:prstGeom>
          <a:noFill/>
          <a:ln w="38100">
            <a:noFill/>
            <a:miter lim="800000"/>
            <a:headEnd/>
            <a:tailEnd/>
          </a:ln>
        </p:spPr>
      </p:pic>
      <p:pic>
        <p:nvPicPr>
          <p:cNvPr id="12346" name="Picture 463"/>
          <p:cNvPicPr>
            <a:picLocks noChangeAspect="1" noChangeArrowheads="1"/>
          </p:cNvPicPr>
          <p:nvPr/>
        </p:nvPicPr>
        <p:blipFill>
          <a:blip r:embed="rId4" cstate="print"/>
          <a:srcRect/>
          <a:stretch>
            <a:fillRect/>
          </a:stretch>
        </p:blipFill>
        <p:spPr bwMode="auto">
          <a:xfrm>
            <a:off x="5064370" y="3898902"/>
            <a:ext cx="351692" cy="290513"/>
          </a:xfrm>
          <a:prstGeom prst="rect">
            <a:avLst/>
          </a:prstGeom>
          <a:noFill/>
          <a:ln w="38100">
            <a:noFill/>
            <a:miter lim="800000"/>
            <a:headEnd/>
            <a:tailEnd/>
          </a:ln>
        </p:spPr>
      </p:pic>
    </p:spTree>
    <p:extLst>
      <p:ext uri="{BB962C8B-B14F-4D97-AF65-F5344CB8AC3E}">
        <p14:creationId xmlns:p14="http://schemas.microsoft.com/office/powerpoint/2010/main" val="3232568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CLDC Virtual Machine</a:t>
            </a:r>
          </a:p>
        </p:txBody>
      </p:sp>
      <p:sp>
        <p:nvSpPr>
          <p:cNvPr id="13315" name="Rectangle 3"/>
          <p:cNvSpPr>
            <a:spLocks noGrp="1" noChangeArrowheads="1"/>
          </p:cNvSpPr>
          <p:nvPr>
            <p:ph type="body" idx="1"/>
          </p:nvPr>
        </p:nvSpPr>
        <p:spPr/>
        <p:txBody>
          <a:bodyPr/>
          <a:lstStyle/>
          <a:p>
            <a:r>
              <a:rPr lang="en-GB" smtClean="0"/>
              <a:t>The virtual machine that operates in CLDC is called CLDC-HI or KVM</a:t>
            </a:r>
          </a:p>
          <a:p>
            <a:pPr lvl="1"/>
            <a:r>
              <a:rPr lang="en-GB" smtClean="0"/>
              <a:t>Minimal, highly optimised virtual machine with the constraints of inexpensive resource-constrained mobile devices in mind</a:t>
            </a:r>
          </a:p>
          <a:p>
            <a:pPr lvl="1"/>
            <a:r>
              <a:rPr lang="en-GB" smtClean="0"/>
              <a:t>CLDC runs on top of KVM</a:t>
            </a:r>
          </a:p>
          <a:p>
            <a:pPr lvl="1"/>
            <a:r>
              <a:rPr lang="en-GB" smtClean="0"/>
              <a:t>Various compile-time options for tuning the VM and for debugging</a:t>
            </a:r>
          </a:p>
          <a:p>
            <a:pPr lvl="1"/>
            <a:r>
              <a:rPr lang="en-GB" smtClean="0"/>
              <a:t>Easily portable onto various platforms </a:t>
            </a:r>
            <a:br>
              <a:rPr lang="en-GB" smtClean="0"/>
            </a:br>
            <a:r>
              <a:rPr lang="en-GB" smtClean="0"/>
              <a:t>for which a C compiler is available</a:t>
            </a:r>
          </a:p>
        </p:txBody>
      </p:sp>
      <p:grpSp>
        <p:nvGrpSpPr>
          <p:cNvPr id="2" name="Group 4"/>
          <p:cNvGrpSpPr>
            <a:grpSpLocks/>
          </p:cNvGrpSpPr>
          <p:nvPr/>
        </p:nvGrpSpPr>
        <p:grpSpPr bwMode="auto">
          <a:xfrm>
            <a:off x="6330461" y="2590800"/>
            <a:ext cx="2180493" cy="3276600"/>
            <a:chOff x="4368" y="2016"/>
            <a:chExt cx="1488" cy="2064"/>
          </a:xfrm>
        </p:grpSpPr>
        <p:sp>
          <p:nvSpPr>
            <p:cNvPr id="13317" name="Rectangle 5"/>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1331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grpSp>
          <p:nvGrpSpPr>
            <p:cNvPr id="3" name="Group 7"/>
            <p:cNvGrpSpPr>
              <a:grpSpLocks/>
            </p:cNvGrpSpPr>
            <p:nvPr/>
          </p:nvGrpSpPr>
          <p:grpSpPr bwMode="auto">
            <a:xfrm>
              <a:off x="5136" y="2243"/>
              <a:ext cx="720" cy="1312"/>
              <a:chOff x="5136" y="2243"/>
              <a:chExt cx="720" cy="1312"/>
            </a:xfrm>
          </p:grpSpPr>
          <p:sp>
            <p:nvSpPr>
              <p:cNvPr id="13323" name="Rectangle 8"/>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13324" name="Text Box 9"/>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sp>
          <p:nvSpPr>
            <p:cNvPr id="13320"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3321"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3322"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1655991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CLDC Core classes</a:t>
            </a:r>
          </a:p>
        </p:txBody>
      </p:sp>
      <p:sp>
        <p:nvSpPr>
          <p:cNvPr id="14339" name="Rectangle 3"/>
          <p:cNvSpPr>
            <a:spLocks noGrp="1" noChangeArrowheads="1"/>
          </p:cNvSpPr>
          <p:nvPr>
            <p:ph type="body" idx="1"/>
          </p:nvPr>
        </p:nvSpPr>
        <p:spPr/>
        <p:txBody>
          <a:bodyPr/>
          <a:lstStyle/>
          <a:p>
            <a:r>
              <a:rPr lang="en-GB" smtClean="0"/>
              <a:t>Classes inherited from Java Standard Edition (SE) are in packages</a:t>
            </a:r>
          </a:p>
          <a:p>
            <a:pPr lvl="1"/>
            <a:r>
              <a:rPr lang="en-GB" smtClean="0"/>
              <a:t>java.lang.*</a:t>
            </a:r>
          </a:p>
          <a:p>
            <a:pPr lvl="1"/>
            <a:r>
              <a:rPr lang="en-GB" smtClean="0"/>
              <a:t>java.io.*</a:t>
            </a:r>
          </a:p>
          <a:p>
            <a:pPr lvl="1"/>
            <a:r>
              <a:rPr lang="en-GB" smtClean="0"/>
              <a:t>java.util.*</a:t>
            </a:r>
          </a:p>
          <a:p>
            <a:r>
              <a:rPr lang="en-GB" smtClean="0"/>
              <a:t>New classes introduced by CLDC are in package:</a:t>
            </a:r>
          </a:p>
          <a:p>
            <a:pPr lvl="1"/>
            <a:r>
              <a:rPr lang="en-GB" smtClean="0"/>
              <a:t>javax.microedition.io.*</a:t>
            </a:r>
          </a:p>
        </p:txBody>
      </p:sp>
      <p:grpSp>
        <p:nvGrpSpPr>
          <p:cNvPr id="2" name="Group 4"/>
          <p:cNvGrpSpPr>
            <a:grpSpLocks/>
          </p:cNvGrpSpPr>
          <p:nvPr/>
        </p:nvGrpSpPr>
        <p:grpSpPr bwMode="auto">
          <a:xfrm>
            <a:off x="6307015" y="2590800"/>
            <a:ext cx="2180493" cy="3276600"/>
            <a:chOff x="4368" y="2016"/>
            <a:chExt cx="1488" cy="2064"/>
          </a:xfrm>
        </p:grpSpPr>
        <p:sp>
          <p:nvSpPr>
            <p:cNvPr id="14341"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4342" name="Rectangle 6"/>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grpSp>
          <p:nvGrpSpPr>
            <p:cNvPr id="3" name="Group 7"/>
            <p:cNvGrpSpPr>
              <a:grpSpLocks/>
            </p:cNvGrpSpPr>
            <p:nvPr/>
          </p:nvGrpSpPr>
          <p:grpSpPr bwMode="auto">
            <a:xfrm>
              <a:off x="5136" y="2243"/>
              <a:ext cx="720" cy="1312"/>
              <a:chOff x="5136" y="2243"/>
              <a:chExt cx="720" cy="1312"/>
            </a:xfrm>
          </p:grpSpPr>
          <p:sp>
            <p:nvSpPr>
              <p:cNvPr id="14347" name="Rectangle 8"/>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14348" name="Text Box 9"/>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sp>
          <p:nvSpPr>
            <p:cNvPr id="14344"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4345"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4346"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1496746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MIDP</a:t>
            </a:r>
          </a:p>
        </p:txBody>
      </p:sp>
      <p:sp>
        <p:nvSpPr>
          <p:cNvPr id="15363" name="Rectangle 3"/>
          <p:cNvSpPr>
            <a:spLocks noGrp="1" noChangeArrowheads="1"/>
          </p:cNvSpPr>
          <p:nvPr>
            <p:ph type="body" idx="1"/>
          </p:nvPr>
        </p:nvSpPr>
        <p:spPr/>
        <p:txBody>
          <a:bodyPr/>
          <a:lstStyle/>
          <a:p>
            <a:r>
              <a:rPr lang="en-GB" smtClean="0"/>
              <a:t>MIDP stands for Mobile Information Device Profile</a:t>
            </a:r>
          </a:p>
          <a:p>
            <a:r>
              <a:rPr lang="en-GB" smtClean="0"/>
              <a:t>It is a profile targeted at devices with:</a:t>
            </a:r>
          </a:p>
          <a:p>
            <a:pPr lvl="1"/>
            <a:r>
              <a:rPr lang="en-GB" smtClean="0"/>
              <a:t>At least 96x54 screen size, 1-bit depth</a:t>
            </a:r>
          </a:p>
          <a:p>
            <a:pPr lvl="1"/>
            <a:r>
              <a:rPr lang="en-GB" smtClean="0"/>
              <a:t>One or two handed keyboard</a:t>
            </a:r>
          </a:p>
          <a:p>
            <a:pPr lvl="1"/>
            <a:r>
              <a:rPr lang="en-GB" smtClean="0"/>
              <a:t>Two-way wireless networking capability</a:t>
            </a:r>
          </a:p>
          <a:p>
            <a:r>
              <a:rPr lang="en-GB" smtClean="0"/>
              <a:t>MIDP covers the following areas:</a:t>
            </a:r>
          </a:p>
          <a:p>
            <a:pPr lvl="1"/>
            <a:r>
              <a:rPr lang="en-GB" smtClean="0"/>
              <a:t>User Interfaces</a:t>
            </a:r>
          </a:p>
          <a:p>
            <a:pPr lvl="1"/>
            <a:r>
              <a:rPr lang="en-GB" smtClean="0"/>
              <a:t>Application life-cycle management</a:t>
            </a:r>
          </a:p>
          <a:p>
            <a:pPr lvl="1"/>
            <a:r>
              <a:rPr lang="en-GB" smtClean="0"/>
              <a:t>Device data persistence</a:t>
            </a:r>
          </a:p>
          <a:p>
            <a:pPr lvl="1"/>
            <a:r>
              <a:rPr lang="en-GB" smtClean="0"/>
              <a:t>Networking</a:t>
            </a:r>
          </a:p>
          <a:p>
            <a:r>
              <a:rPr lang="en-GB" smtClean="0"/>
              <a:t>Currently three versions available</a:t>
            </a:r>
          </a:p>
          <a:p>
            <a:pPr lvl="1"/>
            <a:r>
              <a:rPr lang="en-GB" smtClean="0"/>
              <a:t>MIDP 1.0, MIDP 2.0 and MIDP 2.1</a:t>
            </a:r>
          </a:p>
          <a:p>
            <a:endParaRPr lang="en-GB" smtClean="0"/>
          </a:p>
        </p:txBody>
      </p:sp>
      <p:grpSp>
        <p:nvGrpSpPr>
          <p:cNvPr id="2" name="Group 4"/>
          <p:cNvGrpSpPr>
            <a:grpSpLocks/>
          </p:cNvGrpSpPr>
          <p:nvPr/>
        </p:nvGrpSpPr>
        <p:grpSpPr bwMode="auto">
          <a:xfrm>
            <a:off x="6166339" y="2578100"/>
            <a:ext cx="2180493" cy="3276600"/>
            <a:chOff x="4368" y="2016"/>
            <a:chExt cx="1488" cy="2064"/>
          </a:xfrm>
        </p:grpSpPr>
        <p:sp>
          <p:nvSpPr>
            <p:cNvPr id="15365"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5366"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grpSp>
          <p:nvGrpSpPr>
            <p:cNvPr id="3" name="Group 7"/>
            <p:cNvGrpSpPr>
              <a:grpSpLocks/>
            </p:cNvGrpSpPr>
            <p:nvPr/>
          </p:nvGrpSpPr>
          <p:grpSpPr bwMode="auto">
            <a:xfrm>
              <a:off x="5136" y="2243"/>
              <a:ext cx="720" cy="1312"/>
              <a:chOff x="5136" y="2243"/>
              <a:chExt cx="720" cy="1312"/>
            </a:xfrm>
          </p:grpSpPr>
          <p:sp>
            <p:nvSpPr>
              <p:cNvPr id="15371" name="Rectangle 8"/>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5372" name="Text Box 9"/>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sp>
          <p:nvSpPr>
            <p:cNvPr id="15368"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5369"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5370"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243034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MIDP 1.0, 2.0 and 2.1</a:t>
            </a:r>
          </a:p>
        </p:txBody>
      </p:sp>
      <p:sp>
        <p:nvSpPr>
          <p:cNvPr id="16387" name="Rectangle 3"/>
          <p:cNvSpPr>
            <a:spLocks noGrp="1" noChangeArrowheads="1"/>
          </p:cNvSpPr>
          <p:nvPr>
            <p:ph type="body" idx="1"/>
          </p:nvPr>
        </p:nvSpPr>
        <p:spPr/>
        <p:txBody>
          <a:bodyPr/>
          <a:lstStyle/>
          <a:p>
            <a:r>
              <a:rPr lang="en-GB" smtClean="0"/>
              <a:t>Two versions of MIDP aimed at devices with different memory requirements</a:t>
            </a:r>
          </a:p>
          <a:p>
            <a:r>
              <a:rPr lang="en-GB" smtClean="0"/>
              <a:t>MIDP 2.1 is updated MIDP 2.0</a:t>
            </a:r>
          </a:p>
          <a:p>
            <a:r>
              <a:rPr lang="en-GB" smtClean="0"/>
              <a:t>Newer versions of MIDP include more features</a:t>
            </a:r>
          </a:p>
          <a:p>
            <a:endParaRPr lang="en-GB" smtClean="0"/>
          </a:p>
        </p:txBody>
      </p:sp>
      <p:grpSp>
        <p:nvGrpSpPr>
          <p:cNvPr id="2" name="Group 4"/>
          <p:cNvGrpSpPr>
            <a:grpSpLocks/>
          </p:cNvGrpSpPr>
          <p:nvPr/>
        </p:nvGrpSpPr>
        <p:grpSpPr bwMode="auto">
          <a:xfrm>
            <a:off x="6112120" y="2759075"/>
            <a:ext cx="2180493" cy="3276600"/>
            <a:chOff x="4368" y="2016"/>
            <a:chExt cx="1488" cy="2064"/>
          </a:xfrm>
        </p:grpSpPr>
        <p:sp>
          <p:nvSpPr>
            <p:cNvPr id="16453"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6454"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grpSp>
          <p:nvGrpSpPr>
            <p:cNvPr id="3" name="Group 7"/>
            <p:cNvGrpSpPr>
              <a:grpSpLocks/>
            </p:cNvGrpSpPr>
            <p:nvPr/>
          </p:nvGrpSpPr>
          <p:grpSpPr bwMode="auto">
            <a:xfrm>
              <a:off x="5136" y="2243"/>
              <a:ext cx="720" cy="1312"/>
              <a:chOff x="5136" y="2243"/>
              <a:chExt cx="720" cy="1312"/>
            </a:xfrm>
          </p:grpSpPr>
          <p:sp>
            <p:nvSpPr>
              <p:cNvPr id="16459" name="Rectangle 8"/>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6460" name="Text Box 9"/>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sp>
          <p:nvSpPr>
            <p:cNvPr id="16456"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6457"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6458"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graphicFrame>
        <p:nvGraphicFramePr>
          <p:cNvPr id="232461" name="Group 13"/>
          <p:cNvGraphicFramePr>
            <a:graphicFrameLocks noGrp="1"/>
          </p:cNvGraphicFramePr>
          <p:nvPr/>
        </p:nvGraphicFramePr>
        <p:xfrm>
          <a:off x="492370" y="2501902"/>
          <a:ext cx="5345723" cy="3565527"/>
        </p:xfrm>
        <a:graphic>
          <a:graphicData uri="http://schemas.openxmlformats.org/drawingml/2006/table">
            <a:tbl>
              <a:tblPr/>
              <a:tblGrid>
                <a:gridCol w="2321169"/>
                <a:gridCol w="1477108"/>
                <a:gridCol w="1547446"/>
              </a:tblGrid>
              <a:tr h="379413">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800" b="0" i="0" u="none" strike="noStrike" cap="none" normalizeH="0" baseline="0" smtClean="0">
                        <a:ln>
                          <a:noFill/>
                        </a:ln>
                        <a:solidFill>
                          <a:schemeClr val="tx1"/>
                        </a:solidFill>
                        <a:effectLst/>
                        <a:latin typeface="Nokia Sans Wide" pitchFamily="34" charset="0"/>
                      </a:endParaRP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c>
                  <a:txBody>
                    <a:bodyPr/>
                    <a:lstStyle/>
                    <a:p>
                      <a:pPr marL="0" marR="0" lvl="0" indent="0" algn="ctr" defTabSz="762000" rtl="0" eaLnBrk="0" fontAlgn="base" latinLnBrk="0" hangingPunct="0">
                        <a:lnSpc>
                          <a:spcPct val="100000"/>
                        </a:lnSpc>
                        <a:spcBef>
                          <a:spcPct val="15000"/>
                        </a:spcBef>
                        <a:spcAft>
                          <a:spcPct val="15000"/>
                        </a:spcAft>
                        <a:buClr>
                          <a:schemeClr val="accent1"/>
                        </a:buClr>
                        <a:buSzTx/>
                        <a:buFontTx/>
                        <a:buNone/>
                        <a:tabLst/>
                      </a:pPr>
                      <a:r>
                        <a:rPr kumimoji="0" lang="en-GB" sz="1400" b="1" i="0" u="none" strike="noStrike" cap="none" normalizeH="0" baseline="0" smtClean="0">
                          <a:ln>
                            <a:noFill/>
                          </a:ln>
                          <a:solidFill>
                            <a:schemeClr val="bg1"/>
                          </a:solidFill>
                          <a:effectLst/>
                          <a:latin typeface="Nokia Sans Wide" pitchFamily="34" charset="0"/>
                        </a:rPr>
                        <a:t>MIDP 1.0</a:t>
                      </a: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c>
                  <a:txBody>
                    <a:bodyPr/>
                    <a:lstStyle/>
                    <a:p>
                      <a:pPr marL="0" marR="0" lvl="0" indent="0" algn="ctr" defTabSz="762000" rtl="0" eaLnBrk="0" fontAlgn="base" latinLnBrk="0" hangingPunct="0">
                        <a:lnSpc>
                          <a:spcPct val="100000"/>
                        </a:lnSpc>
                        <a:spcBef>
                          <a:spcPct val="15000"/>
                        </a:spcBef>
                        <a:spcAft>
                          <a:spcPct val="15000"/>
                        </a:spcAft>
                        <a:buClr>
                          <a:schemeClr val="accent1"/>
                        </a:buClr>
                        <a:buSzTx/>
                        <a:buFontTx/>
                        <a:buNone/>
                        <a:tabLst/>
                      </a:pPr>
                      <a:r>
                        <a:rPr kumimoji="0" lang="en-GB" sz="1400" b="1" i="0" u="none" strike="noStrike" cap="none" normalizeH="0" baseline="0" smtClean="0">
                          <a:ln>
                            <a:noFill/>
                          </a:ln>
                          <a:solidFill>
                            <a:schemeClr val="bg1"/>
                          </a:solidFill>
                          <a:effectLst/>
                          <a:latin typeface="Nokia Sans Wide" pitchFamily="34" charset="0"/>
                        </a:rPr>
                        <a:t>MIDP 2.0</a:t>
                      </a:r>
                      <a:endParaRPr kumimoji="0" lang="en-GB" sz="18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r>
              <a:tr h="29368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Memory Requirement</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At least 200KB</a:t>
                      </a: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At least 256KB</a:t>
                      </a: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High/Low-Level UI</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Network API</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Persistent Storage API</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Game API</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Secure networking</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Push Registry</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Signed MIDlets</a:t>
                      </a:r>
                    </a:p>
                  </a:txBody>
                  <a:tcPr marL="84406" marR="84406"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84406" marR="84406"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r>
            </a:tbl>
          </a:graphicData>
        </a:graphic>
      </p:graphicFrame>
      <p:grpSp>
        <p:nvGrpSpPr>
          <p:cNvPr id="4" name="Group 55"/>
          <p:cNvGrpSpPr>
            <a:grpSpLocks/>
          </p:cNvGrpSpPr>
          <p:nvPr/>
        </p:nvGrpSpPr>
        <p:grpSpPr bwMode="auto">
          <a:xfrm>
            <a:off x="3446584" y="4940300"/>
            <a:ext cx="211016" cy="228600"/>
            <a:chOff x="2448" y="2592"/>
            <a:chExt cx="144" cy="144"/>
          </a:xfrm>
        </p:grpSpPr>
        <p:sp>
          <p:nvSpPr>
            <p:cNvPr id="16451" name="Line 56"/>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6452" name="Line 57"/>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5" name="Group 58"/>
          <p:cNvGrpSpPr>
            <a:grpSpLocks/>
          </p:cNvGrpSpPr>
          <p:nvPr/>
        </p:nvGrpSpPr>
        <p:grpSpPr bwMode="auto">
          <a:xfrm>
            <a:off x="3446584" y="5397500"/>
            <a:ext cx="211016" cy="228600"/>
            <a:chOff x="2448" y="2592"/>
            <a:chExt cx="144" cy="144"/>
          </a:xfrm>
        </p:grpSpPr>
        <p:sp>
          <p:nvSpPr>
            <p:cNvPr id="16449" name="Line 59"/>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6450" name="Line 60"/>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6" name="Group 61"/>
          <p:cNvGrpSpPr>
            <a:grpSpLocks/>
          </p:cNvGrpSpPr>
          <p:nvPr/>
        </p:nvGrpSpPr>
        <p:grpSpPr bwMode="auto">
          <a:xfrm>
            <a:off x="3446584" y="5778500"/>
            <a:ext cx="211016" cy="228600"/>
            <a:chOff x="2448" y="2592"/>
            <a:chExt cx="144" cy="144"/>
          </a:xfrm>
        </p:grpSpPr>
        <p:sp>
          <p:nvSpPr>
            <p:cNvPr id="16447" name="Line 62"/>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6448" name="Line 63"/>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7" name="Group 64"/>
          <p:cNvGrpSpPr>
            <a:grpSpLocks/>
          </p:cNvGrpSpPr>
          <p:nvPr/>
        </p:nvGrpSpPr>
        <p:grpSpPr bwMode="auto">
          <a:xfrm>
            <a:off x="3446584" y="4483100"/>
            <a:ext cx="211016" cy="228600"/>
            <a:chOff x="2448" y="2592"/>
            <a:chExt cx="144" cy="144"/>
          </a:xfrm>
        </p:grpSpPr>
        <p:sp>
          <p:nvSpPr>
            <p:cNvPr id="16445" name="Line 65"/>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6446" name="Line 66"/>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pic>
        <p:nvPicPr>
          <p:cNvPr id="16435" name="Picture 67"/>
          <p:cNvPicPr>
            <a:picLocks noChangeAspect="1" noChangeArrowheads="1"/>
          </p:cNvPicPr>
          <p:nvPr/>
        </p:nvPicPr>
        <p:blipFill>
          <a:blip r:embed="rId3" cstate="print"/>
          <a:srcRect/>
          <a:stretch>
            <a:fillRect/>
          </a:stretch>
        </p:blipFill>
        <p:spPr bwMode="auto">
          <a:xfrm>
            <a:off x="4853355" y="3263902"/>
            <a:ext cx="351692" cy="290513"/>
          </a:xfrm>
          <a:prstGeom prst="rect">
            <a:avLst/>
          </a:prstGeom>
          <a:noFill/>
          <a:ln w="38100">
            <a:noFill/>
            <a:miter lim="800000"/>
            <a:headEnd/>
            <a:tailEnd/>
          </a:ln>
        </p:spPr>
      </p:pic>
      <p:pic>
        <p:nvPicPr>
          <p:cNvPr id="16436" name="Picture 68"/>
          <p:cNvPicPr>
            <a:picLocks noChangeAspect="1" noChangeArrowheads="1"/>
          </p:cNvPicPr>
          <p:nvPr/>
        </p:nvPicPr>
        <p:blipFill>
          <a:blip r:embed="rId3" cstate="print"/>
          <a:srcRect/>
          <a:stretch>
            <a:fillRect/>
          </a:stretch>
        </p:blipFill>
        <p:spPr bwMode="auto">
          <a:xfrm>
            <a:off x="4853355" y="4102102"/>
            <a:ext cx="351692" cy="290513"/>
          </a:xfrm>
          <a:prstGeom prst="rect">
            <a:avLst/>
          </a:prstGeom>
          <a:noFill/>
          <a:ln w="38100">
            <a:noFill/>
            <a:miter lim="800000"/>
            <a:headEnd/>
            <a:tailEnd/>
          </a:ln>
        </p:spPr>
      </p:pic>
      <p:pic>
        <p:nvPicPr>
          <p:cNvPr id="16437" name="Picture 69"/>
          <p:cNvPicPr>
            <a:picLocks noChangeAspect="1" noChangeArrowheads="1"/>
          </p:cNvPicPr>
          <p:nvPr/>
        </p:nvPicPr>
        <p:blipFill>
          <a:blip r:embed="rId3" cstate="print"/>
          <a:srcRect/>
          <a:stretch>
            <a:fillRect/>
          </a:stretch>
        </p:blipFill>
        <p:spPr bwMode="auto">
          <a:xfrm>
            <a:off x="4853355" y="4940302"/>
            <a:ext cx="351692" cy="290513"/>
          </a:xfrm>
          <a:prstGeom prst="rect">
            <a:avLst/>
          </a:prstGeom>
          <a:noFill/>
          <a:ln w="38100">
            <a:noFill/>
            <a:miter lim="800000"/>
            <a:headEnd/>
            <a:tailEnd/>
          </a:ln>
        </p:spPr>
      </p:pic>
      <p:pic>
        <p:nvPicPr>
          <p:cNvPr id="16438" name="Picture 70"/>
          <p:cNvPicPr>
            <a:picLocks noChangeAspect="1" noChangeArrowheads="1"/>
          </p:cNvPicPr>
          <p:nvPr/>
        </p:nvPicPr>
        <p:blipFill>
          <a:blip r:embed="rId3" cstate="print"/>
          <a:srcRect/>
          <a:stretch>
            <a:fillRect/>
          </a:stretch>
        </p:blipFill>
        <p:spPr bwMode="auto">
          <a:xfrm>
            <a:off x="4853355" y="5778502"/>
            <a:ext cx="351692" cy="290513"/>
          </a:xfrm>
          <a:prstGeom prst="rect">
            <a:avLst/>
          </a:prstGeom>
          <a:noFill/>
          <a:ln w="38100">
            <a:noFill/>
            <a:miter lim="800000"/>
            <a:headEnd/>
            <a:tailEnd/>
          </a:ln>
        </p:spPr>
      </p:pic>
      <p:pic>
        <p:nvPicPr>
          <p:cNvPr id="16439" name="Picture 71"/>
          <p:cNvPicPr>
            <a:picLocks noChangeAspect="1" noChangeArrowheads="1"/>
          </p:cNvPicPr>
          <p:nvPr/>
        </p:nvPicPr>
        <p:blipFill>
          <a:blip r:embed="rId4" cstate="print"/>
          <a:srcRect/>
          <a:stretch>
            <a:fillRect/>
          </a:stretch>
        </p:blipFill>
        <p:spPr bwMode="auto">
          <a:xfrm>
            <a:off x="4853355" y="3644902"/>
            <a:ext cx="351692" cy="290513"/>
          </a:xfrm>
          <a:prstGeom prst="rect">
            <a:avLst/>
          </a:prstGeom>
          <a:noFill/>
          <a:ln w="38100">
            <a:noFill/>
            <a:miter lim="800000"/>
            <a:headEnd/>
            <a:tailEnd/>
          </a:ln>
        </p:spPr>
      </p:pic>
      <p:pic>
        <p:nvPicPr>
          <p:cNvPr id="16440" name="Picture 72"/>
          <p:cNvPicPr>
            <a:picLocks noChangeAspect="1" noChangeArrowheads="1"/>
          </p:cNvPicPr>
          <p:nvPr/>
        </p:nvPicPr>
        <p:blipFill>
          <a:blip r:embed="rId4" cstate="print"/>
          <a:srcRect/>
          <a:stretch>
            <a:fillRect/>
          </a:stretch>
        </p:blipFill>
        <p:spPr bwMode="auto">
          <a:xfrm>
            <a:off x="4853355" y="4483102"/>
            <a:ext cx="351692" cy="290513"/>
          </a:xfrm>
          <a:prstGeom prst="rect">
            <a:avLst/>
          </a:prstGeom>
          <a:noFill/>
          <a:ln w="38100">
            <a:noFill/>
            <a:miter lim="800000"/>
            <a:headEnd/>
            <a:tailEnd/>
          </a:ln>
        </p:spPr>
      </p:pic>
      <p:pic>
        <p:nvPicPr>
          <p:cNvPr id="16441" name="Picture 73"/>
          <p:cNvPicPr>
            <a:picLocks noChangeAspect="1" noChangeArrowheads="1"/>
          </p:cNvPicPr>
          <p:nvPr/>
        </p:nvPicPr>
        <p:blipFill>
          <a:blip r:embed="rId4" cstate="print"/>
          <a:srcRect/>
          <a:stretch>
            <a:fillRect/>
          </a:stretch>
        </p:blipFill>
        <p:spPr bwMode="auto">
          <a:xfrm>
            <a:off x="4853355" y="5321302"/>
            <a:ext cx="351692" cy="290513"/>
          </a:xfrm>
          <a:prstGeom prst="rect">
            <a:avLst/>
          </a:prstGeom>
          <a:noFill/>
          <a:ln w="38100">
            <a:noFill/>
            <a:miter lim="800000"/>
            <a:headEnd/>
            <a:tailEnd/>
          </a:ln>
        </p:spPr>
      </p:pic>
      <p:pic>
        <p:nvPicPr>
          <p:cNvPr id="16442" name="Picture 74"/>
          <p:cNvPicPr>
            <a:picLocks noChangeAspect="1" noChangeArrowheads="1"/>
          </p:cNvPicPr>
          <p:nvPr/>
        </p:nvPicPr>
        <p:blipFill>
          <a:blip r:embed="rId3" cstate="print"/>
          <a:srcRect/>
          <a:stretch>
            <a:fillRect/>
          </a:stretch>
        </p:blipFill>
        <p:spPr bwMode="auto">
          <a:xfrm>
            <a:off x="3376246" y="3263902"/>
            <a:ext cx="351692" cy="290513"/>
          </a:xfrm>
          <a:prstGeom prst="rect">
            <a:avLst/>
          </a:prstGeom>
          <a:noFill/>
          <a:ln w="38100">
            <a:noFill/>
            <a:miter lim="800000"/>
            <a:headEnd/>
            <a:tailEnd/>
          </a:ln>
        </p:spPr>
      </p:pic>
      <p:pic>
        <p:nvPicPr>
          <p:cNvPr id="16443" name="Picture 75"/>
          <p:cNvPicPr>
            <a:picLocks noChangeAspect="1" noChangeArrowheads="1"/>
          </p:cNvPicPr>
          <p:nvPr/>
        </p:nvPicPr>
        <p:blipFill>
          <a:blip r:embed="rId3" cstate="print"/>
          <a:srcRect/>
          <a:stretch>
            <a:fillRect/>
          </a:stretch>
        </p:blipFill>
        <p:spPr bwMode="auto">
          <a:xfrm>
            <a:off x="3376246" y="4102102"/>
            <a:ext cx="351692" cy="290513"/>
          </a:xfrm>
          <a:prstGeom prst="rect">
            <a:avLst/>
          </a:prstGeom>
          <a:noFill/>
          <a:ln w="38100">
            <a:noFill/>
            <a:miter lim="800000"/>
            <a:headEnd/>
            <a:tailEnd/>
          </a:ln>
        </p:spPr>
      </p:pic>
      <p:pic>
        <p:nvPicPr>
          <p:cNvPr id="16444" name="Picture 76"/>
          <p:cNvPicPr>
            <a:picLocks noChangeAspect="1" noChangeArrowheads="1"/>
          </p:cNvPicPr>
          <p:nvPr/>
        </p:nvPicPr>
        <p:blipFill>
          <a:blip r:embed="rId4" cstate="print"/>
          <a:srcRect/>
          <a:stretch>
            <a:fillRect/>
          </a:stretch>
        </p:blipFill>
        <p:spPr bwMode="auto">
          <a:xfrm>
            <a:off x="3376246" y="3644902"/>
            <a:ext cx="351692" cy="290513"/>
          </a:xfrm>
          <a:prstGeom prst="rect">
            <a:avLst/>
          </a:prstGeom>
          <a:noFill/>
          <a:ln w="38100">
            <a:noFill/>
            <a:miter lim="800000"/>
            <a:headEnd/>
            <a:tailEnd/>
          </a:ln>
        </p:spPr>
      </p:pic>
    </p:spTree>
    <p:extLst>
      <p:ext uri="{BB962C8B-B14F-4D97-AF65-F5344CB8AC3E}">
        <p14:creationId xmlns:p14="http://schemas.microsoft.com/office/powerpoint/2010/main" val="3061029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MIDP Functionality</a:t>
            </a:r>
          </a:p>
        </p:txBody>
      </p:sp>
      <p:sp>
        <p:nvSpPr>
          <p:cNvPr id="17411" name="Rectangle 3"/>
          <p:cNvSpPr>
            <a:spLocks noGrp="1" noChangeArrowheads="1"/>
          </p:cNvSpPr>
          <p:nvPr>
            <p:ph type="body" idx="1"/>
          </p:nvPr>
        </p:nvSpPr>
        <p:spPr/>
        <p:txBody>
          <a:bodyPr/>
          <a:lstStyle/>
          <a:p>
            <a:r>
              <a:rPr lang="en-GB" smtClean="0"/>
              <a:t>MIDP defines the architecture and the associated APIs to enable an open application development environment for Mobile Information Devices(MID)</a:t>
            </a:r>
          </a:p>
          <a:p>
            <a:r>
              <a:rPr lang="en-GB" smtClean="0"/>
              <a:t>MIDP defines the following set of classes:</a:t>
            </a:r>
          </a:p>
          <a:p>
            <a:pPr lvl="1"/>
            <a:r>
              <a:rPr lang="en-GB" smtClean="0"/>
              <a:t>Application Lifecycle Package</a:t>
            </a:r>
          </a:p>
          <a:p>
            <a:pPr lvl="1"/>
            <a:r>
              <a:rPr lang="en-GB" smtClean="0"/>
              <a:t>User Interface Package</a:t>
            </a:r>
          </a:p>
          <a:p>
            <a:pPr lvl="1"/>
            <a:r>
              <a:rPr lang="en-GB" smtClean="0"/>
              <a:t>Persistence Package</a:t>
            </a:r>
          </a:p>
          <a:p>
            <a:pPr lvl="1"/>
            <a:r>
              <a:rPr lang="en-GB" smtClean="0"/>
              <a:t>Networking Package</a:t>
            </a:r>
          </a:p>
          <a:p>
            <a:pPr lvl="1"/>
            <a:r>
              <a:rPr lang="en-GB" smtClean="0"/>
              <a:t>Language and Utility Packages</a:t>
            </a:r>
          </a:p>
          <a:p>
            <a:endParaRPr lang="en-GB" smtClean="0"/>
          </a:p>
        </p:txBody>
      </p:sp>
      <p:grpSp>
        <p:nvGrpSpPr>
          <p:cNvPr id="2" name="Group 4"/>
          <p:cNvGrpSpPr>
            <a:grpSpLocks/>
          </p:cNvGrpSpPr>
          <p:nvPr/>
        </p:nvGrpSpPr>
        <p:grpSpPr bwMode="auto">
          <a:xfrm>
            <a:off x="4841631" y="2628900"/>
            <a:ext cx="3727938" cy="3276600"/>
            <a:chOff x="3312" y="2016"/>
            <a:chExt cx="2544" cy="2064"/>
          </a:xfrm>
        </p:grpSpPr>
        <p:sp>
          <p:nvSpPr>
            <p:cNvPr id="17413"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7414"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17415"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7416" name="Text Box 8"/>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nvGrpSpPr>
            <p:cNvPr id="3" name="Group 9"/>
            <p:cNvGrpSpPr>
              <a:grpSpLocks/>
            </p:cNvGrpSpPr>
            <p:nvPr/>
          </p:nvGrpSpPr>
          <p:grpSpPr bwMode="auto">
            <a:xfrm>
              <a:off x="4656" y="2352"/>
              <a:ext cx="408" cy="1008"/>
              <a:chOff x="2736" y="3360"/>
              <a:chExt cx="408" cy="1008"/>
            </a:xfrm>
          </p:grpSpPr>
          <p:sp>
            <p:nvSpPr>
              <p:cNvPr id="17430" name="Rectangle 10"/>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7431" name="Text Box 11"/>
              <p:cNvSpPr txBox="1">
                <a:spLocks noChangeArrowheads="1"/>
              </p:cNvSpPr>
              <p:nvPr/>
            </p:nvSpPr>
            <p:spPr bwMode="auto">
              <a:xfrm rot="5400000">
                <a:off x="2559" y="3672"/>
                <a:ext cx="763"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Persistent</a:t>
                </a:r>
              </a:p>
              <a:p>
                <a:pPr algn="ctr">
                  <a:lnSpc>
                    <a:spcPct val="90000"/>
                  </a:lnSpc>
                  <a:spcBef>
                    <a:spcPct val="0"/>
                  </a:spcBef>
                  <a:spcAft>
                    <a:spcPct val="0"/>
                  </a:spcAft>
                  <a:buClrTx/>
                </a:pPr>
                <a:r>
                  <a:rPr lang="en-GB">
                    <a:solidFill>
                      <a:schemeClr val="bg1"/>
                    </a:solidFill>
                    <a:latin typeface="Nokia Sans" pitchFamily="34" charset="0"/>
                  </a:rPr>
                  <a:t>Storage</a:t>
                </a:r>
              </a:p>
            </p:txBody>
          </p:sp>
        </p:grpSp>
        <p:grpSp>
          <p:nvGrpSpPr>
            <p:cNvPr id="4" name="Group 12"/>
            <p:cNvGrpSpPr>
              <a:grpSpLocks/>
            </p:cNvGrpSpPr>
            <p:nvPr/>
          </p:nvGrpSpPr>
          <p:grpSpPr bwMode="auto">
            <a:xfrm>
              <a:off x="4224" y="2352"/>
              <a:ext cx="383" cy="1008"/>
              <a:chOff x="4368" y="2352"/>
              <a:chExt cx="383" cy="1008"/>
            </a:xfrm>
          </p:grpSpPr>
          <p:sp>
            <p:nvSpPr>
              <p:cNvPr id="17428" name="Rectangle 13"/>
              <p:cNvSpPr>
                <a:spLocks noChangeArrowheads="1"/>
              </p:cNvSpPr>
              <p:nvPr/>
            </p:nvSpPr>
            <p:spPr bwMode="auto">
              <a:xfrm>
                <a:off x="4368" y="2352"/>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7429" name="Text Box 14"/>
              <p:cNvSpPr txBox="1">
                <a:spLocks noChangeArrowheads="1"/>
              </p:cNvSpPr>
              <p:nvPr/>
            </p:nvSpPr>
            <p:spPr bwMode="auto">
              <a:xfrm rot="5400000">
                <a:off x="4149" y="2747"/>
                <a:ext cx="844"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Networking</a:t>
                </a:r>
              </a:p>
            </p:txBody>
          </p:sp>
        </p:grpSp>
        <p:grpSp>
          <p:nvGrpSpPr>
            <p:cNvPr id="5" name="Group 15"/>
            <p:cNvGrpSpPr>
              <a:grpSpLocks/>
            </p:cNvGrpSpPr>
            <p:nvPr/>
          </p:nvGrpSpPr>
          <p:grpSpPr bwMode="auto">
            <a:xfrm>
              <a:off x="3792" y="2352"/>
              <a:ext cx="406" cy="1008"/>
              <a:chOff x="2736" y="3360"/>
              <a:chExt cx="406" cy="1008"/>
            </a:xfrm>
          </p:grpSpPr>
          <p:sp>
            <p:nvSpPr>
              <p:cNvPr id="17426" name="Rectangle 16"/>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7427" name="Text Box 17"/>
              <p:cNvSpPr txBox="1">
                <a:spLocks noChangeArrowheads="1"/>
              </p:cNvSpPr>
              <p:nvPr/>
            </p:nvSpPr>
            <p:spPr bwMode="auto">
              <a:xfrm rot="5400000">
                <a:off x="2598" y="3670"/>
                <a:ext cx="68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User</a:t>
                </a:r>
              </a:p>
              <a:p>
                <a:pPr algn="ctr">
                  <a:lnSpc>
                    <a:spcPct val="90000"/>
                  </a:lnSpc>
                  <a:spcBef>
                    <a:spcPct val="0"/>
                  </a:spcBef>
                  <a:spcAft>
                    <a:spcPct val="0"/>
                  </a:spcAft>
                  <a:buClrTx/>
                </a:pPr>
                <a:r>
                  <a:rPr lang="en-GB">
                    <a:solidFill>
                      <a:schemeClr val="bg1"/>
                    </a:solidFill>
                    <a:latin typeface="Nokia Sans" pitchFamily="34" charset="0"/>
                  </a:rPr>
                  <a:t>Interface</a:t>
                </a:r>
              </a:p>
            </p:txBody>
          </p:sp>
        </p:grpSp>
        <p:grpSp>
          <p:nvGrpSpPr>
            <p:cNvPr id="6" name="Group 18"/>
            <p:cNvGrpSpPr>
              <a:grpSpLocks/>
            </p:cNvGrpSpPr>
            <p:nvPr/>
          </p:nvGrpSpPr>
          <p:grpSpPr bwMode="auto">
            <a:xfrm>
              <a:off x="3360" y="2352"/>
              <a:ext cx="406" cy="1008"/>
              <a:chOff x="2736" y="3360"/>
              <a:chExt cx="406" cy="1008"/>
            </a:xfrm>
          </p:grpSpPr>
          <p:sp>
            <p:nvSpPr>
              <p:cNvPr id="17424" name="Rectangle 19"/>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7425" name="Text Box 20"/>
              <p:cNvSpPr txBox="1">
                <a:spLocks noChangeArrowheads="1"/>
              </p:cNvSpPr>
              <p:nvPr/>
            </p:nvSpPr>
            <p:spPr bwMode="auto">
              <a:xfrm rot="5400000">
                <a:off x="2671" y="3671"/>
                <a:ext cx="536"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MIDlet</a:t>
                </a:r>
              </a:p>
              <a:p>
                <a:pPr algn="ctr">
                  <a:lnSpc>
                    <a:spcPct val="90000"/>
                  </a:lnSpc>
                  <a:spcBef>
                    <a:spcPct val="0"/>
                  </a:spcBef>
                  <a:spcAft>
                    <a:spcPct val="0"/>
                  </a:spcAft>
                  <a:buClrTx/>
                </a:pPr>
                <a:r>
                  <a:rPr lang="en-GB">
                    <a:solidFill>
                      <a:schemeClr val="bg1"/>
                    </a:solidFill>
                    <a:latin typeface="Nokia Sans" pitchFamily="34" charset="0"/>
                  </a:rPr>
                  <a:t>APIs</a:t>
                </a:r>
              </a:p>
            </p:txBody>
          </p:sp>
        </p:grpSp>
        <p:sp>
          <p:nvSpPr>
            <p:cNvPr id="17421" name="Rectangle 21"/>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7422" name="Rectangle 22"/>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7423" name="Rectangle 23"/>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3383642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MIDlets (1)</a:t>
            </a:r>
          </a:p>
        </p:txBody>
      </p:sp>
      <p:sp>
        <p:nvSpPr>
          <p:cNvPr id="18435" name="Rectangle 3"/>
          <p:cNvSpPr>
            <a:spLocks noGrp="1" noChangeArrowheads="1"/>
          </p:cNvSpPr>
          <p:nvPr>
            <p:ph type="body" idx="1"/>
          </p:nvPr>
        </p:nvSpPr>
        <p:spPr/>
        <p:txBody>
          <a:bodyPr/>
          <a:lstStyle/>
          <a:p>
            <a:r>
              <a:rPr lang="en-GB" smtClean="0"/>
              <a:t>Java apps that run on MIDP devices are known as MIDlets</a:t>
            </a:r>
          </a:p>
          <a:p>
            <a:r>
              <a:rPr lang="en-GB" smtClean="0"/>
              <a:t>Defined in javax.microedition.midlet package</a:t>
            </a:r>
          </a:p>
          <a:p>
            <a:r>
              <a:rPr lang="en-GB" smtClean="0"/>
              <a:t>Derived from the MIDP-defined abstract class javax.microedition.midlet.MIDlet</a:t>
            </a:r>
          </a:p>
          <a:p>
            <a:r>
              <a:rPr lang="en-GB" smtClean="0"/>
              <a:t>Well-defined lifecycle controlled via </a:t>
            </a:r>
            <a:br>
              <a:rPr lang="en-GB" smtClean="0"/>
            </a:br>
            <a:r>
              <a:rPr lang="en-GB" smtClean="0"/>
              <a:t>implemented methods of the MIDlet class</a:t>
            </a:r>
          </a:p>
          <a:p>
            <a:r>
              <a:rPr lang="en-GB" smtClean="0"/>
              <a:t>A group of related MIDlets may be </a:t>
            </a:r>
            <a:br>
              <a:rPr lang="en-GB" smtClean="0"/>
            </a:br>
            <a:r>
              <a:rPr lang="en-GB" smtClean="0"/>
              <a:t>collected into a MIDlet suite</a:t>
            </a:r>
          </a:p>
        </p:txBody>
      </p:sp>
      <p:grpSp>
        <p:nvGrpSpPr>
          <p:cNvPr id="2" name="Group 4"/>
          <p:cNvGrpSpPr>
            <a:grpSpLocks/>
          </p:cNvGrpSpPr>
          <p:nvPr/>
        </p:nvGrpSpPr>
        <p:grpSpPr bwMode="auto">
          <a:xfrm>
            <a:off x="4900247" y="2679700"/>
            <a:ext cx="3727938" cy="3276600"/>
            <a:chOff x="3312" y="2016"/>
            <a:chExt cx="2544" cy="2064"/>
          </a:xfrm>
        </p:grpSpPr>
        <p:sp>
          <p:nvSpPr>
            <p:cNvPr id="18437"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843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18439"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8440" name="Text Box 8"/>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18441"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42"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43" name="Rectangle 11"/>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2"/>
            <p:cNvGrpSpPr>
              <a:grpSpLocks/>
            </p:cNvGrpSpPr>
            <p:nvPr/>
          </p:nvGrpSpPr>
          <p:grpSpPr bwMode="auto">
            <a:xfrm>
              <a:off x="4656" y="2352"/>
              <a:ext cx="408" cy="1008"/>
              <a:chOff x="2736" y="3360"/>
              <a:chExt cx="408" cy="1008"/>
            </a:xfrm>
          </p:grpSpPr>
          <p:sp>
            <p:nvSpPr>
              <p:cNvPr id="18454" name="Rectangle 13"/>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55" name="Text Box 14"/>
              <p:cNvSpPr txBox="1">
                <a:spLocks noChangeArrowheads="1"/>
              </p:cNvSpPr>
              <p:nvPr/>
            </p:nvSpPr>
            <p:spPr bwMode="auto">
              <a:xfrm rot="5400000">
                <a:off x="2559" y="3672"/>
                <a:ext cx="763"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Persistent</a:t>
                </a:r>
              </a:p>
              <a:p>
                <a:pPr algn="ctr">
                  <a:lnSpc>
                    <a:spcPct val="90000"/>
                  </a:lnSpc>
                  <a:spcBef>
                    <a:spcPct val="0"/>
                  </a:spcBef>
                  <a:spcAft>
                    <a:spcPct val="0"/>
                  </a:spcAft>
                  <a:buClrTx/>
                </a:pPr>
                <a:r>
                  <a:rPr lang="en-GB">
                    <a:solidFill>
                      <a:schemeClr val="bg2"/>
                    </a:solidFill>
                    <a:latin typeface="Nokia Sans" pitchFamily="34" charset="0"/>
                  </a:rPr>
                  <a:t>Storage</a:t>
                </a:r>
              </a:p>
            </p:txBody>
          </p:sp>
        </p:grpSp>
        <p:grpSp>
          <p:nvGrpSpPr>
            <p:cNvPr id="4" name="Group 15"/>
            <p:cNvGrpSpPr>
              <a:grpSpLocks/>
            </p:cNvGrpSpPr>
            <p:nvPr/>
          </p:nvGrpSpPr>
          <p:grpSpPr bwMode="auto">
            <a:xfrm>
              <a:off x="4224" y="2352"/>
              <a:ext cx="383" cy="1008"/>
              <a:chOff x="4368" y="2352"/>
              <a:chExt cx="383" cy="1008"/>
            </a:xfrm>
          </p:grpSpPr>
          <p:sp>
            <p:nvSpPr>
              <p:cNvPr id="18452" name="Rectangle 16"/>
              <p:cNvSpPr>
                <a:spLocks noChangeArrowheads="1"/>
              </p:cNvSpPr>
              <p:nvPr/>
            </p:nvSpPr>
            <p:spPr bwMode="auto">
              <a:xfrm>
                <a:off x="4368" y="2352"/>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53" name="Text Box 17"/>
              <p:cNvSpPr txBox="1">
                <a:spLocks noChangeArrowheads="1"/>
              </p:cNvSpPr>
              <p:nvPr/>
            </p:nvSpPr>
            <p:spPr bwMode="auto">
              <a:xfrm rot="5400000">
                <a:off x="4149" y="2747"/>
                <a:ext cx="844"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Networking</a:t>
                </a:r>
              </a:p>
            </p:txBody>
          </p:sp>
        </p:grpSp>
        <p:grpSp>
          <p:nvGrpSpPr>
            <p:cNvPr id="5" name="Group 18"/>
            <p:cNvGrpSpPr>
              <a:grpSpLocks/>
            </p:cNvGrpSpPr>
            <p:nvPr/>
          </p:nvGrpSpPr>
          <p:grpSpPr bwMode="auto">
            <a:xfrm>
              <a:off x="3792" y="2352"/>
              <a:ext cx="406" cy="1008"/>
              <a:chOff x="2736" y="3360"/>
              <a:chExt cx="406" cy="1008"/>
            </a:xfrm>
          </p:grpSpPr>
          <p:sp>
            <p:nvSpPr>
              <p:cNvPr id="18450" name="Rectangle 19"/>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51" name="Text Box 20"/>
              <p:cNvSpPr txBox="1">
                <a:spLocks noChangeArrowheads="1"/>
              </p:cNvSpPr>
              <p:nvPr/>
            </p:nvSpPr>
            <p:spPr bwMode="auto">
              <a:xfrm rot="5400000">
                <a:off x="2598" y="3670"/>
                <a:ext cx="68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User</a:t>
                </a:r>
              </a:p>
              <a:p>
                <a:pPr algn="ctr">
                  <a:lnSpc>
                    <a:spcPct val="90000"/>
                  </a:lnSpc>
                  <a:spcBef>
                    <a:spcPct val="0"/>
                  </a:spcBef>
                  <a:spcAft>
                    <a:spcPct val="0"/>
                  </a:spcAft>
                  <a:buClrTx/>
                </a:pPr>
                <a:r>
                  <a:rPr lang="en-GB">
                    <a:solidFill>
                      <a:schemeClr val="bg2"/>
                    </a:solidFill>
                    <a:latin typeface="Nokia Sans" pitchFamily="34" charset="0"/>
                  </a:rPr>
                  <a:t>Interface</a:t>
                </a:r>
              </a:p>
            </p:txBody>
          </p:sp>
        </p:grpSp>
        <p:grpSp>
          <p:nvGrpSpPr>
            <p:cNvPr id="6" name="Group 21"/>
            <p:cNvGrpSpPr>
              <a:grpSpLocks/>
            </p:cNvGrpSpPr>
            <p:nvPr/>
          </p:nvGrpSpPr>
          <p:grpSpPr bwMode="auto">
            <a:xfrm>
              <a:off x="3360" y="2352"/>
              <a:ext cx="406" cy="1008"/>
              <a:chOff x="2736" y="3360"/>
              <a:chExt cx="406" cy="1008"/>
            </a:xfrm>
          </p:grpSpPr>
          <p:sp>
            <p:nvSpPr>
              <p:cNvPr id="18448" name="Rectangle 22"/>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8449" name="Text Box 23"/>
              <p:cNvSpPr txBox="1">
                <a:spLocks noChangeArrowheads="1"/>
              </p:cNvSpPr>
              <p:nvPr/>
            </p:nvSpPr>
            <p:spPr bwMode="auto">
              <a:xfrm rot="5400000">
                <a:off x="2671" y="3671"/>
                <a:ext cx="536"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MIDlet</a:t>
                </a:r>
              </a:p>
              <a:p>
                <a:pPr algn="ctr">
                  <a:lnSpc>
                    <a:spcPct val="90000"/>
                  </a:lnSpc>
                  <a:spcBef>
                    <a:spcPct val="0"/>
                  </a:spcBef>
                  <a:spcAft>
                    <a:spcPct val="0"/>
                  </a:spcAft>
                  <a:buClrTx/>
                </a:pPr>
                <a:r>
                  <a:rPr lang="en-GB">
                    <a:solidFill>
                      <a:schemeClr val="bg1"/>
                    </a:solidFill>
                    <a:latin typeface="Nokia Sans" pitchFamily="34" charset="0"/>
                  </a:rPr>
                  <a:t>APIs</a:t>
                </a:r>
              </a:p>
            </p:txBody>
          </p:sp>
        </p:grpSp>
      </p:grpSp>
    </p:spTree>
    <p:extLst>
      <p:ext uri="{BB962C8B-B14F-4D97-AF65-F5344CB8AC3E}">
        <p14:creationId xmlns:p14="http://schemas.microsoft.com/office/powerpoint/2010/main" val="2040449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MIDlets (2)</a:t>
            </a:r>
          </a:p>
        </p:txBody>
      </p:sp>
      <p:sp>
        <p:nvSpPr>
          <p:cNvPr id="19459" name="Rectangle 3"/>
          <p:cNvSpPr>
            <a:spLocks noGrp="1" noChangeArrowheads="1"/>
          </p:cNvSpPr>
          <p:nvPr>
            <p:ph type="body" idx="1"/>
          </p:nvPr>
        </p:nvSpPr>
        <p:spPr/>
        <p:txBody>
          <a:bodyPr/>
          <a:lstStyle/>
          <a:p>
            <a:r>
              <a:rPr lang="en-GB" smtClean="0"/>
              <a:t>An application manager controls the execution of MIDlets</a:t>
            </a:r>
          </a:p>
          <a:p>
            <a:r>
              <a:rPr lang="en-GB" smtClean="0"/>
              <a:t>The behaviour of the MIDlet is controlled by a life-cycle, which is reflected in the methods a MIDlet must implement</a:t>
            </a:r>
          </a:p>
          <a:p>
            <a:endParaRPr lang="en-GB" smtClean="0"/>
          </a:p>
        </p:txBody>
      </p:sp>
      <p:grpSp>
        <p:nvGrpSpPr>
          <p:cNvPr id="2" name="Group 4"/>
          <p:cNvGrpSpPr>
            <a:grpSpLocks/>
          </p:cNvGrpSpPr>
          <p:nvPr/>
        </p:nvGrpSpPr>
        <p:grpSpPr bwMode="auto">
          <a:xfrm>
            <a:off x="556847" y="2540000"/>
            <a:ext cx="7647842" cy="3352800"/>
            <a:chOff x="380" y="1968"/>
            <a:chExt cx="5219" cy="2112"/>
          </a:xfrm>
        </p:grpSpPr>
        <p:sp>
          <p:nvSpPr>
            <p:cNvPr id="19461" name="Rectangle 5"/>
            <p:cNvSpPr>
              <a:spLocks noChangeArrowheads="1"/>
            </p:cNvSpPr>
            <p:nvPr/>
          </p:nvSpPr>
          <p:spPr bwMode="auto">
            <a:xfrm>
              <a:off x="2496" y="3552"/>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Destroyed</a:t>
              </a:r>
            </a:p>
          </p:txBody>
        </p:sp>
        <p:sp>
          <p:nvSpPr>
            <p:cNvPr id="19462" name="Rectangle 6"/>
            <p:cNvSpPr>
              <a:spLocks noChangeArrowheads="1"/>
            </p:cNvSpPr>
            <p:nvPr/>
          </p:nvSpPr>
          <p:spPr bwMode="auto">
            <a:xfrm>
              <a:off x="1008" y="2496"/>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Paused</a:t>
              </a:r>
            </a:p>
          </p:txBody>
        </p:sp>
        <p:sp>
          <p:nvSpPr>
            <p:cNvPr id="19463" name="Rectangle 7"/>
            <p:cNvSpPr>
              <a:spLocks noChangeArrowheads="1"/>
            </p:cNvSpPr>
            <p:nvPr/>
          </p:nvSpPr>
          <p:spPr bwMode="auto">
            <a:xfrm>
              <a:off x="4032" y="2496"/>
              <a:ext cx="1488" cy="528"/>
            </a:xfrm>
            <a:prstGeom prst="rect">
              <a:avLst/>
            </a:prstGeom>
            <a:solidFill>
              <a:schemeClr val="accent2"/>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b="1" i="1">
                  <a:latin typeface="Nokia Sans" pitchFamily="34" charset="0"/>
                </a:rPr>
                <a:t>Active</a:t>
              </a:r>
            </a:p>
          </p:txBody>
        </p:sp>
        <p:sp>
          <p:nvSpPr>
            <p:cNvPr id="19464" name="Text Box 8"/>
            <p:cNvSpPr txBox="1">
              <a:spLocks noChangeArrowheads="1"/>
            </p:cNvSpPr>
            <p:nvPr/>
          </p:nvSpPr>
          <p:spPr bwMode="auto">
            <a:xfrm>
              <a:off x="2666" y="2400"/>
              <a:ext cx="1176" cy="236"/>
            </a:xfrm>
            <a:prstGeom prst="rect">
              <a:avLst/>
            </a:prstGeom>
            <a:solidFill>
              <a:schemeClr val="accent2"/>
            </a:solid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startApp()</a:t>
              </a:r>
            </a:p>
          </p:txBody>
        </p:sp>
        <p:sp>
          <p:nvSpPr>
            <p:cNvPr id="19465" name="Text Box 9"/>
            <p:cNvSpPr txBox="1">
              <a:spLocks noChangeArrowheads="1"/>
            </p:cNvSpPr>
            <p:nvPr/>
          </p:nvSpPr>
          <p:spPr bwMode="auto">
            <a:xfrm>
              <a:off x="2734" y="2928"/>
              <a:ext cx="1176"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pauseApp()</a:t>
              </a:r>
            </a:p>
          </p:txBody>
        </p:sp>
        <p:sp>
          <p:nvSpPr>
            <p:cNvPr id="19466" name="Text Box 10"/>
            <p:cNvSpPr txBox="1">
              <a:spLocks noChangeArrowheads="1"/>
            </p:cNvSpPr>
            <p:nvPr/>
          </p:nvSpPr>
          <p:spPr bwMode="auto">
            <a:xfrm>
              <a:off x="881" y="3465"/>
              <a:ext cx="1386"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19467" name="Text Box 11"/>
            <p:cNvSpPr txBox="1">
              <a:spLocks noChangeArrowheads="1"/>
            </p:cNvSpPr>
            <p:nvPr/>
          </p:nvSpPr>
          <p:spPr bwMode="auto">
            <a:xfrm>
              <a:off x="4213" y="3513"/>
              <a:ext cx="1386"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19468" name="Line 12"/>
            <p:cNvSpPr>
              <a:spLocks noChangeShapeType="1"/>
            </p:cNvSpPr>
            <p:nvPr/>
          </p:nvSpPr>
          <p:spPr bwMode="auto">
            <a:xfrm>
              <a:off x="2496" y="2640"/>
              <a:ext cx="1536" cy="0"/>
            </a:xfrm>
            <a:prstGeom prst="line">
              <a:avLst/>
            </a:prstGeom>
            <a:noFill/>
            <a:ln w="57150">
              <a:solidFill>
                <a:srgbClr val="009E63"/>
              </a:solidFill>
              <a:round/>
              <a:headEnd/>
              <a:tailEnd type="triangle" w="med" len="med"/>
            </a:ln>
          </p:spPr>
          <p:txBody>
            <a:bodyPr/>
            <a:lstStyle/>
            <a:p>
              <a:endParaRPr lang="fi-FI"/>
            </a:p>
          </p:txBody>
        </p:sp>
        <p:sp>
          <p:nvSpPr>
            <p:cNvPr id="19469" name="Line 13"/>
            <p:cNvSpPr>
              <a:spLocks noChangeShapeType="1"/>
            </p:cNvSpPr>
            <p:nvPr/>
          </p:nvSpPr>
          <p:spPr bwMode="auto">
            <a:xfrm>
              <a:off x="2496" y="2928"/>
              <a:ext cx="1536" cy="0"/>
            </a:xfrm>
            <a:prstGeom prst="line">
              <a:avLst/>
            </a:prstGeom>
            <a:noFill/>
            <a:ln w="57150">
              <a:solidFill>
                <a:srgbClr val="009E63"/>
              </a:solidFill>
              <a:round/>
              <a:headEnd type="triangle" w="med" len="med"/>
              <a:tailEnd/>
            </a:ln>
          </p:spPr>
          <p:txBody>
            <a:bodyPr/>
            <a:lstStyle/>
            <a:p>
              <a:endParaRPr lang="fi-FI"/>
            </a:p>
          </p:txBody>
        </p:sp>
        <p:sp>
          <p:nvSpPr>
            <p:cNvPr id="19470" name="Line 14"/>
            <p:cNvSpPr>
              <a:spLocks noChangeShapeType="1"/>
            </p:cNvSpPr>
            <p:nvPr/>
          </p:nvSpPr>
          <p:spPr bwMode="auto">
            <a:xfrm flipV="1">
              <a:off x="3984" y="3024"/>
              <a:ext cx="768" cy="816"/>
            </a:xfrm>
            <a:prstGeom prst="line">
              <a:avLst/>
            </a:prstGeom>
            <a:noFill/>
            <a:ln w="57150">
              <a:solidFill>
                <a:srgbClr val="009E63"/>
              </a:solidFill>
              <a:round/>
              <a:headEnd type="triangle" w="med" len="med"/>
              <a:tailEnd/>
            </a:ln>
          </p:spPr>
          <p:txBody>
            <a:bodyPr/>
            <a:lstStyle/>
            <a:p>
              <a:endParaRPr lang="fi-FI"/>
            </a:p>
          </p:txBody>
        </p:sp>
        <p:sp>
          <p:nvSpPr>
            <p:cNvPr id="19471" name="Line 15"/>
            <p:cNvSpPr>
              <a:spLocks noChangeShapeType="1"/>
            </p:cNvSpPr>
            <p:nvPr/>
          </p:nvSpPr>
          <p:spPr bwMode="auto">
            <a:xfrm flipH="1" flipV="1">
              <a:off x="1728" y="3024"/>
              <a:ext cx="768" cy="816"/>
            </a:xfrm>
            <a:prstGeom prst="line">
              <a:avLst/>
            </a:prstGeom>
            <a:noFill/>
            <a:ln w="57150">
              <a:solidFill>
                <a:srgbClr val="009E63"/>
              </a:solidFill>
              <a:round/>
              <a:headEnd type="triangle" w="med" len="med"/>
              <a:tailEnd/>
            </a:ln>
          </p:spPr>
          <p:txBody>
            <a:bodyPr/>
            <a:lstStyle/>
            <a:p>
              <a:endParaRPr lang="fi-FI"/>
            </a:p>
          </p:txBody>
        </p:sp>
        <p:sp>
          <p:nvSpPr>
            <p:cNvPr id="19472" name="Text Box 16"/>
            <p:cNvSpPr txBox="1">
              <a:spLocks noChangeArrowheads="1"/>
            </p:cNvSpPr>
            <p:nvPr/>
          </p:nvSpPr>
          <p:spPr bwMode="auto">
            <a:xfrm>
              <a:off x="380" y="1968"/>
              <a:ext cx="2332"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default constructor()</a:t>
              </a:r>
            </a:p>
          </p:txBody>
        </p:sp>
        <p:sp>
          <p:nvSpPr>
            <p:cNvPr id="19473" name="Line 17"/>
            <p:cNvSpPr>
              <a:spLocks noChangeShapeType="1"/>
            </p:cNvSpPr>
            <p:nvPr/>
          </p:nvSpPr>
          <p:spPr bwMode="auto">
            <a:xfrm flipV="1">
              <a:off x="1680" y="2160"/>
              <a:ext cx="0" cy="336"/>
            </a:xfrm>
            <a:prstGeom prst="line">
              <a:avLst/>
            </a:prstGeom>
            <a:noFill/>
            <a:ln w="57150">
              <a:solidFill>
                <a:srgbClr val="40AC43"/>
              </a:solidFill>
              <a:round/>
              <a:headEnd type="triangle" w="med" len="med"/>
              <a:tailEnd/>
            </a:ln>
          </p:spPr>
          <p:txBody>
            <a:bodyPr/>
            <a:lstStyle/>
            <a:p>
              <a:endParaRPr lang="fi-FI"/>
            </a:p>
          </p:txBody>
        </p:sp>
      </p:grpSp>
    </p:spTree>
    <p:extLst>
      <p:ext uri="{BB962C8B-B14F-4D97-AF65-F5344CB8AC3E}">
        <p14:creationId xmlns:p14="http://schemas.microsoft.com/office/powerpoint/2010/main" val="741490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MIDlets (3)</a:t>
            </a:r>
          </a:p>
        </p:txBody>
      </p:sp>
      <p:sp>
        <p:nvSpPr>
          <p:cNvPr id="20483" name="Rectangle 3"/>
          <p:cNvSpPr>
            <a:spLocks noGrp="1" noChangeArrowheads="1"/>
          </p:cNvSpPr>
          <p:nvPr>
            <p:ph type="body" idx="1"/>
          </p:nvPr>
        </p:nvSpPr>
        <p:spPr/>
        <p:txBody>
          <a:bodyPr/>
          <a:lstStyle/>
          <a:p>
            <a:r>
              <a:rPr lang="en-GB" smtClean="0"/>
              <a:t>Platform can put a MIDlet from the Active state to Paused state at any time</a:t>
            </a:r>
          </a:p>
          <a:p>
            <a:endParaRPr lang="en-GB" smtClean="0"/>
          </a:p>
        </p:txBody>
      </p:sp>
      <p:grpSp>
        <p:nvGrpSpPr>
          <p:cNvPr id="2" name="Group 18"/>
          <p:cNvGrpSpPr>
            <a:grpSpLocks/>
          </p:cNvGrpSpPr>
          <p:nvPr/>
        </p:nvGrpSpPr>
        <p:grpSpPr bwMode="auto">
          <a:xfrm>
            <a:off x="1291004" y="3098800"/>
            <a:ext cx="6913686" cy="2667000"/>
            <a:chOff x="881" y="2032"/>
            <a:chExt cx="4718" cy="1680"/>
          </a:xfrm>
        </p:grpSpPr>
        <p:sp>
          <p:nvSpPr>
            <p:cNvPr id="20485" name="Rectangle 5"/>
            <p:cNvSpPr>
              <a:spLocks noChangeArrowheads="1"/>
            </p:cNvSpPr>
            <p:nvPr/>
          </p:nvSpPr>
          <p:spPr bwMode="auto">
            <a:xfrm>
              <a:off x="2496" y="3184"/>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Destroyed</a:t>
              </a:r>
            </a:p>
          </p:txBody>
        </p:sp>
        <p:sp>
          <p:nvSpPr>
            <p:cNvPr id="20486" name="Rectangle 6"/>
            <p:cNvSpPr>
              <a:spLocks noChangeArrowheads="1"/>
            </p:cNvSpPr>
            <p:nvPr/>
          </p:nvSpPr>
          <p:spPr bwMode="auto">
            <a:xfrm>
              <a:off x="1008" y="2128"/>
              <a:ext cx="1488" cy="528"/>
            </a:xfrm>
            <a:prstGeom prst="rect">
              <a:avLst/>
            </a:prstGeom>
            <a:solidFill>
              <a:schemeClr val="accent2"/>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b="1" i="1">
                  <a:latin typeface="Nokia Sans" pitchFamily="34" charset="0"/>
                </a:rPr>
                <a:t>Paused</a:t>
              </a:r>
            </a:p>
          </p:txBody>
        </p:sp>
        <p:sp>
          <p:nvSpPr>
            <p:cNvPr id="20487" name="Rectangle 7"/>
            <p:cNvSpPr>
              <a:spLocks noChangeArrowheads="1"/>
            </p:cNvSpPr>
            <p:nvPr/>
          </p:nvSpPr>
          <p:spPr bwMode="auto">
            <a:xfrm>
              <a:off x="4032" y="2128"/>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Active</a:t>
              </a:r>
            </a:p>
          </p:txBody>
        </p:sp>
        <p:sp>
          <p:nvSpPr>
            <p:cNvPr id="20488" name="Text Box 8"/>
            <p:cNvSpPr txBox="1">
              <a:spLocks noChangeArrowheads="1"/>
            </p:cNvSpPr>
            <p:nvPr/>
          </p:nvSpPr>
          <p:spPr bwMode="auto">
            <a:xfrm>
              <a:off x="2666" y="2032"/>
              <a:ext cx="1176"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startApp()</a:t>
              </a:r>
            </a:p>
          </p:txBody>
        </p:sp>
        <p:sp>
          <p:nvSpPr>
            <p:cNvPr id="20489" name="Text Box 9"/>
            <p:cNvSpPr txBox="1">
              <a:spLocks noChangeArrowheads="1"/>
            </p:cNvSpPr>
            <p:nvPr/>
          </p:nvSpPr>
          <p:spPr bwMode="auto">
            <a:xfrm>
              <a:off x="2734" y="2560"/>
              <a:ext cx="1176" cy="236"/>
            </a:xfrm>
            <a:prstGeom prst="rect">
              <a:avLst/>
            </a:prstGeom>
            <a:solidFill>
              <a:schemeClr val="accent2"/>
            </a:solid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pauseApp()</a:t>
              </a:r>
            </a:p>
          </p:txBody>
        </p:sp>
        <p:sp>
          <p:nvSpPr>
            <p:cNvPr id="20490" name="Text Box 10"/>
            <p:cNvSpPr txBox="1">
              <a:spLocks noChangeArrowheads="1"/>
            </p:cNvSpPr>
            <p:nvPr/>
          </p:nvSpPr>
          <p:spPr bwMode="auto">
            <a:xfrm>
              <a:off x="881" y="3097"/>
              <a:ext cx="1386"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20491" name="Text Box 11"/>
            <p:cNvSpPr txBox="1">
              <a:spLocks noChangeArrowheads="1"/>
            </p:cNvSpPr>
            <p:nvPr/>
          </p:nvSpPr>
          <p:spPr bwMode="auto">
            <a:xfrm>
              <a:off x="4213" y="3145"/>
              <a:ext cx="1386"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20492" name="Line 12"/>
            <p:cNvSpPr>
              <a:spLocks noChangeShapeType="1"/>
            </p:cNvSpPr>
            <p:nvPr/>
          </p:nvSpPr>
          <p:spPr bwMode="auto">
            <a:xfrm>
              <a:off x="2496" y="2272"/>
              <a:ext cx="1536" cy="0"/>
            </a:xfrm>
            <a:prstGeom prst="line">
              <a:avLst/>
            </a:prstGeom>
            <a:noFill/>
            <a:ln w="57150">
              <a:solidFill>
                <a:srgbClr val="009E63"/>
              </a:solidFill>
              <a:round/>
              <a:headEnd/>
              <a:tailEnd type="triangle" w="med" len="med"/>
            </a:ln>
          </p:spPr>
          <p:txBody>
            <a:bodyPr/>
            <a:lstStyle/>
            <a:p>
              <a:endParaRPr lang="fi-FI"/>
            </a:p>
          </p:txBody>
        </p:sp>
        <p:sp>
          <p:nvSpPr>
            <p:cNvPr id="20493" name="Line 13"/>
            <p:cNvSpPr>
              <a:spLocks noChangeShapeType="1"/>
            </p:cNvSpPr>
            <p:nvPr/>
          </p:nvSpPr>
          <p:spPr bwMode="auto">
            <a:xfrm>
              <a:off x="2496" y="2560"/>
              <a:ext cx="1536" cy="0"/>
            </a:xfrm>
            <a:prstGeom prst="line">
              <a:avLst/>
            </a:prstGeom>
            <a:noFill/>
            <a:ln w="57150">
              <a:solidFill>
                <a:srgbClr val="009E63"/>
              </a:solidFill>
              <a:round/>
              <a:headEnd type="triangle" w="med" len="med"/>
              <a:tailEnd/>
            </a:ln>
          </p:spPr>
          <p:txBody>
            <a:bodyPr/>
            <a:lstStyle/>
            <a:p>
              <a:endParaRPr lang="fi-FI"/>
            </a:p>
          </p:txBody>
        </p:sp>
        <p:sp>
          <p:nvSpPr>
            <p:cNvPr id="20494" name="Line 14"/>
            <p:cNvSpPr>
              <a:spLocks noChangeShapeType="1"/>
            </p:cNvSpPr>
            <p:nvPr/>
          </p:nvSpPr>
          <p:spPr bwMode="auto">
            <a:xfrm flipV="1">
              <a:off x="3984" y="2656"/>
              <a:ext cx="768" cy="816"/>
            </a:xfrm>
            <a:prstGeom prst="line">
              <a:avLst/>
            </a:prstGeom>
            <a:noFill/>
            <a:ln w="57150">
              <a:solidFill>
                <a:srgbClr val="009E63"/>
              </a:solidFill>
              <a:round/>
              <a:headEnd type="triangle" w="med" len="med"/>
              <a:tailEnd/>
            </a:ln>
          </p:spPr>
          <p:txBody>
            <a:bodyPr/>
            <a:lstStyle/>
            <a:p>
              <a:endParaRPr lang="fi-FI"/>
            </a:p>
          </p:txBody>
        </p:sp>
        <p:sp>
          <p:nvSpPr>
            <p:cNvPr id="20495" name="Line 15"/>
            <p:cNvSpPr>
              <a:spLocks noChangeShapeType="1"/>
            </p:cNvSpPr>
            <p:nvPr/>
          </p:nvSpPr>
          <p:spPr bwMode="auto">
            <a:xfrm flipH="1" flipV="1">
              <a:off x="1728" y="2656"/>
              <a:ext cx="768" cy="816"/>
            </a:xfrm>
            <a:prstGeom prst="line">
              <a:avLst/>
            </a:prstGeom>
            <a:noFill/>
            <a:ln w="57150">
              <a:solidFill>
                <a:srgbClr val="009E63"/>
              </a:solidFill>
              <a:round/>
              <a:headEnd type="triangle" w="med" len="med"/>
              <a:tailEnd/>
            </a:ln>
          </p:spPr>
          <p:txBody>
            <a:bodyPr/>
            <a:lstStyle/>
            <a:p>
              <a:endParaRPr lang="fi-FI"/>
            </a:p>
          </p:txBody>
        </p:sp>
      </p:grpSp>
    </p:spTree>
    <p:extLst>
      <p:ext uri="{BB962C8B-B14F-4D97-AF65-F5344CB8AC3E}">
        <p14:creationId xmlns:p14="http://schemas.microsoft.com/office/powerpoint/2010/main" val="1503379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MIDlets (4)</a:t>
            </a:r>
          </a:p>
        </p:txBody>
      </p:sp>
      <p:sp>
        <p:nvSpPr>
          <p:cNvPr id="21507" name="Rectangle 3"/>
          <p:cNvSpPr>
            <a:spLocks noGrp="1" noChangeArrowheads="1"/>
          </p:cNvSpPr>
          <p:nvPr>
            <p:ph type="body" idx="1"/>
          </p:nvPr>
        </p:nvSpPr>
        <p:spPr/>
        <p:txBody>
          <a:bodyPr/>
          <a:lstStyle/>
          <a:p>
            <a:r>
              <a:rPr lang="en-GB" smtClean="0"/>
              <a:t>MIDlet’s destroyApp() is called when the platform needs to terminate a MIDlet</a:t>
            </a:r>
          </a:p>
          <a:p>
            <a:endParaRPr lang="en-GB" smtClean="0"/>
          </a:p>
        </p:txBody>
      </p:sp>
      <p:grpSp>
        <p:nvGrpSpPr>
          <p:cNvPr id="2" name="Group 18"/>
          <p:cNvGrpSpPr>
            <a:grpSpLocks/>
          </p:cNvGrpSpPr>
          <p:nvPr/>
        </p:nvGrpSpPr>
        <p:grpSpPr bwMode="auto">
          <a:xfrm>
            <a:off x="1291004" y="3098800"/>
            <a:ext cx="6913686" cy="2667000"/>
            <a:chOff x="881" y="2032"/>
            <a:chExt cx="4718" cy="1680"/>
          </a:xfrm>
        </p:grpSpPr>
        <p:sp>
          <p:nvSpPr>
            <p:cNvPr id="21509" name="Rectangle 5"/>
            <p:cNvSpPr>
              <a:spLocks noChangeArrowheads="1"/>
            </p:cNvSpPr>
            <p:nvPr/>
          </p:nvSpPr>
          <p:spPr bwMode="auto">
            <a:xfrm>
              <a:off x="2496" y="3184"/>
              <a:ext cx="1488" cy="528"/>
            </a:xfrm>
            <a:prstGeom prst="rect">
              <a:avLst/>
            </a:prstGeom>
            <a:solidFill>
              <a:schemeClr val="accent2"/>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b="1" i="1">
                  <a:latin typeface="Nokia Sans" pitchFamily="34" charset="0"/>
                </a:rPr>
                <a:t>Destroyed</a:t>
              </a:r>
            </a:p>
          </p:txBody>
        </p:sp>
        <p:sp>
          <p:nvSpPr>
            <p:cNvPr id="21510" name="Rectangle 6"/>
            <p:cNvSpPr>
              <a:spLocks noChangeArrowheads="1"/>
            </p:cNvSpPr>
            <p:nvPr/>
          </p:nvSpPr>
          <p:spPr bwMode="auto">
            <a:xfrm>
              <a:off x="1008" y="2128"/>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Paused</a:t>
              </a:r>
            </a:p>
          </p:txBody>
        </p:sp>
        <p:sp>
          <p:nvSpPr>
            <p:cNvPr id="21511" name="Rectangle 7"/>
            <p:cNvSpPr>
              <a:spLocks noChangeArrowheads="1"/>
            </p:cNvSpPr>
            <p:nvPr/>
          </p:nvSpPr>
          <p:spPr bwMode="auto">
            <a:xfrm>
              <a:off x="4032" y="2128"/>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Active</a:t>
              </a:r>
            </a:p>
          </p:txBody>
        </p:sp>
        <p:sp>
          <p:nvSpPr>
            <p:cNvPr id="21512" name="Text Box 8"/>
            <p:cNvSpPr txBox="1">
              <a:spLocks noChangeArrowheads="1"/>
            </p:cNvSpPr>
            <p:nvPr/>
          </p:nvSpPr>
          <p:spPr bwMode="auto">
            <a:xfrm>
              <a:off x="2666" y="2032"/>
              <a:ext cx="1176"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startApp()</a:t>
              </a:r>
            </a:p>
          </p:txBody>
        </p:sp>
        <p:sp>
          <p:nvSpPr>
            <p:cNvPr id="21513" name="Text Box 9"/>
            <p:cNvSpPr txBox="1">
              <a:spLocks noChangeArrowheads="1"/>
            </p:cNvSpPr>
            <p:nvPr/>
          </p:nvSpPr>
          <p:spPr bwMode="auto">
            <a:xfrm>
              <a:off x="2734" y="2560"/>
              <a:ext cx="1176"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pauseApp()</a:t>
              </a:r>
            </a:p>
          </p:txBody>
        </p:sp>
        <p:sp>
          <p:nvSpPr>
            <p:cNvPr id="21514" name="Text Box 10"/>
            <p:cNvSpPr txBox="1">
              <a:spLocks noChangeArrowheads="1"/>
            </p:cNvSpPr>
            <p:nvPr/>
          </p:nvSpPr>
          <p:spPr bwMode="auto">
            <a:xfrm>
              <a:off x="881" y="3097"/>
              <a:ext cx="1386" cy="236"/>
            </a:xfrm>
            <a:prstGeom prst="rect">
              <a:avLst/>
            </a:prstGeom>
            <a:solidFill>
              <a:schemeClr val="accent2"/>
            </a:solid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21515" name="Text Box 11"/>
            <p:cNvSpPr txBox="1">
              <a:spLocks noChangeArrowheads="1"/>
            </p:cNvSpPr>
            <p:nvPr/>
          </p:nvSpPr>
          <p:spPr bwMode="auto">
            <a:xfrm>
              <a:off x="4213" y="3145"/>
              <a:ext cx="1386" cy="236"/>
            </a:xfrm>
            <a:prstGeom prst="rect">
              <a:avLst/>
            </a:prstGeom>
            <a:solidFill>
              <a:schemeClr val="accent2"/>
            </a:solid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21516" name="Line 12"/>
            <p:cNvSpPr>
              <a:spLocks noChangeShapeType="1"/>
            </p:cNvSpPr>
            <p:nvPr/>
          </p:nvSpPr>
          <p:spPr bwMode="auto">
            <a:xfrm>
              <a:off x="2496" y="2272"/>
              <a:ext cx="1536" cy="0"/>
            </a:xfrm>
            <a:prstGeom prst="line">
              <a:avLst/>
            </a:prstGeom>
            <a:noFill/>
            <a:ln w="57150">
              <a:solidFill>
                <a:srgbClr val="009E63"/>
              </a:solidFill>
              <a:round/>
              <a:headEnd/>
              <a:tailEnd type="triangle" w="med" len="med"/>
            </a:ln>
          </p:spPr>
          <p:txBody>
            <a:bodyPr/>
            <a:lstStyle/>
            <a:p>
              <a:endParaRPr lang="fi-FI"/>
            </a:p>
          </p:txBody>
        </p:sp>
        <p:sp>
          <p:nvSpPr>
            <p:cNvPr id="21517" name="Line 13"/>
            <p:cNvSpPr>
              <a:spLocks noChangeShapeType="1"/>
            </p:cNvSpPr>
            <p:nvPr/>
          </p:nvSpPr>
          <p:spPr bwMode="auto">
            <a:xfrm>
              <a:off x="2496" y="2560"/>
              <a:ext cx="1536" cy="0"/>
            </a:xfrm>
            <a:prstGeom prst="line">
              <a:avLst/>
            </a:prstGeom>
            <a:noFill/>
            <a:ln w="57150">
              <a:solidFill>
                <a:srgbClr val="009E63"/>
              </a:solidFill>
              <a:round/>
              <a:headEnd type="triangle" w="med" len="med"/>
              <a:tailEnd/>
            </a:ln>
          </p:spPr>
          <p:txBody>
            <a:bodyPr/>
            <a:lstStyle/>
            <a:p>
              <a:endParaRPr lang="fi-FI"/>
            </a:p>
          </p:txBody>
        </p:sp>
        <p:sp>
          <p:nvSpPr>
            <p:cNvPr id="21518" name="Line 14"/>
            <p:cNvSpPr>
              <a:spLocks noChangeShapeType="1"/>
            </p:cNvSpPr>
            <p:nvPr/>
          </p:nvSpPr>
          <p:spPr bwMode="auto">
            <a:xfrm flipV="1">
              <a:off x="3984" y="2656"/>
              <a:ext cx="768" cy="816"/>
            </a:xfrm>
            <a:prstGeom prst="line">
              <a:avLst/>
            </a:prstGeom>
            <a:noFill/>
            <a:ln w="57150">
              <a:solidFill>
                <a:srgbClr val="009E63"/>
              </a:solidFill>
              <a:round/>
              <a:headEnd type="triangle" w="med" len="med"/>
              <a:tailEnd/>
            </a:ln>
          </p:spPr>
          <p:txBody>
            <a:bodyPr/>
            <a:lstStyle/>
            <a:p>
              <a:endParaRPr lang="fi-FI"/>
            </a:p>
          </p:txBody>
        </p:sp>
        <p:sp>
          <p:nvSpPr>
            <p:cNvPr id="21519" name="Line 15"/>
            <p:cNvSpPr>
              <a:spLocks noChangeShapeType="1"/>
            </p:cNvSpPr>
            <p:nvPr/>
          </p:nvSpPr>
          <p:spPr bwMode="auto">
            <a:xfrm flipH="1" flipV="1">
              <a:off x="1728" y="2656"/>
              <a:ext cx="768" cy="816"/>
            </a:xfrm>
            <a:prstGeom prst="line">
              <a:avLst/>
            </a:prstGeom>
            <a:noFill/>
            <a:ln w="57150">
              <a:solidFill>
                <a:srgbClr val="009E63"/>
              </a:solidFill>
              <a:round/>
              <a:headEnd type="triangle" w="med" len="med"/>
              <a:tailEnd/>
            </a:ln>
          </p:spPr>
          <p:txBody>
            <a:bodyPr/>
            <a:lstStyle/>
            <a:p>
              <a:endParaRPr lang="fi-FI"/>
            </a:p>
          </p:txBody>
        </p:sp>
      </p:grpSp>
    </p:spTree>
    <p:extLst>
      <p:ext uri="{BB962C8B-B14F-4D97-AF65-F5344CB8AC3E}">
        <p14:creationId xmlns:p14="http://schemas.microsoft.com/office/powerpoint/2010/main" val="2729722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Grp="1" noChangeArrowheads="1"/>
          </p:cNvSpPr>
          <p:nvPr>
            <p:ph type="title"/>
          </p:nvPr>
        </p:nvSpPr>
        <p:spPr/>
        <p:txBody>
          <a:bodyPr/>
          <a:lstStyle/>
          <a:p>
            <a:r>
              <a:rPr lang="en-GB" smtClean="0"/>
              <a:t>Lecture Overview</a:t>
            </a:r>
          </a:p>
        </p:txBody>
      </p:sp>
      <p:sp>
        <p:nvSpPr>
          <p:cNvPr id="4099" name="Rectangle 38"/>
          <p:cNvSpPr>
            <a:spLocks noGrp="1" noChangeArrowheads="1"/>
          </p:cNvSpPr>
          <p:nvPr>
            <p:ph type="body" idx="1"/>
          </p:nvPr>
        </p:nvSpPr>
        <p:spPr/>
        <p:txBody>
          <a:bodyPr/>
          <a:lstStyle/>
          <a:p>
            <a:r>
              <a:rPr lang="en-GB" dirty="0" smtClean="0"/>
              <a:t>Java ME Overview</a:t>
            </a:r>
          </a:p>
          <a:p>
            <a:r>
              <a:rPr lang="en-GB" dirty="0" smtClean="0"/>
              <a:t>CLDC and MIDP Overview</a:t>
            </a:r>
          </a:p>
          <a:p>
            <a:r>
              <a:rPr lang="en-GB" dirty="0" err="1" smtClean="0"/>
              <a:t>MIDlet</a:t>
            </a:r>
            <a:r>
              <a:rPr lang="en-GB" dirty="0" smtClean="0"/>
              <a:t> overview</a:t>
            </a:r>
          </a:p>
          <a:p>
            <a:r>
              <a:rPr lang="en-GB" dirty="0" smtClean="0"/>
              <a:t>User Interface overview</a:t>
            </a:r>
          </a:p>
          <a:p>
            <a:r>
              <a:rPr lang="en-GB" dirty="0" smtClean="0"/>
              <a:t>Networking overview</a:t>
            </a:r>
          </a:p>
          <a:p>
            <a:r>
              <a:rPr lang="en-GB" dirty="0" smtClean="0"/>
              <a:t>Persistent storage overview</a:t>
            </a:r>
          </a:p>
          <a:p>
            <a:r>
              <a:rPr lang="en-GB" dirty="0" smtClean="0"/>
              <a:t>Game API overview</a:t>
            </a:r>
          </a:p>
        </p:txBody>
      </p:sp>
    </p:spTree>
    <p:extLst>
      <p:ext uri="{BB962C8B-B14F-4D97-AF65-F5344CB8AC3E}">
        <p14:creationId xmlns:p14="http://schemas.microsoft.com/office/powerpoint/2010/main" val="3428752633"/>
      </p:ext>
    </p:extLst>
  </p:cSld>
  <p:clrMapOvr>
    <a:masterClrMapping/>
  </p:clrMapOvr>
  <p:transition xmlns:p14="http://schemas.microsoft.com/office/powerpoint/2010/main">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User Interface (1)</a:t>
            </a:r>
          </a:p>
        </p:txBody>
      </p:sp>
      <p:sp>
        <p:nvSpPr>
          <p:cNvPr id="23555" name="Rectangle 3"/>
          <p:cNvSpPr>
            <a:spLocks noGrp="1" noChangeArrowheads="1"/>
          </p:cNvSpPr>
          <p:nvPr>
            <p:ph type="body" idx="1"/>
          </p:nvPr>
        </p:nvSpPr>
        <p:spPr/>
        <p:txBody>
          <a:bodyPr/>
          <a:lstStyle/>
          <a:p>
            <a:r>
              <a:rPr lang="en-GB" smtClean="0"/>
              <a:t>MIDP has it own UI architecture</a:t>
            </a:r>
          </a:p>
          <a:p>
            <a:r>
              <a:rPr lang="en-GB" smtClean="0"/>
              <a:t>Defined in javax.microedition.lcdui package</a:t>
            </a:r>
          </a:p>
          <a:p>
            <a:r>
              <a:rPr lang="en-GB" smtClean="0"/>
              <a:t>High-level, portable API</a:t>
            </a:r>
          </a:p>
          <a:p>
            <a:pPr lvl="1"/>
            <a:r>
              <a:rPr lang="en-GB" smtClean="0"/>
              <a:t>An abstract and portable interface</a:t>
            </a:r>
          </a:p>
          <a:p>
            <a:pPr lvl="1"/>
            <a:r>
              <a:rPr lang="en-GB" smtClean="0"/>
              <a:t>Applications using this API should work on all devices</a:t>
            </a:r>
          </a:p>
          <a:p>
            <a:r>
              <a:rPr lang="en-GB" smtClean="0"/>
              <a:t>Low-level API</a:t>
            </a:r>
          </a:p>
          <a:p>
            <a:pPr lvl="1"/>
            <a:r>
              <a:rPr lang="en-GB" smtClean="0"/>
              <a:t>Graphic elements</a:t>
            </a:r>
          </a:p>
          <a:p>
            <a:pPr lvl="1"/>
            <a:r>
              <a:rPr lang="en-GB" smtClean="0"/>
              <a:t>Key events</a:t>
            </a:r>
          </a:p>
          <a:p>
            <a:pPr lvl="1"/>
            <a:r>
              <a:rPr lang="en-GB" smtClean="0"/>
              <a:t>Developers may compromise portability</a:t>
            </a:r>
            <a:br>
              <a:rPr lang="en-GB" smtClean="0"/>
            </a:br>
            <a:r>
              <a:rPr lang="en-GB" smtClean="0"/>
              <a:t> for better user experience</a:t>
            </a:r>
          </a:p>
        </p:txBody>
      </p:sp>
      <p:grpSp>
        <p:nvGrpSpPr>
          <p:cNvPr id="2" name="Group 4"/>
          <p:cNvGrpSpPr>
            <a:grpSpLocks/>
          </p:cNvGrpSpPr>
          <p:nvPr/>
        </p:nvGrpSpPr>
        <p:grpSpPr bwMode="auto">
          <a:xfrm>
            <a:off x="4935416" y="2781300"/>
            <a:ext cx="3727938" cy="3276600"/>
            <a:chOff x="3312" y="2016"/>
            <a:chExt cx="2544" cy="2064"/>
          </a:xfrm>
        </p:grpSpPr>
        <p:sp>
          <p:nvSpPr>
            <p:cNvPr id="23557"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2355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23559"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23560" name="Text Box 8"/>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23561"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62"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63" name="Rectangle 11"/>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2"/>
            <p:cNvGrpSpPr>
              <a:grpSpLocks/>
            </p:cNvGrpSpPr>
            <p:nvPr/>
          </p:nvGrpSpPr>
          <p:grpSpPr bwMode="auto">
            <a:xfrm>
              <a:off x="4656" y="2352"/>
              <a:ext cx="408" cy="1008"/>
              <a:chOff x="2736" y="3360"/>
              <a:chExt cx="408" cy="1008"/>
            </a:xfrm>
          </p:grpSpPr>
          <p:sp>
            <p:nvSpPr>
              <p:cNvPr id="23574" name="Rectangle 13"/>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75" name="Text Box 14"/>
              <p:cNvSpPr txBox="1">
                <a:spLocks noChangeArrowheads="1"/>
              </p:cNvSpPr>
              <p:nvPr/>
            </p:nvSpPr>
            <p:spPr bwMode="auto">
              <a:xfrm rot="5400000">
                <a:off x="2559" y="3672"/>
                <a:ext cx="763"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Persistent</a:t>
                </a:r>
              </a:p>
              <a:p>
                <a:pPr algn="ctr">
                  <a:lnSpc>
                    <a:spcPct val="90000"/>
                  </a:lnSpc>
                  <a:spcBef>
                    <a:spcPct val="0"/>
                  </a:spcBef>
                  <a:spcAft>
                    <a:spcPct val="0"/>
                  </a:spcAft>
                  <a:buClrTx/>
                </a:pPr>
                <a:r>
                  <a:rPr lang="en-GB">
                    <a:solidFill>
                      <a:schemeClr val="bg2"/>
                    </a:solidFill>
                    <a:latin typeface="Nokia Sans" pitchFamily="34" charset="0"/>
                  </a:rPr>
                  <a:t>Storage</a:t>
                </a:r>
              </a:p>
            </p:txBody>
          </p:sp>
        </p:grpSp>
        <p:grpSp>
          <p:nvGrpSpPr>
            <p:cNvPr id="4" name="Group 15"/>
            <p:cNvGrpSpPr>
              <a:grpSpLocks/>
            </p:cNvGrpSpPr>
            <p:nvPr/>
          </p:nvGrpSpPr>
          <p:grpSpPr bwMode="auto">
            <a:xfrm>
              <a:off x="4224" y="2352"/>
              <a:ext cx="383" cy="1008"/>
              <a:chOff x="4368" y="2352"/>
              <a:chExt cx="383" cy="1008"/>
            </a:xfrm>
          </p:grpSpPr>
          <p:sp>
            <p:nvSpPr>
              <p:cNvPr id="23572" name="Rectangle 16"/>
              <p:cNvSpPr>
                <a:spLocks noChangeArrowheads="1"/>
              </p:cNvSpPr>
              <p:nvPr/>
            </p:nvSpPr>
            <p:spPr bwMode="auto">
              <a:xfrm>
                <a:off x="4368" y="2352"/>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73" name="Text Box 17"/>
              <p:cNvSpPr txBox="1">
                <a:spLocks noChangeArrowheads="1"/>
              </p:cNvSpPr>
              <p:nvPr/>
            </p:nvSpPr>
            <p:spPr bwMode="auto">
              <a:xfrm rot="5400000">
                <a:off x="4149" y="2747"/>
                <a:ext cx="844"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Networking</a:t>
                </a:r>
              </a:p>
            </p:txBody>
          </p:sp>
        </p:grpSp>
        <p:grpSp>
          <p:nvGrpSpPr>
            <p:cNvPr id="5" name="Group 18"/>
            <p:cNvGrpSpPr>
              <a:grpSpLocks/>
            </p:cNvGrpSpPr>
            <p:nvPr/>
          </p:nvGrpSpPr>
          <p:grpSpPr bwMode="auto">
            <a:xfrm>
              <a:off x="3792" y="2352"/>
              <a:ext cx="406" cy="1008"/>
              <a:chOff x="2736" y="3360"/>
              <a:chExt cx="406" cy="1008"/>
            </a:xfrm>
          </p:grpSpPr>
          <p:sp>
            <p:nvSpPr>
              <p:cNvPr id="23570" name="Rectangle 19"/>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23571" name="Text Box 20"/>
              <p:cNvSpPr txBox="1">
                <a:spLocks noChangeArrowheads="1"/>
              </p:cNvSpPr>
              <p:nvPr/>
            </p:nvSpPr>
            <p:spPr bwMode="auto">
              <a:xfrm rot="5400000">
                <a:off x="2598" y="3670"/>
                <a:ext cx="68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User</a:t>
                </a:r>
              </a:p>
              <a:p>
                <a:pPr algn="ctr">
                  <a:lnSpc>
                    <a:spcPct val="90000"/>
                  </a:lnSpc>
                  <a:spcBef>
                    <a:spcPct val="0"/>
                  </a:spcBef>
                  <a:spcAft>
                    <a:spcPct val="0"/>
                  </a:spcAft>
                  <a:buClrTx/>
                </a:pPr>
                <a:r>
                  <a:rPr lang="en-GB">
                    <a:solidFill>
                      <a:schemeClr val="bg1"/>
                    </a:solidFill>
                    <a:latin typeface="Nokia Sans" pitchFamily="34" charset="0"/>
                  </a:rPr>
                  <a:t>Interface</a:t>
                </a:r>
              </a:p>
            </p:txBody>
          </p:sp>
        </p:grpSp>
        <p:grpSp>
          <p:nvGrpSpPr>
            <p:cNvPr id="6" name="Group 21"/>
            <p:cNvGrpSpPr>
              <a:grpSpLocks/>
            </p:cNvGrpSpPr>
            <p:nvPr/>
          </p:nvGrpSpPr>
          <p:grpSpPr bwMode="auto">
            <a:xfrm>
              <a:off x="3360" y="2352"/>
              <a:ext cx="406" cy="1008"/>
              <a:chOff x="2736" y="3360"/>
              <a:chExt cx="406" cy="1008"/>
            </a:xfrm>
          </p:grpSpPr>
          <p:sp>
            <p:nvSpPr>
              <p:cNvPr id="23568" name="Rectangle 2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69" name="Text Box 23"/>
              <p:cNvSpPr txBox="1">
                <a:spLocks noChangeArrowheads="1"/>
              </p:cNvSpPr>
              <p:nvPr/>
            </p:nvSpPr>
            <p:spPr bwMode="auto">
              <a:xfrm rot="5400000">
                <a:off x="2671" y="3671"/>
                <a:ext cx="536"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MIDlet</a:t>
                </a:r>
              </a:p>
              <a:p>
                <a:pPr algn="ctr">
                  <a:lnSpc>
                    <a:spcPct val="90000"/>
                  </a:lnSpc>
                  <a:spcBef>
                    <a:spcPct val="0"/>
                  </a:spcBef>
                  <a:spcAft>
                    <a:spcPct val="0"/>
                  </a:spcAft>
                  <a:buClrTx/>
                </a:pPr>
                <a:r>
                  <a:rPr lang="en-GB">
                    <a:solidFill>
                      <a:schemeClr val="bg2"/>
                    </a:solidFill>
                    <a:latin typeface="Nokia Sans" pitchFamily="34" charset="0"/>
                  </a:rPr>
                  <a:t>APIs</a:t>
                </a:r>
              </a:p>
            </p:txBody>
          </p:sp>
        </p:grpSp>
      </p:grpSp>
    </p:spTree>
    <p:extLst>
      <p:ext uri="{BB962C8B-B14F-4D97-AF65-F5344CB8AC3E}">
        <p14:creationId xmlns:p14="http://schemas.microsoft.com/office/powerpoint/2010/main" val="131638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mtClean="0"/>
              <a:t>Networking (1)</a:t>
            </a:r>
          </a:p>
        </p:txBody>
      </p:sp>
      <p:sp>
        <p:nvSpPr>
          <p:cNvPr id="26627" name="Rectangle 3"/>
          <p:cNvSpPr>
            <a:spLocks noGrp="1" noChangeArrowheads="1"/>
          </p:cNvSpPr>
          <p:nvPr>
            <p:ph type="body" idx="1"/>
          </p:nvPr>
        </p:nvSpPr>
        <p:spPr/>
        <p:txBody>
          <a:bodyPr/>
          <a:lstStyle/>
          <a:p>
            <a:r>
              <a:rPr lang="en-GB" smtClean="0"/>
              <a:t>Network classes are part of the Generic Connection framework (GCF)</a:t>
            </a:r>
          </a:p>
          <a:p>
            <a:r>
              <a:rPr lang="en-GB" smtClean="0"/>
              <a:t>Defined in javax.microedition.io package</a:t>
            </a:r>
          </a:p>
          <a:p>
            <a:r>
              <a:rPr lang="en-GB" smtClean="0"/>
              <a:t>GCF designed for devices with limited resources</a:t>
            </a:r>
          </a:p>
          <a:p>
            <a:pPr lvl="1"/>
            <a:r>
              <a:rPr lang="en-GB" smtClean="0"/>
              <a:t>More coherent than Java SE in supporting </a:t>
            </a:r>
            <a:br>
              <a:rPr lang="en-GB" smtClean="0"/>
            </a:br>
            <a:r>
              <a:rPr lang="en-GB" smtClean="0"/>
              <a:t>different types of networking protocols</a:t>
            </a:r>
          </a:p>
          <a:p>
            <a:pPr lvl="1"/>
            <a:r>
              <a:rPr lang="en-GB" smtClean="0"/>
              <a:t>Classes included to create HTTP </a:t>
            </a:r>
            <a:br>
              <a:rPr lang="en-GB" smtClean="0"/>
            </a:br>
            <a:r>
              <a:rPr lang="en-GB" smtClean="0"/>
              <a:t>and HTTPS connections</a:t>
            </a:r>
          </a:p>
        </p:txBody>
      </p:sp>
      <p:grpSp>
        <p:nvGrpSpPr>
          <p:cNvPr id="2" name="Group 4"/>
          <p:cNvGrpSpPr>
            <a:grpSpLocks/>
          </p:cNvGrpSpPr>
          <p:nvPr/>
        </p:nvGrpSpPr>
        <p:grpSpPr bwMode="auto">
          <a:xfrm>
            <a:off x="4853354" y="2692400"/>
            <a:ext cx="3727938" cy="3276600"/>
            <a:chOff x="3312" y="2016"/>
            <a:chExt cx="2544" cy="2064"/>
          </a:xfrm>
        </p:grpSpPr>
        <p:sp>
          <p:nvSpPr>
            <p:cNvPr id="26629"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26630"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26631"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26632" name="Text Box 8"/>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26633"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34"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35" name="Rectangle 11"/>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2"/>
            <p:cNvGrpSpPr>
              <a:grpSpLocks/>
            </p:cNvGrpSpPr>
            <p:nvPr/>
          </p:nvGrpSpPr>
          <p:grpSpPr bwMode="auto">
            <a:xfrm>
              <a:off x="4656" y="2352"/>
              <a:ext cx="408" cy="1008"/>
              <a:chOff x="2736" y="3360"/>
              <a:chExt cx="408" cy="1008"/>
            </a:xfrm>
          </p:grpSpPr>
          <p:sp>
            <p:nvSpPr>
              <p:cNvPr id="26646" name="Rectangle 13"/>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47" name="Text Box 14"/>
              <p:cNvSpPr txBox="1">
                <a:spLocks noChangeArrowheads="1"/>
              </p:cNvSpPr>
              <p:nvPr/>
            </p:nvSpPr>
            <p:spPr bwMode="auto">
              <a:xfrm rot="5400000">
                <a:off x="2559" y="3672"/>
                <a:ext cx="763"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Persistent</a:t>
                </a:r>
              </a:p>
              <a:p>
                <a:pPr algn="ctr">
                  <a:lnSpc>
                    <a:spcPct val="90000"/>
                  </a:lnSpc>
                  <a:spcBef>
                    <a:spcPct val="0"/>
                  </a:spcBef>
                  <a:spcAft>
                    <a:spcPct val="0"/>
                  </a:spcAft>
                  <a:buClrTx/>
                </a:pPr>
                <a:r>
                  <a:rPr lang="en-GB">
                    <a:solidFill>
                      <a:schemeClr val="bg2"/>
                    </a:solidFill>
                    <a:latin typeface="Nokia Sans" pitchFamily="34" charset="0"/>
                  </a:rPr>
                  <a:t>Storage</a:t>
                </a:r>
              </a:p>
            </p:txBody>
          </p:sp>
        </p:grpSp>
        <p:grpSp>
          <p:nvGrpSpPr>
            <p:cNvPr id="4" name="Group 15"/>
            <p:cNvGrpSpPr>
              <a:grpSpLocks/>
            </p:cNvGrpSpPr>
            <p:nvPr/>
          </p:nvGrpSpPr>
          <p:grpSpPr bwMode="auto">
            <a:xfrm>
              <a:off x="4224" y="2352"/>
              <a:ext cx="383" cy="1008"/>
              <a:chOff x="4368" y="2352"/>
              <a:chExt cx="383" cy="1008"/>
            </a:xfrm>
          </p:grpSpPr>
          <p:sp>
            <p:nvSpPr>
              <p:cNvPr id="26644" name="Rectangle 16"/>
              <p:cNvSpPr>
                <a:spLocks noChangeArrowheads="1"/>
              </p:cNvSpPr>
              <p:nvPr/>
            </p:nvSpPr>
            <p:spPr bwMode="auto">
              <a:xfrm>
                <a:off x="4368" y="2352"/>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26645" name="Text Box 17"/>
              <p:cNvSpPr txBox="1">
                <a:spLocks noChangeArrowheads="1"/>
              </p:cNvSpPr>
              <p:nvPr/>
            </p:nvSpPr>
            <p:spPr bwMode="auto">
              <a:xfrm rot="5400000">
                <a:off x="4149" y="2747"/>
                <a:ext cx="844"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Networking</a:t>
                </a:r>
              </a:p>
            </p:txBody>
          </p:sp>
        </p:grpSp>
        <p:grpSp>
          <p:nvGrpSpPr>
            <p:cNvPr id="5" name="Group 18"/>
            <p:cNvGrpSpPr>
              <a:grpSpLocks/>
            </p:cNvGrpSpPr>
            <p:nvPr/>
          </p:nvGrpSpPr>
          <p:grpSpPr bwMode="auto">
            <a:xfrm>
              <a:off x="3792" y="2352"/>
              <a:ext cx="406" cy="1008"/>
              <a:chOff x="2736" y="3360"/>
              <a:chExt cx="406" cy="1008"/>
            </a:xfrm>
          </p:grpSpPr>
          <p:sp>
            <p:nvSpPr>
              <p:cNvPr id="26642" name="Rectangle 19"/>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43" name="Text Box 20"/>
              <p:cNvSpPr txBox="1">
                <a:spLocks noChangeArrowheads="1"/>
              </p:cNvSpPr>
              <p:nvPr/>
            </p:nvSpPr>
            <p:spPr bwMode="auto">
              <a:xfrm rot="5400000">
                <a:off x="2598" y="3670"/>
                <a:ext cx="68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User</a:t>
                </a:r>
              </a:p>
              <a:p>
                <a:pPr algn="ctr">
                  <a:lnSpc>
                    <a:spcPct val="90000"/>
                  </a:lnSpc>
                  <a:spcBef>
                    <a:spcPct val="0"/>
                  </a:spcBef>
                  <a:spcAft>
                    <a:spcPct val="0"/>
                  </a:spcAft>
                  <a:buClrTx/>
                </a:pPr>
                <a:r>
                  <a:rPr lang="en-GB">
                    <a:solidFill>
                      <a:schemeClr val="bg2"/>
                    </a:solidFill>
                    <a:latin typeface="Nokia Sans" pitchFamily="34" charset="0"/>
                  </a:rPr>
                  <a:t>Interface</a:t>
                </a:r>
              </a:p>
            </p:txBody>
          </p:sp>
        </p:grpSp>
        <p:grpSp>
          <p:nvGrpSpPr>
            <p:cNvPr id="6" name="Group 21"/>
            <p:cNvGrpSpPr>
              <a:grpSpLocks/>
            </p:cNvGrpSpPr>
            <p:nvPr/>
          </p:nvGrpSpPr>
          <p:grpSpPr bwMode="auto">
            <a:xfrm>
              <a:off x="3360" y="2352"/>
              <a:ext cx="406" cy="1008"/>
              <a:chOff x="2736" y="3360"/>
              <a:chExt cx="406" cy="1008"/>
            </a:xfrm>
          </p:grpSpPr>
          <p:sp>
            <p:nvSpPr>
              <p:cNvPr id="26640" name="Rectangle 2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41" name="Text Box 23"/>
              <p:cNvSpPr txBox="1">
                <a:spLocks noChangeArrowheads="1"/>
              </p:cNvSpPr>
              <p:nvPr/>
            </p:nvSpPr>
            <p:spPr bwMode="auto">
              <a:xfrm rot="5400000">
                <a:off x="2671" y="3671"/>
                <a:ext cx="536"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MIDlet</a:t>
                </a:r>
              </a:p>
              <a:p>
                <a:pPr algn="ctr">
                  <a:lnSpc>
                    <a:spcPct val="90000"/>
                  </a:lnSpc>
                  <a:spcBef>
                    <a:spcPct val="0"/>
                  </a:spcBef>
                  <a:spcAft>
                    <a:spcPct val="0"/>
                  </a:spcAft>
                  <a:buClrTx/>
                </a:pPr>
                <a:r>
                  <a:rPr lang="en-GB">
                    <a:solidFill>
                      <a:schemeClr val="bg2"/>
                    </a:solidFill>
                    <a:latin typeface="Nokia Sans" pitchFamily="34" charset="0"/>
                  </a:rPr>
                  <a:t>APIs</a:t>
                </a:r>
              </a:p>
            </p:txBody>
          </p:sp>
        </p:grpSp>
      </p:grpSp>
    </p:spTree>
    <p:extLst>
      <p:ext uri="{BB962C8B-B14F-4D97-AF65-F5344CB8AC3E}">
        <p14:creationId xmlns:p14="http://schemas.microsoft.com/office/powerpoint/2010/main" val="537336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Persistent Storage (1)</a:t>
            </a:r>
          </a:p>
        </p:txBody>
      </p:sp>
      <p:sp>
        <p:nvSpPr>
          <p:cNvPr id="28675" name="Rectangle 3"/>
          <p:cNvSpPr>
            <a:spLocks noGrp="1" noChangeArrowheads="1"/>
          </p:cNvSpPr>
          <p:nvPr>
            <p:ph type="body" idx="1"/>
          </p:nvPr>
        </p:nvSpPr>
        <p:spPr/>
        <p:txBody>
          <a:bodyPr/>
          <a:lstStyle/>
          <a:p>
            <a:r>
              <a:rPr lang="en-GB" smtClean="0"/>
              <a:t>Handled using a Record Management System (RMS)</a:t>
            </a:r>
          </a:p>
          <a:p>
            <a:r>
              <a:rPr lang="en-GB" smtClean="0"/>
              <a:t>Defined in javax.microedition.rms package</a:t>
            </a:r>
          </a:p>
          <a:p>
            <a:r>
              <a:rPr lang="en-GB" smtClean="0"/>
              <a:t>Device-independent API</a:t>
            </a:r>
          </a:p>
          <a:p>
            <a:r>
              <a:rPr lang="en-GB" smtClean="0"/>
              <a:t>Records are arrays of bytes</a:t>
            </a:r>
          </a:p>
          <a:p>
            <a:r>
              <a:rPr lang="en-GB" smtClean="0"/>
              <a:t>Records live in record stores</a:t>
            </a:r>
          </a:p>
          <a:p>
            <a:r>
              <a:rPr lang="en-GB" smtClean="0"/>
              <a:t>Record stores are shared within</a:t>
            </a:r>
            <a:br>
              <a:rPr lang="en-GB" smtClean="0"/>
            </a:br>
            <a:r>
              <a:rPr lang="en-GB" smtClean="0"/>
              <a:t>MIDlet suite</a:t>
            </a:r>
          </a:p>
          <a:p>
            <a:r>
              <a:rPr lang="en-GB" smtClean="0"/>
              <a:t>Support for enumeration, sorting </a:t>
            </a:r>
            <a:br>
              <a:rPr lang="en-GB" smtClean="0"/>
            </a:br>
            <a:r>
              <a:rPr lang="en-GB" smtClean="0"/>
              <a:t>and filtering</a:t>
            </a:r>
          </a:p>
        </p:txBody>
      </p:sp>
      <p:grpSp>
        <p:nvGrpSpPr>
          <p:cNvPr id="2" name="Group 4"/>
          <p:cNvGrpSpPr>
            <a:grpSpLocks/>
          </p:cNvGrpSpPr>
          <p:nvPr/>
        </p:nvGrpSpPr>
        <p:grpSpPr bwMode="auto">
          <a:xfrm>
            <a:off x="4829908" y="2590800"/>
            <a:ext cx="3727938" cy="3276600"/>
            <a:chOff x="3312" y="2016"/>
            <a:chExt cx="2544" cy="2064"/>
          </a:xfrm>
        </p:grpSpPr>
        <p:sp>
          <p:nvSpPr>
            <p:cNvPr id="28677"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2867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28679"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28680" name="Text Box 8"/>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28681"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82"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83" name="Rectangle 11"/>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2"/>
            <p:cNvGrpSpPr>
              <a:grpSpLocks/>
            </p:cNvGrpSpPr>
            <p:nvPr/>
          </p:nvGrpSpPr>
          <p:grpSpPr bwMode="auto">
            <a:xfrm>
              <a:off x="4656" y="2352"/>
              <a:ext cx="408" cy="1008"/>
              <a:chOff x="2736" y="3360"/>
              <a:chExt cx="408" cy="1008"/>
            </a:xfrm>
          </p:grpSpPr>
          <p:sp>
            <p:nvSpPr>
              <p:cNvPr id="28694" name="Rectangle 13"/>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28695" name="Text Box 14"/>
              <p:cNvSpPr txBox="1">
                <a:spLocks noChangeArrowheads="1"/>
              </p:cNvSpPr>
              <p:nvPr/>
            </p:nvSpPr>
            <p:spPr bwMode="auto">
              <a:xfrm rot="5400000">
                <a:off x="2559" y="3672"/>
                <a:ext cx="763"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Persistent</a:t>
                </a:r>
              </a:p>
              <a:p>
                <a:pPr algn="ctr">
                  <a:lnSpc>
                    <a:spcPct val="90000"/>
                  </a:lnSpc>
                  <a:spcBef>
                    <a:spcPct val="0"/>
                  </a:spcBef>
                  <a:spcAft>
                    <a:spcPct val="0"/>
                  </a:spcAft>
                  <a:buClrTx/>
                </a:pPr>
                <a:r>
                  <a:rPr lang="en-GB">
                    <a:solidFill>
                      <a:schemeClr val="bg1"/>
                    </a:solidFill>
                    <a:latin typeface="Nokia Sans" pitchFamily="34" charset="0"/>
                  </a:rPr>
                  <a:t>Storage</a:t>
                </a:r>
              </a:p>
            </p:txBody>
          </p:sp>
        </p:grpSp>
        <p:grpSp>
          <p:nvGrpSpPr>
            <p:cNvPr id="4" name="Group 15"/>
            <p:cNvGrpSpPr>
              <a:grpSpLocks/>
            </p:cNvGrpSpPr>
            <p:nvPr/>
          </p:nvGrpSpPr>
          <p:grpSpPr bwMode="auto">
            <a:xfrm>
              <a:off x="4224" y="2352"/>
              <a:ext cx="383" cy="1008"/>
              <a:chOff x="4368" y="2352"/>
              <a:chExt cx="383" cy="1008"/>
            </a:xfrm>
          </p:grpSpPr>
          <p:sp>
            <p:nvSpPr>
              <p:cNvPr id="28692" name="Rectangle 16"/>
              <p:cNvSpPr>
                <a:spLocks noChangeArrowheads="1"/>
              </p:cNvSpPr>
              <p:nvPr/>
            </p:nvSpPr>
            <p:spPr bwMode="auto">
              <a:xfrm>
                <a:off x="4368" y="2352"/>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93" name="Text Box 17"/>
              <p:cNvSpPr txBox="1">
                <a:spLocks noChangeArrowheads="1"/>
              </p:cNvSpPr>
              <p:nvPr/>
            </p:nvSpPr>
            <p:spPr bwMode="auto">
              <a:xfrm rot="5400000">
                <a:off x="4149" y="2747"/>
                <a:ext cx="844"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Networking</a:t>
                </a:r>
              </a:p>
            </p:txBody>
          </p:sp>
        </p:grpSp>
        <p:grpSp>
          <p:nvGrpSpPr>
            <p:cNvPr id="5" name="Group 18"/>
            <p:cNvGrpSpPr>
              <a:grpSpLocks/>
            </p:cNvGrpSpPr>
            <p:nvPr/>
          </p:nvGrpSpPr>
          <p:grpSpPr bwMode="auto">
            <a:xfrm>
              <a:off x="3792" y="2352"/>
              <a:ext cx="406" cy="1008"/>
              <a:chOff x="2736" y="3360"/>
              <a:chExt cx="406" cy="1008"/>
            </a:xfrm>
          </p:grpSpPr>
          <p:sp>
            <p:nvSpPr>
              <p:cNvPr id="28690" name="Rectangle 19"/>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91" name="Text Box 20"/>
              <p:cNvSpPr txBox="1">
                <a:spLocks noChangeArrowheads="1"/>
              </p:cNvSpPr>
              <p:nvPr/>
            </p:nvSpPr>
            <p:spPr bwMode="auto">
              <a:xfrm rot="5400000">
                <a:off x="2598" y="3670"/>
                <a:ext cx="68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User</a:t>
                </a:r>
              </a:p>
              <a:p>
                <a:pPr algn="ctr">
                  <a:lnSpc>
                    <a:spcPct val="90000"/>
                  </a:lnSpc>
                  <a:spcBef>
                    <a:spcPct val="0"/>
                  </a:spcBef>
                  <a:spcAft>
                    <a:spcPct val="0"/>
                  </a:spcAft>
                  <a:buClrTx/>
                </a:pPr>
                <a:r>
                  <a:rPr lang="en-GB">
                    <a:solidFill>
                      <a:schemeClr val="bg2"/>
                    </a:solidFill>
                    <a:latin typeface="Nokia Sans" pitchFamily="34" charset="0"/>
                  </a:rPr>
                  <a:t>Interface</a:t>
                </a:r>
              </a:p>
            </p:txBody>
          </p:sp>
        </p:grpSp>
        <p:grpSp>
          <p:nvGrpSpPr>
            <p:cNvPr id="6" name="Group 21"/>
            <p:cNvGrpSpPr>
              <a:grpSpLocks/>
            </p:cNvGrpSpPr>
            <p:nvPr/>
          </p:nvGrpSpPr>
          <p:grpSpPr bwMode="auto">
            <a:xfrm>
              <a:off x="3360" y="2352"/>
              <a:ext cx="406" cy="1008"/>
              <a:chOff x="2736" y="3360"/>
              <a:chExt cx="406" cy="1008"/>
            </a:xfrm>
          </p:grpSpPr>
          <p:sp>
            <p:nvSpPr>
              <p:cNvPr id="28688" name="Rectangle 2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89" name="Text Box 23"/>
              <p:cNvSpPr txBox="1">
                <a:spLocks noChangeArrowheads="1"/>
              </p:cNvSpPr>
              <p:nvPr/>
            </p:nvSpPr>
            <p:spPr bwMode="auto">
              <a:xfrm rot="5400000">
                <a:off x="2671" y="3671"/>
                <a:ext cx="536"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MIDlet</a:t>
                </a:r>
              </a:p>
              <a:p>
                <a:pPr algn="ctr">
                  <a:lnSpc>
                    <a:spcPct val="90000"/>
                  </a:lnSpc>
                  <a:spcBef>
                    <a:spcPct val="0"/>
                  </a:spcBef>
                  <a:spcAft>
                    <a:spcPct val="0"/>
                  </a:spcAft>
                  <a:buClrTx/>
                </a:pPr>
                <a:r>
                  <a:rPr lang="en-GB">
                    <a:solidFill>
                      <a:schemeClr val="bg2"/>
                    </a:solidFill>
                    <a:latin typeface="Nokia Sans" pitchFamily="34" charset="0"/>
                  </a:rPr>
                  <a:t>APIs</a:t>
                </a:r>
              </a:p>
            </p:txBody>
          </p:sp>
        </p:grpSp>
      </p:grpSp>
    </p:spTree>
    <p:extLst>
      <p:ext uri="{BB962C8B-B14F-4D97-AF65-F5344CB8AC3E}">
        <p14:creationId xmlns:p14="http://schemas.microsoft.com/office/powerpoint/2010/main" val="152582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mtClean="0"/>
              <a:t>Game API Overview</a:t>
            </a:r>
          </a:p>
        </p:txBody>
      </p:sp>
      <p:sp>
        <p:nvSpPr>
          <p:cNvPr id="30723" name="Rectangle 3"/>
          <p:cNvSpPr>
            <a:spLocks noGrp="1" noChangeArrowheads="1"/>
          </p:cNvSpPr>
          <p:nvPr>
            <p:ph type="body" idx="1"/>
          </p:nvPr>
        </p:nvSpPr>
        <p:spPr/>
        <p:txBody>
          <a:bodyPr/>
          <a:lstStyle/>
          <a:p>
            <a:r>
              <a:rPr lang="en-GB" smtClean="0"/>
              <a:t>Package included with MIDP 2.0 to deal with game related procedures</a:t>
            </a:r>
          </a:p>
          <a:p>
            <a:r>
              <a:rPr lang="en-GB" smtClean="0"/>
              <a:t>Defined in javax.microedition.lcdui.game package</a:t>
            </a:r>
          </a:p>
          <a:p>
            <a:r>
              <a:rPr lang="en-GB" smtClean="0"/>
              <a:t>Helps develop faster UI and reduce size of the jar</a:t>
            </a:r>
          </a:p>
          <a:p>
            <a:r>
              <a:rPr lang="en-GB" smtClean="0"/>
              <a:t>Don’t have to code own routines for </a:t>
            </a:r>
            <a:br>
              <a:rPr lang="en-GB" smtClean="0"/>
            </a:br>
            <a:r>
              <a:rPr lang="en-GB" smtClean="0"/>
              <a:t>good performance as in MIDP 1.0</a:t>
            </a:r>
          </a:p>
          <a:p>
            <a:r>
              <a:rPr lang="en-GB" smtClean="0"/>
              <a:t>Introduces the idea of layers which </a:t>
            </a:r>
            <a:br>
              <a:rPr lang="en-GB" smtClean="0"/>
            </a:br>
            <a:r>
              <a:rPr lang="en-GB" smtClean="0"/>
              <a:t>are the objects in the game</a:t>
            </a:r>
          </a:p>
        </p:txBody>
      </p:sp>
      <p:grpSp>
        <p:nvGrpSpPr>
          <p:cNvPr id="2" name="Group 4"/>
          <p:cNvGrpSpPr>
            <a:grpSpLocks/>
          </p:cNvGrpSpPr>
          <p:nvPr/>
        </p:nvGrpSpPr>
        <p:grpSpPr bwMode="auto">
          <a:xfrm>
            <a:off x="4853354" y="2641600"/>
            <a:ext cx="3727938" cy="3276600"/>
            <a:chOff x="3312" y="2016"/>
            <a:chExt cx="2544" cy="2064"/>
          </a:xfrm>
        </p:grpSpPr>
        <p:sp>
          <p:nvSpPr>
            <p:cNvPr id="30725"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30726"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30727"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30728" name="Text Box 8"/>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30729"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30"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1"/>
            <p:cNvGrpSpPr>
              <a:grpSpLocks/>
            </p:cNvGrpSpPr>
            <p:nvPr/>
          </p:nvGrpSpPr>
          <p:grpSpPr bwMode="auto">
            <a:xfrm>
              <a:off x="4656" y="2352"/>
              <a:ext cx="408" cy="1008"/>
              <a:chOff x="2736" y="3360"/>
              <a:chExt cx="408" cy="1008"/>
            </a:xfrm>
          </p:grpSpPr>
          <p:sp>
            <p:nvSpPr>
              <p:cNvPr id="30743" name="Rectangle 1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44" name="Text Box 13"/>
              <p:cNvSpPr txBox="1">
                <a:spLocks noChangeArrowheads="1"/>
              </p:cNvSpPr>
              <p:nvPr/>
            </p:nvSpPr>
            <p:spPr bwMode="auto">
              <a:xfrm rot="5400000">
                <a:off x="2559" y="3672"/>
                <a:ext cx="763"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Persistent</a:t>
                </a:r>
              </a:p>
              <a:p>
                <a:pPr algn="ctr">
                  <a:lnSpc>
                    <a:spcPct val="90000"/>
                  </a:lnSpc>
                  <a:spcBef>
                    <a:spcPct val="0"/>
                  </a:spcBef>
                  <a:spcAft>
                    <a:spcPct val="0"/>
                  </a:spcAft>
                  <a:buClrTx/>
                </a:pPr>
                <a:r>
                  <a:rPr lang="en-GB">
                    <a:solidFill>
                      <a:schemeClr val="bg2"/>
                    </a:solidFill>
                    <a:latin typeface="Nokia Sans" pitchFamily="34" charset="0"/>
                  </a:rPr>
                  <a:t>Storage</a:t>
                </a:r>
              </a:p>
            </p:txBody>
          </p:sp>
        </p:grpSp>
        <p:sp>
          <p:nvSpPr>
            <p:cNvPr id="30732" name="Rectangle 14"/>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4" name="Group 15"/>
            <p:cNvGrpSpPr>
              <a:grpSpLocks/>
            </p:cNvGrpSpPr>
            <p:nvPr/>
          </p:nvGrpSpPr>
          <p:grpSpPr bwMode="auto">
            <a:xfrm>
              <a:off x="4224" y="2352"/>
              <a:ext cx="383" cy="1008"/>
              <a:chOff x="4368" y="2352"/>
              <a:chExt cx="383" cy="1008"/>
            </a:xfrm>
          </p:grpSpPr>
          <p:sp>
            <p:nvSpPr>
              <p:cNvPr id="30741" name="Rectangle 16"/>
              <p:cNvSpPr>
                <a:spLocks noChangeArrowheads="1"/>
              </p:cNvSpPr>
              <p:nvPr/>
            </p:nvSpPr>
            <p:spPr bwMode="auto">
              <a:xfrm>
                <a:off x="4368" y="2352"/>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42" name="Text Box 17"/>
              <p:cNvSpPr txBox="1">
                <a:spLocks noChangeArrowheads="1"/>
              </p:cNvSpPr>
              <p:nvPr/>
            </p:nvSpPr>
            <p:spPr bwMode="auto">
              <a:xfrm rot="5400000">
                <a:off x="4149" y="2747"/>
                <a:ext cx="844" cy="23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Networking</a:t>
                </a:r>
              </a:p>
            </p:txBody>
          </p:sp>
        </p:grpSp>
        <p:grpSp>
          <p:nvGrpSpPr>
            <p:cNvPr id="5" name="Group 18"/>
            <p:cNvGrpSpPr>
              <a:grpSpLocks/>
            </p:cNvGrpSpPr>
            <p:nvPr/>
          </p:nvGrpSpPr>
          <p:grpSpPr bwMode="auto">
            <a:xfrm>
              <a:off x="3792" y="2352"/>
              <a:ext cx="406" cy="1008"/>
              <a:chOff x="2736" y="3360"/>
              <a:chExt cx="406" cy="1008"/>
            </a:xfrm>
          </p:grpSpPr>
          <p:sp>
            <p:nvSpPr>
              <p:cNvPr id="30739" name="Rectangle 19"/>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40" name="Text Box 20"/>
              <p:cNvSpPr txBox="1">
                <a:spLocks noChangeArrowheads="1"/>
              </p:cNvSpPr>
              <p:nvPr/>
            </p:nvSpPr>
            <p:spPr bwMode="auto">
              <a:xfrm rot="5400000">
                <a:off x="2598" y="3670"/>
                <a:ext cx="68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User</a:t>
                </a:r>
              </a:p>
              <a:p>
                <a:pPr algn="ctr">
                  <a:lnSpc>
                    <a:spcPct val="90000"/>
                  </a:lnSpc>
                  <a:spcBef>
                    <a:spcPct val="0"/>
                  </a:spcBef>
                  <a:spcAft>
                    <a:spcPct val="0"/>
                  </a:spcAft>
                  <a:buClrTx/>
                </a:pPr>
                <a:r>
                  <a:rPr lang="en-GB">
                    <a:solidFill>
                      <a:schemeClr val="bg2"/>
                    </a:solidFill>
                    <a:latin typeface="Nokia Sans" pitchFamily="34" charset="0"/>
                  </a:rPr>
                  <a:t>Interface</a:t>
                </a:r>
              </a:p>
            </p:txBody>
          </p:sp>
        </p:grpSp>
        <p:grpSp>
          <p:nvGrpSpPr>
            <p:cNvPr id="6" name="Group 21"/>
            <p:cNvGrpSpPr>
              <a:grpSpLocks/>
            </p:cNvGrpSpPr>
            <p:nvPr/>
          </p:nvGrpSpPr>
          <p:grpSpPr bwMode="auto">
            <a:xfrm>
              <a:off x="3360" y="2352"/>
              <a:ext cx="406" cy="1008"/>
              <a:chOff x="2736" y="3360"/>
              <a:chExt cx="406" cy="1008"/>
            </a:xfrm>
          </p:grpSpPr>
          <p:sp>
            <p:nvSpPr>
              <p:cNvPr id="30737" name="Rectangle 2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38" name="Text Box 23"/>
              <p:cNvSpPr txBox="1">
                <a:spLocks noChangeArrowheads="1"/>
              </p:cNvSpPr>
              <p:nvPr/>
            </p:nvSpPr>
            <p:spPr bwMode="auto">
              <a:xfrm rot="5400000">
                <a:off x="2671" y="3671"/>
                <a:ext cx="536"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MIDlet</a:t>
                </a:r>
              </a:p>
              <a:p>
                <a:pPr algn="ctr">
                  <a:lnSpc>
                    <a:spcPct val="90000"/>
                  </a:lnSpc>
                  <a:spcBef>
                    <a:spcPct val="0"/>
                  </a:spcBef>
                  <a:spcAft>
                    <a:spcPct val="0"/>
                  </a:spcAft>
                  <a:buClrTx/>
                </a:pPr>
                <a:r>
                  <a:rPr lang="en-GB">
                    <a:solidFill>
                      <a:schemeClr val="bg2"/>
                    </a:solidFill>
                    <a:latin typeface="Nokia Sans" pitchFamily="34" charset="0"/>
                  </a:rPr>
                  <a:t>APIs</a:t>
                </a:r>
              </a:p>
            </p:txBody>
          </p:sp>
        </p:grpSp>
        <p:sp>
          <p:nvSpPr>
            <p:cNvPr id="30736" name="Rectangle 24"/>
            <p:cNvSpPr>
              <a:spLocks noChangeArrowheads="1"/>
            </p:cNvSpPr>
            <p:nvPr/>
          </p:nvSpPr>
          <p:spPr bwMode="auto">
            <a:xfrm>
              <a:off x="3792" y="2352"/>
              <a:ext cx="384" cy="192"/>
            </a:xfrm>
            <a:prstGeom prst="rect">
              <a:avLst/>
            </a:prstGeom>
            <a:solidFill>
              <a:srgbClr val="0059B5"/>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Game</a:t>
              </a:r>
            </a:p>
          </p:txBody>
        </p:sp>
      </p:grpSp>
    </p:spTree>
    <p:extLst>
      <p:ext uri="{BB962C8B-B14F-4D97-AF65-F5344CB8AC3E}">
        <p14:creationId xmlns:p14="http://schemas.microsoft.com/office/powerpoint/2010/main" val="912216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Example Game created with Game API</a:t>
            </a:r>
          </a:p>
        </p:txBody>
      </p:sp>
      <p:grpSp>
        <p:nvGrpSpPr>
          <p:cNvPr id="2" name="Group 21"/>
          <p:cNvGrpSpPr>
            <a:grpSpLocks/>
          </p:cNvGrpSpPr>
          <p:nvPr/>
        </p:nvGrpSpPr>
        <p:grpSpPr bwMode="auto">
          <a:xfrm>
            <a:off x="351693" y="1460500"/>
            <a:ext cx="8297008" cy="3810000"/>
            <a:chOff x="240" y="1440"/>
            <a:chExt cx="5662" cy="2400"/>
          </a:xfrm>
        </p:grpSpPr>
        <p:pic>
          <p:nvPicPr>
            <p:cNvPr id="31748" name="Picture 22"/>
            <p:cNvPicPr>
              <a:picLocks noChangeAspect="1" noChangeArrowheads="1"/>
            </p:cNvPicPr>
            <p:nvPr/>
          </p:nvPicPr>
          <p:blipFill>
            <a:blip r:embed="rId3" cstate="print"/>
            <a:srcRect/>
            <a:stretch>
              <a:fillRect/>
            </a:stretch>
          </p:blipFill>
          <p:spPr bwMode="auto">
            <a:xfrm>
              <a:off x="2208" y="1440"/>
              <a:ext cx="2053" cy="2400"/>
            </a:xfrm>
            <a:prstGeom prst="rect">
              <a:avLst/>
            </a:prstGeom>
            <a:noFill/>
            <a:ln w="12700">
              <a:noFill/>
              <a:miter lim="800000"/>
              <a:headEnd/>
              <a:tailEnd/>
            </a:ln>
          </p:spPr>
        </p:pic>
        <p:sp>
          <p:nvSpPr>
            <p:cNvPr id="31749" name="Text Box 23"/>
            <p:cNvSpPr txBox="1">
              <a:spLocks noChangeArrowheads="1"/>
            </p:cNvSpPr>
            <p:nvPr/>
          </p:nvSpPr>
          <p:spPr bwMode="auto">
            <a:xfrm>
              <a:off x="318" y="3504"/>
              <a:ext cx="1504" cy="295"/>
            </a:xfrm>
            <a:prstGeom prst="rect">
              <a:avLst/>
            </a:prstGeom>
            <a:noFill/>
            <a:ln w="12700">
              <a:noFill/>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600" b="1">
                  <a:solidFill>
                    <a:srgbClr val="006000"/>
                  </a:solidFill>
                  <a:latin typeface="Courier New" pitchFamily="49" charset="0"/>
                </a:rPr>
                <a:t>TiledLayer</a:t>
              </a:r>
            </a:p>
          </p:txBody>
        </p:sp>
        <p:sp>
          <p:nvSpPr>
            <p:cNvPr id="31750" name="Text Box 24"/>
            <p:cNvSpPr txBox="1">
              <a:spLocks noChangeArrowheads="1"/>
            </p:cNvSpPr>
            <p:nvPr/>
          </p:nvSpPr>
          <p:spPr bwMode="auto">
            <a:xfrm>
              <a:off x="4608" y="2304"/>
              <a:ext cx="958" cy="295"/>
            </a:xfrm>
            <a:prstGeom prst="rect">
              <a:avLst/>
            </a:prstGeom>
            <a:noFill/>
            <a:ln w="12700">
              <a:noFill/>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600" b="1">
                  <a:solidFill>
                    <a:srgbClr val="006000"/>
                  </a:solidFill>
                  <a:latin typeface="Courier New" pitchFamily="49" charset="0"/>
                </a:rPr>
                <a:t>Sprite</a:t>
              </a:r>
            </a:p>
          </p:txBody>
        </p:sp>
        <p:sp>
          <p:nvSpPr>
            <p:cNvPr id="31751" name="Text Box 25"/>
            <p:cNvSpPr txBox="1">
              <a:spLocks noChangeArrowheads="1"/>
            </p:cNvSpPr>
            <p:nvPr/>
          </p:nvSpPr>
          <p:spPr bwMode="auto">
            <a:xfrm>
              <a:off x="4944" y="3120"/>
              <a:ext cx="958" cy="295"/>
            </a:xfrm>
            <a:prstGeom prst="rect">
              <a:avLst/>
            </a:prstGeom>
            <a:noFill/>
            <a:ln w="12700">
              <a:noFill/>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600" b="1">
                  <a:solidFill>
                    <a:srgbClr val="006000"/>
                  </a:solidFill>
                  <a:latin typeface="Courier New" pitchFamily="49" charset="0"/>
                </a:rPr>
                <a:t>Sprite</a:t>
              </a:r>
            </a:p>
          </p:txBody>
        </p:sp>
        <p:sp>
          <p:nvSpPr>
            <p:cNvPr id="31752" name="Text Box 26"/>
            <p:cNvSpPr txBox="1">
              <a:spLocks noChangeArrowheads="1"/>
            </p:cNvSpPr>
            <p:nvPr/>
          </p:nvSpPr>
          <p:spPr bwMode="auto">
            <a:xfrm>
              <a:off x="288" y="1824"/>
              <a:ext cx="1504" cy="295"/>
            </a:xfrm>
            <a:prstGeom prst="rect">
              <a:avLst/>
            </a:prstGeom>
            <a:noFill/>
            <a:ln w="12700">
              <a:noFill/>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600" b="1">
                  <a:solidFill>
                    <a:srgbClr val="006000"/>
                  </a:solidFill>
                  <a:latin typeface="Courier New" pitchFamily="49" charset="0"/>
                </a:rPr>
                <a:t>GameCanvas</a:t>
              </a:r>
            </a:p>
          </p:txBody>
        </p:sp>
        <p:sp>
          <p:nvSpPr>
            <p:cNvPr id="31753" name="Rectangle 27"/>
            <p:cNvSpPr>
              <a:spLocks noChangeArrowheads="1"/>
            </p:cNvSpPr>
            <p:nvPr/>
          </p:nvSpPr>
          <p:spPr bwMode="auto">
            <a:xfrm>
              <a:off x="3168" y="2160"/>
              <a:ext cx="528" cy="720"/>
            </a:xfrm>
            <a:prstGeom prst="rect">
              <a:avLst/>
            </a:prstGeom>
            <a:noFill/>
            <a:ln w="19050">
              <a:solidFill>
                <a:srgbClr val="009E63"/>
              </a:solidFill>
              <a:prstDash val="dash"/>
              <a:miter lim="800000"/>
              <a:headEnd/>
              <a:tailEnd/>
            </a:ln>
          </p:spPr>
          <p:txBody>
            <a:bodyPr wrap="none" anchor="ctr"/>
            <a:lstStyle/>
            <a:p>
              <a:endParaRPr lang="fi-FI"/>
            </a:p>
          </p:txBody>
        </p:sp>
        <p:sp>
          <p:nvSpPr>
            <p:cNvPr id="31754" name="Line 28"/>
            <p:cNvSpPr>
              <a:spLocks noChangeShapeType="1"/>
            </p:cNvSpPr>
            <p:nvPr/>
          </p:nvSpPr>
          <p:spPr bwMode="auto">
            <a:xfrm>
              <a:off x="3696" y="2448"/>
              <a:ext cx="912" cy="0"/>
            </a:xfrm>
            <a:prstGeom prst="line">
              <a:avLst/>
            </a:prstGeom>
            <a:noFill/>
            <a:ln w="38100">
              <a:solidFill>
                <a:srgbClr val="009E63"/>
              </a:solidFill>
              <a:round/>
              <a:headEnd/>
              <a:tailEnd/>
            </a:ln>
          </p:spPr>
          <p:txBody>
            <a:bodyPr/>
            <a:lstStyle/>
            <a:p>
              <a:endParaRPr lang="fi-FI"/>
            </a:p>
          </p:txBody>
        </p:sp>
        <p:sp>
          <p:nvSpPr>
            <p:cNvPr id="31755" name="Rectangle 29"/>
            <p:cNvSpPr>
              <a:spLocks noChangeArrowheads="1"/>
            </p:cNvSpPr>
            <p:nvPr/>
          </p:nvSpPr>
          <p:spPr bwMode="auto">
            <a:xfrm>
              <a:off x="3504" y="3024"/>
              <a:ext cx="432" cy="432"/>
            </a:xfrm>
            <a:prstGeom prst="rect">
              <a:avLst/>
            </a:prstGeom>
            <a:noFill/>
            <a:ln w="19050">
              <a:solidFill>
                <a:srgbClr val="009E63"/>
              </a:solidFill>
              <a:prstDash val="dash"/>
              <a:miter lim="800000"/>
              <a:headEnd/>
              <a:tailEnd/>
            </a:ln>
          </p:spPr>
          <p:txBody>
            <a:bodyPr wrap="none" anchor="ctr"/>
            <a:lstStyle/>
            <a:p>
              <a:endParaRPr lang="fi-FI"/>
            </a:p>
          </p:txBody>
        </p:sp>
        <p:sp>
          <p:nvSpPr>
            <p:cNvPr id="31756" name="Line 30"/>
            <p:cNvSpPr>
              <a:spLocks noChangeShapeType="1"/>
            </p:cNvSpPr>
            <p:nvPr/>
          </p:nvSpPr>
          <p:spPr bwMode="auto">
            <a:xfrm>
              <a:off x="3984" y="3264"/>
              <a:ext cx="912" cy="0"/>
            </a:xfrm>
            <a:prstGeom prst="line">
              <a:avLst/>
            </a:prstGeom>
            <a:noFill/>
            <a:ln w="38100">
              <a:solidFill>
                <a:srgbClr val="009E63"/>
              </a:solidFill>
              <a:round/>
              <a:headEnd/>
              <a:tailEnd/>
            </a:ln>
          </p:spPr>
          <p:txBody>
            <a:bodyPr/>
            <a:lstStyle/>
            <a:p>
              <a:endParaRPr lang="fi-FI"/>
            </a:p>
          </p:txBody>
        </p:sp>
        <p:sp>
          <p:nvSpPr>
            <p:cNvPr id="31757" name="Rectangle 31"/>
            <p:cNvSpPr>
              <a:spLocks noChangeArrowheads="1"/>
            </p:cNvSpPr>
            <p:nvPr/>
          </p:nvSpPr>
          <p:spPr bwMode="auto">
            <a:xfrm>
              <a:off x="2208" y="3456"/>
              <a:ext cx="2016" cy="336"/>
            </a:xfrm>
            <a:prstGeom prst="rect">
              <a:avLst/>
            </a:prstGeom>
            <a:noFill/>
            <a:ln w="19050">
              <a:solidFill>
                <a:srgbClr val="009E63"/>
              </a:solidFill>
              <a:prstDash val="dash"/>
              <a:miter lim="800000"/>
              <a:headEnd/>
              <a:tailEnd/>
            </a:ln>
          </p:spPr>
          <p:txBody>
            <a:bodyPr wrap="none" anchor="ctr"/>
            <a:lstStyle/>
            <a:p>
              <a:endParaRPr lang="fi-FI"/>
            </a:p>
          </p:txBody>
        </p:sp>
        <p:sp>
          <p:nvSpPr>
            <p:cNvPr id="31758" name="Line 32"/>
            <p:cNvSpPr>
              <a:spLocks noChangeShapeType="1"/>
            </p:cNvSpPr>
            <p:nvPr/>
          </p:nvSpPr>
          <p:spPr bwMode="auto">
            <a:xfrm>
              <a:off x="1680" y="3648"/>
              <a:ext cx="912" cy="0"/>
            </a:xfrm>
            <a:prstGeom prst="line">
              <a:avLst/>
            </a:prstGeom>
            <a:noFill/>
            <a:ln w="38100">
              <a:solidFill>
                <a:srgbClr val="009E63"/>
              </a:solidFill>
              <a:round/>
              <a:headEnd/>
              <a:tailEnd/>
            </a:ln>
          </p:spPr>
          <p:txBody>
            <a:bodyPr/>
            <a:lstStyle/>
            <a:p>
              <a:endParaRPr lang="fi-FI"/>
            </a:p>
          </p:txBody>
        </p:sp>
        <p:sp>
          <p:nvSpPr>
            <p:cNvPr id="31759" name="Rectangle 33"/>
            <p:cNvSpPr>
              <a:spLocks noChangeArrowheads="1"/>
            </p:cNvSpPr>
            <p:nvPr/>
          </p:nvSpPr>
          <p:spPr bwMode="auto">
            <a:xfrm>
              <a:off x="2208" y="1440"/>
              <a:ext cx="2016" cy="2400"/>
            </a:xfrm>
            <a:prstGeom prst="rect">
              <a:avLst/>
            </a:prstGeom>
            <a:noFill/>
            <a:ln w="38100">
              <a:solidFill>
                <a:srgbClr val="009E63"/>
              </a:solidFill>
              <a:prstDash val="dash"/>
              <a:miter lim="800000"/>
              <a:headEnd/>
              <a:tailEnd/>
            </a:ln>
          </p:spPr>
          <p:txBody>
            <a:bodyPr wrap="none" anchor="ctr"/>
            <a:lstStyle/>
            <a:p>
              <a:endParaRPr lang="fi-FI"/>
            </a:p>
          </p:txBody>
        </p:sp>
        <p:sp>
          <p:nvSpPr>
            <p:cNvPr id="31760" name="Line 34"/>
            <p:cNvSpPr>
              <a:spLocks noChangeShapeType="1"/>
            </p:cNvSpPr>
            <p:nvPr/>
          </p:nvSpPr>
          <p:spPr bwMode="auto">
            <a:xfrm>
              <a:off x="1632" y="2016"/>
              <a:ext cx="576" cy="0"/>
            </a:xfrm>
            <a:prstGeom prst="line">
              <a:avLst/>
            </a:prstGeom>
            <a:noFill/>
            <a:ln w="38100">
              <a:solidFill>
                <a:srgbClr val="009E63"/>
              </a:solidFill>
              <a:round/>
              <a:headEnd/>
              <a:tailEnd/>
            </a:ln>
          </p:spPr>
          <p:txBody>
            <a:bodyPr/>
            <a:lstStyle/>
            <a:p>
              <a:endParaRPr lang="fi-FI"/>
            </a:p>
          </p:txBody>
        </p:sp>
        <p:sp>
          <p:nvSpPr>
            <p:cNvPr id="31761" name="Rectangle 35"/>
            <p:cNvSpPr>
              <a:spLocks noChangeArrowheads="1"/>
            </p:cNvSpPr>
            <p:nvPr/>
          </p:nvSpPr>
          <p:spPr bwMode="auto">
            <a:xfrm>
              <a:off x="240" y="1776"/>
              <a:ext cx="1392" cy="384"/>
            </a:xfrm>
            <a:prstGeom prst="rect">
              <a:avLst/>
            </a:prstGeom>
            <a:noFill/>
            <a:ln w="12700">
              <a:solidFill>
                <a:srgbClr val="009E63"/>
              </a:solidFill>
              <a:prstDash val="dash"/>
              <a:miter lim="800000"/>
              <a:headEnd/>
              <a:tailEnd/>
            </a:ln>
          </p:spPr>
          <p:txBody>
            <a:bodyPr wrap="none" anchor="ctr"/>
            <a:lstStyle/>
            <a:p>
              <a:endParaRPr lang="fi-FI"/>
            </a:p>
          </p:txBody>
        </p:sp>
        <p:sp>
          <p:nvSpPr>
            <p:cNvPr id="31762" name="Rectangle 36"/>
            <p:cNvSpPr>
              <a:spLocks noChangeArrowheads="1"/>
            </p:cNvSpPr>
            <p:nvPr/>
          </p:nvSpPr>
          <p:spPr bwMode="auto">
            <a:xfrm>
              <a:off x="288" y="3456"/>
              <a:ext cx="1392" cy="384"/>
            </a:xfrm>
            <a:prstGeom prst="rect">
              <a:avLst/>
            </a:prstGeom>
            <a:noFill/>
            <a:ln w="12700">
              <a:solidFill>
                <a:srgbClr val="009E63"/>
              </a:solidFill>
              <a:prstDash val="dash"/>
              <a:miter lim="800000"/>
              <a:headEnd/>
              <a:tailEnd/>
            </a:ln>
          </p:spPr>
          <p:txBody>
            <a:bodyPr wrap="none" anchor="ctr"/>
            <a:lstStyle/>
            <a:p>
              <a:endParaRPr lang="fi-FI"/>
            </a:p>
          </p:txBody>
        </p:sp>
        <p:sp>
          <p:nvSpPr>
            <p:cNvPr id="31763" name="Rectangle 37"/>
            <p:cNvSpPr>
              <a:spLocks noChangeArrowheads="1"/>
            </p:cNvSpPr>
            <p:nvPr/>
          </p:nvSpPr>
          <p:spPr bwMode="auto">
            <a:xfrm>
              <a:off x="4608" y="2256"/>
              <a:ext cx="912" cy="384"/>
            </a:xfrm>
            <a:prstGeom prst="rect">
              <a:avLst/>
            </a:prstGeom>
            <a:noFill/>
            <a:ln w="12700">
              <a:solidFill>
                <a:srgbClr val="009E63"/>
              </a:solidFill>
              <a:prstDash val="dash"/>
              <a:miter lim="800000"/>
              <a:headEnd/>
              <a:tailEnd/>
            </a:ln>
          </p:spPr>
          <p:txBody>
            <a:bodyPr wrap="none" anchor="ctr"/>
            <a:lstStyle/>
            <a:p>
              <a:endParaRPr lang="fi-FI"/>
            </a:p>
          </p:txBody>
        </p:sp>
        <p:sp>
          <p:nvSpPr>
            <p:cNvPr id="31764" name="Rectangle 38"/>
            <p:cNvSpPr>
              <a:spLocks noChangeArrowheads="1"/>
            </p:cNvSpPr>
            <p:nvPr/>
          </p:nvSpPr>
          <p:spPr bwMode="auto">
            <a:xfrm>
              <a:off x="4848" y="3072"/>
              <a:ext cx="1008" cy="384"/>
            </a:xfrm>
            <a:prstGeom prst="rect">
              <a:avLst/>
            </a:prstGeom>
            <a:noFill/>
            <a:ln w="12700">
              <a:solidFill>
                <a:srgbClr val="009E63"/>
              </a:solidFill>
              <a:prstDash val="dash"/>
              <a:miter lim="800000"/>
              <a:headEnd/>
              <a:tailEnd/>
            </a:ln>
          </p:spPr>
          <p:txBody>
            <a:bodyPr wrap="none" anchor="ctr"/>
            <a:lstStyle/>
            <a:p>
              <a:endParaRPr lang="fi-FI"/>
            </a:p>
          </p:txBody>
        </p:sp>
      </p:grpSp>
    </p:spTree>
    <p:extLst>
      <p:ext uri="{BB962C8B-B14F-4D97-AF65-F5344CB8AC3E}">
        <p14:creationId xmlns:p14="http://schemas.microsoft.com/office/powerpoint/2010/main" val="70276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Java ME/MIDP Basics Summary</a:t>
            </a:r>
          </a:p>
        </p:txBody>
      </p:sp>
      <p:sp>
        <p:nvSpPr>
          <p:cNvPr id="32771" name="Rectangle 3"/>
          <p:cNvSpPr>
            <a:spLocks noGrp="1" noChangeArrowheads="1"/>
          </p:cNvSpPr>
          <p:nvPr>
            <p:ph type="body" idx="1"/>
          </p:nvPr>
        </p:nvSpPr>
        <p:spPr/>
        <p:txBody>
          <a:bodyPr/>
          <a:lstStyle/>
          <a:p>
            <a:r>
              <a:rPr lang="en-GB" smtClean="0"/>
              <a:t>Java ME is made up of Configuration, Profiles and Optional Packages</a:t>
            </a:r>
          </a:p>
          <a:p>
            <a:r>
              <a:rPr lang="en-GB" smtClean="0"/>
              <a:t>MIDP applications are called MIDlets</a:t>
            </a:r>
          </a:p>
          <a:p>
            <a:r>
              <a:rPr lang="en-GB" smtClean="0"/>
              <a:t>MIDlets have a lifecycle</a:t>
            </a:r>
          </a:p>
          <a:p>
            <a:r>
              <a:rPr lang="en-GB" smtClean="0"/>
              <a:t>The UI in MIDlets can be created using High-Level or Low-Level components</a:t>
            </a:r>
          </a:p>
          <a:p>
            <a:r>
              <a:rPr lang="en-GB" smtClean="0"/>
              <a:t>Networking uses Generic Connection framework (GCF)</a:t>
            </a:r>
          </a:p>
          <a:p>
            <a:r>
              <a:rPr lang="en-GB" smtClean="0"/>
              <a:t>Persistent storage can be done using Record Management System (RMS)</a:t>
            </a:r>
          </a:p>
          <a:p>
            <a:r>
              <a:rPr lang="en-GB" smtClean="0"/>
              <a:t>Game API helps to develop faster UI and reduce size of the jar</a:t>
            </a:r>
          </a:p>
        </p:txBody>
      </p:sp>
    </p:spTree>
    <p:extLst>
      <p:ext uri="{BB962C8B-B14F-4D97-AF65-F5344CB8AC3E}">
        <p14:creationId xmlns:p14="http://schemas.microsoft.com/office/powerpoint/2010/main" val="1610551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MIDP Development Process</a:t>
            </a:r>
          </a:p>
        </p:txBody>
      </p:sp>
      <p:grpSp>
        <p:nvGrpSpPr>
          <p:cNvPr id="2" name="Group 29"/>
          <p:cNvGrpSpPr>
            <a:grpSpLocks/>
          </p:cNvGrpSpPr>
          <p:nvPr/>
        </p:nvGrpSpPr>
        <p:grpSpPr bwMode="auto">
          <a:xfrm>
            <a:off x="738554" y="1430338"/>
            <a:ext cx="7126166" cy="4216400"/>
            <a:chOff x="504" y="1045"/>
            <a:chExt cx="4863" cy="2656"/>
          </a:xfrm>
        </p:grpSpPr>
        <p:sp>
          <p:nvSpPr>
            <p:cNvPr id="5124" name="Text Box 30"/>
            <p:cNvSpPr txBox="1">
              <a:spLocks noChangeArrowheads="1"/>
            </p:cNvSpPr>
            <p:nvPr/>
          </p:nvSpPr>
          <p:spPr bwMode="auto">
            <a:xfrm>
              <a:off x="504" y="1045"/>
              <a:ext cx="1577" cy="213"/>
            </a:xfrm>
            <a:prstGeom prst="rect">
              <a:avLst/>
            </a:prstGeom>
            <a:solidFill>
              <a:srgbClr val="0059B5"/>
            </a:solidFill>
            <a:ln w="12700">
              <a:solidFill>
                <a:schemeClr val="tx1"/>
              </a:solid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a:solidFill>
                    <a:schemeClr val="bg1"/>
                  </a:solidFill>
                  <a:latin typeface="Nokia Sans" pitchFamily="34" charset="0"/>
                </a:rPr>
                <a:t>Development Station</a:t>
              </a:r>
            </a:p>
          </p:txBody>
        </p:sp>
        <p:sp>
          <p:nvSpPr>
            <p:cNvPr id="5125" name="Text Box 31"/>
            <p:cNvSpPr txBox="1">
              <a:spLocks noChangeArrowheads="1"/>
            </p:cNvSpPr>
            <p:nvPr/>
          </p:nvSpPr>
          <p:spPr bwMode="auto">
            <a:xfrm>
              <a:off x="673" y="1476"/>
              <a:ext cx="1147" cy="186"/>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MyMIDlet.java</a:t>
              </a:r>
            </a:p>
          </p:txBody>
        </p:sp>
        <p:sp>
          <p:nvSpPr>
            <p:cNvPr id="5126" name="Oval 32"/>
            <p:cNvSpPr>
              <a:spLocks noChangeArrowheads="1"/>
            </p:cNvSpPr>
            <p:nvPr/>
          </p:nvSpPr>
          <p:spPr bwMode="auto">
            <a:xfrm>
              <a:off x="914" y="1829"/>
              <a:ext cx="784" cy="392"/>
            </a:xfrm>
            <a:prstGeom prst="ellipse">
              <a:avLst/>
            </a:prstGeom>
            <a:solidFill>
              <a:srgbClr val="40AC43"/>
            </a:solidFill>
            <a:ln w="12700">
              <a:solidFill>
                <a:schemeClr val="tx1"/>
              </a:solidFill>
              <a:round/>
              <a:headEnd/>
              <a:tailEnd/>
            </a:ln>
          </p:spPr>
          <p:txBody>
            <a:bodyPr wrap="none" lIns="82945" tIns="41473" rIns="82945" bIns="41473" anchor="ctr"/>
            <a:lstStyle/>
            <a:p>
              <a:pPr algn="ctr" defTabSz="828675">
                <a:lnSpc>
                  <a:spcPct val="90000"/>
                </a:lnSpc>
                <a:spcBef>
                  <a:spcPct val="0"/>
                </a:spcBef>
                <a:spcAft>
                  <a:spcPct val="0"/>
                </a:spcAft>
                <a:buClrTx/>
              </a:pPr>
              <a:r>
                <a:rPr lang="en-GB">
                  <a:solidFill>
                    <a:schemeClr val="bg1"/>
                  </a:solidFill>
                  <a:latin typeface="Nokia Sans" pitchFamily="34" charset="0"/>
                </a:rPr>
                <a:t>javac</a:t>
              </a:r>
            </a:p>
          </p:txBody>
        </p:sp>
        <p:sp>
          <p:nvSpPr>
            <p:cNvPr id="5127" name="Text Box 33"/>
            <p:cNvSpPr txBox="1">
              <a:spLocks noChangeArrowheads="1"/>
            </p:cNvSpPr>
            <p:nvPr/>
          </p:nvSpPr>
          <p:spPr bwMode="auto">
            <a:xfrm>
              <a:off x="679" y="2434"/>
              <a:ext cx="1226" cy="186"/>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MyMIDlet.class</a:t>
              </a:r>
            </a:p>
          </p:txBody>
        </p:sp>
        <p:sp>
          <p:nvSpPr>
            <p:cNvPr id="5128" name="Text Box 34"/>
            <p:cNvSpPr txBox="1">
              <a:spLocks noChangeArrowheads="1"/>
            </p:cNvSpPr>
            <p:nvPr/>
          </p:nvSpPr>
          <p:spPr bwMode="auto">
            <a:xfrm>
              <a:off x="756" y="3435"/>
              <a:ext cx="1226" cy="186"/>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MyMIDlet.class</a:t>
              </a:r>
            </a:p>
          </p:txBody>
        </p:sp>
        <p:sp>
          <p:nvSpPr>
            <p:cNvPr id="5129" name="Line 35"/>
            <p:cNvSpPr>
              <a:spLocks noChangeShapeType="1"/>
            </p:cNvSpPr>
            <p:nvPr/>
          </p:nvSpPr>
          <p:spPr bwMode="auto">
            <a:xfrm>
              <a:off x="1306" y="1611"/>
              <a:ext cx="0" cy="174"/>
            </a:xfrm>
            <a:prstGeom prst="line">
              <a:avLst/>
            </a:prstGeom>
            <a:noFill/>
            <a:ln w="38100">
              <a:solidFill>
                <a:schemeClr val="tx1"/>
              </a:solidFill>
              <a:round/>
              <a:headEnd/>
              <a:tailEnd type="triangle" w="med" len="med"/>
            </a:ln>
          </p:spPr>
          <p:txBody>
            <a:bodyPr/>
            <a:lstStyle/>
            <a:p>
              <a:endParaRPr lang="fi-FI"/>
            </a:p>
          </p:txBody>
        </p:sp>
        <p:sp>
          <p:nvSpPr>
            <p:cNvPr id="5130" name="Line 36"/>
            <p:cNvSpPr>
              <a:spLocks noChangeShapeType="1"/>
            </p:cNvSpPr>
            <p:nvPr/>
          </p:nvSpPr>
          <p:spPr bwMode="auto">
            <a:xfrm>
              <a:off x="1306" y="2264"/>
              <a:ext cx="0" cy="175"/>
            </a:xfrm>
            <a:prstGeom prst="line">
              <a:avLst/>
            </a:prstGeom>
            <a:noFill/>
            <a:ln w="38100">
              <a:solidFill>
                <a:schemeClr val="tx1"/>
              </a:solidFill>
              <a:round/>
              <a:headEnd/>
              <a:tailEnd type="triangle" w="med" len="med"/>
            </a:ln>
          </p:spPr>
          <p:txBody>
            <a:bodyPr/>
            <a:lstStyle/>
            <a:p>
              <a:endParaRPr lang="fi-FI"/>
            </a:p>
          </p:txBody>
        </p:sp>
        <p:sp>
          <p:nvSpPr>
            <p:cNvPr id="5131" name="Line 37"/>
            <p:cNvSpPr>
              <a:spLocks noChangeShapeType="1"/>
            </p:cNvSpPr>
            <p:nvPr/>
          </p:nvSpPr>
          <p:spPr bwMode="auto">
            <a:xfrm>
              <a:off x="1306" y="2613"/>
              <a:ext cx="0" cy="174"/>
            </a:xfrm>
            <a:prstGeom prst="line">
              <a:avLst/>
            </a:prstGeom>
            <a:noFill/>
            <a:ln w="38100">
              <a:solidFill>
                <a:schemeClr val="tx1"/>
              </a:solidFill>
              <a:round/>
              <a:headEnd/>
              <a:tailEnd type="triangle" w="med" len="med"/>
            </a:ln>
          </p:spPr>
          <p:txBody>
            <a:bodyPr/>
            <a:lstStyle/>
            <a:p>
              <a:endParaRPr lang="fi-FI"/>
            </a:p>
          </p:txBody>
        </p:sp>
        <p:sp>
          <p:nvSpPr>
            <p:cNvPr id="5132" name="Line 38"/>
            <p:cNvSpPr>
              <a:spLocks noChangeShapeType="1"/>
            </p:cNvSpPr>
            <p:nvPr/>
          </p:nvSpPr>
          <p:spPr bwMode="auto">
            <a:xfrm>
              <a:off x="1306" y="3266"/>
              <a:ext cx="0" cy="174"/>
            </a:xfrm>
            <a:prstGeom prst="line">
              <a:avLst/>
            </a:prstGeom>
            <a:noFill/>
            <a:ln w="38100">
              <a:solidFill>
                <a:schemeClr val="tx1"/>
              </a:solidFill>
              <a:round/>
              <a:headEnd/>
              <a:tailEnd type="triangle" w="med" len="med"/>
            </a:ln>
          </p:spPr>
          <p:txBody>
            <a:bodyPr/>
            <a:lstStyle/>
            <a:p>
              <a:endParaRPr lang="fi-FI"/>
            </a:p>
          </p:txBody>
        </p:sp>
        <p:sp>
          <p:nvSpPr>
            <p:cNvPr id="5133" name="Line 39"/>
            <p:cNvSpPr>
              <a:spLocks noChangeShapeType="1"/>
            </p:cNvSpPr>
            <p:nvPr/>
          </p:nvSpPr>
          <p:spPr bwMode="auto">
            <a:xfrm>
              <a:off x="1916" y="3527"/>
              <a:ext cx="217" cy="0"/>
            </a:xfrm>
            <a:prstGeom prst="line">
              <a:avLst/>
            </a:prstGeom>
            <a:noFill/>
            <a:ln w="38100">
              <a:solidFill>
                <a:schemeClr val="tx1"/>
              </a:solidFill>
              <a:round/>
              <a:headEnd/>
              <a:tailEnd type="triangle" w="med" len="med"/>
            </a:ln>
          </p:spPr>
          <p:txBody>
            <a:bodyPr/>
            <a:lstStyle/>
            <a:p>
              <a:endParaRPr lang="fi-FI"/>
            </a:p>
          </p:txBody>
        </p:sp>
        <p:sp>
          <p:nvSpPr>
            <p:cNvPr id="5134" name="Line 40"/>
            <p:cNvSpPr>
              <a:spLocks noChangeShapeType="1"/>
            </p:cNvSpPr>
            <p:nvPr/>
          </p:nvSpPr>
          <p:spPr bwMode="auto">
            <a:xfrm flipV="1">
              <a:off x="2656" y="3092"/>
              <a:ext cx="0" cy="174"/>
            </a:xfrm>
            <a:prstGeom prst="line">
              <a:avLst/>
            </a:prstGeom>
            <a:noFill/>
            <a:ln w="38100">
              <a:solidFill>
                <a:schemeClr val="tx1"/>
              </a:solidFill>
              <a:round/>
              <a:headEnd/>
              <a:tailEnd type="triangle" w="med" len="med"/>
            </a:ln>
          </p:spPr>
          <p:txBody>
            <a:bodyPr/>
            <a:lstStyle/>
            <a:p>
              <a:endParaRPr lang="fi-FI"/>
            </a:p>
          </p:txBody>
        </p:sp>
        <p:sp>
          <p:nvSpPr>
            <p:cNvPr id="5135" name="Text Box 41"/>
            <p:cNvSpPr txBox="1">
              <a:spLocks noChangeArrowheads="1"/>
            </p:cNvSpPr>
            <p:nvPr/>
          </p:nvSpPr>
          <p:spPr bwMode="auto">
            <a:xfrm>
              <a:off x="2142" y="2869"/>
              <a:ext cx="1068" cy="186"/>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MyMIDlet.jar</a:t>
              </a:r>
            </a:p>
          </p:txBody>
        </p:sp>
        <p:sp>
          <p:nvSpPr>
            <p:cNvPr id="5136" name="Line 42"/>
            <p:cNvSpPr>
              <a:spLocks noChangeShapeType="1"/>
            </p:cNvSpPr>
            <p:nvPr/>
          </p:nvSpPr>
          <p:spPr bwMode="auto">
            <a:xfrm>
              <a:off x="2090" y="1132"/>
              <a:ext cx="218" cy="0"/>
            </a:xfrm>
            <a:prstGeom prst="line">
              <a:avLst/>
            </a:prstGeom>
            <a:noFill/>
            <a:ln w="38100">
              <a:solidFill>
                <a:srgbClr val="0059B5"/>
              </a:solidFill>
              <a:round/>
              <a:headEnd/>
              <a:tailEnd type="triangle" w="med" len="med"/>
            </a:ln>
          </p:spPr>
          <p:txBody>
            <a:bodyPr/>
            <a:lstStyle/>
            <a:p>
              <a:endParaRPr lang="fi-FI"/>
            </a:p>
          </p:txBody>
        </p:sp>
        <p:sp>
          <p:nvSpPr>
            <p:cNvPr id="5137" name="Text Box 43"/>
            <p:cNvSpPr txBox="1">
              <a:spLocks noChangeArrowheads="1"/>
            </p:cNvSpPr>
            <p:nvPr/>
          </p:nvSpPr>
          <p:spPr bwMode="auto">
            <a:xfrm>
              <a:off x="2289" y="1045"/>
              <a:ext cx="1068" cy="186"/>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MyMIDlet.jad</a:t>
              </a:r>
            </a:p>
          </p:txBody>
        </p:sp>
        <p:sp>
          <p:nvSpPr>
            <p:cNvPr id="5138" name="Line 44"/>
            <p:cNvSpPr>
              <a:spLocks noChangeShapeType="1"/>
            </p:cNvSpPr>
            <p:nvPr/>
          </p:nvSpPr>
          <p:spPr bwMode="auto">
            <a:xfrm flipV="1">
              <a:off x="3178" y="2221"/>
              <a:ext cx="566" cy="609"/>
            </a:xfrm>
            <a:prstGeom prst="line">
              <a:avLst/>
            </a:prstGeom>
            <a:noFill/>
            <a:ln w="38100">
              <a:solidFill>
                <a:schemeClr val="tx1"/>
              </a:solidFill>
              <a:prstDash val="sysDot"/>
              <a:round/>
              <a:headEnd/>
              <a:tailEnd type="triangle" w="med" len="med"/>
            </a:ln>
          </p:spPr>
          <p:txBody>
            <a:bodyPr/>
            <a:lstStyle/>
            <a:p>
              <a:endParaRPr lang="fi-FI"/>
            </a:p>
          </p:txBody>
        </p:sp>
        <p:sp>
          <p:nvSpPr>
            <p:cNvPr id="5139" name="Line 45"/>
            <p:cNvSpPr>
              <a:spLocks noChangeShapeType="1"/>
            </p:cNvSpPr>
            <p:nvPr/>
          </p:nvSpPr>
          <p:spPr bwMode="auto">
            <a:xfrm>
              <a:off x="3266" y="1219"/>
              <a:ext cx="566" cy="610"/>
            </a:xfrm>
            <a:prstGeom prst="line">
              <a:avLst/>
            </a:prstGeom>
            <a:noFill/>
            <a:ln w="38100">
              <a:solidFill>
                <a:schemeClr val="tx1"/>
              </a:solidFill>
              <a:prstDash val="sysDot"/>
              <a:round/>
              <a:headEnd/>
              <a:tailEnd type="triangle" w="med" len="med"/>
            </a:ln>
          </p:spPr>
          <p:txBody>
            <a:bodyPr/>
            <a:lstStyle/>
            <a:p>
              <a:endParaRPr lang="fi-FI"/>
            </a:p>
          </p:txBody>
        </p:sp>
        <p:sp>
          <p:nvSpPr>
            <p:cNvPr id="5140" name="Text Box 46"/>
            <p:cNvSpPr txBox="1">
              <a:spLocks noChangeArrowheads="1"/>
            </p:cNvSpPr>
            <p:nvPr/>
          </p:nvSpPr>
          <p:spPr bwMode="auto">
            <a:xfrm>
              <a:off x="3795" y="1916"/>
              <a:ext cx="1256" cy="217"/>
            </a:xfrm>
            <a:prstGeom prst="rect">
              <a:avLst/>
            </a:prstGeom>
            <a:solidFill>
              <a:srgbClr val="0059B5"/>
            </a:solidFill>
            <a:ln w="12700">
              <a:solidFill>
                <a:schemeClr val="tx1"/>
              </a:solidFill>
              <a:miter lim="800000"/>
              <a:headEnd/>
              <a:tailEnd/>
            </a:ln>
          </p:spPr>
          <p:txBody>
            <a:bodyPr lIns="82945" tIns="41473" rIns="82945" bIns="41473">
              <a:spAutoFit/>
            </a:bodyPr>
            <a:lstStyle/>
            <a:p>
              <a:pPr algn="ctr" defTabSz="828675">
                <a:lnSpc>
                  <a:spcPct val="90000"/>
                </a:lnSpc>
                <a:spcBef>
                  <a:spcPct val="0"/>
                </a:spcBef>
                <a:spcAft>
                  <a:spcPct val="0"/>
                </a:spcAft>
                <a:buClrTx/>
              </a:pPr>
              <a:r>
                <a:rPr lang="en-GB">
                  <a:solidFill>
                    <a:schemeClr val="bg1"/>
                  </a:solidFill>
                  <a:latin typeface="Nokia Sans" pitchFamily="34" charset="0"/>
                </a:rPr>
                <a:t>Target Devices</a:t>
              </a:r>
            </a:p>
          </p:txBody>
        </p:sp>
        <p:sp>
          <p:nvSpPr>
            <p:cNvPr id="5141" name="Oval 47"/>
            <p:cNvSpPr>
              <a:spLocks noChangeArrowheads="1"/>
            </p:cNvSpPr>
            <p:nvPr/>
          </p:nvSpPr>
          <p:spPr bwMode="auto">
            <a:xfrm>
              <a:off x="914" y="2830"/>
              <a:ext cx="784" cy="392"/>
            </a:xfrm>
            <a:prstGeom prst="ellipse">
              <a:avLst/>
            </a:prstGeom>
            <a:solidFill>
              <a:srgbClr val="40AC43"/>
            </a:solidFill>
            <a:ln w="12700">
              <a:solidFill>
                <a:schemeClr val="tx1"/>
              </a:solidFill>
              <a:round/>
              <a:headEnd/>
              <a:tailEnd/>
            </a:ln>
          </p:spPr>
          <p:txBody>
            <a:bodyPr wrap="none" lIns="82945" tIns="41473" rIns="82945" bIns="41473" anchor="ctr"/>
            <a:lstStyle/>
            <a:p>
              <a:pPr algn="ctr" defTabSz="828675">
                <a:lnSpc>
                  <a:spcPct val="90000"/>
                </a:lnSpc>
                <a:spcBef>
                  <a:spcPct val="0"/>
                </a:spcBef>
                <a:spcAft>
                  <a:spcPct val="0"/>
                </a:spcAft>
                <a:buClrTx/>
              </a:pPr>
              <a:r>
                <a:rPr lang="en-GB">
                  <a:solidFill>
                    <a:schemeClr val="bg1"/>
                  </a:solidFill>
                  <a:latin typeface="Nokia Sans" pitchFamily="34" charset="0"/>
                </a:rPr>
                <a:t>preverify</a:t>
              </a:r>
            </a:p>
          </p:txBody>
        </p:sp>
        <p:sp>
          <p:nvSpPr>
            <p:cNvPr id="5142" name="Oval 48"/>
            <p:cNvSpPr>
              <a:spLocks noChangeArrowheads="1"/>
            </p:cNvSpPr>
            <p:nvPr/>
          </p:nvSpPr>
          <p:spPr bwMode="auto">
            <a:xfrm>
              <a:off x="2177" y="3309"/>
              <a:ext cx="784" cy="392"/>
            </a:xfrm>
            <a:prstGeom prst="ellipse">
              <a:avLst/>
            </a:prstGeom>
            <a:solidFill>
              <a:srgbClr val="40AC43"/>
            </a:solidFill>
            <a:ln w="12700">
              <a:solidFill>
                <a:schemeClr val="tx1"/>
              </a:solidFill>
              <a:round/>
              <a:headEnd/>
              <a:tailEnd/>
            </a:ln>
          </p:spPr>
          <p:txBody>
            <a:bodyPr wrap="none" lIns="82945" tIns="41473" rIns="82945" bIns="41473" anchor="ctr"/>
            <a:lstStyle/>
            <a:p>
              <a:pPr algn="ctr" defTabSz="828675">
                <a:lnSpc>
                  <a:spcPct val="90000"/>
                </a:lnSpc>
                <a:spcBef>
                  <a:spcPct val="0"/>
                </a:spcBef>
                <a:spcAft>
                  <a:spcPct val="0"/>
                </a:spcAft>
                <a:buClrTx/>
              </a:pPr>
              <a:r>
                <a:rPr lang="en-GB">
                  <a:solidFill>
                    <a:schemeClr val="bg1"/>
                  </a:solidFill>
                  <a:latin typeface="Nokia Sans" pitchFamily="34" charset="0"/>
                </a:rPr>
                <a:t>jar</a:t>
              </a:r>
            </a:p>
          </p:txBody>
        </p:sp>
        <p:sp>
          <p:nvSpPr>
            <p:cNvPr id="5143" name="Line 49"/>
            <p:cNvSpPr>
              <a:spLocks noChangeShapeType="1"/>
            </p:cNvSpPr>
            <p:nvPr/>
          </p:nvSpPr>
          <p:spPr bwMode="auto">
            <a:xfrm>
              <a:off x="1306" y="1306"/>
              <a:ext cx="0" cy="175"/>
            </a:xfrm>
            <a:prstGeom prst="line">
              <a:avLst/>
            </a:prstGeom>
            <a:noFill/>
            <a:ln w="38100">
              <a:solidFill>
                <a:srgbClr val="0059B5"/>
              </a:solidFill>
              <a:round/>
              <a:headEnd/>
              <a:tailEnd type="triangle" w="med" len="med"/>
            </a:ln>
          </p:spPr>
          <p:txBody>
            <a:bodyPr/>
            <a:lstStyle/>
            <a:p>
              <a:endParaRPr lang="fi-FI"/>
            </a:p>
          </p:txBody>
        </p:sp>
        <p:sp>
          <p:nvSpPr>
            <p:cNvPr id="5144" name="Text Box 50"/>
            <p:cNvSpPr txBox="1">
              <a:spLocks noChangeArrowheads="1"/>
            </p:cNvSpPr>
            <p:nvPr/>
          </p:nvSpPr>
          <p:spPr bwMode="auto">
            <a:xfrm>
              <a:off x="2712" y="1393"/>
              <a:ext cx="815" cy="370"/>
            </a:xfrm>
            <a:prstGeom prst="rect">
              <a:avLst/>
            </a:prstGeom>
            <a:noFill/>
            <a:ln w="381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a:latin typeface="Nokia Sans" pitchFamily="34" charset="0"/>
                </a:rPr>
                <a:t>Download</a:t>
              </a:r>
            </a:p>
            <a:p>
              <a:pPr algn="ctr" defTabSz="828675">
                <a:lnSpc>
                  <a:spcPct val="90000"/>
                </a:lnSpc>
                <a:spcBef>
                  <a:spcPct val="0"/>
                </a:spcBef>
                <a:spcAft>
                  <a:spcPct val="0"/>
                </a:spcAft>
                <a:buClrTx/>
              </a:pPr>
              <a:r>
                <a:rPr lang="en-GB">
                  <a:latin typeface="Nokia Sans" pitchFamily="34" charset="0"/>
                </a:rPr>
                <a:t>/deploy</a:t>
              </a:r>
            </a:p>
          </p:txBody>
        </p:sp>
        <p:sp>
          <p:nvSpPr>
            <p:cNvPr id="5145" name="Text Box 51"/>
            <p:cNvSpPr txBox="1">
              <a:spLocks noChangeArrowheads="1"/>
            </p:cNvSpPr>
            <p:nvPr/>
          </p:nvSpPr>
          <p:spPr bwMode="auto">
            <a:xfrm>
              <a:off x="2669" y="2264"/>
              <a:ext cx="815" cy="370"/>
            </a:xfrm>
            <a:prstGeom prst="rect">
              <a:avLst/>
            </a:prstGeom>
            <a:noFill/>
            <a:ln w="381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a:latin typeface="Nokia Sans" pitchFamily="34" charset="0"/>
                </a:rPr>
                <a:t>Download</a:t>
              </a:r>
            </a:p>
            <a:p>
              <a:pPr algn="ctr" defTabSz="828675">
                <a:lnSpc>
                  <a:spcPct val="90000"/>
                </a:lnSpc>
                <a:spcBef>
                  <a:spcPct val="0"/>
                </a:spcBef>
                <a:spcAft>
                  <a:spcPct val="0"/>
                </a:spcAft>
                <a:buClrTx/>
              </a:pPr>
              <a:r>
                <a:rPr lang="en-GB">
                  <a:latin typeface="Nokia Sans" pitchFamily="34" charset="0"/>
                </a:rPr>
                <a:t>/deploy</a:t>
              </a:r>
            </a:p>
          </p:txBody>
        </p:sp>
        <p:pic>
          <p:nvPicPr>
            <p:cNvPr id="5146" name="Picture 52" descr="nokia_6700c"/>
            <p:cNvPicPr>
              <a:picLocks noChangeAspect="1" noChangeArrowheads="1"/>
            </p:cNvPicPr>
            <p:nvPr/>
          </p:nvPicPr>
          <p:blipFill>
            <a:blip r:embed="rId3" cstate="print"/>
            <a:srcRect/>
            <a:stretch>
              <a:fillRect/>
            </a:stretch>
          </p:blipFill>
          <p:spPr bwMode="auto">
            <a:xfrm>
              <a:off x="3833" y="2205"/>
              <a:ext cx="663" cy="1416"/>
            </a:xfrm>
            <a:prstGeom prst="rect">
              <a:avLst/>
            </a:prstGeom>
            <a:noFill/>
            <a:ln w="9525">
              <a:noFill/>
              <a:miter lim="800000"/>
              <a:headEnd/>
              <a:tailEnd/>
            </a:ln>
          </p:spPr>
        </p:pic>
        <p:pic>
          <p:nvPicPr>
            <p:cNvPr id="5147" name="Picture 53" descr="n97"/>
            <p:cNvPicPr>
              <a:picLocks noChangeAspect="1" noChangeArrowheads="1"/>
            </p:cNvPicPr>
            <p:nvPr/>
          </p:nvPicPr>
          <p:blipFill>
            <a:blip r:embed="rId4" cstate="print"/>
            <a:srcRect/>
            <a:stretch>
              <a:fillRect/>
            </a:stretch>
          </p:blipFill>
          <p:spPr bwMode="auto">
            <a:xfrm>
              <a:off x="4558" y="2251"/>
              <a:ext cx="809" cy="1315"/>
            </a:xfrm>
            <a:prstGeom prst="rect">
              <a:avLst/>
            </a:prstGeom>
            <a:noFill/>
            <a:ln w="9525">
              <a:noFill/>
              <a:miter lim="800000"/>
              <a:headEnd/>
              <a:tailEnd/>
            </a:ln>
          </p:spPr>
        </p:pic>
      </p:grpSp>
    </p:spTree>
    <p:extLst>
      <p:ext uri="{BB962C8B-B14F-4D97-AF65-F5344CB8AC3E}">
        <p14:creationId xmlns:p14="http://schemas.microsoft.com/office/powerpoint/2010/main" val="3670633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Development Tools</a:t>
            </a:r>
          </a:p>
        </p:txBody>
      </p:sp>
      <p:sp>
        <p:nvSpPr>
          <p:cNvPr id="6147" name="Rectangle 3"/>
          <p:cNvSpPr>
            <a:spLocks noGrp="1" noChangeArrowheads="1"/>
          </p:cNvSpPr>
          <p:nvPr>
            <p:ph type="body" idx="1"/>
          </p:nvPr>
        </p:nvSpPr>
        <p:spPr/>
        <p:txBody>
          <a:bodyPr/>
          <a:lstStyle/>
          <a:p>
            <a:r>
              <a:rPr lang="en-GB" smtClean="0"/>
              <a:t>MIDlets can be developed on regular desktop computers</a:t>
            </a:r>
          </a:p>
          <a:p>
            <a:r>
              <a:rPr lang="en-GB" smtClean="0"/>
              <a:t>There are a number of developments tools available to assist creating the various elements of a MIDP application</a:t>
            </a:r>
          </a:p>
          <a:p>
            <a:pPr lvl="1"/>
            <a:r>
              <a:rPr lang="en-GB" smtClean="0"/>
              <a:t>An IDE – To code and compile the source code</a:t>
            </a:r>
          </a:p>
          <a:p>
            <a:pPr lvl="2"/>
            <a:r>
              <a:rPr lang="en-GB" smtClean="0"/>
              <a:t>NetBeans, Eclipse</a:t>
            </a:r>
          </a:p>
          <a:p>
            <a:pPr lvl="1"/>
            <a:r>
              <a:rPr lang="en-GB" smtClean="0"/>
              <a:t>An SDK - to compile your MIDlets against</a:t>
            </a:r>
          </a:p>
          <a:p>
            <a:pPr lvl="1"/>
            <a:r>
              <a:rPr lang="en-GB" smtClean="0"/>
              <a:t>A build tool - to pre-verify and package your MIDlets (included in IDE)</a:t>
            </a:r>
          </a:p>
          <a:p>
            <a:pPr lvl="1"/>
            <a:r>
              <a:rPr lang="en-GB" smtClean="0"/>
              <a:t>An emulator  - to test your MIDlets (included in SDK)</a:t>
            </a:r>
          </a:p>
          <a:p>
            <a:r>
              <a:rPr lang="en-GB" smtClean="0"/>
              <a:t>We will now cover the tools to be used in this course</a:t>
            </a:r>
          </a:p>
        </p:txBody>
      </p:sp>
    </p:spTree>
    <p:extLst>
      <p:ext uri="{BB962C8B-B14F-4D97-AF65-F5344CB8AC3E}">
        <p14:creationId xmlns:p14="http://schemas.microsoft.com/office/powerpoint/2010/main" val="125615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IDE - NetBeans</a:t>
            </a:r>
          </a:p>
        </p:txBody>
      </p:sp>
      <p:sp>
        <p:nvSpPr>
          <p:cNvPr id="7171" name="Rectangle 3"/>
          <p:cNvSpPr>
            <a:spLocks noGrp="1" noChangeArrowheads="1"/>
          </p:cNvSpPr>
          <p:nvPr>
            <p:ph type="body" idx="1"/>
          </p:nvPr>
        </p:nvSpPr>
        <p:spPr/>
        <p:txBody>
          <a:bodyPr/>
          <a:lstStyle/>
          <a:p>
            <a:r>
              <a:rPr lang="en-GB" smtClean="0"/>
              <a:t>General purpose IDE that supports several types of projects (C++, Java ME, Java SE…)</a:t>
            </a:r>
          </a:p>
          <a:p>
            <a:r>
              <a:rPr lang="en-GB" smtClean="0"/>
              <a:t>Used to edit, compile, debug, pre-verify, package, and deploy MIDlets</a:t>
            </a:r>
          </a:p>
          <a:p>
            <a:endParaRPr lang="en-GB" smtClean="0"/>
          </a:p>
        </p:txBody>
      </p:sp>
      <p:pic>
        <p:nvPicPr>
          <p:cNvPr id="7173" name="Picture 6" descr="NetBeans_editor"/>
          <p:cNvPicPr>
            <a:picLocks noGrp="1" noChangeAspect="1" noChangeArrowheads="1"/>
          </p:cNvPicPr>
          <p:nvPr>
            <p:ph sz="quarter" idx="4294967295"/>
          </p:nvPr>
        </p:nvPicPr>
        <p:blipFill>
          <a:blip r:embed="rId3" cstate="print"/>
          <a:srcRect/>
          <a:stretch>
            <a:fillRect/>
          </a:stretch>
        </p:blipFill>
        <p:spPr>
          <a:xfrm>
            <a:off x="2113044" y="2564904"/>
            <a:ext cx="4250400" cy="3671888"/>
          </a:xfrm>
          <a:noFill/>
        </p:spPr>
      </p:pic>
      <p:sp>
        <p:nvSpPr>
          <p:cNvPr id="7172" name="Text Box 5"/>
          <p:cNvSpPr txBox="1">
            <a:spLocks noChangeArrowheads="1"/>
          </p:cNvSpPr>
          <p:nvPr/>
        </p:nvSpPr>
        <p:spPr bwMode="auto">
          <a:xfrm>
            <a:off x="6600659" y="2890840"/>
            <a:ext cx="670014" cy="295352"/>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Editor</a:t>
            </a:r>
          </a:p>
        </p:txBody>
      </p:sp>
      <p:sp>
        <p:nvSpPr>
          <p:cNvPr id="7174" name="Rectangle 7"/>
          <p:cNvSpPr>
            <a:spLocks noChangeArrowheads="1"/>
          </p:cNvSpPr>
          <p:nvPr/>
        </p:nvSpPr>
        <p:spPr bwMode="auto">
          <a:xfrm>
            <a:off x="2133600" y="3417860"/>
            <a:ext cx="1154724"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7175" name="Rectangle 8"/>
          <p:cNvSpPr>
            <a:spLocks noChangeArrowheads="1"/>
          </p:cNvSpPr>
          <p:nvPr/>
        </p:nvSpPr>
        <p:spPr bwMode="auto">
          <a:xfrm>
            <a:off x="2133600" y="5047430"/>
            <a:ext cx="1217735"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7176" name="Rectangle 9"/>
          <p:cNvSpPr>
            <a:spLocks noChangeArrowheads="1"/>
          </p:cNvSpPr>
          <p:nvPr/>
        </p:nvSpPr>
        <p:spPr bwMode="auto">
          <a:xfrm>
            <a:off x="3351336" y="3700436"/>
            <a:ext cx="3011365"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7177" name="Rectangle 10"/>
          <p:cNvSpPr>
            <a:spLocks noChangeArrowheads="1"/>
          </p:cNvSpPr>
          <p:nvPr/>
        </p:nvSpPr>
        <p:spPr bwMode="auto">
          <a:xfrm>
            <a:off x="3351336" y="5330005"/>
            <a:ext cx="3011365"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7178" name="Text Box 11"/>
          <p:cNvSpPr txBox="1">
            <a:spLocks noChangeArrowheads="1"/>
          </p:cNvSpPr>
          <p:nvPr/>
        </p:nvSpPr>
        <p:spPr bwMode="auto">
          <a:xfrm>
            <a:off x="682290" y="2890838"/>
            <a:ext cx="1236481" cy="503102"/>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Project / File</a:t>
            </a:r>
          </a:p>
          <a:p>
            <a:pPr algn="ctr" defTabSz="828675">
              <a:lnSpc>
                <a:spcPct val="90000"/>
              </a:lnSpc>
              <a:spcBef>
                <a:spcPct val="0"/>
              </a:spcBef>
              <a:spcAft>
                <a:spcPct val="0"/>
              </a:spcAft>
              <a:buClrTx/>
            </a:pPr>
            <a:r>
              <a:rPr lang="en-GB" sz="1500">
                <a:latin typeface="Nokia Sans" pitchFamily="34" charset="0"/>
              </a:rPr>
              <a:t>explorer</a:t>
            </a:r>
          </a:p>
        </p:txBody>
      </p:sp>
      <p:sp>
        <p:nvSpPr>
          <p:cNvPr id="7179" name="Text Box 12"/>
          <p:cNvSpPr txBox="1">
            <a:spLocks noChangeArrowheads="1"/>
          </p:cNvSpPr>
          <p:nvPr/>
        </p:nvSpPr>
        <p:spPr bwMode="auto">
          <a:xfrm>
            <a:off x="761916" y="5240340"/>
            <a:ext cx="990771" cy="295352"/>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Navigator</a:t>
            </a:r>
          </a:p>
        </p:txBody>
      </p:sp>
      <p:sp>
        <p:nvSpPr>
          <p:cNvPr id="7180" name="Text Box 13"/>
          <p:cNvSpPr txBox="1">
            <a:spLocks noChangeArrowheads="1"/>
          </p:cNvSpPr>
          <p:nvPr/>
        </p:nvSpPr>
        <p:spPr bwMode="auto">
          <a:xfrm>
            <a:off x="6695068" y="5240340"/>
            <a:ext cx="744967" cy="295352"/>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Output</a:t>
            </a:r>
          </a:p>
        </p:txBody>
      </p:sp>
      <p:sp>
        <p:nvSpPr>
          <p:cNvPr id="7181" name="Line 14"/>
          <p:cNvSpPr>
            <a:spLocks noChangeShapeType="1"/>
          </p:cNvSpPr>
          <p:nvPr/>
        </p:nvSpPr>
        <p:spPr bwMode="auto">
          <a:xfrm>
            <a:off x="1878623" y="3068638"/>
            <a:ext cx="382465" cy="0"/>
          </a:xfrm>
          <a:prstGeom prst="line">
            <a:avLst/>
          </a:prstGeom>
          <a:noFill/>
          <a:ln w="28575">
            <a:solidFill>
              <a:schemeClr val="hlink"/>
            </a:solidFill>
            <a:round/>
            <a:headEnd/>
            <a:tailEnd type="triangle" w="med" len="med"/>
          </a:ln>
        </p:spPr>
        <p:txBody>
          <a:bodyPr wrap="none" lIns="90488" tIns="44450" rIns="90488" bIns="44450" anchor="ctr">
            <a:spAutoFit/>
          </a:bodyPr>
          <a:lstStyle/>
          <a:p>
            <a:endParaRPr lang="fi-FI"/>
          </a:p>
        </p:txBody>
      </p:sp>
      <p:sp>
        <p:nvSpPr>
          <p:cNvPr id="7182" name="Line 15"/>
          <p:cNvSpPr>
            <a:spLocks noChangeShapeType="1"/>
          </p:cNvSpPr>
          <p:nvPr/>
        </p:nvSpPr>
        <p:spPr bwMode="auto">
          <a:xfrm>
            <a:off x="1749669" y="5405438"/>
            <a:ext cx="383931" cy="0"/>
          </a:xfrm>
          <a:prstGeom prst="line">
            <a:avLst/>
          </a:prstGeom>
          <a:noFill/>
          <a:ln w="28575">
            <a:solidFill>
              <a:schemeClr val="hlink"/>
            </a:solidFill>
            <a:round/>
            <a:headEnd/>
            <a:tailEnd type="triangle" w="med" len="med"/>
          </a:ln>
        </p:spPr>
        <p:txBody>
          <a:bodyPr wrap="none" lIns="90488" tIns="44450" rIns="90488" bIns="44450" anchor="ctr">
            <a:spAutoFit/>
          </a:bodyPr>
          <a:lstStyle/>
          <a:p>
            <a:endParaRPr lang="fi-FI"/>
          </a:p>
        </p:txBody>
      </p:sp>
      <p:sp>
        <p:nvSpPr>
          <p:cNvPr id="7183" name="Line 16"/>
          <p:cNvSpPr>
            <a:spLocks noChangeShapeType="1"/>
          </p:cNvSpPr>
          <p:nvPr/>
        </p:nvSpPr>
        <p:spPr bwMode="auto">
          <a:xfrm flipH="1">
            <a:off x="5591908" y="3068638"/>
            <a:ext cx="1025769" cy="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7184" name="Line 17"/>
          <p:cNvSpPr>
            <a:spLocks noChangeShapeType="1"/>
          </p:cNvSpPr>
          <p:nvPr/>
        </p:nvSpPr>
        <p:spPr bwMode="auto">
          <a:xfrm flipH="1">
            <a:off x="5528897" y="5405438"/>
            <a:ext cx="1216269" cy="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Tree>
    <p:extLst>
      <p:ext uri="{BB962C8B-B14F-4D97-AF65-F5344CB8AC3E}">
        <p14:creationId xmlns:p14="http://schemas.microsoft.com/office/powerpoint/2010/main" val="344372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Compiling</a:t>
            </a:r>
          </a:p>
        </p:txBody>
      </p:sp>
      <p:sp>
        <p:nvSpPr>
          <p:cNvPr id="11267" name="Rectangle 3"/>
          <p:cNvSpPr>
            <a:spLocks noGrp="1" noChangeArrowheads="1"/>
          </p:cNvSpPr>
          <p:nvPr>
            <p:ph type="body" idx="1"/>
          </p:nvPr>
        </p:nvSpPr>
        <p:spPr/>
        <p:txBody>
          <a:bodyPr/>
          <a:lstStyle/>
          <a:p>
            <a:r>
              <a:rPr lang="en-GB" dirty="0" smtClean="0"/>
              <a:t>For MIDP applications, compiling the .java files is done in exactly same way a compiling for a Java SE application</a:t>
            </a:r>
          </a:p>
          <a:p>
            <a:r>
              <a:rPr lang="en-GB" dirty="0" err="1" smtClean="0"/>
              <a:t>Javac</a:t>
            </a:r>
            <a:r>
              <a:rPr lang="en-GB" dirty="0" smtClean="0"/>
              <a:t> is used, with the MIDP classes included in the </a:t>
            </a:r>
            <a:r>
              <a:rPr lang="en-GB" dirty="0" err="1" smtClean="0"/>
              <a:t>classpath</a:t>
            </a:r>
            <a:endParaRPr lang="en-GB" dirty="0" smtClean="0"/>
          </a:p>
          <a:p>
            <a:r>
              <a:rPr lang="en-GB" dirty="0" smtClean="0"/>
              <a:t>The MIDP classes are obtained from the SDK</a:t>
            </a:r>
          </a:p>
          <a:p>
            <a:endParaRPr lang="en-GB" dirty="0" smtClean="0"/>
          </a:p>
        </p:txBody>
      </p:sp>
    </p:spTree>
    <p:extLst>
      <p:ext uri="{BB962C8B-B14F-4D97-AF65-F5344CB8AC3E}">
        <p14:creationId xmlns:p14="http://schemas.microsoft.com/office/powerpoint/2010/main" val="2414459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Java ME Overview</a:t>
            </a:r>
          </a:p>
        </p:txBody>
      </p:sp>
      <p:sp>
        <p:nvSpPr>
          <p:cNvPr id="5123" name="Rectangle 3"/>
          <p:cNvSpPr>
            <a:spLocks noGrp="1" noChangeArrowheads="1"/>
          </p:cNvSpPr>
          <p:nvPr>
            <p:ph type="body" idx="1"/>
          </p:nvPr>
        </p:nvSpPr>
        <p:spPr/>
        <p:txBody>
          <a:bodyPr/>
          <a:lstStyle/>
          <a:p>
            <a:r>
              <a:rPr lang="en-GB" smtClean="0"/>
              <a:t>Java Micro Edition (ME) is Java for small devices</a:t>
            </a:r>
          </a:p>
          <a:p>
            <a:r>
              <a:rPr lang="en-GB" smtClean="0"/>
              <a:t>Java ME provides a common platform for devices such as</a:t>
            </a:r>
          </a:p>
          <a:p>
            <a:pPr lvl="1"/>
            <a:r>
              <a:rPr lang="en-GB" smtClean="0"/>
              <a:t>Mobile phones</a:t>
            </a:r>
          </a:p>
          <a:p>
            <a:pPr lvl="1"/>
            <a:r>
              <a:rPr lang="en-GB" smtClean="0"/>
              <a:t>Pagers</a:t>
            </a:r>
          </a:p>
          <a:p>
            <a:pPr lvl="1"/>
            <a:r>
              <a:rPr lang="en-GB" smtClean="0"/>
              <a:t>PDAs</a:t>
            </a:r>
          </a:p>
          <a:p>
            <a:pPr lvl="1"/>
            <a:r>
              <a:rPr lang="en-GB" smtClean="0"/>
              <a:t>Set-top boxes</a:t>
            </a:r>
          </a:p>
          <a:p>
            <a:r>
              <a:rPr lang="en-GB" smtClean="0"/>
              <a:t>Defines a standard set of configuration, profiles and optional APIs</a:t>
            </a:r>
          </a:p>
          <a:p>
            <a:r>
              <a:rPr lang="en-GB" smtClean="0"/>
              <a:t>This enables developers to write applications for a broad range of devices</a:t>
            </a:r>
          </a:p>
        </p:txBody>
      </p:sp>
    </p:spTree>
    <p:extLst>
      <p:ext uri="{BB962C8B-B14F-4D97-AF65-F5344CB8AC3E}">
        <p14:creationId xmlns:p14="http://schemas.microsoft.com/office/powerpoint/2010/main" val="3222347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Pre-Verifying</a:t>
            </a:r>
          </a:p>
        </p:txBody>
      </p:sp>
      <p:sp>
        <p:nvSpPr>
          <p:cNvPr id="12291" name="Rectangle 3"/>
          <p:cNvSpPr>
            <a:spLocks noGrp="1" noChangeArrowheads="1"/>
          </p:cNvSpPr>
          <p:nvPr>
            <p:ph type="body" idx="1"/>
          </p:nvPr>
        </p:nvSpPr>
        <p:spPr/>
        <p:txBody>
          <a:bodyPr/>
          <a:lstStyle/>
          <a:p>
            <a:r>
              <a:rPr lang="en-GB" dirty="0" smtClean="0"/>
              <a:t>Once the code is created and compiled, it needs to be pre-verified</a:t>
            </a:r>
          </a:p>
          <a:p>
            <a:r>
              <a:rPr lang="en-GB" dirty="0" smtClean="0"/>
              <a:t>The CLDC dictates a two-pass </a:t>
            </a:r>
            <a:r>
              <a:rPr lang="en-GB" dirty="0" err="1" smtClean="0"/>
              <a:t>bytecode</a:t>
            </a:r>
            <a:r>
              <a:rPr lang="en-GB" dirty="0" smtClean="0"/>
              <a:t> verification</a:t>
            </a:r>
          </a:p>
          <a:p>
            <a:pPr lvl="1"/>
            <a:r>
              <a:rPr lang="en-GB" dirty="0" smtClean="0"/>
              <a:t>Before deployment </a:t>
            </a:r>
            <a:r>
              <a:rPr lang="en-GB" dirty="0" err="1" smtClean="0"/>
              <a:t>bytecode</a:t>
            </a:r>
            <a:r>
              <a:rPr lang="en-GB" dirty="0" smtClean="0"/>
              <a:t> of the class files is checked to make sure they behave well, and use the configuration classes correctly</a:t>
            </a:r>
          </a:p>
          <a:p>
            <a:pPr lvl="1"/>
            <a:r>
              <a:rPr lang="en-GB" dirty="0" smtClean="0"/>
              <a:t>Once these pre-verified class files are deployed on the target device, further device-specific verification is applied</a:t>
            </a:r>
          </a:p>
          <a:p>
            <a:r>
              <a:rPr lang="en-GB" dirty="0" smtClean="0"/>
              <a:t>CLDC introduced this new two-pass class file verifier due to standard Java class file verifier is too large for a typical CLDC target device</a:t>
            </a:r>
          </a:p>
          <a:p>
            <a:r>
              <a:rPr lang="en-GB" dirty="0" smtClean="0"/>
              <a:t>Each </a:t>
            </a:r>
            <a:r>
              <a:rPr lang="en-GB" dirty="0" smtClean="0"/>
              <a:t>SDK </a:t>
            </a:r>
            <a:r>
              <a:rPr lang="en-GB" dirty="0" smtClean="0"/>
              <a:t>contains a tool called </a:t>
            </a:r>
            <a:r>
              <a:rPr lang="en-GB" dirty="0" err="1" smtClean="0"/>
              <a:t>preverify.exe</a:t>
            </a:r>
            <a:r>
              <a:rPr lang="en-GB" dirty="0" smtClean="0"/>
              <a:t> that performs the first step</a:t>
            </a:r>
          </a:p>
          <a:p>
            <a:r>
              <a:rPr lang="en-GB" dirty="0" smtClean="0"/>
              <a:t>Pre-verification is done automatically when packaging applications using </a:t>
            </a:r>
            <a:r>
              <a:rPr lang="en-GB" dirty="0" err="1" smtClean="0"/>
              <a:t>NetBeans</a:t>
            </a:r>
            <a:endParaRPr lang="en-GB" dirty="0" smtClean="0"/>
          </a:p>
        </p:txBody>
      </p:sp>
    </p:spTree>
    <p:extLst>
      <p:ext uri="{BB962C8B-B14F-4D97-AF65-F5344CB8AC3E}">
        <p14:creationId xmlns:p14="http://schemas.microsoft.com/office/powerpoint/2010/main" val="2047682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Packaging application</a:t>
            </a:r>
          </a:p>
        </p:txBody>
      </p:sp>
      <p:sp>
        <p:nvSpPr>
          <p:cNvPr id="13315" name="Rectangle 3"/>
          <p:cNvSpPr>
            <a:spLocks noGrp="1" noChangeArrowheads="1"/>
          </p:cNvSpPr>
          <p:nvPr>
            <p:ph type="body" idx="1"/>
          </p:nvPr>
        </p:nvSpPr>
        <p:spPr/>
        <p:txBody>
          <a:bodyPr/>
          <a:lstStyle/>
          <a:p>
            <a:r>
              <a:rPr lang="en-GB" smtClean="0"/>
              <a:t>After pre-verifying, application must be packaged in a Java Archive (JAR)</a:t>
            </a:r>
          </a:p>
          <a:p>
            <a:r>
              <a:rPr lang="en-GB" smtClean="0"/>
              <a:t>Each MIDlet JAR file must contain:</a:t>
            </a:r>
          </a:p>
          <a:p>
            <a:pPr lvl="1"/>
            <a:r>
              <a:rPr lang="en-GB" smtClean="0"/>
              <a:t>Pre-verified classes for the application</a:t>
            </a:r>
          </a:p>
          <a:p>
            <a:pPr lvl="1"/>
            <a:r>
              <a:rPr lang="en-GB" smtClean="0"/>
              <a:t>Resources used by the application (images, sounds, videos etc)</a:t>
            </a:r>
          </a:p>
          <a:p>
            <a:pPr lvl="1"/>
            <a:r>
              <a:rPr lang="en-GB" smtClean="0"/>
              <a:t>A Manifest file to describe the contents of the archive</a:t>
            </a:r>
          </a:p>
          <a:p>
            <a:r>
              <a:rPr lang="en-GB" smtClean="0"/>
              <a:t>The creation of the manifest.mf file and sub-sequent JAR file are, again, automated by using NetBeans</a:t>
            </a:r>
          </a:p>
          <a:p>
            <a:endParaRPr lang="en-GB" smtClean="0"/>
          </a:p>
        </p:txBody>
      </p:sp>
    </p:spTree>
    <p:extLst>
      <p:ext uri="{BB962C8B-B14F-4D97-AF65-F5344CB8AC3E}">
        <p14:creationId xmlns:p14="http://schemas.microsoft.com/office/powerpoint/2010/main" val="364058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Manifest file</a:t>
            </a:r>
          </a:p>
        </p:txBody>
      </p:sp>
      <p:sp>
        <p:nvSpPr>
          <p:cNvPr id="14339" name="Rectangle 3"/>
          <p:cNvSpPr>
            <a:spLocks noGrp="1" noChangeArrowheads="1"/>
          </p:cNvSpPr>
          <p:nvPr>
            <p:ph type="body" idx="1"/>
          </p:nvPr>
        </p:nvSpPr>
        <p:spPr/>
        <p:txBody>
          <a:bodyPr/>
          <a:lstStyle/>
          <a:p>
            <a:r>
              <a:rPr lang="en-GB" smtClean="0"/>
              <a:t>A manifest.mf file is simply a text file used to give the MIDP runtime environment information about the contents of the JAR file</a:t>
            </a:r>
          </a:p>
          <a:p>
            <a:r>
              <a:rPr lang="en-GB" smtClean="0"/>
              <a:t>Information such as MIDlet class name, MIDP version, CLDC version are included in the format:</a:t>
            </a:r>
          </a:p>
          <a:p>
            <a:endParaRPr lang="en-GB" smtClean="0"/>
          </a:p>
        </p:txBody>
      </p:sp>
      <p:sp>
        <p:nvSpPr>
          <p:cNvPr id="14340" name="Text Box 4"/>
          <p:cNvSpPr txBox="1">
            <a:spLocks noChangeArrowheads="1"/>
          </p:cNvSpPr>
          <p:nvPr/>
        </p:nvSpPr>
        <p:spPr bwMode="auto">
          <a:xfrm>
            <a:off x="1157654" y="3094038"/>
            <a:ext cx="7568155" cy="1491313"/>
          </a:xfrm>
          <a:prstGeom prst="rect">
            <a:avLst/>
          </a:prstGeom>
          <a:noFill/>
          <a:ln w="38100">
            <a:noFill/>
            <a:miter lim="800000"/>
            <a:headEnd/>
            <a:tailEnd/>
          </a:ln>
        </p:spPr>
        <p:txBody>
          <a:bodyPr wrap="none" lIns="82936" tIns="41469" rIns="82936" bIns="41469">
            <a:spAutoFit/>
          </a:bodyPr>
          <a:lstStyle/>
          <a:p>
            <a:pPr defTabSz="828675">
              <a:spcBef>
                <a:spcPct val="0"/>
              </a:spcBef>
              <a:spcAft>
                <a:spcPct val="0"/>
              </a:spcAft>
              <a:buClrTx/>
            </a:pPr>
            <a:r>
              <a:rPr lang="en-GB" sz="1600" b="1">
                <a:solidFill>
                  <a:srgbClr val="006000"/>
                </a:solidFill>
                <a:latin typeface="Courier New" pitchFamily="49" charset="0"/>
              </a:rPr>
              <a:t>MIDlet-1: SpaceMission, , com.nokia.example2dgame.GameMIDlet </a:t>
            </a:r>
          </a:p>
          <a:p>
            <a:pPr defTabSz="828675">
              <a:spcBef>
                <a:spcPct val="0"/>
              </a:spcBef>
              <a:spcAft>
                <a:spcPct val="0"/>
              </a:spcAft>
              <a:buClrTx/>
            </a:pPr>
            <a:r>
              <a:rPr lang="en-GB" sz="1600" b="1">
                <a:solidFill>
                  <a:srgbClr val="006000"/>
                </a:solidFill>
                <a:latin typeface="Courier New" pitchFamily="49" charset="0"/>
              </a:rPr>
              <a:t>MIDlet-Name: SpaceMission</a:t>
            </a:r>
          </a:p>
          <a:p>
            <a:pPr defTabSz="828675">
              <a:lnSpc>
                <a:spcPct val="90000"/>
              </a:lnSpc>
              <a:spcBef>
                <a:spcPct val="0"/>
              </a:spcBef>
              <a:spcAft>
                <a:spcPct val="0"/>
              </a:spcAft>
              <a:buClrTx/>
            </a:pPr>
            <a:r>
              <a:rPr lang="en-GB" sz="1600" b="1">
                <a:solidFill>
                  <a:srgbClr val="006000"/>
                </a:solidFill>
                <a:latin typeface="Courier New" pitchFamily="49" charset="0"/>
              </a:rPr>
              <a:t>MIDlet-Vendor: Nokia</a:t>
            </a:r>
          </a:p>
          <a:p>
            <a:pPr defTabSz="828675">
              <a:lnSpc>
                <a:spcPct val="90000"/>
              </a:lnSpc>
              <a:spcBef>
                <a:spcPct val="0"/>
              </a:spcBef>
              <a:spcAft>
                <a:spcPct val="0"/>
              </a:spcAft>
              <a:buClrTx/>
            </a:pPr>
            <a:r>
              <a:rPr lang="en-GB" sz="1600" b="1">
                <a:solidFill>
                  <a:srgbClr val="006000"/>
                </a:solidFill>
                <a:latin typeface="Courier New" pitchFamily="49" charset="0"/>
              </a:rPr>
              <a:t>MIDlet-Version: 1.0</a:t>
            </a:r>
          </a:p>
          <a:p>
            <a:pPr defTabSz="828675">
              <a:spcBef>
                <a:spcPct val="0"/>
              </a:spcBef>
              <a:spcAft>
                <a:spcPct val="0"/>
              </a:spcAft>
              <a:buClrTx/>
            </a:pPr>
            <a:r>
              <a:rPr lang="en-GB" sz="1600" b="1">
                <a:solidFill>
                  <a:srgbClr val="006000"/>
                </a:solidFill>
                <a:latin typeface="Courier New" pitchFamily="49" charset="0"/>
              </a:rPr>
              <a:t>MicroEdition-Configuration: CLDC-1.1</a:t>
            </a:r>
          </a:p>
          <a:p>
            <a:pPr defTabSz="828675">
              <a:lnSpc>
                <a:spcPct val="90000"/>
              </a:lnSpc>
              <a:spcBef>
                <a:spcPct val="0"/>
              </a:spcBef>
              <a:spcAft>
                <a:spcPct val="0"/>
              </a:spcAft>
              <a:buClrTx/>
            </a:pPr>
            <a:r>
              <a:rPr lang="en-GB" sz="1600" b="1">
                <a:solidFill>
                  <a:srgbClr val="006000"/>
                </a:solidFill>
                <a:latin typeface="Courier New" pitchFamily="49" charset="0"/>
              </a:rPr>
              <a:t>MicroEdition-Profile: MIDP-2.0</a:t>
            </a:r>
          </a:p>
        </p:txBody>
      </p:sp>
    </p:spTree>
    <p:extLst>
      <p:ext uri="{BB962C8B-B14F-4D97-AF65-F5344CB8AC3E}">
        <p14:creationId xmlns:p14="http://schemas.microsoft.com/office/powerpoint/2010/main" val="4105681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MIDlet descriptor</a:t>
            </a:r>
          </a:p>
        </p:txBody>
      </p:sp>
      <p:sp>
        <p:nvSpPr>
          <p:cNvPr id="15363" name="Rectangle 3"/>
          <p:cNvSpPr>
            <a:spLocks noGrp="1" noChangeArrowheads="1"/>
          </p:cNvSpPr>
          <p:nvPr>
            <p:ph type="body" idx="1"/>
          </p:nvPr>
        </p:nvSpPr>
        <p:spPr/>
        <p:txBody>
          <a:bodyPr/>
          <a:lstStyle/>
          <a:p>
            <a:r>
              <a:rPr lang="en-GB" smtClean="0"/>
              <a:t>Finally, a Java Application Descriptor (JAD) file is required to that the installing device can learn about the MIDlet JAR without installing it</a:t>
            </a:r>
          </a:p>
          <a:p>
            <a:r>
              <a:rPr lang="en-GB" smtClean="0"/>
              <a:t>Information such as JAR size, JAR location, and MIDlet name is included in the format:</a:t>
            </a:r>
          </a:p>
          <a:p>
            <a:r>
              <a:rPr lang="en-GB" smtClean="0"/>
              <a:t>Again, the creation of this file can be automated by using NetBeans</a:t>
            </a:r>
          </a:p>
          <a:p>
            <a:endParaRPr lang="en-GB" smtClean="0"/>
          </a:p>
        </p:txBody>
      </p:sp>
      <p:sp>
        <p:nvSpPr>
          <p:cNvPr id="15364" name="Text Box 4"/>
          <p:cNvSpPr txBox="1">
            <a:spLocks noChangeArrowheads="1"/>
          </p:cNvSpPr>
          <p:nvPr/>
        </p:nvSpPr>
        <p:spPr bwMode="auto">
          <a:xfrm>
            <a:off x="1163515" y="3328990"/>
            <a:ext cx="7568155" cy="1515935"/>
          </a:xfrm>
          <a:prstGeom prst="rect">
            <a:avLst/>
          </a:prstGeom>
          <a:noFill/>
          <a:ln w="38100">
            <a:noFill/>
            <a:miter lim="800000"/>
            <a:headEnd/>
            <a:tailEnd/>
          </a:ln>
        </p:spPr>
        <p:txBody>
          <a:bodyPr wrap="none" lIns="82936" tIns="41469" rIns="82936" bIns="41469">
            <a:spAutoFit/>
          </a:bodyPr>
          <a:lstStyle/>
          <a:p>
            <a:pPr defTabSz="828675">
              <a:spcBef>
                <a:spcPct val="0"/>
              </a:spcBef>
              <a:spcAft>
                <a:spcPct val="0"/>
              </a:spcAft>
              <a:buClrTx/>
            </a:pPr>
            <a:r>
              <a:rPr lang="en-GB" sz="1600" b="1">
                <a:solidFill>
                  <a:srgbClr val="006000"/>
                </a:solidFill>
                <a:latin typeface="Courier New" pitchFamily="49" charset="0"/>
              </a:rPr>
              <a:t>MIDlet-1: SpaceMission, , com.nokia.example2dgame.GameMIDlet </a:t>
            </a:r>
          </a:p>
          <a:p>
            <a:pPr defTabSz="828675">
              <a:spcBef>
                <a:spcPct val="0"/>
              </a:spcBef>
              <a:spcAft>
                <a:spcPct val="0"/>
              </a:spcAft>
              <a:buClrTx/>
            </a:pPr>
            <a:r>
              <a:rPr lang="en-GB" sz="1600" b="1">
                <a:solidFill>
                  <a:srgbClr val="006000"/>
                </a:solidFill>
                <a:latin typeface="Courier New" pitchFamily="49" charset="0"/>
              </a:rPr>
              <a:t>MIDlet-Jar-Size: 71684</a:t>
            </a:r>
          </a:p>
          <a:p>
            <a:pPr defTabSz="828675">
              <a:spcBef>
                <a:spcPct val="0"/>
              </a:spcBef>
              <a:spcAft>
                <a:spcPct val="0"/>
              </a:spcAft>
              <a:buClrTx/>
            </a:pPr>
            <a:r>
              <a:rPr lang="en-GB" sz="1600" b="1">
                <a:solidFill>
                  <a:srgbClr val="006000"/>
                </a:solidFill>
                <a:latin typeface="Courier New" pitchFamily="49" charset="0"/>
              </a:rPr>
              <a:t>MIDlet-Jar-URL: SpaceMission.jar</a:t>
            </a:r>
          </a:p>
          <a:p>
            <a:pPr defTabSz="828675">
              <a:spcBef>
                <a:spcPct val="0"/>
              </a:spcBef>
              <a:spcAft>
                <a:spcPct val="0"/>
              </a:spcAft>
              <a:buClrTx/>
            </a:pPr>
            <a:r>
              <a:rPr lang="en-GB" sz="1600" b="1">
                <a:solidFill>
                  <a:srgbClr val="006000"/>
                </a:solidFill>
                <a:latin typeface="Courier New" pitchFamily="49" charset="0"/>
              </a:rPr>
              <a:t>MIDlet-Name: SpaceMission</a:t>
            </a:r>
          </a:p>
          <a:p>
            <a:pPr defTabSz="828675">
              <a:lnSpc>
                <a:spcPct val="90000"/>
              </a:lnSpc>
              <a:spcBef>
                <a:spcPct val="0"/>
              </a:spcBef>
              <a:spcAft>
                <a:spcPct val="0"/>
              </a:spcAft>
              <a:buClrTx/>
            </a:pPr>
            <a:r>
              <a:rPr lang="en-GB" sz="1600" b="1">
                <a:solidFill>
                  <a:srgbClr val="006000"/>
                </a:solidFill>
                <a:latin typeface="Courier New" pitchFamily="49" charset="0"/>
              </a:rPr>
              <a:t>MIDlet-Vendor: Nokia</a:t>
            </a:r>
          </a:p>
          <a:p>
            <a:pPr defTabSz="828675">
              <a:lnSpc>
                <a:spcPct val="90000"/>
              </a:lnSpc>
              <a:spcBef>
                <a:spcPct val="0"/>
              </a:spcBef>
              <a:spcAft>
                <a:spcPct val="0"/>
              </a:spcAft>
              <a:buClrTx/>
            </a:pPr>
            <a:r>
              <a:rPr lang="en-GB" sz="1600" b="1">
                <a:solidFill>
                  <a:srgbClr val="006000"/>
                </a:solidFill>
                <a:latin typeface="Courier New" pitchFamily="49" charset="0"/>
              </a:rPr>
              <a:t>MIDlet-Version: 1.0</a:t>
            </a:r>
          </a:p>
        </p:txBody>
      </p:sp>
    </p:spTree>
    <p:extLst>
      <p:ext uri="{BB962C8B-B14F-4D97-AF65-F5344CB8AC3E}">
        <p14:creationId xmlns:p14="http://schemas.microsoft.com/office/powerpoint/2010/main" val="516894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dirty="0" smtClean="0"/>
              <a:t>Pre-verifying and Packaging a MIDP </a:t>
            </a:r>
            <a:r>
              <a:rPr lang="en-GB" dirty="0" smtClean="0"/>
              <a:t>Application </a:t>
            </a:r>
            <a:r>
              <a:rPr lang="en-GB" dirty="0"/>
              <a:t/>
            </a:r>
            <a:br>
              <a:rPr lang="en-GB" dirty="0"/>
            </a:br>
            <a:r>
              <a:rPr lang="en-GB" dirty="0" smtClean="0"/>
              <a:t>in </a:t>
            </a:r>
            <a:r>
              <a:rPr lang="en-GB" dirty="0" err="1" smtClean="0"/>
              <a:t>NetBeans</a:t>
            </a:r>
            <a:endParaRPr lang="en-GB" dirty="0" smtClean="0"/>
          </a:p>
        </p:txBody>
      </p:sp>
      <p:sp>
        <p:nvSpPr>
          <p:cNvPr id="28675" name="Rectangle 3"/>
          <p:cNvSpPr>
            <a:spLocks noGrp="1" noChangeArrowheads="1"/>
          </p:cNvSpPr>
          <p:nvPr>
            <p:ph type="body" idx="1"/>
          </p:nvPr>
        </p:nvSpPr>
        <p:spPr/>
        <p:txBody>
          <a:bodyPr/>
          <a:lstStyle/>
          <a:p>
            <a:r>
              <a:rPr lang="en-US" smtClean="0"/>
              <a:t>MIDP Projects can be pre-verified and packed </a:t>
            </a:r>
            <a:br>
              <a:rPr lang="en-US" smtClean="0"/>
            </a:br>
            <a:r>
              <a:rPr lang="en-US" smtClean="0"/>
              <a:t>into a JAD and JAR file by using NetBeans</a:t>
            </a:r>
          </a:p>
          <a:p>
            <a:r>
              <a:rPr lang="en-US" smtClean="0"/>
              <a:t>Do this by right-clicking the build.xml file from the </a:t>
            </a:r>
            <a:br>
              <a:rPr lang="en-US" smtClean="0"/>
            </a:br>
            <a:r>
              <a:rPr lang="en-US" smtClean="0"/>
              <a:t>“File Explorer” and selecting “Run Target” </a:t>
            </a:r>
            <a:r>
              <a:rPr lang="en-US" smtClean="0">
                <a:sym typeface="Wingdings" pitchFamily="2" charset="2"/>
              </a:rPr>
              <a:t></a:t>
            </a:r>
            <a:r>
              <a:rPr lang="en-US" smtClean="0"/>
              <a:t> “jar”</a:t>
            </a:r>
          </a:p>
          <a:p>
            <a:r>
              <a:rPr lang="en-US" smtClean="0"/>
              <a:t>Under “dist” folder you can now found </a:t>
            </a:r>
            <a:br>
              <a:rPr lang="en-US" smtClean="0"/>
            </a:br>
            <a:r>
              <a:rPr lang="en-US" smtClean="0"/>
              <a:t>the JAD and JAR files</a:t>
            </a:r>
          </a:p>
          <a:p>
            <a:r>
              <a:rPr lang="en-US" smtClean="0"/>
              <a:t>Note: NetBeans creates folders compiled, preprocessed, </a:t>
            </a:r>
            <a:br>
              <a:rPr lang="en-US" smtClean="0"/>
            </a:br>
            <a:r>
              <a:rPr lang="en-US" smtClean="0"/>
              <a:t>preverified and preverifysrc under ”build” folder. </a:t>
            </a:r>
            <a:br>
              <a:rPr lang="en-US" smtClean="0"/>
            </a:br>
            <a:r>
              <a:rPr lang="en-US" smtClean="0"/>
              <a:t>These contains compiled class files </a:t>
            </a:r>
          </a:p>
          <a:p>
            <a:endParaRPr lang="en-GB" smtClean="0"/>
          </a:p>
        </p:txBody>
      </p:sp>
      <p:pic>
        <p:nvPicPr>
          <p:cNvPr id="28676" name="Picture 4" descr="create_jar"/>
          <p:cNvPicPr>
            <a:picLocks noChangeAspect="1" noChangeArrowheads="1"/>
          </p:cNvPicPr>
          <p:nvPr/>
        </p:nvPicPr>
        <p:blipFill>
          <a:blip r:embed="rId3" cstate="print"/>
          <a:srcRect/>
          <a:stretch>
            <a:fillRect/>
          </a:stretch>
        </p:blipFill>
        <p:spPr bwMode="auto">
          <a:xfrm>
            <a:off x="6692413" y="1068390"/>
            <a:ext cx="2183423" cy="4886325"/>
          </a:xfrm>
          <a:prstGeom prst="rect">
            <a:avLst/>
          </a:prstGeom>
          <a:noFill/>
          <a:ln w="9525" algn="ctr">
            <a:noFill/>
            <a:miter lim="800000"/>
            <a:headEnd/>
            <a:tailEnd/>
          </a:ln>
        </p:spPr>
      </p:pic>
    </p:spTree>
    <p:extLst>
      <p:ext uri="{BB962C8B-B14F-4D97-AF65-F5344CB8AC3E}">
        <p14:creationId xmlns:p14="http://schemas.microsoft.com/office/powerpoint/2010/main" val="3866370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smtClean="0"/>
              <a:t>Developing and Deploying MIDP Applications </a:t>
            </a:r>
            <a:r>
              <a:rPr lang="en-GB" dirty="0" smtClean="0"/>
              <a:t/>
            </a:r>
            <a:br>
              <a:rPr lang="en-GB" dirty="0" smtClean="0"/>
            </a:br>
            <a:r>
              <a:rPr lang="en-GB" dirty="0" smtClean="0"/>
              <a:t>Summary</a:t>
            </a:r>
            <a:endParaRPr lang="en-GB" dirty="0" smtClean="0"/>
          </a:p>
        </p:txBody>
      </p:sp>
      <p:sp>
        <p:nvSpPr>
          <p:cNvPr id="46083" name="Rectangle 3"/>
          <p:cNvSpPr>
            <a:spLocks noGrp="1" noChangeArrowheads="1"/>
          </p:cNvSpPr>
          <p:nvPr>
            <p:ph type="body" idx="1"/>
          </p:nvPr>
        </p:nvSpPr>
        <p:spPr/>
        <p:txBody>
          <a:bodyPr/>
          <a:lstStyle/>
          <a:p>
            <a:r>
              <a:rPr lang="en-GB" smtClean="0"/>
              <a:t>The MIDP Development Process consists of the following steps:</a:t>
            </a:r>
          </a:p>
          <a:p>
            <a:pPr lvl="1"/>
            <a:r>
              <a:rPr lang="en-GB" smtClean="0"/>
              <a:t>Development the code using the MIDP SDK</a:t>
            </a:r>
          </a:p>
          <a:p>
            <a:pPr lvl="1"/>
            <a:r>
              <a:rPr lang="en-GB" smtClean="0"/>
              <a:t>Compile the .java files into .class files</a:t>
            </a:r>
          </a:p>
          <a:p>
            <a:pPr lvl="1"/>
            <a:r>
              <a:rPr lang="en-GB" smtClean="0"/>
              <a:t>Run the Pre-verifying tool on the .class files</a:t>
            </a:r>
          </a:p>
          <a:p>
            <a:pPr lvl="1"/>
            <a:r>
              <a:rPr lang="en-GB" smtClean="0"/>
              <a:t>Package the application by creating a JAR and JAD tool</a:t>
            </a:r>
          </a:p>
          <a:p>
            <a:pPr lvl="1"/>
            <a:r>
              <a:rPr lang="en-GB" smtClean="0"/>
              <a:t>Most of the build phases are automated in NetBeans</a:t>
            </a:r>
          </a:p>
          <a:p>
            <a:r>
              <a:rPr lang="en-GB" smtClean="0"/>
              <a:t>MIDP applications can be deployed to physical devices using</a:t>
            </a:r>
          </a:p>
          <a:p>
            <a:pPr lvl="1"/>
            <a:r>
              <a:rPr lang="en-GB" smtClean="0"/>
              <a:t>OTA</a:t>
            </a:r>
          </a:p>
          <a:p>
            <a:pPr lvl="1"/>
            <a:r>
              <a:rPr lang="en-GB" smtClean="0"/>
              <a:t>Bluetooth</a:t>
            </a:r>
          </a:p>
          <a:p>
            <a:pPr lvl="1"/>
            <a:r>
              <a:rPr lang="en-GB" smtClean="0"/>
              <a:t>Infrared</a:t>
            </a:r>
          </a:p>
          <a:p>
            <a:pPr lvl="1"/>
            <a:r>
              <a:rPr lang="en-GB" smtClean="0"/>
              <a:t>Serial Cable</a:t>
            </a:r>
          </a:p>
          <a:p>
            <a:endParaRPr lang="en-GB" smtClean="0"/>
          </a:p>
        </p:txBody>
      </p:sp>
    </p:spTree>
    <p:extLst>
      <p:ext uri="{BB962C8B-B14F-4D97-AF65-F5344CB8AC3E}">
        <p14:creationId xmlns:p14="http://schemas.microsoft.com/office/powerpoint/2010/main" val="1152440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t>
            </a:r>
            <a:endParaRPr lang="en-US" dirty="0"/>
          </a:p>
        </p:txBody>
      </p:sp>
      <p:sp>
        <p:nvSpPr>
          <p:cNvPr id="3" name="Content Placeholder 2"/>
          <p:cNvSpPr>
            <a:spLocks noGrp="1"/>
          </p:cNvSpPr>
          <p:nvPr>
            <p:ph idx="1"/>
          </p:nvPr>
        </p:nvSpPr>
        <p:spPr/>
        <p:txBody>
          <a:bodyPr/>
          <a:lstStyle/>
          <a:p>
            <a:r>
              <a:rPr lang="en-US" dirty="0" smtClean="0"/>
              <a:t>Chapter 3, Beginning Java ME Platform, Ray </a:t>
            </a:r>
            <a:r>
              <a:rPr lang="en-US" dirty="0" err="1" smtClean="0"/>
              <a:t>Rischpater</a:t>
            </a:r>
            <a:endParaRPr lang="en-US" dirty="0"/>
          </a:p>
        </p:txBody>
      </p:sp>
    </p:spTree>
    <p:extLst>
      <p:ext uri="{BB962C8B-B14F-4D97-AF65-F5344CB8AC3E}">
        <p14:creationId xmlns:p14="http://schemas.microsoft.com/office/powerpoint/2010/main" val="288813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Java ME Architecture</a:t>
            </a:r>
          </a:p>
        </p:txBody>
      </p:sp>
      <p:sp>
        <p:nvSpPr>
          <p:cNvPr id="6147" name="Rectangle 3"/>
          <p:cNvSpPr>
            <a:spLocks noGrp="1" noChangeArrowheads="1"/>
          </p:cNvSpPr>
          <p:nvPr>
            <p:ph type="body" idx="1"/>
          </p:nvPr>
        </p:nvSpPr>
        <p:spPr/>
        <p:txBody>
          <a:bodyPr/>
          <a:lstStyle/>
          <a:p>
            <a:r>
              <a:rPr lang="en-GB" smtClean="0"/>
              <a:t>Java ME platform consists of separate layers which provide a modular approach to functionality</a:t>
            </a:r>
          </a:p>
          <a:p>
            <a:r>
              <a:rPr lang="en-GB" smtClean="0"/>
              <a:t>Configuration/profile/optional APIs combination is called a stack</a:t>
            </a:r>
          </a:p>
          <a:p>
            <a:endParaRPr lang="en-GB" smtClean="0"/>
          </a:p>
        </p:txBody>
      </p:sp>
      <p:grpSp>
        <p:nvGrpSpPr>
          <p:cNvPr id="2" name="Group 4"/>
          <p:cNvGrpSpPr>
            <a:grpSpLocks/>
          </p:cNvGrpSpPr>
          <p:nvPr/>
        </p:nvGrpSpPr>
        <p:grpSpPr bwMode="auto">
          <a:xfrm>
            <a:off x="388327" y="2527300"/>
            <a:ext cx="8192965" cy="3289301"/>
            <a:chOff x="265" y="2016"/>
            <a:chExt cx="5591" cy="2072"/>
          </a:xfrm>
        </p:grpSpPr>
        <p:sp>
          <p:nvSpPr>
            <p:cNvPr id="6149" name="Text Box 5"/>
            <p:cNvSpPr txBox="1">
              <a:spLocks noChangeArrowheads="1"/>
            </p:cNvSpPr>
            <p:nvPr/>
          </p:nvSpPr>
          <p:spPr bwMode="auto">
            <a:xfrm>
              <a:off x="731" y="3888"/>
              <a:ext cx="1245" cy="20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Virtual Machines</a:t>
              </a:r>
            </a:p>
          </p:txBody>
        </p:sp>
        <p:sp>
          <p:nvSpPr>
            <p:cNvPr id="6150" name="Text Box 6"/>
            <p:cNvSpPr txBox="1">
              <a:spLocks noChangeArrowheads="1"/>
            </p:cNvSpPr>
            <p:nvPr/>
          </p:nvSpPr>
          <p:spPr bwMode="auto">
            <a:xfrm>
              <a:off x="265" y="3595"/>
              <a:ext cx="1667" cy="20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Configurations classes</a:t>
              </a:r>
            </a:p>
          </p:txBody>
        </p:sp>
        <p:sp>
          <p:nvSpPr>
            <p:cNvPr id="6151" name="Text Box 7"/>
            <p:cNvSpPr txBox="1">
              <a:spLocks noChangeArrowheads="1"/>
            </p:cNvSpPr>
            <p:nvPr/>
          </p:nvSpPr>
          <p:spPr bwMode="auto">
            <a:xfrm>
              <a:off x="1307" y="2731"/>
              <a:ext cx="640" cy="20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Profiles</a:t>
              </a:r>
            </a:p>
          </p:txBody>
        </p:sp>
        <p:sp>
          <p:nvSpPr>
            <p:cNvPr id="6152" name="Text Box 8"/>
            <p:cNvSpPr txBox="1">
              <a:spLocks noChangeArrowheads="1"/>
            </p:cNvSpPr>
            <p:nvPr/>
          </p:nvSpPr>
          <p:spPr bwMode="auto">
            <a:xfrm>
              <a:off x="919" y="2016"/>
              <a:ext cx="1039" cy="20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Optional APIs</a:t>
              </a:r>
            </a:p>
          </p:txBody>
        </p:sp>
        <p:sp>
          <p:nvSpPr>
            <p:cNvPr id="6153" name="Line 9"/>
            <p:cNvSpPr>
              <a:spLocks noChangeShapeType="1"/>
            </p:cNvSpPr>
            <p:nvPr/>
          </p:nvSpPr>
          <p:spPr bwMode="auto">
            <a:xfrm flipH="1">
              <a:off x="1920" y="2112"/>
              <a:ext cx="624" cy="0"/>
            </a:xfrm>
            <a:prstGeom prst="line">
              <a:avLst/>
            </a:prstGeom>
            <a:noFill/>
            <a:ln w="12700">
              <a:solidFill>
                <a:srgbClr val="009E63"/>
              </a:solidFill>
              <a:round/>
              <a:headEnd/>
              <a:tailEnd/>
            </a:ln>
          </p:spPr>
          <p:txBody>
            <a:bodyPr/>
            <a:lstStyle/>
            <a:p>
              <a:endParaRPr lang="fi-FI"/>
            </a:p>
          </p:txBody>
        </p:sp>
        <p:sp>
          <p:nvSpPr>
            <p:cNvPr id="6154" name="Line 10"/>
            <p:cNvSpPr>
              <a:spLocks noChangeShapeType="1"/>
            </p:cNvSpPr>
            <p:nvPr/>
          </p:nvSpPr>
          <p:spPr bwMode="auto">
            <a:xfrm flipH="1">
              <a:off x="1920" y="2832"/>
              <a:ext cx="624" cy="0"/>
            </a:xfrm>
            <a:prstGeom prst="line">
              <a:avLst/>
            </a:prstGeom>
            <a:noFill/>
            <a:ln w="12700">
              <a:solidFill>
                <a:srgbClr val="009E63"/>
              </a:solidFill>
              <a:round/>
              <a:headEnd/>
              <a:tailEnd/>
            </a:ln>
          </p:spPr>
          <p:txBody>
            <a:bodyPr/>
            <a:lstStyle/>
            <a:p>
              <a:endParaRPr lang="fi-FI"/>
            </a:p>
          </p:txBody>
        </p:sp>
        <p:sp>
          <p:nvSpPr>
            <p:cNvPr id="6155" name="Line 11"/>
            <p:cNvSpPr>
              <a:spLocks noChangeShapeType="1"/>
            </p:cNvSpPr>
            <p:nvPr/>
          </p:nvSpPr>
          <p:spPr bwMode="auto">
            <a:xfrm flipH="1">
              <a:off x="1872" y="3696"/>
              <a:ext cx="624" cy="0"/>
            </a:xfrm>
            <a:prstGeom prst="line">
              <a:avLst/>
            </a:prstGeom>
            <a:noFill/>
            <a:ln w="12700">
              <a:solidFill>
                <a:srgbClr val="009E63"/>
              </a:solidFill>
              <a:round/>
              <a:headEnd/>
              <a:tailEnd/>
            </a:ln>
          </p:spPr>
          <p:txBody>
            <a:bodyPr/>
            <a:lstStyle/>
            <a:p>
              <a:endParaRPr lang="fi-FI"/>
            </a:p>
          </p:txBody>
        </p:sp>
        <p:sp>
          <p:nvSpPr>
            <p:cNvPr id="6156" name="Line 12"/>
            <p:cNvSpPr>
              <a:spLocks noChangeShapeType="1"/>
            </p:cNvSpPr>
            <p:nvPr/>
          </p:nvSpPr>
          <p:spPr bwMode="auto">
            <a:xfrm flipH="1">
              <a:off x="1920" y="3984"/>
              <a:ext cx="624" cy="0"/>
            </a:xfrm>
            <a:prstGeom prst="line">
              <a:avLst/>
            </a:prstGeom>
            <a:noFill/>
            <a:ln w="12700">
              <a:solidFill>
                <a:srgbClr val="009E63"/>
              </a:solidFill>
              <a:round/>
              <a:headEnd/>
              <a:tailEnd/>
            </a:ln>
          </p:spPr>
          <p:txBody>
            <a:bodyPr/>
            <a:lstStyle/>
            <a:p>
              <a:endParaRPr lang="fi-FI"/>
            </a:p>
          </p:txBody>
        </p:sp>
        <p:grpSp>
          <p:nvGrpSpPr>
            <p:cNvPr id="3" name="Group 13"/>
            <p:cNvGrpSpPr>
              <a:grpSpLocks/>
            </p:cNvGrpSpPr>
            <p:nvPr/>
          </p:nvGrpSpPr>
          <p:grpSpPr bwMode="auto">
            <a:xfrm>
              <a:off x="2544" y="2256"/>
              <a:ext cx="144" cy="1248"/>
              <a:chOff x="2688" y="2256"/>
              <a:chExt cx="144" cy="1248"/>
            </a:xfrm>
          </p:grpSpPr>
          <p:sp>
            <p:nvSpPr>
              <p:cNvPr id="6201" name="Line 14"/>
              <p:cNvSpPr>
                <a:spLocks noChangeShapeType="1"/>
              </p:cNvSpPr>
              <p:nvPr/>
            </p:nvSpPr>
            <p:spPr bwMode="auto">
              <a:xfrm flipH="1">
                <a:off x="2688" y="2256"/>
                <a:ext cx="144" cy="0"/>
              </a:xfrm>
              <a:prstGeom prst="line">
                <a:avLst/>
              </a:prstGeom>
              <a:noFill/>
              <a:ln w="12700">
                <a:solidFill>
                  <a:srgbClr val="009E63"/>
                </a:solidFill>
                <a:round/>
                <a:headEnd/>
                <a:tailEnd/>
              </a:ln>
            </p:spPr>
            <p:txBody>
              <a:bodyPr/>
              <a:lstStyle/>
              <a:p>
                <a:endParaRPr lang="fi-FI"/>
              </a:p>
            </p:txBody>
          </p:sp>
          <p:sp>
            <p:nvSpPr>
              <p:cNvPr id="6202" name="Line 15"/>
              <p:cNvSpPr>
                <a:spLocks noChangeShapeType="1"/>
              </p:cNvSpPr>
              <p:nvPr/>
            </p:nvSpPr>
            <p:spPr bwMode="auto">
              <a:xfrm>
                <a:off x="2688" y="2256"/>
                <a:ext cx="0" cy="1248"/>
              </a:xfrm>
              <a:prstGeom prst="line">
                <a:avLst/>
              </a:prstGeom>
              <a:noFill/>
              <a:ln w="12700">
                <a:solidFill>
                  <a:srgbClr val="009E63"/>
                </a:solidFill>
                <a:round/>
                <a:headEnd/>
                <a:tailEnd/>
              </a:ln>
            </p:spPr>
            <p:txBody>
              <a:bodyPr/>
              <a:lstStyle/>
              <a:p>
                <a:endParaRPr lang="fi-FI"/>
              </a:p>
            </p:txBody>
          </p:sp>
          <p:sp>
            <p:nvSpPr>
              <p:cNvPr id="6203" name="Line 16"/>
              <p:cNvSpPr>
                <a:spLocks noChangeShapeType="1"/>
              </p:cNvSpPr>
              <p:nvPr/>
            </p:nvSpPr>
            <p:spPr bwMode="auto">
              <a:xfrm flipH="1">
                <a:off x="2688" y="3504"/>
                <a:ext cx="144" cy="0"/>
              </a:xfrm>
              <a:prstGeom prst="line">
                <a:avLst/>
              </a:prstGeom>
              <a:noFill/>
              <a:ln w="12700">
                <a:solidFill>
                  <a:srgbClr val="009E63"/>
                </a:solidFill>
                <a:round/>
                <a:headEnd/>
                <a:tailEnd/>
              </a:ln>
            </p:spPr>
            <p:txBody>
              <a:bodyPr/>
              <a:lstStyle/>
              <a:p>
                <a:endParaRPr lang="fi-FI"/>
              </a:p>
            </p:txBody>
          </p:sp>
        </p:grpSp>
        <p:grpSp>
          <p:nvGrpSpPr>
            <p:cNvPr id="4" name="Group 17"/>
            <p:cNvGrpSpPr>
              <a:grpSpLocks/>
            </p:cNvGrpSpPr>
            <p:nvPr/>
          </p:nvGrpSpPr>
          <p:grpSpPr bwMode="auto">
            <a:xfrm>
              <a:off x="2544" y="2016"/>
              <a:ext cx="144" cy="192"/>
              <a:chOff x="2688" y="2256"/>
              <a:chExt cx="144" cy="1248"/>
            </a:xfrm>
          </p:grpSpPr>
          <p:sp>
            <p:nvSpPr>
              <p:cNvPr id="6198" name="Line 18"/>
              <p:cNvSpPr>
                <a:spLocks noChangeShapeType="1"/>
              </p:cNvSpPr>
              <p:nvPr/>
            </p:nvSpPr>
            <p:spPr bwMode="auto">
              <a:xfrm flipH="1">
                <a:off x="2688" y="2256"/>
                <a:ext cx="144" cy="0"/>
              </a:xfrm>
              <a:prstGeom prst="line">
                <a:avLst/>
              </a:prstGeom>
              <a:noFill/>
              <a:ln w="12700">
                <a:solidFill>
                  <a:srgbClr val="009E63"/>
                </a:solidFill>
                <a:round/>
                <a:headEnd/>
                <a:tailEnd/>
              </a:ln>
            </p:spPr>
            <p:txBody>
              <a:bodyPr/>
              <a:lstStyle/>
              <a:p>
                <a:endParaRPr lang="fi-FI"/>
              </a:p>
            </p:txBody>
          </p:sp>
          <p:sp>
            <p:nvSpPr>
              <p:cNvPr id="6199" name="Line 19"/>
              <p:cNvSpPr>
                <a:spLocks noChangeShapeType="1"/>
              </p:cNvSpPr>
              <p:nvPr/>
            </p:nvSpPr>
            <p:spPr bwMode="auto">
              <a:xfrm>
                <a:off x="2688" y="2256"/>
                <a:ext cx="0" cy="1248"/>
              </a:xfrm>
              <a:prstGeom prst="line">
                <a:avLst/>
              </a:prstGeom>
              <a:noFill/>
              <a:ln w="12700">
                <a:solidFill>
                  <a:srgbClr val="009E63"/>
                </a:solidFill>
                <a:round/>
                <a:headEnd/>
                <a:tailEnd/>
              </a:ln>
            </p:spPr>
            <p:txBody>
              <a:bodyPr/>
              <a:lstStyle/>
              <a:p>
                <a:endParaRPr lang="fi-FI"/>
              </a:p>
            </p:txBody>
          </p:sp>
          <p:sp>
            <p:nvSpPr>
              <p:cNvPr id="6200" name="Line 20"/>
              <p:cNvSpPr>
                <a:spLocks noChangeShapeType="1"/>
              </p:cNvSpPr>
              <p:nvPr/>
            </p:nvSpPr>
            <p:spPr bwMode="auto">
              <a:xfrm flipH="1">
                <a:off x="2688" y="3504"/>
                <a:ext cx="144" cy="0"/>
              </a:xfrm>
              <a:prstGeom prst="line">
                <a:avLst/>
              </a:prstGeom>
              <a:noFill/>
              <a:ln w="12700">
                <a:solidFill>
                  <a:srgbClr val="009E63"/>
                </a:solidFill>
                <a:round/>
                <a:headEnd/>
                <a:tailEnd/>
              </a:ln>
            </p:spPr>
            <p:txBody>
              <a:bodyPr/>
              <a:lstStyle/>
              <a:p>
                <a:endParaRPr lang="fi-FI"/>
              </a:p>
            </p:txBody>
          </p:sp>
        </p:grpSp>
        <p:grpSp>
          <p:nvGrpSpPr>
            <p:cNvPr id="5" name="Group 21"/>
            <p:cNvGrpSpPr>
              <a:grpSpLocks/>
            </p:cNvGrpSpPr>
            <p:nvPr/>
          </p:nvGrpSpPr>
          <p:grpSpPr bwMode="auto">
            <a:xfrm>
              <a:off x="2544" y="3552"/>
              <a:ext cx="144" cy="288"/>
              <a:chOff x="2688" y="2256"/>
              <a:chExt cx="144" cy="1248"/>
            </a:xfrm>
          </p:grpSpPr>
          <p:sp>
            <p:nvSpPr>
              <p:cNvPr id="6195" name="Line 22"/>
              <p:cNvSpPr>
                <a:spLocks noChangeShapeType="1"/>
              </p:cNvSpPr>
              <p:nvPr/>
            </p:nvSpPr>
            <p:spPr bwMode="auto">
              <a:xfrm flipH="1">
                <a:off x="2688" y="2256"/>
                <a:ext cx="144" cy="0"/>
              </a:xfrm>
              <a:prstGeom prst="line">
                <a:avLst/>
              </a:prstGeom>
              <a:noFill/>
              <a:ln w="12700">
                <a:solidFill>
                  <a:srgbClr val="009E63"/>
                </a:solidFill>
                <a:round/>
                <a:headEnd/>
                <a:tailEnd/>
              </a:ln>
            </p:spPr>
            <p:txBody>
              <a:bodyPr/>
              <a:lstStyle/>
              <a:p>
                <a:endParaRPr lang="fi-FI"/>
              </a:p>
            </p:txBody>
          </p:sp>
          <p:sp>
            <p:nvSpPr>
              <p:cNvPr id="6196" name="Line 23"/>
              <p:cNvSpPr>
                <a:spLocks noChangeShapeType="1"/>
              </p:cNvSpPr>
              <p:nvPr/>
            </p:nvSpPr>
            <p:spPr bwMode="auto">
              <a:xfrm>
                <a:off x="2688" y="2256"/>
                <a:ext cx="0" cy="1248"/>
              </a:xfrm>
              <a:prstGeom prst="line">
                <a:avLst/>
              </a:prstGeom>
              <a:noFill/>
              <a:ln w="12700">
                <a:solidFill>
                  <a:srgbClr val="009E63"/>
                </a:solidFill>
                <a:round/>
                <a:headEnd/>
                <a:tailEnd/>
              </a:ln>
            </p:spPr>
            <p:txBody>
              <a:bodyPr/>
              <a:lstStyle/>
              <a:p>
                <a:endParaRPr lang="fi-FI"/>
              </a:p>
            </p:txBody>
          </p:sp>
          <p:sp>
            <p:nvSpPr>
              <p:cNvPr id="6197" name="Line 24"/>
              <p:cNvSpPr>
                <a:spLocks noChangeShapeType="1"/>
              </p:cNvSpPr>
              <p:nvPr/>
            </p:nvSpPr>
            <p:spPr bwMode="auto">
              <a:xfrm flipH="1">
                <a:off x="2688" y="3504"/>
                <a:ext cx="144" cy="0"/>
              </a:xfrm>
              <a:prstGeom prst="line">
                <a:avLst/>
              </a:prstGeom>
              <a:noFill/>
              <a:ln w="12700">
                <a:solidFill>
                  <a:srgbClr val="009E63"/>
                </a:solidFill>
                <a:round/>
                <a:headEnd/>
                <a:tailEnd/>
              </a:ln>
            </p:spPr>
            <p:txBody>
              <a:bodyPr/>
              <a:lstStyle/>
              <a:p>
                <a:endParaRPr lang="fi-FI"/>
              </a:p>
            </p:txBody>
          </p:sp>
        </p:grpSp>
        <p:grpSp>
          <p:nvGrpSpPr>
            <p:cNvPr id="6" name="Group 25"/>
            <p:cNvGrpSpPr>
              <a:grpSpLocks/>
            </p:cNvGrpSpPr>
            <p:nvPr/>
          </p:nvGrpSpPr>
          <p:grpSpPr bwMode="auto">
            <a:xfrm>
              <a:off x="2544" y="3888"/>
              <a:ext cx="144" cy="192"/>
              <a:chOff x="2688" y="2256"/>
              <a:chExt cx="144" cy="1248"/>
            </a:xfrm>
          </p:grpSpPr>
          <p:sp>
            <p:nvSpPr>
              <p:cNvPr id="6192" name="Line 26"/>
              <p:cNvSpPr>
                <a:spLocks noChangeShapeType="1"/>
              </p:cNvSpPr>
              <p:nvPr/>
            </p:nvSpPr>
            <p:spPr bwMode="auto">
              <a:xfrm flipH="1">
                <a:off x="2688" y="2256"/>
                <a:ext cx="144" cy="0"/>
              </a:xfrm>
              <a:prstGeom prst="line">
                <a:avLst/>
              </a:prstGeom>
              <a:noFill/>
              <a:ln w="12700">
                <a:solidFill>
                  <a:srgbClr val="009E63"/>
                </a:solidFill>
                <a:round/>
                <a:headEnd/>
                <a:tailEnd/>
              </a:ln>
            </p:spPr>
            <p:txBody>
              <a:bodyPr/>
              <a:lstStyle/>
              <a:p>
                <a:endParaRPr lang="fi-FI"/>
              </a:p>
            </p:txBody>
          </p:sp>
          <p:sp>
            <p:nvSpPr>
              <p:cNvPr id="6193" name="Line 27"/>
              <p:cNvSpPr>
                <a:spLocks noChangeShapeType="1"/>
              </p:cNvSpPr>
              <p:nvPr/>
            </p:nvSpPr>
            <p:spPr bwMode="auto">
              <a:xfrm>
                <a:off x="2688" y="2256"/>
                <a:ext cx="0" cy="1248"/>
              </a:xfrm>
              <a:prstGeom prst="line">
                <a:avLst/>
              </a:prstGeom>
              <a:noFill/>
              <a:ln w="12700">
                <a:solidFill>
                  <a:srgbClr val="009E63"/>
                </a:solidFill>
                <a:round/>
                <a:headEnd/>
                <a:tailEnd/>
              </a:ln>
            </p:spPr>
            <p:txBody>
              <a:bodyPr/>
              <a:lstStyle/>
              <a:p>
                <a:endParaRPr lang="fi-FI"/>
              </a:p>
            </p:txBody>
          </p:sp>
          <p:sp>
            <p:nvSpPr>
              <p:cNvPr id="6194" name="Line 28"/>
              <p:cNvSpPr>
                <a:spLocks noChangeShapeType="1"/>
              </p:cNvSpPr>
              <p:nvPr/>
            </p:nvSpPr>
            <p:spPr bwMode="auto">
              <a:xfrm flipH="1">
                <a:off x="2688" y="3504"/>
                <a:ext cx="144" cy="0"/>
              </a:xfrm>
              <a:prstGeom prst="line">
                <a:avLst/>
              </a:prstGeom>
              <a:noFill/>
              <a:ln w="12700">
                <a:solidFill>
                  <a:srgbClr val="009E63"/>
                </a:solidFill>
                <a:round/>
                <a:headEnd/>
                <a:tailEnd/>
              </a:ln>
            </p:spPr>
            <p:txBody>
              <a:bodyPr/>
              <a:lstStyle/>
              <a:p>
                <a:endParaRPr lang="fi-FI"/>
              </a:p>
            </p:txBody>
          </p:sp>
        </p:grpSp>
        <p:sp>
          <p:nvSpPr>
            <p:cNvPr id="6161" name="Rectangle 29"/>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6162" name="Rectangle 30"/>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sp>
          <p:nvSpPr>
            <p:cNvPr id="6163" name="Rectangle 31"/>
            <p:cNvSpPr>
              <a:spLocks noChangeArrowheads="1"/>
            </p:cNvSpPr>
            <p:nvPr/>
          </p:nvSpPr>
          <p:spPr bwMode="auto">
            <a:xfrm>
              <a:off x="2736"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CVM</a:t>
              </a:r>
            </a:p>
          </p:txBody>
        </p:sp>
        <p:sp>
          <p:nvSpPr>
            <p:cNvPr id="6164" name="Rectangle 32"/>
            <p:cNvSpPr>
              <a:spLocks noChangeArrowheads="1"/>
            </p:cNvSpPr>
            <p:nvPr/>
          </p:nvSpPr>
          <p:spPr bwMode="auto">
            <a:xfrm>
              <a:off x="2736"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CDC Core classes</a:t>
              </a:r>
            </a:p>
          </p:txBody>
        </p:sp>
        <p:grpSp>
          <p:nvGrpSpPr>
            <p:cNvPr id="7" name="Group 33"/>
            <p:cNvGrpSpPr>
              <a:grpSpLocks/>
            </p:cNvGrpSpPr>
            <p:nvPr/>
          </p:nvGrpSpPr>
          <p:grpSpPr bwMode="auto">
            <a:xfrm>
              <a:off x="5136" y="2243"/>
              <a:ext cx="720" cy="1312"/>
              <a:chOff x="5136" y="2243"/>
              <a:chExt cx="720" cy="1312"/>
            </a:xfrm>
          </p:grpSpPr>
          <p:sp>
            <p:nvSpPr>
              <p:cNvPr id="6190" name="Rectangle 34"/>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91" name="Text Box 35"/>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sp>
          <p:nvSpPr>
            <p:cNvPr id="6166" name="Rectangle 36"/>
            <p:cNvSpPr>
              <a:spLocks noChangeArrowheads="1"/>
            </p:cNvSpPr>
            <p:nvPr/>
          </p:nvSpPr>
          <p:spPr bwMode="auto">
            <a:xfrm>
              <a:off x="3216" y="3216"/>
              <a:ext cx="1008" cy="305"/>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67" name="Text Box 37"/>
            <p:cNvSpPr txBox="1">
              <a:spLocks noChangeArrowheads="1"/>
            </p:cNvSpPr>
            <p:nvPr/>
          </p:nvSpPr>
          <p:spPr bwMode="auto">
            <a:xfrm>
              <a:off x="3287" y="3182"/>
              <a:ext cx="914" cy="375"/>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Foundation</a:t>
              </a:r>
            </a:p>
            <a:p>
              <a:pPr algn="ctr">
                <a:lnSpc>
                  <a:spcPct val="90000"/>
                </a:lnSpc>
                <a:spcBef>
                  <a:spcPct val="0"/>
                </a:spcBef>
                <a:spcAft>
                  <a:spcPct val="0"/>
                </a:spcAft>
                <a:buClrTx/>
              </a:pPr>
              <a:r>
                <a:rPr lang="en-GB">
                  <a:solidFill>
                    <a:schemeClr val="bg1"/>
                  </a:solidFill>
                  <a:latin typeface="Nokia Sans" pitchFamily="34" charset="0"/>
                </a:rPr>
                <a:t>Profile</a:t>
              </a:r>
            </a:p>
          </p:txBody>
        </p:sp>
        <p:sp>
          <p:nvSpPr>
            <p:cNvPr id="6168" name="Rectangle 38"/>
            <p:cNvSpPr>
              <a:spLocks noChangeArrowheads="1"/>
            </p:cNvSpPr>
            <p:nvPr/>
          </p:nvSpPr>
          <p:spPr bwMode="auto">
            <a:xfrm>
              <a:off x="3744" y="2252"/>
              <a:ext cx="480" cy="912"/>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69" name="Text Box 39"/>
            <p:cNvSpPr txBox="1">
              <a:spLocks noChangeArrowheads="1"/>
            </p:cNvSpPr>
            <p:nvPr/>
          </p:nvSpPr>
          <p:spPr bwMode="auto">
            <a:xfrm rot="5400000">
              <a:off x="3485" y="2508"/>
              <a:ext cx="924"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Personal </a:t>
              </a:r>
            </a:p>
            <a:p>
              <a:pPr>
                <a:lnSpc>
                  <a:spcPct val="90000"/>
                </a:lnSpc>
                <a:spcBef>
                  <a:spcPct val="0"/>
                </a:spcBef>
                <a:spcAft>
                  <a:spcPct val="0"/>
                </a:spcAft>
                <a:buClrTx/>
              </a:pPr>
              <a:r>
                <a:rPr lang="en-GB">
                  <a:solidFill>
                    <a:schemeClr val="bg1"/>
                  </a:solidFill>
                  <a:latin typeface="Nokia Sans" pitchFamily="34" charset="0"/>
                </a:rPr>
                <a:t>Basis Profile</a:t>
              </a:r>
            </a:p>
          </p:txBody>
        </p:sp>
        <p:grpSp>
          <p:nvGrpSpPr>
            <p:cNvPr id="8" name="Group 40"/>
            <p:cNvGrpSpPr>
              <a:grpSpLocks/>
            </p:cNvGrpSpPr>
            <p:nvPr/>
          </p:nvGrpSpPr>
          <p:grpSpPr bwMode="auto">
            <a:xfrm>
              <a:off x="3212" y="2256"/>
              <a:ext cx="484" cy="912"/>
              <a:chOff x="3212" y="2256"/>
              <a:chExt cx="484" cy="912"/>
            </a:xfrm>
          </p:grpSpPr>
          <p:sp>
            <p:nvSpPr>
              <p:cNvPr id="6188" name="Rectangle 41"/>
              <p:cNvSpPr>
                <a:spLocks noChangeArrowheads="1"/>
              </p:cNvSpPr>
              <p:nvPr/>
            </p:nvSpPr>
            <p:spPr bwMode="auto">
              <a:xfrm>
                <a:off x="3216" y="2256"/>
                <a:ext cx="480" cy="912"/>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89" name="Text Box 42"/>
              <p:cNvSpPr txBox="1">
                <a:spLocks noChangeArrowheads="1"/>
              </p:cNvSpPr>
              <p:nvPr/>
            </p:nvSpPr>
            <p:spPr bwMode="auto">
              <a:xfrm rot="5400000">
                <a:off x="3070" y="2431"/>
                <a:ext cx="690"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Personal</a:t>
                </a:r>
              </a:p>
              <a:p>
                <a:pPr>
                  <a:lnSpc>
                    <a:spcPct val="90000"/>
                  </a:lnSpc>
                  <a:spcBef>
                    <a:spcPct val="0"/>
                  </a:spcBef>
                  <a:spcAft>
                    <a:spcPct val="0"/>
                  </a:spcAft>
                  <a:buClrTx/>
                </a:pPr>
                <a:r>
                  <a:rPr lang="en-GB">
                    <a:solidFill>
                      <a:schemeClr val="bg1"/>
                    </a:solidFill>
                    <a:latin typeface="Nokia Sans" pitchFamily="34" charset="0"/>
                  </a:rPr>
                  <a:t>Profile</a:t>
                </a:r>
              </a:p>
            </p:txBody>
          </p:sp>
        </p:grpSp>
        <p:grpSp>
          <p:nvGrpSpPr>
            <p:cNvPr id="9" name="Group 43"/>
            <p:cNvGrpSpPr>
              <a:grpSpLocks/>
            </p:cNvGrpSpPr>
            <p:nvPr/>
          </p:nvGrpSpPr>
          <p:grpSpPr bwMode="auto">
            <a:xfrm>
              <a:off x="2736" y="2256"/>
              <a:ext cx="435" cy="1248"/>
              <a:chOff x="2736" y="2256"/>
              <a:chExt cx="435" cy="1248"/>
            </a:xfrm>
          </p:grpSpPr>
          <p:sp>
            <p:nvSpPr>
              <p:cNvPr id="6186" name="Rectangle 44"/>
              <p:cNvSpPr>
                <a:spLocks noChangeArrowheads="1"/>
              </p:cNvSpPr>
              <p:nvPr/>
            </p:nvSpPr>
            <p:spPr bwMode="auto">
              <a:xfrm>
                <a:off x="2736" y="2256"/>
                <a:ext cx="432" cy="1248"/>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87" name="Text Box 45"/>
              <p:cNvSpPr txBox="1">
                <a:spLocks noChangeArrowheads="1"/>
              </p:cNvSpPr>
              <p:nvPr/>
            </p:nvSpPr>
            <p:spPr bwMode="auto">
              <a:xfrm rot="5400000">
                <a:off x="2550" y="2503"/>
                <a:ext cx="835"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Other CDC</a:t>
                </a:r>
              </a:p>
              <a:p>
                <a:pPr>
                  <a:lnSpc>
                    <a:spcPct val="90000"/>
                  </a:lnSpc>
                  <a:spcBef>
                    <a:spcPct val="0"/>
                  </a:spcBef>
                  <a:spcAft>
                    <a:spcPct val="0"/>
                  </a:spcAft>
                  <a:buClrTx/>
                </a:pPr>
                <a:r>
                  <a:rPr lang="en-GB">
                    <a:solidFill>
                      <a:schemeClr val="bg1"/>
                    </a:solidFill>
                    <a:latin typeface="Nokia Sans" pitchFamily="34" charset="0"/>
                  </a:rPr>
                  <a:t>Profiles</a:t>
                </a:r>
              </a:p>
            </p:txBody>
          </p:sp>
        </p:grpSp>
        <p:sp>
          <p:nvSpPr>
            <p:cNvPr id="6172" name="Rectangle 46"/>
            <p:cNvSpPr>
              <a:spLocks noChangeArrowheads="1"/>
            </p:cNvSpPr>
            <p:nvPr/>
          </p:nvSpPr>
          <p:spPr bwMode="auto">
            <a:xfrm>
              <a:off x="2736" y="2016"/>
              <a:ext cx="43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3" name="Rectangle 47"/>
            <p:cNvSpPr>
              <a:spLocks noChangeArrowheads="1"/>
            </p:cNvSpPr>
            <p:nvPr/>
          </p:nvSpPr>
          <p:spPr bwMode="auto">
            <a:xfrm>
              <a:off x="4032"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grpSp>
          <p:nvGrpSpPr>
            <p:cNvPr id="10" name="Group 48"/>
            <p:cNvGrpSpPr>
              <a:grpSpLocks/>
            </p:cNvGrpSpPr>
            <p:nvPr/>
          </p:nvGrpSpPr>
          <p:grpSpPr bwMode="auto">
            <a:xfrm>
              <a:off x="4377" y="2256"/>
              <a:ext cx="711" cy="1248"/>
              <a:chOff x="4368" y="2256"/>
              <a:chExt cx="576" cy="1248"/>
            </a:xfrm>
          </p:grpSpPr>
          <p:sp>
            <p:nvSpPr>
              <p:cNvPr id="6184" name="Rectangle 49"/>
              <p:cNvSpPr>
                <a:spLocks noChangeArrowheads="1"/>
              </p:cNvSpPr>
              <p:nvPr/>
            </p:nvSpPr>
            <p:spPr bwMode="auto">
              <a:xfrm rot="-5400000">
                <a:off x="4032" y="2592"/>
                <a:ext cx="1248" cy="576"/>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85" name="Text Box 50"/>
              <p:cNvSpPr txBox="1">
                <a:spLocks noChangeArrowheads="1"/>
              </p:cNvSpPr>
              <p:nvPr/>
            </p:nvSpPr>
            <p:spPr bwMode="auto">
              <a:xfrm rot="5400000">
                <a:off x="4160" y="2666"/>
                <a:ext cx="916" cy="46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Other CLDC </a:t>
                </a:r>
              </a:p>
              <a:p>
                <a:pPr algn="ctr">
                  <a:lnSpc>
                    <a:spcPct val="90000"/>
                  </a:lnSpc>
                  <a:spcBef>
                    <a:spcPct val="0"/>
                  </a:spcBef>
                  <a:spcAft>
                    <a:spcPct val="0"/>
                  </a:spcAft>
                  <a:buClrTx/>
                </a:pPr>
                <a:r>
                  <a:rPr lang="en-GB">
                    <a:solidFill>
                      <a:schemeClr val="bg1"/>
                    </a:solidFill>
                    <a:latin typeface="Nokia Sans" pitchFamily="34" charset="0"/>
                  </a:rPr>
                  <a:t>Profiles</a:t>
                </a:r>
              </a:p>
              <a:p>
                <a:pPr algn="ctr">
                  <a:lnSpc>
                    <a:spcPct val="90000"/>
                  </a:lnSpc>
                  <a:spcBef>
                    <a:spcPct val="0"/>
                  </a:spcBef>
                  <a:spcAft>
                    <a:spcPct val="0"/>
                  </a:spcAft>
                  <a:buClrTx/>
                </a:pPr>
                <a:endParaRPr lang="en-GB">
                  <a:solidFill>
                    <a:schemeClr val="bg1"/>
                  </a:solidFill>
                  <a:latin typeface="Nokia Sans" pitchFamily="34" charset="0"/>
                </a:endParaRPr>
              </a:p>
            </p:txBody>
          </p:sp>
        </p:grpSp>
        <p:sp>
          <p:nvSpPr>
            <p:cNvPr id="6175" name="Rectangle 51"/>
            <p:cNvSpPr>
              <a:spLocks noChangeArrowheads="1"/>
            </p:cNvSpPr>
            <p:nvPr/>
          </p:nvSpPr>
          <p:spPr bwMode="auto">
            <a:xfrm>
              <a:off x="3744"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6" name="Rectangle 52"/>
            <p:cNvSpPr>
              <a:spLocks noChangeArrowheads="1"/>
            </p:cNvSpPr>
            <p:nvPr/>
          </p:nvSpPr>
          <p:spPr bwMode="auto">
            <a:xfrm>
              <a:off x="3504"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7" name="Rectangle 53"/>
            <p:cNvSpPr>
              <a:spLocks noChangeArrowheads="1"/>
            </p:cNvSpPr>
            <p:nvPr/>
          </p:nvSpPr>
          <p:spPr bwMode="auto">
            <a:xfrm>
              <a:off x="3216"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8" name="Rectangle 54"/>
            <p:cNvSpPr>
              <a:spLocks noChangeArrowheads="1"/>
            </p:cNvSpPr>
            <p:nvPr/>
          </p:nvSpPr>
          <p:spPr bwMode="auto">
            <a:xfrm>
              <a:off x="4368"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9" name="Rectangle 55"/>
            <p:cNvSpPr>
              <a:spLocks noChangeArrowheads="1"/>
            </p:cNvSpPr>
            <p:nvPr/>
          </p:nvSpPr>
          <p:spPr bwMode="auto">
            <a:xfrm>
              <a:off x="456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80" name="Rectangle 56"/>
            <p:cNvSpPr>
              <a:spLocks noChangeArrowheads="1"/>
            </p:cNvSpPr>
            <p:nvPr/>
          </p:nvSpPr>
          <p:spPr bwMode="auto">
            <a:xfrm>
              <a:off x="480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81" name="Rectangle 57"/>
            <p:cNvSpPr>
              <a:spLocks noChangeArrowheads="1"/>
            </p:cNvSpPr>
            <p:nvPr/>
          </p:nvSpPr>
          <p:spPr bwMode="auto">
            <a:xfrm>
              <a:off x="528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82" name="Rectangle 58"/>
            <p:cNvSpPr>
              <a:spLocks noChangeArrowheads="1"/>
            </p:cNvSpPr>
            <p:nvPr/>
          </p:nvSpPr>
          <p:spPr bwMode="auto">
            <a:xfrm>
              <a:off x="547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83" name="Rectangle 59"/>
            <p:cNvSpPr>
              <a:spLocks noChangeArrowheads="1"/>
            </p:cNvSpPr>
            <p:nvPr/>
          </p:nvSpPr>
          <p:spPr bwMode="auto">
            <a:xfrm>
              <a:off x="571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3731428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Configurations</a:t>
            </a:r>
          </a:p>
        </p:txBody>
      </p:sp>
      <p:sp>
        <p:nvSpPr>
          <p:cNvPr id="7171" name="Rectangle 3"/>
          <p:cNvSpPr>
            <a:spLocks noGrp="1" noChangeArrowheads="1"/>
          </p:cNvSpPr>
          <p:nvPr>
            <p:ph type="body" idx="1"/>
          </p:nvPr>
        </p:nvSpPr>
        <p:spPr/>
        <p:txBody>
          <a:bodyPr/>
          <a:lstStyle/>
          <a:p>
            <a:r>
              <a:rPr lang="en-GB" smtClean="0"/>
              <a:t>Defines a Java Virtual Machine (JVM) and the minimum set of class libraries available for a range of devices</a:t>
            </a:r>
          </a:p>
          <a:p>
            <a:r>
              <a:rPr lang="en-GB" smtClean="0"/>
              <a:t>Defined through the Java Community Process</a:t>
            </a:r>
          </a:p>
        </p:txBody>
      </p:sp>
      <p:grpSp>
        <p:nvGrpSpPr>
          <p:cNvPr id="2" name="Group 4"/>
          <p:cNvGrpSpPr>
            <a:grpSpLocks/>
          </p:cNvGrpSpPr>
          <p:nvPr/>
        </p:nvGrpSpPr>
        <p:grpSpPr bwMode="auto">
          <a:xfrm>
            <a:off x="388327" y="2476500"/>
            <a:ext cx="8192965" cy="3289301"/>
            <a:chOff x="265" y="2016"/>
            <a:chExt cx="5591" cy="2072"/>
          </a:xfrm>
        </p:grpSpPr>
        <p:sp>
          <p:nvSpPr>
            <p:cNvPr id="7173" name="Rectangle 5"/>
            <p:cNvSpPr>
              <a:spLocks noChangeArrowheads="1"/>
            </p:cNvSpPr>
            <p:nvPr/>
          </p:nvSpPr>
          <p:spPr bwMode="auto">
            <a:xfrm>
              <a:off x="2736"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CVM</a:t>
              </a:r>
            </a:p>
          </p:txBody>
        </p:sp>
        <p:sp>
          <p:nvSpPr>
            <p:cNvPr id="7174" name="Rectangle 6"/>
            <p:cNvSpPr>
              <a:spLocks noChangeArrowheads="1"/>
            </p:cNvSpPr>
            <p:nvPr/>
          </p:nvSpPr>
          <p:spPr bwMode="auto">
            <a:xfrm>
              <a:off x="2736"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CDC Core classes</a:t>
              </a:r>
            </a:p>
          </p:txBody>
        </p:sp>
        <p:sp>
          <p:nvSpPr>
            <p:cNvPr id="7175" name="Rectangle 7"/>
            <p:cNvSpPr>
              <a:spLocks noChangeArrowheads="1"/>
            </p:cNvSpPr>
            <p:nvPr/>
          </p:nvSpPr>
          <p:spPr bwMode="auto">
            <a:xfrm>
              <a:off x="3216" y="3216"/>
              <a:ext cx="1008" cy="305"/>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176" name="Text Box 8"/>
            <p:cNvSpPr txBox="1">
              <a:spLocks noChangeArrowheads="1"/>
            </p:cNvSpPr>
            <p:nvPr/>
          </p:nvSpPr>
          <p:spPr bwMode="auto">
            <a:xfrm>
              <a:off x="3287" y="3182"/>
              <a:ext cx="914" cy="375"/>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Foundation</a:t>
              </a:r>
            </a:p>
            <a:p>
              <a:pPr algn="ctr">
                <a:lnSpc>
                  <a:spcPct val="90000"/>
                </a:lnSpc>
                <a:spcBef>
                  <a:spcPct val="0"/>
                </a:spcBef>
                <a:spcAft>
                  <a:spcPct val="0"/>
                </a:spcAft>
                <a:buClrTx/>
              </a:pPr>
              <a:r>
                <a:rPr lang="en-GB">
                  <a:solidFill>
                    <a:srgbClr val="B2B2B2"/>
                  </a:solidFill>
                  <a:latin typeface="Nokia Sans" pitchFamily="34" charset="0"/>
                </a:rPr>
                <a:t>Profile</a:t>
              </a:r>
            </a:p>
          </p:txBody>
        </p:sp>
        <p:sp>
          <p:nvSpPr>
            <p:cNvPr id="7177" name="Rectangle 9"/>
            <p:cNvSpPr>
              <a:spLocks noChangeArrowheads="1"/>
            </p:cNvSpPr>
            <p:nvPr/>
          </p:nvSpPr>
          <p:spPr bwMode="auto">
            <a:xfrm>
              <a:off x="3744" y="2252"/>
              <a:ext cx="480" cy="912"/>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178" name="Text Box 10"/>
            <p:cNvSpPr txBox="1">
              <a:spLocks noChangeArrowheads="1"/>
            </p:cNvSpPr>
            <p:nvPr/>
          </p:nvSpPr>
          <p:spPr bwMode="auto">
            <a:xfrm rot="5400000">
              <a:off x="3485" y="2508"/>
              <a:ext cx="924"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Personal </a:t>
              </a:r>
            </a:p>
            <a:p>
              <a:pPr>
                <a:lnSpc>
                  <a:spcPct val="90000"/>
                </a:lnSpc>
                <a:spcBef>
                  <a:spcPct val="0"/>
                </a:spcBef>
                <a:spcAft>
                  <a:spcPct val="0"/>
                </a:spcAft>
                <a:buClrTx/>
              </a:pPr>
              <a:r>
                <a:rPr lang="en-GB">
                  <a:solidFill>
                    <a:srgbClr val="B2B2B2"/>
                  </a:solidFill>
                  <a:latin typeface="Nokia Sans" pitchFamily="34" charset="0"/>
                </a:rPr>
                <a:t>Basis Profile</a:t>
              </a:r>
            </a:p>
          </p:txBody>
        </p:sp>
        <p:grpSp>
          <p:nvGrpSpPr>
            <p:cNvPr id="3" name="Group 11"/>
            <p:cNvGrpSpPr>
              <a:grpSpLocks/>
            </p:cNvGrpSpPr>
            <p:nvPr/>
          </p:nvGrpSpPr>
          <p:grpSpPr bwMode="auto">
            <a:xfrm>
              <a:off x="3212" y="2256"/>
              <a:ext cx="484" cy="912"/>
              <a:chOff x="3212" y="2256"/>
              <a:chExt cx="484" cy="912"/>
            </a:xfrm>
          </p:grpSpPr>
          <p:sp>
            <p:nvSpPr>
              <p:cNvPr id="7213" name="Rectangle 12"/>
              <p:cNvSpPr>
                <a:spLocks noChangeArrowheads="1"/>
              </p:cNvSpPr>
              <p:nvPr/>
            </p:nvSpPr>
            <p:spPr bwMode="auto">
              <a:xfrm>
                <a:off x="3216" y="2256"/>
                <a:ext cx="480" cy="912"/>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214" name="Text Box 13"/>
              <p:cNvSpPr txBox="1">
                <a:spLocks noChangeArrowheads="1"/>
              </p:cNvSpPr>
              <p:nvPr/>
            </p:nvSpPr>
            <p:spPr bwMode="auto">
              <a:xfrm rot="5400000">
                <a:off x="3070" y="2431"/>
                <a:ext cx="690"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Personal</a:t>
                </a:r>
              </a:p>
              <a:p>
                <a:pPr>
                  <a:lnSpc>
                    <a:spcPct val="90000"/>
                  </a:lnSpc>
                  <a:spcBef>
                    <a:spcPct val="0"/>
                  </a:spcBef>
                  <a:spcAft>
                    <a:spcPct val="0"/>
                  </a:spcAft>
                  <a:buClrTx/>
                </a:pPr>
                <a:r>
                  <a:rPr lang="en-GB">
                    <a:solidFill>
                      <a:srgbClr val="B2B2B2"/>
                    </a:solidFill>
                    <a:latin typeface="Nokia Sans" pitchFamily="34" charset="0"/>
                  </a:rPr>
                  <a:t>Profile</a:t>
                </a:r>
              </a:p>
            </p:txBody>
          </p:sp>
        </p:grpSp>
        <p:grpSp>
          <p:nvGrpSpPr>
            <p:cNvPr id="4" name="Group 14"/>
            <p:cNvGrpSpPr>
              <a:grpSpLocks/>
            </p:cNvGrpSpPr>
            <p:nvPr/>
          </p:nvGrpSpPr>
          <p:grpSpPr bwMode="auto">
            <a:xfrm>
              <a:off x="2736" y="2256"/>
              <a:ext cx="435" cy="1248"/>
              <a:chOff x="2736" y="2256"/>
              <a:chExt cx="435" cy="1248"/>
            </a:xfrm>
          </p:grpSpPr>
          <p:sp>
            <p:nvSpPr>
              <p:cNvPr id="7211" name="Rectangle 15"/>
              <p:cNvSpPr>
                <a:spLocks noChangeArrowheads="1"/>
              </p:cNvSpPr>
              <p:nvPr/>
            </p:nvSpPr>
            <p:spPr bwMode="auto">
              <a:xfrm>
                <a:off x="2736" y="2256"/>
                <a:ext cx="432" cy="1248"/>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212" name="Text Box 16"/>
              <p:cNvSpPr txBox="1">
                <a:spLocks noChangeArrowheads="1"/>
              </p:cNvSpPr>
              <p:nvPr/>
            </p:nvSpPr>
            <p:spPr bwMode="auto">
              <a:xfrm rot="5400000">
                <a:off x="2550" y="2503"/>
                <a:ext cx="835"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Other CDC</a:t>
                </a:r>
              </a:p>
              <a:p>
                <a:pPr>
                  <a:lnSpc>
                    <a:spcPct val="90000"/>
                  </a:lnSpc>
                  <a:spcBef>
                    <a:spcPct val="0"/>
                  </a:spcBef>
                  <a:spcAft>
                    <a:spcPct val="0"/>
                  </a:spcAft>
                  <a:buClrTx/>
                </a:pPr>
                <a:r>
                  <a:rPr lang="en-GB">
                    <a:solidFill>
                      <a:srgbClr val="B2B2B2"/>
                    </a:solidFill>
                    <a:latin typeface="Nokia Sans" pitchFamily="34" charset="0"/>
                  </a:rPr>
                  <a:t>Profiles</a:t>
                </a:r>
              </a:p>
            </p:txBody>
          </p:sp>
        </p:grpSp>
        <p:sp>
          <p:nvSpPr>
            <p:cNvPr id="7181" name="Rectangle 17"/>
            <p:cNvSpPr>
              <a:spLocks noChangeArrowheads="1"/>
            </p:cNvSpPr>
            <p:nvPr/>
          </p:nvSpPr>
          <p:spPr bwMode="auto">
            <a:xfrm>
              <a:off x="2736" y="2016"/>
              <a:ext cx="43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2" name="Rectangle 18"/>
            <p:cNvSpPr>
              <a:spLocks noChangeArrowheads="1"/>
            </p:cNvSpPr>
            <p:nvPr/>
          </p:nvSpPr>
          <p:spPr bwMode="auto">
            <a:xfrm>
              <a:off x="4032"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3" name="Rectangle 19"/>
            <p:cNvSpPr>
              <a:spLocks noChangeArrowheads="1"/>
            </p:cNvSpPr>
            <p:nvPr/>
          </p:nvSpPr>
          <p:spPr bwMode="auto">
            <a:xfrm>
              <a:off x="3744"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4" name="Rectangle 20"/>
            <p:cNvSpPr>
              <a:spLocks noChangeArrowheads="1"/>
            </p:cNvSpPr>
            <p:nvPr/>
          </p:nvSpPr>
          <p:spPr bwMode="auto">
            <a:xfrm>
              <a:off x="3504"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5" name="Rectangle 21"/>
            <p:cNvSpPr>
              <a:spLocks noChangeArrowheads="1"/>
            </p:cNvSpPr>
            <p:nvPr/>
          </p:nvSpPr>
          <p:spPr bwMode="auto">
            <a:xfrm>
              <a:off x="3216"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6" name="Text Box 22"/>
            <p:cNvSpPr txBox="1">
              <a:spLocks noChangeArrowheads="1"/>
            </p:cNvSpPr>
            <p:nvPr/>
          </p:nvSpPr>
          <p:spPr bwMode="auto">
            <a:xfrm>
              <a:off x="731" y="3888"/>
              <a:ext cx="1245" cy="20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Virtual Machines</a:t>
              </a:r>
            </a:p>
          </p:txBody>
        </p:sp>
        <p:sp>
          <p:nvSpPr>
            <p:cNvPr id="7187" name="Text Box 23"/>
            <p:cNvSpPr txBox="1">
              <a:spLocks noChangeArrowheads="1"/>
            </p:cNvSpPr>
            <p:nvPr/>
          </p:nvSpPr>
          <p:spPr bwMode="auto">
            <a:xfrm>
              <a:off x="265" y="3595"/>
              <a:ext cx="1667" cy="20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Configurations classes</a:t>
              </a:r>
            </a:p>
          </p:txBody>
        </p:sp>
        <p:sp>
          <p:nvSpPr>
            <p:cNvPr id="7188" name="Line 24"/>
            <p:cNvSpPr>
              <a:spLocks noChangeShapeType="1"/>
            </p:cNvSpPr>
            <p:nvPr/>
          </p:nvSpPr>
          <p:spPr bwMode="auto">
            <a:xfrm flipH="1">
              <a:off x="1872" y="3696"/>
              <a:ext cx="624" cy="0"/>
            </a:xfrm>
            <a:prstGeom prst="line">
              <a:avLst/>
            </a:prstGeom>
            <a:noFill/>
            <a:ln w="12700">
              <a:solidFill>
                <a:srgbClr val="40AC43"/>
              </a:solidFill>
              <a:round/>
              <a:headEnd/>
              <a:tailEnd/>
            </a:ln>
          </p:spPr>
          <p:txBody>
            <a:bodyPr/>
            <a:lstStyle/>
            <a:p>
              <a:endParaRPr lang="fi-FI"/>
            </a:p>
          </p:txBody>
        </p:sp>
        <p:sp>
          <p:nvSpPr>
            <p:cNvPr id="7189" name="Line 25"/>
            <p:cNvSpPr>
              <a:spLocks noChangeShapeType="1"/>
            </p:cNvSpPr>
            <p:nvPr/>
          </p:nvSpPr>
          <p:spPr bwMode="auto">
            <a:xfrm flipH="1">
              <a:off x="1920" y="3984"/>
              <a:ext cx="624" cy="0"/>
            </a:xfrm>
            <a:prstGeom prst="line">
              <a:avLst/>
            </a:prstGeom>
            <a:noFill/>
            <a:ln w="12700">
              <a:solidFill>
                <a:srgbClr val="40AC43"/>
              </a:solidFill>
              <a:round/>
              <a:headEnd/>
              <a:tailEnd/>
            </a:ln>
          </p:spPr>
          <p:txBody>
            <a:bodyPr/>
            <a:lstStyle/>
            <a:p>
              <a:endParaRPr lang="fi-FI"/>
            </a:p>
          </p:txBody>
        </p:sp>
        <p:grpSp>
          <p:nvGrpSpPr>
            <p:cNvPr id="5" name="Group 26"/>
            <p:cNvGrpSpPr>
              <a:grpSpLocks/>
            </p:cNvGrpSpPr>
            <p:nvPr/>
          </p:nvGrpSpPr>
          <p:grpSpPr bwMode="auto">
            <a:xfrm>
              <a:off x="2544" y="3552"/>
              <a:ext cx="144" cy="288"/>
              <a:chOff x="2688" y="2256"/>
              <a:chExt cx="144" cy="1248"/>
            </a:xfrm>
          </p:grpSpPr>
          <p:sp>
            <p:nvSpPr>
              <p:cNvPr id="7208" name="Line 27"/>
              <p:cNvSpPr>
                <a:spLocks noChangeShapeType="1"/>
              </p:cNvSpPr>
              <p:nvPr/>
            </p:nvSpPr>
            <p:spPr bwMode="auto">
              <a:xfrm flipH="1">
                <a:off x="2688" y="2256"/>
                <a:ext cx="144" cy="0"/>
              </a:xfrm>
              <a:prstGeom prst="line">
                <a:avLst/>
              </a:prstGeom>
              <a:noFill/>
              <a:ln w="12700">
                <a:solidFill>
                  <a:srgbClr val="40AC43"/>
                </a:solidFill>
                <a:round/>
                <a:headEnd/>
                <a:tailEnd/>
              </a:ln>
            </p:spPr>
            <p:txBody>
              <a:bodyPr/>
              <a:lstStyle/>
              <a:p>
                <a:endParaRPr lang="fi-FI"/>
              </a:p>
            </p:txBody>
          </p:sp>
          <p:sp>
            <p:nvSpPr>
              <p:cNvPr id="7209" name="Line 28"/>
              <p:cNvSpPr>
                <a:spLocks noChangeShapeType="1"/>
              </p:cNvSpPr>
              <p:nvPr/>
            </p:nvSpPr>
            <p:spPr bwMode="auto">
              <a:xfrm>
                <a:off x="2688" y="2256"/>
                <a:ext cx="0" cy="1248"/>
              </a:xfrm>
              <a:prstGeom prst="line">
                <a:avLst/>
              </a:prstGeom>
              <a:noFill/>
              <a:ln w="12700">
                <a:solidFill>
                  <a:srgbClr val="40AC43"/>
                </a:solidFill>
                <a:round/>
                <a:headEnd/>
                <a:tailEnd/>
              </a:ln>
            </p:spPr>
            <p:txBody>
              <a:bodyPr/>
              <a:lstStyle/>
              <a:p>
                <a:endParaRPr lang="fi-FI"/>
              </a:p>
            </p:txBody>
          </p:sp>
          <p:sp>
            <p:nvSpPr>
              <p:cNvPr id="7210" name="Line 29"/>
              <p:cNvSpPr>
                <a:spLocks noChangeShapeType="1"/>
              </p:cNvSpPr>
              <p:nvPr/>
            </p:nvSpPr>
            <p:spPr bwMode="auto">
              <a:xfrm flipH="1">
                <a:off x="2688" y="3504"/>
                <a:ext cx="144" cy="0"/>
              </a:xfrm>
              <a:prstGeom prst="line">
                <a:avLst/>
              </a:prstGeom>
              <a:noFill/>
              <a:ln w="12700">
                <a:solidFill>
                  <a:srgbClr val="40AC43"/>
                </a:solidFill>
                <a:round/>
                <a:headEnd/>
                <a:tailEnd/>
              </a:ln>
            </p:spPr>
            <p:txBody>
              <a:bodyPr/>
              <a:lstStyle/>
              <a:p>
                <a:endParaRPr lang="fi-FI"/>
              </a:p>
            </p:txBody>
          </p:sp>
        </p:grpSp>
        <p:grpSp>
          <p:nvGrpSpPr>
            <p:cNvPr id="6" name="Group 30"/>
            <p:cNvGrpSpPr>
              <a:grpSpLocks/>
            </p:cNvGrpSpPr>
            <p:nvPr/>
          </p:nvGrpSpPr>
          <p:grpSpPr bwMode="auto">
            <a:xfrm>
              <a:off x="2544" y="3888"/>
              <a:ext cx="144" cy="192"/>
              <a:chOff x="2688" y="2256"/>
              <a:chExt cx="144" cy="1248"/>
            </a:xfrm>
          </p:grpSpPr>
          <p:sp>
            <p:nvSpPr>
              <p:cNvPr id="7205" name="Line 31"/>
              <p:cNvSpPr>
                <a:spLocks noChangeShapeType="1"/>
              </p:cNvSpPr>
              <p:nvPr/>
            </p:nvSpPr>
            <p:spPr bwMode="auto">
              <a:xfrm flipH="1">
                <a:off x="2688" y="2256"/>
                <a:ext cx="144" cy="0"/>
              </a:xfrm>
              <a:prstGeom prst="line">
                <a:avLst/>
              </a:prstGeom>
              <a:noFill/>
              <a:ln w="12700">
                <a:solidFill>
                  <a:srgbClr val="40AC43"/>
                </a:solidFill>
                <a:round/>
                <a:headEnd/>
                <a:tailEnd/>
              </a:ln>
            </p:spPr>
            <p:txBody>
              <a:bodyPr/>
              <a:lstStyle/>
              <a:p>
                <a:endParaRPr lang="fi-FI"/>
              </a:p>
            </p:txBody>
          </p:sp>
          <p:sp>
            <p:nvSpPr>
              <p:cNvPr id="7206" name="Line 32"/>
              <p:cNvSpPr>
                <a:spLocks noChangeShapeType="1"/>
              </p:cNvSpPr>
              <p:nvPr/>
            </p:nvSpPr>
            <p:spPr bwMode="auto">
              <a:xfrm>
                <a:off x="2688" y="2256"/>
                <a:ext cx="0" cy="1248"/>
              </a:xfrm>
              <a:prstGeom prst="line">
                <a:avLst/>
              </a:prstGeom>
              <a:noFill/>
              <a:ln w="12700">
                <a:solidFill>
                  <a:srgbClr val="40AC43"/>
                </a:solidFill>
                <a:round/>
                <a:headEnd/>
                <a:tailEnd/>
              </a:ln>
            </p:spPr>
            <p:txBody>
              <a:bodyPr/>
              <a:lstStyle/>
              <a:p>
                <a:endParaRPr lang="fi-FI"/>
              </a:p>
            </p:txBody>
          </p:sp>
          <p:sp>
            <p:nvSpPr>
              <p:cNvPr id="7207" name="Line 33"/>
              <p:cNvSpPr>
                <a:spLocks noChangeShapeType="1"/>
              </p:cNvSpPr>
              <p:nvPr/>
            </p:nvSpPr>
            <p:spPr bwMode="auto">
              <a:xfrm flipH="1">
                <a:off x="2688" y="3504"/>
                <a:ext cx="144" cy="0"/>
              </a:xfrm>
              <a:prstGeom prst="line">
                <a:avLst/>
              </a:prstGeom>
              <a:noFill/>
              <a:ln w="12700">
                <a:solidFill>
                  <a:srgbClr val="40AC43"/>
                </a:solidFill>
                <a:round/>
                <a:headEnd/>
                <a:tailEnd/>
              </a:ln>
            </p:spPr>
            <p:txBody>
              <a:bodyPr/>
              <a:lstStyle/>
              <a:p>
                <a:endParaRPr lang="fi-FI"/>
              </a:p>
            </p:txBody>
          </p:sp>
        </p:grpSp>
        <p:sp>
          <p:nvSpPr>
            <p:cNvPr id="7192" name="Rectangle 34"/>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7193" name="Rectangle 35"/>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sp>
          <p:nvSpPr>
            <p:cNvPr id="7194" name="Rectangle 36"/>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195" name="Text Box 37"/>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nvGrpSpPr>
            <p:cNvPr id="7" name="Group 38"/>
            <p:cNvGrpSpPr>
              <a:grpSpLocks/>
            </p:cNvGrpSpPr>
            <p:nvPr/>
          </p:nvGrpSpPr>
          <p:grpSpPr bwMode="auto">
            <a:xfrm>
              <a:off x="4377" y="2256"/>
              <a:ext cx="711" cy="1248"/>
              <a:chOff x="4368" y="2256"/>
              <a:chExt cx="576" cy="1248"/>
            </a:xfrm>
          </p:grpSpPr>
          <p:sp>
            <p:nvSpPr>
              <p:cNvPr id="7203" name="Rectangle 39"/>
              <p:cNvSpPr>
                <a:spLocks noChangeArrowheads="1"/>
              </p:cNvSpPr>
              <p:nvPr/>
            </p:nvSpPr>
            <p:spPr bwMode="auto">
              <a:xfrm rot="-5400000">
                <a:off x="4032" y="2592"/>
                <a:ext cx="1248" cy="576"/>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204" name="Text Box 40"/>
              <p:cNvSpPr txBox="1">
                <a:spLocks noChangeArrowheads="1"/>
              </p:cNvSpPr>
              <p:nvPr/>
            </p:nvSpPr>
            <p:spPr bwMode="auto">
              <a:xfrm rot="5400000">
                <a:off x="4160" y="2666"/>
                <a:ext cx="916" cy="46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Other CLDC </a:t>
                </a:r>
              </a:p>
              <a:p>
                <a:pPr algn="ctr">
                  <a:lnSpc>
                    <a:spcPct val="90000"/>
                  </a:lnSpc>
                  <a:spcBef>
                    <a:spcPct val="0"/>
                  </a:spcBef>
                  <a:spcAft>
                    <a:spcPct val="0"/>
                  </a:spcAft>
                  <a:buClrTx/>
                </a:pPr>
                <a:r>
                  <a:rPr lang="en-GB">
                    <a:solidFill>
                      <a:srgbClr val="B2B2B2"/>
                    </a:solidFill>
                    <a:latin typeface="Nokia Sans" pitchFamily="34" charset="0"/>
                  </a:rPr>
                  <a:t>Profiles</a:t>
                </a:r>
              </a:p>
              <a:p>
                <a:pPr algn="ctr">
                  <a:lnSpc>
                    <a:spcPct val="90000"/>
                  </a:lnSpc>
                  <a:spcBef>
                    <a:spcPct val="0"/>
                  </a:spcBef>
                  <a:spcAft>
                    <a:spcPct val="0"/>
                  </a:spcAft>
                  <a:buClrTx/>
                </a:pPr>
                <a:endParaRPr lang="en-GB">
                  <a:solidFill>
                    <a:srgbClr val="B2B2B2"/>
                  </a:solidFill>
                  <a:latin typeface="Nokia Sans" pitchFamily="34" charset="0"/>
                </a:endParaRPr>
              </a:p>
            </p:txBody>
          </p:sp>
        </p:grpSp>
        <p:sp>
          <p:nvSpPr>
            <p:cNvPr id="7197" name="Rectangle 41"/>
            <p:cNvSpPr>
              <a:spLocks noChangeArrowheads="1"/>
            </p:cNvSpPr>
            <p:nvPr/>
          </p:nvSpPr>
          <p:spPr bwMode="auto">
            <a:xfrm>
              <a:off x="4368"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98" name="Rectangle 42"/>
            <p:cNvSpPr>
              <a:spLocks noChangeArrowheads="1"/>
            </p:cNvSpPr>
            <p:nvPr/>
          </p:nvSpPr>
          <p:spPr bwMode="auto">
            <a:xfrm>
              <a:off x="456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99" name="Rectangle 43"/>
            <p:cNvSpPr>
              <a:spLocks noChangeArrowheads="1"/>
            </p:cNvSpPr>
            <p:nvPr/>
          </p:nvSpPr>
          <p:spPr bwMode="auto">
            <a:xfrm>
              <a:off x="480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200" name="Rectangle 44"/>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201" name="Rectangle 45"/>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202" name="Rectangle 46"/>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977112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Profiles</a:t>
            </a:r>
          </a:p>
        </p:txBody>
      </p:sp>
      <p:sp>
        <p:nvSpPr>
          <p:cNvPr id="8195" name="Rectangle 3"/>
          <p:cNvSpPr>
            <a:spLocks noGrp="1" noChangeArrowheads="1"/>
          </p:cNvSpPr>
          <p:nvPr>
            <p:ph type="body" idx="1"/>
          </p:nvPr>
        </p:nvSpPr>
        <p:spPr/>
        <p:txBody>
          <a:bodyPr/>
          <a:lstStyle/>
          <a:p>
            <a:r>
              <a:rPr lang="en-GB" smtClean="0"/>
              <a:t>A profile is based on a configuration</a:t>
            </a:r>
          </a:p>
          <a:p>
            <a:r>
              <a:rPr lang="en-GB" smtClean="0"/>
              <a:t>Adds the APIs necessary to develop applications for a specific family of devices</a:t>
            </a:r>
          </a:p>
        </p:txBody>
      </p:sp>
      <p:grpSp>
        <p:nvGrpSpPr>
          <p:cNvPr id="2" name="Group 4"/>
          <p:cNvGrpSpPr>
            <a:grpSpLocks/>
          </p:cNvGrpSpPr>
          <p:nvPr/>
        </p:nvGrpSpPr>
        <p:grpSpPr bwMode="auto">
          <a:xfrm>
            <a:off x="1915259" y="2298700"/>
            <a:ext cx="6666034" cy="3276600"/>
            <a:chOff x="1307" y="2016"/>
            <a:chExt cx="4549" cy="2064"/>
          </a:xfrm>
        </p:grpSpPr>
        <p:sp>
          <p:nvSpPr>
            <p:cNvPr id="8197"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819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8199" name="Rectangle 7"/>
            <p:cNvSpPr>
              <a:spLocks noChangeArrowheads="1"/>
            </p:cNvSpPr>
            <p:nvPr/>
          </p:nvSpPr>
          <p:spPr bwMode="auto">
            <a:xfrm>
              <a:off x="2736"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CVM</a:t>
              </a:r>
            </a:p>
          </p:txBody>
        </p:sp>
        <p:sp>
          <p:nvSpPr>
            <p:cNvPr id="8200" name="Rectangle 8"/>
            <p:cNvSpPr>
              <a:spLocks noChangeArrowheads="1"/>
            </p:cNvSpPr>
            <p:nvPr/>
          </p:nvSpPr>
          <p:spPr bwMode="auto">
            <a:xfrm>
              <a:off x="2736"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CDC Core Classes</a:t>
              </a:r>
            </a:p>
          </p:txBody>
        </p:sp>
        <p:sp>
          <p:nvSpPr>
            <p:cNvPr id="8201" name="Rectangle 9"/>
            <p:cNvSpPr>
              <a:spLocks noChangeArrowheads="1"/>
            </p:cNvSpPr>
            <p:nvPr/>
          </p:nvSpPr>
          <p:spPr bwMode="auto">
            <a:xfrm>
              <a:off x="3216" y="3216"/>
              <a:ext cx="1008" cy="305"/>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02" name="Text Box 10"/>
            <p:cNvSpPr txBox="1">
              <a:spLocks noChangeArrowheads="1"/>
            </p:cNvSpPr>
            <p:nvPr/>
          </p:nvSpPr>
          <p:spPr bwMode="auto">
            <a:xfrm>
              <a:off x="3287" y="3182"/>
              <a:ext cx="914" cy="375"/>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Foundation</a:t>
              </a:r>
            </a:p>
            <a:p>
              <a:pPr algn="ctr">
                <a:lnSpc>
                  <a:spcPct val="90000"/>
                </a:lnSpc>
                <a:spcBef>
                  <a:spcPct val="0"/>
                </a:spcBef>
                <a:spcAft>
                  <a:spcPct val="0"/>
                </a:spcAft>
                <a:buClrTx/>
              </a:pPr>
              <a:r>
                <a:rPr lang="en-GB">
                  <a:solidFill>
                    <a:schemeClr val="bg1"/>
                  </a:solidFill>
                  <a:latin typeface="Nokia Sans" pitchFamily="34" charset="0"/>
                </a:rPr>
                <a:t>Profile</a:t>
              </a:r>
            </a:p>
          </p:txBody>
        </p:sp>
        <p:sp>
          <p:nvSpPr>
            <p:cNvPr id="8203" name="Rectangle 11"/>
            <p:cNvSpPr>
              <a:spLocks noChangeArrowheads="1"/>
            </p:cNvSpPr>
            <p:nvPr/>
          </p:nvSpPr>
          <p:spPr bwMode="auto">
            <a:xfrm>
              <a:off x="3744" y="2252"/>
              <a:ext cx="480" cy="912"/>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04" name="Text Box 12"/>
            <p:cNvSpPr txBox="1">
              <a:spLocks noChangeArrowheads="1"/>
            </p:cNvSpPr>
            <p:nvPr/>
          </p:nvSpPr>
          <p:spPr bwMode="auto">
            <a:xfrm rot="5400000">
              <a:off x="3485" y="2508"/>
              <a:ext cx="924"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Personal </a:t>
              </a:r>
            </a:p>
            <a:p>
              <a:pPr>
                <a:lnSpc>
                  <a:spcPct val="90000"/>
                </a:lnSpc>
                <a:spcBef>
                  <a:spcPct val="0"/>
                </a:spcBef>
                <a:spcAft>
                  <a:spcPct val="0"/>
                </a:spcAft>
                <a:buClrTx/>
              </a:pPr>
              <a:r>
                <a:rPr lang="en-GB">
                  <a:solidFill>
                    <a:schemeClr val="bg1"/>
                  </a:solidFill>
                  <a:latin typeface="Nokia Sans" pitchFamily="34" charset="0"/>
                </a:rPr>
                <a:t>Basis Profile</a:t>
              </a:r>
            </a:p>
          </p:txBody>
        </p:sp>
        <p:grpSp>
          <p:nvGrpSpPr>
            <p:cNvPr id="3" name="Group 13"/>
            <p:cNvGrpSpPr>
              <a:grpSpLocks/>
            </p:cNvGrpSpPr>
            <p:nvPr/>
          </p:nvGrpSpPr>
          <p:grpSpPr bwMode="auto">
            <a:xfrm>
              <a:off x="3212" y="2256"/>
              <a:ext cx="484" cy="912"/>
              <a:chOff x="2300" y="2160"/>
              <a:chExt cx="484" cy="912"/>
            </a:xfrm>
          </p:grpSpPr>
          <p:sp>
            <p:nvSpPr>
              <p:cNvPr id="8231" name="Rectangle 14"/>
              <p:cNvSpPr>
                <a:spLocks noChangeArrowheads="1"/>
              </p:cNvSpPr>
              <p:nvPr/>
            </p:nvSpPr>
            <p:spPr bwMode="auto">
              <a:xfrm>
                <a:off x="2304" y="2160"/>
                <a:ext cx="480" cy="912"/>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32" name="Text Box 15"/>
              <p:cNvSpPr txBox="1">
                <a:spLocks noChangeArrowheads="1"/>
              </p:cNvSpPr>
              <p:nvPr/>
            </p:nvSpPr>
            <p:spPr bwMode="auto">
              <a:xfrm rot="5400000">
                <a:off x="2158" y="2335"/>
                <a:ext cx="690" cy="406"/>
              </a:xfrm>
              <a:prstGeom prst="rect">
                <a:avLst/>
              </a:prstGeom>
              <a:solidFill>
                <a:srgbClr val="40AC43"/>
              </a:solid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Personal</a:t>
                </a:r>
              </a:p>
              <a:p>
                <a:pPr>
                  <a:lnSpc>
                    <a:spcPct val="90000"/>
                  </a:lnSpc>
                  <a:spcBef>
                    <a:spcPct val="0"/>
                  </a:spcBef>
                  <a:spcAft>
                    <a:spcPct val="0"/>
                  </a:spcAft>
                  <a:buClrTx/>
                </a:pPr>
                <a:r>
                  <a:rPr lang="en-GB">
                    <a:solidFill>
                      <a:schemeClr val="bg1"/>
                    </a:solidFill>
                    <a:latin typeface="Nokia Sans" pitchFamily="34" charset="0"/>
                  </a:rPr>
                  <a:t>Profile</a:t>
                </a:r>
              </a:p>
            </p:txBody>
          </p:sp>
        </p:grpSp>
        <p:grpSp>
          <p:nvGrpSpPr>
            <p:cNvPr id="4" name="Group 16"/>
            <p:cNvGrpSpPr>
              <a:grpSpLocks/>
            </p:cNvGrpSpPr>
            <p:nvPr/>
          </p:nvGrpSpPr>
          <p:grpSpPr bwMode="auto">
            <a:xfrm>
              <a:off x="2736" y="2256"/>
              <a:ext cx="435" cy="1248"/>
              <a:chOff x="1824" y="2160"/>
              <a:chExt cx="435" cy="1296"/>
            </a:xfrm>
          </p:grpSpPr>
          <p:sp>
            <p:nvSpPr>
              <p:cNvPr id="8229" name="Rectangle 17"/>
              <p:cNvSpPr>
                <a:spLocks noChangeArrowheads="1"/>
              </p:cNvSpPr>
              <p:nvPr/>
            </p:nvSpPr>
            <p:spPr bwMode="auto">
              <a:xfrm>
                <a:off x="1824" y="2160"/>
                <a:ext cx="432" cy="1296"/>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30" name="Text Box 18"/>
              <p:cNvSpPr txBox="1">
                <a:spLocks noChangeArrowheads="1"/>
              </p:cNvSpPr>
              <p:nvPr/>
            </p:nvSpPr>
            <p:spPr bwMode="auto">
              <a:xfrm rot="5400000">
                <a:off x="1622" y="2424"/>
                <a:ext cx="868" cy="406"/>
              </a:xfrm>
              <a:prstGeom prst="rect">
                <a:avLst/>
              </a:prstGeom>
              <a:solidFill>
                <a:srgbClr val="40AC43"/>
              </a:solid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Other CDC</a:t>
                </a:r>
              </a:p>
              <a:p>
                <a:pPr>
                  <a:lnSpc>
                    <a:spcPct val="90000"/>
                  </a:lnSpc>
                  <a:spcBef>
                    <a:spcPct val="0"/>
                  </a:spcBef>
                  <a:spcAft>
                    <a:spcPct val="0"/>
                  </a:spcAft>
                  <a:buClrTx/>
                </a:pPr>
                <a:r>
                  <a:rPr lang="en-GB">
                    <a:solidFill>
                      <a:schemeClr val="bg1"/>
                    </a:solidFill>
                    <a:latin typeface="Nokia Sans" pitchFamily="34" charset="0"/>
                  </a:rPr>
                  <a:t>Profiles</a:t>
                </a:r>
              </a:p>
            </p:txBody>
          </p:sp>
        </p:grpSp>
        <p:sp>
          <p:nvSpPr>
            <p:cNvPr id="8207" name="Rectangle 19"/>
            <p:cNvSpPr>
              <a:spLocks noChangeArrowheads="1"/>
            </p:cNvSpPr>
            <p:nvPr/>
          </p:nvSpPr>
          <p:spPr bwMode="auto">
            <a:xfrm>
              <a:off x="2736" y="2016"/>
              <a:ext cx="43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08" name="Rectangle 20"/>
            <p:cNvSpPr>
              <a:spLocks noChangeArrowheads="1"/>
            </p:cNvSpPr>
            <p:nvPr/>
          </p:nvSpPr>
          <p:spPr bwMode="auto">
            <a:xfrm>
              <a:off x="4032"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09" name="Rectangle 21"/>
            <p:cNvSpPr>
              <a:spLocks noChangeArrowheads="1"/>
            </p:cNvSpPr>
            <p:nvPr/>
          </p:nvSpPr>
          <p:spPr bwMode="auto">
            <a:xfrm>
              <a:off x="3744"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10" name="Rectangle 22"/>
            <p:cNvSpPr>
              <a:spLocks noChangeArrowheads="1"/>
            </p:cNvSpPr>
            <p:nvPr/>
          </p:nvSpPr>
          <p:spPr bwMode="auto">
            <a:xfrm>
              <a:off x="3504"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11" name="Rectangle 23"/>
            <p:cNvSpPr>
              <a:spLocks noChangeArrowheads="1"/>
            </p:cNvSpPr>
            <p:nvPr/>
          </p:nvSpPr>
          <p:spPr bwMode="auto">
            <a:xfrm>
              <a:off x="3216"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12" name="Text Box 24"/>
            <p:cNvSpPr txBox="1">
              <a:spLocks noChangeArrowheads="1"/>
            </p:cNvSpPr>
            <p:nvPr/>
          </p:nvSpPr>
          <p:spPr bwMode="auto">
            <a:xfrm>
              <a:off x="1307" y="2731"/>
              <a:ext cx="640" cy="20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Profiles</a:t>
              </a:r>
            </a:p>
          </p:txBody>
        </p:sp>
        <p:sp>
          <p:nvSpPr>
            <p:cNvPr id="8213" name="Line 25"/>
            <p:cNvSpPr>
              <a:spLocks noChangeShapeType="1"/>
            </p:cNvSpPr>
            <p:nvPr/>
          </p:nvSpPr>
          <p:spPr bwMode="auto">
            <a:xfrm flipH="1">
              <a:off x="1920" y="2832"/>
              <a:ext cx="624" cy="0"/>
            </a:xfrm>
            <a:prstGeom prst="line">
              <a:avLst/>
            </a:prstGeom>
            <a:noFill/>
            <a:ln w="12700">
              <a:solidFill>
                <a:srgbClr val="40AC43"/>
              </a:solidFill>
              <a:round/>
              <a:headEnd/>
              <a:tailEnd/>
            </a:ln>
          </p:spPr>
          <p:txBody>
            <a:bodyPr/>
            <a:lstStyle/>
            <a:p>
              <a:endParaRPr lang="fi-FI"/>
            </a:p>
          </p:txBody>
        </p:sp>
        <p:grpSp>
          <p:nvGrpSpPr>
            <p:cNvPr id="5" name="Group 26"/>
            <p:cNvGrpSpPr>
              <a:grpSpLocks/>
            </p:cNvGrpSpPr>
            <p:nvPr/>
          </p:nvGrpSpPr>
          <p:grpSpPr bwMode="auto">
            <a:xfrm>
              <a:off x="2544" y="2256"/>
              <a:ext cx="144" cy="1248"/>
              <a:chOff x="2688" y="2256"/>
              <a:chExt cx="144" cy="1248"/>
            </a:xfrm>
          </p:grpSpPr>
          <p:sp>
            <p:nvSpPr>
              <p:cNvPr id="8226" name="Line 27"/>
              <p:cNvSpPr>
                <a:spLocks noChangeShapeType="1"/>
              </p:cNvSpPr>
              <p:nvPr/>
            </p:nvSpPr>
            <p:spPr bwMode="auto">
              <a:xfrm flipH="1">
                <a:off x="2688" y="2256"/>
                <a:ext cx="144" cy="0"/>
              </a:xfrm>
              <a:prstGeom prst="line">
                <a:avLst/>
              </a:prstGeom>
              <a:noFill/>
              <a:ln w="12700">
                <a:solidFill>
                  <a:srgbClr val="40AC43"/>
                </a:solidFill>
                <a:round/>
                <a:headEnd/>
                <a:tailEnd/>
              </a:ln>
            </p:spPr>
            <p:txBody>
              <a:bodyPr/>
              <a:lstStyle/>
              <a:p>
                <a:endParaRPr lang="fi-FI"/>
              </a:p>
            </p:txBody>
          </p:sp>
          <p:sp>
            <p:nvSpPr>
              <p:cNvPr id="8227" name="Line 28"/>
              <p:cNvSpPr>
                <a:spLocks noChangeShapeType="1"/>
              </p:cNvSpPr>
              <p:nvPr/>
            </p:nvSpPr>
            <p:spPr bwMode="auto">
              <a:xfrm>
                <a:off x="2688" y="2256"/>
                <a:ext cx="0" cy="1248"/>
              </a:xfrm>
              <a:prstGeom prst="line">
                <a:avLst/>
              </a:prstGeom>
              <a:noFill/>
              <a:ln w="12700">
                <a:solidFill>
                  <a:srgbClr val="40AC43"/>
                </a:solidFill>
                <a:round/>
                <a:headEnd/>
                <a:tailEnd/>
              </a:ln>
            </p:spPr>
            <p:txBody>
              <a:bodyPr/>
              <a:lstStyle/>
              <a:p>
                <a:endParaRPr lang="fi-FI"/>
              </a:p>
            </p:txBody>
          </p:sp>
          <p:sp>
            <p:nvSpPr>
              <p:cNvPr id="8228" name="Line 29"/>
              <p:cNvSpPr>
                <a:spLocks noChangeShapeType="1"/>
              </p:cNvSpPr>
              <p:nvPr/>
            </p:nvSpPr>
            <p:spPr bwMode="auto">
              <a:xfrm flipH="1">
                <a:off x="2688" y="3504"/>
                <a:ext cx="144" cy="0"/>
              </a:xfrm>
              <a:prstGeom prst="line">
                <a:avLst/>
              </a:prstGeom>
              <a:noFill/>
              <a:ln w="12700">
                <a:solidFill>
                  <a:srgbClr val="40AC43"/>
                </a:solidFill>
                <a:round/>
                <a:headEnd/>
                <a:tailEnd/>
              </a:ln>
            </p:spPr>
            <p:txBody>
              <a:bodyPr/>
              <a:lstStyle/>
              <a:p>
                <a:endParaRPr lang="fi-FI"/>
              </a:p>
            </p:txBody>
          </p:sp>
        </p:grpSp>
        <p:sp>
          <p:nvSpPr>
            <p:cNvPr id="8215" name="Rectangle 30"/>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16" name="Text Box 31"/>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nvGrpSpPr>
            <p:cNvPr id="6" name="Group 32"/>
            <p:cNvGrpSpPr>
              <a:grpSpLocks/>
            </p:cNvGrpSpPr>
            <p:nvPr/>
          </p:nvGrpSpPr>
          <p:grpSpPr bwMode="auto">
            <a:xfrm>
              <a:off x="4377" y="2256"/>
              <a:ext cx="711" cy="1248"/>
              <a:chOff x="4368" y="2256"/>
              <a:chExt cx="576" cy="1248"/>
            </a:xfrm>
          </p:grpSpPr>
          <p:sp>
            <p:nvSpPr>
              <p:cNvPr id="8224" name="Rectangle 33"/>
              <p:cNvSpPr>
                <a:spLocks noChangeArrowheads="1"/>
              </p:cNvSpPr>
              <p:nvPr/>
            </p:nvSpPr>
            <p:spPr bwMode="auto">
              <a:xfrm rot="-5400000">
                <a:off x="4032" y="2592"/>
                <a:ext cx="1248" cy="576"/>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25" name="Text Box 34"/>
              <p:cNvSpPr txBox="1">
                <a:spLocks noChangeArrowheads="1"/>
              </p:cNvSpPr>
              <p:nvPr/>
            </p:nvSpPr>
            <p:spPr bwMode="auto">
              <a:xfrm rot="5400000">
                <a:off x="4160" y="2666"/>
                <a:ext cx="916" cy="46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Other CLDC </a:t>
                </a:r>
              </a:p>
              <a:p>
                <a:pPr algn="ctr">
                  <a:lnSpc>
                    <a:spcPct val="90000"/>
                  </a:lnSpc>
                  <a:spcBef>
                    <a:spcPct val="0"/>
                  </a:spcBef>
                  <a:spcAft>
                    <a:spcPct val="0"/>
                  </a:spcAft>
                  <a:buClrTx/>
                </a:pPr>
                <a:r>
                  <a:rPr lang="en-GB">
                    <a:solidFill>
                      <a:schemeClr val="bg1"/>
                    </a:solidFill>
                    <a:latin typeface="Nokia Sans" pitchFamily="34" charset="0"/>
                  </a:rPr>
                  <a:t>Profiles</a:t>
                </a:r>
              </a:p>
              <a:p>
                <a:pPr algn="ctr">
                  <a:lnSpc>
                    <a:spcPct val="90000"/>
                  </a:lnSpc>
                  <a:spcBef>
                    <a:spcPct val="0"/>
                  </a:spcBef>
                  <a:spcAft>
                    <a:spcPct val="0"/>
                  </a:spcAft>
                  <a:buClrTx/>
                </a:pPr>
                <a:endParaRPr lang="en-GB">
                  <a:solidFill>
                    <a:schemeClr val="bg1"/>
                  </a:solidFill>
                  <a:latin typeface="Nokia Sans" pitchFamily="34" charset="0"/>
                </a:endParaRPr>
              </a:p>
            </p:txBody>
          </p:sp>
        </p:grpSp>
        <p:sp>
          <p:nvSpPr>
            <p:cNvPr id="8218" name="Rectangle 35"/>
            <p:cNvSpPr>
              <a:spLocks noChangeArrowheads="1"/>
            </p:cNvSpPr>
            <p:nvPr/>
          </p:nvSpPr>
          <p:spPr bwMode="auto">
            <a:xfrm>
              <a:off x="4368"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19" name="Rectangle 36"/>
            <p:cNvSpPr>
              <a:spLocks noChangeArrowheads="1"/>
            </p:cNvSpPr>
            <p:nvPr/>
          </p:nvSpPr>
          <p:spPr bwMode="auto">
            <a:xfrm>
              <a:off x="456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20" name="Rectangle 37"/>
            <p:cNvSpPr>
              <a:spLocks noChangeArrowheads="1"/>
            </p:cNvSpPr>
            <p:nvPr/>
          </p:nvSpPr>
          <p:spPr bwMode="auto">
            <a:xfrm>
              <a:off x="480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21" name="Rectangle 38"/>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22" name="Rectangle 39"/>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23" name="Rectangle 40"/>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50748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Optional APIs</a:t>
            </a:r>
          </a:p>
        </p:txBody>
      </p:sp>
      <p:sp>
        <p:nvSpPr>
          <p:cNvPr id="9219" name="Rectangle 3"/>
          <p:cNvSpPr>
            <a:spLocks noGrp="1" noChangeArrowheads="1"/>
          </p:cNvSpPr>
          <p:nvPr>
            <p:ph type="body" idx="1"/>
          </p:nvPr>
        </p:nvSpPr>
        <p:spPr/>
        <p:txBody>
          <a:bodyPr/>
          <a:lstStyle/>
          <a:p>
            <a:r>
              <a:rPr lang="en-GB" smtClean="0"/>
              <a:t>Define specific additional functionality that may be included in a particular configuration</a:t>
            </a:r>
          </a:p>
          <a:p>
            <a:r>
              <a:rPr lang="en-GB" smtClean="0"/>
              <a:t>This functionality is separated into an optional API because it is too specific to include a profile or configuration</a:t>
            </a:r>
          </a:p>
        </p:txBody>
      </p:sp>
      <p:grpSp>
        <p:nvGrpSpPr>
          <p:cNvPr id="2" name="Group 4"/>
          <p:cNvGrpSpPr>
            <a:grpSpLocks/>
          </p:cNvGrpSpPr>
          <p:nvPr/>
        </p:nvGrpSpPr>
        <p:grpSpPr bwMode="auto">
          <a:xfrm>
            <a:off x="879231" y="2717800"/>
            <a:ext cx="7702062" cy="3276600"/>
            <a:chOff x="600" y="2016"/>
            <a:chExt cx="5256" cy="2064"/>
          </a:xfrm>
        </p:grpSpPr>
        <p:sp>
          <p:nvSpPr>
            <p:cNvPr id="9221"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9222"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9223" name="Rectangle 7"/>
            <p:cNvSpPr>
              <a:spLocks noChangeArrowheads="1"/>
            </p:cNvSpPr>
            <p:nvPr/>
          </p:nvSpPr>
          <p:spPr bwMode="auto">
            <a:xfrm>
              <a:off x="2736"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CVM</a:t>
              </a:r>
            </a:p>
          </p:txBody>
        </p:sp>
        <p:sp>
          <p:nvSpPr>
            <p:cNvPr id="9224" name="Rectangle 8"/>
            <p:cNvSpPr>
              <a:spLocks noChangeArrowheads="1"/>
            </p:cNvSpPr>
            <p:nvPr/>
          </p:nvSpPr>
          <p:spPr bwMode="auto">
            <a:xfrm>
              <a:off x="2736"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CDC Core classes</a:t>
              </a:r>
            </a:p>
          </p:txBody>
        </p:sp>
        <p:sp>
          <p:nvSpPr>
            <p:cNvPr id="9225" name="Rectangle 9"/>
            <p:cNvSpPr>
              <a:spLocks noChangeArrowheads="1"/>
            </p:cNvSpPr>
            <p:nvPr/>
          </p:nvSpPr>
          <p:spPr bwMode="auto">
            <a:xfrm>
              <a:off x="3216" y="3216"/>
              <a:ext cx="1008" cy="305"/>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26" name="Text Box 10"/>
            <p:cNvSpPr txBox="1">
              <a:spLocks noChangeArrowheads="1"/>
            </p:cNvSpPr>
            <p:nvPr/>
          </p:nvSpPr>
          <p:spPr bwMode="auto">
            <a:xfrm>
              <a:off x="3287" y="3182"/>
              <a:ext cx="914" cy="375"/>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Foundation</a:t>
              </a:r>
            </a:p>
            <a:p>
              <a:pPr algn="ctr">
                <a:lnSpc>
                  <a:spcPct val="90000"/>
                </a:lnSpc>
                <a:spcBef>
                  <a:spcPct val="0"/>
                </a:spcBef>
                <a:spcAft>
                  <a:spcPct val="0"/>
                </a:spcAft>
                <a:buClrTx/>
              </a:pPr>
              <a:r>
                <a:rPr lang="en-GB">
                  <a:solidFill>
                    <a:srgbClr val="B2B2B2"/>
                  </a:solidFill>
                  <a:latin typeface="Nokia Sans" pitchFamily="34" charset="0"/>
                </a:rPr>
                <a:t>Profile</a:t>
              </a:r>
            </a:p>
          </p:txBody>
        </p:sp>
        <p:sp>
          <p:nvSpPr>
            <p:cNvPr id="9227" name="Rectangle 11"/>
            <p:cNvSpPr>
              <a:spLocks noChangeArrowheads="1"/>
            </p:cNvSpPr>
            <p:nvPr/>
          </p:nvSpPr>
          <p:spPr bwMode="auto">
            <a:xfrm>
              <a:off x="3744" y="2252"/>
              <a:ext cx="480" cy="912"/>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28" name="Text Box 12"/>
            <p:cNvSpPr txBox="1">
              <a:spLocks noChangeArrowheads="1"/>
            </p:cNvSpPr>
            <p:nvPr/>
          </p:nvSpPr>
          <p:spPr bwMode="auto">
            <a:xfrm rot="5400000">
              <a:off x="3485" y="2508"/>
              <a:ext cx="924"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Personal </a:t>
              </a:r>
            </a:p>
            <a:p>
              <a:pPr>
                <a:lnSpc>
                  <a:spcPct val="90000"/>
                </a:lnSpc>
                <a:spcBef>
                  <a:spcPct val="0"/>
                </a:spcBef>
                <a:spcAft>
                  <a:spcPct val="0"/>
                </a:spcAft>
                <a:buClrTx/>
              </a:pPr>
              <a:r>
                <a:rPr lang="en-GB">
                  <a:solidFill>
                    <a:srgbClr val="B2B2B2"/>
                  </a:solidFill>
                  <a:latin typeface="Nokia Sans" pitchFamily="34" charset="0"/>
                </a:rPr>
                <a:t>Basis Profile</a:t>
              </a:r>
            </a:p>
          </p:txBody>
        </p:sp>
        <p:grpSp>
          <p:nvGrpSpPr>
            <p:cNvPr id="3" name="Group 13"/>
            <p:cNvGrpSpPr>
              <a:grpSpLocks/>
            </p:cNvGrpSpPr>
            <p:nvPr/>
          </p:nvGrpSpPr>
          <p:grpSpPr bwMode="auto">
            <a:xfrm>
              <a:off x="3212" y="2256"/>
              <a:ext cx="484" cy="912"/>
              <a:chOff x="3212" y="2256"/>
              <a:chExt cx="484" cy="912"/>
            </a:xfrm>
          </p:grpSpPr>
          <p:sp>
            <p:nvSpPr>
              <p:cNvPr id="9255" name="Rectangle 14"/>
              <p:cNvSpPr>
                <a:spLocks noChangeArrowheads="1"/>
              </p:cNvSpPr>
              <p:nvPr/>
            </p:nvSpPr>
            <p:spPr bwMode="auto">
              <a:xfrm>
                <a:off x="3216" y="2256"/>
                <a:ext cx="480" cy="912"/>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56" name="Text Box 15"/>
              <p:cNvSpPr txBox="1">
                <a:spLocks noChangeArrowheads="1"/>
              </p:cNvSpPr>
              <p:nvPr/>
            </p:nvSpPr>
            <p:spPr bwMode="auto">
              <a:xfrm rot="5400000">
                <a:off x="3070" y="2431"/>
                <a:ext cx="690"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Personal</a:t>
                </a:r>
              </a:p>
              <a:p>
                <a:pPr>
                  <a:lnSpc>
                    <a:spcPct val="90000"/>
                  </a:lnSpc>
                  <a:spcBef>
                    <a:spcPct val="0"/>
                  </a:spcBef>
                  <a:spcAft>
                    <a:spcPct val="0"/>
                  </a:spcAft>
                  <a:buClrTx/>
                </a:pPr>
                <a:r>
                  <a:rPr lang="en-GB">
                    <a:solidFill>
                      <a:srgbClr val="B2B2B2"/>
                    </a:solidFill>
                    <a:latin typeface="Nokia Sans" pitchFamily="34" charset="0"/>
                  </a:rPr>
                  <a:t>Profile</a:t>
                </a:r>
              </a:p>
            </p:txBody>
          </p:sp>
        </p:grpSp>
        <p:grpSp>
          <p:nvGrpSpPr>
            <p:cNvPr id="4" name="Group 16"/>
            <p:cNvGrpSpPr>
              <a:grpSpLocks/>
            </p:cNvGrpSpPr>
            <p:nvPr/>
          </p:nvGrpSpPr>
          <p:grpSpPr bwMode="auto">
            <a:xfrm>
              <a:off x="2736" y="2256"/>
              <a:ext cx="435" cy="1248"/>
              <a:chOff x="2736" y="2256"/>
              <a:chExt cx="435" cy="1248"/>
            </a:xfrm>
          </p:grpSpPr>
          <p:sp>
            <p:nvSpPr>
              <p:cNvPr id="9253" name="Rectangle 17"/>
              <p:cNvSpPr>
                <a:spLocks noChangeArrowheads="1"/>
              </p:cNvSpPr>
              <p:nvPr/>
            </p:nvSpPr>
            <p:spPr bwMode="auto">
              <a:xfrm>
                <a:off x="2736" y="2256"/>
                <a:ext cx="432" cy="1248"/>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54" name="Text Box 18"/>
              <p:cNvSpPr txBox="1">
                <a:spLocks noChangeArrowheads="1"/>
              </p:cNvSpPr>
              <p:nvPr/>
            </p:nvSpPr>
            <p:spPr bwMode="auto">
              <a:xfrm rot="5400000">
                <a:off x="2550" y="2503"/>
                <a:ext cx="835" cy="406"/>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Other CDC</a:t>
                </a:r>
              </a:p>
              <a:p>
                <a:pPr>
                  <a:lnSpc>
                    <a:spcPct val="90000"/>
                  </a:lnSpc>
                  <a:spcBef>
                    <a:spcPct val="0"/>
                  </a:spcBef>
                  <a:spcAft>
                    <a:spcPct val="0"/>
                  </a:spcAft>
                  <a:buClrTx/>
                </a:pPr>
                <a:r>
                  <a:rPr lang="en-GB">
                    <a:solidFill>
                      <a:srgbClr val="B2B2B2"/>
                    </a:solidFill>
                    <a:latin typeface="Nokia Sans" pitchFamily="34" charset="0"/>
                  </a:rPr>
                  <a:t>Profiles</a:t>
                </a:r>
              </a:p>
            </p:txBody>
          </p:sp>
        </p:grpSp>
        <p:sp>
          <p:nvSpPr>
            <p:cNvPr id="9231" name="Rectangle 19"/>
            <p:cNvSpPr>
              <a:spLocks noChangeArrowheads="1"/>
            </p:cNvSpPr>
            <p:nvPr/>
          </p:nvSpPr>
          <p:spPr bwMode="auto">
            <a:xfrm>
              <a:off x="2736" y="2016"/>
              <a:ext cx="43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32" name="Rectangle 20"/>
            <p:cNvSpPr>
              <a:spLocks noChangeArrowheads="1"/>
            </p:cNvSpPr>
            <p:nvPr/>
          </p:nvSpPr>
          <p:spPr bwMode="auto">
            <a:xfrm>
              <a:off x="3744"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33" name="Rectangle 21"/>
            <p:cNvSpPr>
              <a:spLocks noChangeArrowheads="1"/>
            </p:cNvSpPr>
            <p:nvPr/>
          </p:nvSpPr>
          <p:spPr bwMode="auto">
            <a:xfrm>
              <a:off x="3504"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34" name="Rectangle 22"/>
            <p:cNvSpPr>
              <a:spLocks noChangeArrowheads="1"/>
            </p:cNvSpPr>
            <p:nvPr/>
          </p:nvSpPr>
          <p:spPr bwMode="auto">
            <a:xfrm>
              <a:off x="3216"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35" name="Text Box 23"/>
            <p:cNvSpPr txBox="1">
              <a:spLocks noChangeArrowheads="1"/>
            </p:cNvSpPr>
            <p:nvPr/>
          </p:nvSpPr>
          <p:spPr bwMode="auto">
            <a:xfrm>
              <a:off x="600" y="2059"/>
              <a:ext cx="1379" cy="20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Optional Packages</a:t>
              </a:r>
            </a:p>
          </p:txBody>
        </p:sp>
        <p:sp>
          <p:nvSpPr>
            <p:cNvPr id="9236" name="Line 24"/>
            <p:cNvSpPr>
              <a:spLocks noChangeShapeType="1"/>
            </p:cNvSpPr>
            <p:nvPr/>
          </p:nvSpPr>
          <p:spPr bwMode="auto">
            <a:xfrm flipH="1">
              <a:off x="1920" y="2160"/>
              <a:ext cx="624" cy="0"/>
            </a:xfrm>
            <a:prstGeom prst="line">
              <a:avLst/>
            </a:prstGeom>
            <a:noFill/>
            <a:ln w="12700">
              <a:solidFill>
                <a:srgbClr val="40AC43"/>
              </a:solidFill>
              <a:round/>
              <a:headEnd/>
              <a:tailEnd/>
            </a:ln>
          </p:spPr>
          <p:txBody>
            <a:bodyPr/>
            <a:lstStyle/>
            <a:p>
              <a:endParaRPr lang="fi-FI"/>
            </a:p>
          </p:txBody>
        </p:sp>
        <p:grpSp>
          <p:nvGrpSpPr>
            <p:cNvPr id="5" name="Group 25"/>
            <p:cNvGrpSpPr>
              <a:grpSpLocks/>
            </p:cNvGrpSpPr>
            <p:nvPr/>
          </p:nvGrpSpPr>
          <p:grpSpPr bwMode="auto">
            <a:xfrm>
              <a:off x="2544" y="2064"/>
              <a:ext cx="144" cy="192"/>
              <a:chOff x="2688" y="2256"/>
              <a:chExt cx="144" cy="1248"/>
            </a:xfrm>
          </p:grpSpPr>
          <p:sp>
            <p:nvSpPr>
              <p:cNvPr id="9250" name="Line 26"/>
              <p:cNvSpPr>
                <a:spLocks noChangeShapeType="1"/>
              </p:cNvSpPr>
              <p:nvPr/>
            </p:nvSpPr>
            <p:spPr bwMode="auto">
              <a:xfrm flipH="1">
                <a:off x="2688" y="2256"/>
                <a:ext cx="144" cy="0"/>
              </a:xfrm>
              <a:prstGeom prst="line">
                <a:avLst/>
              </a:prstGeom>
              <a:noFill/>
              <a:ln w="12700">
                <a:solidFill>
                  <a:srgbClr val="40AC43"/>
                </a:solidFill>
                <a:round/>
                <a:headEnd/>
                <a:tailEnd/>
              </a:ln>
            </p:spPr>
            <p:txBody>
              <a:bodyPr/>
              <a:lstStyle/>
              <a:p>
                <a:endParaRPr lang="fi-FI"/>
              </a:p>
            </p:txBody>
          </p:sp>
          <p:sp>
            <p:nvSpPr>
              <p:cNvPr id="9251" name="Line 27"/>
              <p:cNvSpPr>
                <a:spLocks noChangeShapeType="1"/>
              </p:cNvSpPr>
              <p:nvPr/>
            </p:nvSpPr>
            <p:spPr bwMode="auto">
              <a:xfrm>
                <a:off x="2688" y="2256"/>
                <a:ext cx="0" cy="1248"/>
              </a:xfrm>
              <a:prstGeom prst="line">
                <a:avLst/>
              </a:prstGeom>
              <a:noFill/>
              <a:ln w="12700">
                <a:solidFill>
                  <a:srgbClr val="40AC43"/>
                </a:solidFill>
                <a:round/>
                <a:headEnd/>
                <a:tailEnd/>
              </a:ln>
            </p:spPr>
            <p:txBody>
              <a:bodyPr/>
              <a:lstStyle/>
              <a:p>
                <a:endParaRPr lang="fi-FI"/>
              </a:p>
            </p:txBody>
          </p:sp>
          <p:sp>
            <p:nvSpPr>
              <p:cNvPr id="9252" name="Line 28"/>
              <p:cNvSpPr>
                <a:spLocks noChangeShapeType="1"/>
              </p:cNvSpPr>
              <p:nvPr/>
            </p:nvSpPr>
            <p:spPr bwMode="auto">
              <a:xfrm flipH="1">
                <a:off x="2688" y="3504"/>
                <a:ext cx="144" cy="0"/>
              </a:xfrm>
              <a:prstGeom prst="line">
                <a:avLst/>
              </a:prstGeom>
              <a:noFill/>
              <a:ln w="12700">
                <a:solidFill>
                  <a:srgbClr val="40AC43"/>
                </a:solidFill>
                <a:round/>
                <a:headEnd/>
                <a:tailEnd/>
              </a:ln>
            </p:spPr>
            <p:txBody>
              <a:bodyPr/>
              <a:lstStyle/>
              <a:p>
                <a:endParaRPr lang="fi-FI"/>
              </a:p>
            </p:txBody>
          </p:sp>
        </p:grpSp>
        <p:sp>
          <p:nvSpPr>
            <p:cNvPr id="9238" name="Rectangle 29"/>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39" name="Text Box 30"/>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nvGrpSpPr>
            <p:cNvPr id="6" name="Group 31"/>
            <p:cNvGrpSpPr>
              <a:grpSpLocks/>
            </p:cNvGrpSpPr>
            <p:nvPr/>
          </p:nvGrpSpPr>
          <p:grpSpPr bwMode="auto">
            <a:xfrm>
              <a:off x="4377" y="2256"/>
              <a:ext cx="711" cy="1248"/>
              <a:chOff x="4368" y="2256"/>
              <a:chExt cx="576" cy="1248"/>
            </a:xfrm>
          </p:grpSpPr>
          <p:sp>
            <p:nvSpPr>
              <p:cNvPr id="9248" name="Rectangle 32"/>
              <p:cNvSpPr>
                <a:spLocks noChangeArrowheads="1"/>
              </p:cNvSpPr>
              <p:nvPr/>
            </p:nvSpPr>
            <p:spPr bwMode="auto">
              <a:xfrm rot="-5400000">
                <a:off x="4032" y="2592"/>
                <a:ext cx="1248" cy="576"/>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49" name="Text Box 33"/>
              <p:cNvSpPr txBox="1">
                <a:spLocks noChangeArrowheads="1"/>
              </p:cNvSpPr>
              <p:nvPr/>
            </p:nvSpPr>
            <p:spPr bwMode="auto">
              <a:xfrm rot="5400000">
                <a:off x="4160" y="2666"/>
                <a:ext cx="916" cy="46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Other CLDC </a:t>
                </a:r>
              </a:p>
              <a:p>
                <a:pPr algn="ctr">
                  <a:lnSpc>
                    <a:spcPct val="90000"/>
                  </a:lnSpc>
                  <a:spcBef>
                    <a:spcPct val="0"/>
                  </a:spcBef>
                  <a:spcAft>
                    <a:spcPct val="0"/>
                  </a:spcAft>
                  <a:buClrTx/>
                </a:pPr>
                <a:r>
                  <a:rPr lang="en-GB">
                    <a:solidFill>
                      <a:srgbClr val="B2B2B2"/>
                    </a:solidFill>
                    <a:latin typeface="Nokia Sans" pitchFamily="34" charset="0"/>
                  </a:rPr>
                  <a:t>Profiles</a:t>
                </a:r>
              </a:p>
              <a:p>
                <a:pPr algn="ctr">
                  <a:lnSpc>
                    <a:spcPct val="90000"/>
                  </a:lnSpc>
                  <a:spcBef>
                    <a:spcPct val="0"/>
                  </a:spcBef>
                  <a:spcAft>
                    <a:spcPct val="0"/>
                  </a:spcAft>
                  <a:buClrTx/>
                </a:pPr>
                <a:endParaRPr lang="en-GB">
                  <a:solidFill>
                    <a:srgbClr val="B2B2B2"/>
                  </a:solidFill>
                  <a:latin typeface="Nokia Sans" pitchFamily="34" charset="0"/>
                </a:endParaRPr>
              </a:p>
            </p:txBody>
          </p:sp>
        </p:grpSp>
        <p:sp>
          <p:nvSpPr>
            <p:cNvPr id="9241" name="Rectangle 34"/>
            <p:cNvSpPr>
              <a:spLocks noChangeArrowheads="1"/>
            </p:cNvSpPr>
            <p:nvPr/>
          </p:nvSpPr>
          <p:spPr bwMode="auto">
            <a:xfrm>
              <a:off x="4368"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2" name="Rectangle 35"/>
            <p:cNvSpPr>
              <a:spLocks noChangeArrowheads="1"/>
            </p:cNvSpPr>
            <p:nvPr/>
          </p:nvSpPr>
          <p:spPr bwMode="auto">
            <a:xfrm>
              <a:off x="456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3" name="Rectangle 36"/>
            <p:cNvSpPr>
              <a:spLocks noChangeArrowheads="1"/>
            </p:cNvSpPr>
            <p:nvPr/>
          </p:nvSpPr>
          <p:spPr bwMode="auto">
            <a:xfrm>
              <a:off x="480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4" name="Rectangle 37"/>
            <p:cNvSpPr>
              <a:spLocks noChangeArrowheads="1"/>
            </p:cNvSpPr>
            <p:nvPr/>
          </p:nvSpPr>
          <p:spPr bwMode="auto">
            <a:xfrm>
              <a:off x="528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5" name="Rectangle 38"/>
            <p:cNvSpPr>
              <a:spLocks noChangeArrowheads="1"/>
            </p:cNvSpPr>
            <p:nvPr/>
          </p:nvSpPr>
          <p:spPr bwMode="auto">
            <a:xfrm>
              <a:off x="547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6" name="Rectangle 39"/>
            <p:cNvSpPr>
              <a:spLocks noChangeArrowheads="1"/>
            </p:cNvSpPr>
            <p:nvPr/>
          </p:nvSpPr>
          <p:spPr bwMode="auto">
            <a:xfrm>
              <a:off x="571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7" name="Rectangle 40"/>
            <p:cNvSpPr>
              <a:spLocks noChangeArrowheads="1"/>
            </p:cNvSpPr>
            <p:nvPr/>
          </p:nvSpPr>
          <p:spPr bwMode="auto">
            <a:xfrm>
              <a:off x="4032"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75113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Overview of CLDC and MIDP</a:t>
            </a:r>
          </a:p>
        </p:txBody>
      </p:sp>
      <p:sp>
        <p:nvSpPr>
          <p:cNvPr id="10243" name="Rectangle 3"/>
          <p:cNvSpPr>
            <a:spLocks noGrp="1" noChangeArrowheads="1"/>
          </p:cNvSpPr>
          <p:nvPr>
            <p:ph type="body" idx="1"/>
          </p:nvPr>
        </p:nvSpPr>
        <p:spPr/>
        <p:txBody>
          <a:bodyPr/>
          <a:lstStyle/>
          <a:p>
            <a:r>
              <a:rPr lang="en-GB" smtClean="0"/>
              <a:t>The focus of this course is</a:t>
            </a:r>
          </a:p>
          <a:p>
            <a:pPr lvl="1"/>
            <a:r>
              <a:rPr lang="en-GB" smtClean="0"/>
              <a:t>Connected, Limited Device Configuration (CLDC)</a:t>
            </a:r>
          </a:p>
          <a:p>
            <a:pPr lvl="1"/>
            <a:r>
              <a:rPr lang="en-GB" smtClean="0"/>
              <a:t>Mobile Information Device Profile (MIDP)</a:t>
            </a:r>
          </a:p>
          <a:p>
            <a:pPr lvl="1"/>
            <a:r>
              <a:rPr lang="en-GB" smtClean="0"/>
              <a:t>Optional APIs compatible with CLDC</a:t>
            </a:r>
          </a:p>
          <a:p>
            <a:r>
              <a:rPr lang="en-GB" smtClean="0"/>
              <a:t>This is aimed at devices such as</a:t>
            </a:r>
          </a:p>
          <a:p>
            <a:pPr lvl="1"/>
            <a:r>
              <a:rPr lang="en-GB" smtClean="0"/>
              <a:t>Series 40: Nokia 6500 slide, Nokia 6700 classic…</a:t>
            </a:r>
          </a:p>
          <a:p>
            <a:pPr lvl="1"/>
            <a:r>
              <a:rPr lang="en-GB" smtClean="0"/>
              <a:t>Symbian S60: </a:t>
            </a:r>
            <a:r>
              <a:rPr lang="en-US" smtClean="0"/>
              <a:t>Nokia E75</a:t>
            </a:r>
            <a:r>
              <a:rPr lang="en-GB" smtClean="0"/>
              <a:t>, </a:t>
            </a:r>
            <a:r>
              <a:rPr lang="en-US" smtClean="0"/>
              <a:t>Nokia 5800 XpressMusic</a:t>
            </a:r>
            <a:r>
              <a:rPr lang="en-GB" smtClean="0"/>
              <a:t>…</a:t>
            </a:r>
          </a:p>
        </p:txBody>
      </p:sp>
      <p:grpSp>
        <p:nvGrpSpPr>
          <p:cNvPr id="2" name="Group 4"/>
          <p:cNvGrpSpPr>
            <a:grpSpLocks/>
          </p:cNvGrpSpPr>
          <p:nvPr/>
        </p:nvGrpSpPr>
        <p:grpSpPr bwMode="auto">
          <a:xfrm>
            <a:off x="6389077" y="2324100"/>
            <a:ext cx="2180493" cy="3276600"/>
            <a:chOff x="4368" y="2016"/>
            <a:chExt cx="1488" cy="2064"/>
          </a:xfrm>
        </p:grpSpPr>
        <p:sp>
          <p:nvSpPr>
            <p:cNvPr id="10245" name="Rectangle 5"/>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10246" name="Rectangle 6"/>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grpSp>
          <p:nvGrpSpPr>
            <p:cNvPr id="3" name="Group 7"/>
            <p:cNvGrpSpPr>
              <a:grpSpLocks/>
            </p:cNvGrpSpPr>
            <p:nvPr/>
          </p:nvGrpSpPr>
          <p:grpSpPr bwMode="auto">
            <a:xfrm>
              <a:off x="5136" y="2243"/>
              <a:ext cx="720" cy="1312"/>
              <a:chOff x="5136" y="2243"/>
              <a:chExt cx="720" cy="1312"/>
            </a:xfrm>
          </p:grpSpPr>
          <p:sp>
            <p:nvSpPr>
              <p:cNvPr id="10251" name="Rectangle 8"/>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0252" name="Text Box 9"/>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sp>
          <p:nvSpPr>
            <p:cNvPr id="10248" name="Rectangle 10"/>
            <p:cNvSpPr>
              <a:spLocks noChangeArrowheads="1"/>
            </p:cNvSpPr>
            <p:nvPr/>
          </p:nvSpPr>
          <p:spPr bwMode="auto">
            <a:xfrm>
              <a:off x="528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0249" name="Rectangle 11"/>
            <p:cNvSpPr>
              <a:spLocks noChangeArrowheads="1"/>
            </p:cNvSpPr>
            <p:nvPr/>
          </p:nvSpPr>
          <p:spPr bwMode="auto">
            <a:xfrm>
              <a:off x="547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0250" name="Rectangle 12"/>
            <p:cNvSpPr>
              <a:spLocks noChangeArrowheads="1"/>
            </p:cNvSpPr>
            <p:nvPr/>
          </p:nvSpPr>
          <p:spPr bwMode="auto">
            <a:xfrm>
              <a:off x="571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2065978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CLDC</a:t>
            </a:r>
          </a:p>
        </p:txBody>
      </p:sp>
      <p:sp>
        <p:nvSpPr>
          <p:cNvPr id="11267" name="Rectangle 3"/>
          <p:cNvSpPr>
            <a:spLocks noGrp="1" noChangeArrowheads="1"/>
          </p:cNvSpPr>
          <p:nvPr>
            <p:ph type="body" idx="1"/>
          </p:nvPr>
        </p:nvSpPr>
        <p:spPr/>
        <p:txBody>
          <a:bodyPr/>
          <a:lstStyle/>
          <a:p>
            <a:r>
              <a:rPr lang="en-GB" smtClean="0"/>
              <a:t>CLDC stands for Connected, Limited Device Configuration</a:t>
            </a:r>
          </a:p>
          <a:p>
            <a:r>
              <a:rPr lang="en-GB" smtClean="0"/>
              <a:t>It is a configuration targeted at devices with</a:t>
            </a:r>
          </a:p>
          <a:p>
            <a:pPr lvl="1"/>
            <a:r>
              <a:rPr lang="en-GB" smtClean="0"/>
              <a:t>Limited power (often battery)</a:t>
            </a:r>
          </a:p>
          <a:p>
            <a:pPr lvl="1"/>
            <a:r>
              <a:rPr lang="en-GB" smtClean="0"/>
              <a:t>Connectivity to network</a:t>
            </a:r>
          </a:p>
          <a:p>
            <a:r>
              <a:rPr lang="en-GB" smtClean="0"/>
              <a:t>CLDC covers the following areas:</a:t>
            </a:r>
          </a:p>
          <a:p>
            <a:pPr lvl="1"/>
            <a:r>
              <a:rPr lang="en-GB" smtClean="0"/>
              <a:t>Java language and virtual machine features </a:t>
            </a:r>
          </a:p>
          <a:p>
            <a:pPr lvl="1"/>
            <a:r>
              <a:rPr lang="en-GB" smtClean="0"/>
              <a:t>Input/output and Networking</a:t>
            </a:r>
          </a:p>
          <a:p>
            <a:pPr lvl="1"/>
            <a:r>
              <a:rPr lang="en-GB" smtClean="0"/>
              <a:t>Security</a:t>
            </a:r>
          </a:p>
          <a:p>
            <a:pPr lvl="1"/>
            <a:r>
              <a:rPr lang="en-GB" smtClean="0"/>
              <a:t>Internationalization</a:t>
            </a:r>
          </a:p>
          <a:p>
            <a:r>
              <a:rPr lang="en-GB" smtClean="0"/>
              <a:t>Borrows some classes from Java SE and introduces </a:t>
            </a:r>
            <a:br>
              <a:rPr lang="en-GB" smtClean="0"/>
            </a:br>
            <a:r>
              <a:rPr lang="en-GB" smtClean="0"/>
              <a:t>Java ME specific classes</a:t>
            </a:r>
          </a:p>
          <a:p>
            <a:r>
              <a:rPr lang="en-GB" smtClean="0"/>
              <a:t>Currently two versions available</a:t>
            </a:r>
          </a:p>
          <a:p>
            <a:pPr lvl="1"/>
            <a:r>
              <a:rPr lang="en-GB" smtClean="0"/>
              <a:t>CLDC 1.0 and CLDC 1.1</a:t>
            </a:r>
          </a:p>
        </p:txBody>
      </p:sp>
      <p:grpSp>
        <p:nvGrpSpPr>
          <p:cNvPr id="2" name="Group 4"/>
          <p:cNvGrpSpPr>
            <a:grpSpLocks/>
          </p:cNvGrpSpPr>
          <p:nvPr/>
        </p:nvGrpSpPr>
        <p:grpSpPr bwMode="auto">
          <a:xfrm>
            <a:off x="6248400" y="2603500"/>
            <a:ext cx="2180493" cy="3276600"/>
            <a:chOff x="4368" y="2016"/>
            <a:chExt cx="1488" cy="2064"/>
          </a:xfrm>
        </p:grpSpPr>
        <p:sp>
          <p:nvSpPr>
            <p:cNvPr id="11269" name="Rectangle 5"/>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11270" name="Rectangle 6"/>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grpSp>
          <p:nvGrpSpPr>
            <p:cNvPr id="3" name="Group 7"/>
            <p:cNvGrpSpPr>
              <a:grpSpLocks/>
            </p:cNvGrpSpPr>
            <p:nvPr/>
          </p:nvGrpSpPr>
          <p:grpSpPr bwMode="auto">
            <a:xfrm>
              <a:off x="5136" y="2243"/>
              <a:ext cx="720" cy="1312"/>
              <a:chOff x="5136" y="2243"/>
              <a:chExt cx="720" cy="1312"/>
            </a:xfrm>
          </p:grpSpPr>
          <p:sp>
            <p:nvSpPr>
              <p:cNvPr id="11275" name="Rectangle 8"/>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11276" name="Text Box 9"/>
              <p:cNvSpPr txBox="1">
                <a:spLocks noChangeArrowheads="1"/>
              </p:cNvSpPr>
              <p:nvPr/>
            </p:nvSpPr>
            <p:spPr bwMode="auto">
              <a:xfrm rot="5400000">
                <a:off x="4823" y="2696"/>
                <a:ext cx="1312" cy="40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sp>
          <p:nvSpPr>
            <p:cNvPr id="11272"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1273"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1274"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extLst>
      <p:ext uri="{BB962C8B-B14F-4D97-AF65-F5344CB8AC3E}">
        <p14:creationId xmlns:p14="http://schemas.microsoft.com/office/powerpoint/2010/main" val="3520518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RMIT.thmx</Template>
  <TotalTime>91</TotalTime>
  <Words>5884</Words>
  <Application>Microsoft Macintosh PowerPoint</Application>
  <PresentationFormat>On-screen Show (4:3)</PresentationFormat>
  <Paragraphs>623</Paragraphs>
  <Slides>36</Slides>
  <Notes>34</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RMIT</vt:lpstr>
      <vt:lpstr>1_RMIT Core Presentation 2</vt:lpstr>
      <vt:lpstr>Week 1 - Java ME Development Overview</vt:lpstr>
      <vt:lpstr>Lecture Overview</vt:lpstr>
      <vt:lpstr>Java ME Overview</vt:lpstr>
      <vt:lpstr>Java ME Architecture</vt:lpstr>
      <vt:lpstr>Configurations</vt:lpstr>
      <vt:lpstr>Profiles</vt:lpstr>
      <vt:lpstr>Optional APIs</vt:lpstr>
      <vt:lpstr>Overview of CLDC and MIDP</vt:lpstr>
      <vt:lpstr>CLDC</vt:lpstr>
      <vt:lpstr>CLDC 1.0 and 1.1</vt:lpstr>
      <vt:lpstr>CLDC Virtual Machine</vt:lpstr>
      <vt:lpstr>CLDC Core classes</vt:lpstr>
      <vt:lpstr>MIDP</vt:lpstr>
      <vt:lpstr>MIDP 1.0, 2.0 and 2.1</vt:lpstr>
      <vt:lpstr>MIDP Functionality</vt:lpstr>
      <vt:lpstr>MIDlets (1)</vt:lpstr>
      <vt:lpstr>MIDlets (2)</vt:lpstr>
      <vt:lpstr>MIDlets (3)</vt:lpstr>
      <vt:lpstr>MIDlets (4)</vt:lpstr>
      <vt:lpstr>User Interface (1)</vt:lpstr>
      <vt:lpstr>Networking (1)</vt:lpstr>
      <vt:lpstr>Persistent Storage (1)</vt:lpstr>
      <vt:lpstr>Game API Overview</vt:lpstr>
      <vt:lpstr>Example Game created with Game API</vt:lpstr>
      <vt:lpstr>Java ME/MIDP Basics Summary</vt:lpstr>
      <vt:lpstr>MIDP Development Process</vt:lpstr>
      <vt:lpstr>Development Tools</vt:lpstr>
      <vt:lpstr>IDE - NetBeans</vt:lpstr>
      <vt:lpstr>Compiling</vt:lpstr>
      <vt:lpstr>Pre-Verifying</vt:lpstr>
      <vt:lpstr>Packaging application</vt:lpstr>
      <vt:lpstr>Manifest file</vt:lpstr>
      <vt:lpstr>MIDlet descriptor</vt:lpstr>
      <vt:lpstr>Pre-verifying and Packaging a MIDP Application  in NetBeans</vt:lpstr>
      <vt:lpstr>Developing and Deploying MIDP Applications  Summary</vt:lpstr>
      <vt:lpstr>Reading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Java ME Development Overview</dc:title>
  <dc:creator>Tina Nguyen</dc:creator>
  <cp:lastModifiedBy>Tina Nguyen</cp:lastModifiedBy>
  <cp:revision>6</cp:revision>
  <dcterms:created xsi:type="dcterms:W3CDTF">2011-09-26T17:53:28Z</dcterms:created>
  <dcterms:modified xsi:type="dcterms:W3CDTF">2011-09-27T16:26:40Z</dcterms:modified>
</cp:coreProperties>
</file>