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5"/>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8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FE597E-DF53-AC48-A2D6-F4A46D072432}" type="datetimeFigureOut">
              <a:rPr lang="en-US" smtClean="0"/>
              <a:t>10/6/11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153804-1B75-0546-AE6F-2531B1CF08ED}" type="slidenum">
              <a:rPr lang="en-US" smtClean="0"/>
              <a:t>‹#›</a:t>
            </a:fld>
            <a:endParaRPr lang="en-US"/>
          </a:p>
        </p:txBody>
      </p:sp>
    </p:spTree>
    <p:extLst>
      <p:ext uri="{BB962C8B-B14F-4D97-AF65-F5344CB8AC3E}">
        <p14:creationId xmlns:p14="http://schemas.microsoft.com/office/powerpoint/2010/main" val="39903969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 Id="rId3" Type="http://schemas.openxmlformats.org/officeDocument/2006/relationships/hyperlink" Target="..%5C..%5C..%5CWTK21%5Cdocs%5Capi%5Cmidp%5Cjavax%5Cmicroedition%5Crms%5Cpackage-summary.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62D77EBB-AA63-7F46-AA64-00C156F9A396}" type="slidenum">
              <a:rPr lang="en-US"/>
              <a:pPr eaLnBrk="1" hangingPunct="1"/>
              <a:t>2</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DB50AA27-5198-044F-B218-839D083F72F9}" type="slidenum">
              <a:rPr lang="en-US"/>
              <a:pPr eaLnBrk="1" hangingPunct="1"/>
              <a:t>11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a:latin typeface="Times New Roman" charset="0"/>
              </a:rPr>
              <a:t>Having built (and tested!) your MIDlet you can package it using Project-&gt;Create Package.  This will create a JAD and JAR file in your application bin directory.</a:t>
            </a:r>
          </a:p>
          <a:p>
            <a:pPr eaLnBrk="1" hangingPunct="1"/>
            <a:endParaRPr lang="en-GB">
              <a:latin typeface="Times New Roman" charset="0"/>
            </a:endParaRPr>
          </a:p>
          <a:p>
            <a:pPr eaLnBrk="1" hangingPunct="1"/>
            <a:r>
              <a:rPr lang="en-GB">
                <a:latin typeface="Times New Roman" charset="0"/>
              </a:rPr>
              <a:t>If you need to manually set any of the information that goes in the JAD file (e.g. to specify an icon to be used for your MIDlet) you can do this via the "Settings" option.</a:t>
            </a:r>
          </a:p>
          <a:p>
            <a:pPr eaLnBrk="1" hangingPunct="1"/>
            <a:endParaRPr lang="en-GB">
              <a:latin typeface="Times New Roman" charset="0"/>
            </a:endParaRPr>
          </a:p>
          <a:p>
            <a:pPr eaLnBrk="1" hangingPunct="1"/>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58E55312-E536-E842-9DB0-1859F6D98016}" type="slidenum">
              <a:rPr lang="en-US"/>
              <a:pPr eaLnBrk="1" hangingPunct="1"/>
              <a:t>12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84A20A59-63B1-7E4B-B06F-37B57DB94ADA}" type="slidenum">
              <a:rPr lang="en-US"/>
              <a:pPr eaLnBrk="1" hangingPunct="1"/>
              <a:t>13</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a:latin typeface="Times New Roman" charset="0"/>
              </a:rPr>
              <a:t>IBM WebSphere Micro Environment Palm OS Developer ToolKit  can be downloaded free from  http://www.palmone.com/us/support/jvm/download.html</a:t>
            </a:r>
          </a:p>
          <a:p>
            <a:pPr eaLnBrk="1" hangingPunct="1"/>
            <a:endParaRPr lang="en-GB">
              <a:latin typeface="Times New Roman" charset="0"/>
            </a:endParaRPr>
          </a:p>
          <a:p>
            <a:pPr eaLnBrk="1" hangingPunct="1"/>
            <a:r>
              <a:rPr lang="en-GB">
                <a:latin typeface="Times New Roman" charset="0"/>
              </a:rPr>
              <a:t>PRC stands for Palm ResourCe format</a:t>
            </a:r>
          </a:p>
          <a:p>
            <a:pPr eaLnBrk="1" hangingPunct="1"/>
            <a:endParaRPr lang="en-GB">
              <a:latin typeface="Times New Roman" charset="0"/>
            </a:endParaRPr>
          </a:p>
          <a:p>
            <a:pPr eaLnBrk="1" hangingPunct="1"/>
            <a:r>
              <a:rPr lang="en-GB">
                <a:latin typeface="Times New Roman" charset="0"/>
              </a:rPr>
              <a:t>Note that Java MIDlets don</a:t>
            </a:r>
            <a:r>
              <a:rPr lang="ja-JP" altLang="en-GB">
                <a:latin typeface="Times New Roman" charset="0"/>
              </a:rPr>
              <a:t>’</a:t>
            </a:r>
            <a:r>
              <a:rPr lang="en-GB">
                <a:latin typeface="Times New Roman" charset="0"/>
              </a:rPr>
              <a:t>t have to be converted to PRC format to be installed on a Palm device if you are going to use OTA provisioning, only if your want to deploy them using the same mechanism by which other software (Java and non-Java) is installed.</a:t>
            </a:r>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014F50E8-6A36-1048-862D-54C06138ABEB}" type="slidenum">
              <a:rPr lang="en-US"/>
              <a:pPr eaLnBrk="1" hangingPunct="1"/>
              <a:t>14</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a:latin typeface="Times New Roman" charset="0"/>
              </a:rPr>
              <a:t>Alternatively the PRC file can be downloaded from a web server.</a:t>
            </a:r>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682957B2-72B2-1442-9F90-89BAD6092A47}" type="slidenum">
              <a:rPr lang="en-US"/>
              <a:pPr eaLnBrk="1" hangingPunct="1"/>
              <a:t>15</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sz="1000">
                <a:latin typeface="Times New Roman" charset="0"/>
              </a:rPr>
              <a:t>The following is copied from "</a:t>
            </a:r>
            <a:r>
              <a:rPr lang="en-US" sz="1000">
                <a:latin typeface="Times New Roman" charset="0"/>
              </a:rPr>
              <a:t>MIDlet Packaging Options for palmOne Handhelds", February 24, 2004 from  www.palmone.com/java</a:t>
            </a:r>
          </a:p>
          <a:p>
            <a:pPr eaLnBrk="1" hangingPunct="1"/>
            <a:endParaRPr lang="en-US" sz="1000">
              <a:latin typeface="Times New Roman" charset="0"/>
            </a:endParaRPr>
          </a:p>
          <a:p>
            <a:pPr eaLnBrk="1" hangingPunct="1"/>
            <a:r>
              <a:rPr lang="en-US" sz="1000">
                <a:latin typeface="Times New Roman" charset="0"/>
              </a:rPr>
              <a:t>The decision to provide your Java application for palmOne devices in either a</a:t>
            </a:r>
          </a:p>
          <a:p>
            <a:pPr eaLnBrk="1" hangingPunct="1"/>
            <a:r>
              <a:rPr lang="en-US" sz="1000">
                <a:latin typeface="Times New Roman" charset="0"/>
              </a:rPr>
              <a:t>PRC or JAD+JAR format comes down to a few factors. First, if you are looking to</a:t>
            </a:r>
          </a:p>
          <a:p>
            <a:pPr eaLnBrk="1" hangingPunct="1"/>
            <a:r>
              <a:rPr lang="en-US" sz="1000">
                <a:latin typeface="Times New Roman" charset="0"/>
              </a:rPr>
              <a:t>target both palmOne devices, as well as other J2ME handsets, you will</a:t>
            </a:r>
          </a:p>
          <a:p>
            <a:pPr eaLnBrk="1" hangingPunct="1"/>
            <a:r>
              <a:rPr lang="en-US" sz="1000">
                <a:latin typeface="Times New Roman" charset="0"/>
              </a:rPr>
              <a:t>absolutely have to provide your application in the JAD+JAR format. Other J2ME</a:t>
            </a:r>
          </a:p>
          <a:p>
            <a:pPr eaLnBrk="1" hangingPunct="1"/>
            <a:r>
              <a:rPr lang="en-US" sz="1000">
                <a:latin typeface="Times New Roman" charset="0"/>
              </a:rPr>
              <a:t>devices do not support the PRC format. Second, if you only provide your</a:t>
            </a:r>
          </a:p>
          <a:p>
            <a:pPr eaLnBrk="1" hangingPunct="1"/>
            <a:r>
              <a:rPr lang="en-US" sz="1000">
                <a:latin typeface="Times New Roman" charset="0"/>
              </a:rPr>
              <a:t>application JAD+JAR format, your users will only be able to install their</a:t>
            </a:r>
          </a:p>
          <a:p>
            <a:pPr eaLnBrk="1" hangingPunct="1"/>
            <a:r>
              <a:rPr lang="en-US" sz="1000">
                <a:latin typeface="Times New Roman" charset="0"/>
              </a:rPr>
              <a:t>applications on their wireless device directly through the web browsers, which</a:t>
            </a:r>
          </a:p>
          <a:p>
            <a:pPr eaLnBrk="1" hangingPunct="1"/>
            <a:r>
              <a:rPr lang="en-US" sz="1000">
                <a:latin typeface="Times New Roman" charset="0"/>
              </a:rPr>
              <a:t>mobile handsets users may be used to, but most Palm OS devices users are not.</a:t>
            </a:r>
          </a:p>
          <a:p>
            <a:pPr eaLnBrk="1" hangingPunct="1"/>
            <a:r>
              <a:rPr lang="en-US" sz="1000">
                <a:latin typeface="Times New Roman" charset="0"/>
              </a:rPr>
              <a:t>For that reason, you may choose to provide the application both in the JAD+JAR</a:t>
            </a:r>
          </a:p>
          <a:p>
            <a:pPr eaLnBrk="1" hangingPunct="1"/>
            <a:r>
              <a:rPr lang="en-US" sz="1000">
                <a:latin typeface="Times New Roman" charset="0"/>
              </a:rPr>
              <a:t>format and the PRC format, though the PRC version of the application won’t</a:t>
            </a:r>
          </a:p>
          <a:p>
            <a:pPr eaLnBrk="1" hangingPunct="1"/>
            <a:r>
              <a:rPr lang="en-US" sz="1000">
                <a:latin typeface="Times New Roman" charset="0"/>
              </a:rPr>
              <a:t>benefit from the trust system provided by the Java Application Manager. Finally,</a:t>
            </a:r>
          </a:p>
          <a:p>
            <a:pPr eaLnBrk="1" hangingPunct="1"/>
            <a:r>
              <a:rPr lang="en-US" sz="1000">
                <a:latin typeface="Times New Roman" charset="0"/>
              </a:rPr>
              <a:t>if you want your Java application to look and act as much like a native Palm OS</a:t>
            </a:r>
          </a:p>
          <a:p>
            <a:pPr eaLnBrk="1" hangingPunct="1"/>
            <a:r>
              <a:rPr lang="en-US" sz="1000">
                <a:latin typeface="Times New Roman" charset="0"/>
              </a:rPr>
              <a:t>application as possible, and have no plans to target other J2ME mobile handsets,</a:t>
            </a:r>
          </a:p>
          <a:p>
            <a:pPr eaLnBrk="1" hangingPunct="1"/>
            <a:r>
              <a:rPr lang="en-US" sz="1000">
                <a:latin typeface="Times New Roman" charset="0"/>
              </a:rPr>
              <a:t>then you should just distribute your application in PRC format.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C8E209B2-AEF4-594C-BD42-8341F294E25D}" type="slidenum">
              <a:rPr lang="en-US"/>
              <a:pPr eaLnBrk="1" hangingPunct="1"/>
              <a:t>16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a:latin typeface="Times New Roman" charset="0"/>
              </a:rPr>
              <a:t>1.  Put the JAR and JAD file somewhere on a web server.  Here I've put them into my area or the student Tomcat server at Greenwich (\\Stutomcat\tomcatareas\wg05) which is at the URL http://stutomcat.cms.gre.ac.uk/wg05.</a:t>
            </a:r>
          </a:p>
          <a:p>
            <a:pPr eaLnBrk="1" hangingPunct="1"/>
            <a:endParaRPr lang="en-GB">
              <a:latin typeface="Times New Roman" charset="0"/>
            </a:endParaRPr>
          </a:p>
          <a:p>
            <a:pPr eaLnBrk="1" hangingPunct="1"/>
            <a:r>
              <a:rPr lang="en-GB">
                <a:latin typeface="Times New Roman" charset="0"/>
              </a:rPr>
              <a:t>2.  Connect your mobile device to the Internet.  Here it is one of the HP iPAQs owned by the University connected via Wi-Fi using a wireless access point in my home.  Using a mobile phone you might connect using the cell phone network (i.e.  GSM, GPRS or 3G network).</a:t>
            </a:r>
          </a:p>
          <a:p>
            <a:pPr eaLnBrk="1" hangingPunct="1"/>
            <a:endParaRPr lang="en-GB">
              <a:latin typeface="Times New Roman" charset="0"/>
            </a:endParaRPr>
          </a:p>
          <a:p>
            <a:pPr eaLnBrk="1" hangingPunct="1"/>
            <a:r>
              <a:rPr lang="en-GB">
                <a:latin typeface="Times New Roman" charset="0"/>
              </a:rPr>
              <a:t>3. Access the JAD file by entering the URL (e.g. http://stutomcat.cms.gre.ac.uk/wg05/demos.jad).  You could enter the URL directly into a screen provided by the application manager as shown here or you could surf to a web page using a web browser containing a link to the JAD file.  In either case the application manager will download and read the JAD file and on the basis of the information contained in it decide whether to download and install the JAR file.  The exact messages and prompts that appear on screen will depend on the application manager software.  Eventually the MIDlet should be installed on the device and be able to be run.</a:t>
            </a:r>
          </a:p>
          <a:p>
            <a:pPr eaLnBrk="1" hangingPunct="1"/>
            <a:endParaRPr lang="en-GB">
              <a:latin typeface="Times New Roman" charset="0"/>
            </a:endParaRPr>
          </a:p>
          <a:p>
            <a:pPr eaLnBrk="1" hangingPunct="1"/>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127C2CC2-5F59-FE4A-906C-56875EBB0611}" type="slidenum">
              <a:rPr lang="en-US"/>
              <a:pPr eaLnBrk="1" hangingPunct="1"/>
              <a:t>17</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9C84A59D-33A7-FD45-A23F-3C841462D417}" type="slidenum">
              <a:rPr lang="en-US"/>
              <a:pPr eaLnBrk="1" hangingPunct="1"/>
              <a:t>18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a:latin typeface="Times New Roman" charset="0"/>
              </a:rPr>
              <a:t>You probably wouldn't use it in this case.  More likely you'd use it to set information such as the address of the server to get information from or maybe the language to use for the user interface i.e. the sort of information you'd normally put in a configuration file.</a:t>
            </a:r>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9D666C62-3FF2-F142-9EEB-0FDB3EFDF5A4}" type="slidenum">
              <a:rPr lang="en-US"/>
              <a:pPr eaLnBrk="1" hangingPunct="1"/>
              <a:t>19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a:latin typeface="Times New Roman" charset="0"/>
              </a:rPr>
              <a:t>In the Wireless toolkit it is Project-&gt;Settings-&gt;User Defined</a:t>
            </a:r>
          </a:p>
          <a:p>
            <a:pPr eaLnBrk="1" hangingPunct="1"/>
            <a:endParaRPr lang="en-GB">
              <a:latin typeface="Times New Roman" charset="0"/>
            </a:endParaRPr>
          </a:p>
          <a:p>
            <a:pPr eaLnBrk="1" hangingPunct="1"/>
            <a:r>
              <a:rPr lang="en-GB">
                <a:latin typeface="Times New Roman" charset="0"/>
              </a:rPr>
              <a:t>in NetBeans right-click the project then Properties-&gt;Application Descriptor-&gt;Attributes</a:t>
            </a:r>
          </a:p>
          <a:p>
            <a:pPr eaLnBrk="1" hangingPunct="1"/>
            <a:endParaRPr lang="en-GB">
              <a:latin typeface="Times New Roman" charset="0"/>
            </a:endParaRPr>
          </a:p>
          <a:p>
            <a:pPr eaLnBrk="1" hangingPunct="1"/>
            <a:r>
              <a:rPr lang="en-GB">
                <a:latin typeface="Times New Roman" charset="0"/>
              </a:rPr>
              <a:t>Should the properties go in the manifest or the JAD?  In the JAD certainly.  Some platforms may pick up the properties from the manifest but all I've tested pick them up from the JAD.</a:t>
            </a:r>
          </a:p>
          <a:p>
            <a:pPr eaLnBrk="1" hangingPunct="1"/>
            <a:endParaRPr lang="en-GB">
              <a:latin typeface="Times New Roman" charset="0"/>
            </a:endParaRPr>
          </a:p>
          <a:p>
            <a:pPr eaLnBrk="1" hangingPunct="1"/>
            <a:r>
              <a:rPr lang="en-GB">
                <a:latin typeface="Times New Roman" charset="0"/>
              </a:rPr>
              <a:t>In real life for this particular application it would be nicer for the user if they could select the location from a list but in certain applications it can be useful to set parameters in this way.</a:t>
            </a:r>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69AFED81-D51B-644F-9B64-15018797F805}" type="slidenum">
              <a:rPr lang="en-US"/>
              <a:pPr eaLnBrk="1" hangingPunct="1"/>
              <a:t>20</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3A778650-4F54-B943-928A-887A4A477B34}" type="slidenum">
              <a:rPr lang="en-US"/>
              <a:pPr eaLnBrk="1" hangingPunct="1"/>
              <a:t>3</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a:latin typeface="Times New Roman" charset="0"/>
              </a:rPr>
              <a:t>The application manager is sometimes software that is pre-installed on the mobile device (i.e. when you buy the device the application manager is already present on it) or it may need to be installed before you can run install and run any MIDlets on the device.  For instance, a Zire 72 from PalmOne comes with a piece of software already installed called "Midlet HQ" which installs, manages and runs MIDlets.  On the other hand the HP iPAQs that we have bought for student use didn't come with any software installed to deal with MIDlets and so we had to install a version of Midlet HQ from IBM .</a:t>
            </a:r>
          </a:p>
          <a:p>
            <a:pPr eaLnBrk="1" hangingPunct="1"/>
            <a:endParaRPr lang="en-GB">
              <a:latin typeface="Times New Roman" charset="0"/>
            </a:endParaRPr>
          </a:p>
          <a:p>
            <a:pPr eaLnBrk="1" hangingPunct="1"/>
            <a:r>
              <a:rPr lang="en-GB">
                <a:latin typeface="Times New Roman" charset="0"/>
              </a:rPr>
              <a:t>The application manager provides the environment in which the Java Virtual Machine (JVM - the program that actually executes the MIDlet instructions) and the MIDlet itself exist.</a:t>
            </a:r>
          </a:p>
          <a:p>
            <a:pPr eaLnBrk="1" hangingPunct="1"/>
            <a:endParaRPr lang="en-GB">
              <a:latin typeface="Times New Roman" charset="0"/>
            </a:endParaRPr>
          </a:p>
          <a:p>
            <a:pPr eaLnBrk="1" hangingPunct="1"/>
            <a:r>
              <a:rPr lang="en-GB">
                <a:latin typeface="Times New Roman" charset="0"/>
              </a:rPr>
              <a:t>The application manager creates the instance of the MIDlet (i.e. loads its code into memory and calls its constructor to carry out initialization) and then calls various predefined methods in the MIDlet at important moments in the MIDlets life (birthdays etc .... joke).</a:t>
            </a:r>
          </a:p>
          <a:p>
            <a:pPr eaLnBrk="1" hangingPunct="1"/>
            <a:endParaRPr lang="en-GB">
              <a:latin typeface="Times New Roman" charset="0"/>
            </a:endParaRPr>
          </a:p>
          <a:p>
            <a:pPr eaLnBrk="1" hangingPunct="1"/>
            <a:r>
              <a:rPr lang="en-GB">
                <a:latin typeface="Times New Roman" charset="0"/>
              </a:rPr>
              <a:t>As MIDlet programmers we don't need to understand the internals of how the application manager works but we do need to understand how it will interact with our MIDlet.  This interaction is specified in the MIDP specification from Sun.</a:t>
            </a:r>
            <a:endParaRPr 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
        <p:nvSpPr>
          <p:cNvPr id="59396" name="Slide Number Placeholder 3"/>
          <p:cNvSpPr>
            <a:spLocks noGrp="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CBE16BF0-8A46-BE47-83BE-3BCBD95FBC1B}" type="slidenum">
              <a:rPr lang="en-US"/>
              <a:pPr eaLnBrk="1" hangingPunct="1"/>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40283F14-5747-D44E-A438-9ECA050FE7DA}" type="slidenum">
              <a:rPr lang="en-US"/>
              <a:pPr eaLnBrk="1" hangingPunct="1"/>
              <a:t>22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a:latin typeface="Times New Roman" charset="0"/>
              </a:rPr>
              <a:t>Java code runs within the Java Virtual Machine and this provides a layer of protection between a potentially malicious Java program and the resources of the device itself.  For instance memory access for Java program will be restricted to areas of memory allocated to Java.  A Java program won't be able to break out of that.  A binary program (e.g. compiled C++) has no such level of protection and so could potentially access any of the resources belonging to the device.</a:t>
            </a:r>
          </a:p>
          <a:p>
            <a:pPr eaLnBrk="1" hangingPunct="1"/>
            <a:endParaRPr lang="en-GB">
              <a:latin typeface="Times New Roman" charset="0"/>
            </a:endParaRPr>
          </a:p>
          <a:p>
            <a:pPr eaLnBrk="1" hangingPunct="1"/>
            <a:r>
              <a:rPr lang="en-GB">
                <a:latin typeface="Times New Roman" charset="0"/>
              </a:rPr>
              <a:t>This is a rather simplistic view but it gives an idea of the "built-in" protection that come with Java whatever the platform.</a:t>
            </a:r>
          </a:p>
          <a:p>
            <a:pPr eaLnBrk="1" hangingPunct="1"/>
            <a:endParaRPr lang="en-GB">
              <a:latin typeface="Times New Roman" charset="0"/>
            </a:endParaRPr>
          </a:p>
          <a:p>
            <a:pPr eaLnBrk="1" hangingPunct="1"/>
            <a:r>
              <a:rPr lang="en-GB">
                <a:latin typeface="Times New Roman" charset="0"/>
              </a:rPr>
              <a:t>What about .Net CF programs?  They too run in a "managed environment".  Instead of the JVM we have the CLR (Common Language Runtime).  Like the JVM this should protect the underlying device and resources from malicious code BUT because the CLR is more closely integrated with the underlying OS than the JVM (remember .Net CF only runs on Windows) there is perhaps more potential for malicious code to access device resources.</a:t>
            </a:r>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CB2A3BAD-4070-7C4E-B32C-8F1CC46F1CB9}" type="slidenum">
              <a:rPr lang="en-US"/>
              <a:pPr eaLnBrk="1" hangingPunct="1"/>
              <a:t>23</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a:latin typeface="Times New Roman" charset="0"/>
              </a:rPr>
              <a:t>The MIDP 2.0 framework provides for the specification of any number of </a:t>
            </a:r>
            <a:r>
              <a:rPr lang="en-GB" b="1">
                <a:latin typeface="Times New Roman" charset="0"/>
              </a:rPr>
              <a:t>protection domains</a:t>
            </a:r>
            <a:r>
              <a:rPr lang="en-GB">
                <a:latin typeface="Times New Roman" charset="0"/>
              </a:rPr>
              <a:t>.  </a:t>
            </a:r>
            <a:r>
              <a:rPr lang="en-GB" b="1">
                <a:latin typeface="Times New Roman" charset="0"/>
              </a:rPr>
              <a:t>Permissions</a:t>
            </a:r>
            <a:r>
              <a:rPr lang="en-GB">
                <a:latin typeface="Times New Roman" charset="0"/>
              </a:rPr>
              <a:t> are assigned to domains.  Permissions may be of two types: </a:t>
            </a:r>
            <a:r>
              <a:rPr lang="en-GB" b="1">
                <a:latin typeface="Times New Roman" charset="0"/>
              </a:rPr>
              <a:t>allowed</a:t>
            </a:r>
            <a:r>
              <a:rPr lang="en-GB">
                <a:latin typeface="Times New Roman" charset="0"/>
              </a:rPr>
              <a:t> permissions (things the MIDlets in that domain are automatically allowed to do) and </a:t>
            </a:r>
            <a:r>
              <a:rPr lang="en-GB" b="1">
                <a:latin typeface="Times New Roman" charset="0"/>
              </a:rPr>
              <a:t>user</a:t>
            </a:r>
            <a:r>
              <a:rPr lang="en-GB">
                <a:latin typeface="Times New Roman" charset="0"/>
              </a:rPr>
              <a:t> permissions (things the user must be prompted for).</a:t>
            </a:r>
          </a:p>
          <a:p>
            <a:pPr eaLnBrk="1" hangingPunct="1"/>
            <a:endParaRPr lang="en-GB">
              <a:latin typeface="Times New Roman" charset="0"/>
            </a:endParaRPr>
          </a:p>
          <a:p>
            <a:pPr eaLnBrk="1" hangingPunct="1"/>
            <a:r>
              <a:rPr lang="en-GB">
                <a:latin typeface="Times New Roman" charset="0"/>
              </a:rPr>
              <a:t>MIDlets are allocated to protection domains based on specified rules (e.g. MIDlets from certain websites may be put in a trusted protection domain).  </a:t>
            </a:r>
          </a:p>
          <a:p>
            <a:pPr eaLnBrk="1" hangingPunct="1"/>
            <a:endParaRPr lang="en-GB">
              <a:latin typeface="Times New Roman" charset="0"/>
            </a:endParaRPr>
          </a:p>
          <a:p>
            <a:pPr eaLnBrk="1" hangingPunct="1"/>
            <a:r>
              <a:rPr lang="en-GB">
                <a:latin typeface="Times New Roman" charset="0"/>
              </a:rPr>
              <a:t>MIDlets can have MIDlet-Permissions attributes specified in the JAD file.  These may specific for instance that a particular MIDlet absolutely has to have certain permissions in order to run.  The Application Manager can check these before installing the MIDlet and if there is a conflict between what the MIDlet needs and what permissions the MIDlet will be granted given its protection domain it may decide not to install the MIDlet.</a:t>
            </a:r>
          </a:p>
          <a:p>
            <a:pPr eaLnBrk="1" hangingPunct="1"/>
            <a:endParaRPr lang="en-GB">
              <a:latin typeface="Times New Roman" charset="0"/>
            </a:endParaRPr>
          </a:p>
          <a:p>
            <a:pPr eaLnBrk="1" hangingPunct="1"/>
            <a:r>
              <a:rPr lang="en-GB">
                <a:latin typeface="Times New Roman" charset="0"/>
              </a:rPr>
              <a:t>This may all sound a bit vague but this is because the MIDP specification only sets down a security framework; many details of how it is implemented is up to the MIDP implementation.</a:t>
            </a:r>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A06FC745-BBF7-5949-A794-07920D6CDFFF}" type="slidenum">
              <a:rPr lang="en-US"/>
              <a:pPr eaLnBrk="1" hangingPunct="1"/>
              <a:t>24</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a:latin typeface="Times New Roman" charset="0"/>
              </a:rPr>
              <a:t>This side shows the three protection domains implemented on the Wireless Toolkit.  The protection domains implemented on a particular device may be different.</a:t>
            </a:r>
          </a:p>
          <a:p>
            <a:pPr eaLnBrk="1" hangingPunct="1"/>
            <a:endParaRPr lang="en-GB">
              <a:latin typeface="Times New Roman" charset="0"/>
            </a:endParaRPr>
          </a:p>
          <a:p>
            <a:pPr eaLnBrk="1" hangingPunct="1"/>
            <a:r>
              <a:rPr lang="en-GB">
                <a:latin typeface="Times New Roman" charset="0"/>
              </a:rPr>
              <a:t>When a MIDlet is installed on the device it is assigned to one or other protection domain depending on the criteria specified for the domains.  For instance in the example above a MIDlet from www.evilMIDlets.com will be assigned to "Minimum protection domain".  </a:t>
            </a:r>
          </a:p>
          <a:p>
            <a:pPr eaLnBrk="1" hangingPunct="1"/>
            <a:endParaRPr lang="en-GB">
              <a:latin typeface="Times New Roman" charset="0"/>
            </a:endParaRPr>
          </a:p>
          <a:p>
            <a:pPr eaLnBrk="1" hangingPunct="1"/>
            <a:r>
              <a:rPr lang="en-GB">
                <a:latin typeface="Times New Roman" charset="0"/>
              </a:rPr>
              <a:t>The protection domain that the MIDlet is placed in determines what permissions it is allowed.  For instance, in the example above a MIDlet in the "Trusted protection domain" will have all permissions without having to ask for them.   Permissions can be more finely grained than the ones shows above.  For instance, in a particular domain you may allow HTTP connections but require the user to give explicit permission for the sending of SMS messages.</a:t>
            </a:r>
          </a:p>
          <a:p>
            <a:pPr eaLnBrk="1" hangingPunct="1"/>
            <a:endParaRPr lang="en-GB">
              <a:latin typeface="Times New Roman" charset="0"/>
            </a:endParaRPr>
          </a:p>
          <a:p>
            <a:pPr eaLnBrk="1" hangingPunct="1"/>
            <a:r>
              <a:rPr lang="en-GB">
                <a:latin typeface="Times New Roman" charset="0"/>
              </a:rPr>
              <a:t>User permissions are further classified as oneshot, session and blanket.  These related to how long the permission lasts once granted by the user:</a:t>
            </a:r>
          </a:p>
          <a:p>
            <a:pPr eaLnBrk="1" hangingPunct="1"/>
            <a:endParaRPr lang="en-GB">
              <a:latin typeface="Times New Roman" charset="0"/>
            </a:endParaRPr>
          </a:p>
          <a:p>
            <a:pPr eaLnBrk="1" hangingPunct="1">
              <a:buFontTx/>
              <a:buChar char="•"/>
            </a:pPr>
            <a:r>
              <a:rPr lang="en-GB">
                <a:latin typeface="Times New Roman" charset="0"/>
              </a:rPr>
              <a:t>oneshot - just lasts for that request.  If the MIDlet needs the same permission even a few seconds later then it must ask again</a:t>
            </a:r>
          </a:p>
          <a:p>
            <a:pPr eaLnBrk="1" hangingPunct="1">
              <a:buFontTx/>
              <a:buChar char="•"/>
            </a:pPr>
            <a:r>
              <a:rPr lang="en-GB">
                <a:latin typeface="Times New Roman" charset="0"/>
              </a:rPr>
              <a:t>session - the permission lasts all the time the MIDlet is running</a:t>
            </a:r>
          </a:p>
          <a:p>
            <a:pPr eaLnBrk="1" hangingPunct="1">
              <a:buFontTx/>
              <a:buChar char="•"/>
            </a:pPr>
            <a:r>
              <a:rPr lang="en-GB">
                <a:latin typeface="Times New Roman" charset="0"/>
              </a:rPr>
              <a:t>blanket - the permission lasts until this particular MIDlet suite is uninstalled.</a:t>
            </a:r>
          </a:p>
          <a:p>
            <a:pPr eaLnBrk="1" hangingPunct="1"/>
            <a:endParaRPr lang="en-GB">
              <a:latin typeface="Times New Roman" charset="0"/>
            </a:endParaRPr>
          </a:p>
          <a:p>
            <a:pPr eaLnBrk="1" hangingPunct="1"/>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DA624DDE-98B0-4242-81A5-B60EB840D1A8}" type="slidenum">
              <a:rPr lang="en-US"/>
              <a:pPr eaLnBrk="1" hangingPunct="1"/>
              <a:t>25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a:latin typeface="Times New Roman" charset="0"/>
              </a:rPr>
              <a:t>The default security setting in the Java WTK 2.5.1 is MSA – unidentified_third_party. If you run the TempInSydney example using this domain you will get prompted about whether or not you wish it to be allowed to make a network connection.  If you change the permissions in "Preferences" to allocate the MIDlet to the </a:t>
            </a:r>
            <a:r>
              <a:rPr lang="ja-JP" altLang="en-GB">
                <a:latin typeface="Times New Roman" charset="0"/>
              </a:rPr>
              <a:t>“</a:t>
            </a:r>
            <a:r>
              <a:rPr lang="en-GB">
                <a:latin typeface="Times New Roman" charset="0"/>
              </a:rPr>
              <a:t>maximum" security domain then you will not be prompted and the MIDlet will be automatically given permission to make a network connection.</a:t>
            </a:r>
          </a:p>
          <a:p>
            <a:pPr eaLnBrk="1" hangingPunct="1"/>
            <a:endParaRPr lang="en-GB">
              <a:latin typeface="Times New Roman" charset="0"/>
            </a:endParaRPr>
          </a:p>
          <a:p>
            <a:pPr eaLnBrk="1" hangingPunct="1"/>
            <a:r>
              <a:rPr lang="en-GB">
                <a:latin typeface="Times New Roman" charset="0"/>
              </a:rPr>
              <a:t>To experiment with this in Netbeans you right-click the project and select properties.  Then select Platform and click the "Manage Emulators" button.  The select the "Tools &amp; Extensions" then click "Open Preferences".  Then choose the Security tab.  You can then change the security domain from the drop down box.</a:t>
            </a:r>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US">
                <a:latin typeface="Times New Roman" charset="0"/>
              </a:rPr>
              <a:t>It's a handy way to advise a device at installation time that your MIDlet suite will be attempting particular operations. If the device is about to install the MIDlet suite into a protection domain that doesn't allow some of the permissions the MIDlet suite requires, the installation can fail gracefully. Without this mechanism, the user could install a MIDlet suite only to find later that it doesn't work.</a:t>
            </a:r>
          </a:p>
        </p:txBody>
      </p:sp>
      <p:sp>
        <p:nvSpPr>
          <p:cNvPr id="64516" name="Slide Number Placeholder 3"/>
          <p:cNvSpPr>
            <a:spLocks noGrp="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BAA5A5A4-B66C-B045-8019-B0421977009C}" type="slidenum">
              <a:rPr lang="en-US"/>
              <a:pPr eaLnBrk="1" hangingPunct="1"/>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B0503098-CA5F-9349-8DA4-A568C5C5E9CD}" type="slidenum">
              <a:rPr lang="en-US"/>
              <a:pPr eaLnBrk="1" hangingPunct="1"/>
              <a:t>27</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79B8D1E2-5964-C04A-8870-7CA5E5197185}" type="slidenum">
              <a:rPr lang="en-US"/>
              <a:pPr eaLnBrk="1" hangingPunct="1"/>
              <a:t>28</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a:latin typeface="Times New Roman" charset="0"/>
              </a:rPr>
              <a:t>So as a MIDP programmer you are mainly working with the MIDP and CLDC APIs.  MIDP - new stuff specifically for mobile devices.  CLDC - cut-down versions of old stuff.  Not quite that simple but close.</a:t>
            </a:r>
          </a:p>
          <a:p>
            <a:pPr eaLnBrk="1" hangingPunct="1"/>
            <a:endParaRPr lang="en-GB">
              <a:latin typeface="Times New Roman" charset="0"/>
            </a:endParaRPr>
          </a:p>
          <a:p>
            <a:pPr eaLnBrk="1" hangingPunct="1"/>
            <a:r>
              <a:rPr lang="en-GB">
                <a:latin typeface="Times New Roman" charset="0"/>
              </a:rPr>
              <a:t>The Information Module is a Profile that supports devices without rich graphical displays e.g. devices embedded in others such as vending machines.</a:t>
            </a:r>
          </a:p>
          <a:p>
            <a:pPr eaLnBrk="1" hangingPunct="1"/>
            <a:endParaRPr 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82FA9597-96B6-8D4F-9C04-C6F04961E7B2}" type="slidenum">
              <a:rPr lang="en-US"/>
              <a:pPr eaLnBrk="1" hangingPunct="1"/>
              <a:t>29</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a:latin typeface="Times New Roman" charset="0"/>
              </a:rPr>
              <a:t>Early implementations of MIDP 2.0 were implemented on top of CLDC 1.0 because MIDP 2.0 came out before CLDC 1.1.  Now that CLDC 1.1 is available it is likely to be implemented on most platforms.  Though looking through some specs of mobile phones that is not necessarily the case and there are still a number of CLDC 1.0 devices on the market.</a:t>
            </a:r>
          </a:p>
          <a:p>
            <a:pPr eaLnBrk="1" hangingPunct="1"/>
            <a:endParaRPr lang="en-GB">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D0BD6329-60D7-C841-A4E7-B32CF5F97658}" type="slidenum">
              <a:rPr lang="en-US"/>
              <a:pPr eaLnBrk="1" hangingPunct="1"/>
              <a:t>30</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a:latin typeface="Times New Roman" charset="0"/>
              </a:rPr>
              <a:t>Of course this only really makes sense to someone who knows the Java SE fairly well.  The overall message is that you shouldn't expect something to exist in the CLDC just because it exists in Java SE so check before you design your application.</a:t>
            </a:r>
          </a:p>
          <a:p>
            <a:pPr eaLnBrk="1" hangingPunct="1"/>
            <a:endParaRPr lang="en-GB">
              <a:latin typeface="Times New Roman" charset="0"/>
            </a:endParaRPr>
          </a:p>
          <a:p>
            <a:pPr eaLnBrk="1" hangingPunct="1"/>
            <a:r>
              <a:rPr lang="en-GB">
                <a:latin typeface="Times New Roman" charset="0"/>
              </a:rPr>
              <a:t>Although there are no file classes there is a new package in MIDP that allows you to store data - </a:t>
            </a:r>
            <a:r>
              <a:rPr lang="en-US">
                <a:latin typeface="Times New Roman" charset="0"/>
                <a:hlinkClick r:id="rId3" action="ppaction://hlinkfile"/>
              </a:rPr>
              <a:t>javax.microedition.rms</a:t>
            </a:r>
            <a:r>
              <a:rPr lang="en-US">
                <a:latin typeface="Times New Roman" charset="0"/>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286C73A8-4A4E-3740-8E7B-AEF59B90BA6F}" type="slidenum">
              <a:rPr lang="en-US"/>
              <a:pPr eaLnBrk="1" hangingPunct="1"/>
              <a:t>4</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lnSpc>
                <a:spcPct val="90000"/>
              </a:lnSpc>
            </a:pPr>
            <a:r>
              <a:rPr lang="en-GB" sz="1000">
                <a:latin typeface="Times New Roman" charset="0"/>
              </a:rPr>
              <a:t>NOTE - the only thing missing from this program is an import at the beginning (</a:t>
            </a:r>
            <a:r>
              <a:rPr lang="en-US">
                <a:latin typeface="Times New Roman" charset="0"/>
              </a:rPr>
              <a:t>import javax.microedition.midlet.*; )</a:t>
            </a:r>
            <a:endParaRPr lang="en-GB" sz="1000">
              <a:latin typeface="Times New Roman" charset="0"/>
            </a:endParaRPr>
          </a:p>
          <a:p>
            <a:pPr eaLnBrk="1" hangingPunct="1">
              <a:lnSpc>
                <a:spcPct val="90000"/>
              </a:lnSpc>
            </a:pPr>
            <a:endParaRPr lang="en-GB" sz="1000">
              <a:latin typeface="Times New Roman" charset="0"/>
            </a:endParaRPr>
          </a:p>
          <a:p>
            <a:pPr eaLnBrk="1" hangingPunct="1">
              <a:lnSpc>
                <a:spcPct val="90000"/>
              </a:lnSpc>
            </a:pPr>
            <a:r>
              <a:rPr lang="en-GB" sz="1000">
                <a:latin typeface="Times New Roman" charset="0"/>
              </a:rPr>
              <a:t>When this MIDlet runs in the emulator you'd expect to see:</a:t>
            </a:r>
          </a:p>
          <a:p>
            <a:pPr lvl="1" eaLnBrk="1" hangingPunct="1">
              <a:lnSpc>
                <a:spcPct val="90000"/>
              </a:lnSpc>
            </a:pPr>
            <a:r>
              <a:rPr lang="en-GB" sz="1000">
                <a:latin typeface="Times New Roman" charset="0"/>
              </a:rPr>
              <a:t>I'm being born</a:t>
            </a:r>
          </a:p>
          <a:p>
            <a:pPr lvl="1" eaLnBrk="1" hangingPunct="1">
              <a:lnSpc>
                <a:spcPct val="90000"/>
              </a:lnSpc>
            </a:pPr>
            <a:r>
              <a:rPr lang="en-GB" sz="1000">
                <a:latin typeface="Times New Roman" charset="0"/>
              </a:rPr>
              <a:t>I'm being started</a:t>
            </a:r>
          </a:p>
          <a:p>
            <a:pPr lvl="1" eaLnBrk="1" hangingPunct="1">
              <a:lnSpc>
                <a:spcPct val="90000"/>
              </a:lnSpc>
            </a:pPr>
            <a:endParaRPr lang="en-GB" sz="1000">
              <a:latin typeface="Times New Roman" charset="0"/>
            </a:endParaRPr>
          </a:p>
          <a:p>
            <a:pPr lvl="1" eaLnBrk="1" hangingPunct="1">
              <a:lnSpc>
                <a:spcPct val="90000"/>
              </a:lnSpc>
            </a:pPr>
            <a:r>
              <a:rPr lang="en-GB" sz="1000" i="1">
                <a:latin typeface="Times New Roman" charset="0"/>
              </a:rPr>
              <a:t>then sometime later when you exit from it</a:t>
            </a:r>
          </a:p>
          <a:p>
            <a:pPr lvl="1" eaLnBrk="1" hangingPunct="1">
              <a:lnSpc>
                <a:spcPct val="90000"/>
              </a:lnSpc>
            </a:pPr>
            <a:endParaRPr lang="en-GB" sz="1000" i="1">
              <a:latin typeface="Times New Roman" charset="0"/>
            </a:endParaRPr>
          </a:p>
          <a:p>
            <a:pPr lvl="1" eaLnBrk="1" hangingPunct="1">
              <a:lnSpc>
                <a:spcPct val="90000"/>
              </a:lnSpc>
            </a:pPr>
            <a:r>
              <a:rPr lang="en-GB" sz="1000">
                <a:latin typeface="Times New Roman" charset="0"/>
              </a:rPr>
              <a:t>I'm being destroyed - aargh</a:t>
            </a:r>
          </a:p>
          <a:p>
            <a:pPr eaLnBrk="1" hangingPunct="1">
              <a:lnSpc>
                <a:spcPct val="90000"/>
              </a:lnSpc>
            </a:pPr>
            <a:endParaRPr lang="en-GB" sz="1000">
              <a:latin typeface="Times New Roman" charset="0"/>
            </a:endParaRPr>
          </a:p>
          <a:p>
            <a:pPr eaLnBrk="1" hangingPunct="1">
              <a:lnSpc>
                <a:spcPct val="90000"/>
              </a:lnSpc>
            </a:pPr>
            <a:r>
              <a:rPr lang="en-GB" sz="1000">
                <a:latin typeface="Times New Roman" charset="0"/>
              </a:rPr>
              <a:t>The MIDlet's lifecycle methods are: the constructor; startApp(); pauseApp() and destroyApp().</a:t>
            </a:r>
          </a:p>
          <a:p>
            <a:pPr eaLnBrk="1" hangingPunct="1">
              <a:lnSpc>
                <a:spcPct val="90000"/>
              </a:lnSpc>
            </a:pPr>
            <a:endParaRPr lang="en-GB" sz="1000">
              <a:latin typeface="Times New Roman" charset="0"/>
            </a:endParaRPr>
          </a:p>
          <a:p>
            <a:pPr eaLnBrk="1" hangingPunct="1">
              <a:lnSpc>
                <a:spcPct val="90000"/>
              </a:lnSpc>
              <a:buFontTx/>
              <a:buChar char="•"/>
            </a:pPr>
            <a:r>
              <a:rPr lang="en-GB" sz="1000">
                <a:latin typeface="Times New Roman" charset="0"/>
              </a:rPr>
              <a:t>When the MIDlet is to be run the Application Manager creates an instance of it and calls the constructor.  The MIDlet is now in the </a:t>
            </a:r>
            <a:r>
              <a:rPr lang="en-GB" sz="1000" i="1">
                <a:latin typeface="Times New Roman" charset="0"/>
              </a:rPr>
              <a:t>paused</a:t>
            </a:r>
            <a:r>
              <a:rPr lang="en-GB" sz="1000">
                <a:latin typeface="Times New Roman" charset="0"/>
              </a:rPr>
              <a:t> state until ....</a:t>
            </a:r>
          </a:p>
          <a:p>
            <a:pPr eaLnBrk="1" hangingPunct="1">
              <a:lnSpc>
                <a:spcPct val="90000"/>
              </a:lnSpc>
              <a:buFontTx/>
              <a:buChar char="•"/>
            </a:pPr>
            <a:r>
              <a:rPr lang="en-GB" sz="1000">
                <a:latin typeface="Times New Roman" charset="0"/>
              </a:rPr>
              <a:t>the Application Manager calls the startApp() method and puts the MIDlet in the </a:t>
            </a:r>
            <a:r>
              <a:rPr lang="en-GB" sz="1000" i="1">
                <a:latin typeface="Times New Roman" charset="0"/>
              </a:rPr>
              <a:t>active</a:t>
            </a:r>
            <a:r>
              <a:rPr lang="en-GB" sz="1000">
                <a:latin typeface="Times New Roman" charset="0"/>
              </a:rPr>
              <a:t> (i.e. running) state.</a:t>
            </a:r>
          </a:p>
          <a:p>
            <a:pPr eaLnBrk="1" hangingPunct="1">
              <a:lnSpc>
                <a:spcPct val="90000"/>
              </a:lnSpc>
              <a:buFontTx/>
              <a:buChar char="•"/>
            </a:pPr>
            <a:r>
              <a:rPr lang="en-GB" sz="1000">
                <a:latin typeface="Times New Roman" charset="0"/>
              </a:rPr>
              <a:t>While the MIDlet is in the active state it can be returned to the paused state (i.e. suspended) by the Application Manager calling the pauseApp() method.  Alternatively the MIDlet can put itself in this state by calling the method notifyPaused()</a:t>
            </a:r>
          </a:p>
          <a:p>
            <a:pPr eaLnBrk="1" hangingPunct="1">
              <a:lnSpc>
                <a:spcPct val="90000"/>
              </a:lnSpc>
              <a:buFontTx/>
              <a:buChar char="•"/>
            </a:pPr>
            <a:r>
              <a:rPr lang="en-GB" sz="1000">
                <a:latin typeface="Times New Roman" charset="0"/>
              </a:rPr>
              <a:t>The Application Manager can terminate the MIDlet at any time by calling its destroyApp() method.  The MIDlet can choose to destroy itself by calling notifyDestroyed().</a:t>
            </a:r>
          </a:p>
          <a:p>
            <a:pPr eaLnBrk="1" hangingPunct="1">
              <a:lnSpc>
                <a:spcPct val="90000"/>
              </a:lnSpc>
            </a:pPr>
            <a:endParaRPr lang="en-GB" sz="1000">
              <a:latin typeface="Times New Roman" charset="0"/>
            </a:endParaRPr>
          </a:p>
          <a:p>
            <a:pPr eaLnBrk="1" hangingPunct="1">
              <a:lnSpc>
                <a:spcPct val="90000"/>
              </a:lnSpc>
            </a:pPr>
            <a:r>
              <a:rPr lang="en-US" sz="1000">
                <a:latin typeface="Times New Roman" charset="0"/>
              </a:rPr>
              <a:t>Note: You won't see pauseApp() being called after the constructor but you will see that startApp() is called. startApp() is called because initially the midlet is created in a paused state (i.e. unable to respond to events) and is put into the active state by the calling of the startApp() method. So there are two ways a Midlet can go into the paused state: 1) when it is initially created and 2) when it has been active and is then paused. It is only the 2nd of these that will cause the pauseApp() method to be called.</a:t>
            </a:r>
            <a:endParaRPr lang="en-GB" sz="1000">
              <a:latin typeface="Times New Roman" charset="0"/>
            </a:endParaRPr>
          </a:p>
          <a:p>
            <a:pPr eaLnBrk="1" hangingPunct="1">
              <a:lnSpc>
                <a:spcPct val="90000"/>
              </a:lnSpc>
            </a:pPr>
            <a:endParaRPr lang="en-GB" sz="1000">
              <a:latin typeface="Times New Roman" charset="0"/>
            </a:endParaRPr>
          </a:p>
          <a:p>
            <a:pPr eaLnBrk="1" hangingPunct="1">
              <a:lnSpc>
                <a:spcPct val="90000"/>
              </a:lnSpc>
            </a:pPr>
            <a:endParaRPr lang="en-US" sz="1000">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
        <p:nvSpPr>
          <p:cNvPr id="69636" name="Slide Number Placeholder 3"/>
          <p:cNvSpPr>
            <a:spLocks noGrp="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4C017D69-039F-8543-BC22-48058B1895A3}" type="slidenum">
              <a:rPr lang="en-US"/>
              <a:pPr eaLnBrk="1" hangingPunct="1"/>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
        <p:nvSpPr>
          <p:cNvPr id="70660" name="Slide Number Placeholder 3"/>
          <p:cNvSpPr>
            <a:spLocks noGrp="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C05A371C-1FA0-C541-8FC5-8DADF673E098}" type="slidenum">
              <a:rPr lang="en-US"/>
              <a:pPr eaLnBrk="1" hangingPunct="1"/>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D4A7205A-871E-A044-9DE8-1495A22F0169}" type="slidenum">
              <a:rPr lang="en-US"/>
              <a:pPr eaLnBrk="1" hangingPunct="1"/>
              <a:t>5</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sz="1000">
                <a:latin typeface="Times New Roman" charset="0"/>
              </a:rPr>
              <a:t>Here is the MIDlet lifecycle presented as a state transition diagram.</a:t>
            </a:r>
          </a:p>
          <a:p>
            <a:pPr eaLnBrk="1" hangingPunct="1"/>
            <a:endParaRPr lang="en-GB" sz="1000">
              <a:latin typeface="Times New Roman" charset="0"/>
            </a:endParaRPr>
          </a:p>
          <a:p>
            <a:pPr eaLnBrk="1" hangingPunct="1"/>
            <a:r>
              <a:rPr lang="en-GB" sz="1000">
                <a:latin typeface="Times New Roman" charset="0"/>
              </a:rPr>
              <a:t>When the MIDlet is created and the constructor called (by the Application Manager) the MIDlet is put in the paused state.  It won't normally stay in this state long as the Application Manager will normally immediately call the startApp() method and put the MIDlet in the  active state.  </a:t>
            </a:r>
          </a:p>
          <a:p>
            <a:pPr eaLnBrk="1" hangingPunct="1"/>
            <a:endParaRPr lang="en-GB" sz="1000">
              <a:latin typeface="Times New Roman" charset="0"/>
            </a:endParaRPr>
          </a:p>
          <a:p>
            <a:pPr eaLnBrk="1" hangingPunct="1"/>
            <a:r>
              <a:rPr lang="en-GB" sz="1000">
                <a:latin typeface="Times New Roman" charset="0"/>
              </a:rPr>
              <a:t>In the active state the MIDlet is running and able to respond to user input.  The Application Manager (or the MIDlet itself) may choose at some point to pause the MIDlet by calling the pauseApp() method.  For instance some event may happen on the device (e.g. an incoming phone call) that takes precedence over the MIDlet.  Once in the paused state the MIDlet can't respond to user events and is effectively suspended.  </a:t>
            </a:r>
          </a:p>
          <a:p>
            <a:pPr eaLnBrk="1" hangingPunct="1"/>
            <a:endParaRPr lang="en-GB" sz="1000">
              <a:latin typeface="Times New Roman" charset="0"/>
            </a:endParaRPr>
          </a:p>
          <a:p>
            <a:pPr eaLnBrk="1" hangingPunct="1"/>
            <a:r>
              <a:rPr lang="en-GB" sz="1000">
                <a:latin typeface="Times New Roman" charset="0"/>
              </a:rPr>
              <a:t>At some point the Application Manager may choose to restart the MIDlet.  In this case stateApp() will be called again and the MIDlet will go back into the active state.  Note that during a MIDlet's life the constructor is only called once but startApp() and pauseApp() could be called many times.</a:t>
            </a:r>
          </a:p>
          <a:p>
            <a:pPr eaLnBrk="1" hangingPunct="1"/>
            <a:endParaRPr lang="en-GB" sz="1000">
              <a:latin typeface="Times New Roman" charset="0"/>
            </a:endParaRPr>
          </a:p>
          <a:p>
            <a:pPr eaLnBrk="1" hangingPunct="1"/>
            <a:r>
              <a:rPr lang="en-GB" sz="1000">
                <a:latin typeface="Times New Roman" charset="0"/>
              </a:rPr>
              <a:t>All good things must come to an end and eventually the Application Manager or the MIDlet itself will call the destroyApp method to terminate the MIDlet's life.  Once in the destroyed state the only thing that can happen to the MIDlet is to be garbage collected which means it is removed from memory.</a:t>
            </a:r>
            <a:endParaRPr lang="en-US" sz="100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3E5FCC0E-817A-304A-A807-0FDD82EC4F03}" type="slidenum">
              <a:rPr lang="en-US"/>
              <a:pPr eaLnBrk="1" hangingPunct="1"/>
              <a:t>6</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a:latin typeface="Times New Roman" charset="0"/>
              </a:rPr>
              <a:t>Below is an extract from the MIDlet API documentation which explains the role of the boolean flag that is passed to the destroyApp() method.</a:t>
            </a:r>
            <a:endParaRPr lang="en-US">
              <a:latin typeface="Times New Roman" charset="0"/>
            </a:endParaRPr>
          </a:p>
          <a:p>
            <a:pPr eaLnBrk="1" hangingPunct="1"/>
            <a:endParaRPr lang="en-US">
              <a:latin typeface="Times New Roman" charset="0"/>
            </a:endParaRPr>
          </a:p>
          <a:p>
            <a:pPr eaLnBrk="1" hangingPunct="1"/>
            <a:r>
              <a:rPr lang="en-US" b="1">
                <a:latin typeface="Times New Roman" charset="0"/>
              </a:rPr>
              <a:t>Note:</a:t>
            </a:r>
            <a:r>
              <a:rPr lang="en-US">
                <a:latin typeface="Times New Roman" charset="0"/>
              </a:rPr>
              <a:t> The MIDlet can request that it not enter the </a:t>
            </a:r>
            <a:r>
              <a:rPr lang="en-US" i="1">
                <a:latin typeface="Times New Roman" charset="0"/>
              </a:rPr>
              <a:t>Destroyed</a:t>
            </a:r>
            <a:r>
              <a:rPr lang="en-US">
                <a:latin typeface="Times New Roman" charset="0"/>
              </a:rPr>
              <a:t> state by throwing an MIDletStateChangeException. This is only a valid response if the unconditional flag is set to false. If it is true the MIDlet is assumed to be in the </a:t>
            </a:r>
            <a:r>
              <a:rPr lang="en-US" i="1">
                <a:latin typeface="Times New Roman" charset="0"/>
              </a:rPr>
              <a:t>Destroyed</a:t>
            </a:r>
            <a:r>
              <a:rPr lang="en-US">
                <a:latin typeface="Times New Roman" charset="0"/>
              </a:rPr>
              <a:t> state regardless of how this method terminates. If it is not an unconditional request, the MIDlet can signify that it wishes to stay in its current state by throwing the MIDletStateChangeException. This request may be honored and the destroy() method called again at a later time.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US">
                <a:latin typeface="Times New Roman" charset="0"/>
              </a:rPr>
              <a:t>False, it’s in the paused state until the startApp() is called by the application manager</a:t>
            </a:r>
          </a:p>
          <a:p>
            <a:pPr eaLnBrk="1" hangingPunct="1"/>
            <a:r>
              <a:rPr lang="en-US">
                <a:latin typeface="Times New Roman" charset="0"/>
              </a:rPr>
              <a:t>False, it is a device-specific piece of software that provides the environment for the JVM and the Midlets</a:t>
            </a:r>
          </a:p>
          <a:p>
            <a:pPr eaLnBrk="1" hangingPunct="1"/>
            <a:r>
              <a:rPr lang="en-US">
                <a:latin typeface="Times New Roman" charset="0"/>
              </a:rPr>
              <a:t>True </a:t>
            </a:r>
          </a:p>
        </p:txBody>
      </p:sp>
      <p:sp>
        <p:nvSpPr>
          <p:cNvPr id="45060" name="Slide Number Placeholder 3"/>
          <p:cNvSpPr>
            <a:spLocks noGrp="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4843F136-C274-AF40-AC2E-8989CB267C62}" type="slidenum">
              <a:rPr lang="en-US"/>
              <a:pPr eaLnBrk="1" hangingPunct="1"/>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9359DF93-E744-584E-8328-3648E02DB743}" type="slidenum">
              <a:rPr lang="en-US"/>
              <a:pPr eaLnBrk="1" hangingPunct="1"/>
              <a:t>8</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94A4D1C4-D12C-7F47-809C-618665F52A92}" type="slidenum">
              <a:rPr lang="en-US"/>
              <a:pPr eaLnBrk="1" hangingPunct="1"/>
              <a:t>9</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a:latin typeface="Times New Roman" charset="0"/>
              </a:rPr>
              <a:t>However the MIDlet is to be deployed it normally needs to be packaged as a "MIDlet suite" - see next slide.  It can then either be deployed using the standard method specified by Sun which is called Over the Air Provisioning (OTA) or in some device specific manner.</a:t>
            </a:r>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4294967295"/>
          </p:nvPr>
        </p:nvSpPr>
        <p:spPr bwMode="auto">
          <a:xfrm>
            <a:off x="3885275" y="8684826"/>
            <a:ext cx="2971092" cy="4577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27" tIns="45363" rIns="90727" bIns="45363"/>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ACA2F3C2-C51A-CD4B-A3E5-974582D923D4}" type="slidenum">
              <a:rPr lang="en-US"/>
              <a:pPr eaLnBrk="1" hangingPunct="1"/>
              <a:t>10</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r>
              <a:rPr lang="en-GB">
                <a:latin typeface="Times New Roman" charset="0"/>
              </a:rPr>
              <a:t>The packaging of MIDlets into a MIDlet suite is handled quite nicely for you by the Java WTK and NetBeans and so you don</a:t>
            </a:r>
            <a:r>
              <a:rPr lang="ja-JP" altLang="en-GB">
                <a:latin typeface="Times New Roman" charset="0"/>
              </a:rPr>
              <a:t>’</a:t>
            </a:r>
            <a:r>
              <a:rPr lang="en-GB">
                <a:latin typeface="Times New Roman" charset="0"/>
              </a:rPr>
              <a:t>t have to worry too much about the details.</a:t>
            </a:r>
          </a:p>
          <a:p>
            <a:pPr eaLnBrk="1" hangingPunct="1"/>
            <a:endParaRPr lang="en-GB">
              <a:latin typeface="Times New Roman" charset="0"/>
            </a:endParaRPr>
          </a:p>
          <a:p>
            <a:pPr eaLnBrk="1" hangingPunct="1"/>
            <a:r>
              <a:rPr lang="en-GB">
                <a:latin typeface="Times New Roman" charset="0"/>
              </a:rPr>
              <a:t>The JAD file is a text file (could create it with Notepad if you wanted to) which contains information about the MIDlet suite including the size of the jar file.  The JAD file is a separate file so that the application manager on the device can have a look at it and use the information in it (jar file size, author, cost etc) to decide whether or not to download the (potentially large) jar file onto the device.</a:t>
            </a:r>
          </a:p>
          <a:p>
            <a:pPr eaLnBrk="1" hangingPunct="1"/>
            <a:endParaRPr lang="en-GB">
              <a:latin typeface="Times New Roman" charset="0"/>
            </a:endParaRPr>
          </a:p>
          <a:p>
            <a:pPr eaLnBrk="1" hangingPunct="1"/>
            <a:r>
              <a:rPr lang="en-GB">
                <a:latin typeface="Times New Roman" charset="0"/>
              </a:rPr>
              <a:t>JAR stands for Java ARchive file and is a standard file format (based on the ZIP compression format) in which various types of Java programs (Applets, servlets etc) are deployed.  All JAR files need to contain a file called MANIFEST.MF which goes in a directory within the JAR file called META-INF.  The MANIFEST.MF is a very simple text file.</a:t>
            </a:r>
          </a:p>
          <a:p>
            <a:pPr eaLnBrk="1" hangingPunct="1"/>
            <a:endParaRPr lang="en-GB">
              <a:latin typeface="Times New Roman" charset="0"/>
            </a:endParaRPr>
          </a:p>
          <a:p>
            <a:pPr eaLnBrk="1" hangingPunct="1"/>
            <a:r>
              <a:rPr lang="en-GB">
                <a:latin typeface="Times New Roman" charset="0"/>
              </a:rPr>
              <a:t>The JAD and MANIFEST.MF files are generated for you by the Java WTK and NetBeans which also generates the JAR file and puts your class file(s) and manifest file into it.</a:t>
            </a:r>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682869" y="1557338"/>
            <a:ext cx="6553200" cy="1295400"/>
          </a:xfrm>
        </p:spPr>
        <p:txBody>
          <a:bodyPr/>
          <a:lstStyle>
            <a:lvl1pPr>
              <a:defRPr sz="3200">
                <a:solidFill>
                  <a:schemeClr val="bg1"/>
                </a:solidFill>
              </a:defRPr>
            </a:lvl1pPr>
          </a:lstStyle>
          <a:p>
            <a:pPr lvl="0"/>
            <a:r>
              <a:rPr lang="en-US" noProof="0" smtClean="0"/>
              <a:t>Click to edit Master title style</a:t>
            </a:r>
            <a:endParaRPr lang="en-AU" noProof="0" smtClean="0"/>
          </a:p>
        </p:txBody>
      </p:sp>
      <p:sp>
        <p:nvSpPr>
          <p:cNvPr id="63491" name="Rectangle 3"/>
          <p:cNvSpPr>
            <a:spLocks noGrp="1" noChangeArrowheads="1"/>
          </p:cNvSpPr>
          <p:nvPr>
            <p:ph type="subTitle" idx="1"/>
          </p:nvPr>
        </p:nvSpPr>
        <p:spPr>
          <a:xfrm>
            <a:off x="682870" y="3357564"/>
            <a:ext cx="5858608" cy="503237"/>
          </a:xfrm>
        </p:spPr>
        <p:txBody>
          <a:bodyPr/>
          <a:lstStyle>
            <a:lvl1pPr marL="0" indent="0">
              <a:buFontTx/>
              <a:buNone/>
              <a:defRPr sz="2200">
                <a:solidFill>
                  <a:schemeClr val="bg1"/>
                </a:solidFill>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268964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41576D58-2538-6644-A813-14BA1841698C}" type="datetimeFigureOut">
              <a:rPr lang="en-US" smtClean="0"/>
              <a:t>10/6/11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193D3FD2-603C-C848-A39E-5EB6385B188C}" type="slidenum">
              <a:rPr lang="en-US" smtClean="0"/>
              <a:t>‹#›</a:t>
            </a:fld>
            <a:endParaRPr lang="en-US"/>
          </a:p>
        </p:txBody>
      </p:sp>
    </p:spTree>
    <p:extLst>
      <p:ext uri="{BB962C8B-B14F-4D97-AF65-F5344CB8AC3E}">
        <p14:creationId xmlns:p14="http://schemas.microsoft.com/office/powerpoint/2010/main" val="2769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41576D58-2538-6644-A813-14BA1841698C}" type="datetimeFigureOut">
              <a:rPr lang="en-US" smtClean="0"/>
              <a:t>10/6/11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193D3FD2-603C-C848-A39E-5EB6385B188C}" type="slidenum">
              <a:rPr lang="en-US" smtClean="0"/>
              <a:t>‹#›</a:t>
            </a:fld>
            <a:endParaRPr lang="en-US"/>
          </a:p>
        </p:txBody>
      </p:sp>
    </p:spTree>
    <p:extLst>
      <p:ext uri="{BB962C8B-B14F-4D97-AF65-F5344CB8AC3E}">
        <p14:creationId xmlns:p14="http://schemas.microsoft.com/office/powerpoint/2010/main" val="4105873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ctrTitle"/>
          </p:nvPr>
        </p:nvSpPr>
        <p:spPr>
          <a:xfrm>
            <a:off x="682869" y="1557338"/>
            <a:ext cx="6553200" cy="1295400"/>
          </a:xfrm>
        </p:spPr>
        <p:txBody>
          <a:bodyPr/>
          <a:lstStyle>
            <a:lvl1pPr>
              <a:defRPr/>
            </a:lvl1pPr>
          </a:lstStyle>
          <a:p>
            <a:pPr lvl="0"/>
            <a:r>
              <a:rPr lang="en-US" noProof="0" smtClean="0"/>
              <a:t>Click to edit Master title style</a:t>
            </a:r>
            <a:endParaRPr lang="en-AU" noProof="0" smtClean="0"/>
          </a:p>
        </p:txBody>
      </p:sp>
      <p:sp>
        <p:nvSpPr>
          <p:cNvPr id="94211" name="Rectangle 3"/>
          <p:cNvSpPr>
            <a:spLocks noGrp="1" noChangeArrowheads="1"/>
          </p:cNvSpPr>
          <p:nvPr>
            <p:ph type="subTitle" idx="1"/>
          </p:nvPr>
        </p:nvSpPr>
        <p:spPr>
          <a:xfrm>
            <a:off x="682870" y="3357564"/>
            <a:ext cx="5858608" cy="503237"/>
          </a:xfrm>
        </p:spPr>
        <p:txBody>
          <a:bodyPr/>
          <a:lstStyle>
            <a:lvl1pPr marL="0" indent="0" algn="ctr">
              <a:buFontTx/>
              <a:buNone/>
              <a:defRPr/>
            </a:lvl1pPr>
          </a:lstStyle>
          <a:p>
            <a:pPr lvl="0"/>
            <a:r>
              <a:rPr lang="en-US" noProof="0" smtClean="0"/>
              <a:t>Click to edit Master subtitle style</a:t>
            </a:r>
            <a:endParaRPr lang="en-AU" noProof="0" smtClean="0"/>
          </a:p>
        </p:txBody>
      </p:sp>
    </p:spTree>
    <p:extLst>
      <p:ext uri="{BB962C8B-B14F-4D97-AF65-F5344CB8AC3E}">
        <p14:creationId xmlns:p14="http://schemas.microsoft.com/office/powerpoint/2010/main" val="3867383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77F8DB62-1DE6-0040-BF69-39A5BE400AE5}" type="datetime1">
              <a:rPr lang="en-US"/>
              <a:pPr/>
              <a:t>10/6/11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81283A5-ADFD-DD4C-86B0-0E51D09D514B}" type="slidenum">
              <a:rPr lang="en-AU"/>
              <a:pPr/>
              <a:t>‹#›</a:t>
            </a:fld>
            <a:endParaRPr lang="en-AU"/>
          </a:p>
        </p:txBody>
      </p:sp>
    </p:spTree>
    <p:extLst>
      <p:ext uri="{BB962C8B-B14F-4D97-AF65-F5344CB8AC3E}">
        <p14:creationId xmlns:p14="http://schemas.microsoft.com/office/powerpoint/2010/main" val="409687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5"/>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BC77BC6-3B16-0048-A9EE-CA5E939D5563}" type="datetime1">
              <a:rPr lang="en-US"/>
              <a:pPr/>
              <a:t>10/6/11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813A4531-7B16-1A4D-8138-8E53DA4BEAE5}" type="slidenum">
              <a:rPr lang="en-AU"/>
              <a:pPr/>
              <a:t>‹#›</a:t>
            </a:fld>
            <a:endParaRPr lang="en-AU"/>
          </a:p>
        </p:txBody>
      </p:sp>
    </p:spTree>
    <p:extLst>
      <p:ext uri="{BB962C8B-B14F-4D97-AF65-F5344CB8AC3E}">
        <p14:creationId xmlns:p14="http://schemas.microsoft.com/office/powerpoint/2010/main" val="96675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2"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8"/>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5B4FDDD9-5C63-2F44-8BAA-135117B079DD}" type="datetime1">
              <a:rPr lang="en-US"/>
              <a:pPr/>
              <a:t>10/6/11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CEAA4106-D4EC-C841-88E7-E24F8D07E7E5}" type="slidenum">
              <a:rPr lang="en-AU"/>
              <a:pPr/>
              <a:t>‹#›</a:t>
            </a:fld>
            <a:endParaRPr lang="en-AU"/>
          </a:p>
        </p:txBody>
      </p:sp>
    </p:spTree>
    <p:extLst>
      <p:ext uri="{BB962C8B-B14F-4D97-AF65-F5344CB8AC3E}">
        <p14:creationId xmlns:p14="http://schemas.microsoft.com/office/powerpoint/2010/main" val="63333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2"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2"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r>
              <a:rPr lang="en-AU"/>
              <a:t>RMIT University©</a:t>
            </a:r>
            <a:fld id="{C6C9CCF0-3911-AB46-A612-CF874DEB322C}" type="datetime1">
              <a:rPr lang="en-US"/>
              <a:pPr/>
              <a:t>10/6/11</a:t>
            </a:fld>
            <a:endParaRPr lang="en-AU"/>
          </a:p>
        </p:txBody>
      </p:sp>
      <p:sp>
        <p:nvSpPr>
          <p:cNvPr id="8"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9" name="Rectangle 7"/>
          <p:cNvSpPr>
            <a:spLocks noGrp="1" noChangeArrowheads="1"/>
          </p:cNvSpPr>
          <p:nvPr>
            <p:ph type="sldNum" sz="quarter" idx="12"/>
          </p:nvPr>
        </p:nvSpPr>
        <p:spPr>
          <a:ln/>
        </p:spPr>
        <p:txBody>
          <a:bodyPr/>
          <a:lstStyle>
            <a:lvl1pPr>
              <a:defRPr/>
            </a:lvl1pPr>
          </a:lstStyle>
          <a:p>
            <a:fld id="{3C589705-E7B8-3244-9D4C-1F6627D55F8E}" type="slidenum">
              <a:rPr lang="en-AU"/>
              <a:pPr/>
              <a:t>‹#›</a:t>
            </a:fld>
            <a:endParaRPr lang="en-AU"/>
          </a:p>
        </p:txBody>
      </p:sp>
    </p:spTree>
    <p:extLst>
      <p:ext uri="{BB962C8B-B14F-4D97-AF65-F5344CB8AC3E}">
        <p14:creationId xmlns:p14="http://schemas.microsoft.com/office/powerpoint/2010/main" val="429636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r>
              <a:rPr lang="en-AU"/>
              <a:t>RMIT University©</a:t>
            </a:r>
            <a:fld id="{6FC0E3DD-14BD-BA4A-BE42-3A3ECB03AD62}" type="datetime1">
              <a:rPr lang="en-US"/>
              <a:pPr/>
              <a:t>10/6/11</a:t>
            </a:fld>
            <a:endParaRPr lang="en-AU"/>
          </a:p>
        </p:txBody>
      </p:sp>
      <p:sp>
        <p:nvSpPr>
          <p:cNvPr id="4"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5" name="Rectangle 7"/>
          <p:cNvSpPr>
            <a:spLocks noGrp="1" noChangeArrowheads="1"/>
          </p:cNvSpPr>
          <p:nvPr>
            <p:ph type="sldNum" sz="quarter" idx="12"/>
          </p:nvPr>
        </p:nvSpPr>
        <p:spPr>
          <a:ln/>
        </p:spPr>
        <p:txBody>
          <a:bodyPr/>
          <a:lstStyle>
            <a:lvl1pPr>
              <a:defRPr/>
            </a:lvl1pPr>
          </a:lstStyle>
          <a:p>
            <a:fld id="{2A070FCD-8D68-6843-9B0B-B1458BB966E9}" type="slidenum">
              <a:rPr lang="en-AU"/>
              <a:pPr/>
              <a:t>‹#›</a:t>
            </a:fld>
            <a:endParaRPr lang="en-AU"/>
          </a:p>
        </p:txBody>
      </p:sp>
    </p:spTree>
    <p:extLst>
      <p:ext uri="{BB962C8B-B14F-4D97-AF65-F5344CB8AC3E}">
        <p14:creationId xmlns:p14="http://schemas.microsoft.com/office/powerpoint/2010/main" val="3253815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r>
              <a:rPr lang="en-AU"/>
              <a:t>RMIT University©</a:t>
            </a:r>
            <a:fld id="{311FE679-51B9-AE43-992B-E0770148B5B4}" type="datetime1">
              <a:rPr lang="en-US"/>
              <a:pPr/>
              <a:t>10/6/11</a:t>
            </a:fld>
            <a:endParaRPr lang="en-AU"/>
          </a:p>
        </p:txBody>
      </p:sp>
      <p:sp>
        <p:nvSpPr>
          <p:cNvPr id="3"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4" name="Rectangle 7"/>
          <p:cNvSpPr>
            <a:spLocks noGrp="1" noChangeArrowheads="1"/>
          </p:cNvSpPr>
          <p:nvPr>
            <p:ph type="sldNum" sz="quarter" idx="12"/>
          </p:nvPr>
        </p:nvSpPr>
        <p:spPr>
          <a:ln/>
        </p:spPr>
        <p:txBody>
          <a:bodyPr/>
          <a:lstStyle>
            <a:lvl1pPr>
              <a:defRPr/>
            </a:lvl1pPr>
          </a:lstStyle>
          <a:p>
            <a:fld id="{76F35D74-DCB4-CD4C-A671-329E451EC2CE}" type="slidenum">
              <a:rPr lang="en-AU"/>
              <a:pPr/>
              <a:t>‹#›</a:t>
            </a:fld>
            <a:endParaRPr lang="en-AU"/>
          </a:p>
        </p:txBody>
      </p:sp>
    </p:spTree>
    <p:extLst>
      <p:ext uri="{BB962C8B-B14F-4D97-AF65-F5344CB8AC3E}">
        <p14:creationId xmlns:p14="http://schemas.microsoft.com/office/powerpoint/2010/main" val="1164126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5"/>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CA9FF04E-EFAC-A748-A5CD-CDA63DF95251}" type="datetime1">
              <a:rPr lang="en-US"/>
              <a:pPr/>
              <a:t>10/6/11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AC92122B-5044-614D-A6A6-F5B2BDEA493F}" type="slidenum">
              <a:rPr lang="en-AU"/>
              <a:pPr/>
              <a:t>‹#›</a:t>
            </a:fld>
            <a:endParaRPr lang="en-AU"/>
          </a:p>
        </p:txBody>
      </p:sp>
    </p:spTree>
    <p:extLst>
      <p:ext uri="{BB962C8B-B14F-4D97-AF65-F5344CB8AC3E}">
        <p14:creationId xmlns:p14="http://schemas.microsoft.com/office/powerpoint/2010/main" val="374850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41576D58-2538-6644-A813-14BA1841698C}" type="datetimeFigureOut">
              <a:rPr lang="en-US" smtClean="0"/>
              <a:t>10/6/11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193D3FD2-603C-C848-A39E-5EB6385B188C}" type="slidenum">
              <a:rPr lang="en-US" smtClean="0"/>
              <a:t>‹#›</a:t>
            </a:fld>
            <a:endParaRPr lang="en-US"/>
          </a:p>
        </p:txBody>
      </p:sp>
    </p:spTree>
    <p:extLst>
      <p:ext uri="{BB962C8B-B14F-4D97-AF65-F5344CB8AC3E}">
        <p14:creationId xmlns:p14="http://schemas.microsoft.com/office/powerpoint/2010/main" val="2988531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r>
              <a:rPr lang="en-AU"/>
              <a:t>RMIT University©</a:t>
            </a:r>
            <a:fld id="{F3911F8D-5D48-8940-96F4-58598AAD8712}" type="datetime1">
              <a:rPr lang="en-US"/>
              <a:pPr/>
              <a:t>10/6/11</a:t>
            </a:fld>
            <a:endParaRPr lang="en-AU"/>
          </a:p>
        </p:txBody>
      </p:sp>
      <p:sp>
        <p:nvSpPr>
          <p:cNvPr id="6"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7" name="Rectangle 7"/>
          <p:cNvSpPr>
            <a:spLocks noGrp="1" noChangeArrowheads="1"/>
          </p:cNvSpPr>
          <p:nvPr>
            <p:ph type="sldNum" sz="quarter" idx="12"/>
          </p:nvPr>
        </p:nvSpPr>
        <p:spPr>
          <a:ln/>
        </p:spPr>
        <p:txBody>
          <a:bodyPr/>
          <a:lstStyle>
            <a:lvl1pPr>
              <a:defRPr/>
            </a:lvl1pPr>
          </a:lstStyle>
          <a:p>
            <a:fld id="{B8775E6F-9F5B-D34C-AADF-8B50D77522BF}" type="slidenum">
              <a:rPr lang="en-AU"/>
              <a:pPr/>
              <a:t>‹#›</a:t>
            </a:fld>
            <a:endParaRPr lang="en-AU"/>
          </a:p>
        </p:txBody>
      </p:sp>
    </p:spTree>
    <p:extLst>
      <p:ext uri="{BB962C8B-B14F-4D97-AF65-F5344CB8AC3E}">
        <p14:creationId xmlns:p14="http://schemas.microsoft.com/office/powerpoint/2010/main" val="3587576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5158F6B3-19C4-8A4D-A337-6E2D31E8ABA7}" type="datetime1">
              <a:rPr lang="en-US"/>
              <a:pPr/>
              <a:t>10/6/11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B28D67D6-E8F0-6544-9C4A-432163E37CC4}" type="slidenum">
              <a:rPr lang="en-AU"/>
              <a:pPr/>
              <a:t>‹#›</a:t>
            </a:fld>
            <a:endParaRPr lang="en-AU"/>
          </a:p>
        </p:txBody>
      </p:sp>
    </p:spTree>
    <p:extLst>
      <p:ext uri="{BB962C8B-B14F-4D97-AF65-F5344CB8AC3E}">
        <p14:creationId xmlns:p14="http://schemas.microsoft.com/office/powerpoint/2010/main" val="2762845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2" y="274638"/>
            <a:ext cx="6031523" cy="5891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r>
              <a:rPr lang="en-AU"/>
              <a:t>RMIT University©</a:t>
            </a:r>
            <a:fld id="{2BC63933-2C9F-D941-919E-01790A9800A0}" type="datetime1">
              <a:rPr lang="en-US"/>
              <a:pPr/>
              <a:t>10/6/11</a:t>
            </a:fld>
            <a:endParaRPr lang="en-AU"/>
          </a:p>
        </p:txBody>
      </p:sp>
      <p:sp>
        <p:nvSpPr>
          <p:cNvPr id="5" name="Rectangle 6"/>
          <p:cNvSpPr>
            <a:spLocks noGrp="1" noChangeArrowheads="1"/>
          </p:cNvSpPr>
          <p:nvPr>
            <p:ph type="ftr" sz="quarter" idx="11"/>
          </p:nvPr>
        </p:nvSpPr>
        <p:spPr>
          <a:ln/>
        </p:spPr>
        <p:txBody>
          <a:bodyPr/>
          <a:lstStyle>
            <a:lvl1pPr>
              <a:defRPr/>
            </a:lvl1pPr>
          </a:lstStyle>
          <a:p>
            <a:r>
              <a:rPr lang="en-AU"/>
              <a:t>RMIT University©2010</a:t>
            </a:r>
          </a:p>
        </p:txBody>
      </p:sp>
      <p:sp>
        <p:nvSpPr>
          <p:cNvPr id="6" name="Rectangle 7"/>
          <p:cNvSpPr>
            <a:spLocks noGrp="1" noChangeArrowheads="1"/>
          </p:cNvSpPr>
          <p:nvPr>
            <p:ph type="sldNum" sz="quarter" idx="12"/>
          </p:nvPr>
        </p:nvSpPr>
        <p:spPr>
          <a:ln/>
        </p:spPr>
        <p:txBody>
          <a:bodyPr/>
          <a:lstStyle>
            <a:lvl1pPr>
              <a:defRPr/>
            </a:lvl1pPr>
          </a:lstStyle>
          <a:p>
            <a:fld id="{0BA733F1-25F2-AC4D-A1B9-E5DBD68BD981}" type="slidenum">
              <a:rPr lang="en-AU"/>
              <a:pPr/>
              <a:t>‹#›</a:t>
            </a:fld>
            <a:endParaRPr lang="en-AU"/>
          </a:p>
        </p:txBody>
      </p:sp>
    </p:spTree>
    <p:extLst>
      <p:ext uri="{BB962C8B-B14F-4D97-AF65-F5344CB8AC3E}">
        <p14:creationId xmlns:p14="http://schemas.microsoft.com/office/powerpoint/2010/main" val="242408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41576D58-2538-6644-A813-14BA1841698C}" type="datetimeFigureOut">
              <a:rPr lang="en-US" smtClean="0"/>
              <a:t>10/6/11</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193D3FD2-603C-C848-A39E-5EB6385B188C}" type="slidenum">
              <a:rPr lang="en-US" smtClean="0"/>
              <a:t>‹#›</a:t>
            </a:fld>
            <a:endParaRPr lang="en-US"/>
          </a:p>
        </p:txBody>
      </p:sp>
    </p:spTree>
    <p:extLst>
      <p:ext uri="{BB962C8B-B14F-4D97-AF65-F5344CB8AC3E}">
        <p14:creationId xmlns:p14="http://schemas.microsoft.com/office/powerpoint/2010/main" val="1450783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66138" y="1300164"/>
            <a:ext cx="4044462"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fld id="{41576D58-2538-6644-A813-14BA1841698C}" type="datetimeFigureOut">
              <a:rPr lang="en-US" smtClean="0"/>
              <a:t>10/6/11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193D3FD2-603C-C848-A39E-5EB6385B188C}" type="slidenum">
              <a:rPr lang="en-US" smtClean="0"/>
              <a:t>‹#›</a:t>
            </a:fld>
            <a:endParaRPr lang="en-US"/>
          </a:p>
        </p:txBody>
      </p:sp>
    </p:spTree>
    <p:extLst>
      <p:ext uri="{BB962C8B-B14F-4D97-AF65-F5344CB8AC3E}">
        <p14:creationId xmlns:p14="http://schemas.microsoft.com/office/powerpoint/2010/main" val="390037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0"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0"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fld id="{41576D58-2538-6644-A813-14BA1841698C}" type="datetimeFigureOut">
              <a:rPr lang="en-US" smtClean="0"/>
              <a:t>10/6/11</a:t>
            </a:fld>
            <a:endParaRPr lang="en-US"/>
          </a:p>
        </p:txBody>
      </p:sp>
      <p:sp>
        <p:nvSpPr>
          <p:cNvPr id="8" name="Rectangle 6"/>
          <p:cNvSpPr>
            <a:spLocks noGrp="1" noChangeArrowheads="1"/>
          </p:cNvSpPr>
          <p:nvPr>
            <p:ph type="ftr" sz="quarter" idx="11"/>
          </p:nvPr>
        </p:nvSpPr>
        <p:spPr>
          <a:ln/>
        </p:spPr>
        <p:txBody>
          <a:bodyPr/>
          <a:lstStyle>
            <a:lvl1pPr>
              <a:defRPr/>
            </a:lvl1pPr>
          </a:lstStyle>
          <a:p>
            <a:endParaRPr lang="en-US"/>
          </a:p>
        </p:txBody>
      </p:sp>
      <p:sp>
        <p:nvSpPr>
          <p:cNvPr id="9" name="Rectangle 7"/>
          <p:cNvSpPr>
            <a:spLocks noGrp="1" noChangeArrowheads="1"/>
          </p:cNvSpPr>
          <p:nvPr>
            <p:ph type="sldNum" sz="quarter" idx="12"/>
          </p:nvPr>
        </p:nvSpPr>
        <p:spPr>
          <a:ln/>
        </p:spPr>
        <p:txBody>
          <a:bodyPr/>
          <a:lstStyle>
            <a:lvl1pPr>
              <a:defRPr/>
            </a:lvl1pPr>
          </a:lstStyle>
          <a:p>
            <a:fld id="{193D3FD2-603C-C848-A39E-5EB6385B188C}" type="slidenum">
              <a:rPr lang="en-US" smtClean="0"/>
              <a:t>‹#›</a:t>
            </a:fld>
            <a:endParaRPr lang="en-US"/>
          </a:p>
        </p:txBody>
      </p:sp>
    </p:spTree>
    <p:extLst>
      <p:ext uri="{BB962C8B-B14F-4D97-AF65-F5344CB8AC3E}">
        <p14:creationId xmlns:p14="http://schemas.microsoft.com/office/powerpoint/2010/main" val="136326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fld id="{41576D58-2538-6644-A813-14BA1841698C}" type="datetimeFigureOut">
              <a:rPr lang="en-US" smtClean="0"/>
              <a:t>10/6/11</a:t>
            </a:fld>
            <a:endParaRPr lang="en-US"/>
          </a:p>
        </p:txBody>
      </p:sp>
      <p:sp>
        <p:nvSpPr>
          <p:cNvPr id="4" name="Rectangle 6"/>
          <p:cNvSpPr>
            <a:spLocks noGrp="1" noChangeArrowheads="1"/>
          </p:cNvSpPr>
          <p:nvPr>
            <p:ph type="ftr" sz="quarter" idx="11"/>
          </p:nvPr>
        </p:nvSpPr>
        <p:spPr>
          <a:ln/>
        </p:spPr>
        <p:txBody>
          <a:bodyPr/>
          <a:lstStyle>
            <a:lvl1pPr>
              <a:defRPr/>
            </a:lvl1pPr>
          </a:lstStyle>
          <a:p>
            <a:endParaRPr lang="en-US"/>
          </a:p>
        </p:txBody>
      </p:sp>
      <p:sp>
        <p:nvSpPr>
          <p:cNvPr id="5" name="Rectangle 7"/>
          <p:cNvSpPr>
            <a:spLocks noGrp="1" noChangeArrowheads="1"/>
          </p:cNvSpPr>
          <p:nvPr>
            <p:ph type="sldNum" sz="quarter" idx="12"/>
          </p:nvPr>
        </p:nvSpPr>
        <p:spPr>
          <a:ln/>
        </p:spPr>
        <p:txBody>
          <a:bodyPr/>
          <a:lstStyle>
            <a:lvl1pPr>
              <a:defRPr/>
            </a:lvl1pPr>
          </a:lstStyle>
          <a:p>
            <a:fld id="{193D3FD2-603C-C848-A39E-5EB6385B188C}" type="slidenum">
              <a:rPr lang="en-US" smtClean="0"/>
              <a:t>‹#›</a:t>
            </a:fld>
            <a:endParaRPr lang="en-US"/>
          </a:p>
        </p:txBody>
      </p:sp>
    </p:spTree>
    <p:extLst>
      <p:ext uri="{BB962C8B-B14F-4D97-AF65-F5344CB8AC3E}">
        <p14:creationId xmlns:p14="http://schemas.microsoft.com/office/powerpoint/2010/main" val="365193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41576D58-2538-6644-A813-14BA1841698C}" type="datetimeFigureOut">
              <a:rPr lang="en-US" smtClean="0"/>
              <a:t>10/6/11</a:t>
            </a:fld>
            <a:endParaRPr lang="en-US"/>
          </a:p>
        </p:txBody>
      </p:sp>
      <p:sp>
        <p:nvSpPr>
          <p:cNvPr id="3" name="Rectangle 6"/>
          <p:cNvSpPr>
            <a:spLocks noGrp="1" noChangeArrowheads="1"/>
          </p:cNvSpPr>
          <p:nvPr>
            <p:ph type="ftr" sz="quarter" idx="11"/>
          </p:nvPr>
        </p:nvSpPr>
        <p:spPr>
          <a:ln/>
        </p:spPr>
        <p:txBody>
          <a:bodyPr/>
          <a:lstStyle>
            <a:lvl1pPr>
              <a:defRPr/>
            </a:lvl1pPr>
          </a:lstStyle>
          <a:p>
            <a:endParaRPr lang="en-US"/>
          </a:p>
        </p:txBody>
      </p:sp>
      <p:sp>
        <p:nvSpPr>
          <p:cNvPr id="4" name="Rectangle 7"/>
          <p:cNvSpPr>
            <a:spLocks noGrp="1" noChangeArrowheads="1"/>
          </p:cNvSpPr>
          <p:nvPr>
            <p:ph type="sldNum" sz="quarter" idx="12"/>
          </p:nvPr>
        </p:nvSpPr>
        <p:spPr>
          <a:ln/>
        </p:spPr>
        <p:txBody>
          <a:bodyPr/>
          <a:lstStyle>
            <a:lvl1pPr>
              <a:defRPr/>
            </a:lvl1pPr>
          </a:lstStyle>
          <a:p>
            <a:fld id="{193D3FD2-603C-C848-A39E-5EB6385B188C}" type="slidenum">
              <a:rPr lang="en-US" smtClean="0"/>
              <a:t>‹#›</a:t>
            </a:fld>
            <a:endParaRPr lang="en-US"/>
          </a:p>
        </p:txBody>
      </p:sp>
    </p:spTree>
    <p:extLst>
      <p:ext uri="{BB962C8B-B14F-4D97-AF65-F5344CB8AC3E}">
        <p14:creationId xmlns:p14="http://schemas.microsoft.com/office/powerpoint/2010/main" val="232315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1"/>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41576D58-2538-6644-A813-14BA1841698C}" type="datetimeFigureOut">
              <a:rPr lang="en-US" smtClean="0"/>
              <a:t>10/6/11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193D3FD2-603C-C848-A39E-5EB6385B188C}" type="slidenum">
              <a:rPr lang="en-US" smtClean="0"/>
              <a:t>‹#›</a:t>
            </a:fld>
            <a:endParaRPr lang="en-US"/>
          </a:p>
        </p:txBody>
      </p:sp>
    </p:spTree>
    <p:extLst>
      <p:ext uri="{BB962C8B-B14F-4D97-AF65-F5344CB8AC3E}">
        <p14:creationId xmlns:p14="http://schemas.microsoft.com/office/powerpoint/2010/main" val="3075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smtClean="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41576D58-2538-6644-A813-14BA1841698C}" type="datetimeFigureOut">
              <a:rPr lang="en-US" smtClean="0"/>
              <a:t>10/6/11</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193D3FD2-603C-C848-A39E-5EB6385B188C}" type="slidenum">
              <a:rPr lang="en-US" smtClean="0"/>
              <a:t>‹#›</a:t>
            </a:fld>
            <a:endParaRPr lang="en-US"/>
          </a:p>
        </p:txBody>
      </p:sp>
    </p:spTree>
    <p:extLst>
      <p:ext uri="{BB962C8B-B14F-4D97-AF65-F5344CB8AC3E}">
        <p14:creationId xmlns:p14="http://schemas.microsoft.com/office/powerpoint/2010/main" val="37470412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381000" y="274639"/>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1028" name="Rectangle 4"/>
          <p:cNvSpPr>
            <a:spLocks noGrp="1" noChangeArrowheads="1"/>
          </p:cNvSpPr>
          <p:nvPr>
            <p:ph type="body" idx="1"/>
          </p:nvPr>
        </p:nvSpPr>
        <p:spPr bwMode="auto">
          <a:xfrm>
            <a:off x="381000" y="1300164"/>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246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fld id="{41576D58-2538-6644-A813-14BA1841698C}" type="datetimeFigureOut">
              <a:rPr lang="en-US" smtClean="0"/>
              <a:t>10/6/11</a:t>
            </a:fld>
            <a:endParaRPr lang="en-US"/>
          </a:p>
        </p:txBody>
      </p:sp>
      <p:sp>
        <p:nvSpPr>
          <p:cNvPr id="62470" name="Rectangle 6"/>
          <p:cNvSpPr>
            <a:spLocks noGrp="1" noChangeArrowheads="1"/>
          </p:cNvSpPr>
          <p:nvPr>
            <p:ph type="ftr" sz="quarter" idx="3"/>
          </p:nvPr>
        </p:nvSpPr>
        <p:spPr bwMode="auto">
          <a:xfrm>
            <a:off x="2611316"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endParaRPr lang="en-US"/>
          </a:p>
        </p:txBody>
      </p:sp>
      <p:sp>
        <p:nvSpPr>
          <p:cNvPr id="6247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193D3FD2-603C-C848-A39E-5EB6385B188C}" type="slidenum">
              <a:rPr lang="en-US" smtClean="0"/>
              <a:t>‹#›</a:t>
            </a:fld>
            <a:endParaRPr lang="en-US"/>
          </a:p>
        </p:txBody>
      </p:sp>
      <p:pic>
        <p:nvPicPr>
          <p:cNvPr id="1032"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0" y="476251"/>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381000" y="274641"/>
            <a:ext cx="822960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2052" name="Rectangle 4"/>
          <p:cNvSpPr>
            <a:spLocks noGrp="1" noChangeArrowheads="1"/>
          </p:cNvSpPr>
          <p:nvPr>
            <p:ph type="body" idx="1"/>
          </p:nvPr>
        </p:nvSpPr>
        <p:spPr bwMode="auto">
          <a:xfrm>
            <a:off x="381000" y="1300166"/>
            <a:ext cx="8229600"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93189" name="Rectangle 5"/>
          <p:cNvSpPr>
            <a:spLocks noGrp="1" noChangeArrowheads="1"/>
          </p:cNvSpPr>
          <p:nvPr>
            <p:ph type="dt" sz="half" idx="2"/>
          </p:nvPr>
        </p:nvSpPr>
        <p:spPr bwMode="auto">
          <a:xfrm>
            <a:off x="444012" y="65659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fontAlgn="base">
              <a:defRPr sz="1100"/>
            </a:lvl1pPr>
          </a:lstStyle>
          <a:p>
            <a:r>
              <a:rPr lang="en-AU"/>
              <a:t>RMIT University©</a:t>
            </a:r>
            <a:fld id="{4A5E2BB4-F099-664A-805A-84DEB5E19ACB}" type="datetime1">
              <a:rPr lang="en-US"/>
              <a:pPr/>
              <a:t>10/6/11</a:t>
            </a:fld>
            <a:endParaRPr lang="en-AU"/>
          </a:p>
        </p:txBody>
      </p:sp>
      <p:sp>
        <p:nvSpPr>
          <p:cNvPr id="93190" name="Rectangle 6"/>
          <p:cNvSpPr>
            <a:spLocks noGrp="1" noChangeArrowheads="1"/>
          </p:cNvSpPr>
          <p:nvPr>
            <p:ph type="ftr" sz="quarter" idx="3"/>
          </p:nvPr>
        </p:nvSpPr>
        <p:spPr bwMode="auto">
          <a:xfrm>
            <a:off x="2611317" y="6575425"/>
            <a:ext cx="3831981"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fontAlgn="base">
              <a:defRPr sz="1100"/>
            </a:lvl1pPr>
          </a:lstStyle>
          <a:p>
            <a:r>
              <a:rPr lang="en-AU"/>
              <a:t>RMIT University©2010</a:t>
            </a:r>
          </a:p>
        </p:txBody>
      </p:sp>
      <p:sp>
        <p:nvSpPr>
          <p:cNvPr id="93191" name="Rectangle 7"/>
          <p:cNvSpPr>
            <a:spLocks noGrp="1" noChangeArrowheads="1"/>
          </p:cNvSpPr>
          <p:nvPr>
            <p:ph type="sldNum" sz="quarter" idx="4"/>
          </p:nvPr>
        </p:nvSpPr>
        <p:spPr bwMode="auto">
          <a:xfrm>
            <a:off x="6522427" y="6578600"/>
            <a:ext cx="213360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fontAlgn="base">
              <a:defRPr sz="1100"/>
            </a:lvl1pPr>
          </a:lstStyle>
          <a:p>
            <a:fld id="{A86474B2-CA88-2248-92E8-0FC9B6DA64C6}" type="slidenum">
              <a:rPr lang="en-AU"/>
              <a:pPr/>
              <a:t>‹#›</a:t>
            </a:fld>
            <a:endParaRPr lang="en-AU"/>
          </a:p>
        </p:txBody>
      </p:sp>
      <p:pic>
        <p:nvPicPr>
          <p:cNvPr id="2056" name="Picture 8" descr="rmit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1" y="404816"/>
            <a:ext cx="10726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fontAlgn="base" hangingPunct="1">
        <a:spcBef>
          <a:spcPct val="0"/>
        </a:spcBef>
        <a:spcAft>
          <a:spcPct val="0"/>
        </a:spcAft>
        <a:defRPr sz="2500">
          <a:solidFill>
            <a:srgbClr val="EE3224"/>
          </a:solidFill>
          <a:latin typeface="+mj-lt"/>
          <a:ea typeface="ＭＳ Ｐゴシック" charset="0"/>
          <a:cs typeface="+mj-cs"/>
        </a:defRPr>
      </a:lvl1pPr>
      <a:lvl2pPr algn="l" rtl="0" eaLnBrk="1" fontAlgn="base" hangingPunct="1">
        <a:spcBef>
          <a:spcPct val="0"/>
        </a:spcBef>
        <a:spcAft>
          <a:spcPct val="0"/>
        </a:spcAft>
        <a:defRPr sz="2500">
          <a:solidFill>
            <a:srgbClr val="EE3224"/>
          </a:solidFill>
          <a:latin typeface="Arial" charset="0"/>
          <a:ea typeface="ＭＳ Ｐゴシック" charset="0"/>
          <a:cs typeface="Arial" charset="0"/>
        </a:defRPr>
      </a:lvl2pPr>
      <a:lvl3pPr algn="l" rtl="0" eaLnBrk="1" fontAlgn="base" hangingPunct="1">
        <a:spcBef>
          <a:spcPct val="0"/>
        </a:spcBef>
        <a:spcAft>
          <a:spcPct val="0"/>
        </a:spcAft>
        <a:defRPr sz="2500">
          <a:solidFill>
            <a:srgbClr val="EE3224"/>
          </a:solidFill>
          <a:latin typeface="Arial" charset="0"/>
          <a:ea typeface="ＭＳ Ｐゴシック" charset="0"/>
          <a:cs typeface="Arial" charset="0"/>
        </a:defRPr>
      </a:lvl3pPr>
      <a:lvl4pPr algn="l" rtl="0" eaLnBrk="1" fontAlgn="base" hangingPunct="1">
        <a:spcBef>
          <a:spcPct val="0"/>
        </a:spcBef>
        <a:spcAft>
          <a:spcPct val="0"/>
        </a:spcAft>
        <a:defRPr sz="2500">
          <a:solidFill>
            <a:srgbClr val="EE3224"/>
          </a:solidFill>
          <a:latin typeface="Arial" charset="0"/>
          <a:ea typeface="ＭＳ Ｐゴシック" charset="0"/>
          <a:cs typeface="Arial" charset="0"/>
        </a:defRPr>
      </a:lvl4pPr>
      <a:lvl5pPr algn="l" rtl="0" eaLnBrk="1" fontAlgn="base" hangingPunct="1">
        <a:spcBef>
          <a:spcPct val="0"/>
        </a:spcBef>
        <a:spcAft>
          <a:spcPct val="0"/>
        </a:spcAft>
        <a:defRPr sz="2500">
          <a:solidFill>
            <a:srgbClr val="EE3224"/>
          </a:solidFill>
          <a:latin typeface="Arial" charset="0"/>
          <a:ea typeface="ＭＳ Ｐゴシック"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180975" indent="-180975" algn="l" rtl="0" eaLnBrk="1" fontAlgn="base" hangingPunct="1">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1" fontAlgn="base" hangingPunct="1">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1" fontAlgn="base" hangingPunct="1">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developers.sun.com/techtopics/mobility/midp/articles/permiss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w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latin typeface="Arial" charset="0"/>
              </a:rPr>
              <a:t>Application Development for Mobile </a:t>
            </a:r>
            <a:r>
              <a:rPr lang="en-GB" dirty="0" smtClean="0">
                <a:latin typeface="Arial" charset="0"/>
              </a:rPr>
              <a:t>Devices - </a:t>
            </a:r>
            <a:r>
              <a:rPr lang="en-GB" dirty="0">
                <a:latin typeface="Arial" charset="0"/>
              </a:rPr>
              <a:t>About </a:t>
            </a:r>
            <a:r>
              <a:rPr lang="en-GB" dirty="0" err="1">
                <a:latin typeface="Arial" charset="0"/>
              </a:rPr>
              <a:t>MIDlets</a:t>
            </a:r>
            <a:r>
              <a:rPr lang="en-GB" dirty="0">
                <a:latin typeface="Arial" charset="0"/>
              </a:rPr>
              <a:t> and CLDC</a:t>
            </a:r>
            <a:br>
              <a:rPr lang="en-GB" dirty="0">
                <a:latin typeface="Arial" charset="0"/>
              </a:rPr>
            </a:br>
            <a:r>
              <a:rPr lang="en-US" dirty="0"/>
              <a:t/>
            </a:r>
            <a:br>
              <a:rPr lang="en-US" dirty="0"/>
            </a:br>
            <a:endParaRPr lang="en-US" dirty="0"/>
          </a:p>
        </p:txBody>
      </p:sp>
      <p:sp>
        <p:nvSpPr>
          <p:cNvPr id="3" name="Subtitle 2"/>
          <p:cNvSpPr>
            <a:spLocks noGrp="1"/>
          </p:cNvSpPr>
          <p:nvPr>
            <p:ph type="subTitle" idx="1"/>
          </p:nvPr>
        </p:nvSpPr>
        <p:spPr/>
        <p:txBody>
          <a:bodyPr/>
          <a:lstStyle/>
          <a:p>
            <a:r>
              <a:rPr lang="en-GB" sz="2400" dirty="0" smtClean="0">
                <a:latin typeface="Arial" charset="0"/>
              </a:rPr>
              <a:t>Prepared by George Nguyen</a:t>
            </a:r>
            <a:endParaRPr lang="en-US" dirty="0"/>
          </a:p>
        </p:txBody>
      </p:sp>
    </p:spTree>
    <p:extLst>
      <p:ext uri="{BB962C8B-B14F-4D97-AF65-F5344CB8AC3E}">
        <p14:creationId xmlns:p14="http://schemas.microsoft.com/office/powerpoint/2010/main" val="1458234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smtClean="0">
                <a:latin typeface="Arial" charset="0"/>
              </a:rPr>
              <a:t>Packaging </a:t>
            </a:r>
            <a:r>
              <a:rPr lang="en-GB" dirty="0">
                <a:latin typeface="Arial" charset="0"/>
              </a:rPr>
              <a:t>the MIDlet suite</a:t>
            </a:r>
            <a:endParaRPr lang="en-US" dirty="0">
              <a:latin typeface="Arial" charset="0"/>
            </a:endParaRPr>
          </a:p>
        </p:txBody>
      </p:sp>
      <p:sp>
        <p:nvSpPr>
          <p:cNvPr id="93187" name="Rectangle 3"/>
          <p:cNvSpPr>
            <a:spLocks noGrp="1" noChangeArrowheads="1"/>
          </p:cNvSpPr>
          <p:nvPr>
            <p:ph idx="1"/>
          </p:nvPr>
        </p:nvSpPr>
        <p:spPr/>
        <p:txBody>
          <a:bodyPr/>
          <a:lstStyle/>
          <a:p>
            <a:pPr eaLnBrk="1" hangingPunct="1"/>
            <a:r>
              <a:rPr lang="en-GB" dirty="0" err="1">
                <a:latin typeface="Arial" charset="0"/>
              </a:rPr>
              <a:t>MIDlets</a:t>
            </a:r>
            <a:r>
              <a:rPr lang="en-GB" dirty="0">
                <a:latin typeface="Arial" charset="0"/>
              </a:rPr>
              <a:t> are deployed in MIDlet suites</a:t>
            </a:r>
          </a:p>
          <a:p>
            <a:pPr eaLnBrk="1" hangingPunct="1"/>
            <a:r>
              <a:rPr lang="en-GB" dirty="0">
                <a:latin typeface="Arial" charset="0"/>
              </a:rPr>
              <a:t>A MIDlet suite is a collection of </a:t>
            </a:r>
            <a:r>
              <a:rPr lang="en-GB" dirty="0" err="1">
                <a:latin typeface="Arial" charset="0"/>
              </a:rPr>
              <a:t>MIDlets</a:t>
            </a:r>
            <a:r>
              <a:rPr lang="en-GB" dirty="0">
                <a:latin typeface="Arial" charset="0"/>
              </a:rPr>
              <a:t> plus configuration information</a:t>
            </a:r>
          </a:p>
          <a:p>
            <a:pPr eaLnBrk="1" hangingPunct="1"/>
            <a:r>
              <a:rPr lang="en-GB" dirty="0">
                <a:latin typeface="Arial" charset="0"/>
              </a:rPr>
              <a:t>It consists of:</a:t>
            </a:r>
          </a:p>
          <a:p>
            <a:pPr lvl="1" eaLnBrk="1" hangingPunct="1"/>
            <a:r>
              <a:rPr lang="en-GB" dirty="0">
                <a:latin typeface="Arial" charset="0"/>
              </a:rPr>
              <a:t>an application descriptor (a JAD file)</a:t>
            </a:r>
          </a:p>
          <a:p>
            <a:pPr lvl="1" eaLnBrk="1" hangingPunct="1"/>
            <a:r>
              <a:rPr lang="en-GB" dirty="0">
                <a:latin typeface="Arial" charset="0"/>
              </a:rPr>
              <a:t>a JAR file containing the MIDlet .class file(s) and a manifest file</a:t>
            </a:r>
          </a:p>
          <a:p>
            <a:pPr eaLnBrk="1" hangingPunct="1"/>
            <a:endParaRPr lang="en-US" dirty="0">
              <a:latin typeface="Arial" charset="0"/>
            </a:endParaRPr>
          </a:p>
        </p:txBody>
      </p:sp>
      <p:sp>
        <p:nvSpPr>
          <p:cNvPr id="12297"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CEF29BA9-C525-FF44-82D1-986C093BB97F}" type="slidenum">
              <a:rPr lang="en-GB" sz="1400"/>
              <a:pPr eaLnBrk="1" hangingPunct="1"/>
              <a:t>10</a:t>
            </a:fld>
            <a:endParaRPr lang="en-GB" sz="1400"/>
          </a:p>
        </p:txBody>
      </p:sp>
      <p:grpSp>
        <p:nvGrpSpPr>
          <p:cNvPr id="2" name="Group 1"/>
          <p:cNvGrpSpPr/>
          <p:nvPr/>
        </p:nvGrpSpPr>
        <p:grpSpPr>
          <a:xfrm>
            <a:off x="1008023" y="3581401"/>
            <a:ext cx="7057627" cy="2584450"/>
            <a:chOff x="1008023" y="4079875"/>
            <a:chExt cx="7057627" cy="2584450"/>
          </a:xfrm>
        </p:grpSpPr>
        <p:sp>
          <p:nvSpPr>
            <p:cNvPr id="93188" name="Text Box 4"/>
            <p:cNvSpPr txBox="1">
              <a:spLocks noChangeArrowheads="1"/>
            </p:cNvSpPr>
            <p:nvPr/>
          </p:nvSpPr>
          <p:spPr bwMode="auto">
            <a:xfrm>
              <a:off x="1008023" y="4079875"/>
              <a:ext cx="7057627" cy="2584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sz="2000">
                  <a:solidFill>
                    <a:schemeClr val="tx1"/>
                  </a:solidFill>
                </a:rPr>
                <a:t>MIDlet suite</a:t>
              </a:r>
              <a:endParaRPr lang="en-US" sz="2000">
                <a:solidFill>
                  <a:schemeClr val="tx1"/>
                </a:solidFill>
              </a:endParaRPr>
            </a:p>
          </p:txBody>
        </p:sp>
        <p:sp>
          <p:nvSpPr>
            <p:cNvPr id="93190" name="Text Box 6"/>
            <p:cNvSpPr txBox="1">
              <a:spLocks noChangeArrowheads="1"/>
            </p:cNvSpPr>
            <p:nvPr/>
          </p:nvSpPr>
          <p:spPr bwMode="auto">
            <a:xfrm>
              <a:off x="1109119" y="5116514"/>
              <a:ext cx="2329588" cy="1190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spcBef>
                  <a:spcPct val="50000"/>
                </a:spcBef>
              </a:pPr>
              <a:r>
                <a:rPr lang="en-GB" sz="2000">
                  <a:solidFill>
                    <a:schemeClr val="tx1"/>
                  </a:solidFill>
                </a:rPr>
                <a:t>MyMidletSuite.jad</a:t>
              </a:r>
              <a:endParaRPr lang="en-US" sz="2000">
                <a:solidFill>
                  <a:schemeClr val="tx1"/>
                </a:solidFill>
              </a:endParaRPr>
            </a:p>
          </p:txBody>
        </p:sp>
        <p:sp>
          <p:nvSpPr>
            <p:cNvPr id="93191" name="Text Box 7"/>
            <p:cNvSpPr txBox="1">
              <a:spLocks noChangeArrowheads="1"/>
            </p:cNvSpPr>
            <p:nvPr/>
          </p:nvSpPr>
          <p:spPr bwMode="auto">
            <a:xfrm>
              <a:off x="3667271" y="4621213"/>
              <a:ext cx="4204980" cy="1841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sz="2000">
                  <a:solidFill>
                    <a:schemeClr val="tx1"/>
                  </a:solidFill>
                </a:rPr>
                <a:t>MyMidletSuite.jar</a:t>
              </a:r>
              <a:endParaRPr lang="en-US" sz="2000">
                <a:solidFill>
                  <a:schemeClr val="tx1"/>
                </a:solidFill>
              </a:endParaRPr>
            </a:p>
          </p:txBody>
        </p:sp>
        <p:sp>
          <p:nvSpPr>
            <p:cNvPr id="93192" name="Text Box 8"/>
            <p:cNvSpPr txBox="1">
              <a:spLocks noChangeArrowheads="1"/>
            </p:cNvSpPr>
            <p:nvPr/>
          </p:nvSpPr>
          <p:spPr bwMode="auto">
            <a:xfrm>
              <a:off x="3784482" y="5224464"/>
              <a:ext cx="1975022" cy="1036637"/>
            </a:xfrm>
            <a:prstGeom prst="rect">
              <a:avLst/>
            </a:prstGeom>
            <a:noFill/>
            <a:ln w="9525">
              <a:solidFill>
                <a:schemeClr val="tx1"/>
              </a:solidFill>
              <a:miter lim="800000"/>
              <a:headEnd/>
              <a:tailEnd/>
            </a:ln>
            <a:effectLst>
              <a:prstShdw prst="shdw13" dist="109250" dir="19467739">
                <a:srgbClr val="5F5F5F">
                  <a:alpha val="50000"/>
                </a:srgbClr>
              </a:prstShdw>
            </a:effectLst>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sz="2000">
                  <a:solidFill>
                    <a:schemeClr val="tx1"/>
                  </a:solidFill>
                </a:rPr>
                <a:t>MyMidlet.class</a:t>
              </a:r>
              <a:endParaRPr lang="en-US" sz="2000">
                <a:solidFill>
                  <a:schemeClr val="tx1"/>
                </a:solidFill>
              </a:endParaRPr>
            </a:p>
          </p:txBody>
        </p:sp>
        <p:sp>
          <p:nvSpPr>
            <p:cNvPr id="93193" name="Text Box 9"/>
            <p:cNvSpPr txBox="1">
              <a:spLocks noChangeArrowheads="1"/>
            </p:cNvSpPr>
            <p:nvPr/>
          </p:nvSpPr>
          <p:spPr bwMode="auto">
            <a:xfrm>
              <a:off x="6083302" y="5465763"/>
              <a:ext cx="1661480" cy="747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sz="1600">
                  <a:solidFill>
                    <a:schemeClr val="tx1"/>
                  </a:solidFill>
                </a:rPr>
                <a:t>MANIFEST.MF</a:t>
              </a:r>
              <a:endParaRPr lang="en-US" sz="1600">
                <a:solidFill>
                  <a:schemeClr val="tx1"/>
                </a:solidFill>
              </a:endParaRPr>
            </a:p>
          </p:txBody>
        </p:sp>
      </p:grpSp>
    </p:spTree>
    <p:extLst>
      <p:ext uri="{BB962C8B-B14F-4D97-AF65-F5344CB8AC3E}">
        <p14:creationId xmlns:p14="http://schemas.microsoft.com/office/powerpoint/2010/main" val="28061866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GB" sz="4000" dirty="0">
                <a:latin typeface="Arial" charset="0"/>
              </a:rPr>
              <a:t>Packaging a MIDlet suite with </a:t>
            </a:r>
            <a:br>
              <a:rPr lang="en-GB" sz="4000" dirty="0">
                <a:latin typeface="Arial" charset="0"/>
              </a:rPr>
            </a:br>
            <a:r>
              <a:rPr lang="en-GB" sz="4000" dirty="0">
                <a:latin typeface="Arial" charset="0"/>
              </a:rPr>
              <a:t>Java WTK</a:t>
            </a:r>
            <a:endParaRPr lang="en-US" sz="4000" dirty="0">
              <a:latin typeface="Arial" charset="0"/>
            </a:endParaRPr>
          </a:p>
        </p:txBody>
      </p:sp>
      <p:sp>
        <p:nvSpPr>
          <p:cNvPr id="1331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BC57247B-9714-E746-ABB9-7A04E6127CA4}" type="slidenum">
              <a:rPr lang="en-GB" sz="1400"/>
              <a:pPr eaLnBrk="1" hangingPunct="1"/>
              <a:t>11</a:t>
            </a:fld>
            <a:endParaRPr lang="en-GB" sz="1400"/>
          </a:p>
        </p:txBody>
      </p:sp>
      <p:pic>
        <p:nvPicPr>
          <p:cNvPr id="983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66" y="1460500"/>
            <a:ext cx="4725107"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93" y="3227388"/>
            <a:ext cx="4725107"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1191" y="3121890"/>
            <a:ext cx="4210754" cy="33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73767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4"/>
          <p:cNvSpPr>
            <a:spLocks noChangeArrowheads="1"/>
          </p:cNvSpPr>
          <p:nvPr/>
        </p:nvSpPr>
        <p:spPr bwMode="auto">
          <a:xfrm>
            <a:off x="0" y="0"/>
            <a:ext cx="9144000" cy="1143000"/>
          </a:xfrm>
          <a:prstGeom prst="rect">
            <a:avLst/>
          </a:prstGeom>
          <a:noFill/>
          <a:ln w="9525">
            <a:noFill/>
            <a:miter lim="800000"/>
            <a:headEnd/>
            <a:tailEnd/>
          </a:ln>
        </p:spPr>
        <p:txBody>
          <a:bodyPr anchor="ctr"/>
          <a:lstStyle/>
          <a:p>
            <a:pPr algn="ctr">
              <a:defRPr/>
            </a:pPr>
            <a:endParaRPr lang="en-US" sz="4000" b="1" dirty="0">
              <a:solidFill>
                <a:srgbClr val="000066"/>
              </a:solidFill>
              <a:latin typeface="+mj-lt"/>
              <a:ea typeface="+mj-ea"/>
              <a:cs typeface="+mj-cs"/>
            </a:endParaRPr>
          </a:p>
        </p:txBody>
      </p:sp>
      <p:sp>
        <p:nvSpPr>
          <p:cNvPr id="2" name="Title 1"/>
          <p:cNvSpPr>
            <a:spLocks noGrp="1"/>
          </p:cNvSpPr>
          <p:nvPr>
            <p:ph type="title"/>
          </p:nvPr>
        </p:nvSpPr>
        <p:spPr/>
        <p:txBody>
          <a:bodyPr/>
          <a:lstStyle/>
          <a:p>
            <a:r>
              <a:rPr lang="en-US" dirty="0"/>
              <a:t>Packaging a MIDlet suite with NetBeans</a:t>
            </a:r>
            <a:br>
              <a:rPr lang="en-US" dirty="0"/>
            </a:br>
            <a:endParaRPr lang="en-US" dirty="0"/>
          </a:p>
        </p:txBody>
      </p:sp>
      <p:sp>
        <p:nvSpPr>
          <p:cNvPr id="129034" name="Rectangle 10"/>
          <p:cNvSpPr>
            <a:spLocks noGrp="1" noChangeArrowheads="1"/>
          </p:cNvSpPr>
          <p:nvPr>
            <p:ph idx="1"/>
          </p:nvPr>
        </p:nvSpPr>
        <p:spPr>
          <a:solidFill>
            <a:schemeClr val="bg1"/>
          </a:solidFill>
        </p:spPr>
        <p:txBody>
          <a:bodyPr/>
          <a:lstStyle/>
          <a:p>
            <a:pPr eaLnBrk="1" hangingPunct="1">
              <a:lnSpc>
                <a:spcPct val="90000"/>
              </a:lnSpc>
            </a:pPr>
            <a:r>
              <a:rPr lang="en-GB" dirty="0">
                <a:latin typeface="Arial" charset="0"/>
              </a:rPr>
              <a:t>Even easier </a:t>
            </a:r>
          </a:p>
          <a:p>
            <a:pPr eaLnBrk="1" hangingPunct="1">
              <a:lnSpc>
                <a:spcPct val="90000"/>
              </a:lnSpc>
            </a:pPr>
            <a:r>
              <a:rPr lang="en-GB" dirty="0">
                <a:latin typeface="Arial" charset="0"/>
              </a:rPr>
              <a:t>Just creating and building a MIDlet project creates a MIDlet suite, puts all </a:t>
            </a:r>
            <a:r>
              <a:rPr lang="en-GB" dirty="0" err="1">
                <a:latin typeface="Arial" charset="0"/>
              </a:rPr>
              <a:t>MIDlets</a:t>
            </a:r>
            <a:r>
              <a:rPr lang="en-GB" dirty="0">
                <a:latin typeface="Arial" charset="0"/>
              </a:rPr>
              <a:t> in the project/suite in a JAR and creates a JAD</a:t>
            </a:r>
          </a:p>
          <a:p>
            <a:pPr eaLnBrk="1" hangingPunct="1">
              <a:lnSpc>
                <a:spcPct val="90000"/>
              </a:lnSpc>
            </a:pPr>
            <a:endParaRPr lang="en-US" dirty="0">
              <a:latin typeface="Arial" charset="0"/>
            </a:endParaRPr>
          </a:p>
        </p:txBody>
      </p:sp>
      <p:sp>
        <p:nvSpPr>
          <p:cNvPr id="1434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2ACA195F-BF36-D540-8056-A34717682AC6}" type="slidenum">
              <a:rPr lang="en-GB" sz="1400"/>
              <a:pPr eaLnBrk="1" hangingPunct="1"/>
              <a:t>12</a:t>
            </a:fld>
            <a:endParaRPr lang="en-GB" sz="1400"/>
          </a:p>
        </p:txBody>
      </p:sp>
      <p:pic>
        <p:nvPicPr>
          <p:cNvPr id="129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240" y="2289945"/>
            <a:ext cx="5144141"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4610" y="2884488"/>
            <a:ext cx="483939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59841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0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90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9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4"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latin typeface="Arial" charset="0"/>
              </a:rPr>
              <a:t>Converting to PRC format</a:t>
            </a:r>
            <a:endParaRPr lang="en-US">
              <a:latin typeface="Arial" charset="0"/>
            </a:endParaRPr>
          </a:p>
        </p:txBody>
      </p:sp>
      <p:sp>
        <p:nvSpPr>
          <p:cNvPr id="100355" name="Rectangle 3"/>
          <p:cNvSpPr>
            <a:spLocks noGrp="1" noChangeArrowheads="1"/>
          </p:cNvSpPr>
          <p:nvPr>
            <p:ph idx="1"/>
          </p:nvPr>
        </p:nvSpPr>
        <p:spPr/>
        <p:txBody>
          <a:bodyPr/>
          <a:lstStyle/>
          <a:p>
            <a:pPr eaLnBrk="1" hangingPunct="1">
              <a:lnSpc>
                <a:spcPct val="90000"/>
              </a:lnSpc>
              <a:spcBef>
                <a:spcPct val="50000"/>
              </a:spcBef>
            </a:pPr>
            <a:r>
              <a:rPr lang="en-GB" dirty="0">
                <a:latin typeface="Arial" charset="0"/>
              </a:rPr>
              <a:t>PRC (Palm </a:t>
            </a:r>
            <a:r>
              <a:rPr lang="en-GB" dirty="0" err="1">
                <a:latin typeface="Arial" charset="0"/>
              </a:rPr>
              <a:t>ResourCe</a:t>
            </a:r>
            <a:r>
              <a:rPr lang="en-GB" dirty="0">
                <a:latin typeface="Arial" charset="0"/>
              </a:rPr>
              <a:t>) is a format that allows </a:t>
            </a:r>
            <a:r>
              <a:rPr lang="en-GB" dirty="0" err="1">
                <a:latin typeface="Arial" charset="0"/>
              </a:rPr>
              <a:t>MIDlets</a:t>
            </a:r>
            <a:r>
              <a:rPr lang="en-GB" dirty="0">
                <a:latin typeface="Arial" charset="0"/>
              </a:rPr>
              <a:t> to be installed on </a:t>
            </a:r>
            <a:r>
              <a:rPr lang="en-GB" dirty="0" err="1">
                <a:latin typeface="Arial" charset="0"/>
              </a:rPr>
              <a:t>PalmOS</a:t>
            </a:r>
            <a:r>
              <a:rPr lang="en-GB" dirty="0">
                <a:latin typeface="Arial" charset="0"/>
              </a:rPr>
              <a:t> devices like native </a:t>
            </a:r>
            <a:r>
              <a:rPr lang="en-GB" dirty="0" err="1">
                <a:latin typeface="Arial" charset="0"/>
              </a:rPr>
              <a:t>PalmOS</a:t>
            </a:r>
            <a:r>
              <a:rPr lang="en-GB" dirty="0">
                <a:latin typeface="Arial" charset="0"/>
              </a:rPr>
              <a:t> applications</a:t>
            </a:r>
          </a:p>
          <a:p>
            <a:pPr eaLnBrk="1" hangingPunct="1">
              <a:lnSpc>
                <a:spcPct val="90000"/>
              </a:lnSpc>
              <a:spcBef>
                <a:spcPct val="50000"/>
              </a:spcBef>
            </a:pPr>
            <a:r>
              <a:rPr lang="en-GB" dirty="0">
                <a:latin typeface="Arial" charset="0"/>
              </a:rPr>
              <a:t>The IBM </a:t>
            </a:r>
            <a:r>
              <a:rPr lang="en-GB" dirty="0" err="1">
                <a:latin typeface="Arial" charset="0"/>
              </a:rPr>
              <a:t>WebSphere</a:t>
            </a:r>
            <a:r>
              <a:rPr lang="en-GB" dirty="0">
                <a:latin typeface="Arial" charset="0"/>
              </a:rPr>
              <a:t> Micro Environment Palm OS Developer </a:t>
            </a:r>
            <a:r>
              <a:rPr lang="en-GB" dirty="0" err="1">
                <a:latin typeface="Arial" charset="0"/>
              </a:rPr>
              <a:t>ToolKit</a:t>
            </a:r>
            <a:r>
              <a:rPr lang="en-GB" dirty="0">
                <a:latin typeface="Arial" charset="0"/>
              </a:rPr>
              <a:t> Jar to PRC tool will create a PRC file from a JAD/JAR file</a:t>
            </a:r>
          </a:p>
          <a:p>
            <a:pPr eaLnBrk="1" hangingPunct="1">
              <a:lnSpc>
                <a:spcPct val="90000"/>
              </a:lnSpc>
            </a:pPr>
            <a:endParaRPr lang="en-US" dirty="0">
              <a:latin typeface="Arial" charset="0"/>
            </a:endParaRPr>
          </a:p>
        </p:txBody>
      </p:sp>
      <p:sp>
        <p:nvSpPr>
          <p:cNvPr id="153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412EB20C-62DE-094D-BE51-DF5D0C4DD6FF}" type="slidenum">
              <a:rPr lang="en-GB" sz="1400"/>
              <a:pPr eaLnBrk="1" hangingPunct="1"/>
              <a:t>13</a:t>
            </a:fld>
            <a:endParaRPr lang="en-GB" sz="1400"/>
          </a:p>
        </p:txBody>
      </p:sp>
      <p:pic>
        <p:nvPicPr>
          <p:cNvPr id="1003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871" y="2970874"/>
            <a:ext cx="5897227"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08948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34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69" y="2446339"/>
            <a:ext cx="4351495"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2"/>
          <p:cNvSpPr>
            <a:spLocks noGrp="1" noChangeArrowheads="1"/>
          </p:cNvSpPr>
          <p:nvPr>
            <p:ph type="title"/>
          </p:nvPr>
        </p:nvSpPr>
        <p:spPr>
          <a:xfrm>
            <a:off x="490826" y="0"/>
            <a:ext cx="8229746" cy="1143000"/>
          </a:xfrm>
        </p:spPr>
        <p:txBody>
          <a:bodyPr/>
          <a:lstStyle/>
          <a:p>
            <a:pPr eaLnBrk="1" hangingPunct="1"/>
            <a:r>
              <a:rPr lang="en-GB" sz="4000">
                <a:latin typeface="Arial" charset="0"/>
              </a:rPr>
              <a:t>Installing PRC on PalmOS device</a:t>
            </a:r>
            <a:endParaRPr lang="en-US" sz="4000">
              <a:latin typeface="Arial" charset="0"/>
            </a:endParaRPr>
          </a:p>
        </p:txBody>
      </p:sp>
      <p:sp>
        <p:nvSpPr>
          <p:cNvPr id="103427" name="Rectangle 3"/>
          <p:cNvSpPr>
            <a:spLocks noGrp="1" noChangeArrowheads="1"/>
          </p:cNvSpPr>
          <p:nvPr>
            <p:ph type="body" idx="1"/>
          </p:nvPr>
        </p:nvSpPr>
        <p:spPr>
          <a:xfrm>
            <a:off x="474708" y="1041400"/>
            <a:ext cx="8229747" cy="1308100"/>
          </a:xfrm>
        </p:spPr>
        <p:txBody>
          <a:bodyPr/>
          <a:lstStyle/>
          <a:p>
            <a:pPr eaLnBrk="1" hangingPunct="1"/>
            <a:r>
              <a:rPr lang="en-GB">
                <a:solidFill>
                  <a:schemeClr val="tx1"/>
                </a:solidFill>
                <a:latin typeface="Arial" charset="0"/>
              </a:rPr>
              <a:t>Use the standard Palm Quick Install application from a PC</a:t>
            </a:r>
            <a:endParaRPr lang="en-US">
              <a:solidFill>
                <a:schemeClr val="tx1"/>
              </a:solidFill>
              <a:latin typeface="Arial" charset="0"/>
            </a:endParaRPr>
          </a:p>
        </p:txBody>
      </p:sp>
      <p:sp>
        <p:nvSpPr>
          <p:cNvPr id="103430" name="Text Box 6"/>
          <p:cNvSpPr txBox="1">
            <a:spLocks noChangeArrowheads="1"/>
          </p:cNvSpPr>
          <p:nvPr/>
        </p:nvSpPr>
        <p:spPr bwMode="auto">
          <a:xfrm>
            <a:off x="5318494" y="3978276"/>
            <a:ext cx="3621850" cy="1015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spcBef>
                <a:spcPct val="50000"/>
              </a:spcBef>
            </a:pPr>
            <a:r>
              <a:rPr lang="en-GB" sz="2000">
                <a:solidFill>
                  <a:schemeClr val="tx1"/>
                </a:solidFill>
              </a:rPr>
              <a:t>drag and drop the PRC into the Quick Install application on the PC</a:t>
            </a:r>
            <a:endParaRPr lang="en-US" sz="2000">
              <a:solidFill>
                <a:schemeClr val="tx1"/>
              </a:solidFill>
            </a:endParaRPr>
          </a:p>
        </p:txBody>
      </p:sp>
      <p:sp>
        <p:nvSpPr>
          <p:cNvPr id="103431" name="Text Box 7"/>
          <p:cNvSpPr txBox="1">
            <a:spLocks noChangeArrowheads="1"/>
          </p:cNvSpPr>
          <p:nvPr/>
        </p:nvSpPr>
        <p:spPr bwMode="auto">
          <a:xfrm>
            <a:off x="0" y="4567238"/>
            <a:ext cx="3623316"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spcBef>
                <a:spcPct val="50000"/>
              </a:spcBef>
            </a:pPr>
            <a:r>
              <a:rPr lang="en-GB" sz="2000">
                <a:solidFill>
                  <a:schemeClr val="tx1"/>
                </a:solidFill>
              </a:rPr>
              <a:t>Hotsync from the PalmOS device</a:t>
            </a:r>
            <a:endParaRPr lang="en-US" sz="2000">
              <a:solidFill>
                <a:schemeClr val="tx1"/>
              </a:solidFill>
            </a:endParaRPr>
          </a:p>
        </p:txBody>
      </p:sp>
      <p:sp>
        <p:nvSpPr>
          <p:cNvPr id="16391"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89459DB1-CB1C-CE4C-A87F-6920638F658F}" type="slidenum">
              <a:rPr lang="en-GB" sz="1400"/>
              <a:pPr eaLnBrk="1" hangingPunct="1"/>
              <a:t>14</a:t>
            </a:fld>
            <a:endParaRPr lang="en-GB" sz="1400"/>
          </a:p>
        </p:txBody>
      </p:sp>
    </p:spTree>
    <p:extLst>
      <p:ext uri="{BB962C8B-B14F-4D97-AF65-F5344CB8AC3E}">
        <p14:creationId xmlns:p14="http://schemas.microsoft.com/office/powerpoint/2010/main" val="786414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4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4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bldLvl="2"/>
      <p:bldP spid="103430" grpId="0" animBg="1"/>
      <p:bldP spid="1034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latin typeface="Arial" charset="0"/>
              </a:rPr>
              <a:t>Installing via OTA provisioning</a:t>
            </a:r>
            <a:endParaRPr lang="en-US">
              <a:latin typeface="Arial" charset="0"/>
            </a:endParaRPr>
          </a:p>
        </p:txBody>
      </p:sp>
      <p:sp>
        <p:nvSpPr>
          <p:cNvPr id="17411" name="Rectangle 3"/>
          <p:cNvSpPr>
            <a:spLocks noGrp="1" noChangeArrowheads="1"/>
          </p:cNvSpPr>
          <p:nvPr>
            <p:ph idx="1"/>
          </p:nvPr>
        </p:nvSpPr>
        <p:spPr/>
        <p:txBody>
          <a:bodyPr/>
          <a:lstStyle/>
          <a:p>
            <a:pPr eaLnBrk="1" hangingPunct="1">
              <a:lnSpc>
                <a:spcPct val="90000"/>
              </a:lnSpc>
            </a:pPr>
            <a:r>
              <a:rPr lang="en-GB" dirty="0">
                <a:latin typeface="Arial" charset="0"/>
              </a:rPr>
              <a:t>Over The Air Provisioning (OTA) is a Java ME standard for distributing applications to wireless devices that don't necessarily have the ability to synchronise with a desktop PC</a:t>
            </a:r>
          </a:p>
          <a:p>
            <a:pPr eaLnBrk="1" hangingPunct="1">
              <a:lnSpc>
                <a:spcPct val="90000"/>
              </a:lnSpc>
            </a:pPr>
            <a:r>
              <a:rPr lang="en-GB" dirty="0">
                <a:latin typeface="Arial" charset="0"/>
              </a:rPr>
              <a:t>Instead of a PRC (or other device specific format) file, the JAR and JAD files are downloaded directly</a:t>
            </a:r>
          </a:p>
          <a:p>
            <a:pPr eaLnBrk="1" hangingPunct="1">
              <a:lnSpc>
                <a:spcPct val="90000"/>
              </a:lnSpc>
            </a:pPr>
            <a:r>
              <a:rPr lang="en-GB" dirty="0">
                <a:latin typeface="Arial" charset="0"/>
              </a:rPr>
              <a:t>The Java Application Manager on the device can carry out security checks including verification of signed </a:t>
            </a:r>
            <a:r>
              <a:rPr lang="en-GB" dirty="0" err="1">
                <a:latin typeface="Arial" charset="0"/>
              </a:rPr>
              <a:t>MIDlets</a:t>
            </a:r>
            <a:endParaRPr lang="en-US" dirty="0">
              <a:latin typeface="Arial" charset="0"/>
            </a:endParaRPr>
          </a:p>
        </p:txBody>
      </p:sp>
      <p:sp>
        <p:nvSpPr>
          <p:cNvPr id="1741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FD7E58C2-FAC0-7347-8FEB-3AD28F14523B}" type="slidenum">
              <a:rPr lang="en-GB" sz="1400"/>
              <a:pPr eaLnBrk="1" hangingPunct="1"/>
              <a:t>15</a:t>
            </a:fld>
            <a:endParaRPr lang="en-GB" sz="1400"/>
          </a:p>
        </p:txBody>
      </p:sp>
    </p:spTree>
    <p:extLst>
      <p:ext uri="{BB962C8B-B14F-4D97-AF65-F5344CB8AC3E}">
        <p14:creationId xmlns:p14="http://schemas.microsoft.com/office/powerpoint/2010/main" val="23958480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36639"/>
            <a:ext cx="6134582"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2"/>
          <p:cNvSpPr>
            <a:spLocks noGrp="1" noChangeArrowheads="1"/>
          </p:cNvSpPr>
          <p:nvPr>
            <p:ph type="title"/>
          </p:nvPr>
        </p:nvSpPr>
        <p:spPr/>
        <p:txBody>
          <a:bodyPr/>
          <a:lstStyle/>
          <a:p>
            <a:pPr eaLnBrk="1" hangingPunct="1"/>
            <a:r>
              <a:rPr lang="en-GB">
                <a:latin typeface="Arial" charset="0"/>
              </a:rPr>
              <a:t>Example of OTA deployment</a:t>
            </a:r>
            <a:endParaRPr lang="en-US">
              <a:latin typeface="Arial" charset="0"/>
            </a:endParaRPr>
          </a:p>
        </p:txBody>
      </p:sp>
      <p:pic>
        <p:nvPicPr>
          <p:cNvPr id="133124" name="Picture 4"/>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t="23811" b="23811"/>
          <a:stretch>
            <a:fillRect/>
          </a:stretch>
        </p:blipFill>
        <p:spPr/>
      </p:pic>
      <p:sp>
        <p:nvSpPr>
          <p:cNvPr id="18442"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4806D204-6B6E-AB48-BC03-E43235B5E8C7}" type="slidenum">
              <a:rPr lang="en-GB" sz="1400"/>
              <a:pPr eaLnBrk="1" hangingPunct="1"/>
              <a:t>16</a:t>
            </a:fld>
            <a:endParaRPr lang="en-GB" sz="1400"/>
          </a:p>
        </p:txBody>
      </p:sp>
      <p:pic>
        <p:nvPicPr>
          <p:cNvPr id="133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3458" y="2951164"/>
            <a:ext cx="3169118"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7968" y="3443288"/>
            <a:ext cx="2779389"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8" name="Text Box 8"/>
          <p:cNvSpPr txBox="1">
            <a:spLocks noChangeArrowheads="1"/>
          </p:cNvSpPr>
          <p:nvPr/>
        </p:nvSpPr>
        <p:spPr bwMode="auto">
          <a:xfrm>
            <a:off x="613898" y="3343276"/>
            <a:ext cx="375078" cy="461963"/>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spcBef>
                <a:spcPct val="50000"/>
              </a:spcBef>
            </a:pPr>
            <a:r>
              <a:rPr lang="en-GB">
                <a:solidFill>
                  <a:schemeClr val="tx1"/>
                </a:solidFill>
              </a:rPr>
              <a:t>1</a:t>
            </a:r>
            <a:endParaRPr lang="en-US">
              <a:solidFill>
                <a:schemeClr val="tx1"/>
              </a:solidFill>
            </a:endParaRPr>
          </a:p>
        </p:txBody>
      </p:sp>
      <p:sp>
        <p:nvSpPr>
          <p:cNvPr id="133129" name="Text Box 9"/>
          <p:cNvSpPr txBox="1">
            <a:spLocks noChangeArrowheads="1"/>
          </p:cNvSpPr>
          <p:nvPr/>
        </p:nvSpPr>
        <p:spPr bwMode="auto">
          <a:xfrm>
            <a:off x="1970627" y="3605213"/>
            <a:ext cx="373613" cy="461962"/>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spcBef>
                <a:spcPct val="50000"/>
              </a:spcBef>
            </a:pPr>
            <a:r>
              <a:rPr lang="en-GB">
                <a:solidFill>
                  <a:schemeClr val="tx1"/>
                </a:solidFill>
              </a:rPr>
              <a:t>2</a:t>
            </a:r>
            <a:endParaRPr lang="en-US">
              <a:solidFill>
                <a:schemeClr val="tx1"/>
              </a:solidFill>
            </a:endParaRPr>
          </a:p>
        </p:txBody>
      </p:sp>
      <p:sp>
        <p:nvSpPr>
          <p:cNvPr id="133130" name="Text Box 10"/>
          <p:cNvSpPr txBox="1">
            <a:spLocks noChangeArrowheads="1"/>
          </p:cNvSpPr>
          <p:nvPr/>
        </p:nvSpPr>
        <p:spPr bwMode="auto">
          <a:xfrm>
            <a:off x="5148536" y="6032501"/>
            <a:ext cx="375078" cy="461963"/>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spcBef>
                <a:spcPct val="50000"/>
              </a:spcBef>
            </a:pPr>
            <a:r>
              <a:rPr lang="en-GB">
                <a:solidFill>
                  <a:schemeClr val="tx1"/>
                </a:solidFill>
              </a:rPr>
              <a:t>3</a:t>
            </a:r>
            <a:endParaRPr lang="en-US">
              <a:solidFill>
                <a:schemeClr val="tx1"/>
              </a:solidFill>
            </a:endParaRPr>
          </a:p>
        </p:txBody>
      </p:sp>
    </p:spTree>
    <p:extLst>
      <p:ext uri="{BB962C8B-B14F-4D97-AF65-F5344CB8AC3E}">
        <p14:creationId xmlns:p14="http://schemas.microsoft.com/office/powerpoint/2010/main" val="38617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2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1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8" grpId="0" animBg="1"/>
      <p:bldP spid="133129" grpId="0" animBg="1"/>
      <p:bldP spid="133130"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a:latin typeface="Arial" charset="0"/>
              </a:rPr>
              <a:t>Contents</a:t>
            </a:r>
            <a:endParaRPr lang="en-US">
              <a:latin typeface="Arial" charset="0"/>
            </a:endParaRPr>
          </a:p>
        </p:txBody>
      </p:sp>
      <p:sp>
        <p:nvSpPr>
          <p:cNvPr id="107523" name="Rectangle 3"/>
          <p:cNvSpPr>
            <a:spLocks noGrp="1" noChangeArrowheads="1"/>
          </p:cNvSpPr>
          <p:nvPr>
            <p:ph idx="1"/>
          </p:nvPr>
        </p:nvSpPr>
        <p:spPr/>
        <p:txBody>
          <a:bodyPr/>
          <a:lstStyle/>
          <a:p>
            <a:pPr eaLnBrk="1" hangingPunct="1"/>
            <a:r>
              <a:rPr lang="en-GB">
                <a:latin typeface="Arial" charset="0"/>
              </a:rPr>
              <a:t>What happens when a MIDlet runs?</a:t>
            </a:r>
          </a:p>
          <a:p>
            <a:pPr eaLnBrk="1" hangingPunct="1"/>
            <a:r>
              <a:rPr lang="en-GB">
                <a:latin typeface="Arial" charset="0"/>
              </a:rPr>
              <a:t>Packaging and deploying a MIDlet</a:t>
            </a:r>
          </a:p>
          <a:p>
            <a:pPr eaLnBrk="1" hangingPunct="1"/>
            <a:r>
              <a:rPr lang="en-GB" b="1">
                <a:latin typeface="Arial" charset="0"/>
              </a:rPr>
              <a:t>Passing properties to MIDlets</a:t>
            </a:r>
          </a:p>
          <a:p>
            <a:pPr eaLnBrk="1" hangingPunct="1"/>
            <a:r>
              <a:rPr lang="en-GB">
                <a:latin typeface="Arial" charset="0"/>
              </a:rPr>
              <a:t>MIDlet security</a:t>
            </a:r>
          </a:p>
          <a:p>
            <a:pPr eaLnBrk="1" hangingPunct="1"/>
            <a:r>
              <a:rPr lang="en-GB">
                <a:latin typeface="Arial" charset="0"/>
              </a:rPr>
              <a:t>CLDC</a:t>
            </a:r>
          </a:p>
        </p:txBody>
      </p:sp>
      <p:sp>
        <p:nvSpPr>
          <p:cNvPr id="1946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1F8F676E-03BD-B946-B972-A8F2F65735CA}" type="slidenum">
              <a:rPr lang="en-GB" sz="1400"/>
              <a:pPr eaLnBrk="1" hangingPunct="1"/>
              <a:t>17</a:t>
            </a:fld>
            <a:endParaRPr lang="en-GB" sz="1400"/>
          </a:p>
        </p:txBody>
      </p:sp>
    </p:spTree>
    <p:extLst>
      <p:ext uri="{BB962C8B-B14F-4D97-AF65-F5344CB8AC3E}">
        <p14:creationId xmlns:p14="http://schemas.microsoft.com/office/powerpoint/2010/main" val="18209781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7523">
                                            <p:txEl>
                                              <p:pRg st="0" end="0"/>
                                            </p:txEl>
                                          </p:spTgt>
                                        </p:tgtEl>
                                        <p:attrNameLst>
                                          <p:attrName>ppt_c</p:attrName>
                                        </p:attrNameLst>
                                      </p:cBhvr>
                                      <p:to>
                                        <a:schemeClr val="tx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7523">
                                            <p:txEl>
                                              <p:pRg st="1" end="1"/>
                                            </p:txEl>
                                          </p:spTgt>
                                        </p:tgtEl>
                                        <p:attrNameLst>
                                          <p:attrName>ppt_c</p:attrName>
                                        </p:attrNameLst>
                                      </p:cBhvr>
                                      <p:to>
                                        <a:schemeClr val="tx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52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7523">
                                            <p:txEl>
                                              <p:pRg st="2" end="2"/>
                                            </p:txEl>
                                          </p:spTgt>
                                        </p:tgtEl>
                                        <p:attrNameLst>
                                          <p:attrName>ppt_c</p:attrName>
                                        </p:attrNameLst>
                                      </p:cBhvr>
                                      <p:to>
                                        <a:schemeClr val="tx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2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7523">
                                            <p:txEl>
                                              <p:pRg st="3" end="3"/>
                                            </p:txEl>
                                          </p:spTgt>
                                        </p:tgtEl>
                                        <p:attrNameLst>
                                          <p:attrName>ppt_c</p:attrName>
                                        </p:attrNameLst>
                                      </p:cBhvr>
                                      <p:to>
                                        <a:schemeClr val="tx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52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752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a:latin typeface="Arial" charset="0"/>
              </a:rPr>
              <a:t>Passing properties to MIDlets</a:t>
            </a:r>
            <a:endParaRPr lang="en-US">
              <a:latin typeface="Arial" charset="0"/>
            </a:endParaRPr>
          </a:p>
        </p:txBody>
      </p:sp>
      <p:sp>
        <p:nvSpPr>
          <p:cNvPr id="109571" name="Rectangle 3"/>
          <p:cNvSpPr>
            <a:spLocks noGrp="1" noChangeArrowheads="1"/>
          </p:cNvSpPr>
          <p:nvPr>
            <p:ph idx="1"/>
          </p:nvPr>
        </p:nvSpPr>
        <p:spPr/>
        <p:txBody>
          <a:bodyPr/>
          <a:lstStyle/>
          <a:p>
            <a:pPr eaLnBrk="1" hangingPunct="1">
              <a:lnSpc>
                <a:spcPct val="90000"/>
              </a:lnSpc>
            </a:pPr>
            <a:r>
              <a:rPr lang="en-GB" dirty="0">
                <a:latin typeface="Arial" charset="0"/>
              </a:rPr>
              <a:t>One use you can make of the JAD file or the JAR manifest is to pass parameter information to the MIDlet</a:t>
            </a:r>
          </a:p>
          <a:p>
            <a:pPr eaLnBrk="1" hangingPunct="1">
              <a:lnSpc>
                <a:spcPct val="90000"/>
              </a:lnSpc>
            </a:pPr>
            <a:r>
              <a:rPr lang="en-GB" dirty="0">
                <a:latin typeface="Arial" charset="0"/>
              </a:rPr>
              <a:t>This allows you to change the </a:t>
            </a:r>
            <a:r>
              <a:rPr lang="en-GB" dirty="0" err="1">
                <a:latin typeface="Arial" charset="0"/>
              </a:rPr>
              <a:t>MIDlet's</a:t>
            </a:r>
            <a:r>
              <a:rPr lang="en-GB" dirty="0">
                <a:latin typeface="Arial" charset="0"/>
              </a:rPr>
              <a:t> behaviour without having to change or recompile its code.</a:t>
            </a:r>
            <a:endParaRPr lang="en-US" dirty="0">
              <a:latin typeface="Arial" charset="0"/>
            </a:endParaRPr>
          </a:p>
        </p:txBody>
      </p:sp>
      <p:sp>
        <p:nvSpPr>
          <p:cNvPr id="20490"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2ED6324B-14CF-8144-8DC4-4E4018059E01}" type="slidenum">
              <a:rPr lang="en-GB" sz="1400"/>
              <a:pPr eaLnBrk="1" hangingPunct="1"/>
              <a:t>18</a:t>
            </a:fld>
            <a:endParaRPr lang="en-GB" sz="1400"/>
          </a:p>
        </p:txBody>
      </p:sp>
      <p:sp>
        <p:nvSpPr>
          <p:cNvPr id="109572" name="Text Box 4"/>
          <p:cNvSpPr txBox="1">
            <a:spLocks noChangeArrowheads="1"/>
          </p:cNvSpPr>
          <p:nvPr/>
        </p:nvSpPr>
        <p:spPr bwMode="auto">
          <a:xfrm>
            <a:off x="3295122" y="4414838"/>
            <a:ext cx="2837995" cy="7540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a:solidFill>
                  <a:schemeClr val="tx1"/>
                </a:solidFill>
              </a:rPr>
              <a:t>WeatherInSydney MIDlet</a:t>
            </a:r>
            <a:endParaRPr lang="en-US">
              <a:solidFill>
                <a:schemeClr val="tx1"/>
              </a:solidFill>
            </a:endParaRPr>
          </a:p>
        </p:txBody>
      </p:sp>
      <p:sp>
        <p:nvSpPr>
          <p:cNvPr id="109573" name="Text Box 5"/>
          <p:cNvSpPr txBox="1">
            <a:spLocks noChangeArrowheads="1"/>
          </p:cNvSpPr>
          <p:nvPr/>
        </p:nvSpPr>
        <p:spPr bwMode="auto">
          <a:xfrm>
            <a:off x="489360" y="4824414"/>
            <a:ext cx="2111281" cy="1260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sz="2000">
                <a:solidFill>
                  <a:schemeClr val="tx1"/>
                </a:solidFill>
              </a:rPr>
              <a:t>JAD file</a:t>
            </a:r>
          </a:p>
          <a:p>
            <a:pPr algn="ctr" eaLnBrk="1" hangingPunct="1">
              <a:spcBef>
                <a:spcPct val="50000"/>
              </a:spcBef>
            </a:pPr>
            <a:endParaRPr lang="en-GB" sz="800">
              <a:solidFill>
                <a:schemeClr val="tx1"/>
              </a:solidFill>
            </a:endParaRPr>
          </a:p>
          <a:p>
            <a:pPr eaLnBrk="1" hangingPunct="1">
              <a:spcBef>
                <a:spcPct val="10000"/>
              </a:spcBef>
            </a:pPr>
            <a:r>
              <a:rPr lang="en-GB" sz="2000">
                <a:solidFill>
                  <a:schemeClr val="tx1"/>
                </a:solidFill>
              </a:rPr>
              <a:t>city: paris</a:t>
            </a:r>
          </a:p>
          <a:p>
            <a:pPr eaLnBrk="1" hangingPunct="1">
              <a:spcBef>
                <a:spcPct val="10000"/>
              </a:spcBef>
            </a:pPr>
            <a:r>
              <a:rPr lang="en-GB" sz="2000">
                <a:solidFill>
                  <a:schemeClr val="tx1"/>
                </a:solidFill>
              </a:rPr>
              <a:t>country: france</a:t>
            </a:r>
            <a:endParaRPr lang="en-US" sz="2000">
              <a:solidFill>
                <a:schemeClr val="tx1"/>
              </a:solidFill>
            </a:endParaRPr>
          </a:p>
        </p:txBody>
      </p:sp>
      <p:sp>
        <p:nvSpPr>
          <p:cNvPr id="109574" name="Line 6"/>
          <p:cNvSpPr>
            <a:spLocks noChangeShapeType="1"/>
          </p:cNvSpPr>
          <p:nvPr/>
        </p:nvSpPr>
        <p:spPr bwMode="auto">
          <a:xfrm flipV="1">
            <a:off x="2618223" y="4810125"/>
            <a:ext cx="662248" cy="204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75" name="Text Box 7"/>
          <p:cNvSpPr txBox="1">
            <a:spLocks noChangeArrowheads="1"/>
          </p:cNvSpPr>
          <p:nvPr/>
        </p:nvSpPr>
        <p:spPr bwMode="auto">
          <a:xfrm>
            <a:off x="7308167" y="3357564"/>
            <a:ext cx="1835833"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spcBef>
                <a:spcPct val="50000"/>
              </a:spcBef>
            </a:pPr>
            <a:r>
              <a:rPr lang="en-GB">
                <a:solidFill>
                  <a:schemeClr val="tx1"/>
                </a:solidFill>
              </a:rPr>
              <a:t>HTTP GET</a:t>
            </a:r>
          </a:p>
          <a:p>
            <a:pPr eaLnBrk="1" hangingPunct="1">
              <a:spcBef>
                <a:spcPct val="50000"/>
              </a:spcBef>
            </a:pPr>
            <a:r>
              <a:rPr lang="en-GB">
                <a:solidFill>
                  <a:schemeClr val="tx1"/>
                </a:solidFill>
              </a:rPr>
              <a:t>"what's the weather like in Paris France"</a:t>
            </a:r>
            <a:endParaRPr lang="en-US">
              <a:solidFill>
                <a:schemeClr val="tx1"/>
              </a:solidFill>
            </a:endParaRPr>
          </a:p>
        </p:txBody>
      </p:sp>
      <p:sp>
        <p:nvSpPr>
          <p:cNvPr id="109576" name="Text Box 8"/>
          <p:cNvSpPr txBox="1">
            <a:spLocks noChangeArrowheads="1"/>
          </p:cNvSpPr>
          <p:nvPr/>
        </p:nvSpPr>
        <p:spPr bwMode="auto">
          <a:xfrm>
            <a:off x="5973417" y="5413375"/>
            <a:ext cx="2972788" cy="774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US" sz="2000">
                <a:solidFill>
                  <a:schemeClr val="tx1"/>
                </a:solidFill>
              </a:rPr>
              <a:t>www.webservicex.net web server</a:t>
            </a:r>
          </a:p>
        </p:txBody>
      </p:sp>
      <p:sp>
        <p:nvSpPr>
          <p:cNvPr id="109577" name="Line 9"/>
          <p:cNvSpPr>
            <a:spLocks noChangeShapeType="1"/>
          </p:cNvSpPr>
          <p:nvPr/>
        </p:nvSpPr>
        <p:spPr bwMode="auto">
          <a:xfrm>
            <a:off x="6131652" y="4695826"/>
            <a:ext cx="1388962" cy="715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846854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5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95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57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95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95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95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bldLvl="2"/>
      <p:bldP spid="109572" grpId="0" animBg="1"/>
      <p:bldP spid="109573" grpId="0" animBg="1"/>
      <p:bldP spid="109574" grpId="0" animBg="1"/>
      <p:bldP spid="109575" grpId="0"/>
      <p:bldP spid="109576" grpId="0" animBg="1"/>
      <p:bldP spid="10957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a:latin typeface="Arial" charset="0"/>
              </a:rPr>
              <a:t>Setting and retrieving properties</a:t>
            </a:r>
            <a:endParaRPr lang="en-US">
              <a:latin typeface="Arial" charset="0"/>
            </a:endParaRPr>
          </a:p>
        </p:txBody>
      </p:sp>
      <p:sp>
        <p:nvSpPr>
          <p:cNvPr id="2" name="Content Placeholder 1"/>
          <p:cNvSpPr>
            <a:spLocks noGrp="1"/>
          </p:cNvSpPr>
          <p:nvPr>
            <p:ph idx="1"/>
          </p:nvPr>
        </p:nvSpPr>
        <p:spPr/>
        <p:txBody>
          <a:bodyPr/>
          <a:lstStyle/>
          <a:p>
            <a:endParaRPr lang="en-US"/>
          </a:p>
        </p:txBody>
      </p:sp>
      <p:sp>
        <p:nvSpPr>
          <p:cNvPr id="21511"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8FB6E982-A574-914F-89A5-B723990B72DF}" type="slidenum">
              <a:rPr lang="en-GB" sz="1400"/>
              <a:pPr eaLnBrk="1" hangingPunct="1"/>
              <a:t>19</a:t>
            </a:fld>
            <a:endParaRPr lang="en-GB" sz="1400"/>
          </a:p>
        </p:txBody>
      </p:sp>
      <p:sp>
        <p:nvSpPr>
          <p:cNvPr id="21507" name="Text Box 5"/>
          <p:cNvSpPr txBox="1">
            <a:spLocks noChangeArrowheads="1"/>
          </p:cNvSpPr>
          <p:nvPr/>
        </p:nvSpPr>
        <p:spPr bwMode="auto">
          <a:xfrm>
            <a:off x="1180911" y="3375026"/>
            <a:ext cx="616828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spcBef>
                <a:spcPct val="50000"/>
              </a:spcBef>
            </a:pPr>
            <a:endParaRPr lang="en-US"/>
          </a:p>
        </p:txBody>
      </p:sp>
      <p:sp>
        <p:nvSpPr>
          <p:cNvPr id="110599" name="Text Box 7"/>
          <p:cNvSpPr txBox="1">
            <a:spLocks noChangeArrowheads="1"/>
          </p:cNvSpPr>
          <p:nvPr/>
        </p:nvSpPr>
        <p:spPr bwMode="auto">
          <a:xfrm>
            <a:off x="-205121" y="3425826"/>
            <a:ext cx="6727548"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r>
              <a:rPr lang="en-US" sz="2000" b="1" dirty="0">
                <a:solidFill>
                  <a:schemeClr val="tx1"/>
                </a:solidFill>
              </a:rPr>
              <a:t>Extract from MIDlet code </a:t>
            </a:r>
            <a:r>
              <a:rPr lang="en-US" sz="2000" dirty="0">
                <a:solidFill>
                  <a:schemeClr val="tx1"/>
                </a:solidFill>
              </a:rPr>
              <a:t>   </a:t>
            </a:r>
          </a:p>
          <a:p>
            <a:pPr algn="ctr" eaLnBrk="1" hangingPunct="1"/>
            <a:endParaRPr lang="en-US" sz="1600" dirty="0">
              <a:solidFill>
                <a:schemeClr val="tx1"/>
              </a:solidFill>
              <a:latin typeface="Courier New"/>
              <a:cs typeface="Courier New"/>
            </a:endParaRPr>
          </a:p>
          <a:p>
            <a:pPr eaLnBrk="1" hangingPunct="1"/>
            <a:r>
              <a:rPr lang="en-US" sz="1600" dirty="0">
                <a:solidFill>
                  <a:schemeClr val="tx1"/>
                </a:solidFill>
                <a:latin typeface="Courier New"/>
                <a:cs typeface="Courier New"/>
              </a:rPr>
              <a:t>    private String city = "</a:t>
            </a:r>
            <a:r>
              <a:rPr lang="en-US" sz="1600" dirty="0" err="1">
                <a:solidFill>
                  <a:schemeClr val="tx1"/>
                </a:solidFill>
                <a:latin typeface="Courier New"/>
                <a:cs typeface="Courier New"/>
              </a:rPr>
              <a:t>sydney</a:t>
            </a:r>
            <a:r>
              <a:rPr lang="en-US" sz="1600" dirty="0">
                <a:solidFill>
                  <a:schemeClr val="tx1"/>
                </a:solidFill>
                <a:latin typeface="Courier New"/>
                <a:cs typeface="Courier New"/>
              </a:rPr>
              <a:t>";</a:t>
            </a:r>
          </a:p>
          <a:p>
            <a:pPr eaLnBrk="1" hangingPunct="1"/>
            <a:r>
              <a:rPr lang="en-US" sz="1600" dirty="0">
                <a:solidFill>
                  <a:schemeClr val="tx1"/>
                </a:solidFill>
                <a:latin typeface="Courier New"/>
                <a:cs typeface="Courier New"/>
              </a:rPr>
              <a:t>    private String country ="</a:t>
            </a:r>
            <a:r>
              <a:rPr lang="en-US" sz="1600" dirty="0" err="1">
                <a:solidFill>
                  <a:schemeClr val="tx1"/>
                </a:solidFill>
                <a:latin typeface="Courier New"/>
                <a:cs typeface="Courier New"/>
              </a:rPr>
              <a:t>australia</a:t>
            </a:r>
            <a:r>
              <a:rPr lang="en-US" sz="1600" dirty="0">
                <a:solidFill>
                  <a:schemeClr val="tx1"/>
                </a:solidFill>
                <a:latin typeface="Courier New"/>
                <a:cs typeface="Courier New"/>
              </a:rPr>
              <a:t>";</a:t>
            </a:r>
          </a:p>
          <a:p>
            <a:pPr eaLnBrk="1" hangingPunct="1"/>
            <a:r>
              <a:rPr lang="en-US" sz="1600" dirty="0">
                <a:solidFill>
                  <a:schemeClr val="tx1"/>
                </a:solidFill>
                <a:latin typeface="Courier New"/>
                <a:cs typeface="Courier New"/>
              </a:rPr>
              <a:t>    </a:t>
            </a:r>
          </a:p>
          <a:p>
            <a:pPr eaLnBrk="1" hangingPunct="1"/>
            <a:r>
              <a:rPr lang="en-US" sz="1600" dirty="0">
                <a:solidFill>
                  <a:schemeClr val="tx1"/>
                </a:solidFill>
                <a:latin typeface="Courier New"/>
                <a:cs typeface="Courier New"/>
              </a:rPr>
              <a:t>    public TempInSydney_v2() {</a:t>
            </a:r>
          </a:p>
          <a:p>
            <a:pPr eaLnBrk="1" hangingPunct="1"/>
            <a:r>
              <a:rPr lang="en-US" sz="1600" dirty="0">
                <a:solidFill>
                  <a:schemeClr val="tx1"/>
                </a:solidFill>
                <a:latin typeface="Courier New"/>
                <a:cs typeface="Courier New"/>
              </a:rPr>
              <a:t>		…….</a:t>
            </a:r>
          </a:p>
          <a:p>
            <a:pPr eaLnBrk="1" hangingPunct="1"/>
            <a:r>
              <a:rPr lang="en-US" sz="1600" dirty="0">
                <a:solidFill>
                  <a:schemeClr val="tx1"/>
                </a:solidFill>
                <a:latin typeface="Courier New"/>
                <a:cs typeface="Courier New"/>
              </a:rPr>
              <a:t>        city = </a:t>
            </a:r>
            <a:r>
              <a:rPr lang="en-US" sz="1600" dirty="0" err="1">
                <a:solidFill>
                  <a:schemeClr val="tx1"/>
                </a:solidFill>
                <a:latin typeface="Courier New"/>
                <a:cs typeface="Courier New"/>
              </a:rPr>
              <a:t>getAppProperty</a:t>
            </a:r>
            <a:r>
              <a:rPr lang="en-US" sz="1600" dirty="0">
                <a:solidFill>
                  <a:schemeClr val="tx1"/>
                </a:solidFill>
                <a:latin typeface="Courier New"/>
                <a:cs typeface="Courier New"/>
              </a:rPr>
              <a:t>("city");</a:t>
            </a:r>
          </a:p>
          <a:p>
            <a:pPr eaLnBrk="1" hangingPunct="1"/>
            <a:r>
              <a:rPr lang="en-US" sz="1600" dirty="0">
                <a:solidFill>
                  <a:schemeClr val="tx1"/>
                </a:solidFill>
                <a:latin typeface="Courier New"/>
                <a:cs typeface="Courier New"/>
              </a:rPr>
              <a:t>        country = </a:t>
            </a:r>
            <a:r>
              <a:rPr lang="en-US" sz="1600" dirty="0" err="1">
                <a:solidFill>
                  <a:schemeClr val="tx1"/>
                </a:solidFill>
                <a:latin typeface="Courier New"/>
                <a:cs typeface="Courier New"/>
              </a:rPr>
              <a:t>getAppProperty</a:t>
            </a:r>
            <a:r>
              <a:rPr lang="en-US" sz="1600" dirty="0">
                <a:solidFill>
                  <a:schemeClr val="tx1"/>
                </a:solidFill>
                <a:latin typeface="Courier New"/>
                <a:cs typeface="Courier New"/>
              </a:rPr>
              <a:t>("country");</a:t>
            </a:r>
          </a:p>
          <a:p>
            <a:pPr eaLnBrk="1" hangingPunct="1"/>
            <a:r>
              <a:rPr lang="en-US" sz="1600" dirty="0">
                <a:solidFill>
                  <a:schemeClr val="tx1"/>
                </a:solidFill>
                <a:latin typeface="Courier New"/>
                <a:cs typeface="Courier New"/>
              </a:rPr>
              <a:t>    }</a:t>
            </a:r>
          </a:p>
        </p:txBody>
      </p:sp>
      <p:pic>
        <p:nvPicPr>
          <p:cNvPr id="2150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114" y="769938"/>
            <a:ext cx="709718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00" name="Text Box 8"/>
          <p:cNvSpPr txBox="1">
            <a:spLocks noChangeArrowheads="1"/>
          </p:cNvSpPr>
          <p:nvPr/>
        </p:nvSpPr>
        <p:spPr bwMode="auto">
          <a:xfrm>
            <a:off x="5312633" y="3361309"/>
            <a:ext cx="3768365" cy="3279775"/>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r>
              <a:rPr lang="en-GB" sz="1600" b="1" dirty="0">
                <a:solidFill>
                  <a:schemeClr val="tx1"/>
                </a:solidFill>
              </a:rPr>
              <a:t>JAD file</a:t>
            </a:r>
          </a:p>
          <a:p>
            <a:pPr algn="ctr" eaLnBrk="1" hangingPunct="1"/>
            <a:endParaRPr lang="en-US" sz="1600" b="1" dirty="0">
              <a:solidFill>
                <a:schemeClr val="tx1"/>
              </a:solidFill>
            </a:endParaRPr>
          </a:p>
          <a:p>
            <a:pPr eaLnBrk="1" hangingPunct="1"/>
            <a:r>
              <a:rPr lang="en-US" sz="1600" dirty="0">
                <a:solidFill>
                  <a:schemeClr val="tx1"/>
                </a:solidFill>
              </a:rPr>
              <a:t>MIDlet-1: </a:t>
            </a:r>
            <a:r>
              <a:rPr lang="en-US" sz="1600" dirty="0" err="1">
                <a:solidFill>
                  <a:schemeClr val="tx1"/>
                </a:solidFill>
              </a:rPr>
              <a:t>TempInSydney</a:t>
            </a:r>
            <a:r>
              <a:rPr lang="en-US" sz="1600" dirty="0">
                <a:solidFill>
                  <a:schemeClr val="tx1"/>
                </a:solidFill>
              </a:rPr>
              <a:t>, , temperature.TempInSydney_v2</a:t>
            </a:r>
          </a:p>
          <a:p>
            <a:pPr eaLnBrk="1" hangingPunct="1"/>
            <a:r>
              <a:rPr lang="en-US" sz="1600" dirty="0">
                <a:solidFill>
                  <a:schemeClr val="tx1"/>
                </a:solidFill>
              </a:rPr>
              <a:t>MIDlet-Jar-Size: 100</a:t>
            </a:r>
          </a:p>
          <a:p>
            <a:pPr eaLnBrk="1" hangingPunct="1"/>
            <a:r>
              <a:rPr lang="en-US" sz="1600" dirty="0">
                <a:solidFill>
                  <a:schemeClr val="tx1"/>
                </a:solidFill>
              </a:rPr>
              <a:t>MIDlet-Jar-URL: </a:t>
            </a:r>
            <a:r>
              <a:rPr lang="en-US" sz="1600" dirty="0" err="1">
                <a:solidFill>
                  <a:schemeClr val="tx1"/>
                </a:solidFill>
              </a:rPr>
              <a:t>MoreMidletsEgs.jar</a:t>
            </a:r>
            <a:endParaRPr lang="en-US" sz="1600" dirty="0">
              <a:solidFill>
                <a:schemeClr val="tx1"/>
              </a:solidFill>
            </a:endParaRPr>
          </a:p>
          <a:p>
            <a:pPr eaLnBrk="1" hangingPunct="1"/>
            <a:r>
              <a:rPr lang="en-US" sz="1600" dirty="0">
                <a:solidFill>
                  <a:schemeClr val="tx1"/>
                </a:solidFill>
              </a:rPr>
              <a:t>MIDlet-Name: </a:t>
            </a:r>
            <a:r>
              <a:rPr lang="en-US" sz="1600" dirty="0" err="1">
                <a:solidFill>
                  <a:schemeClr val="tx1"/>
                </a:solidFill>
              </a:rPr>
              <a:t>MoreMidletsEgs</a:t>
            </a:r>
            <a:endParaRPr lang="en-US" sz="1600" dirty="0">
              <a:solidFill>
                <a:schemeClr val="tx1"/>
              </a:solidFill>
            </a:endParaRPr>
          </a:p>
          <a:p>
            <a:pPr eaLnBrk="1" hangingPunct="1"/>
            <a:r>
              <a:rPr lang="en-US" sz="1600" dirty="0">
                <a:solidFill>
                  <a:schemeClr val="tx1"/>
                </a:solidFill>
              </a:rPr>
              <a:t>MIDlet-Vendor: Unknown</a:t>
            </a:r>
          </a:p>
          <a:p>
            <a:pPr eaLnBrk="1" hangingPunct="1"/>
            <a:r>
              <a:rPr lang="en-US" sz="1600" dirty="0">
                <a:solidFill>
                  <a:schemeClr val="tx1"/>
                </a:solidFill>
              </a:rPr>
              <a:t>MIDlet-Version: 1.0</a:t>
            </a:r>
          </a:p>
          <a:p>
            <a:pPr eaLnBrk="1" hangingPunct="1"/>
            <a:r>
              <a:rPr lang="en-US" sz="1600" dirty="0" err="1">
                <a:solidFill>
                  <a:schemeClr val="tx1"/>
                </a:solidFill>
              </a:rPr>
              <a:t>MicroEdition</a:t>
            </a:r>
            <a:r>
              <a:rPr lang="en-US" sz="1600" dirty="0">
                <a:solidFill>
                  <a:schemeClr val="tx1"/>
                </a:solidFill>
              </a:rPr>
              <a:t>-Configuration: CLDC-1.1</a:t>
            </a:r>
          </a:p>
          <a:p>
            <a:pPr eaLnBrk="1" hangingPunct="1"/>
            <a:r>
              <a:rPr lang="en-US" sz="1600" dirty="0" err="1">
                <a:solidFill>
                  <a:schemeClr val="tx1"/>
                </a:solidFill>
              </a:rPr>
              <a:t>MicroEdition</a:t>
            </a:r>
            <a:r>
              <a:rPr lang="en-US" sz="1600" dirty="0">
                <a:solidFill>
                  <a:schemeClr val="tx1"/>
                </a:solidFill>
              </a:rPr>
              <a:t>-Profile: MIDP-2.0</a:t>
            </a:r>
          </a:p>
          <a:p>
            <a:pPr eaLnBrk="1" hangingPunct="1"/>
            <a:r>
              <a:rPr lang="en-US" sz="1600" b="1" dirty="0">
                <a:solidFill>
                  <a:schemeClr val="tx1"/>
                </a:solidFill>
              </a:rPr>
              <a:t>city: </a:t>
            </a:r>
            <a:r>
              <a:rPr lang="en-US" sz="1600" b="1" dirty="0" err="1">
                <a:solidFill>
                  <a:schemeClr val="tx1"/>
                </a:solidFill>
              </a:rPr>
              <a:t>lusaka</a:t>
            </a:r>
            <a:endParaRPr lang="en-US" sz="1600" b="1" dirty="0">
              <a:solidFill>
                <a:schemeClr val="tx1"/>
              </a:solidFill>
            </a:endParaRPr>
          </a:p>
          <a:p>
            <a:pPr eaLnBrk="1" hangingPunct="1"/>
            <a:r>
              <a:rPr lang="en-US" sz="1600" b="1" dirty="0">
                <a:solidFill>
                  <a:schemeClr val="tx1"/>
                </a:solidFill>
              </a:rPr>
              <a:t>country: </a:t>
            </a:r>
            <a:r>
              <a:rPr lang="en-US" sz="1600" b="1" dirty="0" err="1">
                <a:solidFill>
                  <a:schemeClr val="tx1"/>
                </a:solidFill>
              </a:rPr>
              <a:t>zambia</a:t>
            </a:r>
            <a:endParaRPr lang="en-US" sz="1600" b="1" dirty="0">
              <a:solidFill>
                <a:schemeClr val="tx1"/>
              </a:solidFill>
            </a:endParaRPr>
          </a:p>
        </p:txBody>
      </p:sp>
    </p:spTree>
    <p:extLst>
      <p:ext uri="{BB962C8B-B14F-4D97-AF65-F5344CB8AC3E}">
        <p14:creationId xmlns:p14="http://schemas.microsoft.com/office/powerpoint/2010/main" val="38377382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6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9" grpId="0"/>
      <p:bldP spid="11060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dirty="0">
                <a:latin typeface="Arial" charset="0"/>
              </a:rPr>
              <a:t>Contents</a:t>
            </a:r>
            <a:endParaRPr lang="en-US" dirty="0">
              <a:latin typeface="Arial" charset="0"/>
            </a:endParaRPr>
          </a:p>
        </p:txBody>
      </p:sp>
      <p:sp>
        <p:nvSpPr>
          <p:cNvPr id="20483" name="Rectangle 3"/>
          <p:cNvSpPr>
            <a:spLocks noGrp="1" noChangeArrowheads="1"/>
          </p:cNvSpPr>
          <p:nvPr>
            <p:ph idx="1"/>
          </p:nvPr>
        </p:nvSpPr>
        <p:spPr/>
        <p:txBody>
          <a:bodyPr/>
          <a:lstStyle/>
          <a:p>
            <a:pPr eaLnBrk="1" hangingPunct="1"/>
            <a:r>
              <a:rPr lang="en-GB">
                <a:latin typeface="Arial" charset="0"/>
              </a:rPr>
              <a:t>What happens when a MIDlet runs?</a:t>
            </a:r>
          </a:p>
          <a:p>
            <a:pPr eaLnBrk="1" hangingPunct="1"/>
            <a:r>
              <a:rPr lang="en-GB">
                <a:latin typeface="Arial" charset="0"/>
              </a:rPr>
              <a:t>Packaging and deploying a MIDlet</a:t>
            </a:r>
          </a:p>
          <a:p>
            <a:pPr eaLnBrk="1" hangingPunct="1"/>
            <a:r>
              <a:rPr lang="en-GB">
                <a:latin typeface="Arial" charset="0"/>
              </a:rPr>
              <a:t>Passing properties to MIDlets</a:t>
            </a:r>
          </a:p>
          <a:p>
            <a:pPr eaLnBrk="1" hangingPunct="1"/>
            <a:r>
              <a:rPr lang="en-GB">
                <a:latin typeface="Arial" charset="0"/>
              </a:rPr>
              <a:t>MIDlet security</a:t>
            </a:r>
          </a:p>
          <a:p>
            <a:pPr eaLnBrk="1" hangingPunct="1"/>
            <a:r>
              <a:rPr lang="en-GB">
                <a:latin typeface="Arial" charset="0"/>
              </a:rPr>
              <a:t>CLDC</a:t>
            </a:r>
          </a:p>
        </p:txBody>
      </p:sp>
      <p:sp>
        <p:nvSpPr>
          <p:cNvPr id="410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1890123F-A15D-0443-A646-3FD0B4C1C242}" type="slidenum">
              <a:rPr lang="en-GB" sz="1400"/>
              <a:pPr eaLnBrk="1" hangingPunct="1"/>
              <a:t>2</a:t>
            </a:fld>
            <a:endParaRPr lang="en-GB" sz="1400"/>
          </a:p>
        </p:txBody>
      </p:sp>
    </p:spTree>
    <p:extLst>
      <p:ext uri="{BB962C8B-B14F-4D97-AF65-F5344CB8AC3E}">
        <p14:creationId xmlns:p14="http://schemas.microsoft.com/office/powerpoint/2010/main" val="29256480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0483">
                                            <p:txEl>
                                              <p:pRg st="0" end="0"/>
                                            </p:txEl>
                                          </p:spTgt>
                                        </p:tgtEl>
                                        <p:attrNameLst>
                                          <p:attrName>ppt_c</p:attrName>
                                        </p:attrNameLst>
                                      </p:cBhvr>
                                      <p:to>
                                        <a:srgbClr val="4D4D4D"/>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0483">
                                            <p:txEl>
                                              <p:pRg st="1" end="1"/>
                                            </p:txEl>
                                          </p:spTgt>
                                        </p:tgtEl>
                                        <p:attrNameLst>
                                          <p:attrName>ppt_c</p:attrName>
                                        </p:attrNameLst>
                                      </p:cBhvr>
                                      <p:to>
                                        <a:srgbClr val="4D4D4D"/>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0483">
                                            <p:txEl>
                                              <p:pRg st="2" end="2"/>
                                            </p:txEl>
                                          </p:spTgt>
                                        </p:tgtEl>
                                        <p:attrNameLst>
                                          <p:attrName>ppt_c</p:attrName>
                                        </p:attrNameLst>
                                      </p:cBhvr>
                                      <p:to>
                                        <a:srgbClr val="4D4D4D"/>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0483">
                                            <p:txEl>
                                              <p:pRg st="3" end="3"/>
                                            </p:txEl>
                                          </p:spTgt>
                                        </p:tgtEl>
                                        <p:attrNameLst>
                                          <p:attrName>ppt_c</p:attrName>
                                        </p:attrNameLst>
                                      </p:cBhvr>
                                      <p:to>
                                        <a:srgbClr val="4D4D4D"/>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0483">
                                            <p:txEl>
                                              <p:pRg st="4" end="4"/>
                                            </p:txEl>
                                          </p:spTgt>
                                        </p:tgtEl>
                                        <p:attrNameLst>
                                          <p:attrName>ppt_c</p:attrName>
                                        </p:attrNameLst>
                                      </p:cBhvr>
                                      <p:to>
                                        <a:srgbClr val="4D4D4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dirty="0">
                <a:latin typeface="Arial" charset="0"/>
              </a:rPr>
              <a:t>Contents</a:t>
            </a:r>
            <a:endParaRPr lang="en-US" dirty="0">
              <a:latin typeface="Arial" charset="0"/>
            </a:endParaRPr>
          </a:p>
        </p:txBody>
      </p:sp>
      <p:sp>
        <p:nvSpPr>
          <p:cNvPr id="112643" name="Rectangle 3"/>
          <p:cNvSpPr>
            <a:spLocks noGrp="1" noChangeArrowheads="1"/>
          </p:cNvSpPr>
          <p:nvPr>
            <p:ph idx="1"/>
          </p:nvPr>
        </p:nvSpPr>
        <p:spPr/>
        <p:txBody>
          <a:bodyPr/>
          <a:lstStyle/>
          <a:p>
            <a:pPr eaLnBrk="1" hangingPunct="1"/>
            <a:r>
              <a:rPr lang="en-GB">
                <a:latin typeface="Arial" charset="0"/>
              </a:rPr>
              <a:t>What happens when a MIDlet runs?</a:t>
            </a:r>
          </a:p>
          <a:p>
            <a:pPr eaLnBrk="1" hangingPunct="1"/>
            <a:r>
              <a:rPr lang="en-GB">
                <a:latin typeface="Arial" charset="0"/>
              </a:rPr>
              <a:t>Packaging and deploying a MIDlet</a:t>
            </a:r>
          </a:p>
          <a:p>
            <a:pPr eaLnBrk="1" hangingPunct="1"/>
            <a:r>
              <a:rPr lang="en-GB">
                <a:latin typeface="Arial" charset="0"/>
              </a:rPr>
              <a:t>Passing properties to MIDlets</a:t>
            </a:r>
          </a:p>
          <a:p>
            <a:pPr eaLnBrk="1" hangingPunct="1"/>
            <a:r>
              <a:rPr lang="en-GB" b="1">
                <a:latin typeface="Arial" charset="0"/>
              </a:rPr>
              <a:t>MIDlet security</a:t>
            </a:r>
          </a:p>
          <a:p>
            <a:pPr eaLnBrk="1" hangingPunct="1"/>
            <a:r>
              <a:rPr lang="en-GB">
                <a:latin typeface="Arial" charset="0"/>
              </a:rPr>
              <a:t>CLDC</a:t>
            </a:r>
          </a:p>
        </p:txBody>
      </p:sp>
      <p:sp>
        <p:nvSpPr>
          <p:cNvPr id="2253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4F1FB9D8-1E87-CD49-BDAD-530AE3256E83}" type="slidenum">
              <a:rPr lang="en-GB" sz="1400"/>
              <a:pPr eaLnBrk="1" hangingPunct="1"/>
              <a:t>20</a:t>
            </a:fld>
            <a:endParaRPr lang="en-GB" sz="1400"/>
          </a:p>
        </p:txBody>
      </p:sp>
    </p:spTree>
    <p:extLst>
      <p:ext uri="{BB962C8B-B14F-4D97-AF65-F5344CB8AC3E}">
        <p14:creationId xmlns:p14="http://schemas.microsoft.com/office/powerpoint/2010/main" val="23302304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12643">
                                            <p:txEl>
                                              <p:pRg st="0" end="0"/>
                                            </p:txEl>
                                          </p:spTgt>
                                        </p:tgtEl>
                                        <p:attrNameLst>
                                          <p:attrName>ppt_c</p:attrName>
                                        </p:attrNameLst>
                                      </p:cBhvr>
                                      <p:to>
                                        <a:schemeClr val="tx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12643">
                                            <p:txEl>
                                              <p:pRg st="1" end="1"/>
                                            </p:txEl>
                                          </p:spTgt>
                                        </p:tgtEl>
                                        <p:attrNameLst>
                                          <p:attrName>ppt_c</p:attrName>
                                        </p:attrNameLst>
                                      </p:cBhvr>
                                      <p:to>
                                        <a:schemeClr val="tx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12643">
                                            <p:txEl>
                                              <p:pRg st="2" end="2"/>
                                            </p:txEl>
                                          </p:spTgt>
                                        </p:tgtEl>
                                        <p:attrNameLst>
                                          <p:attrName>ppt_c</p:attrName>
                                        </p:attrNameLst>
                                      </p:cBhvr>
                                      <p:to>
                                        <a:schemeClr val="tx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12643">
                                            <p:txEl>
                                              <p:pRg st="3" end="3"/>
                                            </p:txEl>
                                          </p:spTgt>
                                        </p:tgtEl>
                                        <p:attrNameLst>
                                          <p:attrName>ppt_c</p:attrName>
                                        </p:attrNameLst>
                                      </p:cBhvr>
                                      <p:to>
                                        <a:schemeClr val="tx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4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1264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en-GB" dirty="0">
                <a:latin typeface="Arial" charset="0"/>
              </a:rPr>
              <a:t>Who's concerned about wireless application </a:t>
            </a:r>
            <a:r>
              <a:rPr lang="en-GB" dirty="0" smtClean="0">
                <a:latin typeface="Arial" charset="0"/>
              </a:rPr>
              <a:t/>
            </a:r>
            <a:br>
              <a:rPr lang="en-GB" dirty="0" smtClean="0">
                <a:latin typeface="Arial" charset="0"/>
              </a:rPr>
            </a:br>
            <a:r>
              <a:rPr lang="en-GB" dirty="0" smtClean="0">
                <a:latin typeface="Arial" charset="0"/>
              </a:rPr>
              <a:t>security</a:t>
            </a:r>
            <a:r>
              <a:rPr lang="en-GB" dirty="0">
                <a:latin typeface="Arial" charset="0"/>
              </a:rPr>
              <a:t>?</a:t>
            </a:r>
            <a:endParaRPr lang="en-US" dirty="0">
              <a:latin typeface="Arial" charset="0"/>
            </a:endParaRPr>
          </a:p>
        </p:txBody>
      </p:sp>
      <p:sp>
        <p:nvSpPr>
          <p:cNvPr id="23555" name="Rectangle 3"/>
          <p:cNvSpPr>
            <a:spLocks noGrp="1" noChangeArrowheads="1"/>
          </p:cNvSpPr>
          <p:nvPr>
            <p:ph idx="1"/>
          </p:nvPr>
        </p:nvSpPr>
        <p:spPr/>
        <p:txBody>
          <a:bodyPr/>
          <a:lstStyle/>
          <a:p>
            <a:pPr eaLnBrk="1" hangingPunct="1"/>
            <a:r>
              <a:rPr lang="en-GB">
                <a:latin typeface="Arial" charset="0"/>
              </a:rPr>
              <a:t>Carriers</a:t>
            </a:r>
          </a:p>
          <a:p>
            <a:pPr lvl="1" eaLnBrk="1" hangingPunct="1"/>
            <a:r>
              <a:rPr lang="en-GB">
                <a:latin typeface="Arial" charset="0"/>
              </a:rPr>
              <a:t>viruses might crash their networks</a:t>
            </a:r>
          </a:p>
          <a:p>
            <a:pPr eaLnBrk="1" hangingPunct="1"/>
            <a:r>
              <a:rPr lang="en-GB">
                <a:latin typeface="Arial" charset="0"/>
              </a:rPr>
              <a:t>Device manufacturers</a:t>
            </a:r>
          </a:p>
          <a:p>
            <a:pPr lvl="1" eaLnBrk="1" hangingPunct="1"/>
            <a:r>
              <a:rPr lang="en-GB">
                <a:latin typeface="Arial" charset="0"/>
              </a:rPr>
              <a:t>third party software might crash their devices</a:t>
            </a:r>
          </a:p>
          <a:p>
            <a:pPr eaLnBrk="1" hangingPunct="1"/>
            <a:r>
              <a:rPr lang="en-GB">
                <a:latin typeface="Arial" charset="0"/>
              </a:rPr>
              <a:t>Users</a:t>
            </a:r>
          </a:p>
          <a:p>
            <a:pPr lvl="1" eaLnBrk="1" hangingPunct="1"/>
            <a:r>
              <a:rPr lang="en-GB">
                <a:latin typeface="Arial" charset="0"/>
              </a:rPr>
              <a:t>device might crash</a:t>
            </a:r>
          </a:p>
          <a:p>
            <a:pPr lvl="1" eaLnBrk="1" hangingPunct="1"/>
            <a:r>
              <a:rPr lang="en-GB">
                <a:latin typeface="Arial" charset="0"/>
              </a:rPr>
              <a:t>personal information might be stolen or corrupted</a:t>
            </a:r>
          </a:p>
          <a:p>
            <a:pPr lvl="1" eaLnBrk="1" hangingPunct="1"/>
            <a:r>
              <a:rPr lang="en-GB">
                <a:latin typeface="Arial" charset="0"/>
              </a:rPr>
              <a:t>might incur unexpected charges</a:t>
            </a:r>
            <a:endParaRPr lang="en-US">
              <a:latin typeface="Arial" charset="0"/>
            </a:endParaRPr>
          </a:p>
        </p:txBody>
      </p:sp>
      <p:sp>
        <p:nvSpPr>
          <p:cNvPr id="2355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16A5E3A9-121C-154F-B06C-83BAD778082D}" type="slidenum">
              <a:rPr lang="en-GB" sz="1400"/>
              <a:pPr eaLnBrk="1" hangingPunct="1"/>
              <a:t>21</a:t>
            </a:fld>
            <a:endParaRPr lang="en-GB" sz="1400"/>
          </a:p>
        </p:txBody>
      </p:sp>
    </p:spTree>
    <p:extLst>
      <p:ext uri="{BB962C8B-B14F-4D97-AF65-F5344CB8AC3E}">
        <p14:creationId xmlns:p14="http://schemas.microsoft.com/office/powerpoint/2010/main" val="346610084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latin typeface="Arial" charset="0"/>
              </a:rPr>
              <a:t>Java's basic security</a:t>
            </a:r>
            <a:endParaRPr lang="en-US">
              <a:latin typeface="Arial" charset="0"/>
            </a:endParaRPr>
          </a:p>
        </p:txBody>
      </p:sp>
      <p:sp>
        <p:nvSpPr>
          <p:cNvPr id="2" name="Content Placeholder 1"/>
          <p:cNvSpPr>
            <a:spLocks noGrp="1"/>
          </p:cNvSpPr>
          <p:nvPr>
            <p:ph idx="1"/>
          </p:nvPr>
        </p:nvSpPr>
        <p:spPr/>
        <p:txBody>
          <a:bodyPr/>
          <a:lstStyle/>
          <a:p>
            <a:endParaRPr lang="en-US"/>
          </a:p>
        </p:txBody>
      </p:sp>
      <p:sp>
        <p:nvSpPr>
          <p:cNvPr id="2458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817645B3-2172-4C4C-8929-5F25D3FAC056}" type="slidenum">
              <a:rPr lang="en-GB" sz="1400"/>
              <a:pPr eaLnBrk="1" hangingPunct="1"/>
              <a:t>22</a:t>
            </a:fld>
            <a:endParaRPr lang="en-GB" sz="1400"/>
          </a:p>
        </p:txBody>
      </p:sp>
      <p:sp>
        <p:nvSpPr>
          <p:cNvPr id="140292" name="Text Box 4"/>
          <p:cNvSpPr txBox="1">
            <a:spLocks noChangeArrowheads="1"/>
          </p:cNvSpPr>
          <p:nvPr/>
        </p:nvSpPr>
        <p:spPr bwMode="auto">
          <a:xfrm>
            <a:off x="467383" y="1431925"/>
            <a:ext cx="8228281" cy="4852988"/>
          </a:xfrm>
          <a:prstGeom prst="rect">
            <a:avLst/>
          </a:prstGeom>
          <a:solidFill>
            <a:srgbClr val="CCFFFF"/>
          </a:solidFill>
          <a:ln w="9525">
            <a:solidFill>
              <a:schemeClr val="tx1"/>
            </a:solidFill>
            <a:miter lim="800000"/>
            <a:headEnd/>
            <a:tailEnd/>
          </a:ln>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sz="2800" b="1">
                <a:solidFill>
                  <a:schemeClr val="tx1"/>
                </a:solidFill>
              </a:rPr>
              <a:t>Device</a:t>
            </a:r>
            <a:endParaRPr lang="en-US" sz="2800" b="1">
              <a:solidFill>
                <a:schemeClr val="tx1"/>
              </a:solidFill>
            </a:endParaRPr>
          </a:p>
        </p:txBody>
      </p:sp>
      <p:sp>
        <p:nvSpPr>
          <p:cNvPr id="140293" name="Text Box 5"/>
          <p:cNvSpPr txBox="1">
            <a:spLocks noChangeArrowheads="1"/>
          </p:cNvSpPr>
          <p:nvPr/>
        </p:nvSpPr>
        <p:spPr bwMode="auto">
          <a:xfrm>
            <a:off x="821949" y="2389189"/>
            <a:ext cx="3415264" cy="3438525"/>
          </a:xfrm>
          <a:prstGeom prst="rect">
            <a:avLst/>
          </a:prstGeom>
          <a:solidFill>
            <a:srgbClr val="FFFF99"/>
          </a:solidFill>
          <a:ln w="38100" cmpd="dbl">
            <a:solidFill>
              <a:schemeClr val="tx1"/>
            </a:solidFill>
            <a:miter lim="800000"/>
            <a:headEnd/>
            <a:tailEnd/>
          </a:ln>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sz="2800" b="1">
                <a:solidFill>
                  <a:schemeClr val="tx1"/>
                </a:solidFill>
              </a:rPr>
              <a:t>Java Virtual Machine</a:t>
            </a:r>
            <a:endParaRPr lang="en-US" sz="2800" b="1">
              <a:solidFill>
                <a:schemeClr val="tx1"/>
              </a:solidFill>
            </a:endParaRPr>
          </a:p>
        </p:txBody>
      </p:sp>
      <p:sp>
        <p:nvSpPr>
          <p:cNvPr id="140294" name="Text Box 6"/>
          <p:cNvSpPr txBox="1">
            <a:spLocks noChangeArrowheads="1"/>
          </p:cNvSpPr>
          <p:nvPr/>
        </p:nvSpPr>
        <p:spPr bwMode="auto">
          <a:xfrm>
            <a:off x="1457825" y="3563938"/>
            <a:ext cx="2018976" cy="1973262"/>
          </a:xfrm>
          <a:prstGeom prst="rect">
            <a:avLst/>
          </a:prstGeom>
          <a:solidFill>
            <a:srgbClr val="FF0000"/>
          </a:solidFill>
          <a:ln w="9525">
            <a:solidFill>
              <a:schemeClr val="tx1"/>
            </a:solidFill>
            <a:miter lim="800000"/>
            <a:headEnd/>
            <a:tailEnd/>
          </a:ln>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sz="2800" b="1">
                <a:solidFill>
                  <a:schemeClr val="tx1"/>
                </a:solidFill>
              </a:rPr>
              <a:t>Malicious Java Program</a:t>
            </a:r>
            <a:endParaRPr lang="en-US" sz="2800" b="1">
              <a:solidFill>
                <a:schemeClr val="tx1"/>
              </a:solidFill>
            </a:endParaRPr>
          </a:p>
        </p:txBody>
      </p:sp>
      <p:sp>
        <p:nvSpPr>
          <p:cNvPr id="140295" name="Text Box 7"/>
          <p:cNvSpPr txBox="1">
            <a:spLocks noChangeArrowheads="1"/>
          </p:cNvSpPr>
          <p:nvPr/>
        </p:nvSpPr>
        <p:spPr bwMode="auto">
          <a:xfrm>
            <a:off x="5832762" y="3622675"/>
            <a:ext cx="2071722" cy="2008188"/>
          </a:xfrm>
          <a:prstGeom prst="rect">
            <a:avLst/>
          </a:prstGeom>
          <a:solidFill>
            <a:srgbClr val="FF0000"/>
          </a:solidFill>
          <a:ln w="9525">
            <a:solidFill>
              <a:schemeClr val="tx1"/>
            </a:solidFill>
            <a:miter lim="800000"/>
            <a:headEnd/>
            <a:tailEnd/>
          </a:ln>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sz="2800" b="1">
                <a:solidFill>
                  <a:schemeClr val="tx1"/>
                </a:solidFill>
              </a:rPr>
              <a:t>Malicious</a:t>
            </a:r>
            <a:br>
              <a:rPr lang="en-GB" sz="2800" b="1">
                <a:solidFill>
                  <a:schemeClr val="tx1"/>
                </a:solidFill>
              </a:rPr>
            </a:br>
            <a:r>
              <a:rPr lang="en-GB" sz="2800" b="1">
                <a:solidFill>
                  <a:schemeClr val="tx1"/>
                </a:solidFill>
              </a:rPr>
              <a:t>binary</a:t>
            </a:r>
            <a:br>
              <a:rPr lang="en-GB" sz="2800" b="1">
                <a:solidFill>
                  <a:schemeClr val="tx1"/>
                </a:solidFill>
              </a:rPr>
            </a:br>
            <a:r>
              <a:rPr lang="en-GB" sz="2800" b="1">
                <a:solidFill>
                  <a:schemeClr val="tx1"/>
                </a:solidFill>
              </a:rPr>
              <a:t>Program</a:t>
            </a:r>
            <a:endParaRPr lang="en-US" sz="2800" b="1">
              <a:solidFill>
                <a:schemeClr val="tx1"/>
              </a:solidFill>
            </a:endParaRPr>
          </a:p>
        </p:txBody>
      </p:sp>
      <p:sp>
        <p:nvSpPr>
          <p:cNvPr id="8" name="AutoShape 6"/>
          <p:cNvSpPr>
            <a:spLocks noChangeArrowheads="1"/>
          </p:cNvSpPr>
          <p:nvPr/>
        </p:nvSpPr>
        <p:spPr bwMode="auto">
          <a:xfrm>
            <a:off x="6682548" y="928689"/>
            <a:ext cx="2372077" cy="1362075"/>
          </a:xfrm>
          <a:prstGeom prst="wedgeRoundRectCallout">
            <a:avLst>
              <a:gd name="adj1" fmla="val -180611"/>
              <a:gd name="adj2" fmla="val 148472"/>
              <a:gd name="adj3" fmla="val 16667"/>
            </a:avLst>
          </a:prstGeom>
          <a:solidFill>
            <a:schemeClr val="accent1"/>
          </a:solidFill>
          <a:ln w="9525">
            <a:solidFill>
              <a:schemeClr val="tx1"/>
            </a:solidFill>
            <a:miter lim="800000"/>
            <a:headEnd/>
            <a:tailEnd/>
          </a:ln>
        </p:spPr>
        <p:txBody>
          <a:bodyPr lIns="0" tIns="0" rIns="0" bIns="0">
            <a:spAutoFit/>
          </a:bodyPr>
          <a:lstStyle/>
          <a:p>
            <a:pPr algn="ctr"/>
            <a:r>
              <a:rPr lang="en-GB" sz="1600" b="1">
                <a:solidFill>
                  <a:srgbClr val="000000"/>
                </a:solidFill>
                <a:latin typeface="Arial" charset="0"/>
              </a:rPr>
              <a:t>Memory access for the Java program is restricted to areas of memory allocated to Java</a:t>
            </a:r>
          </a:p>
        </p:txBody>
      </p:sp>
    </p:spTree>
    <p:extLst>
      <p:ext uri="{BB962C8B-B14F-4D97-AF65-F5344CB8AC3E}">
        <p14:creationId xmlns:p14="http://schemas.microsoft.com/office/powerpoint/2010/main" val="601952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402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02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02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029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nimBg="1"/>
      <p:bldP spid="140292" grpId="1" animBg="1"/>
      <p:bldP spid="140293" grpId="0" animBg="1"/>
      <p:bldP spid="140294" grpId="0" animBg="1"/>
      <p:bldP spid="140295"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dirty="0">
                <a:latin typeface="Arial" charset="0"/>
              </a:rPr>
              <a:t>MIDP 1.0 and MIDP 2.0 security</a:t>
            </a:r>
            <a:endParaRPr lang="en-US" dirty="0">
              <a:latin typeface="Arial" charset="0"/>
            </a:endParaRPr>
          </a:p>
        </p:txBody>
      </p:sp>
      <p:sp>
        <p:nvSpPr>
          <p:cNvPr id="115715" name="Rectangle 3"/>
          <p:cNvSpPr>
            <a:spLocks noGrp="1" noChangeArrowheads="1"/>
          </p:cNvSpPr>
          <p:nvPr>
            <p:ph idx="1"/>
          </p:nvPr>
        </p:nvSpPr>
        <p:spPr/>
        <p:txBody>
          <a:bodyPr/>
          <a:lstStyle/>
          <a:p>
            <a:pPr eaLnBrk="1" hangingPunct="1"/>
            <a:r>
              <a:rPr lang="en-GB">
                <a:latin typeface="Arial" charset="0"/>
              </a:rPr>
              <a:t>MIDP 1.0 has only basic Java security</a:t>
            </a:r>
          </a:p>
          <a:p>
            <a:pPr eaLnBrk="1" hangingPunct="1"/>
            <a:r>
              <a:rPr lang="en-GB">
                <a:latin typeface="Arial" charset="0"/>
              </a:rPr>
              <a:t>MIDP 2.0 specifies a security architecture</a:t>
            </a:r>
          </a:p>
          <a:p>
            <a:pPr lvl="1" eaLnBrk="1" hangingPunct="1"/>
            <a:r>
              <a:rPr lang="en-GB">
                <a:solidFill>
                  <a:srgbClr val="AB1395"/>
                </a:solidFill>
                <a:latin typeface="Arial" charset="0"/>
              </a:rPr>
              <a:t>HTTPS</a:t>
            </a:r>
            <a:r>
              <a:rPr lang="en-GB">
                <a:latin typeface="Arial" charset="0"/>
              </a:rPr>
              <a:t> support is mandatory</a:t>
            </a:r>
          </a:p>
          <a:p>
            <a:pPr lvl="1" eaLnBrk="1" hangingPunct="1"/>
            <a:r>
              <a:rPr lang="en-GB">
                <a:solidFill>
                  <a:srgbClr val="AB1395"/>
                </a:solidFill>
                <a:latin typeface="Arial" charset="0"/>
              </a:rPr>
              <a:t>permissions</a:t>
            </a:r>
            <a:r>
              <a:rPr lang="en-GB">
                <a:latin typeface="Arial" charset="0"/>
              </a:rPr>
              <a:t> needed for performing sensitive operations e.g. make a HTTP connection</a:t>
            </a:r>
          </a:p>
          <a:p>
            <a:pPr lvl="1" eaLnBrk="1" hangingPunct="1"/>
            <a:r>
              <a:rPr lang="en-GB">
                <a:solidFill>
                  <a:srgbClr val="AB1395"/>
                </a:solidFill>
                <a:latin typeface="Arial" charset="0"/>
              </a:rPr>
              <a:t>protection domains</a:t>
            </a:r>
            <a:r>
              <a:rPr lang="en-GB">
                <a:latin typeface="Arial" charset="0"/>
              </a:rPr>
              <a:t> to which MIDlets can belong</a:t>
            </a:r>
          </a:p>
          <a:p>
            <a:pPr lvl="1" eaLnBrk="1" hangingPunct="1"/>
            <a:r>
              <a:rPr lang="en-GB">
                <a:solidFill>
                  <a:srgbClr val="AB1395"/>
                </a:solidFill>
                <a:latin typeface="Arial" charset="0"/>
              </a:rPr>
              <a:t>permissions attributes</a:t>
            </a:r>
            <a:r>
              <a:rPr lang="en-GB">
                <a:latin typeface="Arial" charset="0"/>
              </a:rPr>
              <a:t> - MIDlets can specify what permissions they need in the JAD file</a:t>
            </a:r>
          </a:p>
        </p:txBody>
      </p:sp>
      <p:sp>
        <p:nvSpPr>
          <p:cNvPr id="2560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19FBCA18-4F68-6344-B3E9-23AA50B1BFDD}" type="slidenum">
              <a:rPr lang="en-GB" sz="1400"/>
              <a:pPr eaLnBrk="1" hangingPunct="1"/>
              <a:t>23</a:t>
            </a:fld>
            <a:endParaRPr lang="en-GB" sz="1400"/>
          </a:p>
        </p:txBody>
      </p:sp>
    </p:spTree>
    <p:extLst>
      <p:ext uri="{BB962C8B-B14F-4D97-AF65-F5344CB8AC3E}">
        <p14:creationId xmlns:p14="http://schemas.microsoft.com/office/powerpoint/2010/main" val="17391699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en-GB" dirty="0">
                <a:latin typeface="Arial" charset="0"/>
              </a:rPr>
              <a:t>Example of protection domains and permissions</a:t>
            </a:r>
            <a:endParaRPr lang="en-US" dirty="0">
              <a:latin typeface="Arial" charset="0"/>
            </a:endParaRPr>
          </a:p>
        </p:txBody>
      </p:sp>
      <p:sp>
        <p:nvSpPr>
          <p:cNvPr id="2663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811E37A0-0540-794A-AC4D-01AB6AAB763E}" type="slidenum">
              <a:rPr lang="en-GB" sz="1400"/>
              <a:pPr eaLnBrk="1" hangingPunct="1"/>
              <a:t>24</a:t>
            </a:fld>
            <a:endParaRPr lang="en-GB" sz="1400"/>
          </a:p>
        </p:txBody>
      </p:sp>
      <p:sp>
        <p:nvSpPr>
          <p:cNvPr id="142340" name="Text Box 4"/>
          <p:cNvSpPr txBox="1">
            <a:spLocks noChangeArrowheads="1"/>
          </p:cNvSpPr>
          <p:nvPr/>
        </p:nvSpPr>
        <p:spPr bwMode="auto">
          <a:xfrm>
            <a:off x="281309" y="1290638"/>
            <a:ext cx="4884809" cy="2633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400">
                <a:solidFill>
                  <a:schemeClr val="bg1"/>
                </a:solidFill>
                <a:latin typeface="Times New Roman" charset="0"/>
                <a:ea typeface="ＭＳ Ｐゴシック" charset="0"/>
                <a:cs typeface="Arial Unicode MS" charset="0"/>
              </a:defRPr>
            </a:lvl1pPr>
            <a:lvl2pPr marL="800100" indent="-34290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sz="2000" b="1">
                <a:solidFill>
                  <a:schemeClr val="tx1"/>
                </a:solidFill>
              </a:rPr>
              <a:t>Trusted protection domain</a:t>
            </a:r>
          </a:p>
          <a:p>
            <a:pPr algn="ctr" eaLnBrk="1" hangingPunct="1">
              <a:spcBef>
                <a:spcPct val="50000"/>
              </a:spcBef>
            </a:pPr>
            <a:endParaRPr lang="en-GB" sz="800" b="1">
              <a:solidFill>
                <a:schemeClr val="tx1"/>
              </a:solidFill>
            </a:endParaRPr>
          </a:p>
          <a:p>
            <a:pPr eaLnBrk="1" hangingPunct="1">
              <a:spcBef>
                <a:spcPct val="20000"/>
              </a:spcBef>
              <a:buFontTx/>
              <a:buChar char="•"/>
            </a:pPr>
            <a:r>
              <a:rPr lang="en-GB" sz="2000">
                <a:solidFill>
                  <a:schemeClr val="tx1"/>
                </a:solidFill>
              </a:rPr>
              <a:t>Criteria:</a:t>
            </a:r>
          </a:p>
          <a:p>
            <a:pPr lvl="1" eaLnBrk="1" hangingPunct="1">
              <a:spcBef>
                <a:spcPct val="20000"/>
              </a:spcBef>
              <a:buFontTx/>
              <a:buChar char="•"/>
            </a:pPr>
            <a:r>
              <a:rPr lang="en-GB" sz="2000">
                <a:solidFill>
                  <a:schemeClr val="tx1"/>
                </a:solidFill>
                <a:ea typeface="ＭＳ Ｐゴシック" charset="0"/>
              </a:rPr>
              <a:t>All MIDlets from www.trustme.com</a:t>
            </a:r>
          </a:p>
          <a:p>
            <a:pPr lvl="1" eaLnBrk="1" hangingPunct="1">
              <a:spcBef>
                <a:spcPct val="20000"/>
              </a:spcBef>
              <a:buFontTx/>
              <a:buChar char="•"/>
            </a:pPr>
            <a:r>
              <a:rPr lang="en-GB" sz="2000">
                <a:solidFill>
                  <a:schemeClr val="tx1"/>
                </a:solidFill>
                <a:ea typeface="ＭＳ Ｐゴシック" charset="0"/>
              </a:rPr>
              <a:t>All signed MIDlets</a:t>
            </a:r>
          </a:p>
          <a:p>
            <a:pPr eaLnBrk="1" hangingPunct="1">
              <a:spcBef>
                <a:spcPct val="20000"/>
              </a:spcBef>
              <a:buFontTx/>
              <a:buChar char="•"/>
            </a:pPr>
            <a:r>
              <a:rPr lang="en-GB" sz="2000">
                <a:solidFill>
                  <a:schemeClr val="tx1"/>
                </a:solidFill>
              </a:rPr>
              <a:t>Permissions</a:t>
            </a:r>
            <a:endParaRPr lang="en-GB" sz="800">
              <a:solidFill>
                <a:schemeClr val="tx1"/>
              </a:solidFill>
            </a:endParaRPr>
          </a:p>
          <a:p>
            <a:pPr lvl="1" eaLnBrk="1" hangingPunct="1">
              <a:spcBef>
                <a:spcPct val="20000"/>
              </a:spcBef>
              <a:buFontTx/>
              <a:buChar char="•"/>
            </a:pPr>
            <a:r>
              <a:rPr lang="en-GB" sz="2000" b="1">
                <a:solidFill>
                  <a:srgbClr val="009900"/>
                </a:solidFill>
                <a:ea typeface="ＭＳ Ｐゴシック" charset="0"/>
              </a:rPr>
              <a:t>all permissions</a:t>
            </a:r>
          </a:p>
        </p:txBody>
      </p:sp>
      <p:sp>
        <p:nvSpPr>
          <p:cNvPr id="142341" name="Text Box 5"/>
          <p:cNvSpPr txBox="1">
            <a:spLocks noChangeArrowheads="1"/>
          </p:cNvSpPr>
          <p:nvPr/>
        </p:nvSpPr>
        <p:spPr bwMode="auto">
          <a:xfrm>
            <a:off x="5318494" y="2393951"/>
            <a:ext cx="3579361" cy="3863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400">
                <a:solidFill>
                  <a:schemeClr val="bg1"/>
                </a:solidFill>
                <a:latin typeface="Times New Roman" charset="0"/>
                <a:ea typeface="ＭＳ Ｐゴシック" charset="0"/>
                <a:cs typeface="Arial Unicode MS" charset="0"/>
              </a:defRPr>
            </a:lvl1pPr>
            <a:lvl2pPr marL="800100" indent="-342900" eaLnBrk="0" hangingPunct="0">
              <a:defRPr sz="2400">
                <a:solidFill>
                  <a:schemeClr val="bg1"/>
                </a:solidFill>
                <a:latin typeface="Times New Roman" charset="0"/>
                <a:ea typeface="Arial Unicode MS" charset="0"/>
                <a:cs typeface="Arial Unicode MS" charset="0"/>
              </a:defRPr>
            </a:lvl2pPr>
            <a:lvl3pPr marL="1257300" indent="-3429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sz="2000" b="1">
                <a:solidFill>
                  <a:schemeClr val="tx1"/>
                </a:solidFill>
              </a:rPr>
              <a:t>Untrusted protection domain</a:t>
            </a:r>
          </a:p>
          <a:p>
            <a:pPr algn="ctr" eaLnBrk="1" hangingPunct="1">
              <a:spcBef>
                <a:spcPct val="50000"/>
              </a:spcBef>
            </a:pPr>
            <a:endParaRPr lang="en-GB" sz="800" b="1">
              <a:solidFill>
                <a:schemeClr val="tx1"/>
              </a:solidFill>
            </a:endParaRPr>
          </a:p>
          <a:p>
            <a:pPr eaLnBrk="1" hangingPunct="1">
              <a:spcBef>
                <a:spcPct val="20000"/>
              </a:spcBef>
              <a:buFontTx/>
              <a:buChar char="•"/>
            </a:pPr>
            <a:r>
              <a:rPr lang="en-GB" sz="2000">
                <a:solidFill>
                  <a:schemeClr val="tx1"/>
                </a:solidFill>
              </a:rPr>
              <a:t>Criteria</a:t>
            </a:r>
          </a:p>
          <a:p>
            <a:pPr lvl="1" eaLnBrk="1" hangingPunct="1">
              <a:spcBef>
                <a:spcPct val="20000"/>
              </a:spcBef>
              <a:buFontTx/>
              <a:buChar char="•"/>
            </a:pPr>
            <a:r>
              <a:rPr lang="en-GB" sz="2000">
                <a:solidFill>
                  <a:schemeClr val="tx1"/>
                </a:solidFill>
                <a:ea typeface="ＭＳ Ｐゴシック" charset="0"/>
              </a:rPr>
              <a:t>All other MIDlets</a:t>
            </a:r>
          </a:p>
          <a:p>
            <a:pPr eaLnBrk="1" hangingPunct="1">
              <a:spcBef>
                <a:spcPct val="20000"/>
              </a:spcBef>
              <a:buFontTx/>
              <a:buChar char="•"/>
            </a:pPr>
            <a:r>
              <a:rPr lang="en-GB" sz="2000">
                <a:solidFill>
                  <a:schemeClr val="tx1"/>
                </a:solidFill>
              </a:rPr>
              <a:t>Permissions</a:t>
            </a:r>
          </a:p>
          <a:p>
            <a:pPr lvl="1" eaLnBrk="1" hangingPunct="1">
              <a:spcBef>
                <a:spcPct val="20000"/>
              </a:spcBef>
              <a:buFontTx/>
              <a:buChar char="•"/>
            </a:pPr>
            <a:r>
              <a:rPr lang="en-GB" sz="2000" b="1">
                <a:solidFill>
                  <a:srgbClr val="6600CC"/>
                </a:solidFill>
                <a:ea typeface="ＭＳ Ｐゴシック" charset="0"/>
              </a:rPr>
              <a:t>user to be asked for permissions</a:t>
            </a:r>
          </a:p>
          <a:p>
            <a:pPr lvl="2" eaLnBrk="1" hangingPunct="1">
              <a:spcBef>
                <a:spcPct val="20000"/>
              </a:spcBef>
              <a:buFontTx/>
              <a:buChar char="•"/>
            </a:pPr>
            <a:r>
              <a:rPr lang="en-GB" sz="2000" b="1">
                <a:solidFill>
                  <a:srgbClr val="6600CC"/>
                </a:solidFill>
                <a:ea typeface="ＭＳ Ｐゴシック" charset="0"/>
              </a:rPr>
              <a:t>oneshot</a:t>
            </a:r>
          </a:p>
          <a:p>
            <a:pPr lvl="2" eaLnBrk="1" hangingPunct="1">
              <a:spcBef>
                <a:spcPct val="20000"/>
              </a:spcBef>
              <a:buFontTx/>
              <a:buChar char="•"/>
            </a:pPr>
            <a:r>
              <a:rPr lang="en-GB" sz="2000" b="1">
                <a:solidFill>
                  <a:srgbClr val="6600CC"/>
                </a:solidFill>
                <a:ea typeface="ＭＳ Ｐゴシック" charset="0"/>
              </a:rPr>
              <a:t>session</a:t>
            </a:r>
          </a:p>
          <a:p>
            <a:pPr lvl="2" eaLnBrk="1" hangingPunct="1">
              <a:spcBef>
                <a:spcPct val="20000"/>
              </a:spcBef>
              <a:buFontTx/>
              <a:buChar char="•"/>
            </a:pPr>
            <a:r>
              <a:rPr lang="en-GB" sz="2000" b="1">
                <a:solidFill>
                  <a:srgbClr val="6600CC"/>
                </a:solidFill>
                <a:ea typeface="ＭＳ Ｐゴシック" charset="0"/>
              </a:rPr>
              <a:t>blanket</a:t>
            </a:r>
          </a:p>
        </p:txBody>
      </p:sp>
      <p:sp>
        <p:nvSpPr>
          <p:cNvPr id="142342" name="Text Box 6"/>
          <p:cNvSpPr txBox="1">
            <a:spLocks noChangeArrowheads="1"/>
          </p:cNvSpPr>
          <p:nvPr/>
        </p:nvSpPr>
        <p:spPr bwMode="auto">
          <a:xfrm>
            <a:off x="631480" y="4127500"/>
            <a:ext cx="4108280" cy="25098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400">
                <a:solidFill>
                  <a:schemeClr val="bg1"/>
                </a:solidFill>
                <a:latin typeface="Times New Roman" charset="0"/>
                <a:ea typeface="ＭＳ Ｐゴシック" charset="0"/>
                <a:cs typeface="Arial Unicode MS" charset="0"/>
              </a:defRPr>
            </a:lvl1pPr>
            <a:lvl2pPr marL="800100" indent="-34290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sz="2000" b="1">
                <a:solidFill>
                  <a:schemeClr val="tx1"/>
                </a:solidFill>
              </a:rPr>
              <a:t>Minimum protection domain</a:t>
            </a:r>
          </a:p>
          <a:p>
            <a:pPr algn="ctr" eaLnBrk="1" hangingPunct="1">
              <a:spcBef>
                <a:spcPct val="50000"/>
              </a:spcBef>
            </a:pPr>
            <a:endParaRPr lang="en-GB" sz="800" b="1">
              <a:solidFill>
                <a:schemeClr val="tx1"/>
              </a:solidFill>
            </a:endParaRPr>
          </a:p>
          <a:p>
            <a:pPr eaLnBrk="1" hangingPunct="1">
              <a:spcBef>
                <a:spcPct val="20000"/>
              </a:spcBef>
              <a:buFontTx/>
              <a:buChar char="•"/>
            </a:pPr>
            <a:r>
              <a:rPr lang="en-GB" sz="2000">
                <a:solidFill>
                  <a:schemeClr val="tx1"/>
                </a:solidFill>
              </a:rPr>
              <a:t>Criteria</a:t>
            </a:r>
          </a:p>
          <a:p>
            <a:pPr lvl="1" eaLnBrk="1" hangingPunct="1">
              <a:spcBef>
                <a:spcPct val="20000"/>
              </a:spcBef>
              <a:buFontTx/>
              <a:buChar char="•"/>
            </a:pPr>
            <a:r>
              <a:rPr lang="en-GB" sz="2000">
                <a:solidFill>
                  <a:schemeClr val="tx1"/>
                </a:solidFill>
                <a:ea typeface="ＭＳ Ｐゴシック" charset="0"/>
              </a:rPr>
              <a:t>All MIDlets from www.evilMIDlets.com</a:t>
            </a:r>
          </a:p>
          <a:p>
            <a:pPr eaLnBrk="1" hangingPunct="1">
              <a:spcBef>
                <a:spcPct val="20000"/>
              </a:spcBef>
              <a:buFontTx/>
              <a:buChar char="•"/>
            </a:pPr>
            <a:r>
              <a:rPr lang="en-GB" sz="2000">
                <a:solidFill>
                  <a:schemeClr val="tx1"/>
                </a:solidFill>
              </a:rPr>
              <a:t>Permisions</a:t>
            </a:r>
          </a:p>
          <a:p>
            <a:pPr eaLnBrk="1" hangingPunct="1">
              <a:spcBef>
                <a:spcPct val="20000"/>
              </a:spcBef>
              <a:buFontTx/>
              <a:buChar char="•"/>
            </a:pPr>
            <a:endParaRPr lang="en-GB" sz="800"/>
          </a:p>
          <a:p>
            <a:pPr lvl="1" eaLnBrk="1" hangingPunct="1">
              <a:spcBef>
                <a:spcPct val="20000"/>
              </a:spcBef>
              <a:buFontTx/>
              <a:buChar char="•"/>
            </a:pPr>
            <a:r>
              <a:rPr lang="en-GB" sz="2000" b="1">
                <a:solidFill>
                  <a:srgbClr val="FF0000"/>
                </a:solidFill>
                <a:ea typeface="ＭＳ Ｐゴシック" charset="0"/>
              </a:rPr>
              <a:t>denied all permissions</a:t>
            </a:r>
          </a:p>
        </p:txBody>
      </p:sp>
    </p:spTree>
    <p:extLst>
      <p:ext uri="{BB962C8B-B14F-4D97-AF65-F5344CB8AC3E}">
        <p14:creationId xmlns:p14="http://schemas.microsoft.com/office/powerpoint/2010/main" val="36920248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nimBg="1"/>
      <p:bldP spid="142341" grpId="0" animBg="1"/>
      <p:bldP spid="14234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en-GB">
                <a:latin typeface="Arial" charset="0"/>
              </a:rPr>
              <a:t>Security example using Java WTK</a:t>
            </a:r>
            <a:endParaRPr lang="en-US">
              <a:latin typeface="Arial" charset="0"/>
            </a:endParaRPr>
          </a:p>
        </p:txBody>
      </p:sp>
      <p:sp>
        <p:nvSpPr>
          <p:cNvPr id="2" name="Content Placeholder 1"/>
          <p:cNvSpPr>
            <a:spLocks noGrp="1"/>
          </p:cNvSpPr>
          <p:nvPr>
            <p:ph idx="1"/>
          </p:nvPr>
        </p:nvSpPr>
        <p:spPr/>
        <p:txBody>
          <a:bodyPr/>
          <a:lstStyle/>
          <a:p>
            <a:endParaRPr lang="en-US"/>
          </a:p>
        </p:txBody>
      </p:sp>
      <p:sp>
        <p:nvSpPr>
          <p:cNvPr id="2765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386A1B6F-42F3-D946-BD2A-B7CCA36AA3CC}" type="slidenum">
              <a:rPr lang="en-GB" sz="1400"/>
              <a:pPr eaLnBrk="1" hangingPunct="1"/>
              <a:t>25</a:t>
            </a:fld>
            <a:endParaRPr lang="en-GB" sz="1400"/>
          </a:p>
        </p:txBody>
      </p:sp>
      <p:pic>
        <p:nvPicPr>
          <p:cNvPr id="276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0326"/>
            <a:ext cx="4752946" cy="20859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8"/>
          <p:cNvPicPr>
            <a:picLocks noChangeAspect="1" noChangeArrowheads="1"/>
          </p:cNvPicPr>
          <p:nvPr/>
        </p:nvPicPr>
        <p:blipFill>
          <a:blip r:embed="rId4">
            <a:extLst>
              <a:ext uri="{28A0092B-C50C-407E-A947-70E740481C1C}">
                <a14:useLocalDpi xmlns:a14="http://schemas.microsoft.com/office/drawing/2010/main" val="0"/>
              </a:ext>
            </a:extLst>
          </a:blip>
          <a:srcRect b="48837"/>
          <a:stretch>
            <a:fillRect/>
          </a:stretch>
        </p:blipFill>
        <p:spPr bwMode="auto">
          <a:xfrm>
            <a:off x="380939" y="3028950"/>
            <a:ext cx="6676688" cy="29337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9"/>
          <p:cNvPicPr>
            <a:picLocks noChangeAspect="1" noChangeArrowheads="1"/>
          </p:cNvPicPr>
          <p:nvPr/>
        </p:nvPicPr>
        <p:blipFill>
          <a:blip r:embed="rId5">
            <a:extLst>
              <a:ext uri="{28A0092B-C50C-407E-A947-70E740481C1C}">
                <a14:useLocalDpi xmlns:a14="http://schemas.microsoft.com/office/drawing/2010/main" val="0"/>
              </a:ext>
            </a:extLst>
          </a:blip>
          <a:srcRect b="36520"/>
          <a:stretch>
            <a:fillRect/>
          </a:stretch>
        </p:blipFill>
        <p:spPr bwMode="auto">
          <a:xfrm>
            <a:off x="6077441" y="2462214"/>
            <a:ext cx="3066559" cy="4395787"/>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9279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a:latin typeface="Arial" charset="0"/>
              </a:rPr>
              <a:t>Pause for thought</a:t>
            </a:r>
            <a:endParaRPr lang="en-US">
              <a:latin typeface="Arial" charset="0"/>
            </a:endParaRPr>
          </a:p>
        </p:txBody>
      </p:sp>
      <p:sp>
        <p:nvSpPr>
          <p:cNvPr id="28675" name="Rectangle 3"/>
          <p:cNvSpPr>
            <a:spLocks noGrp="1" noChangeArrowheads="1"/>
          </p:cNvSpPr>
          <p:nvPr>
            <p:ph idx="1"/>
          </p:nvPr>
        </p:nvSpPr>
        <p:spPr/>
        <p:txBody>
          <a:bodyPr/>
          <a:lstStyle/>
          <a:p>
            <a:pPr eaLnBrk="1" hangingPunct="1"/>
            <a:r>
              <a:rPr lang="en-GB">
                <a:latin typeface="Arial" charset="0"/>
              </a:rPr>
              <a:t>Why is it useful to be able to specify the permissions required by a MIDlet in the JAD file?</a:t>
            </a:r>
            <a:endParaRPr lang="en-US">
              <a:latin typeface="Arial" charset="0"/>
            </a:endParaRPr>
          </a:p>
        </p:txBody>
      </p:sp>
      <p:sp>
        <p:nvSpPr>
          <p:cNvPr id="2867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34827564-F41B-D84D-B406-6DFFE016B435}" type="slidenum">
              <a:rPr lang="en-GB" sz="1400"/>
              <a:pPr eaLnBrk="1" hangingPunct="1"/>
              <a:t>26</a:t>
            </a:fld>
            <a:endParaRPr lang="en-GB" sz="1400"/>
          </a:p>
        </p:txBody>
      </p:sp>
    </p:spTree>
    <p:extLst>
      <p:ext uri="{BB962C8B-B14F-4D97-AF65-F5344CB8AC3E}">
        <p14:creationId xmlns:p14="http://schemas.microsoft.com/office/powerpoint/2010/main" val="427373841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a:latin typeface="Arial" charset="0"/>
              </a:rPr>
              <a:t>Contents</a:t>
            </a:r>
            <a:endParaRPr lang="en-US">
              <a:latin typeface="Arial" charset="0"/>
            </a:endParaRPr>
          </a:p>
        </p:txBody>
      </p:sp>
      <p:sp>
        <p:nvSpPr>
          <p:cNvPr id="120835" name="Rectangle 3"/>
          <p:cNvSpPr>
            <a:spLocks noGrp="1" noChangeArrowheads="1"/>
          </p:cNvSpPr>
          <p:nvPr>
            <p:ph idx="1"/>
          </p:nvPr>
        </p:nvSpPr>
        <p:spPr/>
        <p:txBody>
          <a:bodyPr/>
          <a:lstStyle/>
          <a:p>
            <a:pPr eaLnBrk="1" hangingPunct="1"/>
            <a:r>
              <a:rPr lang="en-GB">
                <a:latin typeface="Arial" charset="0"/>
              </a:rPr>
              <a:t>What happens when a MIDlet runs?</a:t>
            </a:r>
          </a:p>
          <a:p>
            <a:pPr eaLnBrk="1" hangingPunct="1"/>
            <a:r>
              <a:rPr lang="en-GB">
                <a:latin typeface="Arial" charset="0"/>
              </a:rPr>
              <a:t>Packaging and deploying a MIDlet</a:t>
            </a:r>
          </a:p>
          <a:p>
            <a:pPr eaLnBrk="1" hangingPunct="1"/>
            <a:r>
              <a:rPr lang="en-GB">
                <a:latin typeface="Arial" charset="0"/>
              </a:rPr>
              <a:t>Passing properties to MIDlets</a:t>
            </a:r>
          </a:p>
          <a:p>
            <a:pPr eaLnBrk="1" hangingPunct="1"/>
            <a:r>
              <a:rPr lang="en-GB">
                <a:latin typeface="Arial" charset="0"/>
              </a:rPr>
              <a:t>MIDlet security</a:t>
            </a:r>
          </a:p>
          <a:p>
            <a:pPr eaLnBrk="1" hangingPunct="1"/>
            <a:r>
              <a:rPr lang="en-GB" b="1">
                <a:latin typeface="Arial" charset="0"/>
              </a:rPr>
              <a:t>CLDC</a:t>
            </a:r>
          </a:p>
        </p:txBody>
      </p:sp>
      <p:sp>
        <p:nvSpPr>
          <p:cNvPr id="2970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331E329E-BCAF-354C-A7CF-B4BC250115A0}" type="slidenum">
              <a:rPr lang="en-GB" sz="1400"/>
              <a:pPr eaLnBrk="1" hangingPunct="1"/>
              <a:t>27</a:t>
            </a:fld>
            <a:endParaRPr lang="en-GB" sz="1400"/>
          </a:p>
        </p:txBody>
      </p:sp>
    </p:spTree>
    <p:extLst>
      <p:ext uri="{BB962C8B-B14F-4D97-AF65-F5344CB8AC3E}">
        <p14:creationId xmlns:p14="http://schemas.microsoft.com/office/powerpoint/2010/main" val="7072356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0835">
                                            <p:txEl>
                                              <p:pRg st="0" end="0"/>
                                            </p:txEl>
                                          </p:spTgt>
                                        </p:tgtEl>
                                        <p:attrNameLst>
                                          <p:attrName>ppt_c</p:attrName>
                                        </p:attrNameLst>
                                      </p:cBhvr>
                                      <p:to>
                                        <a:schemeClr val="tx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20835">
                                            <p:txEl>
                                              <p:pRg st="1" end="1"/>
                                            </p:txEl>
                                          </p:spTgt>
                                        </p:tgtEl>
                                        <p:attrNameLst>
                                          <p:attrName>ppt_c</p:attrName>
                                        </p:attrNameLst>
                                      </p:cBhvr>
                                      <p:to>
                                        <a:schemeClr val="tx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83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20835">
                                            <p:txEl>
                                              <p:pRg st="2" end="2"/>
                                            </p:txEl>
                                          </p:spTgt>
                                        </p:tgtEl>
                                        <p:attrNameLst>
                                          <p:attrName>ppt_c</p:attrName>
                                        </p:attrNameLst>
                                      </p:cBhvr>
                                      <p:to>
                                        <a:schemeClr val="tx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83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20835">
                                            <p:txEl>
                                              <p:pRg st="3" end="3"/>
                                            </p:txEl>
                                          </p:spTgt>
                                        </p:tgtEl>
                                        <p:attrNameLst>
                                          <p:attrName>ppt_c</p:attrName>
                                        </p:attrNameLst>
                                      </p:cBhvr>
                                      <p:to>
                                        <a:schemeClr val="tx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083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20835">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a:latin typeface="Arial" charset="0"/>
              </a:rPr>
              <a:t>Where the CLDC sits</a:t>
            </a:r>
            <a:endParaRPr lang="en-US">
              <a:latin typeface="Arial" charset="0"/>
            </a:endParaRPr>
          </a:p>
        </p:txBody>
      </p:sp>
      <p:sp>
        <p:nvSpPr>
          <p:cNvPr id="30731"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134BDA1B-1C84-7C48-A26F-850C1194E320}" type="slidenum">
              <a:rPr lang="en-GB" sz="1400"/>
              <a:pPr eaLnBrk="1" hangingPunct="1"/>
              <a:t>28</a:t>
            </a:fld>
            <a:endParaRPr lang="en-GB" sz="1400"/>
          </a:p>
        </p:txBody>
      </p:sp>
      <p:sp>
        <p:nvSpPr>
          <p:cNvPr id="145411" name="Rectangle 3"/>
          <p:cNvSpPr>
            <a:spLocks noChangeArrowheads="1"/>
          </p:cNvSpPr>
          <p:nvPr/>
        </p:nvSpPr>
        <p:spPr bwMode="auto">
          <a:xfrm>
            <a:off x="395591" y="6092826"/>
            <a:ext cx="8064184" cy="504825"/>
          </a:xfrm>
          <a:prstGeom prst="rect">
            <a:avLst/>
          </a:prstGeom>
          <a:solidFill>
            <a:srgbClr val="FF6600"/>
          </a:solidFill>
          <a:ln w="9525">
            <a:miter lim="800000"/>
            <a:headEnd/>
            <a:tailEnd/>
          </a:ln>
          <a:scene3d>
            <a:camera prst="legacyObliqueTopRight"/>
            <a:lightRig rig="legacyFlat3" dir="b"/>
          </a:scene3d>
          <a:sp3d extrusionH="887400" prstMaterial="legacyMatte">
            <a:bevelT w="13500" h="13500" prst="angle"/>
            <a:bevelB w="13500" h="13500" prst="angle"/>
            <a:extrusionClr>
              <a:srgbClr val="FF6600"/>
            </a:extrusionClr>
          </a:sp3d>
        </p:spPr>
        <p:txBody>
          <a:bodyPr wrap="none" anchor="ctr">
            <a:flatTx/>
          </a:bodyPr>
          <a:lstStyle/>
          <a:p>
            <a:pPr algn="ctr"/>
            <a:r>
              <a:rPr lang="en-GB" b="1"/>
              <a:t>J2ME</a:t>
            </a:r>
            <a:endParaRPr lang="en-US" b="1"/>
          </a:p>
        </p:txBody>
      </p:sp>
      <p:sp>
        <p:nvSpPr>
          <p:cNvPr id="145412" name="Rectangle 4"/>
          <p:cNvSpPr>
            <a:spLocks noChangeArrowheads="1"/>
          </p:cNvSpPr>
          <p:nvPr/>
        </p:nvSpPr>
        <p:spPr bwMode="auto">
          <a:xfrm>
            <a:off x="395590" y="4797426"/>
            <a:ext cx="3887043" cy="1152525"/>
          </a:xfrm>
          <a:prstGeom prst="rect">
            <a:avLst/>
          </a:prstGeom>
          <a:solidFill>
            <a:srgbClr val="99CC00"/>
          </a:solidFill>
          <a:ln w="9525">
            <a:miter lim="800000"/>
            <a:headEnd/>
            <a:tailEnd/>
          </a:ln>
          <a:scene3d>
            <a:camera prst="legacyObliqueTopRight"/>
            <a:lightRig rig="legacyFlat3" dir="b"/>
          </a:scene3d>
          <a:sp3d extrusionH="887400" prstMaterial="legacyMatte">
            <a:bevelT w="13500" h="13500" prst="angle"/>
            <a:bevelB w="13500" h="13500" prst="angle"/>
            <a:extrusionClr>
              <a:srgbClr val="99CC00"/>
            </a:extrusionClr>
          </a:sp3d>
        </p:spPr>
        <p:txBody>
          <a:bodyPr anchor="ctr">
            <a:flatTx/>
          </a:bodyPr>
          <a:lstStyle/>
          <a:p>
            <a:pPr algn="ctr"/>
            <a:r>
              <a:rPr lang="en-GB" b="1"/>
              <a:t>CLDC</a:t>
            </a:r>
          </a:p>
          <a:p>
            <a:pPr algn="ctr"/>
            <a:r>
              <a:rPr lang="en-GB" b="1"/>
              <a:t>Connected Limited Device Configuration</a:t>
            </a:r>
            <a:endParaRPr lang="en-US" b="1"/>
          </a:p>
        </p:txBody>
      </p:sp>
      <p:sp>
        <p:nvSpPr>
          <p:cNvPr id="145413" name="Rectangle 5"/>
          <p:cNvSpPr>
            <a:spLocks noChangeArrowheads="1"/>
          </p:cNvSpPr>
          <p:nvPr/>
        </p:nvSpPr>
        <p:spPr bwMode="auto">
          <a:xfrm>
            <a:off x="4427683" y="4797426"/>
            <a:ext cx="4032092" cy="1152525"/>
          </a:xfrm>
          <a:prstGeom prst="rect">
            <a:avLst/>
          </a:prstGeom>
          <a:solidFill>
            <a:srgbClr val="00FFFF"/>
          </a:solidFill>
          <a:ln w="9525">
            <a:miter lim="800000"/>
            <a:headEnd/>
            <a:tailEnd/>
          </a:ln>
          <a:scene3d>
            <a:camera prst="legacyObliqueTopRight"/>
            <a:lightRig rig="legacyFlat3" dir="b"/>
          </a:scene3d>
          <a:sp3d extrusionH="887400" prstMaterial="legacyMatte">
            <a:bevelT w="13500" h="13500" prst="angle"/>
            <a:bevelB w="13500" h="13500" prst="angle"/>
            <a:extrusionClr>
              <a:srgbClr val="00FFFF"/>
            </a:extrusionClr>
          </a:sp3d>
        </p:spPr>
        <p:txBody>
          <a:bodyPr anchor="ctr">
            <a:flatTx/>
          </a:bodyPr>
          <a:lstStyle/>
          <a:p>
            <a:pPr algn="ctr"/>
            <a:r>
              <a:rPr lang="en-GB" b="1"/>
              <a:t>CDC</a:t>
            </a:r>
          </a:p>
          <a:p>
            <a:pPr algn="ctr"/>
            <a:r>
              <a:rPr lang="en-GB" b="1"/>
              <a:t>Connected Device Configuration</a:t>
            </a:r>
            <a:endParaRPr lang="en-US" b="1"/>
          </a:p>
        </p:txBody>
      </p:sp>
      <p:sp>
        <p:nvSpPr>
          <p:cNvPr id="145414" name="Rectangle 6"/>
          <p:cNvSpPr>
            <a:spLocks noChangeArrowheads="1"/>
          </p:cNvSpPr>
          <p:nvPr/>
        </p:nvSpPr>
        <p:spPr bwMode="auto">
          <a:xfrm>
            <a:off x="468848" y="3933825"/>
            <a:ext cx="3815250" cy="719138"/>
          </a:xfrm>
          <a:prstGeom prst="rect">
            <a:avLst/>
          </a:prstGeom>
          <a:solidFill>
            <a:srgbClr val="CC99FF"/>
          </a:solidFill>
          <a:ln w="9525">
            <a:miter lim="800000"/>
            <a:headEnd/>
            <a:tailEnd/>
          </a:ln>
          <a:scene3d>
            <a:camera prst="legacyObliqueTopRight"/>
            <a:lightRig rig="legacyFlat3" dir="b"/>
          </a:scene3d>
          <a:sp3d extrusionH="887400" prstMaterial="legacyMatte">
            <a:bevelT w="13500" h="13500" prst="angle"/>
            <a:bevelB w="13500" h="13500" prst="angle"/>
            <a:extrusionClr>
              <a:srgbClr val="CC99FF"/>
            </a:extrusionClr>
          </a:sp3d>
        </p:spPr>
        <p:txBody>
          <a:bodyPr anchor="ctr">
            <a:flatTx/>
          </a:bodyPr>
          <a:lstStyle/>
          <a:p>
            <a:pPr algn="ctr"/>
            <a:r>
              <a:rPr lang="en-GB" b="1"/>
              <a:t>Information Module</a:t>
            </a:r>
            <a:endParaRPr lang="en-US" b="1"/>
          </a:p>
        </p:txBody>
      </p:sp>
      <p:sp>
        <p:nvSpPr>
          <p:cNvPr id="145415" name="Rectangle 7"/>
          <p:cNvSpPr>
            <a:spLocks noChangeArrowheads="1"/>
          </p:cNvSpPr>
          <p:nvPr/>
        </p:nvSpPr>
        <p:spPr bwMode="auto">
          <a:xfrm>
            <a:off x="4499475" y="4005263"/>
            <a:ext cx="3960299" cy="577850"/>
          </a:xfrm>
          <a:prstGeom prst="rect">
            <a:avLst/>
          </a:prstGeom>
          <a:solidFill>
            <a:srgbClr val="FFFF99"/>
          </a:solidFill>
          <a:ln w="9525">
            <a:miter lim="800000"/>
            <a:headEnd/>
            <a:tailEnd/>
          </a:ln>
          <a:scene3d>
            <a:camera prst="legacyObliqueTopRight"/>
            <a:lightRig rig="legacyFlat3" dir="b"/>
          </a:scene3d>
          <a:sp3d extrusionH="887400" prstMaterial="legacyMatte">
            <a:bevelT w="13500" h="13500" prst="angle"/>
            <a:bevelB w="13500" h="13500" prst="angle"/>
            <a:extrusionClr>
              <a:srgbClr val="FFFF99"/>
            </a:extrusionClr>
          </a:sp3d>
        </p:spPr>
        <p:txBody>
          <a:bodyPr anchor="ctr">
            <a:flatTx/>
          </a:bodyPr>
          <a:lstStyle/>
          <a:p>
            <a:pPr algn="ctr"/>
            <a:r>
              <a:rPr lang="en-GB" b="1"/>
              <a:t>Foundation Profile</a:t>
            </a:r>
            <a:endParaRPr lang="en-US" b="1"/>
          </a:p>
        </p:txBody>
      </p:sp>
      <p:sp>
        <p:nvSpPr>
          <p:cNvPr id="145422" name="Rectangle 14"/>
          <p:cNvSpPr>
            <a:spLocks noChangeArrowheads="1"/>
          </p:cNvSpPr>
          <p:nvPr/>
        </p:nvSpPr>
        <p:spPr bwMode="auto">
          <a:xfrm>
            <a:off x="467383" y="2565401"/>
            <a:ext cx="3816715" cy="1223963"/>
          </a:xfrm>
          <a:prstGeom prst="rect">
            <a:avLst/>
          </a:prstGeom>
          <a:solidFill>
            <a:srgbClr val="CCFFCC"/>
          </a:solidFill>
          <a:ln w="9525">
            <a:miter lim="800000"/>
            <a:headEnd/>
            <a:tailEnd/>
          </a:ln>
          <a:scene3d>
            <a:camera prst="legacyObliqueTopRight"/>
            <a:lightRig rig="legacyFlat3" dir="b"/>
          </a:scene3d>
          <a:sp3d extrusionH="887400" prstMaterial="legacyMatte">
            <a:bevelT w="13500" h="13500" prst="angle"/>
            <a:bevelB w="13500" h="13500" prst="angle"/>
            <a:extrusionClr>
              <a:srgbClr val="CCFFCC"/>
            </a:extrusionClr>
          </a:sp3d>
        </p:spPr>
        <p:txBody>
          <a:bodyPr anchor="ctr">
            <a:flatTx/>
          </a:bodyPr>
          <a:lstStyle/>
          <a:p>
            <a:pPr algn="ctr"/>
            <a:r>
              <a:rPr lang="en-GB" b="1"/>
              <a:t>MIDP</a:t>
            </a:r>
          </a:p>
          <a:p>
            <a:pPr algn="ctr"/>
            <a:r>
              <a:rPr lang="en-GB" b="1"/>
              <a:t>Mobile Information Device Profile</a:t>
            </a:r>
            <a:endParaRPr lang="en-US" b="1"/>
          </a:p>
        </p:txBody>
      </p:sp>
      <p:sp>
        <p:nvSpPr>
          <p:cNvPr id="145423" name="Rectangle 15"/>
          <p:cNvSpPr>
            <a:spLocks noChangeArrowheads="1"/>
          </p:cNvSpPr>
          <p:nvPr/>
        </p:nvSpPr>
        <p:spPr bwMode="auto">
          <a:xfrm>
            <a:off x="4499475" y="3284539"/>
            <a:ext cx="3960299" cy="649287"/>
          </a:xfrm>
          <a:prstGeom prst="rect">
            <a:avLst/>
          </a:prstGeom>
          <a:solidFill>
            <a:srgbClr val="C0C0C0"/>
          </a:solidFill>
          <a:ln w="9525">
            <a:miter lim="800000"/>
            <a:headEnd/>
            <a:tailEnd/>
          </a:ln>
          <a:scene3d>
            <a:camera prst="legacyObliqueTopRight"/>
            <a:lightRig rig="legacyFlat3" dir="b"/>
          </a:scene3d>
          <a:sp3d extrusionH="887400" prstMaterial="legacyMatte">
            <a:bevelT w="13500" h="13500" prst="angle"/>
            <a:bevelB w="13500" h="13500" prst="angle"/>
            <a:extrusionClr>
              <a:srgbClr val="C0C0C0"/>
            </a:extrusionClr>
          </a:sp3d>
        </p:spPr>
        <p:txBody>
          <a:bodyPr anchor="ctr">
            <a:flatTx/>
          </a:bodyPr>
          <a:lstStyle/>
          <a:p>
            <a:pPr algn="ctr"/>
            <a:r>
              <a:rPr lang="en-GB" b="1"/>
              <a:t>Personal Basis Profile</a:t>
            </a:r>
            <a:endParaRPr lang="en-US" b="1"/>
          </a:p>
        </p:txBody>
      </p:sp>
      <p:sp>
        <p:nvSpPr>
          <p:cNvPr id="145424" name="Rectangle 16"/>
          <p:cNvSpPr>
            <a:spLocks noChangeArrowheads="1"/>
          </p:cNvSpPr>
          <p:nvPr/>
        </p:nvSpPr>
        <p:spPr bwMode="auto">
          <a:xfrm>
            <a:off x="4499475" y="2565400"/>
            <a:ext cx="3960299" cy="647700"/>
          </a:xfrm>
          <a:prstGeom prst="rect">
            <a:avLst/>
          </a:prstGeom>
          <a:solidFill>
            <a:srgbClr val="FF99CC"/>
          </a:solidFill>
          <a:ln w="9525">
            <a:miter lim="800000"/>
            <a:headEnd/>
            <a:tailEnd/>
          </a:ln>
          <a:scene3d>
            <a:camera prst="legacyObliqueTopRight"/>
            <a:lightRig rig="legacyFlat3" dir="b"/>
          </a:scene3d>
          <a:sp3d extrusionH="887400" prstMaterial="legacyMatte">
            <a:bevelT w="13500" h="13500" prst="angle"/>
            <a:bevelB w="13500" h="13500" prst="angle"/>
            <a:extrusionClr>
              <a:srgbClr val="FF99CC"/>
            </a:extrusionClr>
          </a:sp3d>
        </p:spPr>
        <p:txBody>
          <a:bodyPr anchor="ctr">
            <a:flatTx/>
          </a:bodyPr>
          <a:lstStyle/>
          <a:p>
            <a:pPr algn="ctr"/>
            <a:r>
              <a:rPr lang="en-GB" b="1"/>
              <a:t>Personal Profile</a:t>
            </a:r>
            <a:endParaRPr lang="en-US" b="1"/>
          </a:p>
        </p:txBody>
      </p:sp>
    </p:spTree>
    <p:extLst>
      <p:ext uri="{BB962C8B-B14F-4D97-AF65-F5344CB8AC3E}">
        <p14:creationId xmlns:p14="http://schemas.microsoft.com/office/powerpoint/2010/main" val="35173960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54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541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54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54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5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nimBg="1"/>
      <p:bldP spid="145412" grpId="0" animBg="1"/>
      <p:bldP spid="145413" grpId="0" animBg="1"/>
      <p:bldP spid="145414" grpId="0" animBg="1"/>
      <p:bldP spid="145415" grpId="0" animBg="1"/>
      <p:bldP spid="145422" grpId="0" animBg="1"/>
      <p:bldP spid="145423" grpId="0" animBg="1"/>
      <p:bldP spid="1454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dirty="0">
                <a:latin typeface="Arial" charset="0"/>
              </a:rPr>
              <a:t>What is the CLDC?</a:t>
            </a:r>
            <a:endParaRPr lang="en-US" dirty="0">
              <a:latin typeface="Arial" charset="0"/>
            </a:endParaRPr>
          </a:p>
        </p:txBody>
      </p:sp>
      <p:sp>
        <p:nvSpPr>
          <p:cNvPr id="31747" name="Rectangle 3"/>
          <p:cNvSpPr>
            <a:spLocks noGrp="1" noChangeArrowheads="1"/>
          </p:cNvSpPr>
          <p:nvPr>
            <p:ph idx="1"/>
          </p:nvPr>
        </p:nvSpPr>
        <p:spPr/>
        <p:txBody>
          <a:bodyPr/>
          <a:lstStyle/>
          <a:p>
            <a:pPr eaLnBrk="1" hangingPunct="1">
              <a:lnSpc>
                <a:spcPct val="90000"/>
              </a:lnSpc>
            </a:pPr>
            <a:r>
              <a:rPr lang="en-GB" dirty="0">
                <a:latin typeface="Arial" charset="0"/>
              </a:rPr>
              <a:t>Basically a stripped-down version of the core Java SE APIs</a:t>
            </a:r>
          </a:p>
          <a:p>
            <a:pPr lvl="1" eaLnBrk="1" hangingPunct="1">
              <a:lnSpc>
                <a:spcPct val="90000"/>
              </a:lnSpc>
            </a:pPr>
            <a:r>
              <a:rPr lang="en-GB" dirty="0" err="1">
                <a:latin typeface="Arial" charset="0"/>
              </a:rPr>
              <a:t>java.io</a:t>
            </a:r>
            <a:endParaRPr lang="en-GB" dirty="0">
              <a:latin typeface="Arial" charset="0"/>
            </a:endParaRPr>
          </a:p>
          <a:p>
            <a:pPr lvl="1" eaLnBrk="1" hangingPunct="1">
              <a:lnSpc>
                <a:spcPct val="90000"/>
              </a:lnSpc>
            </a:pPr>
            <a:r>
              <a:rPr lang="en-GB" dirty="0" err="1">
                <a:latin typeface="Arial" charset="0"/>
              </a:rPr>
              <a:t>java.lang</a:t>
            </a:r>
            <a:endParaRPr lang="en-GB" dirty="0">
              <a:latin typeface="Arial" charset="0"/>
            </a:endParaRPr>
          </a:p>
          <a:p>
            <a:pPr lvl="1" eaLnBrk="1" hangingPunct="1">
              <a:lnSpc>
                <a:spcPct val="90000"/>
              </a:lnSpc>
            </a:pPr>
            <a:r>
              <a:rPr lang="en-GB" dirty="0" err="1">
                <a:latin typeface="Arial" charset="0"/>
              </a:rPr>
              <a:t>java.util</a:t>
            </a:r>
            <a:endParaRPr lang="en-GB" dirty="0">
              <a:latin typeface="Arial" charset="0"/>
            </a:endParaRPr>
          </a:p>
          <a:p>
            <a:pPr lvl="1" eaLnBrk="1" hangingPunct="1">
              <a:lnSpc>
                <a:spcPct val="90000"/>
              </a:lnSpc>
            </a:pPr>
            <a:r>
              <a:rPr lang="en-GB" dirty="0" err="1">
                <a:latin typeface="Arial" charset="0"/>
              </a:rPr>
              <a:t>javax.microedition.io</a:t>
            </a:r>
            <a:endParaRPr lang="en-GB" dirty="0">
              <a:latin typeface="Arial" charset="0"/>
            </a:endParaRPr>
          </a:p>
          <a:p>
            <a:pPr eaLnBrk="1" hangingPunct="1">
              <a:lnSpc>
                <a:spcPct val="90000"/>
              </a:lnSpc>
            </a:pPr>
            <a:r>
              <a:rPr lang="en-GB" dirty="0">
                <a:latin typeface="Arial" charset="0"/>
              </a:rPr>
              <a:t>CLDC version 1.0 (2000)</a:t>
            </a:r>
          </a:p>
          <a:p>
            <a:pPr lvl="1" eaLnBrk="1" hangingPunct="1">
              <a:lnSpc>
                <a:spcPct val="90000"/>
              </a:lnSpc>
            </a:pPr>
            <a:r>
              <a:rPr lang="en-GB" dirty="0">
                <a:latin typeface="Arial" charset="0"/>
              </a:rPr>
              <a:t>No floating point arithmetic</a:t>
            </a:r>
          </a:p>
          <a:p>
            <a:pPr eaLnBrk="1" hangingPunct="1">
              <a:lnSpc>
                <a:spcPct val="90000"/>
              </a:lnSpc>
            </a:pPr>
            <a:r>
              <a:rPr lang="en-GB" dirty="0">
                <a:latin typeface="Arial" charset="0"/>
              </a:rPr>
              <a:t>CLDC version 1.1 (2003)</a:t>
            </a:r>
          </a:p>
          <a:p>
            <a:pPr lvl="1" eaLnBrk="1" hangingPunct="1">
              <a:lnSpc>
                <a:spcPct val="90000"/>
              </a:lnSpc>
            </a:pPr>
            <a:r>
              <a:rPr lang="en-GB" dirty="0">
                <a:latin typeface="Arial" charset="0"/>
              </a:rPr>
              <a:t>Floating point restored + a few other features missing from CDLC 1.0</a:t>
            </a:r>
          </a:p>
          <a:p>
            <a:pPr eaLnBrk="1" hangingPunct="1">
              <a:lnSpc>
                <a:spcPct val="90000"/>
              </a:lnSpc>
            </a:pPr>
            <a:endParaRPr lang="en-US" dirty="0">
              <a:latin typeface="Arial" charset="0"/>
            </a:endParaRPr>
          </a:p>
        </p:txBody>
      </p:sp>
      <p:sp>
        <p:nvSpPr>
          <p:cNvPr id="317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33F11FC2-9C61-554F-9411-FE5C83B0BBE4}" type="slidenum">
              <a:rPr lang="en-GB" sz="1400"/>
              <a:pPr eaLnBrk="1" hangingPunct="1"/>
              <a:t>29</a:t>
            </a:fld>
            <a:endParaRPr lang="en-GB" sz="1400"/>
          </a:p>
        </p:txBody>
      </p:sp>
    </p:spTree>
    <p:extLst>
      <p:ext uri="{BB962C8B-B14F-4D97-AF65-F5344CB8AC3E}">
        <p14:creationId xmlns:p14="http://schemas.microsoft.com/office/powerpoint/2010/main" val="196424705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en-GB" dirty="0">
                <a:latin typeface="Arial" charset="0"/>
              </a:rPr>
              <a:t>What happens when a MIDlet runs?</a:t>
            </a:r>
            <a:endParaRPr lang="en-US" dirty="0">
              <a:latin typeface="Arial" charset="0"/>
            </a:endParaRPr>
          </a:p>
        </p:txBody>
      </p:sp>
      <p:sp>
        <p:nvSpPr>
          <p:cNvPr id="5123" name="Content Placeholder 26"/>
          <p:cNvSpPr>
            <a:spLocks noGrp="1"/>
          </p:cNvSpPr>
          <p:nvPr>
            <p:ph idx="1"/>
          </p:nvPr>
        </p:nvSpPr>
        <p:spPr/>
        <p:txBody>
          <a:bodyPr/>
          <a:lstStyle/>
          <a:p>
            <a:r>
              <a:rPr lang="en-GB">
                <a:latin typeface="Arial" charset="0"/>
              </a:rPr>
              <a:t>The Application Manager</a:t>
            </a:r>
          </a:p>
          <a:p>
            <a:pPr lvl="1"/>
            <a:r>
              <a:rPr lang="en-GB">
                <a:latin typeface="Arial" charset="0"/>
              </a:rPr>
              <a:t>device specific software </a:t>
            </a:r>
          </a:p>
          <a:p>
            <a:pPr lvl="1"/>
            <a:r>
              <a:rPr lang="en-GB">
                <a:latin typeface="Arial" charset="0"/>
              </a:rPr>
              <a:t>the environment in which the MIDlet runs</a:t>
            </a:r>
          </a:p>
          <a:p>
            <a:pPr lvl="1"/>
            <a:r>
              <a:rPr lang="en-GB">
                <a:latin typeface="Arial" charset="0"/>
              </a:rPr>
              <a:t>installs MIDlets</a:t>
            </a:r>
          </a:p>
          <a:p>
            <a:pPr lvl="1"/>
            <a:r>
              <a:rPr lang="en-GB">
                <a:latin typeface="Arial" charset="0"/>
              </a:rPr>
              <a:t>runs the MIDlet</a:t>
            </a:r>
          </a:p>
          <a:p>
            <a:pPr lvl="1"/>
            <a:r>
              <a:rPr lang="en-GB">
                <a:latin typeface="Arial" charset="0"/>
              </a:rPr>
              <a:t>calls the MIDlet "life cycle" methods</a:t>
            </a:r>
            <a:endParaRPr lang="en-US">
              <a:latin typeface="Arial" charset="0"/>
            </a:endParaRPr>
          </a:p>
          <a:p>
            <a:endParaRPr lang="en-US">
              <a:latin typeface="Arial" charset="0"/>
            </a:endParaRPr>
          </a:p>
        </p:txBody>
      </p:sp>
      <p:sp>
        <p:nvSpPr>
          <p:cNvPr id="5124" name="Slide Number Placeholder 2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6F8F3ED0-98B3-6249-BB28-A744250B62BF}" type="slidenum">
              <a:rPr lang="en-GB" sz="1400"/>
              <a:pPr eaLnBrk="1" hangingPunct="1"/>
              <a:t>3</a:t>
            </a:fld>
            <a:endParaRPr lang="en-GB" sz="1400"/>
          </a:p>
        </p:txBody>
      </p:sp>
      <p:grpSp>
        <p:nvGrpSpPr>
          <p:cNvPr id="2" name="Group 27"/>
          <p:cNvGrpSpPr>
            <a:grpSpLocks/>
          </p:cNvGrpSpPr>
          <p:nvPr/>
        </p:nvGrpSpPr>
        <p:grpSpPr bwMode="auto">
          <a:xfrm>
            <a:off x="252006" y="1066800"/>
            <a:ext cx="4751481" cy="5734050"/>
            <a:chOff x="431" y="708"/>
            <a:chExt cx="2993" cy="3612"/>
          </a:xfrm>
        </p:grpSpPr>
        <p:sp>
          <p:nvSpPr>
            <p:cNvPr id="5129" name="AutoShape 7"/>
            <p:cNvSpPr>
              <a:spLocks noChangeArrowheads="1"/>
            </p:cNvSpPr>
            <p:nvPr/>
          </p:nvSpPr>
          <p:spPr bwMode="auto">
            <a:xfrm>
              <a:off x="431" y="708"/>
              <a:ext cx="2993" cy="361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sz="2000" b="1">
                <a:solidFill>
                  <a:schemeClr val="tx1"/>
                </a:solidFill>
              </a:endParaRPr>
            </a:p>
          </p:txBody>
        </p:sp>
        <p:grpSp>
          <p:nvGrpSpPr>
            <p:cNvPr id="5130" name="Group 21"/>
            <p:cNvGrpSpPr>
              <a:grpSpLocks/>
            </p:cNvGrpSpPr>
            <p:nvPr/>
          </p:nvGrpSpPr>
          <p:grpSpPr bwMode="auto">
            <a:xfrm>
              <a:off x="567" y="2614"/>
              <a:ext cx="2721" cy="1676"/>
              <a:chOff x="295" y="1888"/>
              <a:chExt cx="1813" cy="1904"/>
            </a:xfrm>
          </p:grpSpPr>
          <p:sp>
            <p:nvSpPr>
              <p:cNvPr id="5131" name="AutoShape 6"/>
              <p:cNvSpPr>
                <a:spLocks noChangeArrowheads="1"/>
              </p:cNvSpPr>
              <p:nvPr/>
            </p:nvSpPr>
            <p:spPr bwMode="auto">
              <a:xfrm>
                <a:off x="385" y="2251"/>
                <a:ext cx="453" cy="317"/>
              </a:xfrm>
              <a:prstGeom prst="roundRect">
                <a:avLst>
                  <a:gd name="adj" fmla="val 16667"/>
                </a:avLst>
              </a:prstGeom>
              <a:solidFill>
                <a:srgbClr val="DDDDDD"/>
              </a:solidFill>
              <a:ln w="9525">
                <a:solidFill>
                  <a:schemeClr val="tx1"/>
                </a:solidFill>
                <a:round/>
                <a:headEnd/>
                <a:tailEnd/>
              </a:ln>
            </p:spPr>
            <p:txBody>
              <a:bodyPr wrap="none" anchor="ctr"/>
              <a:lstStyle/>
              <a:p>
                <a:pPr algn="ctr"/>
                <a:r>
                  <a:rPr lang="en-GB" sz="2000" b="1">
                    <a:solidFill>
                      <a:schemeClr val="tx1"/>
                    </a:solidFill>
                  </a:rPr>
                  <a:t>1</a:t>
                </a:r>
                <a:endParaRPr lang="en-US" sz="2000" b="1">
                  <a:solidFill>
                    <a:schemeClr val="tx1"/>
                  </a:solidFill>
                </a:endParaRPr>
              </a:p>
            </p:txBody>
          </p:sp>
          <p:sp>
            <p:nvSpPr>
              <p:cNvPr id="5132" name="AutoShape 8"/>
              <p:cNvSpPr>
                <a:spLocks noChangeArrowheads="1"/>
              </p:cNvSpPr>
              <p:nvPr/>
            </p:nvSpPr>
            <p:spPr bwMode="auto">
              <a:xfrm>
                <a:off x="975" y="2251"/>
                <a:ext cx="453" cy="317"/>
              </a:xfrm>
              <a:prstGeom prst="roundRect">
                <a:avLst>
                  <a:gd name="adj" fmla="val 16667"/>
                </a:avLst>
              </a:prstGeom>
              <a:solidFill>
                <a:srgbClr val="DDDDDD"/>
              </a:solidFill>
              <a:ln w="9525">
                <a:solidFill>
                  <a:schemeClr val="tx1"/>
                </a:solidFill>
                <a:round/>
                <a:headEnd/>
                <a:tailEnd/>
              </a:ln>
            </p:spPr>
            <p:txBody>
              <a:bodyPr wrap="none" anchor="ctr"/>
              <a:lstStyle/>
              <a:p>
                <a:pPr algn="ctr"/>
                <a:r>
                  <a:rPr lang="en-GB" sz="2000" b="1">
                    <a:solidFill>
                      <a:schemeClr val="tx1"/>
                    </a:solidFill>
                  </a:rPr>
                  <a:t>2 </a:t>
                </a:r>
                <a:r>
                  <a:rPr lang="en-GB" b="1">
                    <a:solidFill>
                      <a:schemeClr val="tx1"/>
                    </a:solidFill>
                  </a:rPr>
                  <a:t>abc</a:t>
                </a:r>
                <a:endParaRPr lang="en-US" b="1">
                  <a:solidFill>
                    <a:schemeClr val="tx1"/>
                  </a:solidFill>
                </a:endParaRPr>
              </a:p>
            </p:txBody>
          </p:sp>
          <p:sp>
            <p:nvSpPr>
              <p:cNvPr id="5133" name="AutoShape 9"/>
              <p:cNvSpPr>
                <a:spLocks noChangeArrowheads="1"/>
              </p:cNvSpPr>
              <p:nvPr/>
            </p:nvSpPr>
            <p:spPr bwMode="auto">
              <a:xfrm>
                <a:off x="1565" y="2251"/>
                <a:ext cx="453" cy="317"/>
              </a:xfrm>
              <a:prstGeom prst="roundRect">
                <a:avLst>
                  <a:gd name="adj" fmla="val 16667"/>
                </a:avLst>
              </a:prstGeom>
              <a:solidFill>
                <a:srgbClr val="DDDDDD"/>
              </a:solidFill>
              <a:ln w="9525">
                <a:solidFill>
                  <a:schemeClr val="tx1"/>
                </a:solidFill>
                <a:round/>
                <a:headEnd/>
                <a:tailEnd/>
              </a:ln>
            </p:spPr>
            <p:txBody>
              <a:bodyPr wrap="none" anchor="ctr"/>
              <a:lstStyle/>
              <a:p>
                <a:pPr algn="ctr"/>
                <a:r>
                  <a:rPr lang="en-GB" sz="2000" b="1">
                    <a:solidFill>
                      <a:schemeClr val="tx1"/>
                    </a:solidFill>
                  </a:rPr>
                  <a:t>3 </a:t>
                </a:r>
                <a:r>
                  <a:rPr lang="en-GB" b="1">
                    <a:solidFill>
                      <a:schemeClr val="tx1"/>
                    </a:solidFill>
                  </a:rPr>
                  <a:t>def</a:t>
                </a:r>
                <a:endParaRPr lang="en-US" b="1">
                  <a:solidFill>
                    <a:schemeClr val="tx1"/>
                  </a:solidFill>
                </a:endParaRPr>
              </a:p>
            </p:txBody>
          </p:sp>
          <p:sp>
            <p:nvSpPr>
              <p:cNvPr id="5134" name="AutoShape 10"/>
              <p:cNvSpPr>
                <a:spLocks noChangeArrowheads="1"/>
              </p:cNvSpPr>
              <p:nvPr/>
            </p:nvSpPr>
            <p:spPr bwMode="auto">
              <a:xfrm>
                <a:off x="385" y="2659"/>
                <a:ext cx="453" cy="317"/>
              </a:xfrm>
              <a:prstGeom prst="roundRect">
                <a:avLst>
                  <a:gd name="adj" fmla="val 16667"/>
                </a:avLst>
              </a:prstGeom>
              <a:solidFill>
                <a:srgbClr val="DDDDDD"/>
              </a:solidFill>
              <a:ln w="9525">
                <a:solidFill>
                  <a:schemeClr val="tx1"/>
                </a:solidFill>
                <a:round/>
                <a:headEnd/>
                <a:tailEnd/>
              </a:ln>
            </p:spPr>
            <p:txBody>
              <a:bodyPr wrap="none" anchor="ctr"/>
              <a:lstStyle/>
              <a:p>
                <a:pPr algn="ctr"/>
                <a:r>
                  <a:rPr lang="en-GB" sz="2000" b="1">
                    <a:solidFill>
                      <a:schemeClr val="tx1"/>
                    </a:solidFill>
                  </a:rPr>
                  <a:t>4 </a:t>
                </a:r>
                <a:r>
                  <a:rPr lang="en-GB" b="1">
                    <a:solidFill>
                      <a:schemeClr val="tx1"/>
                    </a:solidFill>
                  </a:rPr>
                  <a:t>ghi</a:t>
                </a:r>
                <a:endParaRPr lang="en-US" b="1">
                  <a:solidFill>
                    <a:schemeClr val="tx1"/>
                  </a:solidFill>
                </a:endParaRPr>
              </a:p>
            </p:txBody>
          </p:sp>
          <p:sp>
            <p:nvSpPr>
              <p:cNvPr id="5135" name="AutoShape 11"/>
              <p:cNvSpPr>
                <a:spLocks noChangeArrowheads="1"/>
              </p:cNvSpPr>
              <p:nvPr/>
            </p:nvSpPr>
            <p:spPr bwMode="auto">
              <a:xfrm>
                <a:off x="975" y="2659"/>
                <a:ext cx="453" cy="317"/>
              </a:xfrm>
              <a:prstGeom prst="roundRect">
                <a:avLst>
                  <a:gd name="adj" fmla="val 16667"/>
                </a:avLst>
              </a:prstGeom>
              <a:solidFill>
                <a:srgbClr val="DDDDDD"/>
              </a:solidFill>
              <a:ln w="9525">
                <a:solidFill>
                  <a:schemeClr val="tx1"/>
                </a:solidFill>
                <a:round/>
                <a:headEnd/>
                <a:tailEnd/>
              </a:ln>
            </p:spPr>
            <p:txBody>
              <a:bodyPr wrap="none" anchor="ctr"/>
              <a:lstStyle/>
              <a:p>
                <a:pPr algn="ctr"/>
                <a:r>
                  <a:rPr lang="en-GB" sz="2000" b="1">
                    <a:solidFill>
                      <a:schemeClr val="tx1"/>
                    </a:solidFill>
                  </a:rPr>
                  <a:t>5 </a:t>
                </a:r>
                <a:r>
                  <a:rPr lang="en-GB" b="1">
                    <a:solidFill>
                      <a:schemeClr val="tx1"/>
                    </a:solidFill>
                  </a:rPr>
                  <a:t>jkl</a:t>
                </a:r>
                <a:endParaRPr lang="en-US" b="1">
                  <a:solidFill>
                    <a:schemeClr val="tx1"/>
                  </a:solidFill>
                </a:endParaRPr>
              </a:p>
            </p:txBody>
          </p:sp>
          <p:sp>
            <p:nvSpPr>
              <p:cNvPr id="5136" name="AutoShape 12"/>
              <p:cNvSpPr>
                <a:spLocks noChangeArrowheads="1"/>
              </p:cNvSpPr>
              <p:nvPr/>
            </p:nvSpPr>
            <p:spPr bwMode="auto">
              <a:xfrm>
                <a:off x="1565" y="2659"/>
                <a:ext cx="453" cy="317"/>
              </a:xfrm>
              <a:prstGeom prst="roundRect">
                <a:avLst>
                  <a:gd name="adj" fmla="val 16667"/>
                </a:avLst>
              </a:prstGeom>
              <a:solidFill>
                <a:srgbClr val="DDDDDD"/>
              </a:solidFill>
              <a:ln w="9525">
                <a:solidFill>
                  <a:schemeClr val="tx1"/>
                </a:solidFill>
                <a:round/>
                <a:headEnd/>
                <a:tailEnd/>
              </a:ln>
            </p:spPr>
            <p:txBody>
              <a:bodyPr wrap="none" anchor="ctr"/>
              <a:lstStyle/>
              <a:p>
                <a:pPr algn="ctr"/>
                <a:r>
                  <a:rPr lang="en-GB" sz="2000" b="1">
                    <a:solidFill>
                      <a:schemeClr val="tx1"/>
                    </a:solidFill>
                  </a:rPr>
                  <a:t>6 </a:t>
                </a:r>
                <a:r>
                  <a:rPr lang="en-GB" b="1">
                    <a:solidFill>
                      <a:schemeClr val="tx1"/>
                    </a:solidFill>
                  </a:rPr>
                  <a:t>mno</a:t>
                </a:r>
                <a:endParaRPr lang="en-US" b="1">
                  <a:solidFill>
                    <a:schemeClr val="tx1"/>
                  </a:solidFill>
                </a:endParaRPr>
              </a:p>
            </p:txBody>
          </p:sp>
          <p:sp>
            <p:nvSpPr>
              <p:cNvPr id="5137" name="AutoShape 13"/>
              <p:cNvSpPr>
                <a:spLocks noChangeArrowheads="1"/>
              </p:cNvSpPr>
              <p:nvPr/>
            </p:nvSpPr>
            <p:spPr bwMode="auto">
              <a:xfrm>
                <a:off x="340" y="3067"/>
                <a:ext cx="499" cy="317"/>
              </a:xfrm>
              <a:prstGeom prst="roundRect">
                <a:avLst>
                  <a:gd name="adj" fmla="val 16667"/>
                </a:avLst>
              </a:prstGeom>
              <a:solidFill>
                <a:srgbClr val="DDDDDD"/>
              </a:solidFill>
              <a:ln w="9525">
                <a:solidFill>
                  <a:schemeClr val="tx1"/>
                </a:solidFill>
                <a:round/>
                <a:headEnd/>
                <a:tailEnd/>
              </a:ln>
            </p:spPr>
            <p:txBody>
              <a:bodyPr wrap="none" anchor="ctr"/>
              <a:lstStyle/>
              <a:p>
                <a:pPr algn="ctr"/>
                <a:r>
                  <a:rPr lang="en-GB" sz="2000" b="1">
                    <a:solidFill>
                      <a:schemeClr val="tx1"/>
                    </a:solidFill>
                  </a:rPr>
                  <a:t>7 </a:t>
                </a:r>
                <a:r>
                  <a:rPr lang="en-GB" b="1">
                    <a:solidFill>
                      <a:schemeClr val="tx1"/>
                    </a:solidFill>
                  </a:rPr>
                  <a:t>pqrs</a:t>
                </a:r>
                <a:endParaRPr lang="en-US" b="1">
                  <a:solidFill>
                    <a:schemeClr val="tx1"/>
                  </a:solidFill>
                </a:endParaRPr>
              </a:p>
            </p:txBody>
          </p:sp>
          <p:sp>
            <p:nvSpPr>
              <p:cNvPr id="5138" name="AutoShape 14"/>
              <p:cNvSpPr>
                <a:spLocks noChangeArrowheads="1"/>
              </p:cNvSpPr>
              <p:nvPr/>
            </p:nvSpPr>
            <p:spPr bwMode="auto">
              <a:xfrm>
                <a:off x="975" y="3067"/>
                <a:ext cx="453" cy="317"/>
              </a:xfrm>
              <a:prstGeom prst="roundRect">
                <a:avLst>
                  <a:gd name="adj" fmla="val 16667"/>
                </a:avLst>
              </a:prstGeom>
              <a:solidFill>
                <a:srgbClr val="DDDDDD"/>
              </a:solidFill>
              <a:ln w="9525">
                <a:solidFill>
                  <a:schemeClr val="tx1"/>
                </a:solidFill>
                <a:round/>
                <a:headEnd/>
                <a:tailEnd/>
              </a:ln>
            </p:spPr>
            <p:txBody>
              <a:bodyPr wrap="none" anchor="ctr"/>
              <a:lstStyle/>
              <a:p>
                <a:pPr algn="ctr"/>
                <a:r>
                  <a:rPr lang="en-GB" sz="2000" b="1">
                    <a:solidFill>
                      <a:schemeClr val="tx1"/>
                    </a:solidFill>
                  </a:rPr>
                  <a:t>8 </a:t>
                </a:r>
                <a:r>
                  <a:rPr lang="en-GB" b="1">
                    <a:solidFill>
                      <a:schemeClr val="tx1"/>
                    </a:solidFill>
                  </a:rPr>
                  <a:t>tuv</a:t>
                </a:r>
                <a:endParaRPr lang="en-US" b="1">
                  <a:solidFill>
                    <a:schemeClr val="tx1"/>
                  </a:solidFill>
                </a:endParaRPr>
              </a:p>
            </p:txBody>
          </p:sp>
          <p:sp>
            <p:nvSpPr>
              <p:cNvPr id="5139" name="AutoShape 15"/>
              <p:cNvSpPr>
                <a:spLocks noChangeArrowheads="1"/>
              </p:cNvSpPr>
              <p:nvPr/>
            </p:nvSpPr>
            <p:spPr bwMode="auto">
              <a:xfrm>
                <a:off x="1519" y="3067"/>
                <a:ext cx="499" cy="317"/>
              </a:xfrm>
              <a:prstGeom prst="roundRect">
                <a:avLst>
                  <a:gd name="adj" fmla="val 16667"/>
                </a:avLst>
              </a:prstGeom>
              <a:solidFill>
                <a:srgbClr val="DDDDDD"/>
              </a:solidFill>
              <a:ln w="9525">
                <a:solidFill>
                  <a:schemeClr val="tx1"/>
                </a:solidFill>
                <a:round/>
                <a:headEnd/>
                <a:tailEnd/>
              </a:ln>
            </p:spPr>
            <p:txBody>
              <a:bodyPr wrap="none" anchor="ctr"/>
              <a:lstStyle/>
              <a:p>
                <a:pPr algn="ctr"/>
                <a:r>
                  <a:rPr lang="en-GB" sz="2000" b="1">
                    <a:solidFill>
                      <a:schemeClr val="tx1"/>
                    </a:solidFill>
                  </a:rPr>
                  <a:t>9 </a:t>
                </a:r>
                <a:r>
                  <a:rPr lang="en-GB" b="1">
                    <a:solidFill>
                      <a:schemeClr val="tx1"/>
                    </a:solidFill>
                  </a:rPr>
                  <a:t>wxyz</a:t>
                </a:r>
                <a:endParaRPr lang="en-US" b="1">
                  <a:solidFill>
                    <a:schemeClr val="tx1"/>
                  </a:solidFill>
                </a:endParaRPr>
              </a:p>
            </p:txBody>
          </p:sp>
          <p:sp>
            <p:nvSpPr>
              <p:cNvPr id="5140" name="AutoShape 16"/>
              <p:cNvSpPr>
                <a:spLocks noChangeArrowheads="1"/>
              </p:cNvSpPr>
              <p:nvPr/>
            </p:nvSpPr>
            <p:spPr bwMode="auto">
              <a:xfrm>
                <a:off x="975" y="3475"/>
                <a:ext cx="453" cy="317"/>
              </a:xfrm>
              <a:prstGeom prst="roundRect">
                <a:avLst>
                  <a:gd name="adj" fmla="val 16667"/>
                </a:avLst>
              </a:prstGeom>
              <a:solidFill>
                <a:srgbClr val="DDDDDD"/>
              </a:solidFill>
              <a:ln w="9525">
                <a:solidFill>
                  <a:schemeClr val="tx1"/>
                </a:solidFill>
                <a:round/>
                <a:headEnd/>
                <a:tailEnd/>
              </a:ln>
            </p:spPr>
            <p:txBody>
              <a:bodyPr wrap="none" anchor="ctr"/>
              <a:lstStyle/>
              <a:p>
                <a:pPr algn="ctr"/>
                <a:r>
                  <a:rPr lang="en-GB" sz="2000" b="1">
                    <a:solidFill>
                      <a:schemeClr val="tx1"/>
                    </a:solidFill>
                  </a:rPr>
                  <a:t>0</a:t>
                </a:r>
                <a:endParaRPr lang="en-US" b="1">
                  <a:solidFill>
                    <a:schemeClr val="tx1"/>
                  </a:solidFill>
                </a:endParaRPr>
              </a:p>
            </p:txBody>
          </p:sp>
          <p:sp>
            <p:nvSpPr>
              <p:cNvPr id="5141" name="AutoShape 17"/>
              <p:cNvSpPr>
                <a:spLocks noChangeArrowheads="1"/>
              </p:cNvSpPr>
              <p:nvPr/>
            </p:nvSpPr>
            <p:spPr bwMode="auto">
              <a:xfrm>
                <a:off x="431" y="3430"/>
                <a:ext cx="453" cy="317"/>
              </a:xfrm>
              <a:prstGeom prst="roundRect">
                <a:avLst>
                  <a:gd name="adj" fmla="val 16667"/>
                </a:avLst>
              </a:prstGeom>
              <a:solidFill>
                <a:srgbClr val="DDDDDD"/>
              </a:solidFill>
              <a:ln w="9525">
                <a:solidFill>
                  <a:schemeClr val="tx1"/>
                </a:solidFill>
                <a:round/>
                <a:headEnd/>
                <a:tailEnd/>
              </a:ln>
            </p:spPr>
            <p:txBody>
              <a:bodyPr wrap="none" anchor="ctr"/>
              <a:lstStyle/>
              <a:p>
                <a:pPr algn="ctr"/>
                <a:r>
                  <a:rPr lang="en-GB" sz="2000" b="1">
                    <a:solidFill>
                      <a:schemeClr val="tx1"/>
                    </a:solidFill>
                  </a:rPr>
                  <a:t>*</a:t>
                </a:r>
                <a:endParaRPr lang="en-US" b="1">
                  <a:solidFill>
                    <a:schemeClr val="tx1"/>
                  </a:solidFill>
                </a:endParaRPr>
              </a:p>
            </p:txBody>
          </p:sp>
          <p:sp>
            <p:nvSpPr>
              <p:cNvPr id="5142" name="AutoShape 18"/>
              <p:cNvSpPr>
                <a:spLocks noChangeArrowheads="1"/>
              </p:cNvSpPr>
              <p:nvPr/>
            </p:nvSpPr>
            <p:spPr bwMode="auto">
              <a:xfrm>
                <a:off x="1519" y="3430"/>
                <a:ext cx="453" cy="317"/>
              </a:xfrm>
              <a:prstGeom prst="roundRect">
                <a:avLst>
                  <a:gd name="adj" fmla="val 16667"/>
                </a:avLst>
              </a:prstGeom>
              <a:solidFill>
                <a:srgbClr val="DDDDDD"/>
              </a:solidFill>
              <a:ln w="9525">
                <a:solidFill>
                  <a:schemeClr val="tx1"/>
                </a:solidFill>
                <a:round/>
                <a:headEnd/>
                <a:tailEnd/>
              </a:ln>
            </p:spPr>
            <p:txBody>
              <a:bodyPr wrap="none" anchor="ctr"/>
              <a:lstStyle/>
              <a:p>
                <a:pPr algn="ctr"/>
                <a:r>
                  <a:rPr lang="en-GB" sz="2000" b="1">
                    <a:solidFill>
                      <a:schemeClr val="tx1"/>
                    </a:solidFill>
                  </a:rPr>
                  <a:t>#</a:t>
                </a:r>
                <a:endParaRPr lang="en-US" b="1">
                  <a:solidFill>
                    <a:schemeClr val="tx1"/>
                  </a:solidFill>
                </a:endParaRPr>
              </a:p>
            </p:txBody>
          </p:sp>
          <p:sp>
            <p:nvSpPr>
              <p:cNvPr id="5143" name="AutoShape 19"/>
              <p:cNvSpPr>
                <a:spLocks noChangeArrowheads="1"/>
              </p:cNvSpPr>
              <p:nvPr/>
            </p:nvSpPr>
            <p:spPr bwMode="auto">
              <a:xfrm rot="-608804">
                <a:off x="295" y="1888"/>
                <a:ext cx="453" cy="272"/>
              </a:xfrm>
              <a:prstGeom prst="flowChartPreparation">
                <a:avLst/>
              </a:prstGeom>
              <a:solidFill>
                <a:schemeClr val="bg1"/>
              </a:solidFill>
              <a:ln w="9525">
                <a:solidFill>
                  <a:schemeClr val="tx1"/>
                </a:solidFill>
                <a:miter lim="800000"/>
                <a:headEnd/>
                <a:tailEnd/>
              </a:ln>
            </p:spPr>
            <p:txBody>
              <a:bodyPr wrap="none" anchor="ctr"/>
              <a:lstStyle/>
              <a:p>
                <a:endParaRPr lang="en-US">
                  <a:solidFill>
                    <a:schemeClr val="tx1"/>
                  </a:solidFill>
                </a:endParaRPr>
              </a:p>
            </p:txBody>
          </p:sp>
          <p:sp>
            <p:nvSpPr>
              <p:cNvPr id="5144" name="AutoShape 20"/>
              <p:cNvSpPr>
                <a:spLocks noChangeArrowheads="1"/>
              </p:cNvSpPr>
              <p:nvPr/>
            </p:nvSpPr>
            <p:spPr bwMode="auto">
              <a:xfrm rot="657558">
                <a:off x="1655" y="1888"/>
                <a:ext cx="453" cy="272"/>
              </a:xfrm>
              <a:prstGeom prst="flowChartPreparation">
                <a:avLst/>
              </a:prstGeom>
              <a:solidFill>
                <a:schemeClr val="bg1"/>
              </a:solidFill>
              <a:ln w="9525">
                <a:solidFill>
                  <a:schemeClr val="tx1"/>
                </a:solidFill>
                <a:miter lim="800000"/>
                <a:headEnd/>
                <a:tailEnd/>
              </a:ln>
            </p:spPr>
            <p:txBody>
              <a:bodyPr wrap="none" anchor="ctr"/>
              <a:lstStyle/>
              <a:p>
                <a:endParaRPr lang="en-US">
                  <a:solidFill>
                    <a:schemeClr val="tx1"/>
                  </a:solidFill>
                </a:endParaRPr>
              </a:p>
            </p:txBody>
          </p:sp>
        </p:grpSp>
      </p:grpSp>
      <p:sp>
        <p:nvSpPr>
          <p:cNvPr id="79896" name="Rectangle 24"/>
          <p:cNvSpPr>
            <a:spLocks noChangeArrowheads="1"/>
          </p:cNvSpPr>
          <p:nvPr/>
        </p:nvSpPr>
        <p:spPr bwMode="auto">
          <a:xfrm>
            <a:off x="612433" y="1270000"/>
            <a:ext cx="3961765" cy="25923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GB">
                <a:solidFill>
                  <a:schemeClr val="tx1"/>
                </a:solidFill>
                <a:latin typeface="Courier New" charset="0"/>
                <a:cs typeface="Courier New" charset="0"/>
              </a:rPr>
              <a:t>Application Manager</a:t>
            </a:r>
            <a:endParaRPr lang="en-US">
              <a:solidFill>
                <a:schemeClr val="tx1"/>
              </a:solidFill>
              <a:latin typeface="Courier New" charset="0"/>
              <a:cs typeface="Courier New" charset="0"/>
            </a:endParaRPr>
          </a:p>
        </p:txBody>
      </p:sp>
      <p:sp>
        <p:nvSpPr>
          <p:cNvPr id="79897" name="Rectangle 25"/>
          <p:cNvSpPr>
            <a:spLocks noChangeArrowheads="1"/>
          </p:cNvSpPr>
          <p:nvPr/>
        </p:nvSpPr>
        <p:spPr bwMode="auto">
          <a:xfrm>
            <a:off x="757483" y="1701800"/>
            <a:ext cx="3671665" cy="20891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GB">
                <a:solidFill>
                  <a:schemeClr val="tx1"/>
                </a:solidFill>
                <a:latin typeface="Courier New" charset="0"/>
                <a:cs typeface="Courier New" charset="0"/>
              </a:rPr>
              <a:t>Java Virtual Machine</a:t>
            </a:r>
            <a:endParaRPr lang="en-US">
              <a:solidFill>
                <a:schemeClr val="tx1"/>
              </a:solidFill>
              <a:latin typeface="Courier New" charset="0"/>
              <a:cs typeface="Courier New" charset="0"/>
            </a:endParaRPr>
          </a:p>
        </p:txBody>
      </p:sp>
      <p:sp>
        <p:nvSpPr>
          <p:cNvPr id="79898" name="Text Box 26"/>
          <p:cNvSpPr txBox="1">
            <a:spLocks noChangeArrowheads="1"/>
          </p:cNvSpPr>
          <p:nvPr/>
        </p:nvSpPr>
        <p:spPr bwMode="auto">
          <a:xfrm>
            <a:off x="972860" y="2133601"/>
            <a:ext cx="3169119" cy="193899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spcBef>
                <a:spcPct val="50000"/>
              </a:spcBef>
            </a:pPr>
            <a:r>
              <a:rPr lang="en-GB" dirty="0" err="1">
                <a:solidFill>
                  <a:schemeClr val="tx1"/>
                </a:solidFill>
                <a:latin typeface="Courier New" charset="0"/>
                <a:cs typeface="Courier New" charset="0"/>
              </a:rPr>
              <a:t>MyMIDLet</a:t>
            </a:r>
            <a:r>
              <a:rPr lang="en-GB" dirty="0">
                <a:solidFill>
                  <a:schemeClr val="tx1"/>
                </a:solidFill>
                <a:latin typeface="Courier New" charset="0"/>
                <a:cs typeface="Courier New" charset="0"/>
              </a:rPr>
              <a:t> extends MIDlet {</a:t>
            </a:r>
          </a:p>
          <a:p>
            <a:pPr eaLnBrk="1" hangingPunct="1">
              <a:spcBef>
                <a:spcPct val="50000"/>
              </a:spcBef>
            </a:pPr>
            <a:r>
              <a:rPr lang="en-GB" dirty="0">
                <a:solidFill>
                  <a:schemeClr val="tx1"/>
                </a:solidFill>
                <a:latin typeface="Courier New" charset="0"/>
                <a:cs typeface="Courier New" charset="0"/>
              </a:rPr>
              <a:t>// your </a:t>
            </a:r>
            <a:r>
              <a:rPr lang="en-GB" dirty="0" smtClean="0">
                <a:solidFill>
                  <a:schemeClr val="tx1"/>
                </a:solidFill>
                <a:latin typeface="Courier New" charset="0"/>
                <a:cs typeface="Courier New" charset="0"/>
              </a:rPr>
              <a:t>code</a:t>
            </a:r>
            <a:endParaRPr lang="en-GB" dirty="0">
              <a:solidFill>
                <a:schemeClr val="tx1"/>
              </a:solidFill>
              <a:latin typeface="Courier New" charset="0"/>
              <a:cs typeface="Courier New" charset="0"/>
            </a:endParaRPr>
          </a:p>
          <a:p>
            <a:pPr eaLnBrk="1" hangingPunct="1">
              <a:spcBef>
                <a:spcPct val="50000"/>
              </a:spcBef>
            </a:pPr>
            <a:r>
              <a:rPr lang="en-GB" dirty="0">
                <a:solidFill>
                  <a:schemeClr val="tx1"/>
                </a:solidFill>
                <a:latin typeface="Courier New" charset="0"/>
                <a:cs typeface="Courier New" charset="0"/>
              </a:rPr>
              <a:t>}</a:t>
            </a:r>
            <a:endParaRPr lang="en-US" dirty="0">
              <a:solidFill>
                <a:schemeClr val="tx1"/>
              </a:solidFill>
              <a:latin typeface="Courier New" charset="0"/>
              <a:cs typeface="Courier New" charset="0"/>
            </a:endParaRPr>
          </a:p>
        </p:txBody>
      </p:sp>
    </p:spTree>
    <p:extLst>
      <p:ext uri="{BB962C8B-B14F-4D97-AF65-F5344CB8AC3E}">
        <p14:creationId xmlns:p14="http://schemas.microsoft.com/office/powerpoint/2010/main" val="41603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123">
                                            <p:txEl>
                                              <p:pRg st="0" end="0"/>
                                            </p:txEl>
                                          </p:spTgt>
                                        </p:tgtEl>
                                        <p:attrNameLst>
                                          <p:attrName>style.visibility</p:attrName>
                                        </p:attrNameLst>
                                      </p:cBhvr>
                                      <p:to>
                                        <p:strVal val="visible"/>
                                      </p:to>
                                    </p:set>
                                    <p:animEffect transition="in" filter="blinds(horizontal)">
                                      <p:cBhvr>
                                        <p:cTn id="23" dur="500"/>
                                        <p:tgtEl>
                                          <p:spTgt spid="5123">
                                            <p:txEl>
                                              <p:pRg st="0" end="0"/>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123">
                                            <p:txEl>
                                              <p:pRg st="1" end="1"/>
                                            </p:txEl>
                                          </p:spTgt>
                                        </p:tgtEl>
                                        <p:attrNameLst>
                                          <p:attrName>style.visibility</p:attrName>
                                        </p:attrNameLst>
                                      </p:cBhvr>
                                      <p:to>
                                        <p:strVal val="visible"/>
                                      </p:to>
                                    </p:set>
                                    <p:animEffect transition="in" filter="blinds(horizontal)">
                                      <p:cBhvr>
                                        <p:cTn id="26" dur="500"/>
                                        <p:tgtEl>
                                          <p:spTgt spid="5123">
                                            <p:txEl>
                                              <p:pRg st="1" end="1"/>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123">
                                            <p:txEl>
                                              <p:pRg st="2" end="2"/>
                                            </p:txEl>
                                          </p:spTgt>
                                        </p:tgtEl>
                                        <p:attrNameLst>
                                          <p:attrName>style.visibility</p:attrName>
                                        </p:attrNameLst>
                                      </p:cBhvr>
                                      <p:to>
                                        <p:strVal val="visible"/>
                                      </p:to>
                                    </p:set>
                                    <p:animEffect transition="in" filter="blinds(horizontal)">
                                      <p:cBhvr>
                                        <p:cTn id="29" dur="500"/>
                                        <p:tgtEl>
                                          <p:spTgt spid="5123">
                                            <p:txEl>
                                              <p:pRg st="2" end="2"/>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123">
                                            <p:txEl>
                                              <p:pRg st="3" end="3"/>
                                            </p:txEl>
                                          </p:spTgt>
                                        </p:tgtEl>
                                        <p:attrNameLst>
                                          <p:attrName>style.visibility</p:attrName>
                                        </p:attrNameLst>
                                      </p:cBhvr>
                                      <p:to>
                                        <p:strVal val="visible"/>
                                      </p:to>
                                    </p:set>
                                    <p:animEffect transition="in" filter="blinds(horizontal)">
                                      <p:cBhvr>
                                        <p:cTn id="32" dur="500"/>
                                        <p:tgtEl>
                                          <p:spTgt spid="5123">
                                            <p:txEl>
                                              <p:pRg st="3" end="3"/>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123">
                                            <p:txEl>
                                              <p:pRg st="4" end="4"/>
                                            </p:txEl>
                                          </p:spTgt>
                                        </p:tgtEl>
                                        <p:attrNameLst>
                                          <p:attrName>style.visibility</p:attrName>
                                        </p:attrNameLst>
                                      </p:cBhvr>
                                      <p:to>
                                        <p:strVal val="visible"/>
                                      </p:to>
                                    </p:set>
                                    <p:animEffect transition="in" filter="blinds(horizontal)">
                                      <p:cBhvr>
                                        <p:cTn id="35" dur="500"/>
                                        <p:tgtEl>
                                          <p:spTgt spid="5123">
                                            <p:txEl>
                                              <p:pRg st="4" end="4"/>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123">
                                            <p:txEl>
                                              <p:pRg st="5" end="5"/>
                                            </p:txEl>
                                          </p:spTgt>
                                        </p:tgtEl>
                                        <p:attrNameLst>
                                          <p:attrName>style.visibility</p:attrName>
                                        </p:attrNameLst>
                                      </p:cBhvr>
                                      <p:to>
                                        <p:strVal val="visible"/>
                                      </p:to>
                                    </p:set>
                                    <p:animEffect transition="in" filter="blinds(horizontal)">
                                      <p:cBhvr>
                                        <p:cTn id="38"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79896" grpId="0" animBg="1"/>
      <p:bldP spid="79897" grpId="0" animBg="1"/>
      <p:bldP spid="7989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en-GB" dirty="0">
                <a:latin typeface="Arial" charset="0"/>
              </a:rPr>
              <a:t>Some differences between CLDC 1.1 </a:t>
            </a:r>
            <a:r>
              <a:rPr lang="en-GB" dirty="0" smtClean="0">
                <a:latin typeface="Arial" charset="0"/>
              </a:rPr>
              <a:t/>
            </a:r>
            <a:br>
              <a:rPr lang="en-GB" dirty="0" smtClean="0">
                <a:latin typeface="Arial" charset="0"/>
              </a:rPr>
            </a:br>
            <a:r>
              <a:rPr lang="en-GB" dirty="0" smtClean="0">
                <a:latin typeface="Arial" charset="0"/>
              </a:rPr>
              <a:t>and </a:t>
            </a:r>
            <a:r>
              <a:rPr lang="en-GB" dirty="0">
                <a:latin typeface="Arial" charset="0"/>
              </a:rPr>
              <a:t>Java SE</a:t>
            </a:r>
            <a:endParaRPr lang="en-US" dirty="0">
              <a:latin typeface="Arial" charset="0"/>
            </a:endParaRPr>
          </a:p>
        </p:txBody>
      </p:sp>
      <p:sp>
        <p:nvSpPr>
          <p:cNvPr id="32771" name="Rectangle 3"/>
          <p:cNvSpPr>
            <a:spLocks noGrp="1" noChangeArrowheads="1"/>
          </p:cNvSpPr>
          <p:nvPr>
            <p:ph idx="1"/>
          </p:nvPr>
        </p:nvSpPr>
        <p:spPr/>
        <p:txBody>
          <a:bodyPr/>
          <a:lstStyle/>
          <a:p>
            <a:pPr eaLnBrk="1" hangingPunct="1">
              <a:lnSpc>
                <a:spcPct val="90000"/>
              </a:lnSpc>
            </a:pPr>
            <a:r>
              <a:rPr lang="en-GB" dirty="0">
                <a:latin typeface="Arial" charset="0"/>
              </a:rPr>
              <a:t>No object finalization</a:t>
            </a:r>
          </a:p>
          <a:p>
            <a:pPr eaLnBrk="1" hangingPunct="1">
              <a:lnSpc>
                <a:spcPct val="90000"/>
              </a:lnSpc>
            </a:pPr>
            <a:r>
              <a:rPr lang="en-GB" dirty="0">
                <a:latin typeface="Arial" charset="0"/>
              </a:rPr>
              <a:t>No reflection</a:t>
            </a:r>
          </a:p>
          <a:p>
            <a:pPr eaLnBrk="1" hangingPunct="1">
              <a:lnSpc>
                <a:spcPct val="90000"/>
              </a:lnSpc>
            </a:pPr>
            <a:r>
              <a:rPr lang="en-GB" dirty="0">
                <a:latin typeface="Arial" charset="0"/>
              </a:rPr>
              <a:t>No programmer access to native methods</a:t>
            </a:r>
          </a:p>
          <a:p>
            <a:pPr eaLnBrk="1" hangingPunct="1">
              <a:lnSpc>
                <a:spcPct val="90000"/>
              </a:lnSpc>
            </a:pPr>
            <a:r>
              <a:rPr lang="en-GB" dirty="0">
                <a:latin typeface="Arial" charset="0"/>
              </a:rPr>
              <a:t>Simpler threading</a:t>
            </a:r>
          </a:p>
          <a:p>
            <a:pPr eaLnBrk="1" hangingPunct="1">
              <a:lnSpc>
                <a:spcPct val="90000"/>
              </a:lnSpc>
            </a:pPr>
            <a:r>
              <a:rPr lang="en-GB" dirty="0">
                <a:latin typeface="Arial" charset="0"/>
              </a:rPr>
              <a:t>Fewer methods in the Math class</a:t>
            </a:r>
          </a:p>
          <a:p>
            <a:pPr eaLnBrk="1" hangingPunct="1">
              <a:lnSpc>
                <a:spcPct val="90000"/>
              </a:lnSpc>
            </a:pPr>
            <a:r>
              <a:rPr lang="en-GB" dirty="0">
                <a:latin typeface="Arial" charset="0"/>
              </a:rPr>
              <a:t>No </a:t>
            </a:r>
            <a:r>
              <a:rPr lang="en-GB" dirty="0" err="1">
                <a:latin typeface="Arial" charset="0"/>
              </a:rPr>
              <a:t>System.in</a:t>
            </a:r>
            <a:r>
              <a:rPr lang="en-GB" dirty="0">
                <a:latin typeface="Arial" charset="0"/>
              </a:rPr>
              <a:t> </a:t>
            </a:r>
          </a:p>
          <a:p>
            <a:pPr eaLnBrk="1" hangingPunct="1">
              <a:lnSpc>
                <a:spcPct val="90000"/>
              </a:lnSpc>
            </a:pPr>
            <a:r>
              <a:rPr lang="en-GB" dirty="0">
                <a:latin typeface="Arial" charset="0"/>
              </a:rPr>
              <a:t>No file classes in </a:t>
            </a:r>
            <a:r>
              <a:rPr lang="en-GB" dirty="0" err="1">
                <a:latin typeface="Arial" charset="0"/>
              </a:rPr>
              <a:t>java.io</a:t>
            </a:r>
            <a:endParaRPr lang="en-GB" dirty="0">
              <a:latin typeface="Arial" charset="0"/>
            </a:endParaRPr>
          </a:p>
          <a:p>
            <a:pPr eaLnBrk="1" hangingPunct="1">
              <a:lnSpc>
                <a:spcPct val="90000"/>
              </a:lnSpc>
            </a:pPr>
            <a:r>
              <a:rPr lang="en-GB" dirty="0">
                <a:latin typeface="Arial" charset="0"/>
              </a:rPr>
              <a:t>Far fewer collection classes in </a:t>
            </a:r>
            <a:r>
              <a:rPr lang="en-GB" dirty="0" err="1">
                <a:latin typeface="Arial" charset="0"/>
              </a:rPr>
              <a:t>java.util</a:t>
            </a:r>
            <a:r>
              <a:rPr lang="en-GB" dirty="0">
                <a:latin typeface="Arial" charset="0"/>
              </a:rPr>
              <a:t> e.g. no </a:t>
            </a:r>
            <a:r>
              <a:rPr lang="en-GB" dirty="0" err="1">
                <a:latin typeface="Arial" charset="0"/>
              </a:rPr>
              <a:t>ArrayList</a:t>
            </a:r>
            <a:r>
              <a:rPr lang="en-GB" dirty="0">
                <a:latin typeface="Arial" charset="0"/>
              </a:rPr>
              <a:t>, </a:t>
            </a:r>
            <a:r>
              <a:rPr lang="en-GB" dirty="0" err="1">
                <a:latin typeface="Arial" charset="0"/>
              </a:rPr>
              <a:t>HashMaps</a:t>
            </a:r>
            <a:r>
              <a:rPr lang="en-GB" dirty="0">
                <a:latin typeface="Arial" charset="0"/>
              </a:rPr>
              <a:t>, </a:t>
            </a:r>
            <a:r>
              <a:rPr lang="en-GB" dirty="0" err="1">
                <a:latin typeface="Arial" charset="0"/>
              </a:rPr>
              <a:t>TreeSets</a:t>
            </a:r>
            <a:r>
              <a:rPr lang="en-GB" dirty="0">
                <a:latin typeface="Arial" charset="0"/>
              </a:rPr>
              <a:t> </a:t>
            </a:r>
            <a:r>
              <a:rPr lang="en-GB" dirty="0" err="1">
                <a:latin typeface="Arial" charset="0"/>
              </a:rPr>
              <a:t>etc</a:t>
            </a:r>
            <a:endParaRPr lang="en-GB" dirty="0">
              <a:latin typeface="Arial" charset="0"/>
            </a:endParaRPr>
          </a:p>
          <a:p>
            <a:pPr eaLnBrk="1" hangingPunct="1">
              <a:lnSpc>
                <a:spcPct val="90000"/>
              </a:lnSpc>
            </a:pPr>
            <a:r>
              <a:rPr lang="en-GB" dirty="0">
                <a:latin typeface="Arial" charset="0"/>
              </a:rPr>
              <a:t>Does not support features introduced with Java 5.0 such as for-each loops, generics </a:t>
            </a:r>
            <a:r>
              <a:rPr lang="en-GB" dirty="0" err="1">
                <a:latin typeface="Arial" charset="0"/>
              </a:rPr>
              <a:t>etc</a:t>
            </a:r>
            <a:endParaRPr lang="en-US" dirty="0">
              <a:latin typeface="Arial" charset="0"/>
            </a:endParaRPr>
          </a:p>
        </p:txBody>
      </p:sp>
      <p:sp>
        <p:nvSpPr>
          <p:cNvPr id="327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20DE60AA-6F73-B743-9B5B-3533637C6F7C}" type="slidenum">
              <a:rPr lang="en-GB" sz="1400"/>
              <a:pPr eaLnBrk="1" hangingPunct="1"/>
              <a:t>30</a:t>
            </a:fld>
            <a:endParaRPr lang="en-GB" sz="1400"/>
          </a:p>
        </p:txBody>
      </p:sp>
    </p:spTree>
    <p:extLst>
      <p:ext uri="{BB962C8B-B14F-4D97-AF65-F5344CB8AC3E}">
        <p14:creationId xmlns:p14="http://schemas.microsoft.com/office/powerpoint/2010/main" val="423739924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a:latin typeface="Arial" charset="0"/>
              </a:rPr>
              <a:t>Summary</a:t>
            </a:r>
            <a:endParaRPr lang="en-US">
              <a:latin typeface="Arial" charset="0"/>
            </a:endParaRPr>
          </a:p>
        </p:txBody>
      </p:sp>
      <p:sp>
        <p:nvSpPr>
          <p:cNvPr id="75779" name="Rectangle 3"/>
          <p:cNvSpPr>
            <a:spLocks noGrp="1" noChangeArrowheads="1"/>
          </p:cNvSpPr>
          <p:nvPr>
            <p:ph idx="1"/>
          </p:nvPr>
        </p:nvSpPr>
        <p:spPr/>
        <p:txBody>
          <a:bodyPr/>
          <a:lstStyle/>
          <a:p>
            <a:pPr eaLnBrk="1" hangingPunct="1">
              <a:lnSpc>
                <a:spcPct val="80000"/>
              </a:lnSpc>
            </a:pPr>
            <a:r>
              <a:rPr lang="en-GB" dirty="0">
                <a:latin typeface="Arial" charset="0"/>
              </a:rPr>
              <a:t>When a MIDlet runs it is loaded by a piece of software called the Application Manager which then calls its methods at appropriate times</a:t>
            </a:r>
          </a:p>
          <a:p>
            <a:pPr eaLnBrk="1" hangingPunct="1">
              <a:lnSpc>
                <a:spcPct val="80000"/>
              </a:lnSpc>
            </a:pPr>
            <a:r>
              <a:rPr lang="en-GB" dirty="0">
                <a:latin typeface="Arial" charset="0"/>
              </a:rPr>
              <a:t>In order to be deployed </a:t>
            </a:r>
            <a:r>
              <a:rPr lang="en-GB" dirty="0" err="1">
                <a:latin typeface="Arial" charset="0"/>
              </a:rPr>
              <a:t>MIDlets</a:t>
            </a:r>
            <a:r>
              <a:rPr lang="en-GB" dirty="0">
                <a:latin typeface="Arial" charset="0"/>
              </a:rPr>
              <a:t> are packaged in MIDlet suites consisting of an application descriptor (a JAD file) and all other files needed in a JAR.</a:t>
            </a:r>
          </a:p>
          <a:p>
            <a:pPr eaLnBrk="1" hangingPunct="1">
              <a:lnSpc>
                <a:spcPct val="80000"/>
              </a:lnSpc>
            </a:pPr>
            <a:r>
              <a:rPr lang="en-GB" dirty="0">
                <a:latin typeface="Arial" charset="0"/>
              </a:rPr>
              <a:t>Properties can be set in the JAD file which are passed at run time to the MIDlet</a:t>
            </a:r>
          </a:p>
          <a:p>
            <a:pPr eaLnBrk="1" hangingPunct="1">
              <a:lnSpc>
                <a:spcPct val="80000"/>
              </a:lnSpc>
            </a:pPr>
            <a:r>
              <a:rPr lang="en-GB" dirty="0">
                <a:latin typeface="Arial" charset="0"/>
              </a:rPr>
              <a:t>MIDP 2.0 specifies a relatively sophisticated security architecture.</a:t>
            </a:r>
          </a:p>
          <a:p>
            <a:pPr eaLnBrk="1" hangingPunct="1">
              <a:lnSpc>
                <a:spcPct val="80000"/>
              </a:lnSpc>
            </a:pPr>
            <a:r>
              <a:rPr lang="en-GB" dirty="0">
                <a:latin typeface="Arial" charset="0"/>
              </a:rPr>
              <a:t>MIDP sits on top of the CLDC which is like a cut-down version of core Java APIs</a:t>
            </a:r>
          </a:p>
          <a:p>
            <a:pPr eaLnBrk="1" hangingPunct="1">
              <a:lnSpc>
                <a:spcPct val="80000"/>
              </a:lnSpc>
            </a:pPr>
            <a:endParaRPr lang="en-US" dirty="0">
              <a:latin typeface="Arial" charset="0"/>
            </a:endParaRPr>
          </a:p>
        </p:txBody>
      </p:sp>
      <p:sp>
        <p:nvSpPr>
          <p:cNvPr id="3379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707970DA-0C4E-D340-BBCB-1DE58A860845}" type="slidenum">
              <a:rPr lang="en-GB" sz="1400"/>
              <a:pPr eaLnBrk="1" hangingPunct="1"/>
              <a:t>31</a:t>
            </a:fld>
            <a:endParaRPr lang="en-GB" sz="1400"/>
          </a:p>
        </p:txBody>
      </p:sp>
    </p:spTree>
    <p:extLst>
      <p:ext uri="{BB962C8B-B14F-4D97-AF65-F5344CB8AC3E}">
        <p14:creationId xmlns:p14="http://schemas.microsoft.com/office/powerpoint/2010/main" val="24861116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5779">
                                            <p:txEl>
                                              <p:pRg st="0" end="0"/>
                                            </p:txEl>
                                          </p:spTgt>
                                        </p:tgtEl>
                                        <p:attrNameLst>
                                          <p:attrName>ppt_c</p:attrName>
                                        </p:attrNameLst>
                                      </p:cBhvr>
                                      <p:to>
                                        <a:srgbClr val="4D4D4D"/>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5779">
                                            <p:txEl>
                                              <p:pRg st="1" end="1"/>
                                            </p:txEl>
                                          </p:spTgt>
                                        </p:tgtEl>
                                        <p:attrNameLst>
                                          <p:attrName>ppt_c</p:attrName>
                                        </p:attrNameLst>
                                      </p:cBhvr>
                                      <p:to>
                                        <a:srgbClr val="4D4D4D"/>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5779">
                                            <p:txEl>
                                              <p:pRg st="2" end="2"/>
                                            </p:txEl>
                                          </p:spTgt>
                                        </p:tgtEl>
                                        <p:attrNameLst>
                                          <p:attrName>ppt_c</p:attrName>
                                        </p:attrNameLst>
                                      </p:cBhvr>
                                      <p:to>
                                        <a:srgbClr val="4D4D4D"/>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5779">
                                            <p:txEl>
                                              <p:pRg st="3" end="3"/>
                                            </p:txEl>
                                          </p:spTgt>
                                        </p:tgtEl>
                                        <p:attrNameLst>
                                          <p:attrName>ppt_c</p:attrName>
                                        </p:attrNameLst>
                                      </p:cBhvr>
                                      <p:to>
                                        <a:srgbClr val="4D4D4D"/>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5779">
                                            <p:txEl>
                                              <p:pRg st="4" end="4"/>
                                            </p:txEl>
                                          </p:spTgt>
                                        </p:tgtEl>
                                        <p:attrNameLst>
                                          <p:attrName>ppt_c</p:attrName>
                                        </p:attrNameLst>
                                      </p:cBhvr>
                                      <p:to>
                                        <a:srgbClr val="4D4D4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a:latin typeface="Arial" charset="0"/>
              </a:rPr>
              <a:t>Reading</a:t>
            </a:r>
            <a:endParaRPr lang="en-US">
              <a:latin typeface="Arial" charset="0"/>
            </a:endParaRPr>
          </a:p>
        </p:txBody>
      </p:sp>
      <p:sp>
        <p:nvSpPr>
          <p:cNvPr id="34819" name="Rectangle 3"/>
          <p:cNvSpPr>
            <a:spLocks noGrp="1" noChangeArrowheads="1"/>
          </p:cNvSpPr>
          <p:nvPr>
            <p:ph type="body" idx="1"/>
          </p:nvPr>
        </p:nvSpPr>
        <p:spPr/>
        <p:txBody>
          <a:bodyPr/>
          <a:lstStyle/>
          <a:p>
            <a:pPr eaLnBrk="1" hangingPunct="1"/>
            <a:r>
              <a:rPr lang="en-GB" dirty="0">
                <a:latin typeface="Arial" charset="0"/>
              </a:rPr>
              <a:t>Read "</a:t>
            </a:r>
            <a:r>
              <a:rPr lang="en-US" dirty="0">
                <a:latin typeface="Arial" charset="0"/>
              </a:rPr>
              <a:t>Understanding MIDP 2.0's Security Architecture" by Knudsen at </a:t>
            </a:r>
            <a:r>
              <a:rPr lang="en-GB" dirty="0">
                <a:latin typeface="Arial" charset="0"/>
                <a:hlinkClick r:id="rId3"/>
              </a:rPr>
              <a:t>http://developers.sun.com/techtopics/mobility/midp/articles/permissions/</a:t>
            </a:r>
            <a:endParaRPr lang="en-GB" dirty="0">
              <a:latin typeface="Arial" charset="0"/>
            </a:endParaRPr>
          </a:p>
          <a:p>
            <a:r>
              <a:rPr lang="en-GB" dirty="0">
                <a:latin typeface="Arial" charset="0"/>
              </a:rPr>
              <a:t>If you have the book then read </a:t>
            </a:r>
            <a:r>
              <a:rPr lang="en-US" dirty="0"/>
              <a:t>"Beginning Java ME Platform (Expert’s Voice in Open Source)", </a:t>
            </a:r>
            <a:r>
              <a:rPr lang="en-US" dirty="0" smtClean="0"/>
              <a:t>2008 by </a:t>
            </a:r>
            <a:r>
              <a:rPr lang="de-DE" dirty="0"/>
              <a:t>Ray </a:t>
            </a:r>
            <a:r>
              <a:rPr lang="de-DE" dirty="0" err="1"/>
              <a:t>Rischpater</a:t>
            </a:r>
            <a:r>
              <a:rPr lang="en-GB" dirty="0" smtClean="0">
                <a:latin typeface="Arial" charset="0"/>
              </a:rPr>
              <a:t>.  </a:t>
            </a:r>
            <a:r>
              <a:rPr lang="en-GB" dirty="0">
                <a:latin typeface="Arial" charset="0"/>
              </a:rPr>
              <a:t>Chapters 3 and 4.</a:t>
            </a:r>
          </a:p>
          <a:p>
            <a:pPr eaLnBrk="1" hangingPunct="1"/>
            <a:endParaRPr lang="en-GB" dirty="0">
              <a:latin typeface="Arial" charset="0"/>
            </a:endParaRPr>
          </a:p>
        </p:txBody>
      </p:sp>
      <p:sp>
        <p:nvSpPr>
          <p:cNvPr id="3482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963F9AD4-7AD3-F94A-8238-2BD6B6636F4F}" type="slidenum">
              <a:rPr lang="en-GB" sz="1400"/>
              <a:pPr eaLnBrk="1" hangingPunct="1"/>
              <a:t>32</a:t>
            </a:fld>
            <a:endParaRPr lang="en-GB" sz="1400"/>
          </a:p>
        </p:txBody>
      </p:sp>
    </p:spTree>
    <p:extLst>
      <p:ext uri="{BB962C8B-B14F-4D97-AF65-F5344CB8AC3E}">
        <p14:creationId xmlns:p14="http://schemas.microsoft.com/office/powerpoint/2010/main" val="25052752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87909" y="876300"/>
            <a:ext cx="8902250" cy="5981700"/>
          </a:xfrm>
          <a:prstGeom prst="rect">
            <a:avLst/>
          </a:prstGeom>
          <a:solidFill>
            <a:srgbClr val="CCFFCC"/>
          </a:solidFill>
          <a:ln w="9525">
            <a:solidFill>
              <a:schemeClr val="tx1"/>
            </a:solidFill>
            <a:miter lim="800000"/>
            <a:headEnd/>
            <a:tailEnd/>
          </a:ln>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sz="2000">
                <a:solidFill>
                  <a:schemeClr val="tx1"/>
                </a:solidFill>
              </a:rPr>
              <a:t>Application Manager</a:t>
            </a:r>
            <a:endParaRPr lang="en-US" sz="2000">
              <a:solidFill>
                <a:schemeClr val="tx1"/>
              </a:solidFill>
            </a:endParaRPr>
          </a:p>
        </p:txBody>
      </p:sp>
      <p:sp>
        <p:nvSpPr>
          <p:cNvPr id="6147" name="Rectangle 3"/>
          <p:cNvSpPr>
            <a:spLocks noGrp="1" noChangeArrowheads="1"/>
          </p:cNvSpPr>
          <p:nvPr>
            <p:ph type="title"/>
          </p:nvPr>
        </p:nvSpPr>
        <p:spPr>
          <a:noFill/>
          <a:ln>
            <a:noFil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r>
              <a:rPr lang="en-GB">
                <a:latin typeface="Arial" charset="0"/>
              </a:rPr>
              <a:t>MIDlet lifecycle (1)</a:t>
            </a:r>
            <a:endParaRPr lang="en-US">
              <a:latin typeface="Arial" charset="0"/>
            </a:endParaRPr>
          </a:p>
        </p:txBody>
      </p:sp>
      <p:sp>
        <p:nvSpPr>
          <p:cNvPr id="2" name="Content Placeholder 1"/>
          <p:cNvSpPr>
            <a:spLocks noGrp="1"/>
          </p:cNvSpPr>
          <p:nvPr>
            <p:ph idx="1"/>
          </p:nvPr>
        </p:nvSpPr>
        <p:spPr/>
        <p:txBody>
          <a:bodyPr/>
          <a:lstStyle/>
          <a:p>
            <a:endParaRPr lang="en-US"/>
          </a:p>
        </p:txBody>
      </p:sp>
      <p:sp>
        <p:nvSpPr>
          <p:cNvPr id="6154"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48214C21-48F1-F84F-9647-E1D2D8349313}" type="slidenum">
              <a:rPr lang="en-GB" sz="1400"/>
              <a:pPr eaLnBrk="1" hangingPunct="1"/>
              <a:t>4</a:t>
            </a:fld>
            <a:endParaRPr lang="en-GB" sz="1400"/>
          </a:p>
        </p:txBody>
      </p:sp>
      <p:sp>
        <p:nvSpPr>
          <p:cNvPr id="83972" name="Text Box 4"/>
          <p:cNvSpPr txBox="1">
            <a:spLocks noChangeArrowheads="1"/>
          </p:cNvSpPr>
          <p:nvPr/>
        </p:nvSpPr>
        <p:spPr bwMode="auto">
          <a:xfrm>
            <a:off x="153841" y="1600201"/>
            <a:ext cx="8111069" cy="4524316"/>
          </a:xfrm>
          <a:prstGeom prst="rect">
            <a:avLst/>
          </a:prstGeom>
          <a:solidFill>
            <a:schemeClr val="bg1"/>
          </a:solidFill>
          <a:ln w="9525">
            <a:solidFill>
              <a:schemeClr val="tx1"/>
            </a:solidFill>
            <a:miter lim="800000"/>
            <a:headEnd/>
            <a:tailEnd/>
          </a:ln>
        </p:spPr>
        <p:txBody>
          <a:bodyPr>
            <a:spAutoFit/>
          </a:bodyPr>
          <a:lstStyle>
            <a:lvl1pPr marL="95250" indent="-95250" eaLnBrk="0" hangingPunct="0">
              <a:tabLst>
                <a:tab pos="533400" algn="l"/>
              </a:tabLst>
              <a:defRPr sz="2400">
                <a:solidFill>
                  <a:schemeClr val="bg1"/>
                </a:solidFill>
                <a:latin typeface="Times New Roman" charset="0"/>
                <a:ea typeface="ＭＳ Ｐゴシック" charset="0"/>
                <a:cs typeface="Arial Unicode MS" charset="0"/>
              </a:defRPr>
            </a:lvl1pPr>
            <a:lvl2pPr marL="903288" indent="-628650" eaLnBrk="0" hangingPunct="0">
              <a:tabLst>
                <a:tab pos="533400" algn="l"/>
              </a:tabLst>
              <a:defRPr sz="2400">
                <a:solidFill>
                  <a:schemeClr val="bg1"/>
                </a:solidFill>
                <a:latin typeface="Times New Roman" charset="0"/>
                <a:ea typeface="Arial Unicode MS" charset="0"/>
                <a:cs typeface="Arial Unicode MS" charset="0"/>
              </a:defRPr>
            </a:lvl2pPr>
            <a:lvl3pPr marL="1143000" indent="-228600" eaLnBrk="0" hangingPunct="0">
              <a:tabLst>
                <a:tab pos="533400" algn="l"/>
              </a:tabLst>
              <a:defRPr sz="2400">
                <a:solidFill>
                  <a:schemeClr val="bg1"/>
                </a:solidFill>
                <a:latin typeface="Times New Roman" charset="0"/>
                <a:ea typeface="Arial Unicode MS" charset="0"/>
                <a:cs typeface="Arial Unicode MS" charset="0"/>
              </a:defRPr>
            </a:lvl3pPr>
            <a:lvl4pPr marL="1600200" indent="-228600" eaLnBrk="0" hangingPunct="0">
              <a:tabLst>
                <a:tab pos="533400" algn="l"/>
              </a:tabLst>
              <a:defRPr sz="2400">
                <a:solidFill>
                  <a:schemeClr val="bg1"/>
                </a:solidFill>
                <a:latin typeface="Times New Roman" charset="0"/>
                <a:ea typeface="Arial Unicode MS" charset="0"/>
                <a:cs typeface="Arial Unicode MS" charset="0"/>
              </a:defRPr>
            </a:lvl4pPr>
            <a:lvl5pPr marL="2057400" indent="-228600" eaLnBrk="0" hangingPunct="0">
              <a:tabLst>
                <a:tab pos="533400" algn="l"/>
              </a:tabLst>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tabLst>
                <a:tab pos="533400" algn="l"/>
              </a:tabLs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tabLst>
                <a:tab pos="533400" algn="l"/>
              </a:tabLs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tabLst>
                <a:tab pos="533400" algn="l"/>
              </a:tabLs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tabLst>
                <a:tab pos="533400" algn="l"/>
              </a:tabLst>
              <a:defRPr sz="2400">
                <a:solidFill>
                  <a:schemeClr val="bg1"/>
                </a:solidFill>
                <a:latin typeface="Times New Roman" charset="0"/>
                <a:ea typeface="Arial Unicode MS" charset="0"/>
                <a:cs typeface="Arial Unicode MS" charset="0"/>
              </a:defRPr>
            </a:lvl9pPr>
          </a:lstStyle>
          <a:p>
            <a:pPr eaLnBrk="1" hangingPunct="1"/>
            <a:r>
              <a:rPr lang="en-GB" sz="1800" b="1">
                <a:solidFill>
                  <a:schemeClr val="tx1"/>
                </a:solidFill>
                <a:latin typeface="Courier New" charset="0"/>
                <a:cs typeface="Courier New" charset="0"/>
              </a:rPr>
              <a:t>public class LifeCycle1 extends MIDlet {   </a:t>
            </a:r>
            <a:r>
              <a:rPr lang="en-GB" sz="1800">
                <a:solidFill>
                  <a:schemeClr val="tx1"/>
                </a:solidFill>
                <a:latin typeface="Courier New" charset="0"/>
                <a:cs typeface="Courier New" charset="0"/>
              </a:rPr>
              <a:t> </a:t>
            </a:r>
          </a:p>
          <a:p>
            <a:pPr lvl="1" eaLnBrk="1" hangingPunct="1"/>
            <a:r>
              <a:rPr lang="en-GB" sz="1800">
                <a:solidFill>
                  <a:schemeClr val="accent2"/>
                </a:solidFill>
                <a:latin typeface="Courier New" charset="0"/>
                <a:ea typeface="ＭＳ Ｐゴシック" charset="0"/>
                <a:cs typeface="Courier New" charset="0"/>
              </a:rPr>
              <a:t>public LifeCycle1() {</a:t>
            </a:r>
          </a:p>
          <a:p>
            <a:pPr lvl="1" eaLnBrk="1" hangingPunct="1"/>
            <a:r>
              <a:rPr lang="en-GB" sz="1800">
                <a:solidFill>
                  <a:schemeClr val="accent2"/>
                </a:solidFill>
                <a:latin typeface="Courier New" charset="0"/>
                <a:ea typeface="ＭＳ Ｐゴシック" charset="0"/>
                <a:cs typeface="Courier New" charset="0"/>
              </a:rPr>
              <a:t>        System.out.println("I'm being born");</a:t>
            </a:r>
          </a:p>
          <a:p>
            <a:pPr lvl="1" eaLnBrk="1" hangingPunct="1"/>
            <a:r>
              <a:rPr lang="en-GB" sz="1800">
                <a:solidFill>
                  <a:schemeClr val="accent2"/>
                </a:solidFill>
                <a:latin typeface="Courier New" charset="0"/>
                <a:ea typeface="ＭＳ Ｐゴシック" charset="0"/>
                <a:cs typeface="Courier New" charset="0"/>
              </a:rPr>
              <a:t>}</a:t>
            </a:r>
          </a:p>
          <a:p>
            <a:pPr lvl="1" eaLnBrk="1" hangingPunct="1"/>
            <a:r>
              <a:rPr lang="en-GB" sz="1800">
                <a:solidFill>
                  <a:srgbClr val="AE109F"/>
                </a:solidFill>
                <a:latin typeface="Courier New" charset="0"/>
                <a:ea typeface="ＭＳ Ｐゴシック" charset="0"/>
                <a:cs typeface="Courier New" charset="0"/>
              </a:rPr>
              <a:t>protected void startApp() {</a:t>
            </a:r>
          </a:p>
          <a:p>
            <a:pPr lvl="1" eaLnBrk="1" hangingPunct="1"/>
            <a:r>
              <a:rPr lang="en-GB" sz="1800">
                <a:solidFill>
                  <a:srgbClr val="AE109F"/>
                </a:solidFill>
                <a:latin typeface="Courier New" charset="0"/>
                <a:ea typeface="ＭＳ Ｐゴシック" charset="0"/>
                <a:cs typeface="Courier New" charset="0"/>
              </a:rPr>
              <a:t>        System.out.println("I'm being started");</a:t>
            </a:r>
          </a:p>
          <a:p>
            <a:pPr lvl="1" eaLnBrk="1" hangingPunct="1"/>
            <a:r>
              <a:rPr lang="en-GB" sz="1800">
                <a:solidFill>
                  <a:srgbClr val="AE109F"/>
                </a:solidFill>
                <a:latin typeface="Courier New" charset="0"/>
                <a:ea typeface="ＭＳ Ｐゴシック" charset="0"/>
                <a:cs typeface="Courier New" charset="0"/>
              </a:rPr>
              <a:t>}</a:t>
            </a:r>
          </a:p>
          <a:p>
            <a:pPr lvl="1" eaLnBrk="1" hangingPunct="1"/>
            <a:endParaRPr lang="en-GB" sz="1800">
              <a:solidFill>
                <a:srgbClr val="AE109F"/>
              </a:solidFill>
              <a:latin typeface="Courier New" charset="0"/>
              <a:ea typeface="ＭＳ Ｐゴシック" charset="0"/>
              <a:cs typeface="Courier New" charset="0"/>
            </a:endParaRPr>
          </a:p>
          <a:p>
            <a:pPr lvl="1" eaLnBrk="1" hangingPunct="1"/>
            <a:r>
              <a:rPr lang="en-GB" sz="1800">
                <a:solidFill>
                  <a:srgbClr val="CC3300"/>
                </a:solidFill>
                <a:latin typeface="Courier New" charset="0"/>
                <a:ea typeface="ＭＳ Ｐゴシック" charset="0"/>
                <a:cs typeface="Courier New" charset="0"/>
              </a:rPr>
              <a:t>protected void pauseApp() {</a:t>
            </a:r>
          </a:p>
          <a:p>
            <a:pPr lvl="1" eaLnBrk="1" hangingPunct="1"/>
            <a:r>
              <a:rPr lang="en-GB" sz="1800">
                <a:solidFill>
                  <a:srgbClr val="CC3300"/>
                </a:solidFill>
                <a:latin typeface="Courier New" charset="0"/>
                <a:ea typeface="ＭＳ Ｐゴシック" charset="0"/>
                <a:cs typeface="Courier New" charset="0"/>
              </a:rPr>
              <a:t>        System.out.println("I'm being paused");</a:t>
            </a:r>
          </a:p>
          <a:p>
            <a:pPr lvl="1" eaLnBrk="1" hangingPunct="1"/>
            <a:r>
              <a:rPr lang="en-GB" sz="1800">
                <a:solidFill>
                  <a:srgbClr val="CC3300"/>
                </a:solidFill>
                <a:latin typeface="Courier New" charset="0"/>
                <a:ea typeface="ＭＳ Ｐゴシック" charset="0"/>
                <a:cs typeface="Courier New" charset="0"/>
              </a:rPr>
              <a:t>}</a:t>
            </a:r>
          </a:p>
          <a:p>
            <a:pPr lvl="1" eaLnBrk="1" hangingPunct="1"/>
            <a:r>
              <a:rPr lang="en-GB" sz="1800">
                <a:solidFill>
                  <a:srgbClr val="003366"/>
                </a:solidFill>
                <a:latin typeface="Courier New" charset="0"/>
                <a:ea typeface="ＭＳ Ｐゴシック" charset="0"/>
                <a:cs typeface="Courier New" charset="0"/>
              </a:rPr>
              <a:t>protected void destroyApp(boolean param) {</a:t>
            </a:r>
          </a:p>
          <a:p>
            <a:pPr lvl="1" eaLnBrk="1" hangingPunct="1"/>
            <a:r>
              <a:rPr lang="en-GB" sz="1800">
                <a:solidFill>
                  <a:srgbClr val="003366"/>
                </a:solidFill>
                <a:latin typeface="Courier New" charset="0"/>
                <a:ea typeface="ＭＳ Ｐゴシック" charset="0"/>
                <a:cs typeface="Courier New" charset="0"/>
              </a:rPr>
              <a:t>	    System.out.println("I'm being destroyed - aargh");</a:t>
            </a:r>
          </a:p>
          <a:p>
            <a:pPr lvl="1" eaLnBrk="1" hangingPunct="1"/>
            <a:r>
              <a:rPr lang="en-GB" sz="1800">
                <a:solidFill>
                  <a:srgbClr val="003366"/>
                </a:solidFill>
                <a:latin typeface="Courier New" charset="0"/>
                <a:ea typeface="ＭＳ Ｐゴシック" charset="0"/>
                <a:cs typeface="Courier New" charset="0"/>
              </a:rPr>
              <a:t>}</a:t>
            </a:r>
            <a:endParaRPr lang="en-GB" sz="1800">
              <a:solidFill>
                <a:srgbClr val="CC3300"/>
              </a:solidFill>
              <a:latin typeface="Courier New" charset="0"/>
              <a:ea typeface="ＭＳ Ｐゴシック" charset="0"/>
              <a:cs typeface="Courier New" charset="0"/>
            </a:endParaRPr>
          </a:p>
          <a:p>
            <a:pPr eaLnBrk="1" hangingPunct="1"/>
            <a:r>
              <a:rPr lang="en-GB" sz="1800" b="1">
                <a:solidFill>
                  <a:schemeClr val="tx1"/>
                </a:solidFill>
                <a:latin typeface="Courier New" charset="0"/>
                <a:cs typeface="Courier New" charset="0"/>
              </a:rPr>
              <a:t>}</a:t>
            </a:r>
            <a:endParaRPr lang="en-US" sz="1800" b="1">
              <a:solidFill>
                <a:schemeClr val="tx1"/>
              </a:solidFill>
              <a:latin typeface="Courier New" charset="0"/>
              <a:cs typeface="Courier New" charset="0"/>
            </a:endParaRPr>
          </a:p>
        </p:txBody>
      </p:sp>
      <p:sp>
        <p:nvSpPr>
          <p:cNvPr id="83973" name="AutoShape 5"/>
          <p:cNvSpPr>
            <a:spLocks noChangeArrowheads="1"/>
          </p:cNvSpPr>
          <p:nvPr/>
        </p:nvSpPr>
        <p:spPr bwMode="auto">
          <a:xfrm>
            <a:off x="6484753" y="1643063"/>
            <a:ext cx="2125933" cy="762000"/>
          </a:xfrm>
          <a:prstGeom prst="leftArrow">
            <a:avLst>
              <a:gd name="adj1" fmla="val 50000"/>
              <a:gd name="adj2" fmla="val 69751"/>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GB" sz="2000">
                <a:solidFill>
                  <a:schemeClr val="tx1"/>
                </a:solidFill>
              </a:rPr>
              <a:t>create MIDlet</a:t>
            </a:r>
            <a:endParaRPr lang="en-US" sz="2000">
              <a:solidFill>
                <a:schemeClr val="tx1"/>
              </a:solidFill>
            </a:endParaRPr>
          </a:p>
        </p:txBody>
      </p:sp>
      <p:sp>
        <p:nvSpPr>
          <p:cNvPr id="83974" name="AutoShape 6"/>
          <p:cNvSpPr>
            <a:spLocks noChangeArrowheads="1"/>
          </p:cNvSpPr>
          <p:nvPr/>
        </p:nvSpPr>
        <p:spPr bwMode="auto">
          <a:xfrm>
            <a:off x="6814412" y="2428876"/>
            <a:ext cx="1780156" cy="841375"/>
          </a:xfrm>
          <a:prstGeom prst="leftArrow">
            <a:avLst>
              <a:gd name="adj1" fmla="val 50000"/>
              <a:gd name="adj2" fmla="val 63212"/>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GB" sz="2000">
                <a:solidFill>
                  <a:schemeClr val="tx1"/>
                </a:solidFill>
              </a:rPr>
              <a:t>start MIDlet</a:t>
            </a:r>
            <a:endParaRPr lang="en-US" sz="2000">
              <a:solidFill>
                <a:schemeClr val="tx1"/>
              </a:solidFill>
            </a:endParaRPr>
          </a:p>
        </p:txBody>
      </p:sp>
      <p:sp>
        <p:nvSpPr>
          <p:cNvPr id="83975" name="AutoShape 7"/>
          <p:cNvSpPr>
            <a:spLocks noChangeArrowheads="1"/>
          </p:cNvSpPr>
          <p:nvPr/>
        </p:nvSpPr>
        <p:spPr bwMode="auto">
          <a:xfrm>
            <a:off x="6484753" y="3500438"/>
            <a:ext cx="2125933" cy="847725"/>
          </a:xfrm>
          <a:prstGeom prst="leftArrow">
            <a:avLst>
              <a:gd name="adj1" fmla="val 50000"/>
              <a:gd name="adj2" fmla="val 62698"/>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GB" sz="2000">
                <a:solidFill>
                  <a:schemeClr val="tx1"/>
                </a:solidFill>
              </a:rPr>
              <a:t>pause MIDlet</a:t>
            </a:r>
            <a:endParaRPr lang="en-US" sz="2000">
              <a:solidFill>
                <a:schemeClr val="tx1"/>
              </a:solidFill>
            </a:endParaRPr>
          </a:p>
        </p:txBody>
      </p:sp>
      <p:sp>
        <p:nvSpPr>
          <p:cNvPr id="83976" name="AutoShape 8"/>
          <p:cNvSpPr>
            <a:spLocks noChangeArrowheads="1"/>
          </p:cNvSpPr>
          <p:nvPr/>
        </p:nvSpPr>
        <p:spPr bwMode="auto">
          <a:xfrm>
            <a:off x="6994625" y="4357689"/>
            <a:ext cx="1995534" cy="719137"/>
          </a:xfrm>
          <a:prstGeom prst="leftArrow">
            <a:avLst>
              <a:gd name="adj1" fmla="val 50000"/>
              <a:gd name="adj2" fmla="val 73955"/>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GB" sz="2000">
                <a:solidFill>
                  <a:schemeClr val="tx1"/>
                </a:solidFill>
              </a:rPr>
              <a:t>destroyMIDlet</a:t>
            </a:r>
            <a:endParaRPr lang="en-US" sz="2000">
              <a:solidFill>
                <a:schemeClr val="tx1"/>
              </a:solidFill>
            </a:endParaRPr>
          </a:p>
        </p:txBody>
      </p:sp>
      <p:sp>
        <p:nvSpPr>
          <p:cNvPr id="6153" name="Text Box 9"/>
          <p:cNvSpPr txBox="1">
            <a:spLocks noChangeArrowheads="1"/>
          </p:cNvSpPr>
          <p:nvPr/>
        </p:nvSpPr>
        <p:spPr bwMode="auto">
          <a:xfrm>
            <a:off x="6823203" y="6553200"/>
            <a:ext cx="188125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spcBef>
                <a:spcPct val="50000"/>
              </a:spcBef>
            </a:pPr>
            <a:r>
              <a:rPr lang="en-GB" sz="1400"/>
              <a:t>LIfeCycle1.java</a:t>
            </a:r>
            <a:endParaRPr lang="en-US" sz="1400"/>
          </a:p>
        </p:txBody>
      </p:sp>
    </p:spTree>
    <p:extLst>
      <p:ext uri="{BB962C8B-B14F-4D97-AF65-F5344CB8AC3E}">
        <p14:creationId xmlns:p14="http://schemas.microsoft.com/office/powerpoint/2010/main" val="26225036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2">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97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97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97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97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397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972">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972">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3972">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972">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972">
                                            <p:txEl>
                                              <p:pRg st="14" end="1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3973"/>
                                        </p:tgtEl>
                                        <p:attrNameLst>
                                          <p:attrName>style.visibility</p:attrName>
                                        </p:attrNameLst>
                                      </p:cBhvr>
                                      <p:to>
                                        <p:strVal val="visible"/>
                                      </p:to>
                                    </p:set>
                                  </p:childTnLst>
                                </p:cTn>
                              </p:par>
                              <p:par>
                                <p:cTn id="43" presetID="5" presetClass="emph" presetSubtype="1" nodeType="withEffect">
                                  <p:stCondLst>
                                    <p:cond delay="0"/>
                                  </p:stCondLst>
                                  <p:childTnLst>
                                    <p:set>
                                      <p:cBhvr override="childStyle">
                                        <p:cTn id="44" dur="indefinite"/>
                                        <p:tgtEl>
                                          <p:spTgt spid="83972">
                                            <p:txEl>
                                              <p:pRg st="1" end="1"/>
                                            </p:txEl>
                                          </p:spTgt>
                                        </p:tgtEl>
                                        <p:attrNameLst>
                                          <p:attrName>style.fontStyle</p:attrName>
                                        </p:attrNameLst>
                                      </p:cBhvr>
                                      <p:to>
                                        <p:strVal val="normal"/>
                                      </p:to>
                                    </p:set>
                                    <p:set>
                                      <p:cBhvr override="childStyle">
                                        <p:cTn id="45" dur="indefinite"/>
                                        <p:tgtEl>
                                          <p:spTgt spid="83972">
                                            <p:txEl>
                                              <p:pRg st="1" end="1"/>
                                            </p:txEl>
                                          </p:spTgt>
                                        </p:tgtEl>
                                        <p:attrNameLst>
                                          <p:attrName>style.fontWeight</p:attrName>
                                        </p:attrNameLst>
                                      </p:cBhvr>
                                      <p:to>
                                        <p:strVal val="bold"/>
                                      </p:to>
                                    </p:set>
                                    <p:set>
                                      <p:cBhvr override="childStyle">
                                        <p:cTn id="46" dur="indefinite"/>
                                        <p:tgtEl>
                                          <p:spTgt spid="83972">
                                            <p:txEl>
                                              <p:pRg st="1" end="1"/>
                                            </p:txEl>
                                          </p:spTgt>
                                        </p:tgtEl>
                                        <p:attrNameLst>
                                          <p:attrName>style.textDecorationUnderline</p:attrName>
                                        </p:attrNameLst>
                                      </p:cBhvr>
                                      <p:to>
                                        <p:strVal val="fals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3974"/>
                                        </p:tgtEl>
                                        <p:attrNameLst>
                                          <p:attrName>style.visibility</p:attrName>
                                        </p:attrNameLst>
                                      </p:cBhvr>
                                      <p:to>
                                        <p:strVal val="visible"/>
                                      </p:to>
                                    </p:set>
                                  </p:childTnLst>
                                </p:cTn>
                              </p:par>
                              <p:par>
                                <p:cTn id="51" presetID="5" presetClass="emph" presetSubtype="1" nodeType="withEffect">
                                  <p:stCondLst>
                                    <p:cond delay="0"/>
                                  </p:stCondLst>
                                  <p:childTnLst>
                                    <p:set>
                                      <p:cBhvr override="childStyle">
                                        <p:cTn id="52" dur="indefinite"/>
                                        <p:tgtEl>
                                          <p:spTgt spid="83972">
                                            <p:txEl>
                                              <p:pRg st="4" end="4"/>
                                            </p:txEl>
                                          </p:spTgt>
                                        </p:tgtEl>
                                        <p:attrNameLst>
                                          <p:attrName>style.fontStyle</p:attrName>
                                        </p:attrNameLst>
                                      </p:cBhvr>
                                      <p:to>
                                        <p:strVal val="normal"/>
                                      </p:to>
                                    </p:set>
                                    <p:set>
                                      <p:cBhvr override="childStyle">
                                        <p:cTn id="53" dur="indefinite"/>
                                        <p:tgtEl>
                                          <p:spTgt spid="83972">
                                            <p:txEl>
                                              <p:pRg st="4" end="4"/>
                                            </p:txEl>
                                          </p:spTgt>
                                        </p:tgtEl>
                                        <p:attrNameLst>
                                          <p:attrName>style.fontWeight</p:attrName>
                                        </p:attrNameLst>
                                      </p:cBhvr>
                                      <p:to>
                                        <p:strVal val="bold"/>
                                      </p:to>
                                    </p:set>
                                    <p:set>
                                      <p:cBhvr override="childStyle">
                                        <p:cTn id="54" dur="indefinite"/>
                                        <p:tgtEl>
                                          <p:spTgt spid="83972">
                                            <p:txEl>
                                              <p:pRg st="4" end="4"/>
                                            </p:txEl>
                                          </p:spTgt>
                                        </p:tgtEl>
                                        <p:attrNameLst>
                                          <p:attrName>style.textDecorationUnderline</p:attrName>
                                        </p:attrNameLst>
                                      </p:cBhvr>
                                      <p:to>
                                        <p:strVal val="fals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3975"/>
                                        </p:tgtEl>
                                        <p:attrNameLst>
                                          <p:attrName>style.visibility</p:attrName>
                                        </p:attrNameLst>
                                      </p:cBhvr>
                                      <p:to>
                                        <p:strVal val="visible"/>
                                      </p:to>
                                    </p:set>
                                  </p:childTnLst>
                                </p:cTn>
                              </p:par>
                              <p:par>
                                <p:cTn id="59" presetID="5" presetClass="emph" presetSubtype="1" nodeType="withEffect">
                                  <p:stCondLst>
                                    <p:cond delay="0"/>
                                  </p:stCondLst>
                                  <p:childTnLst>
                                    <p:set>
                                      <p:cBhvr override="childStyle">
                                        <p:cTn id="60" dur="indefinite"/>
                                        <p:tgtEl>
                                          <p:spTgt spid="83972">
                                            <p:txEl>
                                              <p:pRg st="8" end="8"/>
                                            </p:txEl>
                                          </p:spTgt>
                                        </p:tgtEl>
                                        <p:attrNameLst>
                                          <p:attrName>style.fontStyle</p:attrName>
                                        </p:attrNameLst>
                                      </p:cBhvr>
                                      <p:to>
                                        <p:strVal val="normal"/>
                                      </p:to>
                                    </p:set>
                                    <p:set>
                                      <p:cBhvr override="childStyle">
                                        <p:cTn id="61" dur="indefinite"/>
                                        <p:tgtEl>
                                          <p:spTgt spid="83972">
                                            <p:txEl>
                                              <p:pRg st="8" end="8"/>
                                            </p:txEl>
                                          </p:spTgt>
                                        </p:tgtEl>
                                        <p:attrNameLst>
                                          <p:attrName>style.fontWeight</p:attrName>
                                        </p:attrNameLst>
                                      </p:cBhvr>
                                      <p:to>
                                        <p:strVal val="bold"/>
                                      </p:to>
                                    </p:set>
                                    <p:set>
                                      <p:cBhvr override="childStyle">
                                        <p:cTn id="62" dur="indefinite"/>
                                        <p:tgtEl>
                                          <p:spTgt spid="83972">
                                            <p:txEl>
                                              <p:pRg st="8" end="8"/>
                                            </p:txEl>
                                          </p:spTgt>
                                        </p:tgtEl>
                                        <p:attrNameLst>
                                          <p:attrName>style.textDecorationUnderline</p:attrName>
                                        </p:attrNameLst>
                                      </p:cBhvr>
                                      <p:to>
                                        <p:strVal val="fals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3976"/>
                                        </p:tgtEl>
                                        <p:attrNameLst>
                                          <p:attrName>style.visibility</p:attrName>
                                        </p:attrNameLst>
                                      </p:cBhvr>
                                      <p:to>
                                        <p:strVal val="visible"/>
                                      </p:to>
                                    </p:set>
                                  </p:childTnLst>
                                </p:cTn>
                              </p:par>
                              <p:par>
                                <p:cTn id="67" presetID="5" presetClass="emph" presetSubtype="1" nodeType="withEffect">
                                  <p:stCondLst>
                                    <p:cond delay="0"/>
                                  </p:stCondLst>
                                  <p:childTnLst>
                                    <p:set>
                                      <p:cBhvr override="childStyle">
                                        <p:cTn id="68" dur="indefinite"/>
                                        <p:tgtEl>
                                          <p:spTgt spid="83972">
                                            <p:txEl>
                                              <p:pRg st="11" end="11"/>
                                            </p:txEl>
                                          </p:spTgt>
                                        </p:tgtEl>
                                        <p:attrNameLst>
                                          <p:attrName>style.fontStyle</p:attrName>
                                        </p:attrNameLst>
                                      </p:cBhvr>
                                      <p:to>
                                        <p:strVal val="normal"/>
                                      </p:to>
                                    </p:set>
                                    <p:set>
                                      <p:cBhvr override="childStyle">
                                        <p:cTn id="69" dur="indefinite"/>
                                        <p:tgtEl>
                                          <p:spTgt spid="83972">
                                            <p:txEl>
                                              <p:pRg st="11" end="11"/>
                                            </p:txEl>
                                          </p:spTgt>
                                        </p:tgtEl>
                                        <p:attrNameLst>
                                          <p:attrName>style.fontWeight</p:attrName>
                                        </p:attrNameLst>
                                      </p:cBhvr>
                                      <p:to>
                                        <p:strVal val="bold"/>
                                      </p:to>
                                    </p:set>
                                    <p:set>
                                      <p:cBhvr override="childStyle">
                                        <p:cTn id="70" dur="indefinite"/>
                                        <p:tgtEl>
                                          <p:spTgt spid="83972">
                                            <p:txEl>
                                              <p:pRg st="11" end="11"/>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P spid="83972" grpId="0" build="allAtOnce" animBg="1"/>
      <p:bldP spid="83973" grpId="0" animBg="1"/>
      <p:bldP spid="83974" grpId="0" animBg="1"/>
      <p:bldP spid="83975" grpId="0" animBg="1"/>
      <p:bldP spid="839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0" y="0"/>
            <a:ext cx="8686873" cy="876300"/>
          </a:xfrm>
        </p:spPr>
        <p:txBody>
          <a:bodyPr/>
          <a:lstStyle/>
          <a:p>
            <a:pPr eaLnBrk="1" hangingPunct="1"/>
            <a:r>
              <a:rPr lang="en-GB">
                <a:latin typeface="Arial" charset="0"/>
              </a:rPr>
              <a:t>MIDlet lifecycle (2)</a:t>
            </a:r>
            <a:endParaRPr lang="en-US">
              <a:latin typeface="Arial" charset="0"/>
            </a:endParaRPr>
          </a:p>
        </p:txBody>
      </p:sp>
      <p:grpSp>
        <p:nvGrpSpPr>
          <p:cNvPr id="2" name="Group 31"/>
          <p:cNvGrpSpPr>
            <a:grpSpLocks/>
          </p:cNvGrpSpPr>
          <p:nvPr/>
        </p:nvGrpSpPr>
        <p:grpSpPr bwMode="auto">
          <a:xfrm>
            <a:off x="867368" y="3263900"/>
            <a:ext cx="2996232" cy="2565400"/>
            <a:chOff x="546" y="2056"/>
            <a:chExt cx="1888" cy="1616"/>
          </a:xfrm>
        </p:grpSpPr>
        <p:grpSp>
          <p:nvGrpSpPr>
            <p:cNvPr id="7195" name="Group 26"/>
            <p:cNvGrpSpPr>
              <a:grpSpLocks/>
            </p:cNvGrpSpPr>
            <p:nvPr/>
          </p:nvGrpSpPr>
          <p:grpSpPr bwMode="auto">
            <a:xfrm>
              <a:off x="1152" y="2056"/>
              <a:ext cx="1282" cy="1616"/>
              <a:chOff x="1152" y="2056"/>
              <a:chExt cx="1282" cy="1616"/>
            </a:xfrm>
          </p:grpSpPr>
          <p:sp>
            <p:nvSpPr>
              <p:cNvPr id="6173" name="AutoShape 6"/>
              <p:cNvSpPr>
                <a:spLocks noChangeArrowheads="1"/>
              </p:cNvSpPr>
              <p:nvPr/>
            </p:nvSpPr>
            <p:spPr bwMode="auto">
              <a:xfrm>
                <a:off x="1152" y="3155"/>
                <a:ext cx="1282" cy="517"/>
              </a:xfrm>
              <a:prstGeom prst="roundRect">
                <a:avLst>
                  <a:gd name="adj" fmla="val 16667"/>
                </a:avLst>
              </a:prstGeom>
              <a:noFill/>
              <a:ln w="9525">
                <a:solidFill>
                  <a:schemeClr val="tx1"/>
                </a:solidFill>
                <a:round/>
                <a:headEnd/>
                <a:tailEnd/>
              </a:ln>
            </p:spPr>
            <p:txBody>
              <a:bodyPr/>
              <a:lstStyle/>
              <a:p>
                <a:pPr algn="ctr">
                  <a:spcBef>
                    <a:spcPct val="50000"/>
                  </a:spcBef>
                  <a:defRPr/>
                </a:pPr>
                <a:r>
                  <a:rPr lang="en-GB" sz="2000">
                    <a:solidFill>
                      <a:schemeClr val="tx1"/>
                    </a:solidFill>
                    <a:latin typeface="+mj-lt"/>
                    <a:ea typeface="Arial Unicode MS" pitchFamily="34" charset="-128"/>
                    <a:cs typeface="Arial Unicode MS" pitchFamily="34" charset="-128"/>
                  </a:rPr>
                  <a:t>active state</a:t>
                </a:r>
                <a:endParaRPr lang="en-US" sz="2000">
                  <a:solidFill>
                    <a:schemeClr val="tx1"/>
                  </a:solidFill>
                  <a:latin typeface="+mj-lt"/>
                  <a:ea typeface="Arial Unicode MS" pitchFamily="34" charset="-128"/>
                  <a:cs typeface="Arial Unicode MS" pitchFamily="34" charset="-128"/>
                </a:endParaRPr>
              </a:p>
            </p:txBody>
          </p:sp>
          <p:sp>
            <p:nvSpPr>
              <p:cNvPr id="6174" name="Line 10"/>
              <p:cNvSpPr>
                <a:spLocks noChangeShapeType="1"/>
              </p:cNvSpPr>
              <p:nvPr/>
            </p:nvSpPr>
            <p:spPr bwMode="auto">
              <a:xfrm>
                <a:off x="1370" y="2056"/>
                <a:ext cx="0" cy="1099"/>
              </a:xfrm>
              <a:prstGeom prst="line">
                <a:avLst/>
              </a:prstGeom>
              <a:noFill/>
              <a:ln w="9525">
                <a:solidFill>
                  <a:schemeClr val="tx1"/>
                </a:solidFill>
                <a:round/>
                <a:headEnd/>
                <a:tailEnd type="triangle" w="med" len="med"/>
              </a:ln>
            </p:spPr>
            <p:txBody>
              <a:bodyPr/>
              <a:lstStyle/>
              <a:p>
                <a:pPr>
                  <a:defRPr/>
                </a:pPr>
                <a:endParaRPr lang="en-US">
                  <a:solidFill>
                    <a:schemeClr val="tx1"/>
                  </a:solidFill>
                  <a:latin typeface="+mj-lt"/>
                  <a:ea typeface="Arial Unicode MS" pitchFamily="34" charset="-128"/>
                  <a:cs typeface="Arial Unicode MS" pitchFamily="34" charset="-128"/>
                </a:endParaRPr>
              </a:p>
            </p:txBody>
          </p:sp>
        </p:grpSp>
        <p:sp>
          <p:nvSpPr>
            <p:cNvPr id="6172" name="Text Box 11"/>
            <p:cNvSpPr txBox="1">
              <a:spLocks noChangeArrowheads="1"/>
            </p:cNvSpPr>
            <p:nvPr/>
          </p:nvSpPr>
          <p:spPr bwMode="auto">
            <a:xfrm>
              <a:off x="546" y="2460"/>
              <a:ext cx="995" cy="250"/>
            </a:xfrm>
            <a:prstGeom prst="rect">
              <a:avLst/>
            </a:prstGeom>
            <a:noFill/>
            <a:ln w="9525">
              <a:noFill/>
              <a:miter lim="800000"/>
              <a:headEnd/>
              <a:tailEnd/>
            </a:ln>
          </p:spPr>
          <p:txBody>
            <a:bodyPr>
              <a:spAutoFit/>
            </a:bodyPr>
            <a:lstStyle/>
            <a:p>
              <a:pPr>
                <a:spcBef>
                  <a:spcPct val="50000"/>
                </a:spcBef>
                <a:defRPr/>
              </a:pPr>
              <a:r>
                <a:rPr lang="en-GB" sz="2000">
                  <a:solidFill>
                    <a:schemeClr val="tx1"/>
                  </a:solidFill>
                  <a:latin typeface="+mj-lt"/>
                  <a:ea typeface="Arial Unicode MS" pitchFamily="34" charset="-128"/>
                  <a:cs typeface="Arial Unicode MS" pitchFamily="34" charset="-128"/>
                </a:rPr>
                <a:t>startApp()</a:t>
              </a:r>
              <a:endParaRPr lang="en-US" sz="2000">
                <a:solidFill>
                  <a:schemeClr val="tx1"/>
                </a:solidFill>
                <a:latin typeface="+mj-lt"/>
                <a:ea typeface="Arial Unicode MS" pitchFamily="34" charset="-128"/>
                <a:cs typeface="Arial Unicode MS" pitchFamily="34" charset="-128"/>
              </a:endParaRPr>
            </a:p>
          </p:txBody>
        </p:sp>
      </p:grpSp>
      <p:grpSp>
        <p:nvGrpSpPr>
          <p:cNvPr id="4" name="Group 27"/>
          <p:cNvGrpSpPr>
            <a:grpSpLocks/>
          </p:cNvGrpSpPr>
          <p:nvPr/>
        </p:nvGrpSpPr>
        <p:grpSpPr bwMode="auto">
          <a:xfrm>
            <a:off x="3216005" y="3263900"/>
            <a:ext cx="1579431" cy="1744663"/>
            <a:chOff x="2026" y="2056"/>
            <a:chExt cx="995" cy="1099"/>
          </a:xfrm>
        </p:grpSpPr>
        <p:sp>
          <p:nvSpPr>
            <p:cNvPr id="6169" name="Text Box 12"/>
            <p:cNvSpPr txBox="1">
              <a:spLocks noChangeArrowheads="1"/>
            </p:cNvSpPr>
            <p:nvPr/>
          </p:nvSpPr>
          <p:spPr bwMode="auto">
            <a:xfrm>
              <a:off x="2026" y="2471"/>
              <a:ext cx="995" cy="250"/>
            </a:xfrm>
            <a:prstGeom prst="rect">
              <a:avLst/>
            </a:prstGeom>
            <a:noFill/>
            <a:ln w="9525">
              <a:noFill/>
              <a:miter lim="800000"/>
              <a:headEnd/>
              <a:tailEnd/>
            </a:ln>
          </p:spPr>
          <p:txBody>
            <a:bodyPr>
              <a:spAutoFit/>
            </a:bodyPr>
            <a:lstStyle/>
            <a:p>
              <a:pPr>
                <a:spcBef>
                  <a:spcPct val="50000"/>
                </a:spcBef>
                <a:defRPr/>
              </a:pPr>
              <a:r>
                <a:rPr lang="en-GB" sz="2000">
                  <a:solidFill>
                    <a:schemeClr val="tx1"/>
                  </a:solidFill>
                  <a:latin typeface="+mj-lt"/>
                  <a:ea typeface="Arial Unicode MS" pitchFamily="34" charset="-128"/>
                  <a:cs typeface="Arial Unicode MS" pitchFamily="34" charset="-128"/>
                </a:rPr>
                <a:t>pauseApp()</a:t>
              </a:r>
              <a:endParaRPr lang="en-US" sz="2000">
                <a:solidFill>
                  <a:schemeClr val="tx1"/>
                </a:solidFill>
                <a:latin typeface="+mj-lt"/>
                <a:ea typeface="Arial Unicode MS" pitchFamily="34" charset="-128"/>
                <a:cs typeface="Arial Unicode MS" pitchFamily="34" charset="-128"/>
              </a:endParaRPr>
            </a:p>
          </p:txBody>
        </p:sp>
        <p:sp>
          <p:nvSpPr>
            <p:cNvPr id="6170" name="Line 13"/>
            <p:cNvSpPr>
              <a:spLocks noChangeShapeType="1"/>
            </p:cNvSpPr>
            <p:nvPr/>
          </p:nvSpPr>
          <p:spPr bwMode="auto">
            <a:xfrm flipV="1">
              <a:off x="2026" y="2056"/>
              <a:ext cx="0" cy="1099"/>
            </a:xfrm>
            <a:prstGeom prst="line">
              <a:avLst/>
            </a:prstGeom>
            <a:noFill/>
            <a:ln w="9525">
              <a:solidFill>
                <a:schemeClr val="tx1"/>
              </a:solidFill>
              <a:round/>
              <a:headEnd/>
              <a:tailEnd type="triangle" w="med" len="med"/>
            </a:ln>
          </p:spPr>
          <p:txBody>
            <a:bodyPr/>
            <a:lstStyle/>
            <a:p>
              <a:pPr>
                <a:defRPr/>
              </a:pPr>
              <a:endParaRPr lang="en-US">
                <a:solidFill>
                  <a:schemeClr val="tx1"/>
                </a:solidFill>
                <a:latin typeface="+mj-lt"/>
                <a:ea typeface="Arial Unicode MS" pitchFamily="34" charset="-128"/>
                <a:cs typeface="Arial Unicode MS" pitchFamily="34" charset="-128"/>
              </a:endParaRPr>
            </a:p>
          </p:txBody>
        </p:sp>
      </p:grpSp>
      <p:grpSp>
        <p:nvGrpSpPr>
          <p:cNvPr id="5" name="Group 28"/>
          <p:cNvGrpSpPr>
            <a:grpSpLocks/>
          </p:cNvGrpSpPr>
          <p:nvPr/>
        </p:nvGrpSpPr>
        <p:grpSpPr bwMode="auto">
          <a:xfrm>
            <a:off x="3863601" y="3263900"/>
            <a:ext cx="4361750" cy="2159000"/>
            <a:chOff x="2434" y="2056"/>
            <a:chExt cx="2747" cy="1360"/>
          </a:xfrm>
        </p:grpSpPr>
        <p:sp>
          <p:nvSpPr>
            <p:cNvPr id="6166" name="AutoShape 7"/>
            <p:cNvSpPr>
              <a:spLocks noChangeArrowheads="1"/>
            </p:cNvSpPr>
            <p:nvPr/>
          </p:nvSpPr>
          <p:spPr bwMode="auto">
            <a:xfrm>
              <a:off x="3899" y="2056"/>
              <a:ext cx="1282" cy="517"/>
            </a:xfrm>
            <a:prstGeom prst="roundRect">
              <a:avLst>
                <a:gd name="adj" fmla="val 16667"/>
              </a:avLst>
            </a:prstGeom>
            <a:noFill/>
            <a:ln w="9525">
              <a:solidFill>
                <a:schemeClr val="tx1"/>
              </a:solidFill>
              <a:round/>
              <a:headEnd/>
              <a:tailEnd/>
            </a:ln>
          </p:spPr>
          <p:txBody>
            <a:bodyPr/>
            <a:lstStyle/>
            <a:p>
              <a:pPr algn="ctr">
                <a:spcBef>
                  <a:spcPct val="50000"/>
                </a:spcBef>
                <a:defRPr/>
              </a:pPr>
              <a:r>
                <a:rPr lang="en-GB" sz="2000">
                  <a:solidFill>
                    <a:schemeClr val="tx1"/>
                  </a:solidFill>
                  <a:latin typeface="+mj-lt"/>
                  <a:ea typeface="Arial Unicode MS" pitchFamily="34" charset="-128"/>
                  <a:cs typeface="Arial Unicode MS" pitchFamily="34" charset="-128"/>
                </a:rPr>
                <a:t>destroyed state</a:t>
              </a:r>
              <a:endParaRPr lang="en-US" sz="2000">
                <a:solidFill>
                  <a:schemeClr val="tx1"/>
                </a:solidFill>
                <a:latin typeface="+mj-lt"/>
                <a:ea typeface="Arial Unicode MS" pitchFamily="34" charset="-128"/>
                <a:cs typeface="Arial Unicode MS" pitchFamily="34" charset="-128"/>
              </a:endParaRPr>
            </a:p>
          </p:txBody>
        </p:sp>
        <p:sp>
          <p:nvSpPr>
            <p:cNvPr id="6167" name="Line 15"/>
            <p:cNvSpPr>
              <a:spLocks noChangeShapeType="1"/>
            </p:cNvSpPr>
            <p:nvPr/>
          </p:nvSpPr>
          <p:spPr bwMode="auto">
            <a:xfrm flipV="1">
              <a:off x="2434" y="2573"/>
              <a:ext cx="1916" cy="843"/>
            </a:xfrm>
            <a:prstGeom prst="line">
              <a:avLst/>
            </a:prstGeom>
            <a:noFill/>
            <a:ln w="9525">
              <a:solidFill>
                <a:schemeClr val="tx1"/>
              </a:solidFill>
              <a:round/>
              <a:headEnd/>
              <a:tailEnd type="triangle" w="med" len="med"/>
            </a:ln>
          </p:spPr>
          <p:txBody>
            <a:bodyPr/>
            <a:lstStyle/>
            <a:p>
              <a:pPr>
                <a:defRPr/>
              </a:pPr>
              <a:endParaRPr lang="en-US">
                <a:solidFill>
                  <a:schemeClr val="tx1"/>
                </a:solidFill>
                <a:latin typeface="+mj-lt"/>
                <a:ea typeface="Arial Unicode MS" pitchFamily="34" charset="-128"/>
                <a:cs typeface="Arial Unicode MS" pitchFamily="34" charset="-128"/>
              </a:endParaRPr>
            </a:p>
          </p:txBody>
        </p:sp>
        <p:sp>
          <p:nvSpPr>
            <p:cNvPr id="6168" name="Text Box 16"/>
            <p:cNvSpPr txBox="1">
              <a:spLocks noChangeArrowheads="1"/>
            </p:cNvSpPr>
            <p:nvPr/>
          </p:nvSpPr>
          <p:spPr bwMode="auto">
            <a:xfrm>
              <a:off x="3305" y="3030"/>
              <a:ext cx="1187" cy="250"/>
            </a:xfrm>
            <a:prstGeom prst="rect">
              <a:avLst/>
            </a:prstGeom>
            <a:noFill/>
            <a:ln w="9525">
              <a:noFill/>
              <a:miter lim="800000"/>
              <a:headEnd/>
              <a:tailEnd/>
            </a:ln>
          </p:spPr>
          <p:txBody>
            <a:bodyPr>
              <a:spAutoFit/>
            </a:bodyPr>
            <a:lstStyle/>
            <a:p>
              <a:pPr>
                <a:spcBef>
                  <a:spcPct val="50000"/>
                </a:spcBef>
                <a:defRPr/>
              </a:pPr>
              <a:r>
                <a:rPr lang="en-GB" sz="2000">
                  <a:solidFill>
                    <a:schemeClr val="tx1"/>
                  </a:solidFill>
                  <a:latin typeface="+mj-lt"/>
                  <a:ea typeface="Arial Unicode MS" pitchFamily="34" charset="-128"/>
                  <a:cs typeface="Arial Unicode MS" pitchFamily="34" charset="-128"/>
                </a:rPr>
                <a:t>destroyApp()</a:t>
              </a:r>
              <a:endParaRPr lang="en-US" sz="2000">
                <a:solidFill>
                  <a:schemeClr val="tx1"/>
                </a:solidFill>
                <a:latin typeface="+mj-lt"/>
                <a:ea typeface="Arial Unicode MS" pitchFamily="34" charset="-128"/>
                <a:cs typeface="Arial Unicode MS" pitchFamily="34" charset="-128"/>
              </a:endParaRPr>
            </a:p>
          </p:txBody>
        </p:sp>
      </p:grpSp>
      <p:grpSp>
        <p:nvGrpSpPr>
          <p:cNvPr id="6" name="Group 29"/>
          <p:cNvGrpSpPr>
            <a:grpSpLocks/>
          </p:cNvGrpSpPr>
          <p:nvPr/>
        </p:nvGrpSpPr>
        <p:grpSpPr bwMode="auto">
          <a:xfrm>
            <a:off x="3863600" y="2743200"/>
            <a:ext cx="3041651" cy="819150"/>
            <a:chOff x="2434" y="1728"/>
            <a:chExt cx="1916" cy="516"/>
          </a:xfrm>
        </p:grpSpPr>
        <p:sp>
          <p:nvSpPr>
            <p:cNvPr id="6164" name="Line 14"/>
            <p:cNvSpPr>
              <a:spLocks noChangeShapeType="1"/>
            </p:cNvSpPr>
            <p:nvPr/>
          </p:nvSpPr>
          <p:spPr bwMode="auto">
            <a:xfrm>
              <a:off x="2434" y="1728"/>
              <a:ext cx="1465" cy="516"/>
            </a:xfrm>
            <a:prstGeom prst="line">
              <a:avLst/>
            </a:prstGeom>
            <a:noFill/>
            <a:ln w="9525">
              <a:solidFill>
                <a:schemeClr val="tx1"/>
              </a:solidFill>
              <a:round/>
              <a:headEnd/>
              <a:tailEnd type="triangle" w="med" len="med"/>
            </a:ln>
          </p:spPr>
          <p:txBody>
            <a:bodyPr/>
            <a:lstStyle/>
            <a:p>
              <a:pPr>
                <a:defRPr/>
              </a:pPr>
              <a:endParaRPr lang="en-US">
                <a:solidFill>
                  <a:schemeClr val="tx1"/>
                </a:solidFill>
                <a:latin typeface="+mj-lt"/>
                <a:ea typeface="Arial Unicode MS" pitchFamily="34" charset="-128"/>
                <a:cs typeface="Arial Unicode MS" pitchFamily="34" charset="-128"/>
              </a:endParaRPr>
            </a:p>
          </p:txBody>
        </p:sp>
        <p:sp>
          <p:nvSpPr>
            <p:cNvPr id="6165" name="Text Box 17"/>
            <p:cNvSpPr txBox="1">
              <a:spLocks noChangeArrowheads="1"/>
            </p:cNvSpPr>
            <p:nvPr/>
          </p:nvSpPr>
          <p:spPr bwMode="auto">
            <a:xfrm>
              <a:off x="3163" y="1728"/>
              <a:ext cx="1187" cy="250"/>
            </a:xfrm>
            <a:prstGeom prst="rect">
              <a:avLst/>
            </a:prstGeom>
            <a:noFill/>
            <a:ln w="9525">
              <a:noFill/>
              <a:miter lim="800000"/>
              <a:headEnd/>
              <a:tailEnd/>
            </a:ln>
          </p:spPr>
          <p:txBody>
            <a:bodyPr>
              <a:spAutoFit/>
            </a:bodyPr>
            <a:lstStyle/>
            <a:p>
              <a:pPr>
                <a:spcBef>
                  <a:spcPct val="50000"/>
                </a:spcBef>
                <a:defRPr/>
              </a:pPr>
              <a:r>
                <a:rPr lang="en-GB" sz="2000">
                  <a:solidFill>
                    <a:schemeClr val="tx1"/>
                  </a:solidFill>
                  <a:latin typeface="+mj-lt"/>
                  <a:ea typeface="Arial Unicode MS" pitchFamily="34" charset="-128"/>
                  <a:cs typeface="Arial Unicode MS" pitchFamily="34" charset="-128"/>
                </a:rPr>
                <a:t>destroyApp()</a:t>
              </a:r>
              <a:endParaRPr lang="en-US" sz="2000">
                <a:solidFill>
                  <a:schemeClr val="tx1"/>
                </a:solidFill>
                <a:latin typeface="+mj-lt"/>
                <a:ea typeface="Arial Unicode MS" pitchFamily="34" charset="-128"/>
                <a:cs typeface="Arial Unicode MS" pitchFamily="34" charset="-128"/>
              </a:endParaRPr>
            </a:p>
          </p:txBody>
        </p:sp>
      </p:grpSp>
      <p:grpSp>
        <p:nvGrpSpPr>
          <p:cNvPr id="7" name="Group 25"/>
          <p:cNvGrpSpPr>
            <a:grpSpLocks/>
          </p:cNvGrpSpPr>
          <p:nvPr/>
        </p:nvGrpSpPr>
        <p:grpSpPr bwMode="auto">
          <a:xfrm>
            <a:off x="518664" y="1077914"/>
            <a:ext cx="3344937" cy="2185987"/>
            <a:chOff x="327" y="679"/>
            <a:chExt cx="2107" cy="1377"/>
          </a:xfrm>
        </p:grpSpPr>
        <p:sp>
          <p:nvSpPr>
            <p:cNvPr id="6159" name="AutoShape 5"/>
            <p:cNvSpPr>
              <a:spLocks noChangeArrowheads="1"/>
            </p:cNvSpPr>
            <p:nvPr/>
          </p:nvSpPr>
          <p:spPr bwMode="auto">
            <a:xfrm>
              <a:off x="1152" y="1539"/>
              <a:ext cx="1282" cy="517"/>
            </a:xfrm>
            <a:prstGeom prst="roundRect">
              <a:avLst>
                <a:gd name="adj" fmla="val 16667"/>
              </a:avLst>
            </a:prstGeom>
            <a:noFill/>
            <a:ln w="9525">
              <a:solidFill>
                <a:schemeClr val="tx1"/>
              </a:solidFill>
              <a:round/>
              <a:headEnd/>
              <a:tailEnd/>
            </a:ln>
          </p:spPr>
          <p:txBody>
            <a:bodyPr/>
            <a:lstStyle/>
            <a:p>
              <a:pPr algn="ctr">
                <a:spcBef>
                  <a:spcPct val="50000"/>
                </a:spcBef>
                <a:defRPr/>
              </a:pPr>
              <a:r>
                <a:rPr lang="en-GB" sz="2000">
                  <a:solidFill>
                    <a:schemeClr val="tx1"/>
                  </a:solidFill>
                  <a:latin typeface="+mj-lt"/>
                  <a:ea typeface="Arial Unicode MS" pitchFamily="34" charset="-128"/>
                  <a:cs typeface="Arial Unicode MS" pitchFamily="34" charset="-128"/>
                </a:rPr>
                <a:t>paused state</a:t>
              </a:r>
              <a:endParaRPr lang="en-US" sz="2000">
                <a:solidFill>
                  <a:schemeClr val="tx1"/>
                </a:solidFill>
                <a:latin typeface="+mj-lt"/>
                <a:ea typeface="Arial Unicode MS" pitchFamily="34" charset="-128"/>
                <a:cs typeface="Arial Unicode MS" pitchFamily="34" charset="-128"/>
              </a:endParaRPr>
            </a:p>
          </p:txBody>
        </p:sp>
        <p:grpSp>
          <p:nvGrpSpPr>
            <p:cNvPr id="7184" name="Group 24"/>
            <p:cNvGrpSpPr>
              <a:grpSpLocks/>
            </p:cNvGrpSpPr>
            <p:nvPr/>
          </p:nvGrpSpPr>
          <p:grpSpPr bwMode="auto">
            <a:xfrm>
              <a:off x="327" y="679"/>
              <a:ext cx="2107" cy="860"/>
              <a:chOff x="327" y="679"/>
              <a:chExt cx="2107" cy="860"/>
            </a:xfrm>
          </p:grpSpPr>
          <p:sp>
            <p:nvSpPr>
              <p:cNvPr id="6161" name="Line 8"/>
              <p:cNvSpPr>
                <a:spLocks noChangeShapeType="1"/>
              </p:cNvSpPr>
              <p:nvPr/>
            </p:nvSpPr>
            <p:spPr bwMode="auto">
              <a:xfrm>
                <a:off x="546" y="844"/>
                <a:ext cx="824" cy="695"/>
              </a:xfrm>
              <a:prstGeom prst="line">
                <a:avLst/>
              </a:prstGeom>
              <a:noFill/>
              <a:ln w="9525">
                <a:solidFill>
                  <a:schemeClr val="tx1"/>
                </a:solidFill>
                <a:round/>
                <a:headEnd/>
                <a:tailEnd type="triangle" w="med" len="med"/>
              </a:ln>
            </p:spPr>
            <p:txBody>
              <a:bodyPr/>
              <a:lstStyle/>
              <a:p>
                <a:pPr>
                  <a:defRPr/>
                </a:pPr>
                <a:endParaRPr lang="en-US">
                  <a:solidFill>
                    <a:schemeClr val="tx1"/>
                  </a:solidFill>
                  <a:latin typeface="+mj-lt"/>
                  <a:ea typeface="Arial Unicode MS" pitchFamily="34" charset="-128"/>
                  <a:cs typeface="Arial Unicode MS" pitchFamily="34" charset="-128"/>
                </a:endParaRPr>
              </a:p>
            </p:txBody>
          </p:sp>
          <p:sp>
            <p:nvSpPr>
              <p:cNvPr id="6162" name="Text Box 9"/>
              <p:cNvSpPr txBox="1">
                <a:spLocks noChangeArrowheads="1"/>
              </p:cNvSpPr>
              <p:nvPr/>
            </p:nvSpPr>
            <p:spPr bwMode="auto">
              <a:xfrm>
                <a:off x="1044" y="844"/>
                <a:ext cx="1390" cy="250"/>
              </a:xfrm>
              <a:prstGeom prst="rect">
                <a:avLst/>
              </a:prstGeom>
              <a:noFill/>
              <a:ln w="9525">
                <a:noFill/>
                <a:miter lim="800000"/>
                <a:headEnd/>
                <a:tailEnd/>
              </a:ln>
            </p:spPr>
            <p:txBody>
              <a:bodyPr>
                <a:spAutoFit/>
              </a:bodyPr>
              <a:lstStyle/>
              <a:p>
                <a:pPr>
                  <a:spcBef>
                    <a:spcPct val="50000"/>
                  </a:spcBef>
                  <a:defRPr/>
                </a:pPr>
                <a:r>
                  <a:rPr lang="en-GB" sz="2000">
                    <a:solidFill>
                      <a:schemeClr val="tx1"/>
                    </a:solidFill>
                    <a:latin typeface="+mj-lt"/>
                    <a:ea typeface="Arial Unicode MS" pitchFamily="34" charset="-128"/>
                    <a:cs typeface="Arial Unicode MS" pitchFamily="34" charset="-128"/>
                  </a:rPr>
                  <a:t>constructor</a:t>
                </a:r>
                <a:endParaRPr lang="en-US" sz="2000">
                  <a:solidFill>
                    <a:schemeClr val="tx1"/>
                  </a:solidFill>
                  <a:latin typeface="+mj-lt"/>
                  <a:ea typeface="Arial Unicode MS" pitchFamily="34" charset="-128"/>
                  <a:cs typeface="Arial Unicode MS" pitchFamily="34" charset="-128"/>
                </a:endParaRPr>
              </a:p>
            </p:txBody>
          </p:sp>
          <p:sp>
            <p:nvSpPr>
              <p:cNvPr id="6163" name="Oval 18"/>
              <p:cNvSpPr>
                <a:spLocks noChangeArrowheads="1"/>
              </p:cNvSpPr>
              <p:nvPr/>
            </p:nvSpPr>
            <p:spPr bwMode="auto">
              <a:xfrm>
                <a:off x="327" y="679"/>
                <a:ext cx="348" cy="330"/>
              </a:xfrm>
              <a:prstGeom prst="ellipse">
                <a:avLst/>
              </a:prstGeom>
              <a:solidFill>
                <a:schemeClr val="tx1"/>
              </a:solidFill>
              <a:ln w="9525">
                <a:solidFill>
                  <a:schemeClr val="tx1"/>
                </a:solidFill>
                <a:round/>
                <a:headEnd/>
                <a:tailEnd/>
              </a:ln>
            </p:spPr>
            <p:txBody>
              <a:bodyPr wrap="none" anchor="ctr"/>
              <a:lstStyle/>
              <a:p>
                <a:pPr>
                  <a:defRPr/>
                </a:pPr>
                <a:endParaRPr lang="en-US">
                  <a:solidFill>
                    <a:schemeClr val="tx1"/>
                  </a:solidFill>
                  <a:latin typeface="+mj-lt"/>
                  <a:ea typeface="Arial Unicode MS" pitchFamily="34" charset="-128"/>
                  <a:cs typeface="Arial Unicode MS" pitchFamily="34" charset="-128"/>
                </a:endParaRPr>
              </a:p>
            </p:txBody>
          </p:sp>
        </p:grpSp>
      </p:grpSp>
      <p:grpSp>
        <p:nvGrpSpPr>
          <p:cNvPr id="9" name="Group 30"/>
          <p:cNvGrpSpPr>
            <a:grpSpLocks/>
          </p:cNvGrpSpPr>
          <p:nvPr/>
        </p:nvGrpSpPr>
        <p:grpSpPr bwMode="auto">
          <a:xfrm>
            <a:off x="6248864" y="1077914"/>
            <a:ext cx="2443870" cy="2185987"/>
            <a:chOff x="3936" y="679"/>
            <a:chExt cx="1540" cy="1377"/>
          </a:xfrm>
        </p:grpSpPr>
        <p:grpSp>
          <p:nvGrpSpPr>
            <p:cNvPr id="7178" name="Group 22"/>
            <p:cNvGrpSpPr>
              <a:grpSpLocks/>
            </p:cNvGrpSpPr>
            <p:nvPr/>
          </p:nvGrpSpPr>
          <p:grpSpPr bwMode="auto">
            <a:xfrm>
              <a:off x="5007" y="679"/>
              <a:ext cx="469" cy="415"/>
              <a:chOff x="4946" y="636"/>
              <a:chExt cx="469" cy="415"/>
            </a:xfrm>
          </p:grpSpPr>
          <p:sp>
            <p:nvSpPr>
              <p:cNvPr id="6157" name="Oval 19"/>
              <p:cNvSpPr>
                <a:spLocks noChangeArrowheads="1"/>
              </p:cNvSpPr>
              <p:nvPr/>
            </p:nvSpPr>
            <p:spPr bwMode="auto">
              <a:xfrm>
                <a:off x="5007" y="679"/>
                <a:ext cx="348" cy="330"/>
              </a:xfrm>
              <a:prstGeom prst="ellipse">
                <a:avLst/>
              </a:prstGeom>
              <a:solidFill>
                <a:schemeClr val="tx1"/>
              </a:solidFill>
              <a:ln w="9525">
                <a:solidFill>
                  <a:schemeClr val="tx1"/>
                </a:solidFill>
                <a:round/>
                <a:headEnd/>
                <a:tailEnd/>
              </a:ln>
            </p:spPr>
            <p:txBody>
              <a:bodyPr wrap="none" anchor="ctr"/>
              <a:lstStyle/>
              <a:p>
                <a:pPr>
                  <a:defRPr/>
                </a:pPr>
                <a:endParaRPr lang="en-US">
                  <a:solidFill>
                    <a:schemeClr val="tx1"/>
                  </a:solidFill>
                  <a:latin typeface="+mj-lt"/>
                  <a:ea typeface="Arial Unicode MS" pitchFamily="34" charset="-128"/>
                  <a:cs typeface="Arial Unicode MS" pitchFamily="34" charset="-128"/>
                </a:endParaRPr>
              </a:p>
            </p:txBody>
          </p:sp>
          <p:sp>
            <p:nvSpPr>
              <p:cNvPr id="6158" name="Oval 20"/>
              <p:cNvSpPr>
                <a:spLocks noChangeArrowheads="1"/>
              </p:cNvSpPr>
              <p:nvPr/>
            </p:nvSpPr>
            <p:spPr bwMode="auto">
              <a:xfrm>
                <a:off x="4946" y="636"/>
                <a:ext cx="469" cy="415"/>
              </a:xfrm>
              <a:prstGeom prst="ellipse">
                <a:avLst/>
              </a:prstGeom>
              <a:noFill/>
              <a:ln w="9525">
                <a:solidFill>
                  <a:schemeClr val="tx1"/>
                </a:solidFill>
                <a:round/>
                <a:headEnd/>
                <a:tailEnd/>
              </a:ln>
            </p:spPr>
            <p:txBody>
              <a:bodyPr wrap="none" anchor="ctr"/>
              <a:lstStyle/>
              <a:p>
                <a:pPr>
                  <a:defRPr/>
                </a:pPr>
                <a:endParaRPr lang="en-US">
                  <a:solidFill>
                    <a:schemeClr val="tx1"/>
                  </a:solidFill>
                  <a:latin typeface="+mj-lt"/>
                  <a:ea typeface="Arial Unicode MS" pitchFamily="34" charset="-128"/>
                  <a:cs typeface="Arial Unicode MS" pitchFamily="34" charset="-128"/>
                </a:endParaRPr>
              </a:p>
            </p:txBody>
          </p:sp>
        </p:grpSp>
        <p:sp>
          <p:nvSpPr>
            <p:cNvPr id="6155" name="Line 21"/>
            <p:cNvSpPr>
              <a:spLocks noChangeShapeType="1"/>
            </p:cNvSpPr>
            <p:nvPr/>
          </p:nvSpPr>
          <p:spPr bwMode="auto">
            <a:xfrm flipV="1">
              <a:off x="4737" y="1094"/>
              <a:ext cx="440" cy="962"/>
            </a:xfrm>
            <a:prstGeom prst="line">
              <a:avLst/>
            </a:prstGeom>
            <a:noFill/>
            <a:ln w="9525">
              <a:solidFill>
                <a:schemeClr val="tx1"/>
              </a:solidFill>
              <a:round/>
              <a:headEnd/>
              <a:tailEnd type="triangle" w="med" len="med"/>
            </a:ln>
          </p:spPr>
          <p:txBody>
            <a:bodyPr/>
            <a:lstStyle/>
            <a:p>
              <a:pPr>
                <a:defRPr/>
              </a:pPr>
              <a:endParaRPr lang="en-US">
                <a:solidFill>
                  <a:schemeClr val="tx1"/>
                </a:solidFill>
                <a:latin typeface="+mj-lt"/>
                <a:ea typeface="Arial Unicode MS" pitchFamily="34" charset="-128"/>
                <a:cs typeface="Arial Unicode MS" pitchFamily="34" charset="-128"/>
              </a:endParaRPr>
            </a:p>
          </p:txBody>
        </p:sp>
        <p:sp>
          <p:nvSpPr>
            <p:cNvPr id="6156" name="Text Box 23"/>
            <p:cNvSpPr txBox="1">
              <a:spLocks noChangeArrowheads="1"/>
            </p:cNvSpPr>
            <p:nvPr/>
          </p:nvSpPr>
          <p:spPr bwMode="auto">
            <a:xfrm>
              <a:off x="3936" y="1143"/>
              <a:ext cx="1187" cy="446"/>
            </a:xfrm>
            <a:prstGeom prst="rect">
              <a:avLst/>
            </a:prstGeom>
            <a:noFill/>
            <a:ln w="9525">
              <a:noFill/>
              <a:miter lim="800000"/>
              <a:headEnd/>
              <a:tailEnd/>
            </a:ln>
          </p:spPr>
          <p:txBody>
            <a:bodyPr>
              <a:spAutoFit/>
            </a:bodyPr>
            <a:lstStyle/>
            <a:p>
              <a:pPr>
                <a:spcBef>
                  <a:spcPct val="50000"/>
                </a:spcBef>
                <a:defRPr/>
              </a:pPr>
              <a:r>
                <a:rPr lang="en-GB" sz="2000" dirty="0">
                  <a:solidFill>
                    <a:schemeClr val="tx1"/>
                  </a:solidFill>
                  <a:latin typeface="+mj-lt"/>
                  <a:ea typeface="Arial Unicode MS" pitchFamily="34" charset="-128"/>
                  <a:cs typeface="Arial Unicode MS" pitchFamily="34" charset="-128"/>
                </a:rPr>
                <a:t>garbage collected</a:t>
              </a:r>
              <a:endParaRPr lang="en-US" sz="2000" dirty="0">
                <a:solidFill>
                  <a:schemeClr val="tx1"/>
                </a:solidFill>
                <a:latin typeface="+mj-lt"/>
                <a:ea typeface="Arial Unicode MS" pitchFamily="34" charset="-128"/>
                <a:cs typeface="Arial Unicode MS" pitchFamily="34" charset="-128"/>
              </a:endParaRPr>
            </a:p>
          </p:txBody>
        </p:sp>
      </p:grpSp>
      <p:sp>
        <p:nvSpPr>
          <p:cNvPr id="7177" name="Slide Number Placeholder 30"/>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3887172D-EDF8-A64C-93ED-74D6042AD471}" type="slidenum">
              <a:rPr lang="en-GB" sz="1400"/>
              <a:pPr eaLnBrk="1" hangingPunct="1"/>
              <a:t>5</a:t>
            </a:fld>
            <a:endParaRPr lang="en-GB" sz="1400"/>
          </a:p>
        </p:txBody>
      </p:sp>
    </p:spTree>
    <p:extLst>
      <p:ext uri="{BB962C8B-B14F-4D97-AF65-F5344CB8AC3E}">
        <p14:creationId xmlns:p14="http://schemas.microsoft.com/office/powerpoint/2010/main" val="24268266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p:txBody>
          <a:bodyPr>
            <a:normAutofit/>
          </a:bodyPr>
          <a:lstStyle/>
          <a:p>
            <a:pPr eaLnBrk="1" hangingPunct="1"/>
            <a:r>
              <a:rPr lang="en-GB" sz="3200" dirty="0">
                <a:latin typeface="Arial" charset="0"/>
              </a:rPr>
              <a:t>What to code in the lifecycle methods</a:t>
            </a:r>
            <a:endParaRPr lang="en-US" sz="3200" dirty="0">
              <a:latin typeface="Arial" charset="0"/>
            </a:endParaRPr>
          </a:p>
        </p:txBody>
      </p:sp>
      <p:sp>
        <p:nvSpPr>
          <p:cNvPr id="88067" name="Rectangle 3"/>
          <p:cNvSpPr>
            <a:spLocks noGrp="1" noChangeArrowheads="1"/>
          </p:cNvSpPr>
          <p:nvPr>
            <p:ph idx="1"/>
          </p:nvPr>
        </p:nvSpPr>
        <p:spPr/>
        <p:txBody>
          <a:bodyPr>
            <a:normAutofit fontScale="92500" lnSpcReduction="20000"/>
          </a:bodyPr>
          <a:lstStyle/>
          <a:p>
            <a:pPr eaLnBrk="1" hangingPunct="1">
              <a:lnSpc>
                <a:spcPct val="80000"/>
              </a:lnSpc>
            </a:pPr>
            <a:r>
              <a:rPr lang="en-GB" sz="2800" dirty="0">
                <a:solidFill>
                  <a:schemeClr val="accent2"/>
                </a:solidFill>
                <a:latin typeface="Arial" charset="0"/>
              </a:rPr>
              <a:t>Constructor</a:t>
            </a:r>
          </a:p>
          <a:p>
            <a:pPr lvl="1" eaLnBrk="1" hangingPunct="1">
              <a:lnSpc>
                <a:spcPct val="80000"/>
              </a:lnSpc>
            </a:pPr>
            <a:r>
              <a:rPr lang="en-GB" sz="2400" dirty="0">
                <a:solidFill>
                  <a:schemeClr val="accent2"/>
                </a:solidFill>
                <a:latin typeface="Arial" charset="0"/>
              </a:rPr>
              <a:t>Code to be executed only once during </a:t>
            </a:r>
            <a:r>
              <a:rPr lang="en-GB" sz="2400" dirty="0" err="1">
                <a:solidFill>
                  <a:schemeClr val="accent2"/>
                </a:solidFill>
                <a:latin typeface="Arial" charset="0"/>
              </a:rPr>
              <a:t>MIDlet's</a:t>
            </a:r>
            <a:r>
              <a:rPr lang="en-GB" sz="2400" dirty="0">
                <a:solidFill>
                  <a:schemeClr val="accent2"/>
                </a:solidFill>
                <a:latin typeface="Arial" charset="0"/>
              </a:rPr>
              <a:t> life</a:t>
            </a:r>
          </a:p>
          <a:p>
            <a:pPr lvl="1" eaLnBrk="1" hangingPunct="1">
              <a:lnSpc>
                <a:spcPct val="80000"/>
              </a:lnSpc>
            </a:pPr>
            <a:r>
              <a:rPr lang="en-GB" sz="2400" dirty="0">
                <a:solidFill>
                  <a:schemeClr val="accent2"/>
                </a:solidFill>
                <a:latin typeface="Arial" charset="0"/>
              </a:rPr>
              <a:t>Typically creating elements of the UI e.g. Commands, Screens, Lists </a:t>
            </a:r>
            <a:r>
              <a:rPr lang="en-GB" sz="2400" dirty="0" err="1">
                <a:solidFill>
                  <a:schemeClr val="accent2"/>
                </a:solidFill>
                <a:latin typeface="Arial" charset="0"/>
              </a:rPr>
              <a:t>etc</a:t>
            </a:r>
            <a:endParaRPr lang="en-GB" sz="2400" dirty="0">
              <a:solidFill>
                <a:schemeClr val="accent2"/>
              </a:solidFill>
              <a:latin typeface="Arial" charset="0"/>
            </a:endParaRPr>
          </a:p>
          <a:p>
            <a:pPr eaLnBrk="1" hangingPunct="1">
              <a:lnSpc>
                <a:spcPct val="80000"/>
              </a:lnSpc>
            </a:pPr>
            <a:r>
              <a:rPr lang="en-GB" sz="2800" dirty="0" err="1">
                <a:solidFill>
                  <a:srgbClr val="A41A97"/>
                </a:solidFill>
                <a:latin typeface="Arial" charset="0"/>
              </a:rPr>
              <a:t>startApp</a:t>
            </a:r>
            <a:r>
              <a:rPr lang="en-GB" sz="2800" dirty="0">
                <a:solidFill>
                  <a:srgbClr val="A41A97"/>
                </a:solidFill>
                <a:latin typeface="Arial" charset="0"/>
              </a:rPr>
              <a:t>()</a:t>
            </a:r>
          </a:p>
          <a:p>
            <a:pPr lvl="1" eaLnBrk="1" hangingPunct="1">
              <a:lnSpc>
                <a:spcPct val="80000"/>
              </a:lnSpc>
            </a:pPr>
            <a:r>
              <a:rPr lang="en-GB" sz="2400" dirty="0">
                <a:solidFill>
                  <a:srgbClr val="A41A97"/>
                </a:solidFill>
                <a:latin typeface="Arial" charset="0"/>
              </a:rPr>
              <a:t>Code to be executed each time the MIDlet is about to become active.  Remember this may be executed more than once during the </a:t>
            </a:r>
            <a:r>
              <a:rPr lang="en-GB" sz="2400" dirty="0" err="1">
                <a:solidFill>
                  <a:srgbClr val="A41A97"/>
                </a:solidFill>
                <a:latin typeface="Arial" charset="0"/>
              </a:rPr>
              <a:t>MIDlet's</a:t>
            </a:r>
            <a:r>
              <a:rPr lang="en-GB" sz="2400" dirty="0">
                <a:solidFill>
                  <a:srgbClr val="A41A97"/>
                </a:solidFill>
                <a:latin typeface="Arial" charset="0"/>
              </a:rPr>
              <a:t> life.</a:t>
            </a:r>
          </a:p>
          <a:p>
            <a:pPr lvl="1" eaLnBrk="1" hangingPunct="1">
              <a:lnSpc>
                <a:spcPct val="80000"/>
              </a:lnSpc>
            </a:pPr>
            <a:r>
              <a:rPr lang="en-GB" sz="2400" dirty="0">
                <a:solidFill>
                  <a:srgbClr val="A41A97"/>
                </a:solidFill>
                <a:latin typeface="Arial" charset="0"/>
              </a:rPr>
              <a:t>Typically making the current screen visible</a:t>
            </a:r>
          </a:p>
          <a:p>
            <a:pPr eaLnBrk="1" hangingPunct="1">
              <a:lnSpc>
                <a:spcPct val="80000"/>
              </a:lnSpc>
            </a:pPr>
            <a:r>
              <a:rPr lang="en-GB" sz="2800" dirty="0" err="1">
                <a:solidFill>
                  <a:srgbClr val="003366"/>
                </a:solidFill>
                <a:latin typeface="Arial" charset="0"/>
              </a:rPr>
              <a:t>destroyApp</a:t>
            </a:r>
            <a:r>
              <a:rPr lang="en-GB" sz="2800" dirty="0">
                <a:solidFill>
                  <a:srgbClr val="003366"/>
                </a:solidFill>
                <a:latin typeface="Arial" charset="0"/>
              </a:rPr>
              <a:t>()</a:t>
            </a:r>
          </a:p>
          <a:p>
            <a:pPr lvl="1" eaLnBrk="1" hangingPunct="1">
              <a:lnSpc>
                <a:spcPct val="80000"/>
              </a:lnSpc>
            </a:pPr>
            <a:r>
              <a:rPr lang="en-GB" sz="2400" dirty="0">
                <a:solidFill>
                  <a:srgbClr val="003366"/>
                </a:solidFill>
                <a:latin typeface="Arial" charset="0"/>
              </a:rPr>
              <a:t>Releasing resources used by the MIDlet just before shutdown and saving any data (e.g. user preferences)</a:t>
            </a:r>
          </a:p>
          <a:p>
            <a:pPr eaLnBrk="1" hangingPunct="1">
              <a:lnSpc>
                <a:spcPct val="80000"/>
              </a:lnSpc>
            </a:pPr>
            <a:r>
              <a:rPr lang="en-GB" sz="2800" dirty="0" err="1">
                <a:solidFill>
                  <a:srgbClr val="CC3300"/>
                </a:solidFill>
                <a:latin typeface="Arial" charset="0"/>
              </a:rPr>
              <a:t>pauseApp</a:t>
            </a:r>
            <a:r>
              <a:rPr lang="en-GB" sz="2800" dirty="0">
                <a:solidFill>
                  <a:srgbClr val="CC3300"/>
                </a:solidFill>
                <a:latin typeface="Arial" charset="0"/>
              </a:rPr>
              <a:t>()</a:t>
            </a:r>
          </a:p>
          <a:p>
            <a:pPr lvl="1" eaLnBrk="1" hangingPunct="1">
              <a:lnSpc>
                <a:spcPct val="80000"/>
              </a:lnSpc>
            </a:pPr>
            <a:r>
              <a:rPr lang="en-GB" sz="2400" dirty="0">
                <a:solidFill>
                  <a:srgbClr val="CC3300"/>
                </a:solidFill>
                <a:latin typeface="Arial" charset="0"/>
              </a:rPr>
              <a:t>Releasing any resources that the MIDlet doesn't need while paused e.g. stopping an animation or closing a network connection</a:t>
            </a:r>
          </a:p>
          <a:p>
            <a:pPr eaLnBrk="1" hangingPunct="1">
              <a:lnSpc>
                <a:spcPct val="80000"/>
              </a:lnSpc>
            </a:pPr>
            <a:endParaRPr lang="en-US" sz="2800" dirty="0">
              <a:solidFill>
                <a:srgbClr val="CC3300"/>
              </a:solidFill>
              <a:latin typeface="Arial" charset="0"/>
            </a:endParaRPr>
          </a:p>
        </p:txBody>
      </p:sp>
      <p:sp>
        <p:nvSpPr>
          <p:cNvPr id="819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7711E7DE-75F0-2C4B-A6D9-3E3EB102542C}" type="slidenum">
              <a:rPr lang="en-GB" sz="1400"/>
              <a:pPr eaLnBrk="1" hangingPunct="1"/>
              <a:t>6</a:t>
            </a:fld>
            <a:endParaRPr lang="en-GB" sz="1400"/>
          </a:p>
        </p:txBody>
      </p:sp>
    </p:spTree>
    <p:extLst>
      <p:ext uri="{BB962C8B-B14F-4D97-AF65-F5344CB8AC3E}">
        <p14:creationId xmlns:p14="http://schemas.microsoft.com/office/powerpoint/2010/main" val="7451557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8067">
                                            <p:txEl>
                                              <p:pRg st="0" end="0"/>
                                            </p:txEl>
                                          </p:spTgt>
                                        </p:tgtEl>
                                        <p:attrNameLst>
                                          <p:attrName>ppt_c</p:attrName>
                                        </p:attrNameLst>
                                      </p:cBhvr>
                                      <p:to>
                                        <a:srgbClr val="5F5F5F"/>
                                      </p:to>
                                    </p:animClr>
                                  </p:sub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8067">
                                            <p:txEl>
                                              <p:pRg st="1" end="1"/>
                                            </p:txEl>
                                          </p:spTgt>
                                        </p:tgtEl>
                                        <p:attrNameLst>
                                          <p:attrName>ppt_c</p:attrName>
                                        </p:attrNameLst>
                                      </p:cBhvr>
                                      <p:to>
                                        <a:srgbClr val="5F5F5F"/>
                                      </p:to>
                                    </p:animClr>
                                  </p:sub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8067">
                                            <p:txEl>
                                              <p:pRg st="2" end="2"/>
                                            </p:txEl>
                                          </p:spTgt>
                                        </p:tgtEl>
                                        <p:attrNameLst>
                                          <p:attrName>ppt_c</p:attrName>
                                        </p:attrNameLst>
                                      </p:cBhvr>
                                      <p:to>
                                        <a:srgbClr val="5F5F5F"/>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6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88067">
                                            <p:txEl>
                                              <p:pRg st="3" end="3"/>
                                            </p:txEl>
                                          </p:spTgt>
                                        </p:tgtEl>
                                        <p:attrNameLst>
                                          <p:attrName>ppt_c</p:attrName>
                                        </p:attrNameLst>
                                      </p:cBhvr>
                                      <p:to>
                                        <a:srgbClr val="5F5F5F"/>
                                      </p:to>
                                    </p:animClr>
                                  </p:subTnLst>
                                </p:cTn>
                              </p:par>
                              <p:par>
                                <p:cTn id="15" presetID="1" presetClass="entr" presetSubtype="0" fill="hold" grpId="0" nodeType="withEffect">
                                  <p:stCondLst>
                                    <p:cond delay="0"/>
                                  </p:stCondLst>
                                  <p:childTnLst>
                                    <p:set>
                                      <p:cBhvr>
                                        <p:cTn id="16" dur="1" fill="hold">
                                          <p:stCondLst>
                                            <p:cond delay="0"/>
                                          </p:stCondLst>
                                        </p:cTn>
                                        <p:tgtEl>
                                          <p:spTgt spid="8806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88067">
                                            <p:txEl>
                                              <p:pRg st="4" end="4"/>
                                            </p:txEl>
                                          </p:spTgt>
                                        </p:tgtEl>
                                        <p:attrNameLst>
                                          <p:attrName>ppt_c</p:attrName>
                                        </p:attrNameLst>
                                      </p:cBhvr>
                                      <p:to>
                                        <a:srgbClr val="5F5F5F"/>
                                      </p:to>
                                    </p:animClr>
                                  </p:subTnLst>
                                </p:cTn>
                              </p:par>
                              <p:par>
                                <p:cTn id="17" presetID="1" presetClass="entr" presetSubtype="0" fill="hold" grpId="0" nodeType="withEffect">
                                  <p:stCondLst>
                                    <p:cond delay="0"/>
                                  </p:stCondLst>
                                  <p:childTnLst>
                                    <p:set>
                                      <p:cBhvr>
                                        <p:cTn id="18" dur="1" fill="hold">
                                          <p:stCondLst>
                                            <p:cond delay="0"/>
                                          </p:stCondLst>
                                        </p:cTn>
                                        <p:tgtEl>
                                          <p:spTgt spid="8806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88067">
                                            <p:txEl>
                                              <p:pRg st="5" end="5"/>
                                            </p:txEl>
                                          </p:spTgt>
                                        </p:tgtEl>
                                        <p:attrNameLst>
                                          <p:attrName>ppt_c</p:attrName>
                                        </p:attrNameLst>
                                      </p:cBhvr>
                                      <p:to>
                                        <a:srgbClr val="5F5F5F"/>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06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88067">
                                            <p:txEl>
                                              <p:pRg st="6" end="6"/>
                                            </p:txEl>
                                          </p:spTgt>
                                        </p:tgtEl>
                                        <p:attrNameLst>
                                          <p:attrName>ppt_c</p:attrName>
                                        </p:attrNameLst>
                                      </p:cBhvr>
                                      <p:to>
                                        <a:srgbClr val="5F5F5F"/>
                                      </p:to>
                                    </p:animClr>
                                  </p:subTnLst>
                                </p:cTn>
                              </p:par>
                              <p:par>
                                <p:cTn id="23" presetID="1" presetClass="entr" presetSubtype="0" fill="hold" grpId="0" nodeType="withEffect">
                                  <p:stCondLst>
                                    <p:cond delay="0"/>
                                  </p:stCondLst>
                                  <p:childTnLst>
                                    <p:set>
                                      <p:cBhvr>
                                        <p:cTn id="24" dur="1" fill="hold">
                                          <p:stCondLst>
                                            <p:cond delay="0"/>
                                          </p:stCondLst>
                                        </p:cTn>
                                        <p:tgtEl>
                                          <p:spTgt spid="88067">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88067">
                                            <p:txEl>
                                              <p:pRg st="7" end="7"/>
                                            </p:txEl>
                                          </p:spTgt>
                                        </p:tgtEl>
                                        <p:attrNameLst>
                                          <p:attrName>ppt_c</p:attrName>
                                        </p:attrNameLst>
                                      </p:cBhvr>
                                      <p:to>
                                        <a:srgbClr val="5F5F5F"/>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8067">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88067">
                                            <p:txEl>
                                              <p:pRg st="8" end="8"/>
                                            </p:txEl>
                                          </p:spTgt>
                                        </p:tgtEl>
                                        <p:attrNameLst>
                                          <p:attrName>ppt_c</p:attrName>
                                        </p:attrNameLst>
                                      </p:cBhvr>
                                      <p:to>
                                        <a:srgbClr val="5F5F5F"/>
                                      </p:to>
                                    </p:animClr>
                                  </p:subTnLst>
                                </p:cTn>
                              </p:par>
                              <p:par>
                                <p:cTn id="29" presetID="1" presetClass="entr" presetSubtype="0" fill="hold" grpId="0" nodeType="withEffect">
                                  <p:stCondLst>
                                    <p:cond delay="0"/>
                                  </p:stCondLst>
                                  <p:childTnLst>
                                    <p:set>
                                      <p:cBhvr>
                                        <p:cTn id="30" dur="1" fill="hold">
                                          <p:stCondLst>
                                            <p:cond delay="0"/>
                                          </p:stCondLst>
                                        </p:cTn>
                                        <p:tgtEl>
                                          <p:spTgt spid="88067">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88067">
                                            <p:txEl>
                                              <p:pRg st="9" end="9"/>
                                            </p:txEl>
                                          </p:spTgt>
                                        </p:tgtEl>
                                        <p:attrNameLst>
                                          <p:attrName>ppt_c</p:attrName>
                                        </p:attrNameLst>
                                      </p:cBhvr>
                                      <p:to>
                                        <a:srgbClr val="5F5F5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atin typeface="Arial" charset="0"/>
              </a:rPr>
              <a:t>Quick Quiz Question 1</a:t>
            </a:r>
            <a:endParaRPr lang="en-US">
              <a:latin typeface="Arial" charset="0"/>
            </a:endParaRPr>
          </a:p>
        </p:txBody>
      </p:sp>
      <p:sp>
        <p:nvSpPr>
          <p:cNvPr id="9219" name="Rectangle 3"/>
          <p:cNvSpPr>
            <a:spLocks noGrp="1" noChangeArrowheads="1"/>
          </p:cNvSpPr>
          <p:nvPr>
            <p:ph idx="1"/>
          </p:nvPr>
        </p:nvSpPr>
        <p:spPr/>
        <p:txBody>
          <a:bodyPr/>
          <a:lstStyle/>
          <a:p>
            <a:pPr eaLnBrk="1" hangingPunct="1"/>
            <a:r>
              <a:rPr lang="en-GB" dirty="0">
                <a:latin typeface="Arial" charset="0"/>
              </a:rPr>
              <a:t>Which of the following are true statements?</a:t>
            </a:r>
          </a:p>
          <a:p>
            <a:pPr lvl="1" eaLnBrk="1" hangingPunct="1"/>
            <a:r>
              <a:rPr lang="en-GB" dirty="0">
                <a:latin typeface="Arial" charset="0"/>
              </a:rPr>
              <a:t>By the time a </a:t>
            </a:r>
            <a:r>
              <a:rPr lang="en-GB" dirty="0" err="1">
                <a:latin typeface="Arial" charset="0"/>
              </a:rPr>
              <a:t>MIDlet's</a:t>
            </a:r>
            <a:r>
              <a:rPr lang="en-GB" dirty="0">
                <a:latin typeface="Arial" charset="0"/>
              </a:rPr>
              <a:t> constructor has finished executing the MIDlet will be in the active state.</a:t>
            </a:r>
          </a:p>
          <a:p>
            <a:pPr lvl="1" eaLnBrk="1" hangingPunct="1"/>
            <a:r>
              <a:rPr lang="en-GB" dirty="0">
                <a:latin typeface="Arial" charset="0"/>
              </a:rPr>
              <a:t>The Application Manager is  piece of software written in Java that you download from Sun if you want to run </a:t>
            </a:r>
            <a:r>
              <a:rPr lang="en-GB" dirty="0" err="1">
                <a:latin typeface="Arial" charset="0"/>
              </a:rPr>
              <a:t>MIDlets</a:t>
            </a:r>
            <a:r>
              <a:rPr lang="en-GB" dirty="0">
                <a:latin typeface="Arial" charset="0"/>
              </a:rPr>
              <a:t> on a portable device.</a:t>
            </a:r>
          </a:p>
          <a:p>
            <a:pPr lvl="1" eaLnBrk="1" hangingPunct="1"/>
            <a:r>
              <a:rPr lang="en-GB" dirty="0">
                <a:latin typeface="Arial" charset="0"/>
              </a:rPr>
              <a:t>A possible sequence of calls to a </a:t>
            </a:r>
            <a:r>
              <a:rPr lang="en-GB" dirty="0" err="1">
                <a:latin typeface="Arial" charset="0"/>
              </a:rPr>
              <a:t>MIDlet's</a:t>
            </a:r>
            <a:r>
              <a:rPr lang="en-GB" dirty="0">
                <a:latin typeface="Arial" charset="0"/>
              </a:rPr>
              <a:t> lifecycle methods is: constructor, </a:t>
            </a:r>
            <a:r>
              <a:rPr lang="en-GB" dirty="0" err="1">
                <a:latin typeface="Arial" charset="0"/>
              </a:rPr>
              <a:t>startApp</a:t>
            </a:r>
            <a:r>
              <a:rPr lang="en-GB" dirty="0">
                <a:latin typeface="Arial" charset="0"/>
              </a:rPr>
              <a:t>(), </a:t>
            </a:r>
            <a:r>
              <a:rPr lang="en-GB" dirty="0" err="1">
                <a:latin typeface="Arial" charset="0"/>
              </a:rPr>
              <a:t>pauseApp</a:t>
            </a:r>
            <a:r>
              <a:rPr lang="en-GB" dirty="0">
                <a:latin typeface="Arial" charset="0"/>
              </a:rPr>
              <a:t>(), </a:t>
            </a:r>
            <a:r>
              <a:rPr lang="en-GB" dirty="0" err="1">
                <a:latin typeface="Arial" charset="0"/>
              </a:rPr>
              <a:t>startApp</a:t>
            </a:r>
            <a:r>
              <a:rPr lang="en-GB" dirty="0">
                <a:latin typeface="Arial" charset="0"/>
              </a:rPr>
              <a:t>(), </a:t>
            </a:r>
            <a:r>
              <a:rPr lang="en-GB" dirty="0" err="1">
                <a:latin typeface="Arial" charset="0"/>
              </a:rPr>
              <a:t>destroyApp</a:t>
            </a:r>
            <a:r>
              <a:rPr lang="en-GB" dirty="0">
                <a:latin typeface="Arial" charset="0"/>
              </a:rPr>
              <a:t>()</a:t>
            </a:r>
            <a:endParaRPr lang="en-US" dirty="0">
              <a:latin typeface="Arial" charset="0"/>
            </a:endParaRPr>
          </a:p>
        </p:txBody>
      </p:sp>
      <p:sp>
        <p:nvSpPr>
          <p:cNvPr id="922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10F218E0-65CD-F94E-81E0-5E821679B33C}" type="slidenum">
              <a:rPr lang="en-GB" sz="1400"/>
              <a:pPr eaLnBrk="1" hangingPunct="1"/>
              <a:t>7</a:t>
            </a:fld>
            <a:endParaRPr lang="en-GB" sz="1400"/>
          </a:p>
        </p:txBody>
      </p:sp>
    </p:spTree>
    <p:extLst>
      <p:ext uri="{BB962C8B-B14F-4D97-AF65-F5344CB8AC3E}">
        <p14:creationId xmlns:p14="http://schemas.microsoft.com/office/powerpoint/2010/main" val="208535190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atin typeface="Arial" charset="0"/>
              </a:rPr>
              <a:t>Contents</a:t>
            </a:r>
            <a:endParaRPr lang="en-US">
              <a:latin typeface="Arial" charset="0"/>
            </a:endParaRPr>
          </a:p>
        </p:txBody>
      </p:sp>
      <p:sp>
        <p:nvSpPr>
          <p:cNvPr id="91139" name="Rectangle 3"/>
          <p:cNvSpPr>
            <a:spLocks noGrp="1" noChangeArrowheads="1"/>
          </p:cNvSpPr>
          <p:nvPr>
            <p:ph idx="1"/>
          </p:nvPr>
        </p:nvSpPr>
        <p:spPr/>
        <p:txBody>
          <a:bodyPr/>
          <a:lstStyle/>
          <a:p>
            <a:pPr eaLnBrk="1" hangingPunct="1"/>
            <a:r>
              <a:rPr lang="en-GB">
                <a:latin typeface="Arial" charset="0"/>
              </a:rPr>
              <a:t>What happens when a MIDlet runs?</a:t>
            </a:r>
          </a:p>
          <a:p>
            <a:pPr eaLnBrk="1" hangingPunct="1"/>
            <a:r>
              <a:rPr lang="en-GB" b="1">
                <a:latin typeface="Arial" charset="0"/>
              </a:rPr>
              <a:t>Packaging and deploying a MIDlet</a:t>
            </a:r>
          </a:p>
          <a:p>
            <a:pPr eaLnBrk="1" hangingPunct="1"/>
            <a:r>
              <a:rPr lang="en-GB">
                <a:latin typeface="Arial" charset="0"/>
              </a:rPr>
              <a:t>Passing properties to MIDlets</a:t>
            </a:r>
          </a:p>
          <a:p>
            <a:pPr eaLnBrk="1" hangingPunct="1"/>
            <a:r>
              <a:rPr lang="en-GB">
                <a:latin typeface="Arial" charset="0"/>
              </a:rPr>
              <a:t>MIDlet security</a:t>
            </a:r>
          </a:p>
          <a:p>
            <a:pPr eaLnBrk="1" hangingPunct="1"/>
            <a:r>
              <a:rPr lang="en-GB">
                <a:latin typeface="Arial" charset="0"/>
              </a:rPr>
              <a:t>CLDC</a:t>
            </a:r>
          </a:p>
        </p:txBody>
      </p:sp>
      <p:sp>
        <p:nvSpPr>
          <p:cNvPr id="1024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725324F9-401F-E14F-9E10-8793013946C5}" type="slidenum">
              <a:rPr lang="en-GB" sz="1400"/>
              <a:pPr eaLnBrk="1" hangingPunct="1"/>
              <a:t>8</a:t>
            </a:fld>
            <a:endParaRPr lang="en-GB" sz="1400"/>
          </a:p>
        </p:txBody>
      </p:sp>
    </p:spTree>
    <p:extLst>
      <p:ext uri="{BB962C8B-B14F-4D97-AF65-F5344CB8AC3E}">
        <p14:creationId xmlns:p14="http://schemas.microsoft.com/office/powerpoint/2010/main" val="201899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1139">
                                            <p:txEl>
                                              <p:pRg st="0" end="0"/>
                                            </p:txEl>
                                          </p:spTgt>
                                        </p:tgtEl>
                                        <p:attrNameLst>
                                          <p:attrName>ppt_c</p:attrName>
                                        </p:attrNameLst>
                                      </p:cBhvr>
                                      <p:to>
                                        <a:schemeClr val="tx1"/>
                                      </p:to>
                                    </p:animClr>
                                  </p:subTnLst>
                                </p:cTn>
                              </p:par>
                              <p:par>
                                <p:cTn id="7" presetID="1" presetClass="entr" presetSubtype="0" fill="hold" grpId="0" nodeType="withEffect">
                                  <p:stCondLst>
                                    <p:cond delay="0"/>
                                  </p:stCondLst>
                                  <p:childTnLst>
                                    <p:set>
                                      <p:cBhvr>
                                        <p:cTn id="8" dur="1" fill="hold">
                                          <p:stCondLst>
                                            <p:cond delay="0"/>
                                          </p:stCondLst>
                                        </p:cTn>
                                        <p:tgtEl>
                                          <p:spTgt spid="9113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91139">
                                            <p:txEl>
                                              <p:pRg st="1" end="1"/>
                                            </p:txEl>
                                          </p:spTgt>
                                        </p:tgtEl>
                                        <p:attrNameLst>
                                          <p:attrName>ppt_c</p:attrName>
                                        </p:attrNameLst>
                                      </p:cBhvr>
                                      <p:to>
                                        <a:schemeClr val="tx1"/>
                                      </p:to>
                                    </p:animClr>
                                  </p:subTnLst>
                                </p:cTn>
                              </p:par>
                              <p:par>
                                <p:cTn id="9" presetID="1" presetClass="entr" presetSubtype="0" fill="hold" grpId="0" nodeType="withEffect">
                                  <p:stCondLst>
                                    <p:cond delay="0"/>
                                  </p:stCondLst>
                                  <p:childTnLst>
                                    <p:set>
                                      <p:cBhvr>
                                        <p:cTn id="10" dur="1" fill="hold">
                                          <p:stCondLst>
                                            <p:cond delay="0"/>
                                          </p:stCondLst>
                                        </p:cTn>
                                        <p:tgtEl>
                                          <p:spTgt spid="9113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91139">
                                            <p:txEl>
                                              <p:pRg st="2" end="2"/>
                                            </p:txEl>
                                          </p:spTgt>
                                        </p:tgtEl>
                                        <p:attrNameLst>
                                          <p:attrName>ppt_c</p:attrName>
                                        </p:attrNameLst>
                                      </p:cBhvr>
                                      <p:to>
                                        <a:schemeClr val="tx1"/>
                                      </p:to>
                                    </p:animClr>
                                  </p:subTnLst>
                                </p:cTn>
                              </p:par>
                              <p:par>
                                <p:cTn id="11" presetID="1" presetClass="entr" presetSubtype="0" fill="hold" grpId="0" nodeType="withEffect">
                                  <p:stCondLst>
                                    <p:cond delay="0"/>
                                  </p:stCondLst>
                                  <p:childTnLst>
                                    <p:set>
                                      <p:cBhvr>
                                        <p:cTn id="12" dur="1" fill="hold">
                                          <p:stCondLst>
                                            <p:cond delay="0"/>
                                          </p:stCondLst>
                                        </p:cTn>
                                        <p:tgtEl>
                                          <p:spTgt spid="9113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91139">
                                            <p:txEl>
                                              <p:pRg st="3" end="3"/>
                                            </p:txEl>
                                          </p:spTgt>
                                        </p:tgtEl>
                                        <p:attrNameLst>
                                          <p:attrName>ppt_c</p:attrName>
                                        </p:attrNameLst>
                                      </p:cBhvr>
                                      <p:to>
                                        <a:schemeClr val="tx1"/>
                                      </p:to>
                                    </p:animClr>
                                  </p:subTnLst>
                                </p:cTn>
                              </p:par>
                              <p:par>
                                <p:cTn id="13" presetID="1" presetClass="entr" presetSubtype="0" fill="hold" grpId="0" nodeType="withEffect">
                                  <p:stCondLst>
                                    <p:cond delay="0"/>
                                  </p:stCondLst>
                                  <p:childTnLst>
                                    <p:set>
                                      <p:cBhvr>
                                        <p:cTn id="14" dur="1" fill="hold">
                                          <p:stCondLst>
                                            <p:cond delay="0"/>
                                          </p:stCondLst>
                                        </p:cTn>
                                        <p:tgtEl>
                                          <p:spTgt spid="9113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91139">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z="3600" dirty="0">
                <a:latin typeface="Arial" charset="0"/>
              </a:rPr>
              <a:t>Packaging and deploying a MIDlet</a:t>
            </a:r>
            <a:endParaRPr lang="en-US" sz="3600" dirty="0">
              <a:latin typeface="Arial" charset="0"/>
            </a:endParaRPr>
          </a:p>
        </p:txBody>
      </p:sp>
      <p:sp>
        <p:nvSpPr>
          <p:cNvPr id="4" name="Content Placeholder 3"/>
          <p:cNvSpPr>
            <a:spLocks noGrp="1"/>
          </p:cNvSpPr>
          <p:nvPr>
            <p:ph idx="1"/>
          </p:nvPr>
        </p:nvSpPr>
        <p:spPr/>
        <p:txBody>
          <a:bodyPr/>
          <a:lstStyle/>
          <a:p>
            <a:endParaRPr lang="en-US"/>
          </a:p>
        </p:txBody>
      </p:sp>
      <p:sp>
        <p:nvSpPr>
          <p:cNvPr id="11277" name="Slide Number Placeholder 2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fld id="{170E7F90-661B-D34C-B52E-3D724C5158EC}" type="slidenum">
              <a:rPr lang="en-GB" sz="1400"/>
              <a:pPr eaLnBrk="1" hangingPunct="1"/>
              <a:t>9</a:t>
            </a:fld>
            <a:endParaRPr lang="en-GB" sz="1400"/>
          </a:p>
        </p:txBody>
      </p:sp>
      <p:sp>
        <p:nvSpPr>
          <p:cNvPr id="96265" name="Text Box 9"/>
          <p:cNvSpPr txBox="1">
            <a:spLocks noChangeArrowheads="1"/>
          </p:cNvSpPr>
          <p:nvPr/>
        </p:nvSpPr>
        <p:spPr bwMode="auto">
          <a:xfrm>
            <a:off x="2544966" y="5451476"/>
            <a:ext cx="2076117" cy="771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sz="2200">
                <a:solidFill>
                  <a:schemeClr val="tx1"/>
                </a:solidFill>
              </a:rPr>
              <a:t>package the MIDlet suite</a:t>
            </a:r>
            <a:endParaRPr lang="en-US" sz="2200">
              <a:solidFill>
                <a:schemeClr val="tx1"/>
              </a:solidFill>
            </a:endParaRPr>
          </a:p>
        </p:txBody>
      </p:sp>
      <p:grpSp>
        <p:nvGrpSpPr>
          <p:cNvPr id="2" name="Group 20"/>
          <p:cNvGrpSpPr>
            <a:grpSpLocks/>
          </p:cNvGrpSpPr>
          <p:nvPr/>
        </p:nvGrpSpPr>
        <p:grpSpPr bwMode="auto">
          <a:xfrm>
            <a:off x="231494" y="1252538"/>
            <a:ext cx="4218167" cy="2711450"/>
            <a:chOff x="158" y="1398"/>
            <a:chExt cx="2657" cy="1708"/>
          </a:xfrm>
        </p:grpSpPr>
        <p:sp>
          <p:nvSpPr>
            <p:cNvPr id="11280" name="Text Box 7"/>
            <p:cNvSpPr txBox="1">
              <a:spLocks noChangeArrowheads="1"/>
            </p:cNvSpPr>
            <p:nvPr/>
          </p:nvSpPr>
          <p:spPr bwMode="auto">
            <a:xfrm>
              <a:off x="1864" y="1502"/>
              <a:ext cx="951"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spcBef>
                  <a:spcPct val="50000"/>
                </a:spcBef>
              </a:pPr>
              <a:r>
                <a:rPr lang="en-GB">
                  <a:solidFill>
                    <a:schemeClr val="tx1"/>
                  </a:solidFill>
                </a:rPr>
                <a:t>compile </a:t>
              </a:r>
              <a:br>
                <a:rPr lang="en-GB">
                  <a:solidFill>
                    <a:schemeClr val="tx1"/>
                  </a:solidFill>
                </a:rPr>
              </a:br>
              <a:endParaRPr lang="en-US">
                <a:solidFill>
                  <a:schemeClr val="tx1"/>
                </a:solidFill>
              </a:endParaRPr>
            </a:p>
          </p:txBody>
        </p:sp>
        <p:pic>
          <p:nvPicPr>
            <p:cNvPr id="11281"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 y="1570"/>
              <a:ext cx="1079"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2" name="Text Box 8"/>
            <p:cNvSpPr txBox="1">
              <a:spLocks noChangeArrowheads="1"/>
            </p:cNvSpPr>
            <p:nvPr/>
          </p:nvSpPr>
          <p:spPr bwMode="auto">
            <a:xfrm>
              <a:off x="1374" y="2583"/>
              <a:ext cx="915"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a:solidFill>
                    <a:schemeClr val="tx1"/>
                  </a:solidFill>
                </a:rPr>
                <a:t>test on emulator</a:t>
              </a:r>
              <a:endParaRPr lang="en-US">
                <a:solidFill>
                  <a:schemeClr val="tx1"/>
                </a:solidFill>
              </a:endParaRPr>
            </a:p>
          </p:txBody>
        </p:sp>
        <p:sp>
          <p:nvSpPr>
            <p:cNvPr id="11283" name="Line 10"/>
            <p:cNvSpPr>
              <a:spLocks noChangeShapeType="1"/>
            </p:cNvSpPr>
            <p:nvPr/>
          </p:nvSpPr>
          <p:spPr bwMode="auto">
            <a:xfrm flipV="1">
              <a:off x="1240" y="1705"/>
              <a:ext cx="666" cy="3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4" name="Line 11"/>
            <p:cNvSpPr>
              <a:spLocks noChangeShapeType="1"/>
            </p:cNvSpPr>
            <p:nvPr/>
          </p:nvSpPr>
          <p:spPr bwMode="auto">
            <a:xfrm>
              <a:off x="2280" y="1705"/>
              <a:ext cx="41" cy="3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5" name="Line 12"/>
            <p:cNvSpPr>
              <a:spLocks noChangeShapeType="1"/>
            </p:cNvSpPr>
            <p:nvPr/>
          </p:nvSpPr>
          <p:spPr bwMode="auto">
            <a:xfrm flipH="1" flipV="1">
              <a:off x="1269" y="2345"/>
              <a:ext cx="506" cy="2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6" name="Text Box 15"/>
            <p:cNvSpPr txBox="1">
              <a:spLocks noChangeArrowheads="1"/>
            </p:cNvSpPr>
            <p:nvPr/>
          </p:nvSpPr>
          <p:spPr bwMode="auto">
            <a:xfrm>
              <a:off x="1864" y="1977"/>
              <a:ext cx="9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a:solidFill>
                    <a:schemeClr val="tx1"/>
                  </a:solidFill>
                </a:rPr>
                <a:t>preverify</a:t>
              </a:r>
              <a:endParaRPr lang="en-US">
                <a:solidFill>
                  <a:schemeClr val="tx1"/>
                </a:solidFill>
              </a:endParaRPr>
            </a:p>
          </p:txBody>
        </p:sp>
        <p:sp>
          <p:nvSpPr>
            <p:cNvPr id="11287" name="Line 16"/>
            <p:cNvSpPr>
              <a:spLocks noChangeShapeType="1"/>
            </p:cNvSpPr>
            <p:nvPr/>
          </p:nvSpPr>
          <p:spPr bwMode="auto">
            <a:xfrm flipH="1">
              <a:off x="2014" y="2215"/>
              <a:ext cx="307" cy="3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8" name="Rectangle 17"/>
            <p:cNvSpPr>
              <a:spLocks noChangeArrowheads="1"/>
            </p:cNvSpPr>
            <p:nvPr/>
          </p:nvSpPr>
          <p:spPr bwMode="auto">
            <a:xfrm>
              <a:off x="158" y="1398"/>
              <a:ext cx="2512" cy="16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1"/>
                </a:solidFill>
              </a:endParaRPr>
            </a:p>
          </p:txBody>
        </p:sp>
      </p:grpSp>
      <p:sp>
        <p:nvSpPr>
          <p:cNvPr id="96277" name="Text Box 21"/>
          <p:cNvSpPr txBox="1">
            <a:spLocks noChangeArrowheads="1"/>
          </p:cNvSpPr>
          <p:nvPr/>
        </p:nvSpPr>
        <p:spPr bwMode="auto">
          <a:xfrm>
            <a:off x="4483359" y="3295651"/>
            <a:ext cx="2459987" cy="1785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sz="2200">
                <a:solidFill>
                  <a:schemeClr val="tx1"/>
                </a:solidFill>
              </a:rPr>
              <a:t>convert to device specific format e.g. to the Palm Resource (prc) Format</a:t>
            </a:r>
            <a:endParaRPr lang="en-US" sz="2200">
              <a:solidFill>
                <a:schemeClr val="tx1"/>
              </a:solidFill>
            </a:endParaRPr>
          </a:p>
        </p:txBody>
      </p:sp>
      <p:sp>
        <p:nvSpPr>
          <p:cNvPr id="96278" name="Line 22"/>
          <p:cNvSpPr>
            <a:spLocks noChangeShapeType="1"/>
          </p:cNvSpPr>
          <p:nvPr/>
        </p:nvSpPr>
        <p:spPr bwMode="auto">
          <a:xfrm>
            <a:off x="2039489" y="3919539"/>
            <a:ext cx="965534" cy="15144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96280" name="Picture 24" descr="MCj0239699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768" y="1036638"/>
            <a:ext cx="1805064"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81" name="Line 25"/>
          <p:cNvSpPr>
            <a:spLocks noChangeShapeType="1"/>
          </p:cNvSpPr>
          <p:nvPr/>
        </p:nvSpPr>
        <p:spPr bwMode="auto">
          <a:xfrm flipV="1">
            <a:off x="3665805" y="4754563"/>
            <a:ext cx="788251" cy="703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83" name="Line 27"/>
          <p:cNvSpPr>
            <a:spLocks noChangeShapeType="1"/>
          </p:cNvSpPr>
          <p:nvPr/>
        </p:nvSpPr>
        <p:spPr bwMode="auto">
          <a:xfrm flipV="1">
            <a:off x="5258423" y="2233614"/>
            <a:ext cx="1090071" cy="10366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85" name="Text Box 29"/>
          <p:cNvSpPr txBox="1">
            <a:spLocks noChangeArrowheads="1"/>
          </p:cNvSpPr>
          <p:nvPr/>
        </p:nvSpPr>
        <p:spPr bwMode="auto">
          <a:xfrm>
            <a:off x="7612918" y="3306764"/>
            <a:ext cx="1601409"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eaLnBrk="1" hangingPunct="1">
              <a:spcBef>
                <a:spcPct val="50000"/>
              </a:spcBef>
            </a:pPr>
            <a:r>
              <a:rPr lang="en-GB" sz="2000">
                <a:solidFill>
                  <a:schemeClr val="tx1"/>
                </a:solidFill>
              </a:rPr>
              <a:t>over the air (OTA) provisioning</a:t>
            </a:r>
            <a:endParaRPr lang="en-US" sz="2000">
              <a:solidFill>
                <a:schemeClr val="tx1"/>
              </a:solidFill>
            </a:endParaRPr>
          </a:p>
        </p:txBody>
      </p:sp>
      <p:grpSp>
        <p:nvGrpSpPr>
          <p:cNvPr id="3" name="Group 33"/>
          <p:cNvGrpSpPr>
            <a:grpSpLocks/>
          </p:cNvGrpSpPr>
          <p:nvPr/>
        </p:nvGrpSpPr>
        <p:grpSpPr bwMode="auto">
          <a:xfrm>
            <a:off x="4606431" y="2743201"/>
            <a:ext cx="3195492" cy="3319463"/>
            <a:chOff x="2902" y="1728"/>
            <a:chExt cx="2013" cy="2091"/>
          </a:xfrm>
        </p:grpSpPr>
        <p:sp>
          <p:nvSpPr>
            <p:cNvPr id="11278" name="Freeform 28"/>
            <p:cNvSpPr>
              <a:spLocks/>
            </p:cNvSpPr>
            <p:nvPr/>
          </p:nvSpPr>
          <p:spPr bwMode="auto">
            <a:xfrm>
              <a:off x="2902" y="1728"/>
              <a:ext cx="2013" cy="2091"/>
            </a:xfrm>
            <a:custGeom>
              <a:avLst/>
              <a:gdLst>
                <a:gd name="T0" fmla="*/ 0 w 2368"/>
                <a:gd name="T1" fmla="*/ 1302 h 2213"/>
                <a:gd name="T2" fmla="*/ 552 w 2368"/>
                <a:gd name="T3" fmla="*/ 1190 h 2213"/>
                <a:gd name="T4" fmla="*/ 559 w 2368"/>
                <a:gd name="T5" fmla="*/ 0 h 2213"/>
                <a:gd name="T6" fmla="*/ 0 60000 65536"/>
                <a:gd name="T7" fmla="*/ 0 60000 65536"/>
                <a:gd name="T8" fmla="*/ 0 60000 65536"/>
                <a:gd name="T9" fmla="*/ 0 w 2368"/>
                <a:gd name="T10" fmla="*/ 0 h 2213"/>
                <a:gd name="T11" fmla="*/ 2368 w 2368"/>
                <a:gd name="T12" fmla="*/ 2213 h 2213"/>
              </a:gdLst>
              <a:ahLst/>
              <a:cxnLst>
                <a:cxn ang="T6">
                  <a:pos x="T0" y="T1"/>
                </a:cxn>
                <a:cxn ang="T7">
                  <a:pos x="T2" y="T3"/>
                </a:cxn>
                <a:cxn ang="T8">
                  <a:pos x="T4" y="T5"/>
                </a:cxn>
              </a:cxnLst>
              <a:rect l="T9" t="T10" r="T11" b="T12"/>
              <a:pathLst>
                <a:path w="2368" h="2213">
                  <a:moveTo>
                    <a:pt x="0" y="2049"/>
                  </a:moveTo>
                  <a:cubicBezTo>
                    <a:pt x="843" y="2131"/>
                    <a:pt x="1686" y="2213"/>
                    <a:pt x="2027" y="1872"/>
                  </a:cubicBezTo>
                  <a:cubicBezTo>
                    <a:pt x="2368" y="1531"/>
                    <a:pt x="2208" y="765"/>
                    <a:pt x="2049"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9" name="Line 32"/>
            <p:cNvSpPr>
              <a:spLocks noChangeShapeType="1"/>
            </p:cNvSpPr>
            <p:nvPr/>
          </p:nvSpPr>
          <p:spPr bwMode="auto">
            <a:xfrm flipV="1">
              <a:off x="4432" y="3604"/>
              <a:ext cx="56"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96287" name="Text Box 31"/>
          <p:cNvSpPr txBox="1">
            <a:spLocks noChangeArrowheads="1"/>
          </p:cNvSpPr>
          <p:nvPr/>
        </p:nvSpPr>
        <p:spPr bwMode="auto">
          <a:xfrm>
            <a:off x="6505265" y="5284788"/>
            <a:ext cx="2076118" cy="436562"/>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bg1"/>
                </a:solidFill>
                <a:latin typeface="Times New Roman" charset="0"/>
                <a:ea typeface="ＭＳ Ｐゴシック" charset="0"/>
                <a:cs typeface="Arial Unicode MS" charset="0"/>
              </a:defRPr>
            </a:lvl1pPr>
            <a:lvl2pPr marL="742950" indent="-285750" eaLnBrk="0" hangingPunct="0">
              <a:defRPr sz="2400">
                <a:solidFill>
                  <a:schemeClr val="bg1"/>
                </a:solidFill>
                <a:latin typeface="Times New Roman" charset="0"/>
                <a:ea typeface="Arial Unicode MS" charset="0"/>
                <a:cs typeface="Arial Unicode MS" charset="0"/>
              </a:defRPr>
            </a:lvl2pPr>
            <a:lvl3pPr marL="1143000" indent="-228600" eaLnBrk="0" hangingPunct="0">
              <a:defRPr sz="2400">
                <a:solidFill>
                  <a:schemeClr val="bg1"/>
                </a:solidFill>
                <a:latin typeface="Times New Roman" charset="0"/>
                <a:ea typeface="Arial Unicode MS" charset="0"/>
                <a:cs typeface="Arial Unicode MS" charset="0"/>
              </a:defRPr>
            </a:lvl3pPr>
            <a:lvl4pPr marL="1600200" indent="-228600" eaLnBrk="0" hangingPunct="0">
              <a:defRPr sz="2400">
                <a:solidFill>
                  <a:schemeClr val="bg1"/>
                </a:solidFill>
                <a:latin typeface="Times New Roman" charset="0"/>
                <a:ea typeface="Arial Unicode MS" charset="0"/>
                <a:cs typeface="Arial Unicode MS" charset="0"/>
              </a:defRPr>
            </a:lvl4pPr>
            <a:lvl5pPr marL="2057400" indent="-228600" eaLnBrk="0" hangingPunct="0">
              <a:defRPr sz="2400">
                <a:solidFill>
                  <a:schemeClr val="bg1"/>
                </a:solidFill>
                <a:latin typeface="Times New Roman" charset="0"/>
                <a:ea typeface="Arial Unicode MS" charset="0"/>
                <a:cs typeface="Arial Unicode MS" charset="0"/>
              </a:defRPr>
            </a:lvl5pPr>
            <a:lvl6pPr marL="25146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6pPr>
            <a:lvl7pPr marL="29718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7pPr>
            <a:lvl8pPr marL="34290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8pPr>
            <a:lvl9pPr marL="3886200" indent="-228600" defTabSz="449263" eaLnBrk="0" fontAlgn="base" hangingPunct="0">
              <a:spcBef>
                <a:spcPct val="0"/>
              </a:spcBef>
              <a:spcAft>
                <a:spcPct val="0"/>
              </a:spcAft>
              <a:defRPr sz="2400">
                <a:solidFill>
                  <a:schemeClr val="bg1"/>
                </a:solidFill>
                <a:latin typeface="Times New Roman" charset="0"/>
                <a:ea typeface="Arial Unicode MS" charset="0"/>
                <a:cs typeface="Arial Unicode MS" charset="0"/>
              </a:defRPr>
            </a:lvl9pPr>
          </a:lstStyle>
          <a:p>
            <a:pPr algn="ctr" eaLnBrk="1" hangingPunct="1">
              <a:spcBef>
                <a:spcPct val="50000"/>
              </a:spcBef>
            </a:pPr>
            <a:r>
              <a:rPr lang="en-GB" sz="2200">
                <a:solidFill>
                  <a:schemeClr val="tx1"/>
                </a:solidFill>
              </a:rPr>
              <a:t>web server</a:t>
            </a:r>
            <a:endParaRPr lang="en-US" sz="2200">
              <a:solidFill>
                <a:schemeClr val="tx1"/>
              </a:solidFill>
            </a:endParaRPr>
          </a:p>
        </p:txBody>
      </p:sp>
    </p:spTree>
    <p:extLst>
      <p:ext uri="{BB962C8B-B14F-4D97-AF65-F5344CB8AC3E}">
        <p14:creationId xmlns:p14="http://schemas.microsoft.com/office/powerpoint/2010/main" val="6223652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26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62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2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28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2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62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28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5" grpId="0" animBg="1"/>
      <p:bldP spid="96277" grpId="0" animBg="1"/>
      <p:bldP spid="96278" grpId="0" animBg="1"/>
      <p:bldP spid="96281" grpId="0" animBg="1"/>
      <p:bldP spid="96283" grpId="0" animBg="1"/>
      <p:bldP spid="96285" grpId="0"/>
      <p:bldP spid="96287" grpId="0" animBg="1"/>
    </p:bldLst>
  </p:timing>
</p:sld>
</file>

<file path=ppt/theme/theme1.xml><?xml version="1.0" encoding="utf-8"?>
<a:theme xmlns:a="http://schemas.openxmlformats.org/drawingml/2006/main" name="RMIT">
  <a:themeElements>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MIT Core Presentation 2">
  <a:themeElements>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1_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1_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RMIT.thmx</Template>
  <TotalTime>31</TotalTime>
  <Words>4606</Words>
  <Application>Microsoft Macintosh PowerPoint</Application>
  <PresentationFormat>On-screen Show (4:3)</PresentationFormat>
  <Paragraphs>448</Paragraphs>
  <Slides>32</Slides>
  <Notes>31</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RMIT</vt:lpstr>
      <vt:lpstr>1_RMIT Core Presentation 2</vt:lpstr>
      <vt:lpstr>Application Development for Mobile Devices - About MIDlets and CLDC  </vt:lpstr>
      <vt:lpstr>Contents</vt:lpstr>
      <vt:lpstr>What happens when a MIDlet runs?</vt:lpstr>
      <vt:lpstr>MIDlet lifecycle (1)</vt:lpstr>
      <vt:lpstr>MIDlet lifecycle (2)</vt:lpstr>
      <vt:lpstr>What to code in the lifecycle methods</vt:lpstr>
      <vt:lpstr>Quick Quiz Question 1</vt:lpstr>
      <vt:lpstr>Contents</vt:lpstr>
      <vt:lpstr>Packaging and deploying a MIDlet</vt:lpstr>
      <vt:lpstr>Packaging the MIDlet suite</vt:lpstr>
      <vt:lpstr>Packaging a MIDlet suite with  Java WTK</vt:lpstr>
      <vt:lpstr>Packaging a MIDlet suite with NetBeans </vt:lpstr>
      <vt:lpstr>Converting to PRC format</vt:lpstr>
      <vt:lpstr>Installing PRC on PalmOS device</vt:lpstr>
      <vt:lpstr>Installing via OTA provisioning</vt:lpstr>
      <vt:lpstr>Example of OTA deployment</vt:lpstr>
      <vt:lpstr>Contents</vt:lpstr>
      <vt:lpstr>Passing properties to MIDlets</vt:lpstr>
      <vt:lpstr>Setting and retrieving properties</vt:lpstr>
      <vt:lpstr>Contents</vt:lpstr>
      <vt:lpstr>Who's concerned about wireless application  security?</vt:lpstr>
      <vt:lpstr>Java's basic security</vt:lpstr>
      <vt:lpstr>MIDP 1.0 and MIDP 2.0 security</vt:lpstr>
      <vt:lpstr>Example of protection domains and permissions</vt:lpstr>
      <vt:lpstr>Security example using Java WTK</vt:lpstr>
      <vt:lpstr>Pause for thought</vt:lpstr>
      <vt:lpstr>Contents</vt:lpstr>
      <vt:lpstr>Where the CLDC sits</vt:lpstr>
      <vt:lpstr>What is the CLDC?</vt:lpstr>
      <vt:lpstr>Some differences between CLDC 1.1  and Java SE</vt:lpstr>
      <vt:lpstr>Summary</vt:lpstr>
      <vt:lpstr>Reading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Development for Mobile Devices - About MIDlets and CLDC  </dc:title>
  <dc:creator>Tina Nguyen</dc:creator>
  <cp:lastModifiedBy>Tina Nguyen</cp:lastModifiedBy>
  <cp:revision>3</cp:revision>
  <dcterms:created xsi:type="dcterms:W3CDTF">2011-10-05T22:33:49Z</dcterms:created>
  <dcterms:modified xsi:type="dcterms:W3CDTF">2011-10-05T23:05:29Z</dcterms:modified>
</cp:coreProperties>
</file>