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63"/>
  </p:notesMasterIdLst>
  <p:sldIdLst>
    <p:sldId id="256" r:id="rId3"/>
    <p:sldId id="257" r:id="rId4"/>
    <p:sldId id="319" r:id="rId5"/>
    <p:sldId id="320"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307" r:id="rId31"/>
    <p:sldId id="308" r:id="rId32"/>
    <p:sldId id="309" r:id="rId33"/>
    <p:sldId id="310" r:id="rId34"/>
    <p:sldId id="315" r:id="rId35"/>
    <p:sldId id="312" r:id="rId36"/>
    <p:sldId id="313" r:id="rId37"/>
    <p:sldId id="314" r:id="rId38"/>
    <p:sldId id="321" r:id="rId39"/>
    <p:sldId id="282" r:id="rId40"/>
    <p:sldId id="322" r:id="rId41"/>
    <p:sldId id="284" r:id="rId42"/>
    <p:sldId id="285" r:id="rId43"/>
    <p:sldId id="286" r:id="rId44"/>
    <p:sldId id="287" r:id="rId45"/>
    <p:sldId id="288" r:id="rId46"/>
    <p:sldId id="289" r:id="rId47"/>
    <p:sldId id="290" r:id="rId48"/>
    <p:sldId id="291" r:id="rId49"/>
    <p:sldId id="292" r:id="rId50"/>
    <p:sldId id="293" r:id="rId51"/>
    <p:sldId id="294" r:id="rId52"/>
    <p:sldId id="316" r:id="rId53"/>
    <p:sldId id="317" r:id="rId54"/>
    <p:sldId id="318" r:id="rId55"/>
    <p:sldId id="296" r:id="rId56"/>
    <p:sldId id="297" r:id="rId57"/>
    <p:sldId id="298" r:id="rId58"/>
    <p:sldId id="299" r:id="rId59"/>
    <p:sldId id="305" r:id="rId60"/>
    <p:sldId id="306" r:id="rId61"/>
    <p:sldId id="283"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71" autoAdjust="0"/>
  </p:normalViewPr>
  <p:slideViewPr>
    <p:cSldViewPr snapToGrid="0" snapToObjects="1">
      <p:cViewPr>
        <p:scale>
          <a:sx n="100" d="100"/>
          <a:sy n="100" d="100"/>
        </p:scale>
        <p:origin x="-134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notesMaster" Target="notesMasters/notes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00AC22-2CB1-6146-989B-28D495FD6A41}" type="datetimeFigureOut">
              <a:rPr lang="en-US" smtClean="0"/>
              <a:t>10/25/11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F02B52-8D90-5247-ACF5-A20E8708234D}" type="slidenum">
              <a:rPr lang="en-US" smtClean="0"/>
              <a:t>‹#›</a:t>
            </a:fld>
            <a:endParaRPr lang="en-US"/>
          </a:p>
        </p:txBody>
      </p:sp>
    </p:spTree>
    <p:extLst>
      <p:ext uri="{BB962C8B-B14F-4D97-AF65-F5344CB8AC3E}">
        <p14:creationId xmlns:p14="http://schemas.microsoft.com/office/powerpoint/2010/main" val="6351163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6"/>
          <p:cNvSpPr>
            <a:spLocks noGrp="1" noChangeArrowheads="1"/>
          </p:cNvSpPr>
          <p:nvPr>
            <p:ph type="sldNum" sz="quarter" idx="5"/>
          </p:nvPr>
        </p:nvSpPr>
        <p:spPr>
          <a:noFill/>
        </p:spPr>
        <p:txBody>
          <a:bodyPr/>
          <a:lstStyle/>
          <a:p>
            <a:fld id="{FE5F44A2-7F68-4003-939E-F63D2BB387F5}" type="slidenum">
              <a:rPr lang="en-US" smtClean="0"/>
              <a:pPr/>
              <a:t>5</a:t>
            </a:fld>
            <a:endParaRPr lang="en-US" smtClean="0"/>
          </a:p>
        </p:txBody>
      </p:sp>
      <p:sp>
        <p:nvSpPr>
          <p:cNvPr id="57349" name="Rectangle 2"/>
          <p:cNvSpPr>
            <a:spLocks noGrp="1" noRot="1" noChangeAspect="1" noChangeArrowheads="1" noTextEdit="1"/>
          </p:cNvSpPr>
          <p:nvPr>
            <p:ph type="sldImg"/>
          </p:nvPr>
        </p:nvSpPr>
        <p:spPr>
          <a:xfrm>
            <a:off x="1295400" y="795338"/>
            <a:ext cx="4268788" cy="3201987"/>
          </a:xfrm>
          <a:ln/>
        </p:spPr>
      </p:sp>
      <p:sp>
        <p:nvSpPr>
          <p:cNvPr id="57350" name="Rectangle 3"/>
          <p:cNvSpPr>
            <a:spLocks noGrp="1" noChangeArrowheads="1"/>
          </p:cNvSpPr>
          <p:nvPr>
            <p:ph type="body" idx="1"/>
          </p:nvPr>
        </p:nvSpPr>
        <p:spPr>
          <a:xfrm>
            <a:off x="915578" y="4097672"/>
            <a:ext cx="5449472" cy="4393891"/>
          </a:xfrm>
          <a:noFill/>
          <a:ln w="9525"/>
        </p:spPr>
        <p:txBody>
          <a:bodyPr/>
          <a:lstStyle/>
          <a:p>
            <a:pPr marL="171450" marR="0" indent="-171450" algn="l" defTabSz="914400" rtl="0" eaLnBrk="1" fontAlgn="auto" latinLnBrk="0" hangingPunct="0">
              <a:lnSpc>
                <a:spcPct val="90000"/>
              </a:lnSpc>
              <a:spcBef>
                <a:spcPts val="499"/>
              </a:spcBef>
              <a:spcAft>
                <a:spcPts val="0"/>
              </a:spcAft>
              <a:buClr>
                <a:srgbClr val="000000"/>
              </a:buClr>
              <a:buSzPct val="100000"/>
              <a:buFont typeface="Arial" pitchFamily="34"/>
              <a:buChar char="•"/>
              <a:tabLst>
                <a:tab pos="0" algn="l"/>
                <a:tab pos="761759" algn="l"/>
                <a:tab pos="1523880" algn="l"/>
                <a:tab pos="2286000" algn="l"/>
                <a:tab pos="3047760" algn="l"/>
                <a:tab pos="3809880" algn="l"/>
                <a:tab pos="4572000" algn="l"/>
                <a:tab pos="5333760" algn="l"/>
                <a:tab pos="6095880" algn="l"/>
                <a:tab pos="6858000" algn="l"/>
                <a:tab pos="7619760" algn="l"/>
                <a:tab pos="8381879" algn="l"/>
                <a:tab pos="9144000" algn="l"/>
                <a:tab pos="9905760" algn="l"/>
                <a:tab pos="10667880" algn="l"/>
              </a:tabLst>
              <a:defRPr/>
            </a:pPr>
            <a:r>
              <a:rPr lang="en-US" dirty="0" smtClean="0"/>
              <a:t>MIDP defines two different ways to interact with the user: the screen and the canvas.  Whereas screens implement high-level APIs that define how the user interface components look on the device and thus are portable, the canvas is a low-level API, is non-portable and provides the developer with almost complete control over how the user Interface appears.  The canvas is particularly geared towards rich applications such as mobile games.</a:t>
            </a:r>
          </a:p>
          <a:p>
            <a:pPr marL="171450" indent="-171450">
              <a:buNone/>
            </a:pPr>
            <a:endParaRPr lang="en-GB" dirty="0" smtClean="0"/>
          </a:p>
          <a:p>
            <a:pPr marL="171450" indent="-171450"/>
            <a:r>
              <a:rPr lang="en-GB" dirty="0" smtClean="0"/>
              <a:t>Screen is a common </a:t>
            </a:r>
            <a:r>
              <a:rPr lang="en-GB" dirty="0" err="1" smtClean="0"/>
              <a:t>superclass</a:t>
            </a:r>
            <a:r>
              <a:rPr lang="en-GB" dirty="0" smtClean="0"/>
              <a:t> of all high-level user interface classes. </a:t>
            </a:r>
            <a:r>
              <a:rPr lang="en-GB" dirty="0" err="1" smtClean="0"/>
              <a:t>Subclassess</a:t>
            </a:r>
            <a:r>
              <a:rPr lang="en-GB" dirty="0" smtClean="0"/>
              <a:t> defines the contents</a:t>
            </a:r>
          </a:p>
          <a:p>
            <a:pPr marL="171450" indent="-171450"/>
            <a:r>
              <a:rPr lang="en-GB" dirty="0" smtClean="0"/>
              <a:t>that are displayed and their interaction with the user.</a:t>
            </a:r>
          </a:p>
          <a:p>
            <a:pPr marL="171450" indent="-171450"/>
            <a:r>
              <a:rPr lang="en-GB" dirty="0" smtClean="0"/>
              <a:t>The application may change the contents of a Screen object while it is shown to the user by using</a:t>
            </a:r>
          </a:p>
          <a:p>
            <a:pPr marL="171450" indent="-171450"/>
            <a:r>
              <a:rPr lang="en-GB" dirty="0" smtClean="0"/>
              <a:t>subclass-defined methods, like </a:t>
            </a:r>
            <a:r>
              <a:rPr lang="en-GB" b="1" dirty="0" err="1" smtClean="0">
                <a:solidFill>
                  <a:srgbClr val="006600"/>
                </a:solidFill>
                <a:latin typeface="Courier New" pitchFamily="49" charset="0"/>
              </a:rPr>
              <a:t>List.append</a:t>
            </a:r>
            <a:r>
              <a:rPr lang="en-GB" b="1" dirty="0" smtClean="0">
                <a:solidFill>
                  <a:srgbClr val="006600"/>
                </a:solidFill>
                <a:latin typeface="Courier New" pitchFamily="49" charset="0"/>
              </a:rPr>
              <a:t>(</a:t>
            </a:r>
            <a:r>
              <a:rPr lang="en-GB" b="1" dirty="0" err="1" smtClean="0">
                <a:solidFill>
                  <a:srgbClr val="006600"/>
                </a:solidFill>
                <a:latin typeface="Courier New" pitchFamily="49" charset="0"/>
              </a:rPr>
              <a:t>string,image</a:t>
            </a:r>
            <a:r>
              <a:rPr lang="en-GB" b="1" dirty="0" smtClean="0">
                <a:solidFill>
                  <a:srgbClr val="006600"/>
                </a:solidFill>
                <a:latin typeface="Courier New" pitchFamily="49" charset="0"/>
              </a:rPr>
              <a:t>)</a:t>
            </a:r>
            <a:r>
              <a:rPr lang="en-GB" dirty="0" smtClean="0"/>
              <a:t>. </a:t>
            </a:r>
          </a:p>
          <a:p>
            <a:pPr marL="171450" indent="-171450"/>
            <a:r>
              <a:rPr lang="en-GB" dirty="0" smtClean="0"/>
              <a:t>If this occurs when the Screen object is visible, the display will be updated automatically. </a:t>
            </a:r>
          </a:p>
          <a:p>
            <a:pPr marL="171450" indent="-171450"/>
            <a:endParaRPr lang="en-GB" dirty="0" smtClean="0"/>
          </a:p>
          <a:p>
            <a:pPr marL="171450" indent="-171450"/>
            <a:r>
              <a:rPr lang="en-GB" dirty="0" smtClean="0"/>
              <a:t>Example: List object is currently displayed, and every element of the List is visible. </a:t>
            </a:r>
          </a:p>
          <a:p>
            <a:pPr marL="628650" lvl="1" indent="-171450">
              <a:buFontTx/>
              <a:buChar char="•"/>
            </a:pPr>
            <a:r>
              <a:rPr lang="en-GB" dirty="0" smtClean="0"/>
              <a:t>Application inserts a new element at the beginning of the List</a:t>
            </a:r>
          </a:p>
          <a:p>
            <a:pPr marL="1085850" lvl="2" indent="-171450">
              <a:buFontTx/>
              <a:buChar char="•"/>
            </a:pPr>
            <a:r>
              <a:rPr lang="en-GB" dirty="0" smtClean="0"/>
              <a:t>It is displayed immediately, and the other elements will be rearranged appropriately</a:t>
            </a:r>
          </a:p>
          <a:p>
            <a:pPr marL="1085850" lvl="2" indent="-171450">
              <a:buFontTx/>
              <a:buChar char="•"/>
            </a:pPr>
            <a:r>
              <a:rPr lang="en-GB" dirty="0" smtClean="0"/>
              <a:t>There is no need for the application to call another method to refresh the display.</a:t>
            </a:r>
          </a:p>
          <a:p>
            <a:pPr marL="171450" indent="-171450"/>
            <a:endParaRPr lang="en-US" dirty="0" smtClean="0"/>
          </a:p>
          <a:p>
            <a:pPr marL="171450" indent="-171450"/>
            <a:r>
              <a:rPr lang="en-US" b="1" i="1" dirty="0" smtClean="0"/>
              <a:t>UI5 - The application’s user interface should be consistent throughout, e.g. common series of</a:t>
            </a:r>
          </a:p>
          <a:p>
            <a:pPr marL="171450" indent="-171450"/>
            <a:r>
              <a:rPr lang="en-US" b="1" i="1" dirty="0" smtClean="0"/>
              <a:t>actions, action sequences, terms, layouts, soft button definitions and sounds.</a:t>
            </a:r>
          </a:p>
          <a:p>
            <a:pPr marL="171450" indent="-171450"/>
            <a:r>
              <a:rPr lang="en-US" b="1" i="1" dirty="0" smtClean="0"/>
              <a:t>To make sure your application screens, error messages etc have a consistent UI, you should </a:t>
            </a:r>
          </a:p>
          <a:p>
            <a:pPr marL="171450" indent="-171450"/>
            <a:r>
              <a:rPr lang="en-US" b="1" i="1" dirty="0" smtClean="0"/>
              <a:t>create new class by extending Form/Alerts with the chosen layout for your application.  You can</a:t>
            </a:r>
          </a:p>
          <a:p>
            <a:pPr marL="171450" indent="-171450"/>
            <a:r>
              <a:rPr lang="en-US" b="1" i="1" dirty="0" smtClean="0"/>
              <a:t>then use/extend these new classes to create the elements in your application.  Use static final</a:t>
            </a:r>
          </a:p>
          <a:p>
            <a:pPr marL="171450" indent="-171450"/>
            <a:r>
              <a:rPr lang="en-US" b="1" i="1" dirty="0" smtClean="0"/>
              <a:t>constants for terms, soft button definition and sounds.  This way, you can use these throughout</a:t>
            </a:r>
          </a:p>
          <a:p>
            <a:pPr marL="171450" indent="-171450"/>
            <a:r>
              <a:rPr lang="en-US" b="1" i="1" dirty="0" smtClean="0"/>
              <a:t>your application consistently.</a:t>
            </a:r>
            <a:endParaRPr lang="en-GB" b="1" i="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6"/>
          <p:cNvSpPr>
            <a:spLocks noGrp="1" noChangeArrowheads="1"/>
          </p:cNvSpPr>
          <p:nvPr>
            <p:ph type="sldNum" sz="quarter" idx="5"/>
          </p:nvPr>
        </p:nvSpPr>
        <p:spPr>
          <a:noFill/>
        </p:spPr>
        <p:txBody>
          <a:bodyPr/>
          <a:lstStyle/>
          <a:p>
            <a:fld id="{E0687F30-EC9D-4F98-A5FC-CBCB8DBD3826}" type="slidenum">
              <a:rPr lang="en-US" smtClean="0"/>
              <a:pPr/>
              <a:t>14</a:t>
            </a:fld>
            <a:endParaRPr lang="en-US" smtClean="0"/>
          </a:p>
        </p:txBody>
      </p:sp>
      <p:sp>
        <p:nvSpPr>
          <p:cNvPr id="66565" name="Rectangle 2"/>
          <p:cNvSpPr>
            <a:spLocks noGrp="1" noRot="1" noChangeAspect="1" noChangeArrowheads="1" noTextEdit="1"/>
          </p:cNvSpPr>
          <p:nvPr>
            <p:ph type="sldImg"/>
          </p:nvPr>
        </p:nvSpPr>
        <p:spPr>
          <a:xfrm>
            <a:off x="1295400" y="795338"/>
            <a:ext cx="4268788" cy="3201987"/>
          </a:xfrm>
          <a:ln/>
        </p:spPr>
      </p:sp>
      <p:sp>
        <p:nvSpPr>
          <p:cNvPr id="66566"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6"/>
          <p:cNvSpPr>
            <a:spLocks noGrp="1" noChangeArrowheads="1"/>
          </p:cNvSpPr>
          <p:nvPr>
            <p:ph type="sldNum" sz="quarter" idx="5"/>
          </p:nvPr>
        </p:nvSpPr>
        <p:spPr>
          <a:noFill/>
        </p:spPr>
        <p:txBody>
          <a:bodyPr/>
          <a:lstStyle/>
          <a:p>
            <a:fld id="{4ABEA371-488F-4E07-8D1E-A1AF5D3F3576}" type="slidenum">
              <a:rPr lang="en-US" smtClean="0"/>
              <a:pPr/>
              <a:t>15</a:t>
            </a:fld>
            <a:endParaRPr lang="en-US" smtClean="0"/>
          </a:p>
        </p:txBody>
      </p:sp>
      <p:sp>
        <p:nvSpPr>
          <p:cNvPr id="67589" name="Rectangle 2"/>
          <p:cNvSpPr>
            <a:spLocks noGrp="1" noRot="1" noChangeAspect="1" noChangeArrowheads="1" noTextEdit="1"/>
          </p:cNvSpPr>
          <p:nvPr>
            <p:ph type="sldImg"/>
          </p:nvPr>
        </p:nvSpPr>
        <p:spPr>
          <a:xfrm>
            <a:off x="1295400" y="795338"/>
            <a:ext cx="4268788" cy="3201987"/>
          </a:xfrm>
          <a:ln/>
        </p:spPr>
      </p:sp>
      <p:sp>
        <p:nvSpPr>
          <p:cNvPr id="67590" name="Rectangle 3"/>
          <p:cNvSpPr>
            <a:spLocks noGrp="1" noChangeArrowheads="1"/>
          </p:cNvSpPr>
          <p:nvPr>
            <p:ph type="body" idx="1"/>
          </p:nvPr>
        </p:nvSpPr>
        <p:spPr>
          <a:xfrm>
            <a:off x="713153" y="4356220"/>
            <a:ext cx="5358292" cy="4135343"/>
          </a:xfrm>
          <a:noFill/>
          <a:ln w="9525"/>
        </p:spPr>
        <p:txBody>
          <a:bodyPr/>
          <a:lstStyle/>
          <a:p>
            <a:pPr>
              <a:lnSpc>
                <a:spcPct val="70000"/>
              </a:lnSpc>
              <a:spcBef>
                <a:spcPct val="10000"/>
              </a:spcBef>
              <a:spcAft>
                <a:spcPct val="10000"/>
              </a:spcAft>
              <a:buNone/>
            </a:pPr>
            <a:r>
              <a:rPr lang="en-GB" sz="800" b="1" dirty="0" smtClean="0"/>
              <a:t>Custom Items</a:t>
            </a:r>
          </a:p>
          <a:p>
            <a:pPr>
              <a:lnSpc>
                <a:spcPct val="70000"/>
              </a:lnSpc>
              <a:spcBef>
                <a:spcPct val="10000"/>
              </a:spcBef>
              <a:spcAft>
                <a:spcPct val="10000"/>
              </a:spcAft>
              <a:buNone/>
            </a:pPr>
            <a:r>
              <a:rPr lang="en-US" sz="800" dirty="0" smtClean="0"/>
              <a:t>Finally, if you are completely dissatisfied with the widget elements provided with MIDP 2.0, you are free to implement your own owner-drawn items which </a:t>
            </a:r>
            <a:r>
              <a:rPr lang="en-US" sz="800" dirty="0" err="1" smtClean="0"/>
              <a:t>sublass</a:t>
            </a:r>
            <a:r>
              <a:rPr lang="en-US" sz="800" dirty="0" smtClean="0"/>
              <a:t> </a:t>
            </a:r>
            <a:r>
              <a:rPr lang="en-US" sz="800" dirty="0" err="1" smtClean="0"/>
              <a:t>CustomItem</a:t>
            </a:r>
            <a:r>
              <a:rPr lang="en-US" sz="800" dirty="0" smtClean="0"/>
              <a:t>.  The complete visual appearance and user interaction is completely implemented and defined by the programmer so now there is virtually limitless design freedom when it comes to designing MIDP user interfaces.  The programmer must override the </a:t>
            </a:r>
            <a:r>
              <a:rPr lang="en-US" sz="800" dirty="0" err="1" smtClean="0"/>
              <a:t>getMinContentHeight</a:t>
            </a:r>
            <a:r>
              <a:rPr lang="en-US" sz="800" dirty="0" smtClean="0"/>
              <a:t>(), </a:t>
            </a:r>
            <a:r>
              <a:rPr lang="en-US" sz="800" dirty="0" err="1" smtClean="0"/>
              <a:t>getMinContentWidth</a:t>
            </a:r>
            <a:r>
              <a:rPr lang="en-US" sz="800" dirty="0" smtClean="0"/>
              <a:t>(), </a:t>
            </a:r>
            <a:r>
              <a:rPr lang="en-US" sz="800" dirty="0" err="1" smtClean="0"/>
              <a:t>getPrefContentHeight</a:t>
            </a:r>
            <a:r>
              <a:rPr lang="en-US" sz="800" dirty="0" smtClean="0"/>
              <a:t>(), and </a:t>
            </a:r>
            <a:r>
              <a:rPr lang="en-US" sz="800" dirty="0" err="1" smtClean="0"/>
              <a:t>getPrefContentWidth</a:t>
            </a:r>
            <a:r>
              <a:rPr lang="en-US" sz="800" dirty="0" smtClean="0"/>
              <a:t>() methods to tell the </a:t>
            </a:r>
            <a:r>
              <a:rPr lang="en-US" sz="800" dirty="0" err="1" smtClean="0"/>
              <a:t>MIDlet</a:t>
            </a:r>
            <a:r>
              <a:rPr lang="en-US" sz="800" dirty="0" smtClean="0"/>
              <a:t> how to respond to size changes.  In addition, </a:t>
            </a:r>
            <a:r>
              <a:rPr lang="en-US" sz="800" dirty="0" err="1" smtClean="0"/>
              <a:t>sizeChanged</a:t>
            </a:r>
            <a:r>
              <a:rPr lang="en-US" sz="800" dirty="0" smtClean="0"/>
              <a:t>() and  paint() must also be implemented and when the </a:t>
            </a:r>
            <a:r>
              <a:rPr lang="en-US" sz="800" dirty="0" err="1" smtClean="0"/>
              <a:t>MIDlet</a:t>
            </a:r>
            <a:r>
              <a:rPr lang="en-US" sz="800" dirty="0" smtClean="0"/>
              <a:t> needs to redraw the </a:t>
            </a:r>
            <a:r>
              <a:rPr lang="en-US" sz="800" dirty="0" err="1" smtClean="0"/>
              <a:t>CustomItem</a:t>
            </a:r>
            <a:r>
              <a:rPr lang="en-US" sz="800" dirty="0" smtClean="0"/>
              <a:t>, it needs to call invalidate() method to force a repaint.  If the </a:t>
            </a:r>
            <a:r>
              <a:rPr lang="en-US" sz="800" dirty="0" err="1" smtClean="0"/>
              <a:t>CustomItem</a:t>
            </a:r>
            <a:r>
              <a:rPr lang="en-US" sz="800" dirty="0" smtClean="0"/>
              <a:t> wishes to dispatch events then it can also implement the </a:t>
            </a:r>
            <a:r>
              <a:rPr lang="en-US" sz="800" dirty="0" err="1" smtClean="0"/>
              <a:t>ItemListener</a:t>
            </a:r>
            <a:r>
              <a:rPr lang="en-US" sz="800" dirty="0" smtClean="0"/>
              <a:t> interface and the implement the </a:t>
            </a:r>
            <a:r>
              <a:rPr lang="en-US" sz="800" dirty="0" err="1" smtClean="0"/>
              <a:t>notitfyStateChanged</a:t>
            </a:r>
            <a:r>
              <a:rPr lang="en-US" sz="800" dirty="0" smtClean="0"/>
              <a:t>() method</a:t>
            </a:r>
          </a:p>
          <a:p>
            <a:pPr>
              <a:lnSpc>
                <a:spcPct val="70000"/>
              </a:lnSpc>
              <a:spcBef>
                <a:spcPct val="10000"/>
              </a:spcBef>
              <a:spcAft>
                <a:spcPct val="10000"/>
              </a:spcAft>
              <a:buNone/>
            </a:pPr>
            <a:endParaRPr lang="en-US" sz="800" dirty="0" smtClean="0"/>
          </a:p>
          <a:p>
            <a:pPr>
              <a:lnSpc>
                <a:spcPct val="70000"/>
              </a:lnSpc>
              <a:spcBef>
                <a:spcPct val="10000"/>
              </a:spcBef>
              <a:spcAft>
                <a:spcPct val="10000"/>
              </a:spcAft>
              <a:buNone/>
            </a:pPr>
            <a:r>
              <a:rPr lang="en-US" sz="800" dirty="0" smtClean="0">
                <a:latin typeface="Courier New" pitchFamily="49" charset="0"/>
              </a:rPr>
              <a:t>class  </a:t>
            </a:r>
            <a:r>
              <a:rPr lang="en-US" sz="800" dirty="0" err="1" smtClean="0">
                <a:latin typeface="Courier New" pitchFamily="49" charset="0"/>
              </a:rPr>
              <a:t>MyCustomItem</a:t>
            </a:r>
            <a:r>
              <a:rPr lang="en-US" sz="800" dirty="0" smtClean="0">
                <a:latin typeface="Courier New" pitchFamily="49" charset="0"/>
              </a:rPr>
              <a:t>  extends  </a:t>
            </a:r>
            <a:r>
              <a:rPr lang="en-US" sz="800" dirty="0" err="1" smtClean="0">
                <a:latin typeface="Courier New" pitchFamily="49" charset="0"/>
              </a:rPr>
              <a:t>CustomItem</a:t>
            </a:r>
            <a:endParaRPr lang="en-US" sz="800" dirty="0" smtClean="0">
              <a:latin typeface="Courier New" pitchFamily="49" charset="0"/>
            </a:endParaRPr>
          </a:p>
          <a:p>
            <a:pPr>
              <a:lnSpc>
                <a:spcPct val="70000"/>
              </a:lnSpc>
              <a:spcBef>
                <a:spcPct val="10000"/>
              </a:spcBef>
              <a:spcAft>
                <a:spcPct val="10000"/>
              </a:spcAft>
              <a:buNone/>
            </a:pPr>
            <a:r>
              <a:rPr lang="en-US" sz="800" dirty="0" smtClean="0">
                <a:latin typeface="Courier New" pitchFamily="49" charset="0"/>
              </a:rPr>
              <a:t>	public </a:t>
            </a:r>
            <a:r>
              <a:rPr lang="en-US" sz="800" dirty="0" err="1" smtClean="0">
                <a:latin typeface="Courier New" pitchFamily="49" charset="0"/>
              </a:rPr>
              <a:t>CustomItem</a:t>
            </a:r>
            <a:r>
              <a:rPr lang="en-US" sz="800" dirty="0" smtClean="0">
                <a:latin typeface="Courier New" pitchFamily="49" charset="0"/>
              </a:rPr>
              <a:t> (String </a:t>
            </a:r>
            <a:r>
              <a:rPr lang="en-US" sz="800" dirty="0" err="1" smtClean="0">
                <a:latin typeface="Courier New" pitchFamily="49" charset="0"/>
              </a:rPr>
              <a:t>string</a:t>
            </a:r>
            <a:r>
              <a:rPr lang="en-US" sz="800" dirty="0" smtClean="0">
                <a:latin typeface="Courier New" pitchFamily="49" charset="0"/>
              </a:rPr>
              <a:t>) {</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this.super</a:t>
            </a:r>
            <a:r>
              <a:rPr lang="en-US" sz="800" dirty="0" smtClean="0">
                <a:latin typeface="Courier New" pitchFamily="49" charset="0"/>
              </a:rPr>
              <a:t>(string);</a:t>
            </a:r>
          </a:p>
          <a:p>
            <a:pPr>
              <a:lnSpc>
                <a:spcPct val="70000"/>
              </a:lnSpc>
              <a:spcBef>
                <a:spcPct val="10000"/>
              </a:spcBef>
              <a:spcAft>
                <a:spcPct val="10000"/>
              </a:spcAft>
              <a:buNone/>
            </a:pPr>
            <a:r>
              <a:rPr lang="en-US" sz="800" dirty="0" smtClean="0">
                <a:latin typeface="Courier New" pitchFamily="49" charset="0"/>
              </a:rPr>
              <a:t>	}</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ing</a:t>
            </a:r>
            <a:r>
              <a:rPr lang="en-US" sz="800" dirty="0" smtClean="0">
                <a:latin typeface="Courier New" pitchFamily="49" charset="0"/>
              </a:rPr>
              <a:t> </a:t>
            </a:r>
            <a:r>
              <a:rPr lang="en-US" sz="800" dirty="0" err="1" smtClean="0">
                <a:latin typeface="Courier New" pitchFamily="49" charset="0"/>
              </a:rPr>
              <a:t>getMinConentHeight</a:t>
            </a:r>
            <a:r>
              <a:rPr lang="en-US" sz="800" dirty="0" smtClean="0">
                <a:latin typeface="Courier New" pitchFamily="49" charset="0"/>
              </a:rPr>
              <a:t>() {</a:t>
            </a:r>
          </a:p>
          <a:p>
            <a:pPr>
              <a:lnSpc>
                <a:spcPct val="70000"/>
              </a:lnSpc>
              <a:spcBef>
                <a:spcPct val="10000"/>
              </a:spcBef>
              <a:spcAft>
                <a:spcPct val="10000"/>
              </a:spcAft>
              <a:buNone/>
            </a:pPr>
            <a:r>
              <a:rPr lang="en-US" sz="800" dirty="0" smtClean="0">
                <a:latin typeface="Courier New" pitchFamily="49" charset="0"/>
              </a:rPr>
              <a:t>		// return min height</a:t>
            </a:r>
          </a:p>
          <a:p>
            <a:pPr>
              <a:lnSpc>
                <a:spcPct val="70000"/>
              </a:lnSpc>
              <a:spcBef>
                <a:spcPct val="10000"/>
              </a:spcBef>
              <a:spcAft>
                <a:spcPct val="10000"/>
              </a:spcAft>
              <a:buNone/>
            </a:pPr>
            <a:r>
              <a:rPr lang="en-US" sz="800" dirty="0" smtClean="0">
                <a:latin typeface="Courier New" pitchFamily="49" charset="0"/>
              </a:rPr>
              <a:t>		return HEIGHT/2 – 138;</a:t>
            </a:r>
          </a:p>
          <a:p>
            <a:pPr>
              <a:lnSpc>
                <a:spcPct val="70000"/>
              </a:lnSpc>
              <a:spcBef>
                <a:spcPct val="10000"/>
              </a:spcBef>
              <a:spcAft>
                <a:spcPct val="10000"/>
              </a:spcAft>
              <a:buNone/>
            </a:pPr>
            <a:r>
              <a:rPr lang="en-US" sz="800" dirty="0" smtClean="0">
                <a:latin typeface="Courier New" pitchFamily="49" charset="0"/>
              </a:rPr>
              <a:t>	}</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int</a:t>
            </a:r>
            <a:r>
              <a:rPr lang="en-US" sz="800" dirty="0" smtClean="0">
                <a:latin typeface="Courier New" pitchFamily="49" charset="0"/>
              </a:rPr>
              <a:t> </a:t>
            </a:r>
            <a:r>
              <a:rPr lang="en-US" sz="800" dirty="0" err="1" smtClean="0">
                <a:latin typeface="Courier New" pitchFamily="49" charset="0"/>
              </a:rPr>
              <a:t>getMinContentWidth</a:t>
            </a:r>
            <a:r>
              <a:rPr lang="en-US" sz="800" dirty="0" smtClean="0">
                <a:latin typeface="Courier New" pitchFamily="49" charset="0"/>
              </a:rPr>
              <a:t>() {</a:t>
            </a:r>
          </a:p>
          <a:p>
            <a:pPr>
              <a:lnSpc>
                <a:spcPct val="70000"/>
              </a:lnSpc>
              <a:spcBef>
                <a:spcPct val="10000"/>
              </a:spcBef>
              <a:spcAft>
                <a:spcPct val="10000"/>
              </a:spcAft>
              <a:buNone/>
            </a:pPr>
            <a:r>
              <a:rPr lang="en-US" sz="800" dirty="0" smtClean="0">
                <a:latin typeface="Courier New" pitchFamily="49" charset="0"/>
              </a:rPr>
              <a:t>		// return min width</a:t>
            </a:r>
          </a:p>
          <a:p>
            <a:pPr>
              <a:lnSpc>
                <a:spcPct val="70000"/>
              </a:lnSpc>
              <a:spcBef>
                <a:spcPct val="10000"/>
              </a:spcBef>
              <a:spcAft>
                <a:spcPct val="10000"/>
              </a:spcAft>
              <a:buNone/>
            </a:pPr>
            <a:r>
              <a:rPr lang="en-US" sz="800" dirty="0" smtClean="0">
                <a:latin typeface="Courier New" pitchFamily="49" charset="0"/>
              </a:rPr>
              <a:t>		return WIDTH/2 – 150;</a:t>
            </a:r>
          </a:p>
          <a:p>
            <a:pPr>
              <a:lnSpc>
                <a:spcPct val="70000"/>
              </a:lnSpc>
              <a:spcBef>
                <a:spcPct val="10000"/>
              </a:spcBef>
              <a:spcAft>
                <a:spcPct val="10000"/>
              </a:spcAft>
              <a:buNone/>
            </a:pPr>
            <a:r>
              <a:rPr lang="en-US" sz="800" dirty="0" smtClean="0">
                <a:latin typeface="Courier New" pitchFamily="49" charset="0"/>
              </a:rPr>
              <a:t>	}</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int</a:t>
            </a:r>
            <a:r>
              <a:rPr lang="en-US" sz="800" dirty="0" smtClean="0">
                <a:latin typeface="Courier New" pitchFamily="49" charset="0"/>
              </a:rPr>
              <a:t> </a:t>
            </a:r>
            <a:r>
              <a:rPr lang="en-US" sz="800" dirty="0" err="1" smtClean="0">
                <a:latin typeface="Courier New" pitchFamily="49" charset="0"/>
              </a:rPr>
              <a:t>getPrefConetntHeight</a:t>
            </a:r>
            <a:r>
              <a:rPr lang="en-US" sz="800" dirty="0" smtClean="0">
                <a:latin typeface="Courier New" pitchFamily="49" charset="0"/>
              </a:rPr>
              <a:t>(</a:t>
            </a:r>
            <a:r>
              <a:rPr lang="en-US" sz="800" dirty="0" err="1" smtClean="0">
                <a:latin typeface="Courier New" pitchFamily="49" charset="0"/>
              </a:rPr>
              <a:t>itnt</a:t>
            </a:r>
            <a:r>
              <a:rPr lang="en-US" sz="800" dirty="0" smtClean="0">
                <a:latin typeface="Courier New" pitchFamily="49" charset="0"/>
              </a:rPr>
              <a:t> width) {</a:t>
            </a:r>
          </a:p>
          <a:p>
            <a:pPr>
              <a:lnSpc>
                <a:spcPct val="70000"/>
              </a:lnSpc>
              <a:spcBef>
                <a:spcPct val="10000"/>
              </a:spcBef>
              <a:spcAft>
                <a:spcPct val="10000"/>
              </a:spcAft>
              <a:buNone/>
            </a:pPr>
            <a:r>
              <a:rPr lang="en-US" sz="800" dirty="0" smtClean="0">
                <a:latin typeface="Courier New" pitchFamily="49" charset="0"/>
              </a:rPr>
              <a:t>      		return WIDTH/2;</a:t>
            </a:r>
          </a:p>
          <a:p>
            <a:pPr>
              <a:lnSpc>
                <a:spcPct val="70000"/>
              </a:lnSpc>
              <a:spcBef>
                <a:spcPct val="10000"/>
              </a:spcBef>
              <a:spcAft>
                <a:spcPct val="10000"/>
              </a:spcAft>
              <a:buNone/>
            </a:pPr>
            <a:r>
              <a:rPr lang="en-US" sz="800" dirty="0" smtClean="0">
                <a:latin typeface="Courier New" pitchFamily="49" charset="0"/>
              </a:rPr>
              <a:t>      }</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int</a:t>
            </a:r>
            <a:r>
              <a:rPr lang="en-US" sz="800" dirty="0" smtClean="0">
                <a:latin typeface="Courier New" pitchFamily="49" charset="0"/>
              </a:rPr>
              <a:t> </a:t>
            </a:r>
            <a:r>
              <a:rPr lang="en-US" sz="800" dirty="0" err="1" smtClean="0">
                <a:latin typeface="Courier New" pitchFamily="49" charset="0"/>
              </a:rPr>
              <a:t>getPrefContentWidth</a:t>
            </a:r>
            <a:r>
              <a:rPr lang="en-US" sz="800" dirty="0" smtClean="0">
                <a:latin typeface="Courier New" pitchFamily="49" charset="0"/>
              </a:rPr>
              <a:t>(</a:t>
            </a:r>
            <a:r>
              <a:rPr lang="en-US" sz="800" dirty="0" err="1" smtClean="0">
                <a:latin typeface="Courier New" pitchFamily="49" charset="0"/>
              </a:rPr>
              <a:t>int</a:t>
            </a:r>
            <a:r>
              <a:rPr lang="en-US" sz="800" dirty="0" smtClean="0">
                <a:latin typeface="Courier New" pitchFamily="49" charset="0"/>
              </a:rPr>
              <a:t> height) {</a:t>
            </a:r>
          </a:p>
          <a:p>
            <a:pPr>
              <a:lnSpc>
                <a:spcPct val="70000"/>
              </a:lnSpc>
              <a:spcBef>
                <a:spcPct val="10000"/>
              </a:spcBef>
              <a:spcAft>
                <a:spcPct val="10000"/>
              </a:spcAft>
              <a:buNone/>
            </a:pPr>
            <a:r>
              <a:rPr lang="en-US" sz="800" dirty="0" smtClean="0">
                <a:latin typeface="Courier New" pitchFamily="49" charset="0"/>
              </a:rPr>
              <a:t>		return HEIGHT/2;</a:t>
            </a:r>
          </a:p>
          <a:p>
            <a:pPr>
              <a:lnSpc>
                <a:spcPct val="70000"/>
              </a:lnSpc>
              <a:spcBef>
                <a:spcPct val="10000"/>
              </a:spcBef>
              <a:spcAft>
                <a:spcPct val="10000"/>
              </a:spcAft>
              <a:buNone/>
            </a:pPr>
            <a:r>
              <a:rPr lang="en-US" sz="800" dirty="0" smtClean="0">
                <a:latin typeface="Courier New" pitchFamily="49" charset="0"/>
              </a:rPr>
              <a:t>	}</a:t>
            </a:r>
          </a:p>
          <a:p>
            <a:pPr>
              <a:lnSpc>
                <a:spcPct val="70000"/>
              </a:lnSpc>
              <a:spcBef>
                <a:spcPct val="10000"/>
              </a:spcBef>
              <a:spcAft>
                <a:spcPct val="10000"/>
              </a:spcAft>
              <a:buNone/>
            </a:pPr>
            <a:r>
              <a:rPr lang="en-US" sz="800" dirty="0" smtClean="0">
                <a:latin typeface="Courier New" pitchFamily="49" charset="0"/>
              </a:rPr>
              <a:t>	void paint(Graphics g, </a:t>
            </a:r>
            <a:r>
              <a:rPr lang="en-US" sz="800" dirty="0" err="1" smtClean="0">
                <a:latin typeface="Courier New" pitchFamily="49" charset="0"/>
              </a:rPr>
              <a:t>int</a:t>
            </a:r>
            <a:r>
              <a:rPr lang="en-US" sz="800" dirty="0" smtClean="0">
                <a:latin typeface="Courier New" pitchFamily="49" charset="0"/>
              </a:rPr>
              <a:t> width, </a:t>
            </a:r>
            <a:r>
              <a:rPr lang="en-US" sz="800" dirty="0" err="1" smtClean="0">
                <a:latin typeface="Courier New" pitchFamily="49" charset="0"/>
              </a:rPr>
              <a:t>int</a:t>
            </a:r>
            <a:r>
              <a:rPr lang="en-US" sz="800" dirty="0" smtClean="0">
                <a:latin typeface="Courier New" pitchFamily="49" charset="0"/>
              </a:rPr>
              <a:t> height) {	</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int</a:t>
            </a:r>
            <a:r>
              <a:rPr lang="en-US" sz="800" dirty="0" smtClean="0">
                <a:latin typeface="Courier New" pitchFamily="49" charset="0"/>
              </a:rPr>
              <a:t> x = (WIDTH - 150) / 2;</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int</a:t>
            </a:r>
            <a:r>
              <a:rPr lang="en-US" sz="800" dirty="0" smtClean="0">
                <a:latin typeface="Courier New" pitchFamily="49" charset="0"/>
              </a:rPr>
              <a:t> y = (HEIGHT - 138) / 2;</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g.setClip</a:t>
            </a:r>
            <a:r>
              <a:rPr lang="en-US" sz="800" dirty="0" smtClean="0">
                <a:latin typeface="Courier New" pitchFamily="49" charset="0"/>
              </a:rPr>
              <a:t>(x, y, 150, 138);</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drawMenuTitleBackground</a:t>
            </a:r>
            <a:r>
              <a:rPr lang="en-US" sz="800" dirty="0" smtClean="0">
                <a:latin typeface="Courier New" pitchFamily="49" charset="0"/>
              </a:rPr>
              <a:t>(x, y, 150, 138);</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g.setFont</a:t>
            </a:r>
            <a:r>
              <a:rPr lang="en-US" sz="800" dirty="0" smtClean="0">
                <a:latin typeface="Courier New" pitchFamily="49" charset="0"/>
              </a:rPr>
              <a:t>(</a:t>
            </a:r>
            <a:r>
              <a:rPr lang="en-US" sz="800" dirty="0" err="1" smtClean="0">
                <a:latin typeface="Courier New" pitchFamily="49" charset="0"/>
              </a:rPr>
              <a:t>canvasFont</a:t>
            </a:r>
            <a:r>
              <a:rPr lang="en-US" sz="800" dirty="0" smtClean="0">
                <a:latin typeface="Courier New" pitchFamily="49" charset="0"/>
              </a:rPr>
              <a:t>);</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g.setColor</a:t>
            </a:r>
            <a:r>
              <a:rPr lang="en-US" sz="800" dirty="0" smtClean="0">
                <a:latin typeface="Courier New" pitchFamily="49" charset="0"/>
              </a:rPr>
              <a:t>(LIGHTGREEN);</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g.drawChars</a:t>
            </a:r>
            <a:r>
              <a:rPr lang="en-US" sz="800" dirty="0" smtClean="0">
                <a:latin typeface="Courier New" pitchFamily="49" charset="0"/>
              </a:rPr>
              <a:t>(TEXT, 24, 6, x + 10, y + 5, 20);</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g.setColor</a:t>
            </a:r>
            <a:r>
              <a:rPr lang="en-US" sz="800" dirty="0" smtClean="0">
                <a:latin typeface="Courier New" pitchFamily="49" charset="0"/>
              </a:rPr>
              <a:t>(RED);</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g.fillRect</a:t>
            </a:r>
            <a:r>
              <a:rPr lang="en-US" sz="800" dirty="0" smtClean="0">
                <a:latin typeface="Courier New" pitchFamily="49" charset="0"/>
              </a:rPr>
              <a:t>(x + 2, y + 22 + 20 * </a:t>
            </a:r>
            <a:r>
              <a:rPr lang="en-US" sz="800" dirty="0" err="1" smtClean="0">
                <a:latin typeface="Courier New" pitchFamily="49" charset="0"/>
              </a:rPr>
              <a:t>menuEntry</a:t>
            </a:r>
            <a:r>
              <a:rPr lang="en-US" sz="800" dirty="0" smtClean="0">
                <a:latin typeface="Courier New" pitchFamily="49" charset="0"/>
              </a:rPr>
              <a:t>, 146, 15);</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g.setColor</a:t>
            </a:r>
            <a:r>
              <a:rPr lang="en-US" sz="800" dirty="0" smtClean="0">
                <a:latin typeface="Courier New" pitchFamily="49" charset="0"/>
              </a:rPr>
              <a:t>(WHITE);</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g.drawChars</a:t>
            </a:r>
            <a:r>
              <a:rPr lang="en-US" sz="800" dirty="0" smtClean="0">
                <a:latin typeface="Courier New" pitchFamily="49" charset="0"/>
              </a:rPr>
              <a:t>(TEXT, 11, 6, x + 30, y + 25, 20);</a:t>
            </a:r>
          </a:p>
          <a:p>
            <a:pPr>
              <a:lnSpc>
                <a:spcPct val="70000"/>
              </a:lnSpc>
              <a:spcBef>
                <a:spcPct val="10000"/>
              </a:spcBef>
              <a:spcAft>
                <a:spcPct val="10000"/>
              </a:spcAft>
              <a:buNone/>
            </a:pPr>
            <a:r>
              <a:rPr lang="en-US" sz="800" dirty="0" smtClean="0">
                <a:latin typeface="Courier New" pitchFamily="49" charset="0"/>
              </a:rPr>
              <a:t>        	</a:t>
            </a:r>
            <a:r>
              <a:rPr lang="en-US" sz="800" dirty="0" err="1" smtClean="0">
                <a:latin typeface="Courier New" pitchFamily="49" charset="0"/>
              </a:rPr>
              <a:t>g.drawChars</a:t>
            </a:r>
            <a:r>
              <a:rPr lang="en-US" sz="800" dirty="0" smtClean="0">
                <a:latin typeface="Courier New" pitchFamily="49" charset="0"/>
              </a:rPr>
              <a:t>(TEXT, 17, 7, x + 30, y + 45, 20);</a:t>
            </a:r>
            <a:endParaRPr lang="en-GB" sz="800" dirty="0" smtClean="0">
              <a:latin typeface="Courier New" pitchFamily="49" charset="0"/>
            </a:endParaRPr>
          </a:p>
          <a:p>
            <a:pPr>
              <a:lnSpc>
                <a:spcPct val="70000"/>
              </a:lnSpc>
              <a:spcBef>
                <a:spcPct val="10000"/>
              </a:spcBef>
              <a:spcAft>
                <a:spcPct val="10000"/>
              </a:spcAft>
              <a:buNone/>
            </a:pPr>
            <a:r>
              <a:rPr lang="en-GB" sz="800" dirty="0" smtClean="0">
                <a:latin typeface="Courier New" pitchFamily="49" charset="0"/>
              </a:rPr>
              <a:t>}</a:t>
            </a:r>
            <a:endParaRPr lang="en-GB" sz="80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6"/>
          <p:cNvSpPr>
            <a:spLocks noGrp="1" noChangeArrowheads="1"/>
          </p:cNvSpPr>
          <p:nvPr>
            <p:ph type="sldNum" sz="quarter" idx="5"/>
          </p:nvPr>
        </p:nvSpPr>
        <p:spPr>
          <a:noFill/>
        </p:spPr>
        <p:txBody>
          <a:bodyPr/>
          <a:lstStyle/>
          <a:p>
            <a:fld id="{24FCEF90-1EA0-4838-9CDD-5F017F6E7E08}" type="slidenum">
              <a:rPr lang="en-US" smtClean="0"/>
              <a:pPr/>
              <a:t>16</a:t>
            </a:fld>
            <a:endParaRPr lang="en-US" smtClean="0"/>
          </a:p>
        </p:txBody>
      </p:sp>
      <p:sp>
        <p:nvSpPr>
          <p:cNvPr id="68613" name="Rectangle 2"/>
          <p:cNvSpPr>
            <a:spLocks noGrp="1" noRot="1" noChangeAspect="1" noChangeArrowheads="1" noTextEdit="1"/>
          </p:cNvSpPr>
          <p:nvPr>
            <p:ph type="sldImg"/>
          </p:nvPr>
        </p:nvSpPr>
        <p:spPr>
          <a:xfrm>
            <a:off x="1295400" y="795338"/>
            <a:ext cx="4268788" cy="3201987"/>
          </a:xfrm>
          <a:ln/>
        </p:spPr>
      </p:sp>
      <p:sp>
        <p:nvSpPr>
          <p:cNvPr id="68614"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6"/>
          <p:cNvSpPr>
            <a:spLocks noGrp="1" noChangeArrowheads="1"/>
          </p:cNvSpPr>
          <p:nvPr>
            <p:ph type="sldNum" sz="quarter" idx="5"/>
          </p:nvPr>
        </p:nvSpPr>
        <p:spPr>
          <a:noFill/>
        </p:spPr>
        <p:txBody>
          <a:bodyPr/>
          <a:lstStyle/>
          <a:p>
            <a:fld id="{6815889E-D76A-4CBA-B4DB-A19FA0E80B35}" type="slidenum">
              <a:rPr lang="en-US" smtClean="0"/>
              <a:pPr/>
              <a:t>17</a:t>
            </a:fld>
            <a:endParaRPr lang="en-US" smtClean="0"/>
          </a:p>
        </p:txBody>
      </p:sp>
      <p:sp>
        <p:nvSpPr>
          <p:cNvPr id="69637" name="Rectangle 2"/>
          <p:cNvSpPr>
            <a:spLocks noGrp="1" noRot="1" noChangeAspect="1" noChangeArrowheads="1" noTextEdit="1"/>
          </p:cNvSpPr>
          <p:nvPr>
            <p:ph type="sldImg"/>
          </p:nvPr>
        </p:nvSpPr>
        <p:spPr>
          <a:xfrm>
            <a:off x="1295400" y="795338"/>
            <a:ext cx="4268788" cy="3201987"/>
          </a:xfrm>
          <a:ln/>
        </p:spPr>
      </p:sp>
      <p:sp>
        <p:nvSpPr>
          <p:cNvPr id="69638"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6"/>
          <p:cNvSpPr>
            <a:spLocks noGrp="1" noChangeArrowheads="1"/>
          </p:cNvSpPr>
          <p:nvPr>
            <p:ph type="sldNum" sz="quarter" idx="5"/>
          </p:nvPr>
        </p:nvSpPr>
        <p:spPr>
          <a:noFill/>
        </p:spPr>
        <p:txBody>
          <a:bodyPr/>
          <a:lstStyle/>
          <a:p>
            <a:fld id="{A1AA1351-88C2-44E1-B08E-C881A90E79CE}" type="slidenum">
              <a:rPr lang="en-US" smtClean="0"/>
              <a:pPr/>
              <a:t>18</a:t>
            </a:fld>
            <a:endParaRPr lang="en-US" smtClean="0"/>
          </a:p>
        </p:txBody>
      </p:sp>
      <p:sp>
        <p:nvSpPr>
          <p:cNvPr id="70661" name="Rectangle 2"/>
          <p:cNvSpPr>
            <a:spLocks noGrp="1" noRot="1" noChangeAspect="1" noChangeArrowheads="1" noTextEdit="1"/>
          </p:cNvSpPr>
          <p:nvPr>
            <p:ph type="sldImg"/>
          </p:nvPr>
        </p:nvSpPr>
        <p:spPr>
          <a:xfrm>
            <a:off x="1295400" y="795338"/>
            <a:ext cx="4268788" cy="3201987"/>
          </a:xfrm>
          <a:ln/>
        </p:spPr>
      </p:sp>
      <p:sp>
        <p:nvSpPr>
          <p:cNvPr id="70662" name="Rectangle 3"/>
          <p:cNvSpPr>
            <a:spLocks noGrp="1" noChangeArrowheads="1"/>
          </p:cNvSpPr>
          <p:nvPr>
            <p:ph type="body" idx="1"/>
          </p:nvPr>
        </p:nvSpPr>
        <p:spPr>
          <a:noFill/>
          <a:ln w="9525"/>
        </p:spPr>
        <p:txBody>
          <a:bodyPr/>
          <a:lstStyle/>
          <a:p>
            <a:r>
              <a:rPr lang="en-GB" b="1" i="1" smtClean="0"/>
              <a:t>SE3 - The application must not echo the input of sensitive data, e.g., pins and passwords</a:t>
            </a:r>
          </a:p>
          <a:p>
            <a:r>
              <a:rPr lang="en-GB" b="1" i="1" smtClean="0"/>
              <a:t>Your application should use the TextField class for password input box.  To ensure the TextField does not echo the input of sensitive data, you should set the value of the input constraints parameter to TextField.PASSWORD</a:t>
            </a:r>
          </a:p>
          <a:p>
            <a:endParaRPr lang="en-GB" b="1" i="1" smtClean="0"/>
          </a:p>
          <a:p>
            <a:r>
              <a:rPr lang="en-GB" b="1" i="1" smtClean="0"/>
              <a:t>LO2 - Data entry fields must accept and properly display International characters.</a:t>
            </a:r>
          </a:p>
          <a:p>
            <a:r>
              <a:rPr lang="en-GB" b="1" i="1" smtClean="0"/>
              <a:t>TextField supports all input modes available in native text editing. The default input mode is set dependent on the user interface language of the device.  In MIDP 2.0, you can use the setInitialInputMode method to define the active input mode, however, this is only a hint to the implementation.</a:t>
            </a:r>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6"/>
          <p:cNvSpPr>
            <a:spLocks noGrp="1" noChangeArrowheads="1"/>
          </p:cNvSpPr>
          <p:nvPr>
            <p:ph type="sldNum" sz="quarter" idx="5"/>
          </p:nvPr>
        </p:nvSpPr>
        <p:spPr>
          <a:noFill/>
        </p:spPr>
        <p:txBody>
          <a:bodyPr/>
          <a:lstStyle/>
          <a:p>
            <a:fld id="{A1AA1351-88C2-44E1-B08E-C881A90E79CE}" type="slidenum">
              <a:rPr lang="en-US" smtClean="0"/>
              <a:pPr/>
              <a:t>19</a:t>
            </a:fld>
            <a:endParaRPr lang="en-US" smtClean="0"/>
          </a:p>
        </p:txBody>
      </p:sp>
      <p:sp>
        <p:nvSpPr>
          <p:cNvPr id="70661" name="Rectangle 2"/>
          <p:cNvSpPr>
            <a:spLocks noGrp="1" noRot="1" noChangeAspect="1" noChangeArrowheads="1" noTextEdit="1"/>
          </p:cNvSpPr>
          <p:nvPr>
            <p:ph type="sldImg"/>
          </p:nvPr>
        </p:nvSpPr>
        <p:spPr>
          <a:xfrm>
            <a:off x="1295400" y="795338"/>
            <a:ext cx="4268788" cy="3201987"/>
          </a:xfrm>
          <a:ln/>
        </p:spPr>
      </p:sp>
      <p:sp>
        <p:nvSpPr>
          <p:cNvPr id="70662" name="Rectangle 3"/>
          <p:cNvSpPr>
            <a:spLocks noGrp="1" noChangeArrowheads="1"/>
          </p:cNvSpPr>
          <p:nvPr>
            <p:ph type="body" idx="1"/>
          </p:nvPr>
        </p:nvSpPr>
        <p:spPr>
          <a:noFill/>
          <a:ln w="9525"/>
        </p:spPr>
        <p:txBody>
          <a:bodyPr/>
          <a:lstStyle/>
          <a:p>
            <a:r>
              <a:rPr lang="en-GB" b="1" i="1" smtClean="0"/>
              <a:t>SE3 - The application must not echo the input of sensitive data, e.g., pins and passwords</a:t>
            </a:r>
          </a:p>
          <a:p>
            <a:r>
              <a:rPr lang="en-GB" b="1" i="1" smtClean="0"/>
              <a:t>Your application should use the TextField class for password input box.  To ensure the TextField does not echo the input of sensitive data, you should set the value of the input constraints parameter to TextField.PASSWORD</a:t>
            </a:r>
          </a:p>
          <a:p>
            <a:endParaRPr lang="en-GB" b="1" i="1" smtClean="0"/>
          </a:p>
          <a:p>
            <a:r>
              <a:rPr lang="en-GB" b="1" i="1" smtClean="0"/>
              <a:t>LO2 - Data entry fields must accept and properly display International characters.</a:t>
            </a:r>
          </a:p>
          <a:p>
            <a:r>
              <a:rPr lang="en-GB" b="1" i="1" smtClean="0"/>
              <a:t>TextField supports all input modes available in native text editing. The default input mode is set dependent on the user interface language of the device.  In MIDP 2.0, you can use the setInitialInputMode method to define the active input mode, however, this is only a hint to the implementation.</a:t>
            </a:r>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6"/>
          <p:cNvSpPr>
            <a:spLocks noGrp="1" noChangeArrowheads="1"/>
          </p:cNvSpPr>
          <p:nvPr>
            <p:ph type="sldNum" sz="quarter" idx="5"/>
          </p:nvPr>
        </p:nvSpPr>
        <p:spPr>
          <a:noFill/>
        </p:spPr>
        <p:txBody>
          <a:bodyPr/>
          <a:lstStyle/>
          <a:p>
            <a:fld id="{8273BAE4-223C-4DBC-99EE-3538D49181E9}" type="slidenum">
              <a:rPr lang="en-US" smtClean="0"/>
              <a:pPr/>
              <a:t>20</a:t>
            </a:fld>
            <a:endParaRPr lang="en-US" smtClean="0"/>
          </a:p>
        </p:txBody>
      </p:sp>
      <p:sp>
        <p:nvSpPr>
          <p:cNvPr id="71685" name="Rectangle 2"/>
          <p:cNvSpPr>
            <a:spLocks noGrp="1" noRot="1" noChangeAspect="1" noChangeArrowheads="1" noTextEdit="1"/>
          </p:cNvSpPr>
          <p:nvPr>
            <p:ph type="sldImg"/>
          </p:nvPr>
        </p:nvSpPr>
        <p:spPr>
          <a:xfrm>
            <a:off x="1295400" y="795338"/>
            <a:ext cx="4268788" cy="3201987"/>
          </a:xfrm>
          <a:ln/>
        </p:spPr>
      </p:sp>
      <p:sp>
        <p:nvSpPr>
          <p:cNvPr id="71686" name="Rectangle 3"/>
          <p:cNvSpPr>
            <a:spLocks noGrp="1" noChangeArrowheads="1"/>
          </p:cNvSpPr>
          <p:nvPr>
            <p:ph type="body" idx="1"/>
          </p:nvPr>
        </p:nvSpPr>
        <p:spPr>
          <a:noFill/>
          <a:ln w="9525"/>
        </p:spPr>
        <p:txBody>
          <a:bodyPr/>
          <a:lstStyle/>
          <a:p>
            <a:pPr>
              <a:spcBef>
                <a:spcPct val="10000"/>
              </a:spcBef>
              <a:spcAft>
                <a:spcPct val="10000"/>
              </a:spcAft>
            </a:pPr>
            <a:r>
              <a:rPr lang="en-GB" b="1" smtClean="0"/>
              <a:t>Items</a:t>
            </a:r>
          </a:p>
          <a:p>
            <a:pPr>
              <a:spcBef>
                <a:spcPct val="10000"/>
              </a:spcBef>
              <a:spcAft>
                <a:spcPct val="10000"/>
              </a:spcAft>
            </a:pPr>
            <a:r>
              <a:rPr lang="en-US" smtClean="0"/>
              <a:t>All items now allow individial event listeners to be attached directly to the form item. Items can now also modify the labels in addition to the textual content after the Item is created.  The following code shows how to attach a listener to a StringItem, which new Item in MIDP 2.0 that allows for non-textual descriptors to be placed on a Form:</a:t>
            </a:r>
          </a:p>
          <a:p>
            <a:pPr>
              <a:spcBef>
                <a:spcPct val="10000"/>
              </a:spcBef>
              <a:spcAft>
                <a:spcPct val="10000"/>
              </a:spcAft>
            </a:pPr>
            <a:endParaRPr lang="en-US" smtClean="0"/>
          </a:p>
          <a:p>
            <a:pPr>
              <a:spcBef>
                <a:spcPct val="10000"/>
              </a:spcBef>
              <a:spcAft>
                <a:spcPct val="10000"/>
              </a:spcAft>
            </a:pPr>
            <a:r>
              <a:rPr lang="en-US" smtClean="0">
                <a:latin typeface="Courier New" pitchFamily="49" charset="0"/>
              </a:rPr>
              <a:t>StringItem stringItem = new StringItem(“Here”, “There”, Item.BUTTON);</a:t>
            </a:r>
          </a:p>
          <a:p>
            <a:pPr>
              <a:spcBef>
                <a:spcPct val="10000"/>
              </a:spcBef>
              <a:spcAft>
                <a:spcPct val="10000"/>
              </a:spcAft>
            </a:pPr>
            <a:r>
              <a:rPr lang="en-US" smtClean="0">
                <a:latin typeface="Courier New" pitchFamily="49" charset="0"/>
              </a:rPr>
              <a:t>stringItem.setDefaultCommand(new Command(“There”, Command.ITEM, 1));</a:t>
            </a:r>
          </a:p>
          <a:p>
            <a:pPr>
              <a:spcBef>
                <a:spcPct val="10000"/>
              </a:spcBef>
              <a:spcAft>
                <a:spcPct val="10000"/>
              </a:spcAft>
            </a:pPr>
            <a:r>
              <a:rPr lang="en-US" smtClean="0">
                <a:latin typeface="Courier New" pitchFamily="49" charset="0"/>
              </a:rPr>
              <a:t>stringItem.setItemCommandListener(myItemCmdListener);</a:t>
            </a:r>
          </a:p>
          <a:p>
            <a:pPr>
              <a:spcBef>
                <a:spcPct val="10000"/>
              </a:spcBef>
              <a:spcAft>
                <a:spcPct val="10000"/>
              </a:spcAft>
            </a:pPr>
            <a:endParaRPr lang="en-US" smtClean="0">
              <a:latin typeface="Courier New" pitchFamily="49" charset="0"/>
            </a:endParaRPr>
          </a:p>
          <a:p>
            <a:pPr>
              <a:spcBef>
                <a:spcPct val="10000"/>
              </a:spcBef>
              <a:spcAft>
                <a:spcPct val="10000"/>
              </a:spcAft>
            </a:pPr>
            <a:r>
              <a:rPr lang="en-US" smtClean="0"/>
              <a:t>StringItems and ImageItems now also have new appearance modes: PLAIN, BUTTON and HYPERLINK.  The above example constructs a SringItem to appear as a button and attach a command to that button that is activated when the button is pressed.</a:t>
            </a:r>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6"/>
          <p:cNvSpPr>
            <a:spLocks noGrp="1" noChangeArrowheads="1"/>
          </p:cNvSpPr>
          <p:nvPr>
            <p:ph type="sldNum" sz="quarter" idx="5"/>
          </p:nvPr>
        </p:nvSpPr>
        <p:spPr>
          <a:noFill/>
        </p:spPr>
        <p:txBody>
          <a:bodyPr/>
          <a:lstStyle/>
          <a:p>
            <a:fld id="{00A74390-2B26-4EE4-9389-7295CCAE695F}" type="slidenum">
              <a:rPr lang="en-US" smtClean="0"/>
              <a:pPr/>
              <a:t>21</a:t>
            </a:fld>
            <a:endParaRPr lang="en-US" smtClean="0"/>
          </a:p>
        </p:txBody>
      </p:sp>
      <p:sp>
        <p:nvSpPr>
          <p:cNvPr id="72709" name="Rectangle 2"/>
          <p:cNvSpPr>
            <a:spLocks noGrp="1" noRot="1" noChangeAspect="1" noChangeArrowheads="1" noTextEdit="1"/>
          </p:cNvSpPr>
          <p:nvPr>
            <p:ph type="sldImg"/>
          </p:nvPr>
        </p:nvSpPr>
        <p:spPr>
          <a:xfrm>
            <a:off x="1295400" y="795338"/>
            <a:ext cx="4268788" cy="3201987"/>
          </a:xfrm>
          <a:ln/>
        </p:spPr>
      </p:sp>
      <p:sp>
        <p:nvSpPr>
          <p:cNvPr id="72710" name="Rectangle 3"/>
          <p:cNvSpPr>
            <a:spLocks noGrp="1" noChangeArrowheads="1"/>
          </p:cNvSpPr>
          <p:nvPr>
            <p:ph type="body" idx="1"/>
          </p:nvPr>
        </p:nvSpPr>
        <p:spPr>
          <a:noFill/>
          <a:ln w="9525"/>
        </p:spPr>
        <p:txBody>
          <a:bodyPr/>
          <a:lstStyle/>
          <a:p>
            <a:r>
              <a:rPr lang="en-GB" b="1" i="1" smtClean="0"/>
              <a:t>LO1 - Data format must be handled appropriately for the targeted country</a:t>
            </a:r>
          </a:p>
          <a:p>
            <a:r>
              <a:rPr lang="en-GB" b="1" i="1" smtClean="0"/>
              <a:t>Always use the DateField class for displaying/entering dates and times.  This is especially useful when thinking about localisation, as when using the DateField class, the date is displayed correctly for the default time zone of the device the application is running on.</a:t>
            </a:r>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6"/>
          <p:cNvSpPr>
            <a:spLocks noGrp="1" noChangeArrowheads="1"/>
          </p:cNvSpPr>
          <p:nvPr>
            <p:ph type="sldNum" sz="quarter" idx="5"/>
          </p:nvPr>
        </p:nvSpPr>
        <p:spPr>
          <a:noFill/>
        </p:spPr>
        <p:txBody>
          <a:bodyPr/>
          <a:lstStyle/>
          <a:p>
            <a:fld id="{56572D4B-C81F-4E81-96AB-FADF6A3BE3C5}" type="slidenum">
              <a:rPr lang="en-US" smtClean="0"/>
              <a:pPr/>
              <a:t>22</a:t>
            </a:fld>
            <a:endParaRPr lang="en-US" smtClean="0"/>
          </a:p>
        </p:txBody>
      </p:sp>
      <p:sp>
        <p:nvSpPr>
          <p:cNvPr id="73733" name="Rectangle 2"/>
          <p:cNvSpPr>
            <a:spLocks noGrp="1" noRot="1" noChangeAspect="1" noChangeArrowheads="1" noTextEdit="1"/>
          </p:cNvSpPr>
          <p:nvPr>
            <p:ph type="sldImg"/>
          </p:nvPr>
        </p:nvSpPr>
        <p:spPr>
          <a:xfrm>
            <a:off x="1295400" y="795338"/>
            <a:ext cx="4268788" cy="3201987"/>
          </a:xfrm>
          <a:ln/>
        </p:spPr>
      </p:sp>
      <p:sp>
        <p:nvSpPr>
          <p:cNvPr id="73734" name="Rectangle 3"/>
          <p:cNvSpPr>
            <a:spLocks noGrp="1" noChangeArrowheads="1"/>
          </p:cNvSpPr>
          <p:nvPr>
            <p:ph type="body" idx="1"/>
          </p:nvPr>
        </p:nvSpPr>
        <p:spPr>
          <a:noFill/>
          <a:ln w="9525"/>
        </p:spPr>
        <p:txBody>
          <a:bodyPr/>
          <a:lstStyle/>
          <a:p>
            <a:r>
              <a:rPr lang="en-GB" b="1" i="1" smtClean="0"/>
              <a:t>UI13 - Any selection of a different function in the application should be performed within 5 seconds. Within 1 second, there must be some visual indication that the function will be performed</a:t>
            </a:r>
          </a:p>
          <a:p>
            <a:r>
              <a:rPr lang="en-GB" b="1" i="1" smtClean="0"/>
              <a:t>A Gauge can be used to show progress.  Your application should update the Gauge as parts of the task are completed, using the setValue method</a:t>
            </a:r>
            <a:endParaRPr lang="en-US" b="1" i="1" smtClean="0"/>
          </a:p>
          <a:p>
            <a:r>
              <a:rPr lang="en-GB" b="1" i="1" smtClean="0"/>
              <a:t>UI13 - Any selection of a different function in the application should be performed within 5 seconds. Within 1 second, there must be some visual indication that the function will be performed</a:t>
            </a:r>
          </a:p>
          <a:p>
            <a:r>
              <a:rPr lang="en-GB" b="1" i="1" smtClean="0"/>
              <a:t>A Gauge can be used to show progress.  Your application should update the Gauge as parts of the task are completed, using the setValue method</a:t>
            </a:r>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6"/>
          <p:cNvSpPr>
            <a:spLocks noGrp="1" noChangeArrowheads="1"/>
          </p:cNvSpPr>
          <p:nvPr>
            <p:ph type="sldNum" sz="quarter" idx="5"/>
          </p:nvPr>
        </p:nvSpPr>
        <p:spPr>
          <a:noFill/>
        </p:spPr>
        <p:txBody>
          <a:bodyPr/>
          <a:lstStyle/>
          <a:p>
            <a:fld id="{C5AE330E-D8EB-468D-BB6C-05032B405363}" type="slidenum">
              <a:rPr lang="en-US" smtClean="0"/>
              <a:pPr/>
              <a:t>23</a:t>
            </a:fld>
            <a:endParaRPr lang="en-US" smtClean="0"/>
          </a:p>
        </p:txBody>
      </p:sp>
      <p:sp>
        <p:nvSpPr>
          <p:cNvPr id="74757" name="Rectangle 2"/>
          <p:cNvSpPr>
            <a:spLocks noGrp="1" noRot="1" noChangeAspect="1" noChangeArrowheads="1" noTextEdit="1"/>
          </p:cNvSpPr>
          <p:nvPr>
            <p:ph type="sldImg"/>
          </p:nvPr>
        </p:nvSpPr>
        <p:spPr>
          <a:xfrm>
            <a:off x="1295400" y="795338"/>
            <a:ext cx="4268788" cy="3201987"/>
          </a:xfrm>
          <a:ln/>
        </p:spPr>
      </p:sp>
      <p:sp>
        <p:nvSpPr>
          <p:cNvPr id="74758" name="Rectangle 3"/>
          <p:cNvSpPr>
            <a:spLocks noGrp="1" noChangeArrowheads="1"/>
          </p:cNvSpPr>
          <p:nvPr>
            <p:ph type="body" idx="1"/>
          </p:nvPr>
        </p:nvSpPr>
        <p:spPr>
          <a:noFill/>
          <a:ln w="9525"/>
        </p:spPr>
        <p:txBody>
          <a:bodyPr/>
          <a:lstStyle/>
          <a:p>
            <a:r>
              <a:rPr lang="en-US" smtClean="0"/>
              <a:t>Slide shows an example how to append ImageItem to a form. </a:t>
            </a:r>
          </a:p>
          <a:p>
            <a:r>
              <a:rPr lang="en-US" smtClean="0"/>
              <a:t>To append the image directly to a form: </a:t>
            </a:r>
            <a:r>
              <a:rPr lang="en-US" b="1" smtClean="0"/>
              <a:t>form.append(image);</a:t>
            </a:r>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6"/>
          <p:cNvSpPr>
            <a:spLocks noGrp="1" noChangeArrowheads="1"/>
          </p:cNvSpPr>
          <p:nvPr>
            <p:ph type="sldNum" sz="quarter" idx="5"/>
          </p:nvPr>
        </p:nvSpPr>
        <p:spPr>
          <a:noFill/>
        </p:spPr>
        <p:txBody>
          <a:bodyPr/>
          <a:lstStyle/>
          <a:p>
            <a:fld id="{79763485-D77B-43BA-8F7E-25B552066F3F}" type="slidenum">
              <a:rPr lang="en-US" smtClean="0"/>
              <a:pPr/>
              <a:t>6</a:t>
            </a:fld>
            <a:endParaRPr lang="en-US" smtClean="0"/>
          </a:p>
        </p:txBody>
      </p:sp>
      <p:sp>
        <p:nvSpPr>
          <p:cNvPr id="58373" name="Rectangle 2"/>
          <p:cNvSpPr>
            <a:spLocks noGrp="1" noRot="1" noChangeAspect="1" noChangeArrowheads="1" noTextEdit="1"/>
          </p:cNvSpPr>
          <p:nvPr>
            <p:ph type="sldImg"/>
          </p:nvPr>
        </p:nvSpPr>
        <p:spPr>
          <a:xfrm>
            <a:off x="1295400" y="795338"/>
            <a:ext cx="4268788" cy="3201987"/>
          </a:xfrm>
          <a:ln/>
        </p:spPr>
      </p:sp>
      <p:sp>
        <p:nvSpPr>
          <p:cNvPr id="58374" name="Rectangle 3"/>
          <p:cNvSpPr>
            <a:spLocks noGrp="1" noChangeArrowheads="1"/>
          </p:cNvSpPr>
          <p:nvPr>
            <p:ph type="body" idx="1"/>
          </p:nvPr>
        </p:nvSpPr>
        <p:spPr>
          <a:noFill/>
          <a:ln w="9525"/>
        </p:spPr>
        <p:txBody>
          <a:bodyPr/>
          <a:lstStyle/>
          <a:p>
            <a:pPr>
              <a:lnSpc>
                <a:spcPct val="70000"/>
              </a:lnSpc>
              <a:buNone/>
            </a:pPr>
            <a:r>
              <a:rPr lang="en-US" dirty="0" smtClean="0"/>
              <a:t>Constructing a component using the high-level API is straightforward.  The important thing to remember that there can only be one current component per screen unless you are using a Form and form items to show multiple components. Also, all high-level components are located on the </a:t>
            </a:r>
            <a:r>
              <a:rPr lang="en-US" dirty="0" err="1" smtClean="0"/>
              <a:t>javax.microedition.lcdui</a:t>
            </a:r>
            <a:r>
              <a:rPr lang="en-US" dirty="0" smtClean="0"/>
              <a:t> package so you need to import that package to use the controls.</a:t>
            </a:r>
          </a:p>
          <a:p>
            <a:pPr>
              <a:lnSpc>
                <a:spcPct val="70000"/>
              </a:lnSpc>
              <a:buNone/>
            </a:pPr>
            <a:r>
              <a:rPr lang="en-US" dirty="0" smtClean="0"/>
              <a:t>Here's an example of how to grab the current display and set it to your component:</a:t>
            </a:r>
          </a:p>
          <a:p>
            <a:pPr>
              <a:lnSpc>
                <a:spcPct val="70000"/>
              </a:lnSpc>
              <a:buNone/>
            </a:pPr>
            <a:r>
              <a:rPr lang="en-US" dirty="0" smtClean="0"/>
              <a:t>	</a:t>
            </a:r>
            <a:r>
              <a:rPr lang="en-US" dirty="0" smtClean="0">
                <a:latin typeface="Courier New" pitchFamily="49" charset="0"/>
              </a:rPr>
              <a:t>class </a:t>
            </a:r>
            <a:r>
              <a:rPr lang="en-US" dirty="0" err="1" smtClean="0">
                <a:latin typeface="Courier New" pitchFamily="49" charset="0"/>
              </a:rPr>
              <a:t>MyMIDlet</a:t>
            </a:r>
            <a:r>
              <a:rPr lang="en-US" dirty="0" smtClean="0">
                <a:latin typeface="Courier New" pitchFamily="49" charset="0"/>
              </a:rPr>
              <a:t> extends </a:t>
            </a:r>
            <a:r>
              <a:rPr lang="en-US" dirty="0" err="1" smtClean="0">
                <a:latin typeface="Courier New" pitchFamily="49" charset="0"/>
              </a:rPr>
              <a:t>MIDlet</a:t>
            </a:r>
            <a:r>
              <a:rPr lang="en-US" dirty="0" smtClean="0">
                <a:latin typeface="Courier New" pitchFamily="49" charset="0"/>
              </a:rPr>
              <a:t> {</a:t>
            </a:r>
          </a:p>
          <a:p>
            <a:pPr>
              <a:lnSpc>
                <a:spcPct val="70000"/>
              </a:lnSpc>
              <a:buNone/>
            </a:pPr>
            <a:r>
              <a:rPr lang="en-US" dirty="0" smtClean="0">
                <a:latin typeface="Courier New" pitchFamily="49" charset="0"/>
              </a:rPr>
              <a:t>		Display </a:t>
            </a:r>
            <a:r>
              <a:rPr lang="en-US" dirty="0" err="1" smtClean="0">
                <a:latin typeface="Courier New" pitchFamily="49" charset="0"/>
              </a:rPr>
              <a:t>display</a:t>
            </a:r>
            <a:r>
              <a:rPr lang="en-US" dirty="0" smtClean="0">
                <a:latin typeface="Courier New" pitchFamily="49" charset="0"/>
              </a:rPr>
              <a:t>;</a:t>
            </a:r>
          </a:p>
          <a:p>
            <a:pPr>
              <a:lnSpc>
                <a:spcPct val="70000"/>
              </a:lnSpc>
              <a:buNone/>
            </a:pPr>
            <a:r>
              <a:rPr lang="en-US" dirty="0" smtClean="0">
                <a:latin typeface="Courier New" pitchFamily="49" charset="0"/>
              </a:rPr>
              <a:t>		void init() {display = </a:t>
            </a:r>
            <a:r>
              <a:rPr lang="en-US" dirty="0" err="1" smtClean="0">
                <a:latin typeface="Courier New" pitchFamily="49" charset="0"/>
              </a:rPr>
              <a:t>Display.getDisplay</a:t>
            </a:r>
            <a:r>
              <a:rPr lang="en-US" dirty="0" smtClean="0">
                <a:latin typeface="Courier New" pitchFamily="49" charset="0"/>
              </a:rPr>
              <a:t>(this); }</a:t>
            </a:r>
          </a:p>
          <a:p>
            <a:pPr>
              <a:lnSpc>
                <a:spcPct val="70000"/>
              </a:lnSpc>
              <a:buNone/>
            </a:pPr>
            <a:r>
              <a:rPr lang="en-US" dirty="0" smtClean="0"/>
              <a:t>Once you have the display, you can use the object to set the current display to a control that you want to display. For example:</a:t>
            </a:r>
          </a:p>
          <a:p>
            <a:pPr>
              <a:lnSpc>
                <a:spcPct val="70000"/>
              </a:lnSpc>
              <a:buNone/>
            </a:pPr>
            <a:r>
              <a:rPr lang="en-US" dirty="0" smtClean="0"/>
              <a:t>	</a:t>
            </a:r>
            <a:r>
              <a:rPr lang="en-US" dirty="0" smtClean="0">
                <a:latin typeface="Courier New" pitchFamily="49" charset="0"/>
              </a:rPr>
              <a:t>void </a:t>
            </a:r>
            <a:r>
              <a:rPr lang="en-US" dirty="0" err="1" smtClean="0">
                <a:latin typeface="Courier New" pitchFamily="49" charset="0"/>
              </a:rPr>
              <a:t>showAlert</a:t>
            </a:r>
            <a:r>
              <a:rPr lang="en-US" dirty="0" smtClean="0">
                <a:latin typeface="Courier New" pitchFamily="49" charset="0"/>
              </a:rPr>
              <a:t>() {</a:t>
            </a:r>
          </a:p>
          <a:p>
            <a:pPr>
              <a:lnSpc>
                <a:spcPct val="70000"/>
              </a:lnSpc>
              <a:buNone/>
            </a:pPr>
            <a:r>
              <a:rPr lang="en-US" dirty="0" smtClean="0">
                <a:latin typeface="Courier New" pitchFamily="49" charset="0"/>
              </a:rPr>
              <a:t>		Alert </a:t>
            </a:r>
            <a:r>
              <a:rPr lang="en-US" dirty="0" err="1" smtClean="0">
                <a:latin typeface="Courier New" pitchFamily="49" charset="0"/>
              </a:rPr>
              <a:t>alert</a:t>
            </a:r>
            <a:r>
              <a:rPr lang="en-US" dirty="0" smtClean="0">
                <a:latin typeface="Courier New" pitchFamily="49" charset="0"/>
              </a:rPr>
              <a:t> = new Alert(“Alert”);</a:t>
            </a:r>
          </a:p>
          <a:p>
            <a:pPr>
              <a:lnSpc>
                <a:spcPct val="70000"/>
              </a:lnSpc>
              <a:buNone/>
            </a:pPr>
            <a:r>
              <a:rPr lang="en-US" dirty="0" smtClean="0">
                <a:latin typeface="Courier New" pitchFamily="49" charset="0"/>
              </a:rPr>
              <a:t>		</a:t>
            </a:r>
            <a:r>
              <a:rPr lang="en-US" dirty="0" err="1" smtClean="0">
                <a:latin typeface="Courier New" pitchFamily="49" charset="0"/>
              </a:rPr>
              <a:t>alert.setType</a:t>
            </a:r>
            <a:r>
              <a:rPr lang="en-US" dirty="0" smtClean="0">
                <a:latin typeface="Courier New" pitchFamily="49" charset="0"/>
              </a:rPr>
              <a:t>(</a:t>
            </a:r>
            <a:r>
              <a:rPr lang="en-US" dirty="0" err="1" smtClean="0">
                <a:latin typeface="Courier New" pitchFamily="49" charset="0"/>
              </a:rPr>
              <a:t>AlertType.ERROR</a:t>
            </a:r>
            <a:r>
              <a:rPr lang="en-US" dirty="0" smtClean="0">
                <a:latin typeface="Courier New" pitchFamily="49" charset="0"/>
              </a:rPr>
              <a:t>);</a:t>
            </a:r>
          </a:p>
          <a:p>
            <a:pPr>
              <a:lnSpc>
                <a:spcPct val="70000"/>
              </a:lnSpc>
              <a:buNone/>
            </a:pPr>
            <a:r>
              <a:rPr lang="en-US" dirty="0" smtClean="0">
                <a:latin typeface="Courier New" pitchFamily="49" charset="0"/>
              </a:rPr>
              <a:t>		</a:t>
            </a:r>
            <a:r>
              <a:rPr lang="en-US" dirty="0" err="1" smtClean="0">
                <a:latin typeface="Courier New" pitchFamily="49" charset="0"/>
              </a:rPr>
              <a:t>alert.setString</a:t>
            </a:r>
            <a:r>
              <a:rPr lang="en-US" dirty="0" smtClean="0">
                <a:latin typeface="Courier New" pitchFamily="49" charset="0"/>
              </a:rPr>
              <a:t>(“*****ERROR*****”);</a:t>
            </a:r>
          </a:p>
          <a:p>
            <a:pPr>
              <a:lnSpc>
                <a:spcPct val="70000"/>
              </a:lnSpc>
              <a:buNone/>
            </a:pPr>
            <a:r>
              <a:rPr lang="en-US" dirty="0" smtClean="0">
                <a:latin typeface="Courier New" pitchFamily="49" charset="0"/>
              </a:rPr>
              <a:t>		</a:t>
            </a:r>
            <a:r>
              <a:rPr lang="en-US" dirty="0" err="1" smtClean="0">
                <a:latin typeface="Courier New" pitchFamily="49" charset="0"/>
              </a:rPr>
              <a:t>display.setCurrent</a:t>
            </a:r>
            <a:r>
              <a:rPr lang="en-US" dirty="0" smtClean="0">
                <a:latin typeface="Courier New" pitchFamily="49" charset="0"/>
              </a:rPr>
              <a:t>(alert); </a:t>
            </a:r>
            <a:r>
              <a:rPr lang="fi-FI" dirty="0" smtClean="0">
                <a:latin typeface="Courier New" pitchFamily="49" charset="0"/>
              </a:rPr>
              <a:t>} </a:t>
            </a:r>
            <a:r>
              <a:rPr lang="en-US" dirty="0" smtClean="0">
                <a:latin typeface="Courier New" pitchFamily="49" charset="0"/>
              </a:rPr>
              <a:t>// set the current display</a:t>
            </a:r>
          </a:p>
          <a:p>
            <a:pPr>
              <a:lnSpc>
                <a:spcPct val="70000"/>
              </a:lnSpc>
              <a:buNone/>
            </a:pPr>
            <a:r>
              <a:rPr lang="en-US" dirty="0" smtClean="0"/>
              <a:t>And that's it! Once you do that your control will be displayed as the current screen.</a:t>
            </a:r>
          </a:p>
          <a:p>
            <a:pPr>
              <a:lnSpc>
                <a:spcPct val="70000"/>
              </a:lnSpc>
              <a:buNone/>
            </a:pPr>
            <a:r>
              <a:rPr lang="en-GB" b="1" dirty="0" smtClean="0"/>
              <a:t>Appending Items to a control</a:t>
            </a:r>
          </a:p>
          <a:p>
            <a:pPr>
              <a:lnSpc>
                <a:spcPct val="70000"/>
              </a:lnSpc>
              <a:buNone/>
            </a:pPr>
            <a:r>
              <a:rPr lang="en-US" dirty="0" smtClean="0"/>
              <a:t>Certain controls – namely list boxes and choice controls – allow the programmer to attach items for the control to manage.  Here's a code snippet that shows how to attach items to a list control:</a:t>
            </a:r>
          </a:p>
          <a:p>
            <a:pPr>
              <a:lnSpc>
                <a:spcPct val="70000"/>
              </a:lnSpc>
              <a:buNone/>
            </a:pPr>
            <a:r>
              <a:rPr lang="en-US" dirty="0" smtClean="0"/>
              <a:t>	</a:t>
            </a:r>
            <a:r>
              <a:rPr lang="en-US" dirty="0" smtClean="0">
                <a:latin typeface="Courier New" pitchFamily="49" charset="0"/>
              </a:rPr>
              <a:t>void </a:t>
            </a:r>
            <a:r>
              <a:rPr lang="en-US" dirty="0" err="1" smtClean="0">
                <a:latin typeface="Courier New" pitchFamily="49" charset="0"/>
              </a:rPr>
              <a:t>shotList</a:t>
            </a:r>
            <a:r>
              <a:rPr lang="en-US" dirty="0" smtClean="0">
                <a:latin typeface="Courier New" pitchFamily="49" charset="0"/>
              </a:rPr>
              <a:t>() {</a:t>
            </a:r>
          </a:p>
          <a:p>
            <a:pPr>
              <a:lnSpc>
                <a:spcPct val="70000"/>
              </a:lnSpc>
              <a:buNone/>
            </a:pPr>
            <a:r>
              <a:rPr lang="en-US" dirty="0" smtClean="0">
                <a:latin typeface="Courier New" pitchFamily="49" charset="0"/>
              </a:rPr>
              <a:t>		list = new List(“My List”, </a:t>
            </a:r>
            <a:r>
              <a:rPr lang="en-US" dirty="0" err="1" smtClean="0">
                <a:latin typeface="Courier New" pitchFamily="49" charset="0"/>
              </a:rPr>
              <a:t>Choice.IMPLCIT</a:t>
            </a:r>
            <a:r>
              <a:rPr lang="en-US" dirty="0" smtClean="0">
                <a:latin typeface="Courier New" pitchFamily="49" charset="0"/>
              </a:rPr>
              <a:t>);</a:t>
            </a:r>
          </a:p>
          <a:p>
            <a:pPr>
              <a:lnSpc>
                <a:spcPct val="70000"/>
              </a:lnSpc>
              <a:buNone/>
            </a:pPr>
            <a:r>
              <a:rPr lang="en-US" dirty="0" smtClean="0">
                <a:latin typeface="Courier New" pitchFamily="49" charset="0"/>
              </a:rPr>
              <a:t>		</a:t>
            </a:r>
            <a:r>
              <a:rPr lang="en-US" dirty="0" err="1" smtClean="0">
                <a:latin typeface="Courier New" pitchFamily="49" charset="0"/>
              </a:rPr>
              <a:t>list.append</a:t>
            </a:r>
            <a:r>
              <a:rPr lang="en-US" dirty="0" smtClean="0">
                <a:latin typeface="Courier New" pitchFamily="49" charset="0"/>
              </a:rPr>
              <a:t>(“first”, null);</a:t>
            </a:r>
          </a:p>
          <a:p>
            <a:pPr>
              <a:lnSpc>
                <a:spcPct val="70000"/>
              </a:lnSpc>
              <a:buNone/>
            </a:pPr>
            <a:r>
              <a:rPr lang="en-US" dirty="0" smtClean="0">
                <a:latin typeface="Courier New" pitchFamily="49" charset="0"/>
              </a:rPr>
              <a:t>		</a:t>
            </a:r>
            <a:r>
              <a:rPr lang="en-US" dirty="0" err="1" smtClean="0">
                <a:latin typeface="Courier New" pitchFamily="49" charset="0"/>
              </a:rPr>
              <a:t>list.append</a:t>
            </a:r>
            <a:r>
              <a:rPr lang="en-US" dirty="0" smtClean="0">
                <a:latin typeface="Courier New" pitchFamily="49" charset="0"/>
              </a:rPr>
              <a:t>(“second”, null);</a:t>
            </a:r>
          </a:p>
          <a:p>
            <a:pPr>
              <a:lnSpc>
                <a:spcPct val="70000"/>
              </a:lnSpc>
              <a:buNone/>
            </a:pPr>
            <a:r>
              <a:rPr lang="en-US" dirty="0" smtClean="0">
                <a:latin typeface="Courier New" pitchFamily="49" charset="0"/>
              </a:rPr>
              <a:t>		</a:t>
            </a:r>
            <a:r>
              <a:rPr lang="en-US" dirty="0" err="1" smtClean="0">
                <a:latin typeface="Courier New" pitchFamily="49" charset="0"/>
              </a:rPr>
              <a:t>list.append</a:t>
            </a:r>
            <a:r>
              <a:rPr lang="en-US" dirty="0" smtClean="0">
                <a:latin typeface="Courier New" pitchFamily="49" charset="0"/>
              </a:rPr>
              <a:t>(“third”, null);</a:t>
            </a:r>
          </a:p>
          <a:p>
            <a:pPr>
              <a:lnSpc>
                <a:spcPct val="70000"/>
              </a:lnSpc>
              <a:buNone/>
            </a:pPr>
            <a:r>
              <a:rPr lang="en-US" dirty="0" smtClean="0">
                <a:latin typeface="Courier New" pitchFamily="49" charset="0"/>
              </a:rPr>
              <a:t>		</a:t>
            </a:r>
            <a:r>
              <a:rPr lang="en-US" dirty="0" err="1" smtClean="0">
                <a:latin typeface="Courier New" pitchFamily="49" charset="0"/>
              </a:rPr>
              <a:t>display.setCurrent</a:t>
            </a:r>
            <a:r>
              <a:rPr lang="en-US" dirty="0" smtClean="0">
                <a:latin typeface="Courier New" pitchFamily="49" charset="0"/>
              </a:rPr>
              <a:t>(list); }</a:t>
            </a:r>
          </a:p>
          <a:p>
            <a:pPr>
              <a:lnSpc>
                <a:spcPct val="70000"/>
              </a:lnSpc>
              <a:buNone/>
            </a:pPr>
            <a:r>
              <a:rPr lang="en-US" dirty="0" smtClean="0"/>
              <a:t>Now, the user has 3 options to choose from.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6"/>
          <p:cNvSpPr>
            <a:spLocks noGrp="1" noChangeArrowheads="1"/>
          </p:cNvSpPr>
          <p:nvPr>
            <p:ph type="sldNum" sz="quarter" idx="5"/>
          </p:nvPr>
        </p:nvSpPr>
        <p:spPr>
          <a:noFill/>
        </p:spPr>
        <p:txBody>
          <a:bodyPr/>
          <a:lstStyle/>
          <a:p>
            <a:fld id="{A3E145F3-8159-4C91-9CDD-02D0A3CBE9DB}" type="slidenum">
              <a:rPr lang="en-US" smtClean="0"/>
              <a:pPr/>
              <a:t>24</a:t>
            </a:fld>
            <a:endParaRPr lang="en-US" smtClean="0"/>
          </a:p>
        </p:txBody>
      </p:sp>
      <p:sp>
        <p:nvSpPr>
          <p:cNvPr id="75781" name="Rectangle 2"/>
          <p:cNvSpPr>
            <a:spLocks noGrp="1" noRot="1" noChangeAspect="1" noChangeArrowheads="1" noTextEdit="1"/>
          </p:cNvSpPr>
          <p:nvPr>
            <p:ph type="sldImg"/>
          </p:nvPr>
        </p:nvSpPr>
        <p:spPr>
          <a:xfrm>
            <a:off x="1295400" y="795338"/>
            <a:ext cx="4268788" cy="3201987"/>
          </a:xfrm>
          <a:ln/>
        </p:spPr>
      </p:sp>
      <p:sp>
        <p:nvSpPr>
          <p:cNvPr id="75782" name="Rectangle 3"/>
          <p:cNvSpPr>
            <a:spLocks noGrp="1" noChangeArrowheads="1"/>
          </p:cNvSpPr>
          <p:nvPr>
            <p:ph type="body" idx="1"/>
          </p:nvPr>
        </p:nvSpPr>
        <p:spPr>
          <a:noFill/>
          <a:ln w="9525"/>
        </p:spPr>
        <p:txBody>
          <a:bodyPr/>
          <a:lstStyle/>
          <a:p>
            <a:r>
              <a:rPr lang="en-GB" b="1" i="1" smtClean="0"/>
              <a:t>UI17 - The current status of each setting is clear: the application should make use of check boxes or by changing text.</a:t>
            </a:r>
          </a:p>
          <a:p>
            <a:r>
              <a:rPr lang="en-GB" b="1" i="1" smtClean="0"/>
              <a:t>As the slide shows, a ChoiceGroup can be used to display setting within your application.  Check boxes can be implemented by, setting the type to Choice.MULTIPLE</a:t>
            </a:r>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6"/>
          <p:cNvSpPr>
            <a:spLocks noGrp="1" noChangeArrowheads="1"/>
          </p:cNvSpPr>
          <p:nvPr>
            <p:ph type="sldNum" sz="quarter" idx="5"/>
          </p:nvPr>
        </p:nvSpPr>
        <p:spPr>
          <a:noFill/>
        </p:spPr>
        <p:txBody>
          <a:bodyPr/>
          <a:lstStyle/>
          <a:p>
            <a:fld id="{D9B0F5F2-1DA5-4548-AA74-4FB68ED3FD1C}" type="slidenum">
              <a:rPr lang="en-US" smtClean="0"/>
              <a:pPr/>
              <a:t>25</a:t>
            </a:fld>
            <a:endParaRPr lang="en-US" smtClean="0"/>
          </a:p>
        </p:txBody>
      </p:sp>
      <p:sp>
        <p:nvSpPr>
          <p:cNvPr id="76805" name="Rectangle 2"/>
          <p:cNvSpPr>
            <a:spLocks noGrp="1" noRot="1" noChangeAspect="1" noChangeArrowheads="1" noTextEdit="1"/>
          </p:cNvSpPr>
          <p:nvPr>
            <p:ph type="sldImg"/>
          </p:nvPr>
        </p:nvSpPr>
        <p:spPr>
          <a:xfrm>
            <a:off x="1295400" y="795338"/>
            <a:ext cx="4268788" cy="3201987"/>
          </a:xfrm>
          <a:ln/>
        </p:spPr>
      </p:sp>
      <p:sp>
        <p:nvSpPr>
          <p:cNvPr id="76806" name="Rectangle 3"/>
          <p:cNvSpPr>
            <a:spLocks noGrp="1" noChangeArrowheads="1"/>
          </p:cNvSpPr>
          <p:nvPr>
            <p:ph type="body" idx="1"/>
          </p:nvPr>
        </p:nvSpPr>
        <p:spPr>
          <a:noFill/>
          <a:ln w="9525"/>
        </p:spPr>
        <p:txBody>
          <a:bodyPr/>
          <a:lstStyle/>
          <a:p>
            <a:pPr>
              <a:spcBef>
                <a:spcPct val="10000"/>
              </a:spcBef>
              <a:spcAft>
                <a:spcPct val="10000"/>
              </a:spcAft>
            </a:pPr>
            <a:r>
              <a:rPr lang="en-GB" b="1" dirty="0" smtClean="0"/>
              <a:t>Spacers and Layout</a:t>
            </a:r>
          </a:p>
          <a:p>
            <a:pPr>
              <a:spcBef>
                <a:spcPct val="10000"/>
              </a:spcBef>
              <a:spcAft>
                <a:spcPct val="10000"/>
              </a:spcAft>
            </a:pPr>
            <a:r>
              <a:rPr lang="en-US" dirty="0" smtClean="0"/>
              <a:t>One of the problems with MIDP 1.0 (especially dealing with Forms) was how to place Items on the screen in aesthetic manner.  What was sorely needed was a way to space items and to lay items out according to different affinities.  Both of these actions are now supported in MIDP 2.0.  Spacers are non-interactive items that specify a minimum size in width and height.  The new layout affinities such as LAYOUT_BOTTOM, LAYOUT_CENTER, LAYOUT_NEWLINE_AFTER aid in the positioning of form items in the most aesthetic manner.   Here’s an example of how to use the new layout directives (see the image from slide to see how it looks in display): </a:t>
            </a:r>
          </a:p>
          <a:p>
            <a:pPr>
              <a:spcBef>
                <a:spcPct val="10000"/>
              </a:spcBef>
              <a:spcAft>
                <a:spcPct val="10000"/>
              </a:spcAft>
            </a:pPr>
            <a:endParaRPr lang="en-US" dirty="0" smtClean="0"/>
          </a:p>
          <a:p>
            <a:pPr>
              <a:buNone/>
            </a:pPr>
            <a:r>
              <a:rPr lang="en-US" dirty="0" smtClean="0"/>
              <a:t>    Form </a:t>
            </a:r>
            <a:r>
              <a:rPr lang="en-US" dirty="0" err="1" smtClean="0"/>
              <a:t>form</a:t>
            </a:r>
            <a:r>
              <a:rPr lang="en-US" dirty="0" smtClean="0"/>
              <a:t> = new Form( "</a:t>
            </a:r>
            <a:r>
              <a:rPr lang="en-US" dirty="0" err="1" smtClean="0"/>
              <a:t>MyMIDlet</a:t>
            </a:r>
            <a:r>
              <a:rPr lang="en-US" dirty="0" smtClean="0"/>
              <a:t>" );</a:t>
            </a:r>
          </a:p>
          <a:p>
            <a:pPr>
              <a:buNone/>
            </a:pPr>
            <a:r>
              <a:rPr lang="en-US" dirty="0" smtClean="0"/>
              <a:t>    </a:t>
            </a:r>
            <a:r>
              <a:rPr lang="en-US" dirty="0" err="1" smtClean="0"/>
              <a:t>TextField</a:t>
            </a:r>
            <a:r>
              <a:rPr lang="en-US" dirty="0" smtClean="0"/>
              <a:t> </a:t>
            </a:r>
            <a:r>
              <a:rPr lang="en-US" dirty="0" err="1" smtClean="0"/>
              <a:t>textField</a:t>
            </a:r>
            <a:r>
              <a:rPr lang="en-US" dirty="0" smtClean="0"/>
              <a:t> = new </a:t>
            </a:r>
            <a:r>
              <a:rPr lang="en-US" dirty="0" err="1" smtClean="0"/>
              <a:t>TextField</a:t>
            </a:r>
            <a:r>
              <a:rPr lang="en-US" dirty="0" smtClean="0"/>
              <a:t>( "First field", "", 10, </a:t>
            </a:r>
            <a:r>
              <a:rPr lang="en-US" dirty="0" err="1" smtClean="0"/>
              <a:t>TextField.ANY</a:t>
            </a:r>
            <a:r>
              <a:rPr lang="en-US" dirty="0" smtClean="0"/>
              <a:t> );</a:t>
            </a:r>
          </a:p>
          <a:p>
            <a:pPr>
              <a:buNone/>
            </a:pPr>
            <a:r>
              <a:rPr lang="en-US" dirty="0" smtClean="0"/>
              <a:t>    </a:t>
            </a:r>
            <a:r>
              <a:rPr lang="en-US" dirty="0" err="1" smtClean="0"/>
              <a:t>textField.setLayout</a:t>
            </a:r>
            <a:r>
              <a:rPr lang="en-US" dirty="0" smtClean="0"/>
              <a:t>( Item.LAYOUT_2 | </a:t>
            </a:r>
            <a:r>
              <a:rPr lang="en-US" dirty="0" err="1" smtClean="0"/>
              <a:t>Item.LAYOUT_SHRINK</a:t>
            </a:r>
            <a:r>
              <a:rPr lang="en-US" dirty="0" smtClean="0"/>
              <a:t> | </a:t>
            </a:r>
            <a:r>
              <a:rPr lang="en-US" dirty="0" err="1" smtClean="0"/>
              <a:t>Item.LAYOUT_VSHRINK</a:t>
            </a:r>
            <a:r>
              <a:rPr lang="en-US" dirty="0" smtClean="0"/>
              <a:t> | 	</a:t>
            </a:r>
            <a:r>
              <a:rPr lang="en-US" dirty="0" err="1" smtClean="0"/>
              <a:t>Item.LAYOUT_RIGHT</a:t>
            </a:r>
            <a:r>
              <a:rPr lang="en-US" dirty="0" smtClean="0"/>
              <a:t> | </a:t>
            </a:r>
            <a:r>
              <a:rPr lang="en-US" dirty="0" err="1" smtClean="0"/>
              <a:t>Item.LAYOUT_TOP</a:t>
            </a:r>
            <a:r>
              <a:rPr lang="en-US" dirty="0" smtClean="0"/>
              <a:t> );</a:t>
            </a:r>
          </a:p>
          <a:p>
            <a:pPr>
              <a:buNone/>
            </a:pPr>
            <a:r>
              <a:rPr lang="en-US" dirty="0" smtClean="0"/>
              <a:t>    </a:t>
            </a:r>
            <a:r>
              <a:rPr lang="en-US" dirty="0" err="1" smtClean="0"/>
              <a:t>form.append</a:t>
            </a:r>
            <a:r>
              <a:rPr lang="en-US" dirty="0" smtClean="0"/>
              <a:t>( </a:t>
            </a:r>
            <a:r>
              <a:rPr lang="en-US" dirty="0" err="1" smtClean="0"/>
              <a:t>textField</a:t>
            </a:r>
            <a:r>
              <a:rPr lang="en-US" dirty="0" smtClean="0"/>
              <a:t> );</a:t>
            </a:r>
          </a:p>
          <a:p>
            <a:pPr>
              <a:buNone/>
            </a:pPr>
            <a:r>
              <a:rPr lang="en-US" dirty="0" smtClean="0"/>
              <a:t>    Spacer space = new Spacer( </a:t>
            </a:r>
            <a:r>
              <a:rPr lang="en-US" dirty="0" err="1" smtClean="0"/>
              <a:t>form.getWidth</a:t>
            </a:r>
            <a:r>
              <a:rPr lang="en-US" dirty="0" smtClean="0"/>
              <a:t>(), 50 );</a:t>
            </a:r>
          </a:p>
          <a:p>
            <a:pPr>
              <a:buNone/>
            </a:pPr>
            <a:r>
              <a:rPr lang="en-US" dirty="0" smtClean="0"/>
              <a:t>    </a:t>
            </a:r>
            <a:r>
              <a:rPr lang="en-US" dirty="0" err="1" smtClean="0"/>
              <a:t>form.append</a:t>
            </a:r>
            <a:r>
              <a:rPr lang="en-US" dirty="0" smtClean="0"/>
              <a:t>( space );</a:t>
            </a:r>
          </a:p>
          <a:p>
            <a:pPr>
              <a:buNone/>
            </a:pPr>
            <a:r>
              <a:rPr lang="en-US" dirty="0" smtClean="0"/>
              <a:t>    </a:t>
            </a:r>
            <a:r>
              <a:rPr lang="en-US" dirty="0" err="1" smtClean="0"/>
              <a:t>TextField</a:t>
            </a:r>
            <a:r>
              <a:rPr lang="en-US" dirty="0" smtClean="0"/>
              <a:t> textField2 = new </a:t>
            </a:r>
            <a:r>
              <a:rPr lang="en-US" dirty="0" err="1" smtClean="0"/>
              <a:t>TextField</a:t>
            </a:r>
            <a:r>
              <a:rPr lang="en-US" dirty="0" smtClean="0"/>
              <a:t>( "Second field", "", 10, </a:t>
            </a:r>
            <a:r>
              <a:rPr lang="en-US" dirty="0" err="1" smtClean="0"/>
              <a:t>TextField.ANY</a:t>
            </a:r>
            <a:r>
              <a:rPr lang="en-US" dirty="0" smtClean="0"/>
              <a:t> );</a:t>
            </a:r>
          </a:p>
          <a:p>
            <a:pPr>
              <a:buNone/>
            </a:pPr>
            <a:r>
              <a:rPr lang="en-US" dirty="0" smtClean="0"/>
              <a:t>    textField2.setLayout( Item.LAYOUT_2 | </a:t>
            </a:r>
            <a:r>
              <a:rPr lang="en-US" dirty="0" err="1" smtClean="0"/>
              <a:t>Item.LAYOUT_SHRINK</a:t>
            </a:r>
            <a:r>
              <a:rPr lang="en-US" dirty="0" smtClean="0"/>
              <a:t> | </a:t>
            </a:r>
            <a:r>
              <a:rPr lang="en-US" dirty="0" err="1" smtClean="0"/>
              <a:t>Item.LAYOUT_VSHRINK</a:t>
            </a:r>
            <a:r>
              <a:rPr lang="en-US" dirty="0" smtClean="0"/>
              <a:t> | 	</a:t>
            </a:r>
            <a:r>
              <a:rPr lang="en-US" dirty="0" err="1" smtClean="0"/>
              <a:t>Item.LAYOUT_RIGHT</a:t>
            </a:r>
            <a:r>
              <a:rPr lang="en-US" dirty="0" smtClean="0"/>
              <a:t> | </a:t>
            </a:r>
            <a:r>
              <a:rPr lang="en-US" dirty="0" err="1" smtClean="0"/>
              <a:t>Item.LAYOUT_TOP</a:t>
            </a:r>
            <a:r>
              <a:rPr lang="en-US" dirty="0" smtClean="0"/>
              <a:t> );</a:t>
            </a:r>
          </a:p>
          <a:p>
            <a:pPr>
              <a:buNone/>
            </a:pPr>
            <a:r>
              <a:rPr lang="en-US" dirty="0" smtClean="0"/>
              <a:t>    </a:t>
            </a:r>
            <a:r>
              <a:rPr lang="en-US" dirty="0" err="1" smtClean="0"/>
              <a:t>form.append</a:t>
            </a:r>
            <a:r>
              <a:rPr lang="en-US" dirty="0" smtClean="0"/>
              <a:t>( textField2 );</a:t>
            </a:r>
          </a:p>
          <a:p>
            <a:pPr>
              <a:buNone/>
            </a:pPr>
            <a:r>
              <a:rPr lang="en-US" dirty="0" smtClean="0"/>
              <a:t>    </a:t>
            </a:r>
            <a:r>
              <a:rPr lang="en-US" dirty="0" err="1" smtClean="0"/>
              <a:t>getDisplay</a:t>
            </a:r>
            <a:r>
              <a:rPr lang="en-US" dirty="0" smtClean="0"/>
              <a:t>().</a:t>
            </a:r>
            <a:r>
              <a:rPr lang="en-US" dirty="0" err="1" smtClean="0"/>
              <a:t>setCurrent</a:t>
            </a:r>
            <a:r>
              <a:rPr lang="en-US" dirty="0" smtClean="0"/>
              <a:t>( form );</a:t>
            </a:r>
          </a:p>
          <a:p>
            <a:endParaRPr lang="en-US" dirty="0" smtClean="0">
              <a:latin typeface="Courier New" pitchFamily="49" charset="0"/>
            </a:endParaRPr>
          </a:p>
          <a:p>
            <a:pPr>
              <a:spcBef>
                <a:spcPct val="10000"/>
              </a:spcBef>
              <a:spcAft>
                <a:spcPct val="10000"/>
              </a:spcAft>
            </a:pPr>
            <a:r>
              <a:rPr lang="en-US" dirty="0" smtClean="0"/>
              <a:t>Note that the MIDP 2.0 algorithm for item layout is done each row at a time and if an Item cannot fit on a row then a new row is created, so the directive Item.LAYOUT_2 instructs the layout manager to use this algorithm.  For backwards compatibility, the flag directive Item.LAYOUT_1 could also be used.</a:t>
            </a:r>
            <a:endParaRPr lang="en-GB"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6"/>
          <p:cNvSpPr>
            <a:spLocks noGrp="1" noChangeArrowheads="1"/>
          </p:cNvSpPr>
          <p:nvPr>
            <p:ph type="sldNum" sz="quarter" idx="5"/>
          </p:nvPr>
        </p:nvSpPr>
        <p:spPr>
          <a:noFill/>
        </p:spPr>
        <p:txBody>
          <a:bodyPr/>
          <a:lstStyle/>
          <a:p>
            <a:fld id="{4816ACC0-41D3-4196-BEE8-A577CD63D591}" type="slidenum">
              <a:rPr lang="en-US" smtClean="0"/>
              <a:pPr/>
              <a:t>26</a:t>
            </a:fld>
            <a:endParaRPr lang="en-US" smtClean="0"/>
          </a:p>
        </p:txBody>
      </p:sp>
      <p:sp>
        <p:nvSpPr>
          <p:cNvPr id="77829" name="Rectangle 2"/>
          <p:cNvSpPr>
            <a:spLocks noGrp="1" noRot="1" noChangeAspect="1" noChangeArrowheads="1" noTextEdit="1"/>
          </p:cNvSpPr>
          <p:nvPr>
            <p:ph type="sldImg"/>
          </p:nvPr>
        </p:nvSpPr>
        <p:spPr>
          <a:xfrm>
            <a:off x="1295400" y="795338"/>
            <a:ext cx="4268788" cy="3201987"/>
          </a:xfrm>
          <a:ln/>
        </p:spPr>
      </p:sp>
      <p:sp>
        <p:nvSpPr>
          <p:cNvPr id="77830" name="Rectangle 3"/>
          <p:cNvSpPr>
            <a:spLocks noGrp="1" noChangeArrowheads="1"/>
          </p:cNvSpPr>
          <p:nvPr>
            <p:ph type="body" idx="1"/>
          </p:nvPr>
        </p:nvSpPr>
        <p:spPr>
          <a:noFill/>
          <a:ln w="9525"/>
        </p:spPr>
        <p:txBody>
          <a:bodyPr/>
          <a:lstStyle/>
          <a:p>
            <a:r>
              <a:rPr lang="en-US" dirty="0" smtClean="0"/>
              <a:t>Tickers are scrolling display items that you can attach to a screen item. Typically they are used to display some form of current information such as stock market price information.  Tickers can be attached to screen item like this:</a:t>
            </a:r>
          </a:p>
          <a:p>
            <a:endParaRPr lang="en-GB" dirty="0" smtClean="0"/>
          </a:p>
          <a:p>
            <a:pPr>
              <a:buNone/>
            </a:pPr>
            <a:r>
              <a:rPr lang="en-GB" dirty="0" smtClean="0">
                <a:latin typeface="Courier New" pitchFamily="49" charset="0"/>
              </a:rPr>
              <a:t>	// using the same list examples</a:t>
            </a:r>
          </a:p>
          <a:p>
            <a:pPr>
              <a:buNone/>
            </a:pPr>
            <a:r>
              <a:rPr lang="en-GB" dirty="0" smtClean="0">
                <a:latin typeface="Courier New" pitchFamily="49" charset="0"/>
              </a:rPr>
              <a:t>	void </a:t>
            </a:r>
            <a:r>
              <a:rPr lang="en-GB" dirty="0" err="1" smtClean="0">
                <a:latin typeface="Courier New" pitchFamily="49" charset="0"/>
              </a:rPr>
              <a:t>setListTicker</a:t>
            </a:r>
            <a:r>
              <a:rPr lang="en-GB" dirty="0" smtClean="0">
                <a:latin typeface="Courier New" pitchFamily="49" charset="0"/>
              </a:rPr>
              <a:t>() {</a:t>
            </a:r>
          </a:p>
          <a:p>
            <a:pPr>
              <a:buNone/>
            </a:pPr>
            <a:r>
              <a:rPr lang="en-GB" dirty="0" smtClean="0">
                <a:latin typeface="Courier New" pitchFamily="49" charset="0"/>
              </a:rPr>
              <a:t>		</a:t>
            </a:r>
            <a:r>
              <a:rPr lang="en-GB" dirty="0" err="1" smtClean="0">
                <a:latin typeface="Courier New" pitchFamily="49" charset="0"/>
              </a:rPr>
              <a:t>list.setTicker</a:t>
            </a:r>
            <a:r>
              <a:rPr lang="en-GB" dirty="0" smtClean="0">
                <a:latin typeface="Courier New" pitchFamily="49" charset="0"/>
              </a:rPr>
              <a:t>(new Ticker(“a ticker tape));</a:t>
            </a:r>
          </a:p>
          <a:p>
            <a:pPr>
              <a:buNone/>
            </a:pPr>
            <a:r>
              <a:rPr lang="en-GB" dirty="0" smtClean="0">
                <a:latin typeface="Courier New" pitchFamily="49" charset="0"/>
              </a:rPr>
              <a:t>	}</a:t>
            </a:r>
            <a:endParaRPr lang="en-GB"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6"/>
          <p:cNvSpPr>
            <a:spLocks noGrp="1" noChangeArrowheads="1"/>
          </p:cNvSpPr>
          <p:nvPr>
            <p:ph type="sldNum" sz="quarter" idx="5"/>
          </p:nvPr>
        </p:nvSpPr>
        <p:spPr>
          <a:noFill/>
        </p:spPr>
        <p:txBody>
          <a:bodyPr/>
          <a:lstStyle/>
          <a:p>
            <a:fld id="{0343B28E-300B-4D09-AD7D-D957A4FB0B39}" type="slidenum">
              <a:rPr lang="en-US" smtClean="0"/>
              <a:pPr/>
              <a:t>27</a:t>
            </a:fld>
            <a:endParaRPr lang="en-US" smtClean="0"/>
          </a:p>
        </p:txBody>
      </p:sp>
      <p:sp>
        <p:nvSpPr>
          <p:cNvPr id="78853" name="Rectangle 2"/>
          <p:cNvSpPr>
            <a:spLocks noGrp="1" noRot="1" noChangeAspect="1" noChangeArrowheads="1" noTextEdit="1"/>
          </p:cNvSpPr>
          <p:nvPr>
            <p:ph type="sldImg"/>
          </p:nvPr>
        </p:nvSpPr>
        <p:spPr>
          <a:xfrm>
            <a:off x="1295400" y="795338"/>
            <a:ext cx="4268788" cy="3201987"/>
          </a:xfrm>
          <a:ln/>
        </p:spPr>
      </p:sp>
      <p:sp>
        <p:nvSpPr>
          <p:cNvPr id="78854" name="Rectangle 3"/>
          <p:cNvSpPr>
            <a:spLocks noGrp="1" noChangeArrowheads="1"/>
          </p:cNvSpPr>
          <p:nvPr>
            <p:ph type="body" idx="1"/>
          </p:nvPr>
        </p:nvSpPr>
        <p:spPr>
          <a:noFill/>
          <a:ln w="9525"/>
        </p:spPr>
        <p:txBody>
          <a:bodyPr/>
          <a:lstStyle/>
          <a:p>
            <a:r>
              <a:rPr lang="en-GB" b="1" i="1" smtClean="0"/>
              <a:t>UI6 - Where the application uses menu or selection items, the function of the selection and menu items must be clearly understandable to the user. Further, each menu or selection item must perform a valid action (i.e. no menu orphans.)</a:t>
            </a:r>
          </a:p>
          <a:p>
            <a:r>
              <a:rPr lang="en-GB" b="1" i="1" smtClean="0"/>
              <a:t>When adding the command label, you should ensure it appropriate for the target audience. Ideally, the label of the selected command should be reflected in the title of the resultant screen.  The order of commands must be considered in your application also.  For example, the most relevant command for currenct application state should be at the top, while something such as an ”Exit” command should be at the bottom.</a:t>
            </a:r>
            <a:endParaRPr lang="en-GB"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6"/>
          <p:cNvSpPr>
            <a:spLocks noGrp="1" noChangeArrowheads="1"/>
          </p:cNvSpPr>
          <p:nvPr>
            <p:ph type="sldNum" sz="quarter" idx="5"/>
          </p:nvPr>
        </p:nvSpPr>
        <p:spPr>
          <a:noFill/>
        </p:spPr>
        <p:txBody>
          <a:bodyPr/>
          <a:lstStyle/>
          <a:p>
            <a:fld id="{2E0393D1-E48E-47BD-B325-FA42E35C5EAB}" type="slidenum">
              <a:rPr lang="en-US" smtClean="0"/>
              <a:pPr/>
              <a:t>28</a:t>
            </a:fld>
            <a:endParaRPr lang="en-US" smtClean="0"/>
          </a:p>
        </p:txBody>
      </p:sp>
      <p:sp>
        <p:nvSpPr>
          <p:cNvPr id="79877" name="Rectangle 2"/>
          <p:cNvSpPr>
            <a:spLocks noGrp="1" noRot="1" noChangeAspect="1" noChangeArrowheads="1" noTextEdit="1"/>
          </p:cNvSpPr>
          <p:nvPr>
            <p:ph type="sldImg"/>
          </p:nvPr>
        </p:nvSpPr>
        <p:spPr>
          <a:xfrm>
            <a:off x="1295400" y="795338"/>
            <a:ext cx="4268788" cy="3201987"/>
          </a:xfrm>
          <a:ln/>
        </p:spPr>
      </p:sp>
      <p:sp>
        <p:nvSpPr>
          <p:cNvPr id="79878" name="Rectangle 3"/>
          <p:cNvSpPr>
            <a:spLocks noGrp="1" noChangeArrowheads="1"/>
          </p:cNvSpPr>
          <p:nvPr>
            <p:ph type="body" idx="1"/>
          </p:nvPr>
        </p:nvSpPr>
        <p:spPr>
          <a:noFill/>
          <a:ln w="9525"/>
        </p:spPr>
        <p:txBody>
          <a:bodyPr/>
          <a:lstStyle/>
          <a:p>
            <a:r>
              <a:rPr lang="en-GB" b="1" i="1" smtClean="0"/>
              <a:t>FN1 - An exit functionality is explicitly present in the application (e.g. in a Main Menu)</a:t>
            </a:r>
          </a:p>
          <a:p>
            <a:r>
              <a:rPr lang="en-GB" b="1" i="1" smtClean="0"/>
              <a:t>For every screen in your application, you should have a way to exit the whole application.  This can be done by adding a Command with type Command.EXIT to each Form, Alert, Canvas etc.  You must ensure that the ”Exit” functionality in your application calls destroyApp then notifyDestroyed.  The destroyApp method must release all resources that your application has been using</a:t>
            </a:r>
          </a:p>
          <a:p>
            <a:r>
              <a:rPr lang="en-GB" b="1" i="1" smtClean="0"/>
              <a:t>UI4 - If applicable, the main functionalities of Exit, About and Help must be accessed easily through a Main Menu.</a:t>
            </a:r>
          </a:p>
          <a:p>
            <a:r>
              <a:rPr lang="en-GB" b="1" i="1" smtClean="0"/>
              <a:t>You can create a main menu using Commands</a:t>
            </a:r>
            <a:endParaRPr lang="en-GB"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4294967295"/>
          </p:nvPr>
        </p:nvSpPr>
        <p:spPr bwMode="auto">
          <a:xfrm>
            <a:off x="3883369" y="8685120"/>
            <a:ext cx="2973028" cy="457419"/>
          </a:xfrm>
          <a:prstGeom prst="rect">
            <a:avLst/>
          </a:prstGeom>
          <a:noFill/>
          <a:ln>
            <a:miter lim="800000"/>
            <a:headEnd/>
            <a:tailEnd/>
          </a:ln>
        </p:spPr>
        <p:txBody>
          <a:bodyPr/>
          <a:lstStyle/>
          <a:p>
            <a:fld id="{51E63556-F36A-439E-A126-569C66496398}" type="slidenum">
              <a:rPr lang="en-US"/>
              <a:pPr/>
              <a:t>29</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GB" b="1" dirty="0" smtClean="0"/>
              <a:t>this</a:t>
            </a:r>
            <a:r>
              <a:rPr lang="en-GB" dirty="0" smtClean="0"/>
              <a:t> is a reference to the current object.  So if you code </a:t>
            </a:r>
            <a:r>
              <a:rPr lang="en-US" dirty="0" err="1" smtClean="0">
                <a:solidFill>
                  <a:srgbClr val="6600CC"/>
                </a:solidFill>
              </a:rPr>
              <a:t>mTextBox.setCommandListener</a:t>
            </a:r>
            <a:r>
              <a:rPr lang="en-US" dirty="0" smtClean="0">
                <a:solidFill>
                  <a:srgbClr val="6600CC"/>
                </a:solidFill>
              </a:rPr>
              <a:t>(this) in your </a:t>
            </a:r>
            <a:r>
              <a:rPr lang="en-US" dirty="0" err="1" smtClean="0">
                <a:solidFill>
                  <a:srgbClr val="6600CC"/>
                </a:solidFill>
              </a:rPr>
              <a:t>MIDlet</a:t>
            </a:r>
            <a:r>
              <a:rPr lang="en-US" dirty="0" smtClean="0">
                <a:solidFill>
                  <a:srgbClr val="6600CC"/>
                </a:solidFill>
              </a:rPr>
              <a:t> it means that the </a:t>
            </a:r>
            <a:r>
              <a:rPr lang="en-US" dirty="0" err="1" smtClean="0">
                <a:solidFill>
                  <a:srgbClr val="6600CC"/>
                </a:solidFill>
              </a:rPr>
              <a:t>MIDlet</a:t>
            </a:r>
            <a:r>
              <a:rPr lang="en-US" dirty="0" smtClean="0">
                <a:solidFill>
                  <a:srgbClr val="6600CC"/>
                </a:solidFill>
              </a:rPr>
              <a:t> itself will handle the command.  </a:t>
            </a: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4294967295"/>
          </p:nvPr>
        </p:nvSpPr>
        <p:spPr bwMode="auto">
          <a:xfrm>
            <a:off x="3883369" y="8685120"/>
            <a:ext cx="2973028" cy="457419"/>
          </a:xfrm>
          <a:prstGeom prst="rect">
            <a:avLst/>
          </a:prstGeom>
          <a:noFill/>
          <a:ln>
            <a:miter lim="800000"/>
            <a:headEnd/>
            <a:tailEnd/>
          </a:ln>
        </p:spPr>
        <p:txBody>
          <a:bodyPr/>
          <a:lstStyle/>
          <a:p>
            <a:fld id="{DFE43D3F-905D-460D-9098-EA2ADDA7EB84}" type="slidenum">
              <a:rPr lang="en-US"/>
              <a:pPr/>
              <a:t>30</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6"/>
          <p:cNvSpPr>
            <a:spLocks noGrp="1" noChangeArrowheads="1"/>
          </p:cNvSpPr>
          <p:nvPr>
            <p:ph type="sldNum" sz="quarter" idx="5"/>
          </p:nvPr>
        </p:nvSpPr>
        <p:spPr>
          <a:noFill/>
        </p:spPr>
        <p:txBody>
          <a:bodyPr/>
          <a:lstStyle/>
          <a:p>
            <a:fld id="{8B69F4BA-D00A-44A2-8ECF-810A021BEEBC}" type="slidenum">
              <a:rPr lang="en-US" smtClean="0"/>
              <a:pPr/>
              <a:t>38</a:t>
            </a:fld>
            <a:endParaRPr lang="en-US" smtClean="0"/>
          </a:p>
        </p:txBody>
      </p:sp>
      <p:sp>
        <p:nvSpPr>
          <p:cNvPr id="80901" name="Rectangle 2"/>
          <p:cNvSpPr>
            <a:spLocks noGrp="1" noRot="1" noChangeAspect="1" noChangeArrowheads="1" noTextEdit="1"/>
          </p:cNvSpPr>
          <p:nvPr>
            <p:ph type="sldImg"/>
          </p:nvPr>
        </p:nvSpPr>
        <p:spPr>
          <a:xfrm>
            <a:off x="1295400" y="795338"/>
            <a:ext cx="4268788" cy="3201987"/>
          </a:xfrm>
          <a:ln/>
        </p:spPr>
      </p:sp>
      <p:sp>
        <p:nvSpPr>
          <p:cNvPr id="80902" name="Rectangle 3"/>
          <p:cNvSpPr>
            <a:spLocks noGrp="1" noChangeArrowheads="1"/>
          </p:cNvSpPr>
          <p:nvPr>
            <p:ph type="body" idx="1"/>
          </p:nvPr>
        </p:nvSpPr>
        <p:spPr>
          <a:noFill/>
          <a:ln w="9525"/>
        </p:spPr>
        <p:txBody>
          <a:bodyPr/>
          <a:lstStyle/>
          <a:p>
            <a:pPr>
              <a:lnSpc>
                <a:spcPct val="70000"/>
              </a:lnSpc>
              <a:spcBef>
                <a:spcPct val="10000"/>
              </a:spcBef>
              <a:spcAft>
                <a:spcPct val="10000"/>
              </a:spcAft>
            </a:pPr>
            <a:r>
              <a:rPr lang="en-US" smtClean="0"/>
              <a:t>Some new classes and improved functionality of the MIDP 1.0 classes have been added that dramatically improve programmer control over the high-level UI.  Notably the following improvements have been made:</a:t>
            </a:r>
            <a:endParaRPr lang="en-GB" smtClean="0"/>
          </a:p>
          <a:p>
            <a:pPr lvl="1">
              <a:lnSpc>
                <a:spcPct val="70000"/>
              </a:lnSpc>
              <a:spcBef>
                <a:spcPct val="10000"/>
              </a:spcBef>
              <a:spcAft>
                <a:spcPct val="10000"/>
              </a:spcAft>
              <a:buFontTx/>
              <a:buChar char="•"/>
            </a:pPr>
            <a:r>
              <a:rPr lang="en-GB" smtClean="0"/>
              <a:t>Ability to control backlight and vibrator</a:t>
            </a:r>
          </a:p>
          <a:p>
            <a:pPr lvl="1">
              <a:lnSpc>
                <a:spcPct val="70000"/>
              </a:lnSpc>
              <a:spcBef>
                <a:spcPct val="10000"/>
              </a:spcBef>
              <a:spcAft>
                <a:spcPct val="10000"/>
              </a:spcAft>
              <a:buFontTx/>
              <a:buChar char="•"/>
            </a:pPr>
            <a:r>
              <a:rPr lang="en-GB" smtClean="0"/>
              <a:t>New methods for managing styles and colours including alpha values for colours</a:t>
            </a:r>
          </a:p>
          <a:p>
            <a:pPr lvl="1">
              <a:lnSpc>
                <a:spcPct val="70000"/>
              </a:lnSpc>
              <a:spcBef>
                <a:spcPct val="10000"/>
              </a:spcBef>
              <a:spcAft>
                <a:spcPct val="10000"/>
              </a:spcAft>
              <a:buFontTx/>
              <a:buChar char="•"/>
            </a:pPr>
            <a:r>
              <a:rPr lang="en-GB" smtClean="0"/>
              <a:t>Methods to query preferred image dimensions for use in lists</a:t>
            </a:r>
          </a:p>
          <a:p>
            <a:pPr lvl="1">
              <a:lnSpc>
                <a:spcPct val="70000"/>
              </a:lnSpc>
              <a:spcBef>
                <a:spcPct val="10000"/>
              </a:spcBef>
              <a:spcAft>
                <a:spcPct val="10000"/>
              </a:spcAft>
              <a:buFontTx/>
              <a:buChar char="•"/>
            </a:pPr>
            <a:r>
              <a:rPr lang="en-GB" smtClean="0"/>
              <a:t>Commands can implement short and long labels which are more aesthetic depending on the context of the where the command is used</a:t>
            </a:r>
          </a:p>
          <a:p>
            <a:pPr lvl="1">
              <a:lnSpc>
                <a:spcPct val="70000"/>
              </a:lnSpc>
              <a:spcBef>
                <a:spcPct val="10000"/>
              </a:spcBef>
              <a:spcAft>
                <a:spcPct val="10000"/>
              </a:spcAft>
              <a:buFontTx/>
              <a:buChar char="•"/>
            </a:pPr>
            <a:r>
              <a:rPr lang="en-GB" smtClean="0"/>
              <a:t>Affinity identifiers that allow for more flexible layout of Form items</a:t>
            </a:r>
          </a:p>
          <a:p>
            <a:pPr lvl="1">
              <a:lnSpc>
                <a:spcPct val="70000"/>
              </a:lnSpc>
              <a:spcBef>
                <a:spcPct val="10000"/>
              </a:spcBef>
              <a:spcAft>
                <a:spcPct val="10000"/>
              </a:spcAft>
              <a:buFontTx/>
              <a:buChar char="•"/>
            </a:pPr>
            <a:r>
              <a:rPr lang="en-GB" smtClean="0"/>
              <a:t>New classes StringItem, Spacer and CustomItem</a:t>
            </a:r>
          </a:p>
          <a:p>
            <a:pPr lvl="1">
              <a:lnSpc>
                <a:spcPct val="70000"/>
              </a:lnSpc>
              <a:spcBef>
                <a:spcPct val="10000"/>
              </a:spcBef>
              <a:spcAft>
                <a:spcPct val="10000"/>
              </a:spcAft>
              <a:buFontTx/>
              <a:buChar char="•"/>
            </a:pPr>
            <a:r>
              <a:rPr lang="en-GB" smtClean="0"/>
              <a:t>New input constraints for TextBox class such as TextBox.PHONENUMBER and TextBox.DECIMAL and input modes for different character sets.</a:t>
            </a:r>
            <a:endParaRPr lang="en-GB" b="1"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6"/>
          <p:cNvSpPr>
            <a:spLocks noGrp="1" noChangeArrowheads="1"/>
          </p:cNvSpPr>
          <p:nvPr>
            <p:ph type="sldNum" sz="quarter" idx="5"/>
          </p:nvPr>
        </p:nvSpPr>
        <p:spPr>
          <a:noFill/>
        </p:spPr>
        <p:txBody>
          <a:bodyPr/>
          <a:lstStyle/>
          <a:p>
            <a:fld id="{A82D6C96-C831-48A1-8C87-2FD48DAB4657}" type="slidenum">
              <a:rPr lang="en-US" smtClean="0"/>
              <a:pPr/>
              <a:t>40</a:t>
            </a:fld>
            <a:endParaRPr lang="en-US" smtClean="0"/>
          </a:p>
        </p:txBody>
      </p:sp>
      <p:sp>
        <p:nvSpPr>
          <p:cNvPr id="81925" name="Rectangle 2"/>
          <p:cNvSpPr>
            <a:spLocks noGrp="1" noRot="1" noChangeAspect="1" noChangeArrowheads="1" noTextEdit="1"/>
          </p:cNvSpPr>
          <p:nvPr>
            <p:ph type="sldImg"/>
          </p:nvPr>
        </p:nvSpPr>
        <p:spPr>
          <a:xfrm>
            <a:off x="924002" y="794741"/>
            <a:ext cx="5011615" cy="3202865"/>
          </a:xfrm>
          <a:ln/>
        </p:spPr>
      </p:sp>
      <p:sp>
        <p:nvSpPr>
          <p:cNvPr id="81926" name="Rectangle 3"/>
          <p:cNvSpPr>
            <a:spLocks noGrp="1" noChangeArrowheads="1"/>
          </p:cNvSpPr>
          <p:nvPr>
            <p:ph type="body" idx="1"/>
          </p:nvPr>
        </p:nvSpPr>
        <p:spPr>
          <a:noFill/>
          <a:ln w="9525"/>
        </p:spPr>
        <p:txBody>
          <a:bodyPr/>
          <a:lstStyle/>
          <a:p>
            <a:r>
              <a:rPr lang="en-US" smtClean="0"/>
              <a:t>Canvas subclasses javax.microedition.lcdui.Displayable and provides methods for obtaining screen geometry and other informative methods about the canvas. The Graphics class is then used to implement drawing on the Canvas with a number of different primitives.  The important part for the developer is to remember that the developer is responsible for all drawing and event handling on the Canvas.  The canvas provides the appropriate listener interfaces for handling key and pointer events and you can use the interfaces thereof to construct and control program logic. </a:t>
            </a:r>
            <a:endParaRPr lang="en-GB"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6"/>
          <p:cNvSpPr>
            <a:spLocks noGrp="1" noChangeArrowheads="1"/>
          </p:cNvSpPr>
          <p:nvPr>
            <p:ph type="sldNum" sz="quarter" idx="5"/>
          </p:nvPr>
        </p:nvSpPr>
        <p:spPr>
          <a:noFill/>
        </p:spPr>
        <p:txBody>
          <a:bodyPr/>
          <a:lstStyle/>
          <a:p>
            <a:fld id="{7F827BFC-359E-4070-9F16-F4ED7782682F}" type="slidenum">
              <a:rPr lang="en-US" smtClean="0"/>
              <a:pPr/>
              <a:t>41</a:t>
            </a:fld>
            <a:endParaRPr lang="en-US" smtClean="0"/>
          </a:p>
        </p:txBody>
      </p:sp>
      <p:sp>
        <p:nvSpPr>
          <p:cNvPr id="82949" name="Rectangle 2"/>
          <p:cNvSpPr>
            <a:spLocks noGrp="1" noRot="1" noChangeAspect="1" noChangeArrowheads="1" noTextEdit="1"/>
          </p:cNvSpPr>
          <p:nvPr>
            <p:ph type="sldImg"/>
          </p:nvPr>
        </p:nvSpPr>
        <p:spPr>
          <a:xfrm>
            <a:off x="924002" y="794741"/>
            <a:ext cx="5011615" cy="3202865"/>
          </a:xfrm>
          <a:ln/>
        </p:spPr>
      </p:sp>
      <p:sp>
        <p:nvSpPr>
          <p:cNvPr id="82950"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6"/>
          <p:cNvSpPr>
            <a:spLocks noGrp="1" noChangeArrowheads="1"/>
          </p:cNvSpPr>
          <p:nvPr>
            <p:ph type="sldNum" sz="quarter" idx="5"/>
          </p:nvPr>
        </p:nvSpPr>
        <p:spPr>
          <a:noFill/>
        </p:spPr>
        <p:txBody>
          <a:bodyPr/>
          <a:lstStyle/>
          <a:p>
            <a:fld id="{5E564F8A-C481-459E-A0A8-45D596BE041C}" type="slidenum">
              <a:rPr lang="en-US" smtClean="0"/>
              <a:pPr/>
              <a:t>7</a:t>
            </a:fld>
            <a:endParaRPr lang="en-US" dirty="0" smtClean="0"/>
          </a:p>
        </p:txBody>
      </p:sp>
      <p:sp>
        <p:nvSpPr>
          <p:cNvPr id="59397" name="Rectangle 2"/>
          <p:cNvSpPr>
            <a:spLocks noGrp="1" noRot="1" noChangeAspect="1" noChangeArrowheads="1" noTextEdit="1"/>
          </p:cNvSpPr>
          <p:nvPr>
            <p:ph type="sldImg"/>
          </p:nvPr>
        </p:nvSpPr>
        <p:spPr>
          <a:xfrm>
            <a:off x="1295400" y="795338"/>
            <a:ext cx="4268788" cy="3201987"/>
          </a:xfrm>
          <a:ln/>
        </p:spPr>
      </p:sp>
      <p:sp>
        <p:nvSpPr>
          <p:cNvPr id="59398" name="Rectangle 3"/>
          <p:cNvSpPr>
            <a:spLocks noGrp="1" noChangeArrowheads="1"/>
          </p:cNvSpPr>
          <p:nvPr>
            <p:ph type="body" idx="1"/>
          </p:nvPr>
        </p:nvSpPr>
        <p:spPr>
          <a:xfrm>
            <a:off x="786554" y="3487821"/>
            <a:ext cx="5522874" cy="4935980"/>
          </a:xfrm>
          <a:noFill/>
          <a:ln w="9525"/>
        </p:spPr>
        <p:txBody>
          <a:bodyPr/>
          <a:lstStyle/>
          <a:p>
            <a:pPr>
              <a:lnSpc>
                <a:spcPct val="70000"/>
              </a:lnSpc>
              <a:buNone/>
            </a:pPr>
            <a:r>
              <a:rPr lang="en-GB" b="1" dirty="0" smtClean="0"/>
              <a:t>Setting a command listener to a control</a:t>
            </a:r>
          </a:p>
          <a:p>
            <a:pPr>
              <a:lnSpc>
                <a:spcPct val="70000"/>
              </a:lnSpc>
              <a:buNone/>
            </a:pPr>
            <a:r>
              <a:rPr lang="en-US" dirty="0" smtClean="0"/>
              <a:t>In the previous example, we demonstrated how to append items to a list. How do you determine which item was selected by the user?  As with menu event handlers for screens, this is accomplished through the implementation of the </a:t>
            </a:r>
            <a:r>
              <a:rPr lang="en-US" dirty="0" err="1" smtClean="0"/>
              <a:t>CommandListener</a:t>
            </a:r>
            <a:r>
              <a:rPr lang="en-US" dirty="0" smtClean="0"/>
              <a:t> interface. The following example shows how easy it is for the list control to dispatch selection events:</a:t>
            </a:r>
          </a:p>
          <a:p>
            <a:pPr>
              <a:lnSpc>
                <a:spcPct val="70000"/>
              </a:lnSpc>
              <a:buNone/>
            </a:pPr>
            <a:endParaRPr lang="en-US" dirty="0" smtClean="0"/>
          </a:p>
          <a:p>
            <a:pPr>
              <a:lnSpc>
                <a:spcPct val="70000"/>
              </a:lnSpc>
              <a:buNone/>
            </a:pPr>
            <a:r>
              <a:rPr lang="en-US" dirty="0" smtClean="0"/>
              <a:t>	</a:t>
            </a:r>
            <a:r>
              <a:rPr lang="en-US" dirty="0" smtClean="0">
                <a:latin typeface="Courier New" pitchFamily="49" charset="0"/>
              </a:rPr>
              <a:t>class </a:t>
            </a:r>
            <a:r>
              <a:rPr lang="en-US" dirty="0" err="1" smtClean="0">
                <a:latin typeface="Courier New" pitchFamily="49" charset="0"/>
              </a:rPr>
              <a:t>MyMIDlet</a:t>
            </a:r>
            <a:r>
              <a:rPr lang="en-US" dirty="0" smtClean="0">
                <a:latin typeface="Courier New" pitchFamily="49" charset="0"/>
              </a:rPr>
              <a:t> extends </a:t>
            </a:r>
            <a:r>
              <a:rPr lang="en-US" dirty="0" err="1" smtClean="0">
                <a:latin typeface="Courier New" pitchFamily="49" charset="0"/>
              </a:rPr>
              <a:t>MIDlet</a:t>
            </a:r>
            <a:r>
              <a:rPr lang="en-US" dirty="0" smtClean="0">
                <a:latin typeface="Courier New" pitchFamily="49" charset="0"/>
              </a:rPr>
              <a:t> implements </a:t>
            </a:r>
            <a:r>
              <a:rPr lang="en-US" dirty="0" err="1" smtClean="0">
                <a:latin typeface="Courier New" pitchFamily="49" charset="0"/>
              </a:rPr>
              <a:t>CommandListener</a:t>
            </a:r>
            <a:r>
              <a:rPr lang="en-US" dirty="0" smtClean="0">
                <a:latin typeface="Courier New" pitchFamily="49" charset="0"/>
              </a:rPr>
              <a:t> {</a:t>
            </a:r>
          </a:p>
          <a:p>
            <a:pPr>
              <a:lnSpc>
                <a:spcPct val="70000"/>
              </a:lnSpc>
              <a:buNone/>
            </a:pPr>
            <a:r>
              <a:rPr lang="en-US" dirty="0" smtClean="0">
                <a:latin typeface="Courier New" pitchFamily="49" charset="0"/>
              </a:rPr>
              <a:t>		List </a:t>
            </a:r>
            <a:r>
              <a:rPr lang="en-US" dirty="0" err="1" smtClean="0">
                <a:latin typeface="Courier New" pitchFamily="49" charset="0"/>
              </a:rPr>
              <a:t>list</a:t>
            </a:r>
            <a:r>
              <a:rPr lang="en-US" dirty="0" smtClean="0">
                <a:latin typeface="Courier New" pitchFamily="49" charset="0"/>
              </a:rPr>
              <a:t>;</a:t>
            </a:r>
          </a:p>
          <a:p>
            <a:pPr>
              <a:lnSpc>
                <a:spcPct val="70000"/>
              </a:lnSpc>
              <a:buNone/>
            </a:pPr>
            <a:r>
              <a:rPr lang="en-US" dirty="0" smtClean="0">
                <a:latin typeface="Courier New" pitchFamily="49" charset="0"/>
              </a:rPr>
              <a:t>		Display </a:t>
            </a:r>
            <a:r>
              <a:rPr lang="en-US" dirty="0" err="1" smtClean="0">
                <a:latin typeface="Courier New" pitchFamily="49" charset="0"/>
              </a:rPr>
              <a:t>display</a:t>
            </a:r>
            <a:r>
              <a:rPr lang="en-US" dirty="0" smtClean="0">
                <a:latin typeface="Courier New" pitchFamily="49" charset="0"/>
              </a:rPr>
              <a:t>;</a:t>
            </a:r>
          </a:p>
          <a:p>
            <a:pPr>
              <a:lnSpc>
                <a:spcPct val="70000"/>
              </a:lnSpc>
              <a:buNone/>
            </a:pPr>
            <a:r>
              <a:rPr lang="en-US" dirty="0" smtClean="0">
                <a:latin typeface="Courier New" pitchFamily="49" charset="0"/>
              </a:rPr>
              <a:t>		// code </a:t>
            </a:r>
            <a:r>
              <a:rPr lang="en-US" dirty="0" err="1" smtClean="0">
                <a:latin typeface="Courier New" pitchFamily="49" charset="0"/>
              </a:rPr>
              <a:t>ommitted</a:t>
            </a:r>
            <a:r>
              <a:rPr lang="en-US" dirty="0" smtClean="0">
                <a:latin typeface="Courier New" pitchFamily="49" charset="0"/>
              </a:rPr>
              <a:t> for setting the display object</a:t>
            </a:r>
          </a:p>
          <a:p>
            <a:pPr>
              <a:lnSpc>
                <a:spcPct val="70000"/>
              </a:lnSpc>
              <a:buNone/>
            </a:pPr>
            <a:r>
              <a:rPr lang="en-US" dirty="0" smtClean="0">
                <a:latin typeface="Courier New" pitchFamily="49" charset="0"/>
              </a:rPr>
              <a:t>		public void </a:t>
            </a:r>
            <a:r>
              <a:rPr lang="en-US" dirty="0" err="1" smtClean="0">
                <a:latin typeface="Courier New" pitchFamily="49" charset="0"/>
              </a:rPr>
              <a:t>commandAction</a:t>
            </a:r>
            <a:r>
              <a:rPr lang="en-US" dirty="0" smtClean="0">
                <a:latin typeface="Courier New" pitchFamily="49" charset="0"/>
              </a:rPr>
              <a:t>(Command c, Displayable d) {</a:t>
            </a:r>
          </a:p>
          <a:p>
            <a:pPr>
              <a:lnSpc>
                <a:spcPct val="70000"/>
              </a:lnSpc>
              <a:buNone/>
            </a:pPr>
            <a:r>
              <a:rPr lang="en-US" dirty="0" smtClean="0">
                <a:latin typeface="Courier New" pitchFamily="49" charset="0"/>
              </a:rPr>
              <a:t>			List l = </a:t>
            </a:r>
            <a:r>
              <a:rPr lang="en-US" dirty="0" err="1" smtClean="0">
                <a:latin typeface="Courier New" pitchFamily="49" charset="0"/>
              </a:rPr>
              <a:t>display.getCurrent</a:t>
            </a:r>
            <a:r>
              <a:rPr lang="en-US" dirty="0" smtClean="0">
                <a:latin typeface="Courier New" pitchFamily="49" charset="0"/>
              </a:rPr>
              <a:t>();</a:t>
            </a:r>
          </a:p>
          <a:p>
            <a:pPr>
              <a:lnSpc>
                <a:spcPct val="70000"/>
              </a:lnSpc>
              <a:buNone/>
            </a:pPr>
            <a:r>
              <a:rPr lang="en-US" dirty="0" smtClean="0">
                <a:latin typeface="Courier New" pitchFamily="49" charset="0"/>
              </a:rPr>
              <a:t>			switch(</a:t>
            </a:r>
            <a:r>
              <a:rPr lang="en-US" dirty="0" err="1" smtClean="0">
                <a:latin typeface="Courier New" pitchFamily="49" charset="0"/>
              </a:rPr>
              <a:t>l.getSelectedIndex</a:t>
            </a:r>
            <a:r>
              <a:rPr lang="en-US" dirty="0" smtClean="0">
                <a:latin typeface="Courier New" pitchFamily="49" charset="0"/>
              </a:rPr>
              <a:t>()) {</a:t>
            </a:r>
          </a:p>
          <a:p>
            <a:pPr>
              <a:lnSpc>
                <a:spcPct val="70000"/>
              </a:lnSpc>
              <a:buNone/>
            </a:pPr>
            <a:r>
              <a:rPr lang="en-US" dirty="0" smtClean="0">
                <a:latin typeface="Courier New" pitchFamily="49" charset="0"/>
              </a:rPr>
              <a:t>				case 0: break; // first</a:t>
            </a:r>
          </a:p>
          <a:p>
            <a:pPr>
              <a:lnSpc>
                <a:spcPct val="70000"/>
              </a:lnSpc>
              <a:buNone/>
            </a:pPr>
            <a:r>
              <a:rPr lang="en-US" dirty="0" smtClean="0">
                <a:latin typeface="Courier New" pitchFamily="49" charset="0"/>
              </a:rPr>
              <a:t>				case 1: break; // second</a:t>
            </a:r>
          </a:p>
          <a:p>
            <a:pPr>
              <a:lnSpc>
                <a:spcPct val="70000"/>
              </a:lnSpc>
              <a:buNone/>
            </a:pPr>
            <a:r>
              <a:rPr lang="en-US" dirty="0" smtClean="0">
                <a:latin typeface="Courier New" pitchFamily="49" charset="0"/>
              </a:rPr>
              <a:t>			}</a:t>
            </a:r>
          </a:p>
          <a:p>
            <a:pPr>
              <a:lnSpc>
                <a:spcPct val="70000"/>
              </a:lnSpc>
              <a:buNone/>
            </a:pPr>
            <a:r>
              <a:rPr lang="en-US" dirty="0" smtClean="0">
                <a:latin typeface="Courier New" pitchFamily="49" charset="0"/>
              </a:rPr>
              <a:t>		}</a:t>
            </a:r>
          </a:p>
          <a:p>
            <a:pPr>
              <a:lnSpc>
                <a:spcPct val="70000"/>
              </a:lnSpc>
              <a:buNone/>
            </a:pPr>
            <a:endParaRPr lang="en-US" dirty="0" smtClean="0">
              <a:latin typeface="Courier New" pitchFamily="49" charset="0"/>
            </a:endParaRPr>
          </a:p>
          <a:p>
            <a:pPr>
              <a:lnSpc>
                <a:spcPct val="70000"/>
              </a:lnSpc>
              <a:buNone/>
            </a:pPr>
            <a:r>
              <a:rPr lang="en-US" dirty="0" smtClean="0"/>
              <a:t>The only thing that you need to be aware of with the above example is that you make sure you process any menu commands attached to the screen as well.  For example:</a:t>
            </a:r>
          </a:p>
          <a:p>
            <a:pPr>
              <a:lnSpc>
                <a:spcPct val="70000"/>
              </a:lnSpc>
              <a:buNone/>
            </a:pPr>
            <a:endParaRPr lang="en-US" dirty="0" smtClean="0"/>
          </a:p>
          <a:p>
            <a:pPr>
              <a:lnSpc>
                <a:spcPct val="70000"/>
              </a:lnSpc>
              <a:buNone/>
            </a:pPr>
            <a:r>
              <a:rPr lang="en-US" dirty="0" smtClean="0"/>
              <a:t>		</a:t>
            </a:r>
            <a:r>
              <a:rPr lang="en-US" dirty="0" smtClean="0">
                <a:latin typeface="Courier New" pitchFamily="49" charset="0"/>
              </a:rPr>
              <a:t>Command </a:t>
            </a:r>
            <a:r>
              <a:rPr lang="en-US" dirty="0" err="1" smtClean="0">
                <a:latin typeface="Courier New" pitchFamily="49" charset="0"/>
              </a:rPr>
              <a:t>backCommand</a:t>
            </a:r>
            <a:r>
              <a:rPr lang="en-US" dirty="0" smtClean="0">
                <a:latin typeface="Courier New" pitchFamily="49" charset="0"/>
              </a:rPr>
              <a:t> = new Command(“Back”, Command.BACK,0);</a:t>
            </a:r>
          </a:p>
          <a:p>
            <a:pPr>
              <a:lnSpc>
                <a:spcPct val="70000"/>
              </a:lnSpc>
              <a:buNone/>
            </a:pPr>
            <a:r>
              <a:rPr lang="en-US" dirty="0" smtClean="0">
                <a:latin typeface="Courier New" pitchFamily="49" charset="0"/>
              </a:rPr>
              <a:t>		public void </a:t>
            </a:r>
            <a:r>
              <a:rPr lang="en-US" dirty="0" err="1" smtClean="0">
                <a:latin typeface="Courier New" pitchFamily="49" charset="0"/>
              </a:rPr>
              <a:t>commandAction</a:t>
            </a:r>
            <a:r>
              <a:rPr lang="en-US" dirty="0" smtClean="0">
                <a:latin typeface="Courier New" pitchFamily="49" charset="0"/>
              </a:rPr>
              <a:t>(Command c, Displayable d) {</a:t>
            </a:r>
          </a:p>
          <a:p>
            <a:pPr>
              <a:lnSpc>
                <a:spcPct val="70000"/>
              </a:lnSpc>
              <a:buNone/>
            </a:pPr>
            <a:r>
              <a:rPr lang="en-US" dirty="0" smtClean="0">
                <a:latin typeface="Courier New" pitchFamily="49" charset="0"/>
              </a:rPr>
              <a:t>			if  (c == </a:t>
            </a:r>
            <a:r>
              <a:rPr lang="en-US" dirty="0" err="1" smtClean="0">
                <a:latin typeface="Courier New" pitchFamily="49" charset="0"/>
              </a:rPr>
              <a:t>backCommand</a:t>
            </a:r>
            <a:r>
              <a:rPr lang="en-US" dirty="0" smtClean="0">
                <a:latin typeface="Courier New" pitchFamily="49" charset="0"/>
              </a:rPr>
              <a:t>)</a:t>
            </a:r>
          </a:p>
          <a:p>
            <a:pPr>
              <a:lnSpc>
                <a:spcPct val="70000"/>
              </a:lnSpc>
              <a:buNone/>
            </a:pPr>
            <a:r>
              <a:rPr lang="en-US" dirty="0" smtClean="0">
                <a:latin typeface="Courier New" pitchFamily="49" charset="0"/>
              </a:rPr>
              <a:t>				// go back to last screen</a:t>
            </a:r>
          </a:p>
          <a:p>
            <a:pPr>
              <a:lnSpc>
                <a:spcPct val="70000"/>
              </a:lnSpc>
              <a:buNone/>
            </a:pPr>
            <a:r>
              <a:rPr lang="en-US" dirty="0" smtClean="0">
                <a:latin typeface="Courier New" pitchFamily="49" charset="0"/>
              </a:rPr>
              <a:t>			else </a:t>
            </a:r>
          </a:p>
          <a:p>
            <a:pPr>
              <a:lnSpc>
                <a:spcPct val="70000"/>
              </a:lnSpc>
              <a:buNone/>
            </a:pPr>
            <a:r>
              <a:rPr lang="en-US" dirty="0" smtClean="0">
                <a:latin typeface="Courier New" pitchFamily="49" charset="0"/>
              </a:rPr>
              <a:t>			List l = </a:t>
            </a:r>
            <a:r>
              <a:rPr lang="en-US" dirty="0" err="1" smtClean="0">
                <a:latin typeface="Courier New" pitchFamily="49" charset="0"/>
              </a:rPr>
              <a:t>display.getCurrent</a:t>
            </a:r>
            <a:r>
              <a:rPr lang="en-US" dirty="0" smtClean="0">
                <a:latin typeface="Courier New" pitchFamily="49" charset="0"/>
              </a:rPr>
              <a:t>();</a:t>
            </a:r>
          </a:p>
          <a:p>
            <a:pPr>
              <a:lnSpc>
                <a:spcPct val="70000"/>
              </a:lnSpc>
              <a:buNone/>
            </a:pPr>
            <a:r>
              <a:rPr lang="en-US" dirty="0" smtClean="0">
                <a:latin typeface="Courier New" pitchFamily="49" charset="0"/>
              </a:rPr>
              <a:t>			switch(</a:t>
            </a:r>
            <a:r>
              <a:rPr lang="en-US" dirty="0" err="1" smtClean="0">
                <a:latin typeface="Courier New" pitchFamily="49" charset="0"/>
              </a:rPr>
              <a:t>l.getSelectedIndex</a:t>
            </a:r>
            <a:r>
              <a:rPr lang="en-US" dirty="0" smtClean="0">
                <a:latin typeface="Courier New" pitchFamily="49" charset="0"/>
              </a:rPr>
              <a:t>()) {</a:t>
            </a:r>
          </a:p>
          <a:p>
            <a:pPr>
              <a:lnSpc>
                <a:spcPct val="70000"/>
              </a:lnSpc>
              <a:buNone/>
            </a:pPr>
            <a:r>
              <a:rPr lang="en-US" dirty="0" smtClean="0">
                <a:latin typeface="Courier New" pitchFamily="49" charset="0"/>
              </a:rPr>
              <a:t>				case 0: break; // first</a:t>
            </a:r>
          </a:p>
          <a:p>
            <a:pPr>
              <a:lnSpc>
                <a:spcPct val="70000"/>
              </a:lnSpc>
              <a:buNone/>
            </a:pPr>
            <a:r>
              <a:rPr lang="en-US" dirty="0" smtClean="0">
                <a:latin typeface="Courier New" pitchFamily="49" charset="0"/>
              </a:rPr>
              <a:t>				case 1: break; // second</a:t>
            </a:r>
          </a:p>
          <a:p>
            <a:pPr>
              <a:lnSpc>
                <a:spcPct val="70000"/>
              </a:lnSpc>
              <a:buNone/>
            </a:pPr>
            <a:r>
              <a:rPr lang="en-US" dirty="0" smtClean="0">
                <a:latin typeface="Courier New" pitchFamily="49" charset="0"/>
              </a:rPr>
              <a:t>			}</a:t>
            </a:r>
          </a:p>
          <a:p>
            <a:pPr>
              <a:lnSpc>
                <a:spcPct val="70000"/>
              </a:lnSpc>
              <a:buNone/>
            </a:pPr>
            <a:r>
              <a:rPr lang="en-US" dirty="0" smtClean="0">
                <a:latin typeface="Courier New" pitchFamily="49" charset="0"/>
              </a:rPr>
              <a:t>		}</a:t>
            </a:r>
            <a:endParaRPr lang="en-GB" dirty="0" smtClean="0">
              <a:latin typeface="Courier New" pitchFamily="49"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6"/>
          <p:cNvSpPr>
            <a:spLocks noGrp="1" noChangeArrowheads="1"/>
          </p:cNvSpPr>
          <p:nvPr>
            <p:ph type="sldNum" sz="quarter" idx="5"/>
          </p:nvPr>
        </p:nvSpPr>
        <p:spPr>
          <a:noFill/>
        </p:spPr>
        <p:txBody>
          <a:bodyPr/>
          <a:lstStyle/>
          <a:p>
            <a:fld id="{C49049D4-52A1-4B77-98CC-77B36A9BA5C1}" type="slidenum">
              <a:rPr lang="en-US" smtClean="0"/>
              <a:pPr/>
              <a:t>42</a:t>
            </a:fld>
            <a:endParaRPr lang="en-US" smtClean="0"/>
          </a:p>
        </p:txBody>
      </p:sp>
      <p:sp>
        <p:nvSpPr>
          <p:cNvPr id="83973" name="Rectangle 2"/>
          <p:cNvSpPr>
            <a:spLocks noGrp="1" noRot="1" noChangeAspect="1" noChangeArrowheads="1" noTextEdit="1"/>
          </p:cNvSpPr>
          <p:nvPr>
            <p:ph type="sldImg"/>
          </p:nvPr>
        </p:nvSpPr>
        <p:spPr>
          <a:xfrm>
            <a:off x="924002" y="794741"/>
            <a:ext cx="5011615" cy="3202865"/>
          </a:xfrm>
          <a:ln/>
        </p:spPr>
      </p:sp>
      <p:sp>
        <p:nvSpPr>
          <p:cNvPr id="83974" name="Rectangle 3"/>
          <p:cNvSpPr>
            <a:spLocks noGrp="1" noChangeArrowheads="1"/>
          </p:cNvSpPr>
          <p:nvPr>
            <p:ph type="body" idx="1"/>
          </p:nvPr>
        </p:nvSpPr>
        <p:spPr>
          <a:noFill/>
          <a:ln w="9525"/>
        </p:spPr>
        <p:txBody>
          <a:bodyPr/>
          <a:lstStyle/>
          <a:p>
            <a:r>
              <a:rPr lang="en-US" smtClean="0"/>
              <a:t>As well as providing classes to add high-level components to your using interfaces, LCDUI also provided class to allow you to draw low-level graphics to the screen.  The main two classes are the Canvas class and the Graphics class.</a:t>
            </a:r>
          </a:p>
          <a:p>
            <a:endParaRPr lang="en-US" smtClean="0"/>
          </a:p>
          <a:p>
            <a:r>
              <a:rPr lang="en-US" smtClean="0"/>
              <a:t>The Canvas class is a displayable that can be displayed using the Display.setCurrent() method.  It represents a blank rectangular area of the screen onto which the application can draw or from which the application can trap input events from the user.</a:t>
            </a:r>
          </a:p>
          <a:p>
            <a:endParaRPr lang="en-US" smtClean="0"/>
          </a:p>
          <a:p>
            <a:r>
              <a:rPr lang="en-US" smtClean="0"/>
              <a:t>An application must subclass the Canvas class in order to get useful functionality such as creating a custom component. The paint method must be overridden in order to perform custom graphics on the canvas.</a:t>
            </a:r>
            <a:endParaRPr lang="en-GB"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6"/>
          <p:cNvSpPr>
            <a:spLocks noGrp="1" noChangeArrowheads="1"/>
          </p:cNvSpPr>
          <p:nvPr>
            <p:ph type="sldNum" sz="quarter" idx="5"/>
          </p:nvPr>
        </p:nvSpPr>
        <p:spPr>
          <a:noFill/>
        </p:spPr>
        <p:txBody>
          <a:bodyPr/>
          <a:lstStyle/>
          <a:p>
            <a:fld id="{1E232DB1-8A1F-44ED-AB7A-76D021E7F002}" type="slidenum">
              <a:rPr lang="en-US" smtClean="0"/>
              <a:pPr/>
              <a:t>43</a:t>
            </a:fld>
            <a:endParaRPr lang="en-US" smtClean="0"/>
          </a:p>
        </p:txBody>
      </p:sp>
      <p:sp>
        <p:nvSpPr>
          <p:cNvPr id="84997" name="Rectangle 2"/>
          <p:cNvSpPr>
            <a:spLocks noGrp="1" noRot="1" noChangeAspect="1" noChangeArrowheads="1" noTextEdit="1"/>
          </p:cNvSpPr>
          <p:nvPr>
            <p:ph type="sldImg"/>
          </p:nvPr>
        </p:nvSpPr>
        <p:spPr>
          <a:xfrm>
            <a:off x="1295400" y="795338"/>
            <a:ext cx="4268788" cy="3201987"/>
          </a:xfrm>
          <a:ln/>
        </p:spPr>
      </p:sp>
      <p:sp>
        <p:nvSpPr>
          <p:cNvPr id="84998" name="Rectangle 3"/>
          <p:cNvSpPr>
            <a:spLocks noGrp="1" noChangeArrowheads="1"/>
          </p:cNvSpPr>
          <p:nvPr>
            <p:ph type="body" idx="1"/>
          </p:nvPr>
        </p:nvSpPr>
        <p:spPr>
          <a:noFill/>
          <a:ln w="9525"/>
        </p:spPr>
        <p:txBody>
          <a:bodyPr/>
          <a:lstStyle/>
          <a:p>
            <a:r>
              <a:rPr lang="en-GB" smtClean="0"/>
              <a:t>Rendering the Canvas is done with paint() method. Subclass of the Canvas must implement this method in order to paint any graphics. The Graphics object's clip region defines the area of the screen that is considered to be invalid. paint() method must paint </a:t>
            </a:r>
            <a:r>
              <a:rPr lang="en-GB" b="1" smtClean="0"/>
              <a:t>every</a:t>
            </a:r>
            <a:r>
              <a:rPr lang="en-GB" smtClean="0"/>
              <a:t> pixel within this region. This is necessary because the implementation is not required to clear the region prior to calling paint() on it. Thus, failing to paint every pixel may result in a portion of the previous screen image remaining visible.</a:t>
            </a:r>
          </a:p>
          <a:p>
            <a:endParaRPr lang="en-GB" smtClean="0"/>
          </a:p>
          <a:p>
            <a:r>
              <a:rPr lang="en-GB" smtClean="0"/>
              <a:t>When a key is pressed, keyPressed() method is called. To determine what game action, if any, is mapped to the key, getGameAction() method can be called. Class Canvas has an empty implementation of this method, and the subclass has to redefine it if it wants to listen this method.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6"/>
          <p:cNvSpPr>
            <a:spLocks noGrp="1" noChangeArrowheads="1"/>
          </p:cNvSpPr>
          <p:nvPr>
            <p:ph type="sldNum" sz="quarter" idx="5"/>
          </p:nvPr>
        </p:nvSpPr>
        <p:spPr>
          <a:noFill/>
        </p:spPr>
        <p:txBody>
          <a:bodyPr/>
          <a:lstStyle/>
          <a:p>
            <a:fld id="{D7D68ED1-0573-4D38-BBF4-1C4896775CCE}" type="slidenum">
              <a:rPr lang="en-US" smtClean="0"/>
              <a:pPr/>
              <a:t>44</a:t>
            </a:fld>
            <a:endParaRPr lang="en-US" smtClean="0"/>
          </a:p>
        </p:txBody>
      </p:sp>
      <p:sp>
        <p:nvSpPr>
          <p:cNvPr id="86021" name="Rectangle 2"/>
          <p:cNvSpPr>
            <a:spLocks noGrp="1" noRot="1" noChangeAspect="1" noChangeArrowheads="1" noTextEdit="1"/>
          </p:cNvSpPr>
          <p:nvPr>
            <p:ph type="sldImg"/>
          </p:nvPr>
        </p:nvSpPr>
        <p:spPr>
          <a:xfrm>
            <a:off x="1295400" y="795338"/>
            <a:ext cx="4268788" cy="3201987"/>
          </a:xfrm>
          <a:ln/>
        </p:spPr>
      </p:sp>
      <p:sp>
        <p:nvSpPr>
          <p:cNvPr id="86022"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6"/>
          <p:cNvSpPr>
            <a:spLocks noGrp="1" noChangeArrowheads="1"/>
          </p:cNvSpPr>
          <p:nvPr>
            <p:ph type="sldNum" sz="quarter" idx="5"/>
          </p:nvPr>
        </p:nvSpPr>
        <p:spPr>
          <a:noFill/>
        </p:spPr>
        <p:txBody>
          <a:bodyPr/>
          <a:lstStyle/>
          <a:p>
            <a:fld id="{48B0C0F8-08F0-4158-9E2E-92780C765D65}" type="slidenum">
              <a:rPr lang="en-US" smtClean="0"/>
              <a:pPr/>
              <a:t>45</a:t>
            </a:fld>
            <a:endParaRPr lang="en-US" smtClean="0"/>
          </a:p>
        </p:txBody>
      </p:sp>
      <p:sp>
        <p:nvSpPr>
          <p:cNvPr id="87045" name="Rectangle 2"/>
          <p:cNvSpPr>
            <a:spLocks noGrp="1" noRot="1" noChangeAspect="1" noChangeArrowheads="1" noTextEdit="1"/>
          </p:cNvSpPr>
          <p:nvPr>
            <p:ph type="sldImg"/>
          </p:nvPr>
        </p:nvSpPr>
        <p:spPr>
          <a:xfrm>
            <a:off x="1295400" y="795338"/>
            <a:ext cx="4268788" cy="3201987"/>
          </a:xfrm>
          <a:ln/>
        </p:spPr>
      </p:sp>
      <p:sp>
        <p:nvSpPr>
          <p:cNvPr id="87046" name="Rectangle 3"/>
          <p:cNvSpPr>
            <a:spLocks noGrp="1" noChangeArrowheads="1"/>
          </p:cNvSpPr>
          <p:nvPr>
            <p:ph type="body" idx="1"/>
          </p:nvPr>
        </p:nvSpPr>
        <p:spPr>
          <a:xfrm>
            <a:off x="915577" y="3962150"/>
            <a:ext cx="5302670" cy="4529413"/>
          </a:xfrm>
          <a:noFill/>
          <a:ln w="9525"/>
        </p:spPr>
        <p:txBody>
          <a:bodyPr/>
          <a:lstStyle/>
          <a:p>
            <a:pPr>
              <a:lnSpc>
                <a:spcPct val="80000"/>
              </a:lnSpc>
              <a:buNone/>
            </a:pPr>
            <a:r>
              <a:rPr lang="en-US" dirty="0" smtClean="0"/>
              <a:t>As indicated above, the Graphics class provides methods for drawing 2D geometric graphic primitives.   You can draw primitives such as rectangles, polygons, lines and even load static images. As rich as the API is, there are some limitations when drawing circles and other objects such as 3D objects which rely heavily on sine, cosine and other calculations involving floating points. Currently this is  a limitation of the device configuration – namely CLDC 1.0 – which doesn't support floating points and will be addressed in the future.  So you need some tricks to draw circles and 3D objects with the low-level API and in the accompanying lab we'll demonstrate how to do these    sorts of things.  Also note, that color selection is based on a 24 bit, red, green, blue model and you can specify colors like: 0xRRGGBB with 8 bits per color component. However note that not all displays are color so you should use the </a:t>
            </a:r>
            <a:r>
              <a:rPr lang="en-US" dirty="0" err="1" smtClean="0"/>
              <a:t>isColor</a:t>
            </a:r>
            <a:r>
              <a:rPr lang="en-US" dirty="0" smtClean="0"/>
              <a:t>() and </a:t>
            </a:r>
            <a:r>
              <a:rPr lang="en-US" dirty="0" err="1" smtClean="0"/>
              <a:t>numColors</a:t>
            </a:r>
            <a:r>
              <a:rPr lang="en-US" dirty="0" smtClean="0"/>
              <a:t>() methods as indicated above for determining the capabilities of your phone.  One thing to remember is that backgrounds must also be redrawn each time the paint() method is invoked so be sure to call methods like </a:t>
            </a:r>
            <a:r>
              <a:rPr lang="en-US" dirty="0" err="1" smtClean="0"/>
              <a:t>setFillRect</a:t>
            </a:r>
            <a:r>
              <a:rPr lang="en-US" dirty="0" smtClean="0"/>
              <a:t>()  to assure that you maintain the correct background color for your screen since there is no method to set the background color by default.</a:t>
            </a:r>
          </a:p>
          <a:p>
            <a:pPr>
              <a:lnSpc>
                <a:spcPct val="80000"/>
              </a:lnSpc>
              <a:buNone/>
            </a:pPr>
            <a:endParaRPr lang="en-US" dirty="0" smtClean="0"/>
          </a:p>
          <a:p>
            <a:pPr>
              <a:lnSpc>
                <a:spcPct val="80000"/>
              </a:lnSpc>
              <a:spcBef>
                <a:spcPct val="10000"/>
              </a:spcBef>
              <a:buNone/>
            </a:pPr>
            <a:r>
              <a:rPr lang="en-US" dirty="0" smtClean="0">
                <a:latin typeface="Courier New" pitchFamily="49" charset="0"/>
              </a:rPr>
              <a:t>import </a:t>
            </a:r>
            <a:r>
              <a:rPr lang="en-US" dirty="0" err="1" smtClean="0">
                <a:latin typeface="Courier New" pitchFamily="49" charset="0"/>
              </a:rPr>
              <a:t>javax.microedition.lcdui</a:t>
            </a:r>
            <a:r>
              <a:rPr lang="en-US" dirty="0" smtClean="0">
                <a:latin typeface="Courier New" pitchFamily="49" charset="0"/>
              </a:rPr>
              <a:t>.*;</a:t>
            </a:r>
          </a:p>
          <a:p>
            <a:pPr>
              <a:lnSpc>
                <a:spcPct val="80000"/>
              </a:lnSpc>
              <a:spcBef>
                <a:spcPct val="10000"/>
              </a:spcBef>
              <a:buNone/>
            </a:pPr>
            <a:r>
              <a:rPr lang="en-US" dirty="0" smtClean="0">
                <a:latin typeface="Courier New" pitchFamily="49" charset="0"/>
              </a:rPr>
              <a:t>public class </a:t>
            </a:r>
            <a:r>
              <a:rPr lang="en-US" dirty="0" err="1" smtClean="0">
                <a:latin typeface="Courier New" pitchFamily="49" charset="0"/>
              </a:rPr>
              <a:t>MyCanvas</a:t>
            </a:r>
            <a:r>
              <a:rPr lang="en-US" dirty="0" smtClean="0">
                <a:latin typeface="Courier New" pitchFamily="49" charset="0"/>
              </a:rPr>
              <a:t> extends Canvas {</a:t>
            </a:r>
          </a:p>
          <a:p>
            <a:pPr>
              <a:lnSpc>
                <a:spcPct val="80000"/>
              </a:lnSpc>
              <a:spcBef>
                <a:spcPct val="10000"/>
              </a:spcBef>
              <a:buNone/>
            </a:pPr>
            <a:r>
              <a:rPr lang="en-US" dirty="0" smtClean="0">
                <a:latin typeface="Courier New" pitchFamily="49" charset="0"/>
              </a:rPr>
              <a:t>   WIDTH = </a:t>
            </a:r>
            <a:r>
              <a:rPr lang="en-US" dirty="0" err="1" smtClean="0">
                <a:latin typeface="Courier New" pitchFamily="49" charset="0"/>
              </a:rPr>
              <a:t>screen.getWidth</a:t>
            </a:r>
            <a:r>
              <a:rPr lang="en-US" dirty="0" smtClean="0">
                <a:latin typeface="Courier New" pitchFamily="49" charset="0"/>
              </a:rPr>
              <a:t>();</a:t>
            </a:r>
          </a:p>
          <a:p>
            <a:pPr>
              <a:lnSpc>
                <a:spcPct val="80000"/>
              </a:lnSpc>
              <a:spcBef>
                <a:spcPct val="10000"/>
              </a:spcBef>
              <a:buNone/>
            </a:pPr>
            <a:r>
              <a:rPr lang="en-US" dirty="0" smtClean="0">
                <a:latin typeface="Courier New" pitchFamily="49" charset="0"/>
              </a:rPr>
              <a:t>   </a:t>
            </a:r>
            <a:r>
              <a:rPr lang="en-US" dirty="0" err="1" smtClean="0">
                <a:latin typeface="Courier New" pitchFamily="49" charset="0"/>
              </a:rPr>
              <a:t>m_screenHeight</a:t>
            </a:r>
            <a:r>
              <a:rPr lang="en-US" dirty="0" smtClean="0">
                <a:latin typeface="Courier New" pitchFamily="49" charset="0"/>
              </a:rPr>
              <a:t> = </a:t>
            </a:r>
            <a:r>
              <a:rPr lang="en-US" dirty="0" err="1" smtClean="0">
                <a:latin typeface="Courier New" pitchFamily="49" charset="0"/>
              </a:rPr>
              <a:t>screen.getHeight</a:t>
            </a:r>
            <a:r>
              <a:rPr lang="en-US" dirty="0" smtClean="0">
                <a:latin typeface="Courier New" pitchFamily="49" charset="0"/>
              </a:rPr>
              <a:t>();</a:t>
            </a:r>
          </a:p>
          <a:p>
            <a:pPr>
              <a:lnSpc>
                <a:spcPct val="80000"/>
              </a:lnSpc>
              <a:spcBef>
                <a:spcPct val="10000"/>
              </a:spcBef>
              <a:buNone/>
            </a:pPr>
            <a:r>
              <a:rPr lang="en-US" dirty="0" smtClean="0">
                <a:latin typeface="Courier New" pitchFamily="49" charset="0"/>
              </a:rPr>
              <a:t>   </a:t>
            </a:r>
            <a:r>
              <a:rPr lang="en-US" dirty="0" err="1" smtClean="0">
                <a:latin typeface="Courier New" pitchFamily="49" charset="0"/>
              </a:rPr>
              <a:t>m_image</a:t>
            </a:r>
            <a:r>
              <a:rPr lang="en-US" dirty="0" smtClean="0">
                <a:latin typeface="Courier New" pitchFamily="49" charset="0"/>
              </a:rPr>
              <a:t> = </a:t>
            </a:r>
            <a:r>
              <a:rPr lang="en-US" dirty="0" err="1" smtClean="0">
                <a:latin typeface="Courier New" pitchFamily="49" charset="0"/>
              </a:rPr>
              <a:t>Image.createImage</a:t>
            </a:r>
            <a:r>
              <a:rPr lang="en-US" dirty="0" smtClean="0">
                <a:latin typeface="Courier New" pitchFamily="49" charset="0"/>
              </a:rPr>
              <a:t>("/m031.png");</a:t>
            </a:r>
          </a:p>
          <a:p>
            <a:pPr>
              <a:lnSpc>
                <a:spcPct val="80000"/>
              </a:lnSpc>
              <a:spcBef>
                <a:spcPct val="10000"/>
              </a:spcBef>
              <a:buNone/>
            </a:pPr>
            <a:r>
              <a:rPr lang="en-US" dirty="0" smtClean="0">
                <a:latin typeface="Courier New" pitchFamily="49" charset="0"/>
              </a:rPr>
              <a:t>   </a:t>
            </a:r>
            <a:r>
              <a:rPr lang="en-US" dirty="0" err="1" smtClean="0">
                <a:latin typeface="Courier New" pitchFamily="49" charset="0"/>
              </a:rPr>
              <a:t>m_imageWidth</a:t>
            </a:r>
            <a:r>
              <a:rPr lang="en-US" dirty="0" smtClean="0">
                <a:latin typeface="Courier New" pitchFamily="49" charset="0"/>
              </a:rPr>
              <a:t> = </a:t>
            </a:r>
            <a:r>
              <a:rPr lang="en-US" dirty="0" err="1" smtClean="0">
                <a:latin typeface="Courier New" pitchFamily="49" charset="0"/>
              </a:rPr>
              <a:t>m_image.getWidth</a:t>
            </a:r>
            <a:r>
              <a:rPr lang="en-US" dirty="0" smtClean="0">
                <a:latin typeface="Courier New" pitchFamily="49" charset="0"/>
              </a:rPr>
              <a:t>();</a:t>
            </a:r>
          </a:p>
          <a:p>
            <a:pPr>
              <a:lnSpc>
                <a:spcPct val="80000"/>
              </a:lnSpc>
              <a:spcBef>
                <a:spcPct val="10000"/>
              </a:spcBef>
              <a:buNone/>
            </a:pPr>
            <a:r>
              <a:rPr lang="en-US" dirty="0" smtClean="0">
                <a:latin typeface="Courier New" pitchFamily="49" charset="0"/>
              </a:rPr>
              <a:t>   </a:t>
            </a:r>
            <a:r>
              <a:rPr lang="en-US" dirty="0" err="1" smtClean="0">
                <a:latin typeface="Courier New" pitchFamily="49" charset="0"/>
              </a:rPr>
              <a:t>m_imageHeight</a:t>
            </a:r>
            <a:r>
              <a:rPr lang="en-US" dirty="0" smtClean="0">
                <a:latin typeface="Courier New" pitchFamily="49" charset="0"/>
              </a:rPr>
              <a:t> = </a:t>
            </a:r>
            <a:r>
              <a:rPr lang="en-US" dirty="0" err="1" smtClean="0">
                <a:latin typeface="Courier New" pitchFamily="49" charset="0"/>
              </a:rPr>
              <a:t>m_image.getHeight</a:t>
            </a:r>
            <a:r>
              <a:rPr lang="en-US" dirty="0" smtClean="0">
                <a:latin typeface="Courier New" pitchFamily="49" charset="0"/>
              </a:rPr>
              <a:t>();</a:t>
            </a:r>
          </a:p>
          <a:p>
            <a:pPr>
              <a:lnSpc>
                <a:spcPct val="80000"/>
              </a:lnSpc>
              <a:spcBef>
                <a:spcPct val="10000"/>
              </a:spcBef>
              <a:buNone/>
            </a:pPr>
            <a:r>
              <a:rPr lang="en-US" dirty="0" smtClean="0">
                <a:latin typeface="Courier New" pitchFamily="49" charset="0"/>
              </a:rPr>
              <a:t>   </a:t>
            </a:r>
            <a:r>
              <a:rPr lang="en-US" dirty="0" err="1" smtClean="0">
                <a:latin typeface="Courier New" pitchFamily="49" charset="0"/>
              </a:rPr>
              <a:t>m_x</a:t>
            </a:r>
            <a:r>
              <a:rPr lang="en-US" dirty="0" smtClean="0">
                <a:latin typeface="Courier New" pitchFamily="49" charset="0"/>
              </a:rPr>
              <a:t> = (</a:t>
            </a:r>
            <a:r>
              <a:rPr lang="en-US" dirty="0" err="1" smtClean="0">
                <a:latin typeface="Courier New" pitchFamily="49" charset="0"/>
              </a:rPr>
              <a:t>m_screenWidth</a:t>
            </a:r>
            <a:r>
              <a:rPr lang="en-US" dirty="0" smtClean="0">
                <a:latin typeface="Courier New" pitchFamily="49" charset="0"/>
              </a:rPr>
              <a:t> - </a:t>
            </a:r>
            <a:r>
              <a:rPr lang="en-US" dirty="0" err="1" smtClean="0">
                <a:latin typeface="Courier New" pitchFamily="49" charset="0"/>
              </a:rPr>
              <a:t>m_imageWidth</a:t>
            </a:r>
            <a:r>
              <a:rPr lang="en-US" dirty="0" smtClean="0">
                <a:latin typeface="Courier New" pitchFamily="49" charset="0"/>
              </a:rPr>
              <a:t>)/2;</a:t>
            </a:r>
          </a:p>
          <a:p>
            <a:pPr>
              <a:lnSpc>
                <a:spcPct val="80000"/>
              </a:lnSpc>
              <a:spcBef>
                <a:spcPct val="10000"/>
              </a:spcBef>
              <a:buNone/>
            </a:pPr>
            <a:r>
              <a:rPr lang="en-US" dirty="0" smtClean="0">
                <a:latin typeface="Courier New" pitchFamily="49" charset="0"/>
              </a:rPr>
              <a:t>   </a:t>
            </a:r>
            <a:r>
              <a:rPr lang="en-US" dirty="0" err="1" smtClean="0">
                <a:latin typeface="Courier New" pitchFamily="49" charset="0"/>
              </a:rPr>
              <a:t>m_y</a:t>
            </a:r>
            <a:r>
              <a:rPr lang="en-US" dirty="0" smtClean="0">
                <a:latin typeface="Courier New" pitchFamily="49" charset="0"/>
              </a:rPr>
              <a:t> = (</a:t>
            </a:r>
            <a:r>
              <a:rPr lang="en-US" dirty="0" err="1" smtClean="0">
                <a:latin typeface="Courier New" pitchFamily="49" charset="0"/>
              </a:rPr>
              <a:t>m_screenHeight</a:t>
            </a:r>
            <a:r>
              <a:rPr lang="en-US" dirty="0" smtClean="0">
                <a:latin typeface="Courier New" pitchFamily="49" charset="0"/>
              </a:rPr>
              <a:t> - </a:t>
            </a:r>
            <a:r>
              <a:rPr lang="en-US" dirty="0" err="1" smtClean="0">
                <a:latin typeface="Courier New" pitchFamily="49" charset="0"/>
              </a:rPr>
              <a:t>m_imageHeight</a:t>
            </a:r>
            <a:r>
              <a:rPr lang="en-US" dirty="0" smtClean="0">
                <a:latin typeface="Courier New" pitchFamily="49" charset="0"/>
              </a:rPr>
              <a:t>)/2;</a:t>
            </a:r>
          </a:p>
          <a:p>
            <a:pPr>
              <a:lnSpc>
                <a:spcPct val="80000"/>
              </a:lnSpc>
              <a:spcBef>
                <a:spcPct val="10000"/>
              </a:spcBef>
              <a:buNone/>
            </a:pPr>
            <a:r>
              <a:rPr lang="en-US" dirty="0" smtClean="0">
                <a:latin typeface="Courier New" pitchFamily="49" charset="0"/>
              </a:rPr>
              <a:t>   protected void paint(Graphics g)</a:t>
            </a:r>
          </a:p>
          <a:p>
            <a:pPr>
              <a:lnSpc>
                <a:spcPct val="80000"/>
              </a:lnSpc>
              <a:spcBef>
                <a:spcPct val="10000"/>
              </a:spcBef>
              <a:buNone/>
            </a:pPr>
            <a:r>
              <a:rPr lang="en-US" dirty="0" smtClean="0">
                <a:latin typeface="Courier New" pitchFamily="49" charset="0"/>
              </a:rPr>
              <a:t>  {</a:t>
            </a:r>
          </a:p>
          <a:p>
            <a:pPr>
              <a:lnSpc>
                <a:spcPct val="80000"/>
              </a:lnSpc>
              <a:spcBef>
                <a:spcPct val="10000"/>
              </a:spcBef>
              <a:buNone/>
            </a:pPr>
            <a:r>
              <a:rPr lang="en-US" dirty="0" smtClean="0">
                <a:latin typeface="Courier New" pitchFamily="49" charset="0"/>
              </a:rPr>
              <a:t>     </a:t>
            </a:r>
            <a:r>
              <a:rPr lang="en-US" dirty="0" err="1" smtClean="0">
                <a:latin typeface="Courier New" pitchFamily="49" charset="0"/>
              </a:rPr>
              <a:t>g.drawImage</a:t>
            </a:r>
            <a:r>
              <a:rPr lang="en-US" dirty="0" smtClean="0">
                <a:latin typeface="Courier New" pitchFamily="49" charset="0"/>
              </a:rPr>
              <a:t>(</a:t>
            </a:r>
            <a:r>
              <a:rPr lang="en-US" dirty="0" err="1" smtClean="0">
                <a:latin typeface="Courier New" pitchFamily="49" charset="0"/>
              </a:rPr>
              <a:t>m_image</a:t>
            </a:r>
            <a:r>
              <a:rPr lang="en-US" dirty="0" smtClean="0">
                <a:latin typeface="Courier New" pitchFamily="49" charset="0"/>
              </a:rPr>
              <a:t>, </a:t>
            </a:r>
            <a:r>
              <a:rPr lang="en-US" dirty="0" err="1" smtClean="0">
                <a:latin typeface="Courier New" pitchFamily="49" charset="0"/>
              </a:rPr>
              <a:t>m_x</a:t>
            </a:r>
            <a:r>
              <a:rPr lang="en-US" dirty="0" smtClean="0">
                <a:latin typeface="Courier New" pitchFamily="49" charset="0"/>
              </a:rPr>
              <a:t>, </a:t>
            </a:r>
            <a:r>
              <a:rPr lang="en-US" dirty="0" err="1" smtClean="0">
                <a:latin typeface="Courier New" pitchFamily="49" charset="0"/>
              </a:rPr>
              <a:t>m_y</a:t>
            </a:r>
            <a:r>
              <a:rPr lang="en-US" dirty="0" smtClean="0">
                <a:latin typeface="Courier New" pitchFamily="49" charset="0"/>
              </a:rPr>
              <a:t>, </a:t>
            </a:r>
            <a:r>
              <a:rPr lang="en-US" dirty="0" err="1" smtClean="0">
                <a:latin typeface="Courier New" pitchFamily="49" charset="0"/>
              </a:rPr>
              <a:t>Graphics.TOP|Graphics.LEFT</a:t>
            </a:r>
            <a:r>
              <a:rPr lang="en-US" dirty="0" smtClean="0">
                <a:latin typeface="Courier New" pitchFamily="49" charset="0"/>
              </a:rPr>
              <a:t>);</a:t>
            </a:r>
          </a:p>
          <a:p>
            <a:pPr>
              <a:lnSpc>
                <a:spcPct val="80000"/>
              </a:lnSpc>
              <a:spcBef>
                <a:spcPct val="10000"/>
              </a:spcBef>
              <a:buNone/>
            </a:pPr>
            <a:r>
              <a:rPr lang="en-US" dirty="0" smtClean="0">
                <a:latin typeface="Courier New" pitchFamily="49" charset="0"/>
              </a:rPr>
              <a:t>  }</a:t>
            </a:r>
          </a:p>
          <a:p>
            <a:pPr>
              <a:lnSpc>
                <a:spcPct val="80000"/>
              </a:lnSpc>
              <a:spcBef>
                <a:spcPct val="10000"/>
              </a:spcBef>
              <a:buNone/>
            </a:pPr>
            <a:r>
              <a:rPr lang="en-US" dirty="0" smtClean="0">
                <a:latin typeface="Courier New" pitchFamily="49" charset="0"/>
              </a:rPr>
              <a:t>}</a:t>
            </a:r>
          </a:p>
          <a:p>
            <a:pPr>
              <a:lnSpc>
                <a:spcPct val="80000"/>
              </a:lnSpc>
              <a:buNone/>
            </a:pPr>
            <a:endParaRPr lang="en-US" b="1" i="1" dirty="0" smtClean="0"/>
          </a:p>
          <a:p>
            <a:pPr>
              <a:lnSpc>
                <a:spcPct val="80000"/>
              </a:lnSpc>
              <a:buNone/>
            </a:pPr>
            <a:r>
              <a:rPr lang="en-US" b="1" i="1" dirty="0" smtClean="0"/>
              <a:t>UI1 - All screen content must be clear and readable to the naked eye regardless of information displayed, or choice of font, color scheme etc</a:t>
            </a:r>
          </a:p>
          <a:p>
            <a:pPr>
              <a:lnSpc>
                <a:spcPct val="80000"/>
              </a:lnSpc>
              <a:buNone/>
            </a:pPr>
            <a:r>
              <a:rPr lang="en-US" b="1" i="1" dirty="0" smtClean="0"/>
              <a:t>Avoid color schemes that are too close in hue, for example a dark blue background with a medium-range blue text.  Also try to avoid color schemes that are too close in contrast, for example a dark blue background with dark purple text.  When including any text on your application screens, use upper and lower case rather than full uppercase lettering, and try avoid putting too much text on the screen.</a:t>
            </a:r>
            <a:r>
              <a:rPr lang="en-US" dirty="0" smtClean="0"/>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6"/>
          <p:cNvSpPr>
            <a:spLocks noGrp="1" noChangeArrowheads="1"/>
          </p:cNvSpPr>
          <p:nvPr>
            <p:ph type="sldNum" sz="quarter" idx="5"/>
          </p:nvPr>
        </p:nvSpPr>
        <p:spPr>
          <a:noFill/>
        </p:spPr>
        <p:txBody>
          <a:bodyPr/>
          <a:lstStyle/>
          <a:p>
            <a:fld id="{3B4D157B-A41A-42D8-A4E9-B52A9168AD72}" type="slidenum">
              <a:rPr lang="en-US" smtClean="0"/>
              <a:pPr/>
              <a:t>46</a:t>
            </a:fld>
            <a:endParaRPr lang="en-US" smtClean="0"/>
          </a:p>
        </p:txBody>
      </p:sp>
      <p:sp>
        <p:nvSpPr>
          <p:cNvPr id="88069" name="Rectangle 2"/>
          <p:cNvSpPr>
            <a:spLocks noGrp="1" noRot="1" noChangeAspect="1" noChangeArrowheads="1" noTextEdit="1"/>
          </p:cNvSpPr>
          <p:nvPr>
            <p:ph type="sldImg"/>
          </p:nvPr>
        </p:nvSpPr>
        <p:spPr>
          <a:xfrm>
            <a:off x="1295400" y="795338"/>
            <a:ext cx="4268788" cy="3201987"/>
          </a:xfrm>
          <a:ln/>
        </p:spPr>
      </p:sp>
      <p:sp>
        <p:nvSpPr>
          <p:cNvPr id="88070" name="Rectangle 3"/>
          <p:cNvSpPr>
            <a:spLocks noGrp="1" noChangeArrowheads="1"/>
          </p:cNvSpPr>
          <p:nvPr>
            <p:ph type="body" idx="1"/>
          </p:nvPr>
        </p:nvSpPr>
        <p:spPr>
          <a:xfrm>
            <a:off x="566351" y="4165433"/>
            <a:ext cx="5651896" cy="4326130"/>
          </a:xfrm>
          <a:noFill/>
          <a:ln w="9525"/>
        </p:spPr>
        <p:txBody>
          <a:bodyPr/>
          <a:lstStyle/>
          <a:p>
            <a:pPr>
              <a:lnSpc>
                <a:spcPct val="80000"/>
              </a:lnSpc>
              <a:spcBef>
                <a:spcPct val="10000"/>
              </a:spcBef>
              <a:spcAft>
                <a:spcPct val="10000"/>
              </a:spcAft>
              <a:buNone/>
            </a:pPr>
            <a:r>
              <a:rPr lang="en-US" dirty="0" smtClean="0"/>
              <a:t>Drawing to the screen is accomplished  by first setting the </a:t>
            </a:r>
            <a:r>
              <a:rPr lang="en-US" dirty="0" err="1" smtClean="0"/>
              <a:t>drawable</a:t>
            </a:r>
            <a:r>
              <a:rPr lang="en-US" dirty="0" smtClean="0"/>
              <a:t> canvas as the current display from the </a:t>
            </a:r>
            <a:r>
              <a:rPr lang="en-US" dirty="0" err="1" smtClean="0"/>
              <a:t>MIDlet</a:t>
            </a:r>
            <a:r>
              <a:rPr lang="en-US" dirty="0" smtClean="0"/>
              <a:t> entry point.</a:t>
            </a:r>
          </a:p>
          <a:p>
            <a:pPr>
              <a:lnSpc>
                <a:spcPct val="70000"/>
              </a:lnSpc>
              <a:spcBef>
                <a:spcPct val="10000"/>
              </a:spcBef>
              <a:spcAft>
                <a:spcPct val="10000"/>
              </a:spcAft>
              <a:buNone/>
            </a:pPr>
            <a:r>
              <a:rPr lang="en-US" dirty="0" smtClean="0">
                <a:latin typeface="Courier New" pitchFamily="49" charset="0"/>
              </a:rPr>
              <a:t>import </a:t>
            </a:r>
            <a:r>
              <a:rPr lang="en-US" dirty="0" err="1" smtClean="0">
                <a:latin typeface="Courier New" pitchFamily="49" charset="0"/>
              </a:rPr>
              <a:t>javax.microedition.midlet</a:t>
            </a:r>
            <a:r>
              <a:rPr lang="en-US" dirty="0" smtClean="0">
                <a:latin typeface="Courier New" pitchFamily="49" charset="0"/>
              </a:rPr>
              <a:t>.*;</a:t>
            </a:r>
          </a:p>
          <a:p>
            <a:pPr>
              <a:lnSpc>
                <a:spcPct val="70000"/>
              </a:lnSpc>
              <a:spcBef>
                <a:spcPct val="10000"/>
              </a:spcBef>
              <a:spcAft>
                <a:spcPct val="10000"/>
              </a:spcAft>
              <a:buNone/>
            </a:pPr>
            <a:r>
              <a:rPr lang="en-US" dirty="0" smtClean="0">
                <a:latin typeface="Courier New" pitchFamily="49" charset="0"/>
              </a:rPr>
              <a:t>import </a:t>
            </a:r>
            <a:r>
              <a:rPr lang="en-US" dirty="0" err="1" smtClean="0">
                <a:latin typeface="Courier New" pitchFamily="49" charset="0"/>
              </a:rPr>
              <a:t>javax.microedition.lcdui</a:t>
            </a:r>
            <a:r>
              <a:rPr lang="en-US" dirty="0" smtClean="0">
                <a:latin typeface="Courier New" pitchFamily="49" charset="0"/>
              </a:rPr>
              <a:t>.*;</a:t>
            </a:r>
          </a:p>
          <a:p>
            <a:pPr>
              <a:lnSpc>
                <a:spcPct val="70000"/>
              </a:lnSpc>
              <a:spcBef>
                <a:spcPct val="10000"/>
              </a:spcBef>
              <a:spcAft>
                <a:spcPct val="10000"/>
              </a:spcAft>
              <a:buNone/>
            </a:pPr>
            <a:r>
              <a:rPr lang="en-US" dirty="0" smtClean="0">
                <a:latin typeface="Courier New" pitchFamily="49" charset="0"/>
              </a:rPr>
              <a:t>public class </a:t>
            </a:r>
            <a:r>
              <a:rPr lang="en-US" dirty="0" err="1" smtClean="0">
                <a:latin typeface="Courier New" pitchFamily="49" charset="0"/>
              </a:rPr>
              <a:t>MyMidlet</a:t>
            </a:r>
            <a:r>
              <a:rPr lang="en-US" dirty="0" smtClean="0">
                <a:latin typeface="Courier New" pitchFamily="49" charset="0"/>
              </a:rPr>
              <a:t> extends </a:t>
            </a:r>
            <a:r>
              <a:rPr lang="en-US" dirty="0" err="1" smtClean="0">
                <a:latin typeface="Courier New" pitchFamily="49" charset="0"/>
              </a:rPr>
              <a:t>MIDlet</a:t>
            </a:r>
            <a:r>
              <a:rPr lang="en-US" dirty="0" smtClean="0">
                <a:latin typeface="Courier New" pitchFamily="49" charset="0"/>
              </a:rPr>
              <a:t> {</a:t>
            </a:r>
          </a:p>
          <a:p>
            <a:pPr>
              <a:lnSpc>
                <a:spcPct val="70000"/>
              </a:lnSpc>
              <a:spcBef>
                <a:spcPct val="10000"/>
              </a:spcBef>
              <a:spcAft>
                <a:spcPct val="10000"/>
              </a:spcAft>
              <a:buNone/>
            </a:pPr>
            <a:r>
              <a:rPr lang="en-US" dirty="0" smtClean="0">
                <a:latin typeface="Courier New" pitchFamily="49" charset="0"/>
              </a:rPr>
              <a:t>   public </a:t>
            </a:r>
            <a:r>
              <a:rPr lang="en-US" dirty="0" err="1" smtClean="0">
                <a:latin typeface="Courier New" pitchFamily="49" charset="0"/>
              </a:rPr>
              <a:t>MyMidlet</a:t>
            </a:r>
            <a:r>
              <a:rPr lang="en-US" dirty="0" smtClean="0">
                <a:latin typeface="Courier New" pitchFamily="49" charset="0"/>
              </a:rPr>
              <a:t>() { // constructor</a:t>
            </a:r>
          </a:p>
          <a:p>
            <a:pPr>
              <a:lnSpc>
                <a:spcPct val="70000"/>
              </a:lnSpc>
              <a:spcBef>
                <a:spcPct val="10000"/>
              </a:spcBef>
              <a:spcAft>
                <a:spcPct val="10000"/>
              </a:spcAft>
              <a:buNone/>
            </a:pPr>
            <a:r>
              <a:rPr lang="en-US" dirty="0" smtClean="0">
                <a:latin typeface="Courier New" pitchFamily="49" charset="0"/>
              </a:rPr>
              <a:t>	Canvas </a:t>
            </a:r>
            <a:r>
              <a:rPr lang="en-US" dirty="0" err="1" smtClean="0">
                <a:latin typeface="Courier New" pitchFamily="49" charset="0"/>
              </a:rPr>
              <a:t>canvas</a:t>
            </a:r>
            <a:r>
              <a:rPr lang="en-US" dirty="0" smtClean="0">
                <a:latin typeface="Courier New" pitchFamily="49" charset="0"/>
              </a:rPr>
              <a:t> = new </a:t>
            </a:r>
            <a:r>
              <a:rPr lang="en-US" dirty="0" err="1" smtClean="0">
                <a:latin typeface="Courier New" pitchFamily="49" charset="0"/>
              </a:rPr>
              <a:t>MyCanvas</a:t>
            </a:r>
            <a:r>
              <a:rPr lang="en-US" dirty="0" smtClean="0">
                <a:latin typeface="Courier New" pitchFamily="49" charset="0"/>
              </a:rPr>
              <a:t>(this) }</a:t>
            </a:r>
          </a:p>
          <a:p>
            <a:pPr>
              <a:lnSpc>
                <a:spcPct val="70000"/>
              </a:lnSpc>
              <a:spcBef>
                <a:spcPct val="10000"/>
              </a:spcBef>
              <a:spcAft>
                <a:spcPct val="10000"/>
              </a:spcAft>
              <a:buNone/>
            </a:pPr>
            <a:r>
              <a:rPr lang="en-US" dirty="0" smtClean="0">
                <a:latin typeface="Courier New" pitchFamily="49" charset="0"/>
              </a:rPr>
              <a:t>   public void </a:t>
            </a:r>
            <a:r>
              <a:rPr lang="en-US" dirty="0" err="1" smtClean="0">
                <a:latin typeface="Courier New" pitchFamily="49" charset="0"/>
              </a:rPr>
              <a:t>startApp</a:t>
            </a:r>
            <a:r>
              <a:rPr lang="en-US" dirty="0" smtClean="0">
                <a:latin typeface="Courier New" pitchFamily="49" charset="0"/>
              </a:rPr>
              <a:t>(  ) {</a:t>
            </a:r>
          </a:p>
          <a:p>
            <a:pPr>
              <a:lnSpc>
                <a:spcPct val="70000"/>
              </a:lnSpc>
              <a:spcBef>
                <a:spcPct val="10000"/>
              </a:spcBef>
              <a:spcAft>
                <a:spcPct val="10000"/>
              </a:spcAft>
              <a:buNone/>
            </a:pPr>
            <a:r>
              <a:rPr lang="en-US" dirty="0" smtClean="0">
                <a:latin typeface="Courier New" pitchFamily="49" charset="0"/>
              </a:rPr>
              <a:t>      Display </a:t>
            </a:r>
            <a:r>
              <a:rPr lang="en-US" dirty="0" err="1" smtClean="0">
                <a:latin typeface="Courier New" pitchFamily="49" charset="0"/>
              </a:rPr>
              <a:t>display</a:t>
            </a:r>
            <a:r>
              <a:rPr lang="en-US" dirty="0" smtClean="0">
                <a:latin typeface="Courier New" pitchFamily="49" charset="0"/>
              </a:rPr>
              <a:t> = </a:t>
            </a:r>
            <a:r>
              <a:rPr lang="en-US" dirty="0" err="1" smtClean="0">
                <a:latin typeface="Courier New" pitchFamily="49" charset="0"/>
              </a:rPr>
              <a:t>Display.getDisplay</a:t>
            </a:r>
            <a:r>
              <a:rPr lang="en-US" dirty="0" smtClean="0">
                <a:latin typeface="Courier New" pitchFamily="49" charset="0"/>
              </a:rPr>
              <a:t>(this);</a:t>
            </a:r>
          </a:p>
          <a:p>
            <a:pPr>
              <a:lnSpc>
                <a:spcPct val="70000"/>
              </a:lnSpc>
              <a:spcBef>
                <a:spcPct val="10000"/>
              </a:spcBef>
              <a:spcAft>
                <a:spcPct val="10000"/>
              </a:spcAft>
              <a:buNone/>
            </a:pPr>
            <a:r>
              <a:rPr lang="en-US" dirty="0" smtClean="0">
                <a:latin typeface="Courier New" pitchFamily="49" charset="0"/>
              </a:rPr>
              <a:t>            </a:t>
            </a:r>
            <a:r>
              <a:rPr lang="en-US" dirty="0" err="1" smtClean="0">
                <a:latin typeface="Courier New" pitchFamily="49" charset="0"/>
              </a:rPr>
              <a:t>display.setCurrent</a:t>
            </a:r>
            <a:r>
              <a:rPr lang="en-US" dirty="0" smtClean="0">
                <a:latin typeface="Courier New" pitchFamily="49" charset="0"/>
              </a:rPr>
              <a:t>(canvas);</a:t>
            </a:r>
          </a:p>
          <a:p>
            <a:pPr>
              <a:lnSpc>
                <a:spcPct val="70000"/>
              </a:lnSpc>
              <a:spcBef>
                <a:spcPct val="10000"/>
              </a:spcBef>
              <a:spcAft>
                <a:spcPct val="10000"/>
              </a:spcAft>
              <a:buNone/>
            </a:pPr>
            <a:r>
              <a:rPr lang="en-US" dirty="0" smtClean="0">
                <a:latin typeface="Courier New" pitchFamily="49" charset="0"/>
              </a:rPr>
              <a:t>   } }</a:t>
            </a:r>
          </a:p>
          <a:p>
            <a:pPr>
              <a:lnSpc>
                <a:spcPct val="80000"/>
              </a:lnSpc>
              <a:spcBef>
                <a:spcPct val="10000"/>
              </a:spcBef>
              <a:spcAft>
                <a:spcPct val="10000"/>
              </a:spcAft>
              <a:buNone/>
            </a:pPr>
            <a:r>
              <a:rPr lang="en-US" dirty="0" smtClean="0"/>
              <a:t>After this, we can subclass the Canvas, and override a single method: paint(Graphics g) in order to draw to the screen:</a:t>
            </a:r>
          </a:p>
          <a:p>
            <a:pPr>
              <a:lnSpc>
                <a:spcPct val="70000"/>
              </a:lnSpc>
              <a:spcBef>
                <a:spcPct val="10000"/>
              </a:spcBef>
              <a:spcAft>
                <a:spcPct val="10000"/>
              </a:spcAft>
              <a:buNone/>
            </a:pPr>
            <a:endParaRPr lang="en-US" dirty="0" smtClean="0"/>
          </a:p>
          <a:p>
            <a:pPr>
              <a:lnSpc>
                <a:spcPct val="70000"/>
              </a:lnSpc>
              <a:spcBef>
                <a:spcPct val="10000"/>
              </a:spcBef>
              <a:buNone/>
            </a:pPr>
            <a:r>
              <a:rPr lang="en-US" dirty="0" smtClean="0">
                <a:latin typeface="Courier New" pitchFamily="49" charset="0"/>
              </a:rPr>
              <a:t>import </a:t>
            </a:r>
            <a:r>
              <a:rPr lang="en-US" dirty="0" err="1" smtClean="0">
                <a:latin typeface="Courier New" pitchFamily="49" charset="0"/>
              </a:rPr>
              <a:t>javax.microedition.midlet</a:t>
            </a:r>
            <a:r>
              <a:rPr lang="en-US" dirty="0" smtClean="0">
                <a:latin typeface="Courier New" pitchFamily="49" charset="0"/>
              </a:rPr>
              <a:t>.*;</a:t>
            </a:r>
          </a:p>
          <a:p>
            <a:pPr>
              <a:lnSpc>
                <a:spcPct val="70000"/>
              </a:lnSpc>
              <a:spcBef>
                <a:spcPct val="10000"/>
              </a:spcBef>
              <a:buNone/>
            </a:pPr>
            <a:r>
              <a:rPr lang="en-US" dirty="0" smtClean="0">
                <a:latin typeface="Courier New" pitchFamily="49" charset="0"/>
              </a:rPr>
              <a:t>import </a:t>
            </a:r>
            <a:r>
              <a:rPr lang="en-US" dirty="0" err="1" smtClean="0">
                <a:latin typeface="Courier New" pitchFamily="49" charset="0"/>
              </a:rPr>
              <a:t>javax.microedition.lcdui</a:t>
            </a:r>
            <a:r>
              <a:rPr lang="en-US" dirty="0" smtClean="0">
                <a:latin typeface="Courier New" pitchFamily="49" charset="0"/>
              </a:rPr>
              <a:t>.*;</a:t>
            </a:r>
          </a:p>
          <a:p>
            <a:pPr>
              <a:lnSpc>
                <a:spcPct val="70000"/>
              </a:lnSpc>
              <a:spcBef>
                <a:spcPct val="10000"/>
              </a:spcBef>
              <a:buNone/>
            </a:pPr>
            <a:r>
              <a:rPr lang="en-US" dirty="0" smtClean="0">
                <a:latin typeface="Courier New" pitchFamily="49" charset="0"/>
              </a:rPr>
              <a:t>public class </a:t>
            </a:r>
            <a:r>
              <a:rPr lang="en-US" dirty="0" err="1" smtClean="0">
                <a:latin typeface="Courier New" pitchFamily="49" charset="0"/>
              </a:rPr>
              <a:t>MyCanvas</a:t>
            </a:r>
            <a:r>
              <a:rPr lang="en-US" dirty="0" smtClean="0">
                <a:latin typeface="Courier New" pitchFamily="49" charset="0"/>
              </a:rPr>
              <a:t> extends Canvas {</a:t>
            </a:r>
          </a:p>
          <a:p>
            <a:pPr>
              <a:lnSpc>
                <a:spcPct val="70000"/>
              </a:lnSpc>
              <a:spcBef>
                <a:spcPct val="10000"/>
              </a:spcBef>
              <a:buNone/>
            </a:pPr>
            <a:r>
              <a:rPr lang="en-US" dirty="0" smtClean="0">
                <a:latin typeface="Courier New" pitchFamily="49" charset="0"/>
              </a:rPr>
              <a:t>	private </a:t>
            </a:r>
            <a:r>
              <a:rPr lang="en-US" dirty="0" err="1" smtClean="0">
                <a:latin typeface="Courier New" pitchFamily="49" charset="0"/>
              </a:rPr>
              <a:t>MyMidlet</a:t>
            </a:r>
            <a:r>
              <a:rPr lang="en-US" dirty="0" smtClean="0">
                <a:latin typeface="Courier New" pitchFamily="49" charset="0"/>
              </a:rPr>
              <a:t> </a:t>
            </a:r>
            <a:r>
              <a:rPr lang="en-US" dirty="0" err="1" smtClean="0">
                <a:latin typeface="Courier New" pitchFamily="49" charset="0"/>
              </a:rPr>
              <a:t>midlet</a:t>
            </a:r>
            <a:r>
              <a:rPr lang="en-US" dirty="0" smtClean="0">
                <a:latin typeface="Courier New" pitchFamily="49" charset="0"/>
              </a:rPr>
              <a:t>; </a:t>
            </a:r>
          </a:p>
          <a:p>
            <a:pPr>
              <a:lnSpc>
                <a:spcPct val="70000"/>
              </a:lnSpc>
              <a:spcBef>
                <a:spcPct val="10000"/>
              </a:spcBef>
              <a:buNone/>
            </a:pPr>
            <a:r>
              <a:rPr lang="en-US" dirty="0" smtClean="0">
                <a:latin typeface="Courier New" pitchFamily="49" charset="0"/>
              </a:rPr>
              <a:t>   	private </a:t>
            </a:r>
            <a:r>
              <a:rPr lang="en-US" dirty="0" err="1" smtClean="0">
                <a:latin typeface="Courier New" pitchFamily="49" charset="0"/>
              </a:rPr>
              <a:t>boolean</a:t>
            </a:r>
            <a:r>
              <a:rPr lang="en-US" dirty="0" smtClean="0">
                <a:latin typeface="Courier New" pitchFamily="49" charset="0"/>
              </a:rPr>
              <a:t> </a:t>
            </a:r>
            <a:r>
              <a:rPr lang="en-US" dirty="0" err="1" smtClean="0">
                <a:latin typeface="Courier New" pitchFamily="49" charset="0"/>
              </a:rPr>
              <a:t>isColor</a:t>
            </a:r>
            <a:r>
              <a:rPr lang="en-US" dirty="0" smtClean="0">
                <a:latin typeface="Courier New" pitchFamily="49" charset="0"/>
              </a:rPr>
              <a:t>;</a:t>
            </a:r>
          </a:p>
          <a:p>
            <a:pPr>
              <a:lnSpc>
                <a:spcPct val="70000"/>
              </a:lnSpc>
              <a:spcBef>
                <a:spcPct val="10000"/>
              </a:spcBef>
              <a:buNone/>
            </a:pPr>
            <a:r>
              <a:rPr lang="en-US" dirty="0" smtClean="0">
                <a:latin typeface="Courier New" pitchFamily="49" charset="0"/>
              </a:rPr>
              <a:t>   	private </a:t>
            </a:r>
            <a:r>
              <a:rPr lang="en-US" dirty="0" err="1" smtClean="0">
                <a:latin typeface="Courier New" pitchFamily="49" charset="0"/>
              </a:rPr>
              <a:t>numColors</a:t>
            </a:r>
            <a:r>
              <a:rPr lang="en-US" dirty="0" smtClean="0">
                <a:latin typeface="Courier New" pitchFamily="49" charset="0"/>
              </a:rPr>
              <a:t> = 0;</a:t>
            </a:r>
          </a:p>
          <a:p>
            <a:pPr>
              <a:lnSpc>
                <a:spcPct val="70000"/>
              </a:lnSpc>
              <a:spcBef>
                <a:spcPct val="10000"/>
              </a:spcBef>
              <a:buNone/>
            </a:pPr>
            <a:r>
              <a:rPr lang="en-US" dirty="0" smtClean="0">
                <a:latin typeface="Courier New" pitchFamily="49" charset="0"/>
              </a:rPr>
              <a:t>   	private </a:t>
            </a:r>
            <a:r>
              <a:rPr lang="en-US" dirty="0" err="1" smtClean="0">
                <a:latin typeface="Courier New" pitchFamily="49" charset="0"/>
              </a:rPr>
              <a:t>int</a:t>
            </a:r>
            <a:r>
              <a:rPr lang="en-US" dirty="0" smtClean="0">
                <a:latin typeface="Courier New" pitchFamily="49" charset="0"/>
              </a:rPr>
              <a:t> HEIGHT;</a:t>
            </a:r>
          </a:p>
          <a:p>
            <a:pPr>
              <a:lnSpc>
                <a:spcPct val="70000"/>
              </a:lnSpc>
              <a:spcBef>
                <a:spcPct val="10000"/>
              </a:spcBef>
              <a:buNone/>
            </a:pPr>
            <a:r>
              <a:rPr lang="en-US" dirty="0" smtClean="0">
                <a:latin typeface="Courier New" pitchFamily="49" charset="0"/>
              </a:rPr>
              <a:t>   	private </a:t>
            </a:r>
            <a:r>
              <a:rPr lang="en-US" dirty="0" err="1" smtClean="0">
                <a:latin typeface="Courier New" pitchFamily="49" charset="0"/>
              </a:rPr>
              <a:t>int</a:t>
            </a:r>
            <a:r>
              <a:rPr lang="en-US" dirty="0" smtClean="0">
                <a:latin typeface="Courier New" pitchFamily="49" charset="0"/>
              </a:rPr>
              <a:t> WIDTH;		  </a:t>
            </a:r>
          </a:p>
          <a:p>
            <a:pPr>
              <a:lnSpc>
                <a:spcPct val="70000"/>
              </a:lnSpc>
              <a:spcBef>
                <a:spcPct val="10000"/>
              </a:spcBef>
              <a:buNone/>
            </a:pPr>
            <a:r>
              <a:rPr lang="en-US" dirty="0" smtClean="0">
                <a:latin typeface="Courier New" pitchFamily="49" charset="0"/>
              </a:rPr>
              <a:t>   	public </a:t>
            </a:r>
            <a:r>
              <a:rPr lang="en-US" dirty="0" err="1" smtClean="0">
                <a:latin typeface="Courier New" pitchFamily="49" charset="0"/>
              </a:rPr>
              <a:t>MyCanvas</a:t>
            </a:r>
            <a:r>
              <a:rPr lang="en-US" dirty="0" smtClean="0">
                <a:latin typeface="Courier New" pitchFamily="49" charset="0"/>
              </a:rPr>
              <a:t>(</a:t>
            </a:r>
            <a:r>
              <a:rPr lang="en-US" dirty="0" err="1" smtClean="0">
                <a:latin typeface="Courier New" pitchFamily="49" charset="0"/>
              </a:rPr>
              <a:t>MyMidlet</a:t>
            </a:r>
            <a:r>
              <a:rPr lang="en-US" dirty="0" smtClean="0">
                <a:latin typeface="Courier New" pitchFamily="49" charset="0"/>
              </a:rPr>
              <a:t> </a:t>
            </a:r>
            <a:r>
              <a:rPr lang="en-US" dirty="0" err="1" smtClean="0">
                <a:latin typeface="Courier New" pitchFamily="49" charset="0"/>
              </a:rPr>
              <a:t>midlet</a:t>
            </a:r>
            <a:r>
              <a:rPr lang="en-US" dirty="0" smtClean="0">
                <a:latin typeface="Courier New" pitchFamily="49" charset="0"/>
              </a:rPr>
              <a:t>) { </a:t>
            </a:r>
          </a:p>
          <a:p>
            <a:pPr>
              <a:lnSpc>
                <a:spcPct val="70000"/>
              </a:lnSpc>
              <a:spcBef>
                <a:spcPct val="10000"/>
              </a:spcBef>
              <a:buNone/>
            </a:pPr>
            <a:r>
              <a:rPr lang="en-US" dirty="0" smtClean="0">
                <a:latin typeface="Courier New" pitchFamily="49" charset="0"/>
              </a:rPr>
              <a:t>		</a:t>
            </a:r>
            <a:r>
              <a:rPr lang="en-US" dirty="0" err="1" smtClean="0">
                <a:latin typeface="Courier New" pitchFamily="49" charset="0"/>
              </a:rPr>
              <a:t>this.midlet</a:t>
            </a:r>
            <a:r>
              <a:rPr lang="en-US" dirty="0" smtClean="0">
                <a:latin typeface="Courier New" pitchFamily="49" charset="0"/>
              </a:rPr>
              <a:t> = </a:t>
            </a:r>
            <a:r>
              <a:rPr lang="en-US" dirty="0" err="1" smtClean="0">
                <a:latin typeface="Courier New" pitchFamily="49" charset="0"/>
              </a:rPr>
              <a:t>midlet</a:t>
            </a:r>
            <a:r>
              <a:rPr lang="en-US" dirty="0" smtClean="0">
                <a:latin typeface="Courier New" pitchFamily="49" charset="0"/>
              </a:rPr>
              <a:t>;</a:t>
            </a:r>
          </a:p>
          <a:p>
            <a:pPr>
              <a:lnSpc>
                <a:spcPct val="70000"/>
              </a:lnSpc>
              <a:spcBef>
                <a:spcPct val="10000"/>
              </a:spcBef>
              <a:buNone/>
            </a:pPr>
            <a:r>
              <a:rPr lang="en-US" dirty="0" smtClean="0">
                <a:latin typeface="Courier New" pitchFamily="49" charset="0"/>
              </a:rPr>
              <a:t>		</a:t>
            </a:r>
            <a:r>
              <a:rPr lang="en-US" dirty="0" err="1" smtClean="0">
                <a:latin typeface="Courier New" pitchFamily="49" charset="0"/>
              </a:rPr>
              <a:t>isColor</a:t>
            </a:r>
            <a:r>
              <a:rPr lang="en-US" dirty="0" smtClean="0">
                <a:latin typeface="Courier New" pitchFamily="49" charset="0"/>
              </a:rPr>
              <a:t> = </a:t>
            </a:r>
            <a:r>
              <a:rPr lang="en-US" dirty="0" err="1" smtClean="0">
                <a:latin typeface="Courier New" pitchFamily="49" charset="0"/>
              </a:rPr>
              <a:t>numColors</a:t>
            </a:r>
            <a:r>
              <a:rPr lang="en-US" dirty="0" smtClean="0">
                <a:latin typeface="Courier New" pitchFamily="49" charset="0"/>
              </a:rPr>
              <a:t>();</a:t>
            </a:r>
          </a:p>
          <a:p>
            <a:pPr>
              <a:lnSpc>
                <a:spcPct val="70000"/>
              </a:lnSpc>
              <a:spcBef>
                <a:spcPct val="10000"/>
              </a:spcBef>
              <a:buNone/>
            </a:pPr>
            <a:r>
              <a:rPr lang="en-US" dirty="0" smtClean="0">
                <a:latin typeface="Courier New" pitchFamily="49" charset="0"/>
              </a:rPr>
              <a:t>		if (</a:t>
            </a:r>
            <a:r>
              <a:rPr lang="en-US" dirty="0" err="1" smtClean="0">
                <a:latin typeface="Courier New" pitchFamily="49" charset="0"/>
              </a:rPr>
              <a:t>isColor</a:t>
            </a:r>
            <a:r>
              <a:rPr lang="en-US" dirty="0" smtClean="0">
                <a:latin typeface="Courier New" pitchFamily="49" charset="0"/>
              </a:rPr>
              <a:t>)</a:t>
            </a:r>
          </a:p>
          <a:p>
            <a:pPr>
              <a:lnSpc>
                <a:spcPct val="70000"/>
              </a:lnSpc>
              <a:spcBef>
                <a:spcPct val="10000"/>
              </a:spcBef>
              <a:buNone/>
            </a:pPr>
            <a:r>
              <a:rPr lang="en-US" dirty="0" smtClean="0">
                <a:latin typeface="Courier New" pitchFamily="49" charset="0"/>
              </a:rPr>
              <a:t>	   	    </a:t>
            </a:r>
            <a:r>
              <a:rPr lang="en-US" dirty="0" err="1" smtClean="0">
                <a:latin typeface="Courier New" pitchFamily="49" charset="0"/>
              </a:rPr>
              <a:t>numColors</a:t>
            </a:r>
            <a:r>
              <a:rPr lang="en-US" dirty="0" smtClean="0">
                <a:latin typeface="Courier New" pitchFamily="49" charset="0"/>
              </a:rPr>
              <a:t> = </a:t>
            </a:r>
            <a:r>
              <a:rPr lang="en-US" dirty="0" err="1" smtClean="0">
                <a:latin typeface="Courier New" pitchFamily="49" charset="0"/>
              </a:rPr>
              <a:t>numColors</a:t>
            </a:r>
            <a:r>
              <a:rPr lang="en-US" dirty="0" smtClean="0">
                <a:latin typeface="Courier New" pitchFamily="49" charset="0"/>
              </a:rPr>
              <a:t>();</a:t>
            </a:r>
          </a:p>
          <a:p>
            <a:pPr>
              <a:lnSpc>
                <a:spcPct val="70000"/>
              </a:lnSpc>
              <a:spcBef>
                <a:spcPct val="10000"/>
              </a:spcBef>
              <a:buNone/>
            </a:pPr>
            <a:r>
              <a:rPr lang="en-US" dirty="0" smtClean="0">
                <a:latin typeface="Courier New" pitchFamily="49" charset="0"/>
              </a:rPr>
              <a:t>		HEIGHT = </a:t>
            </a:r>
            <a:r>
              <a:rPr lang="en-US" dirty="0" err="1" smtClean="0">
                <a:latin typeface="Courier New" pitchFamily="49" charset="0"/>
              </a:rPr>
              <a:t>getHeight</a:t>
            </a:r>
            <a:r>
              <a:rPr lang="en-US" dirty="0" smtClean="0">
                <a:latin typeface="Courier New" pitchFamily="49" charset="0"/>
              </a:rPr>
              <a:t>();</a:t>
            </a:r>
          </a:p>
          <a:p>
            <a:pPr>
              <a:lnSpc>
                <a:spcPct val="70000"/>
              </a:lnSpc>
              <a:spcBef>
                <a:spcPct val="10000"/>
              </a:spcBef>
              <a:buNone/>
            </a:pPr>
            <a:r>
              <a:rPr lang="en-US" dirty="0" smtClean="0">
                <a:latin typeface="Courier New" pitchFamily="49" charset="0"/>
              </a:rPr>
              <a:t>		WIDTH = </a:t>
            </a:r>
            <a:r>
              <a:rPr lang="en-US" dirty="0" err="1" smtClean="0">
                <a:latin typeface="Courier New" pitchFamily="49" charset="0"/>
              </a:rPr>
              <a:t>getWidth</a:t>
            </a:r>
            <a:r>
              <a:rPr lang="en-US" dirty="0" smtClean="0">
                <a:latin typeface="Courier New" pitchFamily="49" charset="0"/>
              </a:rPr>
              <a:t>();</a:t>
            </a:r>
          </a:p>
          <a:p>
            <a:pPr>
              <a:lnSpc>
                <a:spcPct val="70000"/>
              </a:lnSpc>
              <a:spcBef>
                <a:spcPct val="10000"/>
              </a:spcBef>
              <a:buNone/>
            </a:pPr>
            <a:r>
              <a:rPr lang="en-US" dirty="0" smtClean="0">
                <a:latin typeface="Courier New" pitchFamily="49" charset="0"/>
              </a:rPr>
              <a:t>   }</a:t>
            </a:r>
          </a:p>
          <a:p>
            <a:pPr>
              <a:lnSpc>
                <a:spcPct val="70000"/>
              </a:lnSpc>
              <a:spcBef>
                <a:spcPct val="10000"/>
              </a:spcBef>
              <a:buNone/>
            </a:pPr>
            <a:r>
              <a:rPr lang="en-US" dirty="0" smtClean="0">
                <a:latin typeface="Courier New" pitchFamily="49" charset="0"/>
              </a:rPr>
              <a:t>   protected void paint(Graphics g){</a:t>
            </a:r>
          </a:p>
          <a:p>
            <a:pPr>
              <a:lnSpc>
                <a:spcPct val="70000"/>
              </a:lnSpc>
              <a:spcBef>
                <a:spcPct val="10000"/>
              </a:spcBef>
              <a:buNone/>
            </a:pPr>
            <a:r>
              <a:rPr lang="en-US" dirty="0" smtClean="0">
                <a:latin typeface="Courier New" pitchFamily="49" charset="0"/>
              </a:rPr>
              <a:t>        	</a:t>
            </a:r>
            <a:r>
              <a:rPr lang="en-US" dirty="0" err="1" smtClean="0">
                <a:latin typeface="Courier New" pitchFamily="49" charset="0"/>
              </a:rPr>
              <a:t>g.setColor</a:t>
            </a:r>
            <a:r>
              <a:rPr lang="en-US" dirty="0" smtClean="0">
                <a:latin typeface="Courier New" pitchFamily="49" charset="0"/>
              </a:rPr>
              <a:t>(0xffffff, 0xffffff, 0xffffff);</a:t>
            </a:r>
          </a:p>
          <a:p>
            <a:pPr>
              <a:lnSpc>
                <a:spcPct val="70000"/>
              </a:lnSpc>
              <a:spcBef>
                <a:spcPct val="10000"/>
              </a:spcBef>
              <a:buNone/>
            </a:pPr>
            <a:r>
              <a:rPr lang="en-US" dirty="0" smtClean="0">
                <a:latin typeface="Courier New" pitchFamily="49" charset="0"/>
              </a:rPr>
              <a:t>        	</a:t>
            </a:r>
            <a:r>
              <a:rPr lang="en-US" dirty="0" err="1" smtClean="0">
                <a:latin typeface="Courier New" pitchFamily="49" charset="0"/>
              </a:rPr>
              <a:t>g.fillRect</a:t>
            </a:r>
            <a:r>
              <a:rPr lang="en-US" dirty="0" smtClean="0">
                <a:latin typeface="Courier New" pitchFamily="49" charset="0"/>
              </a:rPr>
              <a:t>(0, 0, WIDTH, HEIGHT);</a:t>
            </a:r>
          </a:p>
          <a:p>
            <a:pPr>
              <a:lnSpc>
                <a:spcPct val="70000"/>
              </a:lnSpc>
              <a:spcBef>
                <a:spcPct val="10000"/>
              </a:spcBef>
              <a:buNone/>
            </a:pPr>
            <a:r>
              <a:rPr lang="en-US" dirty="0" smtClean="0">
                <a:latin typeface="Courier New" pitchFamily="49" charset="0"/>
              </a:rPr>
              <a:t>        	</a:t>
            </a:r>
            <a:r>
              <a:rPr lang="en-US" dirty="0" err="1" smtClean="0">
                <a:latin typeface="Courier New" pitchFamily="49" charset="0"/>
              </a:rPr>
              <a:t>g.setColor</a:t>
            </a:r>
            <a:r>
              <a:rPr lang="en-US" dirty="0" smtClean="0">
                <a:latin typeface="Courier New" pitchFamily="49" charset="0"/>
              </a:rPr>
              <a:t>(0, 0, 0);</a:t>
            </a:r>
          </a:p>
          <a:p>
            <a:pPr>
              <a:lnSpc>
                <a:spcPct val="70000"/>
              </a:lnSpc>
              <a:spcBef>
                <a:spcPct val="10000"/>
              </a:spcBef>
              <a:buNone/>
            </a:pPr>
            <a:r>
              <a:rPr lang="en-US" dirty="0" smtClean="0">
                <a:latin typeface="Courier New" pitchFamily="49" charset="0"/>
              </a:rPr>
              <a:t>        	</a:t>
            </a:r>
            <a:r>
              <a:rPr lang="en-US" dirty="0" err="1" smtClean="0">
                <a:latin typeface="Courier New" pitchFamily="49" charset="0"/>
              </a:rPr>
              <a:t>g.drawString</a:t>
            </a:r>
            <a:r>
              <a:rPr lang="en-US" dirty="0" smtClean="0">
                <a:latin typeface="Courier New" pitchFamily="49" charset="0"/>
              </a:rPr>
              <a:t>( "Some Text", WIDTH/2, 0, </a:t>
            </a:r>
            <a:r>
              <a:rPr lang="en-GB" dirty="0" smtClean="0">
                <a:solidFill>
                  <a:srgbClr val="006600"/>
                </a:solidFill>
                <a:latin typeface="Courier New" pitchFamily="49" charset="0"/>
              </a:rPr>
              <a:t>Graphics.</a:t>
            </a:r>
            <a:r>
              <a:rPr lang="en-US" dirty="0" smtClean="0">
                <a:latin typeface="Courier New" pitchFamily="49" charset="0"/>
              </a:rPr>
              <a:t>TOP |</a:t>
            </a:r>
          </a:p>
          <a:p>
            <a:pPr>
              <a:lnSpc>
                <a:spcPct val="70000"/>
              </a:lnSpc>
              <a:spcBef>
                <a:spcPct val="10000"/>
              </a:spcBef>
              <a:buNone/>
            </a:pPr>
            <a:r>
              <a:rPr lang="en-US" dirty="0" smtClean="0">
                <a:latin typeface="Courier New" pitchFamily="49" charset="0"/>
              </a:rPr>
              <a:t>	    </a:t>
            </a:r>
            <a:r>
              <a:rPr lang="en-GB" dirty="0" smtClean="0">
                <a:solidFill>
                  <a:srgbClr val="006600"/>
                </a:solidFill>
                <a:latin typeface="Courier New" pitchFamily="49" charset="0"/>
              </a:rPr>
              <a:t>Graphics</a:t>
            </a:r>
            <a:r>
              <a:rPr lang="en-US" dirty="0" smtClean="0">
                <a:latin typeface="Courier New" pitchFamily="49" charset="0"/>
              </a:rPr>
              <a:t>.HCENTER);</a:t>
            </a:r>
          </a:p>
          <a:p>
            <a:pPr>
              <a:lnSpc>
                <a:spcPct val="70000"/>
              </a:lnSpc>
              <a:spcBef>
                <a:spcPct val="10000"/>
              </a:spcBef>
              <a:buNone/>
            </a:pPr>
            <a:r>
              <a:rPr lang="en-US" dirty="0" smtClean="0">
                <a:latin typeface="Courier New" pitchFamily="49" charset="0"/>
              </a:rPr>
              <a:t>    } }</a:t>
            </a:r>
          </a:p>
          <a:p>
            <a:pPr>
              <a:lnSpc>
                <a:spcPct val="80000"/>
              </a:lnSpc>
              <a:spcBef>
                <a:spcPct val="10000"/>
              </a:spcBef>
              <a:spcAft>
                <a:spcPct val="10000"/>
              </a:spcAft>
              <a:buNone/>
            </a:pPr>
            <a:r>
              <a:rPr lang="en-US" dirty="0" smtClean="0"/>
              <a:t>Note use the utility functions </a:t>
            </a:r>
            <a:r>
              <a:rPr lang="en-US" dirty="0" err="1" smtClean="0"/>
              <a:t>numColors</a:t>
            </a:r>
            <a:r>
              <a:rPr lang="en-US" dirty="0" smtClean="0"/>
              <a:t>(), </a:t>
            </a:r>
            <a:r>
              <a:rPr lang="en-US" dirty="0" err="1" smtClean="0"/>
              <a:t>isColor</a:t>
            </a:r>
            <a:r>
              <a:rPr lang="en-US" dirty="0" smtClean="0"/>
              <a:t>() and the geometry metric methods  as above to help you write the </a:t>
            </a:r>
            <a:r>
              <a:rPr lang="en-US" dirty="0" err="1" smtClean="0"/>
              <a:t>MIDlet</a:t>
            </a:r>
            <a:r>
              <a:rPr lang="en-US" dirty="0" smtClean="0"/>
              <a:t> in a portable fashion. </a:t>
            </a:r>
            <a:endParaRPr lang="en-GB"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6"/>
          <p:cNvSpPr>
            <a:spLocks noGrp="1" noChangeArrowheads="1"/>
          </p:cNvSpPr>
          <p:nvPr>
            <p:ph type="sldNum" sz="quarter" idx="5"/>
          </p:nvPr>
        </p:nvSpPr>
        <p:spPr>
          <a:noFill/>
        </p:spPr>
        <p:txBody>
          <a:bodyPr/>
          <a:lstStyle/>
          <a:p>
            <a:fld id="{C5076655-C78A-43F5-91AB-C671F69FD2DB}" type="slidenum">
              <a:rPr lang="en-US" smtClean="0"/>
              <a:pPr/>
              <a:t>47</a:t>
            </a:fld>
            <a:endParaRPr lang="en-US" smtClean="0"/>
          </a:p>
        </p:txBody>
      </p:sp>
      <p:sp>
        <p:nvSpPr>
          <p:cNvPr id="89093" name="Rectangle 2"/>
          <p:cNvSpPr>
            <a:spLocks noGrp="1" noRot="1" noChangeAspect="1" noChangeArrowheads="1" noTextEdit="1"/>
          </p:cNvSpPr>
          <p:nvPr>
            <p:ph type="sldImg"/>
          </p:nvPr>
        </p:nvSpPr>
        <p:spPr>
          <a:xfrm>
            <a:off x="1295400" y="795338"/>
            <a:ext cx="4268788" cy="3201987"/>
          </a:xfrm>
          <a:ln/>
        </p:spPr>
      </p:sp>
      <p:sp>
        <p:nvSpPr>
          <p:cNvPr id="89094" name="Rectangle 3"/>
          <p:cNvSpPr>
            <a:spLocks noGrp="1" noChangeArrowheads="1"/>
          </p:cNvSpPr>
          <p:nvPr>
            <p:ph type="body" idx="1"/>
          </p:nvPr>
        </p:nvSpPr>
        <p:spPr>
          <a:xfrm>
            <a:off x="639752" y="4356220"/>
            <a:ext cx="5798699" cy="4135343"/>
          </a:xfrm>
          <a:noFill/>
          <a:ln w="9525"/>
        </p:spPr>
        <p:txBody>
          <a:bodyPr/>
          <a:lstStyle/>
          <a:p>
            <a:r>
              <a:rPr lang="en-US" dirty="0" smtClean="0"/>
              <a:t>Fonts are used to control the way text appears on the canvas.  Fonts are styled by three different attributes: Face, Size and Style.  The style attribute can be ordered together to produce the desired font however the other attributes – face and size – must be singular.  Font's always return a valid font object for a valid Font format which means that if a given font style specification is not available – i.e. the combination of face, size and style requested by the developer is not available – then the instantiation of the font returns the closest matching font format combination thereof. Positioning of the Font string is achieved with (X,Y) coordinates and the “anchor points” using MIDP terminology.  Anchor points are hints as to the affinity of how the Font is drawn with respect to the (X,Y) position. Anchor points can be ordered together to produce the desired affinity. For example the anchor point LEFT | TOP would position the string towards the top left corner as being the starting location of the (X,Y) coordinate position of the string.  The following example code should clarify:</a:t>
            </a:r>
          </a:p>
          <a:p>
            <a:endParaRPr lang="en-US" dirty="0" smtClean="0"/>
          </a:p>
          <a:p>
            <a:pPr>
              <a:buNone/>
            </a:pPr>
            <a:r>
              <a:rPr lang="en-US" dirty="0" smtClean="0">
                <a:latin typeface="Courier New" pitchFamily="49" charset="0"/>
              </a:rPr>
              <a:t>import </a:t>
            </a:r>
            <a:r>
              <a:rPr lang="en-US" dirty="0" err="1" smtClean="0">
                <a:latin typeface="Courier New" pitchFamily="49" charset="0"/>
              </a:rPr>
              <a:t>javax.microedition.lcdui</a:t>
            </a:r>
            <a:r>
              <a:rPr lang="en-US" dirty="0" smtClean="0">
                <a:latin typeface="Courier New" pitchFamily="49" charset="0"/>
              </a:rPr>
              <a:t>.*;</a:t>
            </a:r>
          </a:p>
          <a:p>
            <a:pPr>
              <a:buNone/>
            </a:pPr>
            <a:r>
              <a:rPr lang="en-US" dirty="0" smtClean="0">
                <a:latin typeface="Courier New" pitchFamily="49" charset="0"/>
              </a:rPr>
              <a:t>public class </a:t>
            </a:r>
            <a:r>
              <a:rPr lang="en-US" dirty="0" err="1" smtClean="0">
                <a:latin typeface="Courier New" pitchFamily="49" charset="0"/>
              </a:rPr>
              <a:t>FontCanvas</a:t>
            </a:r>
            <a:r>
              <a:rPr lang="en-US" dirty="0" smtClean="0">
                <a:latin typeface="Courier New" pitchFamily="49" charset="0"/>
              </a:rPr>
              <a:t> extends Canvas {</a:t>
            </a:r>
          </a:p>
          <a:p>
            <a:pPr>
              <a:buNone/>
            </a:pPr>
            <a:r>
              <a:rPr lang="en-US" dirty="0" smtClean="0">
                <a:latin typeface="Courier New" pitchFamily="49" charset="0"/>
              </a:rPr>
              <a:t>   public void paint(Graphics g) {</a:t>
            </a:r>
          </a:p>
          <a:p>
            <a:pPr>
              <a:buNone/>
            </a:pPr>
            <a:r>
              <a:rPr lang="en-US" dirty="0" smtClean="0">
                <a:latin typeface="Courier New" pitchFamily="49" charset="0"/>
              </a:rPr>
              <a:t>      </a:t>
            </a:r>
            <a:r>
              <a:rPr lang="en-US" dirty="0" err="1" smtClean="0">
                <a:latin typeface="Courier New" pitchFamily="49" charset="0"/>
              </a:rPr>
              <a:t>g.setColor</a:t>
            </a:r>
            <a:r>
              <a:rPr lang="en-US" dirty="0" smtClean="0">
                <a:latin typeface="Courier New" pitchFamily="49" charset="0"/>
              </a:rPr>
              <a:t>(0xffffff);</a:t>
            </a:r>
          </a:p>
          <a:p>
            <a:pPr>
              <a:buNone/>
            </a:pPr>
            <a:r>
              <a:rPr lang="en-US" dirty="0" smtClean="0">
                <a:latin typeface="Courier New" pitchFamily="49" charset="0"/>
              </a:rPr>
              <a:t>      </a:t>
            </a:r>
            <a:r>
              <a:rPr lang="en-US" dirty="0" err="1" smtClean="0">
                <a:latin typeface="Courier New" pitchFamily="49" charset="0"/>
              </a:rPr>
              <a:t>g.fillRect</a:t>
            </a:r>
            <a:r>
              <a:rPr lang="en-US" dirty="0" smtClean="0">
                <a:latin typeface="Courier New" pitchFamily="49" charset="0"/>
              </a:rPr>
              <a:t>(0, 0, </a:t>
            </a:r>
            <a:r>
              <a:rPr lang="en-US" dirty="0" err="1" smtClean="0">
                <a:latin typeface="Courier New" pitchFamily="49" charset="0"/>
              </a:rPr>
              <a:t>getWidth</a:t>
            </a:r>
            <a:r>
              <a:rPr lang="en-US" dirty="0" smtClean="0">
                <a:latin typeface="Courier New" pitchFamily="49" charset="0"/>
              </a:rPr>
              <a:t>(), </a:t>
            </a:r>
            <a:r>
              <a:rPr lang="en-US" dirty="0" err="1" smtClean="0">
                <a:latin typeface="Courier New" pitchFamily="49" charset="0"/>
              </a:rPr>
              <a:t>getHeight</a:t>
            </a:r>
            <a:r>
              <a:rPr lang="en-US" dirty="0" smtClean="0">
                <a:latin typeface="Courier New" pitchFamily="49" charset="0"/>
              </a:rPr>
              <a:t>(  ));</a:t>
            </a:r>
          </a:p>
          <a:p>
            <a:pPr>
              <a:buNone/>
            </a:pPr>
            <a:r>
              <a:rPr lang="en-US" dirty="0" smtClean="0">
                <a:latin typeface="Courier New" pitchFamily="49" charset="0"/>
              </a:rPr>
              <a:t>      </a:t>
            </a:r>
            <a:r>
              <a:rPr lang="en-US" dirty="0" err="1" smtClean="0">
                <a:latin typeface="Courier New" pitchFamily="49" charset="0"/>
              </a:rPr>
              <a:t>g.setColor</a:t>
            </a:r>
            <a:r>
              <a:rPr lang="en-US" dirty="0" smtClean="0">
                <a:latin typeface="Courier New" pitchFamily="49" charset="0"/>
              </a:rPr>
              <a:t>(0x000000);</a:t>
            </a:r>
          </a:p>
          <a:p>
            <a:pPr>
              <a:buNone/>
            </a:pPr>
            <a:r>
              <a:rPr lang="en-US" dirty="0" smtClean="0">
                <a:latin typeface="Courier New" pitchFamily="49" charset="0"/>
              </a:rPr>
              <a:t>      </a:t>
            </a:r>
            <a:r>
              <a:rPr lang="en-US" dirty="0" err="1" smtClean="0">
                <a:latin typeface="Courier New" pitchFamily="49" charset="0"/>
              </a:rPr>
              <a:t>g.setFont</a:t>
            </a:r>
            <a:r>
              <a:rPr lang="en-US" dirty="0" smtClean="0">
                <a:latin typeface="Courier New" pitchFamily="49" charset="0"/>
              </a:rPr>
              <a:t>(</a:t>
            </a:r>
            <a:r>
              <a:rPr lang="en-US" dirty="0" err="1" smtClean="0">
                <a:latin typeface="Courier New" pitchFamily="49" charset="0"/>
              </a:rPr>
              <a:t>Font.getFont</a:t>
            </a:r>
            <a:r>
              <a:rPr lang="en-US" dirty="0" smtClean="0">
                <a:latin typeface="Courier New" pitchFamily="49" charset="0"/>
              </a:rPr>
              <a:t>(</a:t>
            </a:r>
            <a:r>
              <a:rPr lang="en-US" dirty="0" err="1" smtClean="0">
                <a:latin typeface="Courier New" pitchFamily="49" charset="0"/>
              </a:rPr>
              <a:t>Font.FACE_SYSTEM</a:t>
            </a:r>
            <a:r>
              <a:rPr lang="en-US" dirty="0" smtClean="0">
                <a:latin typeface="Courier New" pitchFamily="49" charset="0"/>
              </a:rPr>
              <a:t>, </a:t>
            </a:r>
            <a:r>
              <a:rPr lang="en-US" dirty="0" err="1" smtClean="0">
                <a:latin typeface="Courier New" pitchFamily="49" charset="0"/>
              </a:rPr>
              <a:t>Font.STYLE_PLAIN</a:t>
            </a:r>
            <a:r>
              <a:rPr lang="en-US" dirty="0" smtClean="0">
                <a:latin typeface="Courier New" pitchFamily="49" charset="0"/>
              </a:rPr>
              <a:t>,</a:t>
            </a:r>
          </a:p>
          <a:p>
            <a:pPr>
              <a:buNone/>
            </a:pPr>
            <a:r>
              <a:rPr lang="en-US" dirty="0" smtClean="0">
                <a:latin typeface="Courier New" pitchFamily="49" charset="0"/>
              </a:rPr>
              <a:t>          </a:t>
            </a:r>
            <a:r>
              <a:rPr lang="en-US" dirty="0" err="1" smtClean="0">
                <a:latin typeface="Courier New" pitchFamily="49" charset="0"/>
              </a:rPr>
              <a:t>Font.SIZE_LARGE</a:t>
            </a:r>
            <a:r>
              <a:rPr lang="en-US" dirty="0" smtClean="0">
                <a:latin typeface="Courier New" pitchFamily="49" charset="0"/>
              </a:rPr>
              <a:t>));</a:t>
            </a:r>
          </a:p>
          <a:p>
            <a:pPr>
              <a:buNone/>
            </a:pPr>
            <a:r>
              <a:rPr lang="en-US" dirty="0" smtClean="0">
                <a:latin typeface="Courier New" pitchFamily="49" charset="0"/>
              </a:rPr>
              <a:t>      </a:t>
            </a:r>
            <a:r>
              <a:rPr lang="en-US" dirty="0" err="1" smtClean="0">
                <a:latin typeface="Courier New" pitchFamily="49" charset="0"/>
              </a:rPr>
              <a:t>g.drawString</a:t>
            </a:r>
            <a:r>
              <a:rPr lang="en-US" dirty="0" smtClean="0">
                <a:latin typeface="Courier New" pitchFamily="49" charset="0"/>
              </a:rPr>
              <a:t>("System Font", 0, 0, </a:t>
            </a:r>
            <a:r>
              <a:rPr lang="en-GB" dirty="0" smtClean="0">
                <a:solidFill>
                  <a:srgbClr val="006600"/>
                </a:solidFill>
                <a:latin typeface="Courier New" pitchFamily="49" charset="0"/>
              </a:rPr>
              <a:t>Graphics</a:t>
            </a:r>
            <a:r>
              <a:rPr lang="en-GB" b="1" dirty="0" smtClean="0">
                <a:solidFill>
                  <a:srgbClr val="006600"/>
                </a:solidFill>
                <a:latin typeface="Courier New" pitchFamily="49" charset="0"/>
              </a:rPr>
              <a:t>.</a:t>
            </a:r>
            <a:r>
              <a:rPr lang="en-US" dirty="0" smtClean="0">
                <a:latin typeface="Courier New" pitchFamily="49" charset="0"/>
              </a:rPr>
              <a:t>.LEFT | </a:t>
            </a:r>
            <a:r>
              <a:rPr lang="en-GB" dirty="0" smtClean="0">
                <a:solidFill>
                  <a:srgbClr val="006600"/>
                </a:solidFill>
                <a:latin typeface="Courier New" pitchFamily="49" charset="0"/>
              </a:rPr>
              <a:t>Graphics</a:t>
            </a:r>
            <a:r>
              <a:rPr lang="en-US" dirty="0" smtClean="0">
                <a:latin typeface="Courier New" pitchFamily="49" charset="0"/>
              </a:rPr>
              <a:t>.TOP);</a:t>
            </a:r>
          </a:p>
          <a:p>
            <a:pPr>
              <a:buNone/>
            </a:pPr>
            <a:r>
              <a:rPr lang="en-US" dirty="0" smtClean="0">
                <a:latin typeface="Courier New" pitchFamily="49" charset="0"/>
              </a:rPr>
              <a:t>}</a:t>
            </a:r>
            <a:endParaRPr lang="en-GB"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6"/>
          <p:cNvSpPr>
            <a:spLocks noGrp="1" noChangeArrowheads="1"/>
          </p:cNvSpPr>
          <p:nvPr>
            <p:ph type="sldNum" sz="quarter" idx="5"/>
          </p:nvPr>
        </p:nvSpPr>
        <p:spPr>
          <a:noFill/>
        </p:spPr>
        <p:txBody>
          <a:bodyPr/>
          <a:lstStyle/>
          <a:p>
            <a:fld id="{744BC9D1-582B-4884-9832-D46FFE088066}" type="slidenum">
              <a:rPr lang="en-US" smtClean="0"/>
              <a:pPr/>
              <a:t>48</a:t>
            </a:fld>
            <a:endParaRPr lang="en-US" smtClean="0"/>
          </a:p>
        </p:txBody>
      </p:sp>
      <p:sp>
        <p:nvSpPr>
          <p:cNvPr id="90117" name="Rectangle 2"/>
          <p:cNvSpPr>
            <a:spLocks noGrp="1" noRot="1" noChangeAspect="1" noChangeArrowheads="1" noTextEdit="1"/>
          </p:cNvSpPr>
          <p:nvPr>
            <p:ph type="sldImg"/>
          </p:nvPr>
        </p:nvSpPr>
        <p:spPr>
          <a:xfrm>
            <a:off x="1295400" y="795338"/>
            <a:ext cx="4268788" cy="3201987"/>
          </a:xfrm>
          <a:ln/>
        </p:spPr>
      </p:sp>
      <p:sp>
        <p:nvSpPr>
          <p:cNvPr id="90118" name="Rectangle 3"/>
          <p:cNvSpPr>
            <a:spLocks noGrp="1" noChangeArrowheads="1"/>
          </p:cNvSpPr>
          <p:nvPr>
            <p:ph type="body" idx="1"/>
          </p:nvPr>
        </p:nvSpPr>
        <p:spPr>
          <a:noFill/>
          <a:ln w="9525"/>
        </p:spPr>
        <p:txBody>
          <a:bodyPr/>
          <a:lstStyle/>
          <a:p>
            <a:r>
              <a:rPr lang="en-GB" b="1" i="1" smtClean="0"/>
              <a:t>UI3 - Text should be understandable to the target user group. The application spelling and grammar should be correct. Text should not be truncated</a:t>
            </a:r>
          </a:p>
          <a:p>
            <a:r>
              <a:rPr lang="en-GB" b="1" i="1" smtClean="0"/>
              <a:t>Ensure that you know the audience of your application to be sure any text is understandable.  For example, if your application is for scientific user, ensure that you use symbols and acronyms correctly, or if your application is aimed at young children don’t use complicated words or long sentences.  Ensure to spell check all text that you use within your application.</a:t>
            </a:r>
            <a:endParaRPr lang="en-GB"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6"/>
          <p:cNvSpPr>
            <a:spLocks noGrp="1" noChangeArrowheads="1"/>
          </p:cNvSpPr>
          <p:nvPr>
            <p:ph type="sldNum" sz="quarter" idx="5"/>
          </p:nvPr>
        </p:nvSpPr>
        <p:spPr>
          <a:noFill/>
        </p:spPr>
        <p:txBody>
          <a:bodyPr/>
          <a:lstStyle/>
          <a:p>
            <a:fld id="{D3B28455-4DBF-4C92-9D02-6083CDCD6A8C}" type="slidenum">
              <a:rPr lang="en-US" smtClean="0"/>
              <a:pPr/>
              <a:t>49</a:t>
            </a:fld>
            <a:endParaRPr lang="en-US" smtClean="0"/>
          </a:p>
        </p:txBody>
      </p:sp>
      <p:sp>
        <p:nvSpPr>
          <p:cNvPr id="91141" name="Rectangle 2"/>
          <p:cNvSpPr>
            <a:spLocks noGrp="1" noRot="1" noChangeAspect="1" noChangeArrowheads="1" noTextEdit="1"/>
          </p:cNvSpPr>
          <p:nvPr>
            <p:ph type="sldImg"/>
          </p:nvPr>
        </p:nvSpPr>
        <p:spPr>
          <a:xfrm>
            <a:off x="924002" y="794741"/>
            <a:ext cx="5011615" cy="3202865"/>
          </a:xfrm>
          <a:ln/>
        </p:spPr>
      </p:sp>
      <p:sp>
        <p:nvSpPr>
          <p:cNvPr id="91142" name="Rectangle 3"/>
          <p:cNvSpPr>
            <a:spLocks noGrp="1" noChangeArrowheads="1"/>
          </p:cNvSpPr>
          <p:nvPr>
            <p:ph type="body" idx="1"/>
          </p:nvPr>
        </p:nvSpPr>
        <p:spPr>
          <a:noFill/>
          <a:ln w="9525"/>
        </p:spPr>
        <p:txBody>
          <a:bodyPr/>
          <a:lstStyle/>
          <a:p>
            <a:pPr>
              <a:lnSpc>
                <a:spcPct val="70000"/>
              </a:lnSpc>
            </a:pPr>
            <a:r>
              <a:rPr lang="en-US" dirty="0" smtClean="0"/>
              <a:t>As with drawing, all input events and other canvas notifications is the responsibility of the developer to manage.  At the very minimum you need to override the </a:t>
            </a:r>
            <a:r>
              <a:rPr lang="en-US" dirty="0" err="1" smtClean="0"/>
              <a:t>keyPressed</a:t>
            </a:r>
            <a:r>
              <a:rPr lang="en-US" b="1" dirty="0" smtClean="0"/>
              <a:t>()</a:t>
            </a:r>
            <a:r>
              <a:rPr lang="en-US" dirty="0" smtClean="0"/>
              <a:t> event to exit the </a:t>
            </a:r>
            <a:r>
              <a:rPr lang="en-US" dirty="0" err="1" smtClean="0"/>
              <a:t>MIDlet</a:t>
            </a:r>
            <a:r>
              <a:rPr lang="en-US" dirty="0" smtClean="0"/>
              <a:t> otherwise there is no way for the </a:t>
            </a:r>
            <a:r>
              <a:rPr lang="en-US" dirty="0" err="1" smtClean="0"/>
              <a:t>MIDlet</a:t>
            </a:r>
            <a:r>
              <a:rPr lang="en-US" dirty="0" smtClean="0"/>
              <a:t> to exit with end-user control.</a:t>
            </a:r>
          </a:p>
          <a:p>
            <a:pPr>
              <a:lnSpc>
                <a:spcPct val="70000"/>
              </a:lnSpc>
            </a:pPr>
            <a:endParaRPr lang="en-US" dirty="0" smtClean="0"/>
          </a:p>
          <a:p>
            <a:pPr>
              <a:lnSpc>
                <a:spcPct val="70000"/>
              </a:lnSpc>
              <a:buNone/>
            </a:pPr>
            <a:r>
              <a:rPr lang="en-US" dirty="0" smtClean="0">
                <a:latin typeface="Courier New" pitchFamily="49" charset="0"/>
              </a:rPr>
              <a:t>import </a:t>
            </a:r>
            <a:r>
              <a:rPr lang="en-US" dirty="0" err="1" smtClean="0">
                <a:latin typeface="Courier New" pitchFamily="49" charset="0"/>
              </a:rPr>
              <a:t>javax.microedition.midlet</a:t>
            </a:r>
            <a:r>
              <a:rPr lang="en-US" dirty="0" smtClean="0">
                <a:latin typeface="Courier New" pitchFamily="49" charset="0"/>
              </a:rPr>
              <a:t>.*;</a:t>
            </a:r>
          </a:p>
          <a:p>
            <a:pPr>
              <a:lnSpc>
                <a:spcPct val="70000"/>
              </a:lnSpc>
              <a:buNone/>
            </a:pPr>
            <a:r>
              <a:rPr lang="en-US" dirty="0" smtClean="0">
                <a:latin typeface="Courier New" pitchFamily="49" charset="0"/>
              </a:rPr>
              <a:t>import </a:t>
            </a:r>
            <a:r>
              <a:rPr lang="en-US" dirty="0" err="1" smtClean="0">
                <a:latin typeface="Courier New" pitchFamily="49" charset="0"/>
              </a:rPr>
              <a:t>javax.microedition.lcdui</a:t>
            </a:r>
            <a:r>
              <a:rPr lang="en-US" dirty="0" smtClean="0">
                <a:latin typeface="Courier New" pitchFamily="49" charset="0"/>
              </a:rPr>
              <a:t>.*;</a:t>
            </a:r>
          </a:p>
          <a:p>
            <a:pPr>
              <a:lnSpc>
                <a:spcPct val="70000"/>
              </a:lnSpc>
              <a:buNone/>
            </a:pPr>
            <a:r>
              <a:rPr lang="en-US" dirty="0" smtClean="0">
                <a:latin typeface="Courier New" pitchFamily="49" charset="0"/>
              </a:rPr>
              <a:t>public class </a:t>
            </a:r>
            <a:r>
              <a:rPr lang="en-US" dirty="0" err="1" smtClean="0">
                <a:latin typeface="Courier New" pitchFamily="49" charset="0"/>
              </a:rPr>
              <a:t>MyCanvas</a:t>
            </a:r>
            <a:r>
              <a:rPr lang="en-US" dirty="0" smtClean="0">
                <a:latin typeface="Courier New" pitchFamily="49" charset="0"/>
              </a:rPr>
              <a:t> extends Canvas {</a:t>
            </a:r>
          </a:p>
          <a:p>
            <a:pPr>
              <a:lnSpc>
                <a:spcPct val="70000"/>
              </a:lnSpc>
              <a:buNone/>
            </a:pPr>
            <a:r>
              <a:rPr lang="en-US" dirty="0" smtClean="0">
                <a:latin typeface="Courier New" pitchFamily="49" charset="0"/>
              </a:rPr>
              <a:t>    </a:t>
            </a:r>
            <a:r>
              <a:rPr lang="en-US" dirty="0" err="1" smtClean="0">
                <a:latin typeface="Courier New" pitchFamily="49" charset="0"/>
              </a:rPr>
              <a:t>MyMidlet</a:t>
            </a:r>
            <a:r>
              <a:rPr lang="en-US" dirty="0" smtClean="0">
                <a:latin typeface="Courier New" pitchFamily="49" charset="0"/>
              </a:rPr>
              <a:t> </a:t>
            </a:r>
            <a:r>
              <a:rPr lang="en-US" dirty="0" err="1" smtClean="0">
                <a:latin typeface="Courier New" pitchFamily="49" charset="0"/>
              </a:rPr>
              <a:t>midlet</a:t>
            </a:r>
            <a:r>
              <a:rPr lang="en-US" dirty="0" smtClean="0">
                <a:latin typeface="Courier New" pitchFamily="49" charset="0"/>
              </a:rPr>
              <a:t>;</a:t>
            </a:r>
          </a:p>
          <a:p>
            <a:pPr>
              <a:lnSpc>
                <a:spcPct val="70000"/>
              </a:lnSpc>
              <a:buNone/>
            </a:pPr>
            <a:r>
              <a:rPr lang="en-US" dirty="0" smtClean="0">
                <a:latin typeface="Courier New" pitchFamily="49" charset="0"/>
              </a:rPr>
              <a:t>   public </a:t>
            </a:r>
            <a:r>
              <a:rPr lang="en-US" dirty="0" err="1" smtClean="0">
                <a:latin typeface="Courier New" pitchFamily="49" charset="0"/>
              </a:rPr>
              <a:t>MyCanvas</a:t>
            </a:r>
            <a:r>
              <a:rPr lang="en-US" dirty="0" smtClean="0">
                <a:latin typeface="Courier New" pitchFamily="49" charset="0"/>
              </a:rPr>
              <a:t>(</a:t>
            </a:r>
            <a:r>
              <a:rPr lang="en-US" dirty="0" err="1" smtClean="0">
                <a:latin typeface="Courier New" pitchFamily="49" charset="0"/>
              </a:rPr>
              <a:t>MyMidlet</a:t>
            </a:r>
            <a:r>
              <a:rPr lang="en-US" dirty="0" smtClean="0">
                <a:latin typeface="Courier New" pitchFamily="49" charset="0"/>
              </a:rPr>
              <a:t> </a:t>
            </a:r>
            <a:r>
              <a:rPr lang="en-US" dirty="0" err="1" smtClean="0">
                <a:latin typeface="Courier New" pitchFamily="49" charset="0"/>
              </a:rPr>
              <a:t>midlet</a:t>
            </a:r>
            <a:r>
              <a:rPr lang="en-US" dirty="0" smtClean="0">
                <a:latin typeface="Courier New" pitchFamily="49" charset="0"/>
              </a:rPr>
              <a:t>) { </a:t>
            </a:r>
          </a:p>
          <a:p>
            <a:pPr>
              <a:lnSpc>
                <a:spcPct val="70000"/>
              </a:lnSpc>
              <a:buNone/>
            </a:pPr>
            <a:r>
              <a:rPr lang="en-US" dirty="0" smtClean="0">
                <a:latin typeface="Courier New" pitchFamily="49" charset="0"/>
              </a:rPr>
              <a:t>	</a:t>
            </a:r>
            <a:r>
              <a:rPr lang="en-US" dirty="0" err="1" smtClean="0">
                <a:latin typeface="Courier New" pitchFamily="49" charset="0"/>
              </a:rPr>
              <a:t>this.midlet</a:t>
            </a:r>
            <a:r>
              <a:rPr lang="en-US" dirty="0" smtClean="0">
                <a:latin typeface="Courier New" pitchFamily="49" charset="0"/>
              </a:rPr>
              <a:t> = </a:t>
            </a:r>
            <a:r>
              <a:rPr lang="en-US" dirty="0" err="1" smtClean="0">
                <a:latin typeface="Courier New" pitchFamily="49" charset="0"/>
              </a:rPr>
              <a:t>midlet</a:t>
            </a:r>
            <a:r>
              <a:rPr lang="en-US" dirty="0" smtClean="0">
                <a:latin typeface="Courier New" pitchFamily="49" charset="0"/>
              </a:rPr>
              <a:t>;</a:t>
            </a:r>
          </a:p>
          <a:p>
            <a:pPr>
              <a:lnSpc>
                <a:spcPct val="70000"/>
              </a:lnSpc>
              <a:buNone/>
            </a:pPr>
            <a:r>
              <a:rPr lang="en-US" dirty="0" smtClean="0">
                <a:latin typeface="Courier New" pitchFamily="49" charset="0"/>
              </a:rPr>
              <a:t>	}</a:t>
            </a:r>
          </a:p>
          <a:p>
            <a:pPr>
              <a:lnSpc>
                <a:spcPct val="70000"/>
              </a:lnSpc>
              <a:buNone/>
            </a:pPr>
            <a:r>
              <a:rPr lang="en-US" dirty="0" smtClean="0">
                <a:latin typeface="Courier New" pitchFamily="49" charset="0"/>
              </a:rPr>
              <a:t>    protected void </a:t>
            </a:r>
            <a:r>
              <a:rPr lang="en-US" dirty="0" err="1" smtClean="0">
                <a:latin typeface="Courier New" pitchFamily="49" charset="0"/>
              </a:rPr>
              <a:t>keyPressed</a:t>
            </a:r>
            <a:r>
              <a:rPr lang="en-US" dirty="0" smtClean="0">
                <a:latin typeface="Courier New" pitchFamily="49" charset="0"/>
              </a:rPr>
              <a:t>(</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keyCode</a:t>
            </a:r>
            <a:r>
              <a:rPr lang="en-US" dirty="0" smtClean="0">
                <a:latin typeface="Courier New" pitchFamily="49" charset="0"/>
              </a:rPr>
              <a:t>){</a:t>
            </a:r>
          </a:p>
          <a:p>
            <a:pPr>
              <a:lnSpc>
                <a:spcPct val="70000"/>
              </a:lnSpc>
              <a:buNone/>
            </a:pPr>
            <a:r>
              <a:rPr lang="en-US" dirty="0" smtClean="0">
                <a:latin typeface="Courier New" pitchFamily="49" charset="0"/>
              </a:rPr>
              <a:t>         </a:t>
            </a:r>
            <a:r>
              <a:rPr lang="en-US" dirty="0" err="1" smtClean="0">
                <a:latin typeface="Courier New" pitchFamily="49" charset="0"/>
              </a:rPr>
              <a:t>midlet.exit</a:t>
            </a:r>
            <a:r>
              <a:rPr lang="en-US" dirty="0" smtClean="0">
                <a:latin typeface="Courier New" pitchFamily="49" charset="0"/>
              </a:rPr>
              <a:t>();</a:t>
            </a:r>
          </a:p>
          <a:p>
            <a:pPr>
              <a:lnSpc>
                <a:spcPct val="70000"/>
              </a:lnSpc>
              <a:buNone/>
            </a:pPr>
            <a:r>
              <a:rPr lang="en-US" dirty="0" smtClean="0">
                <a:latin typeface="Courier New" pitchFamily="49" charset="0"/>
              </a:rPr>
              <a:t>        }</a:t>
            </a:r>
          </a:p>
          <a:p>
            <a:pPr>
              <a:lnSpc>
                <a:spcPct val="70000"/>
              </a:lnSpc>
              <a:buNone/>
            </a:pPr>
            <a:r>
              <a:rPr lang="en-US" dirty="0" smtClean="0">
                <a:latin typeface="Courier New" pitchFamily="49" charset="0"/>
              </a:rPr>
              <a:t>}</a:t>
            </a:r>
          </a:p>
          <a:p>
            <a:pPr>
              <a:lnSpc>
                <a:spcPct val="70000"/>
              </a:lnSpc>
            </a:pPr>
            <a:endParaRPr lang="en-US" dirty="0" smtClean="0">
              <a:latin typeface="Courier New" pitchFamily="49" charset="0"/>
            </a:endParaRPr>
          </a:p>
          <a:p>
            <a:pPr>
              <a:lnSpc>
                <a:spcPct val="70000"/>
              </a:lnSpc>
            </a:pPr>
            <a:r>
              <a:rPr lang="en-US" dirty="0" smtClean="0"/>
              <a:t>Other interesting events to capture are those that pertain to screen changes (</a:t>
            </a:r>
            <a:r>
              <a:rPr lang="en-US" dirty="0" err="1" smtClean="0"/>
              <a:t>showNotify</a:t>
            </a:r>
            <a:r>
              <a:rPr lang="en-US" dirty="0" smtClean="0"/>
              <a:t>(), </a:t>
            </a:r>
            <a:r>
              <a:rPr lang="en-US" dirty="0" err="1" smtClean="0"/>
              <a:t>hideNotify</a:t>
            </a:r>
            <a:r>
              <a:rPr lang="en-US" dirty="0" smtClean="0"/>
              <a:t>()) – each screen is known as a ''card'' in MIDP terminology and the sum of the screens is known as the deck -- and pointer events for devices that support pointer input.</a:t>
            </a:r>
          </a:p>
          <a:p>
            <a:pPr>
              <a:lnSpc>
                <a:spcPct val="70000"/>
              </a:lnSpc>
            </a:pPr>
            <a:endParaRPr lang="en-US" dirty="0" smtClean="0"/>
          </a:p>
          <a:p>
            <a:pPr>
              <a:lnSpc>
                <a:spcPct val="70000"/>
              </a:lnSpc>
            </a:pPr>
            <a:endParaRPr lang="en-US" b="1" i="1" dirty="0" smtClean="0"/>
          </a:p>
          <a:p>
            <a:pPr>
              <a:lnSpc>
                <a:spcPct val="70000"/>
              </a:lnSpc>
            </a:pPr>
            <a:r>
              <a:rPr lang="en-US" b="1" i="1" dirty="0" smtClean="0"/>
              <a:t>OP1 - If an application is interrupted by incoming events such as voice call, text message, or the posting of an error message then the application should resume gracefully once the </a:t>
            </a:r>
            <a:r>
              <a:rPr lang="en-US" b="1" i="1" dirty="0" err="1" smtClean="0"/>
              <a:t>the</a:t>
            </a:r>
            <a:r>
              <a:rPr lang="en-US" b="1" i="1" dirty="0" smtClean="0"/>
              <a:t> interrupt is over</a:t>
            </a:r>
          </a:p>
          <a:p>
            <a:pPr>
              <a:lnSpc>
                <a:spcPct val="70000"/>
              </a:lnSpc>
            </a:pPr>
            <a:r>
              <a:rPr lang="en-US" b="1" i="1" dirty="0" smtClean="0"/>
              <a:t>As the slide explains if the display is hidden/shown the Canvas’ </a:t>
            </a:r>
            <a:r>
              <a:rPr lang="en-US" b="1" i="1" dirty="0" err="1" smtClean="0"/>
              <a:t>hideNotify</a:t>
            </a:r>
            <a:r>
              <a:rPr lang="en-US" b="1" i="1" dirty="0" smtClean="0"/>
              <a:t>() and </a:t>
            </a:r>
            <a:r>
              <a:rPr lang="en-US" b="1" i="1" dirty="0" err="1" smtClean="0"/>
              <a:t>showNotify</a:t>
            </a:r>
            <a:r>
              <a:rPr lang="en-US" b="1" i="1" dirty="0" smtClean="0"/>
              <a:t>() methods are called.  Your application should implement thread stop/restart and state preservation/restoration in these methods to ensure it can resume gracefully from any of these events.</a:t>
            </a:r>
            <a:endParaRPr lang="en-GB"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6"/>
          <p:cNvSpPr>
            <a:spLocks noGrp="1" noChangeArrowheads="1"/>
          </p:cNvSpPr>
          <p:nvPr>
            <p:ph type="sldNum" sz="quarter" idx="5"/>
          </p:nvPr>
        </p:nvSpPr>
        <p:spPr>
          <a:noFill/>
        </p:spPr>
        <p:txBody>
          <a:bodyPr/>
          <a:lstStyle/>
          <a:p>
            <a:fld id="{14102702-5F4A-4C55-BE0A-7CC01FDDA862}" type="slidenum">
              <a:rPr lang="en-US" smtClean="0"/>
              <a:pPr/>
              <a:t>50</a:t>
            </a:fld>
            <a:endParaRPr lang="en-US" smtClean="0"/>
          </a:p>
        </p:txBody>
      </p:sp>
      <p:sp>
        <p:nvSpPr>
          <p:cNvPr id="92165" name="Rectangle 2"/>
          <p:cNvSpPr>
            <a:spLocks noGrp="1" noRot="1" noChangeAspect="1" noChangeArrowheads="1" noTextEdit="1"/>
          </p:cNvSpPr>
          <p:nvPr>
            <p:ph type="sldImg"/>
          </p:nvPr>
        </p:nvSpPr>
        <p:spPr>
          <a:xfrm>
            <a:off x="1295400" y="795338"/>
            <a:ext cx="4268788" cy="3201987"/>
          </a:xfrm>
          <a:ln/>
        </p:spPr>
      </p:sp>
      <p:sp>
        <p:nvSpPr>
          <p:cNvPr id="92166" name="Rectangle 3"/>
          <p:cNvSpPr>
            <a:spLocks noGrp="1" noChangeArrowheads="1"/>
          </p:cNvSpPr>
          <p:nvPr>
            <p:ph type="body" idx="1"/>
          </p:nvPr>
        </p:nvSpPr>
        <p:spPr>
          <a:noFill/>
          <a:ln w="9525"/>
        </p:spPr>
        <p:txBody>
          <a:bodyPr/>
          <a:lstStyle/>
          <a:p>
            <a:r>
              <a:rPr lang="en-US" dirty="0" smtClean="0"/>
              <a:t>Keyboard input is non-uniform in the sense that different key events could be mapped to different keys on the input pad in a proprietary way. To alleviate this problem, a portable solution using the </a:t>
            </a:r>
            <a:r>
              <a:rPr lang="en-US" dirty="0" err="1" smtClean="0"/>
              <a:t>getKeycode</a:t>
            </a:r>
            <a:r>
              <a:rPr lang="en-US" dirty="0" smtClean="0"/>
              <a:t>() method works by defining common key events and returns these keys -- called action keys in MIDP terminology – as mapped for the device. For example, the code below evinces a portable way to implement the common controls for most games:</a:t>
            </a:r>
          </a:p>
          <a:p>
            <a:endParaRPr lang="en-US" dirty="0" smtClean="0"/>
          </a:p>
          <a:p>
            <a:pPr>
              <a:buNone/>
            </a:pPr>
            <a:r>
              <a:rPr lang="en-US" dirty="0" smtClean="0">
                <a:latin typeface="Courier New" pitchFamily="49" charset="0"/>
              </a:rPr>
              <a:t>import </a:t>
            </a:r>
            <a:r>
              <a:rPr lang="en-US" dirty="0" err="1" smtClean="0">
                <a:latin typeface="Courier New" pitchFamily="49" charset="0"/>
              </a:rPr>
              <a:t>javax.microedition.midlet</a:t>
            </a:r>
            <a:r>
              <a:rPr lang="en-US" dirty="0" smtClean="0">
                <a:latin typeface="Courier New" pitchFamily="49" charset="0"/>
              </a:rPr>
              <a:t>.*;</a:t>
            </a:r>
          </a:p>
          <a:p>
            <a:pPr>
              <a:buNone/>
            </a:pPr>
            <a:r>
              <a:rPr lang="en-US" dirty="0" smtClean="0">
                <a:latin typeface="Courier New" pitchFamily="49" charset="0"/>
              </a:rPr>
              <a:t>import </a:t>
            </a:r>
            <a:r>
              <a:rPr lang="en-US" dirty="0" err="1" smtClean="0">
                <a:latin typeface="Courier New" pitchFamily="49" charset="0"/>
              </a:rPr>
              <a:t>javax.microedition.lcdui</a:t>
            </a:r>
            <a:r>
              <a:rPr lang="en-US" dirty="0" smtClean="0">
                <a:latin typeface="Courier New" pitchFamily="49" charset="0"/>
              </a:rPr>
              <a:t>.*;</a:t>
            </a:r>
          </a:p>
          <a:p>
            <a:pPr>
              <a:buNone/>
            </a:pPr>
            <a:r>
              <a:rPr lang="en-US" dirty="0" smtClean="0">
                <a:latin typeface="Courier New" pitchFamily="49" charset="0"/>
              </a:rPr>
              <a:t>public class </a:t>
            </a:r>
            <a:r>
              <a:rPr lang="en-US" dirty="0" err="1" smtClean="0">
                <a:latin typeface="Courier New" pitchFamily="49" charset="0"/>
              </a:rPr>
              <a:t>MyCanvas</a:t>
            </a:r>
            <a:r>
              <a:rPr lang="en-US" dirty="0" smtClean="0">
                <a:latin typeface="Courier New" pitchFamily="49" charset="0"/>
              </a:rPr>
              <a:t> extends Canvas {</a:t>
            </a:r>
          </a:p>
          <a:p>
            <a:pPr>
              <a:buNone/>
            </a:pPr>
            <a:r>
              <a:rPr lang="en-US" dirty="0" smtClean="0">
                <a:latin typeface="Courier New" pitchFamily="49" charset="0"/>
              </a:rPr>
              <a:t>    private </a:t>
            </a:r>
            <a:r>
              <a:rPr lang="en-US" dirty="0" err="1" smtClean="0">
                <a:latin typeface="Courier New" pitchFamily="49" charset="0"/>
              </a:rPr>
              <a:t>MyMIdlet</a:t>
            </a:r>
            <a:r>
              <a:rPr lang="en-US" dirty="0" smtClean="0">
                <a:latin typeface="Courier New" pitchFamily="49" charset="0"/>
              </a:rPr>
              <a:t> </a:t>
            </a:r>
            <a:r>
              <a:rPr lang="en-US" dirty="0" err="1" smtClean="0">
                <a:latin typeface="Courier New" pitchFamily="49" charset="0"/>
              </a:rPr>
              <a:t>midlet</a:t>
            </a:r>
            <a:r>
              <a:rPr lang="en-US" dirty="0" smtClean="0">
                <a:latin typeface="Courier New" pitchFamily="49" charset="0"/>
              </a:rPr>
              <a:t>;</a:t>
            </a:r>
          </a:p>
          <a:p>
            <a:pPr>
              <a:buNone/>
            </a:pPr>
            <a:r>
              <a:rPr lang="en-US" dirty="0" smtClean="0">
                <a:latin typeface="Courier New" pitchFamily="49" charset="0"/>
              </a:rPr>
              <a:t>    private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rightKey</a:t>
            </a:r>
            <a:r>
              <a:rPr lang="en-US" dirty="0" smtClean="0">
                <a:latin typeface="Courier New" pitchFamily="49" charset="0"/>
              </a:rPr>
              <a:t>;</a:t>
            </a:r>
          </a:p>
          <a:p>
            <a:pPr>
              <a:buNone/>
            </a:pPr>
            <a:r>
              <a:rPr lang="en-US" dirty="0" smtClean="0">
                <a:latin typeface="Courier New" pitchFamily="49" charset="0"/>
              </a:rPr>
              <a:t>    private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leftKey</a:t>
            </a:r>
            <a:r>
              <a:rPr lang="en-US" dirty="0" smtClean="0">
                <a:latin typeface="Courier New" pitchFamily="49" charset="0"/>
              </a:rPr>
              <a:t>;</a:t>
            </a:r>
          </a:p>
          <a:p>
            <a:pPr>
              <a:buNone/>
            </a:pPr>
            <a:r>
              <a:rPr lang="en-US" dirty="0" smtClean="0">
                <a:latin typeface="Courier New" pitchFamily="49" charset="0"/>
              </a:rPr>
              <a:t>    private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upKey</a:t>
            </a:r>
            <a:r>
              <a:rPr lang="en-US" dirty="0" smtClean="0">
                <a:latin typeface="Courier New" pitchFamily="49" charset="0"/>
              </a:rPr>
              <a:t>;</a:t>
            </a:r>
          </a:p>
          <a:p>
            <a:pPr>
              <a:buNone/>
            </a:pPr>
            <a:r>
              <a:rPr lang="en-US" dirty="0" smtClean="0">
                <a:latin typeface="Courier New" pitchFamily="49" charset="0"/>
              </a:rPr>
              <a:t>    private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downKey</a:t>
            </a:r>
            <a:r>
              <a:rPr lang="en-US" dirty="0" smtClean="0">
                <a:latin typeface="Courier New" pitchFamily="49" charset="0"/>
              </a:rPr>
              <a:t>;</a:t>
            </a:r>
          </a:p>
          <a:p>
            <a:pPr>
              <a:buNone/>
            </a:pPr>
            <a:r>
              <a:rPr lang="en-US" dirty="0" smtClean="0">
                <a:latin typeface="Courier New" pitchFamily="49" charset="0"/>
              </a:rPr>
              <a:t>    private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fireKey</a:t>
            </a:r>
            <a:r>
              <a:rPr lang="en-US" dirty="0" smtClean="0">
                <a:latin typeface="Courier New" pitchFamily="49" charset="0"/>
              </a:rPr>
              <a:t>;</a:t>
            </a:r>
          </a:p>
          <a:p>
            <a:pPr>
              <a:buNone/>
            </a:pPr>
            <a:r>
              <a:rPr lang="en-US" dirty="0" smtClean="0">
                <a:latin typeface="Courier New" pitchFamily="49" charset="0"/>
              </a:rPr>
              <a:t>       </a:t>
            </a:r>
          </a:p>
          <a:p>
            <a:pPr>
              <a:buNone/>
            </a:pPr>
            <a:r>
              <a:rPr lang="en-US" dirty="0" smtClean="0">
                <a:latin typeface="Courier New" pitchFamily="49" charset="0"/>
              </a:rPr>
              <a:t>    public </a:t>
            </a:r>
            <a:r>
              <a:rPr lang="en-US" dirty="0" err="1" smtClean="0">
                <a:latin typeface="Courier New" pitchFamily="49" charset="0"/>
              </a:rPr>
              <a:t>MyCanvas</a:t>
            </a:r>
            <a:r>
              <a:rPr lang="en-US" dirty="0" smtClean="0">
                <a:latin typeface="Courier New" pitchFamily="49" charset="0"/>
              </a:rPr>
              <a:t>( </a:t>
            </a:r>
            <a:r>
              <a:rPr lang="en-US" dirty="0" err="1" smtClean="0">
                <a:latin typeface="Courier New" pitchFamily="49" charset="0"/>
              </a:rPr>
              <a:t>MyMIDlet</a:t>
            </a:r>
            <a:r>
              <a:rPr lang="en-US" dirty="0" smtClean="0">
                <a:latin typeface="Courier New" pitchFamily="49" charset="0"/>
              </a:rPr>
              <a:t> </a:t>
            </a:r>
            <a:r>
              <a:rPr lang="en-US" dirty="0" err="1" smtClean="0">
                <a:latin typeface="Courier New" pitchFamily="49" charset="0"/>
              </a:rPr>
              <a:t>midlet</a:t>
            </a:r>
            <a:r>
              <a:rPr lang="en-US" dirty="0" smtClean="0">
                <a:latin typeface="Courier New" pitchFamily="49" charset="0"/>
              </a:rPr>
              <a:t> ){</a:t>
            </a:r>
          </a:p>
          <a:p>
            <a:pPr>
              <a:buNone/>
            </a:pPr>
            <a:r>
              <a:rPr lang="en-US" dirty="0" smtClean="0">
                <a:latin typeface="Courier New" pitchFamily="49" charset="0"/>
              </a:rPr>
              <a:t>        </a:t>
            </a:r>
            <a:r>
              <a:rPr lang="en-US" dirty="0" err="1" smtClean="0">
                <a:latin typeface="Courier New" pitchFamily="49" charset="0"/>
              </a:rPr>
              <a:t>this.midlet</a:t>
            </a:r>
            <a:r>
              <a:rPr lang="en-US" dirty="0" smtClean="0">
                <a:latin typeface="Courier New" pitchFamily="49" charset="0"/>
              </a:rPr>
              <a:t> = </a:t>
            </a:r>
            <a:r>
              <a:rPr lang="en-US" dirty="0" err="1" smtClean="0">
                <a:latin typeface="Courier New" pitchFamily="49" charset="0"/>
              </a:rPr>
              <a:t>midlet</a:t>
            </a:r>
            <a:r>
              <a:rPr lang="en-US" dirty="0" smtClean="0">
                <a:latin typeface="Courier New" pitchFamily="49" charset="0"/>
              </a:rPr>
              <a:t>;</a:t>
            </a:r>
          </a:p>
          <a:p>
            <a:pPr>
              <a:buNone/>
            </a:pPr>
            <a:r>
              <a:rPr lang="en-US" dirty="0" smtClean="0">
                <a:latin typeface="Courier New" pitchFamily="49" charset="0"/>
              </a:rPr>
              <a:t>                 </a:t>
            </a:r>
            <a:r>
              <a:rPr lang="en-US" dirty="0" err="1" smtClean="0">
                <a:latin typeface="Courier New" pitchFamily="49" charset="0"/>
              </a:rPr>
              <a:t>rightKey</a:t>
            </a:r>
            <a:r>
              <a:rPr lang="en-US" dirty="0" smtClean="0">
                <a:latin typeface="Courier New" pitchFamily="49" charset="0"/>
              </a:rPr>
              <a:t> = </a:t>
            </a:r>
            <a:r>
              <a:rPr lang="en-US" dirty="0" err="1" smtClean="0">
                <a:latin typeface="Courier New" pitchFamily="49" charset="0"/>
              </a:rPr>
              <a:t>getKeyCode</a:t>
            </a:r>
            <a:r>
              <a:rPr lang="en-US" dirty="0" smtClean="0">
                <a:latin typeface="Courier New" pitchFamily="49" charset="0"/>
              </a:rPr>
              <a:t>( RIGHT );</a:t>
            </a:r>
          </a:p>
          <a:p>
            <a:pPr>
              <a:buNone/>
            </a:pPr>
            <a:r>
              <a:rPr lang="en-US" dirty="0" smtClean="0">
                <a:latin typeface="Courier New" pitchFamily="49" charset="0"/>
              </a:rPr>
              <a:t>        </a:t>
            </a:r>
            <a:r>
              <a:rPr lang="en-US" dirty="0" err="1" smtClean="0">
                <a:latin typeface="Courier New" pitchFamily="49" charset="0"/>
              </a:rPr>
              <a:t>leftKey</a:t>
            </a:r>
            <a:r>
              <a:rPr lang="en-US" dirty="0" smtClean="0">
                <a:latin typeface="Courier New" pitchFamily="49" charset="0"/>
              </a:rPr>
              <a:t> = </a:t>
            </a:r>
            <a:r>
              <a:rPr lang="en-US" dirty="0" err="1" smtClean="0">
                <a:latin typeface="Courier New" pitchFamily="49" charset="0"/>
              </a:rPr>
              <a:t>getKeyCode</a:t>
            </a:r>
            <a:r>
              <a:rPr lang="en-US" dirty="0" smtClean="0">
                <a:latin typeface="Courier New" pitchFamily="49" charset="0"/>
              </a:rPr>
              <a:t>( LEFT );</a:t>
            </a:r>
          </a:p>
          <a:p>
            <a:pPr>
              <a:buNone/>
            </a:pPr>
            <a:r>
              <a:rPr lang="en-US" dirty="0" smtClean="0">
                <a:latin typeface="Courier New" pitchFamily="49" charset="0"/>
              </a:rPr>
              <a:t>        </a:t>
            </a:r>
            <a:r>
              <a:rPr lang="en-US" dirty="0" err="1" smtClean="0">
                <a:latin typeface="Courier New" pitchFamily="49" charset="0"/>
              </a:rPr>
              <a:t>upKey</a:t>
            </a:r>
            <a:r>
              <a:rPr lang="en-US" dirty="0" smtClean="0">
                <a:latin typeface="Courier New" pitchFamily="49" charset="0"/>
              </a:rPr>
              <a:t> = </a:t>
            </a:r>
            <a:r>
              <a:rPr lang="en-US" dirty="0" err="1" smtClean="0">
                <a:latin typeface="Courier New" pitchFamily="49" charset="0"/>
              </a:rPr>
              <a:t>getKeyCode</a:t>
            </a:r>
            <a:r>
              <a:rPr lang="en-US" dirty="0" smtClean="0">
                <a:latin typeface="Courier New" pitchFamily="49" charset="0"/>
              </a:rPr>
              <a:t>( UP );</a:t>
            </a:r>
          </a:p>
          <a:p>
            <a:pPr>
              <a:buNone/>
            </a:pPr>
            <a:r>
              <a:rPr lang="en-US" dirty="0" smtClean="0">
                <a:latin typeface="Courier New" pitchFamily="49" charset="0"/>
              </a:rPr>
              <a:t>        </a:t>
            </a:r>
            <a:r>
              <a:rPr lang="en-US" dirty="0" err="1" smtClean="0">
                <a:latin typeface="Courier New" pitchFamily="49" charset="0"/>
              </a:rPr>
              <a:t>downKey</a:t>
            </a:r>
            <a:r>
              <a:rPr lang="en-US" dirty="0" smtClean="0">
                <a:latin typeface="Courier New" pitchFamily="49" charset="0"/>
              </a:rPr>
              <a:t> = </a:t>
            </a:r>
            <a:r>
              <a:rPr lang="en-US" dirty="0" err="1" smtClean="0">
                <a:latin typeface="Courier New" pitchFamily="49" charset="0"/>
              </a:rPr>
              <a:t>getKeyCode</a:t>
            </a:r>
            <a:r>
              <a:rPr lang="en-US" dirty="0" smtClean="0">
                <a:latin typeface="Courier New" pitchFamily="49" charset="0"/>
              </a:rPr>
              <a:t>( DOWN );</a:t>
            </a:r>
          </a:p>
          <a:p>
            <a:pPr>
              <a:buNone/>
            </a:pPr>
            <a:r>
              <a:rPr lang="en-US" dirty="0" smtClean="0">
                <a:latin typeface="Courier New" pitchFamily="49" charset="0"/>
              </a:rPr>
              <a:t>        </a:t>
            </a:r>
            <a:r>
              <a:rPr lang="en-US" dirty="0" err="1" smtClean="0">
                <a:latin typeface="Courier New" pitchFamily="49" charset="0"/>
              </a:rPr>
              <a:t>fireKey</a:t>
            </a:r>
            <a:r>
              <a:rPr lang="en-US" dirty="0" smtClean="0">
                <a:latin typeface="Courier New" pitchFamily="49" charset="0"/>
              </a:rPr>
              <a:t> = </a:t>
            </a:r>
            <a:r>
              <a:rPr lang="en-US" dirty="0" err="1" smtClean="0">
                <a:latin typeface="Courier New" pitchFamily="49" charset="0"/>
              </a:rPr>
              <a:t>getKeyCode</a:t>
            </a:r>
            <a:r>
              <a:rPr lang="en-US" dirty="0" smtClean="0">
                <a:latin typeface="Courier New" pitchFamily="49" charset="0"/>
              </a:rPr>
              <a:t>( FIRE );</a:t>
            </a:r>
          </a:p>
          <a:p>
            <a:pPr>
              <a:buNone/>
            </a:pPr>
            <a:r>
              <a:rPr lang="en-US" dirty="0" smtClean="0">
                <a:latin typeface="Courier New" pitchFamily="49" charset="0"/>
              </a:rPr>
              <a:t>        }</a:t>
            </a:r>
          </a:p>
          <a:p>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6"/>
          <p:cNvSpPr>
            <a:spLocks noGrp="1" noChangeArrowheads="1"/>
          </p:cNvSpPr>
          <p:nvPr>
            <p:ph type="sldNum" sz="quarter" idx="5"/>
          </p:nvPr>
        </p:nvSpPr>
        <p:spPr>
          <a:noFill/>
        </p:spPr>
        <p:txBody>
          <a:bodyPr/>
          <a:lstStyle/>
          <a:p>
            <a:fld id="{C6E0A187-5851-433B-AAC3-5E234B0EB4BF}" type="slidenum">
              <a:rPr lang="en-US" smtClean="0"/>
              <a:pPr/>
              <a:t>54</a:t>
            </a:fld>
            <a:endParaRPr lang="en-US" smtClean="0"/>
          </a:p>
        </p:txBody>
      </p:sp>
      <p:sp>
        <p:nvSpPr>
          <p:cNvPr id="94213" name="Rectangle 2"/>
          <p:cNvSpPr>
            <a:spLocks noGrp="1" noRot="1" noChangeAspect="1" noChangeArrowheads="1" noTextEdit="1"/>
          </p:cNvSpPr>
          <p:nvPr>
            <p:ph type="sldImg"/>
          </p:nvPr>
        </p:nvSpPr>
        <p:spPr>
          <a:xfrm>
            <a:off x="1295400" y="795338"/>
            <a:ext cx="4268788" cy="3201987"/>
          </a:xfrm>
          <a:ln/>
        </p:spPr>
      </p:sp>
      <p:sp>
        <p:nvSpPr>
          <p:cNvPr id="94214" name="Rectangle 3"/>
          <p:cNvSpPr>
            <a:spLocks noGrp="1" noChangeArrowheads="1"/>
          </p:cNvSpPr>
          <p:nvPr>
            <p:ph type="body" idx="1"/>
          </p:nvPr>
        </p:nvSpPr>
        <p:spPr>
          <a:noFill/>
          <a:ln w="9525"/>
        </p:spPr>
        <p:txBody>
          <a:bodyPr/>
          <a:lstStyle/>
          <a:p>
            <a:r>
              <a:rPr lang="en-US" dirty="0" smtClean="0"/>
              <a:t>In order to get flicker-free drawing you can simulate well known double buffering techniques if your device doesn't support native double buffering.  If your device is not double buffered – use </a:t>
            </a:r>
            <a:r>
              <a:rPr lang="en-US" dirty="0" err="1" smtClean="0"/>
              <a:t>isDoubleBuffered</a:t>
            </a:r>
            <a:r>
              <a:rPr lang="en-US" b="1" dirty="0" smtClean="0"/>
              <a:t>()</a:t>
            </a:r>
            <a:r>
              <a:rPr lang="en-US" dirty="0" smtClean="0"/>
              <a:t> method to find out -- then you can create an </a:t>
            </a:r>
            <a:r>
              <a:rPr lang="en-US" dirty="0" err="1" smtClean="0"/>
              <a:t>offscreen</a:t>
            </a:r>
            <a:r>
              <a:rPr lang="en-US" dirty="0" smtClean="0"/>
              <a:t> image, draw to that image and then copy those bits in the </a:t>
            </a:r>
            <a:r>
              <a:rPr lang="en-US" dirty="0" err="1" smtClean="0"/>
              <a:t>offscreen</a:t>
            </a:r>
            <a:r>
              <a:rPr lang="en-US" dirty="0" smtClean="0"/>
              <a:t> display onto the onscreen display to achieve double buffering and smooth flicker-free display updates. Note that the off-screen image should naturally be constructed mutable for this to work.</a:t>
            </a:r>
          </a:p>
          <a:p>
            <a:endParaRPr lang="en-US" dirty="0" smtClean="0"/>
          </a:p>
          <a:p>
            <a:pPr>
              <a:buNone/>
            </a:pPr>
            <a:r>
              <a:rPr lang="en-US" dirty="0" err="1" smtClean="0">
                <a:latin typeface="Courier New" pitchFamily="49" charset="0"/>
              </a:rPr>
              <a:t>int</a:t>
            </a:r>
            <a:r>
              <a:rPr lang="en-US" dirty="0" smtClean="0">
                <a:latin typeface="Courier New" pitchFamily="49" charset="0"/>
              </a:rPr>
              <a:t> width = </a:t>
            </a:r>
            <a:r>
              <a:rPr lang="en-US" dirty="0" err="1" smtClean="0">
                <a:latin typeface="Courier New" pitchFamily="49" charset="0"/>
              </a:rPr>
              <a:t>getWidth</a:t>
            </a:r>
            <a:r>
              <a:rPr lang="en-US" dirty="0" smtClean="0">
                <a:latin typeface="Courier New" pitchFamily="49" charset="0"/>
              </a:rPr>
              <a:t>();</a:t>
            </a:r>
          </a:p>
          <a:p>
            <a:pPr>
              <a:buNone/>
            </a:pPr>
            <a:r>
              <a:rPr lang="en-US" dirty="0" err="1" smtClean="0">
                <a:latin typeface="Courier New" pitchFamily="49" charset="0"/>
              </a:rPr>
              <a:t>int</a:t>
            </a:r>
            <a:r>
              <a:rPr lang="en-US" dirty="0" smtClean="0">
                <a:latin typeface="Courier New" pitchFamily="49" charset="0"/>
              </a:rPr>
              <a:t> height = </a:t>
            </a:r>
            <a:r>
              <a:rPr lang="en-US" dirty="0" err="1" smtClean="0">
                <a:latin typeface="Courier New" pitchFamily="49" charset="0"/>
              </a:rPr>
              <a:t>getHeight</a:t>
            </a:r>
            <a:r>
              <a:rPr lang="en-US" dirty="0" smtClean="0">
                <a:latin typeface="Courier New" pitchFamily="49" charset="0"/>
              </a:rPr>
              <a:t>();</a:t>
            </a:r>
          </a:p>
          <a:p>
            <a:pPr>
              <a:buNone/>
            </a:pPr>
            <a:r>
              <a:rPr lang="en-US" dirty="0" smtClean="0">
                <a:latin typeface="Courier New" pitchFamily="49" charset="0"/>
              </a:rPr>
              <a:t>Image buffer = </a:t>
            </a:r>
            <a:r>
              <a:rPr lang="en-US" dirty="0" err="1" smtClean="0">
                <a:latin typeface="Courier New" pitchFamily="49" charset="0"/>
              </a:rPr>
              <a:t>Image.createImage</a:t>
            </a:r>
            <a:r>
              <a:rPr lang="en-US" dirty="0" smtClean="0">
                <a:latin typeface="Courier New" pitchFamily="49" charset="0"/>
              </a:rPr>
              <a:t>(width, height);</a:t>
            </a:r>
          </a:p>
          <a:p>
            <a:pPr>
              <a:buNone/>
            </a:pPr>
            <a:r>
              <a:rPr lang="en-US" dirty="0" smtClean="0">
                <a:latin typeface="Courier New" pitchFamily="49" charset="0"/>
              </a:rPr>
              <a:t>Graphics </a:t>
            </a:r>
            <a:r>
              <a:rPr lang="en-US" dirty="0" err="1" smtClean="0">
                <a:latin typeface="Courier New" pitchFamily="49" charset="0"/>
              </a:rPr>
              <a:t>gc</a:t>
            </a:r>
            <a:r>
              <a:rPr lang="en-US" dirty="0" smtClean="0">
                <a:latin typeface="Courier New" pitchFamily="49" charset="0"/>
              </a:rPr>
              <a:t> = </a:t>
            </a:r>
            <a:r>
              <a:rPr lang="en-US" dirty="0" err="1" smtClean="0">
                <a:latin typeface="Courier New" pitchFamily="49" charset="0"/>
              </a:rPr>
              <a:t>buffer.getGraphics</a:t>
            </a:r>
            <a:r>
              <a:rPr lang="en-US" dirty="0" smtClean="0">
                <a:latin typeface="Courier New" pitchFamily="49" charset="0"/>
              </a:rPr>
              <a:t>();</a:t>
            </a:r>
          </a:p>
          <a:p>
            <a:pPr>
              <a:buNone/>
            </a:pPr>
            <a:r>
              <a:rPr lang="en-US" dirty="0" err="1" smtClean="0">
                <a:latin typeface="Courier New" pitchFamily="49" charset="0"/>
              </a:rPr>
              <a:t>gc.drawRect</a:t>
            </a:r>
            <a:r>
              <a:rPr lang="en-US" dirty="0" smtClean="0">
                <a:latin typeface="Courier New" pitchFamily="49" charset="0"/>
              </a:rPr>
              <a:t>(20, 20, 25, 30);</a:t>
            </a:r>
          </a:p>
          <a:p>
            <a:pPr>
              <a:buNone/>
            </a:pPr>
            <a:r>
              <a:rPr lang="en-US" dirty="0" smtClean="0">
                <a:latin typeface="Courier New" pitchFamily="49" charset="0"/>
              </a:rPr>
              <a:t>public void paint(Graphics g) {</a:t>
            </a:r>
          </a:p>
          <a:p>
            <a:pPr>
              <a:buNone/>
            </a:pPr>
            <a:r>
              <a:rPr lang="en-US" dirty="0" smtClean="0">
                <a:latin typeface="Courier New" pitchFamily="49" charset="0"/>
              </a:rPr>
              <a:t>   </a:t>
            </a:r>
            <a:r>
              <a:rPr lang="en-US" dirty="0" err="1" smtClean="0">
                <a:latin typeface="Courier New" pitchFamily="49" charset="0"/>
              </a:rPr>
              <a:t>g.drawImage</a:t>
            </a:r>
            <a:r>
              <a:rPr lang="en-US" dirty="0" smtClean="0">
                <a:latin typeface="Courier New" pitchFamily="49" charset="0"/>
              </a:rPr>
              <a:t>(buffer, 0, 0, 0);</a:t>
            </a:r>
          </a:p>
          <a:p>
            <a:pPr>
              <a:buNone/>
            </a:pPr>
            <a:r>
              <a:rPr lang="en-US" dirty="0" smtClean="0">
                <a:latin typeface="Courier New" pitchFamily="49" charset="0"/>
              </a:rPr>
              <a:t>}</a:t>
            </a:r>
            <a:endParaRPr lang="en-GB"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6"/>
          <p:cNvSpPr>
            <a:spLocks noGrp="1" noChangeArrowheads="1"/>
          </p:cNvSpPr>
          <p:nvPr>
            <p:ph type="sldNum" sz="quarter" idx="5"/>
          </p:nvPr>
        </p:nvSpPr>
        <p:spPr>
          <a:noFill/>
        </p:spPr>
        <p:txBody>
          <a:bodyPr/>
          <a:lstStyle/>
          <a:p>
            <a:fld id="{5321F125-4807-4EA9-89E3-8DD19C47C1E7}" type="slidenum">
              <a:rPr lang="en-US" smtClean="0"/>
              <a:pPr/>
              <a:t>8</a:t>
            </a:fld>
            <a:endParaRPr lang="en-US" smtClean="0"/>
          </a:p>
        </p:txBody>
      </p:sp>
      <p:sp>
        <p:nvSpPr>
          <p:cNvPr id="60421" name="Rectangle 2"/>
          <p:cNvSpPr>
            <a:spLocks noGrp="1" noRot="1" noChangeAspect="1" noChangeArrowheads="1" noTextEdit="1"/>
          </p:cNvSpPr>
          <p:nvPr>
            <p:ph type="sldImg"/>
          </p:nvPr>
        </p:nvSpPr>
        <p:spPr>
          <a:xfrm>
            <a:off x="924002" y="794741"/>
            <a:ext cx="5011615" cy="3202865"/>
          </a:xfrm>
          <a:ln/>
        </p:spPr>
      </p:sp>
      <p:sp>
        <p:nvSpPr>
          <p:cNvPr id="60422" name="Rectangle 3"/>
          <p:cNvSpPr>
            <a:spLocks noGrp="1" noChangeArrowheads="1"/>
          </p:cNvSpPr>
          <p:nvPr>
            <p:ph type="body" idx="1"/>
          </p:nvPr>
        </p:nvSpPr>
        <p:spPr>
          <a:noFill/>
          <a:ln w="9525"/>
        </p:spPr>
        <p:txBody>
          <a:bodyPr/>
          <a:lstStyle/>
          <a:p>
            <a:r>
              <a:rPr lang="en-GB" b="1" i="1" smtClean="0"/>
              <a:t>UI2 - Each screen must appear for the time necessary to read all its information</a:t>
            </a:r>
          </a:p>
          <a:p>
            <a:r>
              <a:rPr lang="en-GB" b="1" i="1" smtClean="0"/>
              <a:t>The developer, depending on the nature of the usage, should decide how long a screen should be displayed for.</a:t>
            </a:r>
          </a:p>
          <a:p>
            <a:endParaRPr lang="en-GB" b="1" i="1" smtClean="0"/>
          </a:p>
          <a:p>
            <a:endParaRPr lang="en-GB" b="1" i="1" smtClean="0"/>
          </a:p>
          <a:p>
            <a:r>
              <a:rPr lang="en-GB" b="1" i="1" smtClean="0"/>
              <a:t>UI12 - The number of screens a user has to browse through must be minimal</a:t>
            </a:r>
          </a:p>
          <a:p>
            <a:r>
              <a:rPr lang="en-GB" b="1" i="1" smtClean="0"/>
              <a:t>Minimizing the number of screens means the user is less likely to get lost within the application.  There are a number of ways in which you can keep the number of screen the user has to page through to a minimum. </a:t>
            </a:r>
            <a:r>
              <a:rPr lang="en-US" b="1" i="1" smtClean="0"/>
              <a:t>On way is to try to combine the information on multiple screens with limited content. Another idea is to implement shortcuts in your application, which take the user directly to the main areas of the application, without having to trawl through menus and other screens.</a:t>
            </a:r>
            <a:r>
              <a:rPr lang="en-US" smtClean="0"/>
              <a:t> </a:t>
            </a:r>
            <a:endParaRPr lang="en-GB"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6"/>
          <p:cNvSpPr>
            <a:spLocks noGrp="1" noChangeArrowheads="1"/>
          </p:cNvSpPr>
          <p:nvPr>
            <p:ph type="sldNum" sz="quarter" idx="5"/>
          </p:nvPr>
        </p:nvSpPr>
        <p:spPr>
          <a:noFill/>
        </p:spPr>
        <p:txBody>
          <a:bodyPr/>
          <a:lstStyle/>
          <a:p>
            <a:fld id="{F01B6CF2-8E62-4723-84E3-E35C48BACD8D}" type="slidenum">
              <a:rPr lang="en-US" smtClean="0"/>
              <a:pPr/>
              <a:t>55</a:t>
            </a:fld>
            <a:endParaRPr lang="en-US" smtClean="0"/>
          </a:p>
        </p:txBody>
      </p:sp>
      <p:sp>
        <p:nvSpPr>
          <p:cNvPr id="95237" name="Rectangle 2"/>
          <p:cNvSpPr>
            <a:spLocks noGrp="1" noRot="1" noChangeAspect="1" noChangeArrowheads="1" noTextEdit="1"/>
          </p:cNvSpPr>
          <p:nvPr>
            <p:ph type="sldImg"/>
          </p:nvPr>
        </p:nvSpPr>
        <p:spPr>
          <a:xfrm>
            <a:off x="1295400" y="795338"/>
            <a:ext cx="4268788" cy="3201987"/>
          </a:xfrm>
          <a:ln/>
        </p:spPr>
      </p:sp>
      <p:sp>
        <p:nvSpPr>
          <p:cNvPr id="95238"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6"/>
          <p:cNvSpPr>
            <a:spLocks noGrp="1" noChangeArrowheads="1"/>
          </p:cNvSpPr>
          <p:nvPr>
            <p:ph type="sldNum" sz="quarter" idx="5"/>
          </p:nvPr>
        </p:nvSpPr>
        <p:spPr>
          <a:noFill/>
        </p:spPr>
        <p:txBody>
          <a:bodyPr/>
          <a:lstStyle/>
          <a:p>
            <a:fld id="{8F54B7FC-FFAE-4009-8D3F-E29C30F819C3}" type="slidenum">
              <a:rPr lang="en-US" smtClean="0"/>
              <a:pPr/>
              <a:t>56</a:t>
            </a:fld>
            <a:endParaRPr lang="en-US" smtClean="0"/>
          </a:p>
        </p:txBody>
      </p:sp>
      <p:sp>
        <p:nvSpPr>
          <p:cNvPr id="96261" name="Rectangle 2"/>
          <p:cNvSpPr>
            <a:spLocks noGrp="1" noRot="1" noChangeAspect="1" noChangeArrowheads="1" noTextEdit="1"/>
          </p:cNvSpPr>
          <p:nvPr>
            <p:ph type="sldImg"/>
          </p:nvPr>
        </p:nvSpPr>
        <p:spPr>
          <a:xfrm>
            <a:off x="1295400" y="795338"/>
            <a:ext cx="4268788" cy="3201987"/>
          </a:xfrm>
          <a:ln/>
        </p:spPr>
      </p:sp>
      <p:sp>
        <p:nvSpPr>
          <p:cNvPr id="96262" name="Rectangle 3"/>
          <p:cNvSpPr>
            <a:spLocks noGrp="1" noChangeArrowheads="1"/>
          </p:cNvSpPr>
          <p:nvPr>
            <p:ph type="body" idx="1"/>
          </p:nvPr>
        </p:nvSpPr>
        <p:spPr>
          <a:xfrm>
            <a:off x="713153" y="3623344"/>
            <a:ext cx="5798700" cy="5082087"/>
          </a:xfrm>
          <a:noFill/>
          <a:ln w="9525"/>
        </p:spPr>
        <p:txBody>
          <a:bodyPr/>
          <a:lstStyle/>
          <a:p>
            <a:pPr>
              <a:lnSpc>
                <a:spcPct val="70000"/>
              </a:lnSpc>
              <a:spcBef>
                <a:spcPct val="10000"/>
              </a:spcBef>
              <a:spcAft>
                <a:spcPct val="10000"/>
              </a:spcAft>
            </a:pPr>
            <a:r>
              <a:rPr lang="en-US" dirty="0" smtClean="0"/>
              <a:t>The developer should be aware that while the paint() method is fully </a:t>
            </a:r>
            <a:r>
              <a:rPr lang="en-US" dirty="0" err="1" smtClean="0"/>
              <a:t>threadsafe</a:t>
            </a:r>
            <a:r>
              <a:rPr lang="en-US" dirty="0" smtClean="0"/>
              <a:t>, care must be taken not to call objects that are synchronized by the </a:t>
            </a:r>
            <a:r>
              <a:rPr lang="en-US" dirty="0" err="1" smtClean="0"/>
              <a:t>serviceRepaint</a:t>
            </a:r>
            <a:r>
              <a:rPr lang="en-US" dirty="0" smtClean="0"/>
              <a:t>() method and needed by the paint() method. This is because </a:t>
            </a:r>
            <a:r>
              <a:rPr lang="en-US" dirty="0" err="1" smtClean="0"/>
              <a:t>serviceRepaint</a:t>
            </a:r>
            <a:r>
              <a:rPr lang="en-US" dirty="0" smtClean="0"/>
              <a:t>() does not schedule a repaint(), instead it calls paint() immediately. For example, this call structure would cause the </a:t>
            </a:r>
            <a:r>
              <a:rPr lang="en-US" dirty="0" err="1" smtClean="0"/>
              <a:t>MIDlet</a:t>
            </a:r>
            <a:r>
              <a:rPr lang="en-US" dirty="0" smtClean="0"/>
              <a:t> to deadlock:</a:t>
            </a:r>
          </a:p>
          <a:p>
            <a:pPr>
              <a:lnSpc>
                <a:spcPct val="70000"/>
              </a:lnSpc>
              <a:spcBef>
                <a:spcPct val="10000"/>
              </a:spcBef>
              <a:spcAft>
                <a:spcPct val="10000"/>
              </a:spcAft>
            </a:pPr>
            <a:endParaRPr lang="en-US" dirty="0" smtClean="0"/>
          </a:p>
          <a:p>
            <a:pPr>
              <a:lnSpc>
                <a:spcPct val="70000"/>
              </a:lnSpc>
              <a:spcBef>
                <a:spcPct val="10000"/>
              </a:spcBef>
              <a:spcAft>
                <a:spcPct val="10000"/>
              </a:spcAft>
              <a:buNone/>
            </a:pPr>
            <a:r>
              <a:rPr lang="en-US" dirty="0" smtClean="0">
                <a:latin typeface="Courier New" pitchFamily="49" charset="0"/>
              </a:rPr>
              <a:t>import </a:t>
            </a:r>
            <a:r>
              <a:rPr lang="en-US" dirty="0" err="1" smtClean="0">
                <a:latin typeface="Courier New" pitchFamily="49" charset="0"/>
              </a:rPr>
              <a:t>javax.microedition.midlet</a:t>
            </a:r>
            <a:r>
              <a:rPr lang="en-US" dirty="0" smtClean="0">
                <a:latin typeface="Courier New" pitchFamily="49" charset="0"/>
              </a:rPr>
              <a:t>.*;</a:t>
            </a:r>
          </a:p>
          <a:p>
            <a:pPr>
              <a:lnSpc>
                <a:spcPct val="70000"/>
              </a:lnSpc>
              <a:spcBef>
                <a:spcPct val="10000"/>
              </a:spcBef>
              <a:spcAft>
                <a:spcPct val="10000"/>
              </a:spcAft>
              <a:buNone/>
            </a:pPr>
            <a:r>
              <a:rPr lang="en-US" dirty="0" smtClean="0">
                <a:latin typeface="Courier New" pitchFamily="49" charset="0"/>
              </a:rPr>
              <a:t>import </a:t>
            </a:r>
            <a:r>
              <a:rPr lang="en-US" dirty="0" err="1" smtClean="0">
                <a:latin typeface="Courier New" pitchFamily="49" charset="0"/>
              </a:rPr>
              <a:t>javax.microedition.lcdui</a:t>
            </a:r>
            <a:r>
              <a:rPr lang="en-US" dirty="0" smtClean="0">
                <a:latin typeface="Courier New" pitchFamily="49" charset="0"/>
              </a:rPr>
              <a:t>.*;</a:t>
            </a:r>
          </a:p>
          <a:p>
            <a:pPr>
              <a:lnSpc>
                <a:spcPct val="70000"/>
              </a:lnSpc>
              <a:spcBef>
                <a:spcPct val="10000"/>
              </a:spcBef>
              <a:spcAft>
                <a:spcPct val="10000"/>
              </a:spcAft>
              <a:buNone/>
            </a:pPr>
            <a:r>
              <a:rPr lang="en-US" dirty="0" smtClean="0">
                <a:latin typeface="Courier New" pitchFamily="49" charset="0"/>
              </a:rPr>
              <a:t>public class </a:t>
            </a:r>
            <a:r>
              <a:rPr lang="en-US" dirty="0" err="1" smtClean="0">
                <a:latin typeface="Courier New" pitchFamily="49" charset="0"/>
              </a:rPr>
              <a:t>MyCanvas</a:t>
            </a:r>
            <a:r>
              <a:rPr lang="en-US" dirty="0" smtClean="0">
                <a:latin typeface="Courier New" pitchFamily="49" charset="0"/>
              </a:rPr>
              <a:t> extends Canvas {</a:t>
            </a:r>
          </a:p>
          <a:p>
            <a:pPr>
              <a:lnSpc>
                <a:spcPct val="70000"/>
              </a:lnSpc>
              <a:spcBef>
                <a:spcPct val="10000"/>
              </a:spcBef>
              <a:spcAft>
                <a:spcPct val="10000"/>
              </a:spcAft>
              <a:buNone/>
            </a:pPr>
            <a:r>
              <a:rPr lang="en-US" dirty="0" smtClean="0">
                <a:latin typeface="Courier New" pitchFamily="49" charset="0"/>
              </a:rPr>
              <a:t>    private </a:t>
            </a:r>
            <a:r>
              <a:rPr lang="en-US" dirty="0" err="1" smtClean="0">
                <a:latin typeface="Courier New" pitchFamily="49" charset="0"/>
              </a:rPr>
              <a:t>MyObject</a:t>
            </a:r>
            <a:r>
              <a:rPr lang="en-US" dirty="0" smtClean="0">
                <a:latin typeface="Courier New" pitchFamily="49" charset="0"/>
              </a:rPr>
              <a:t> </a:t>
            </a:r>
            <a:r>
              <a:rPr lang="en-US" dirty="0" err="1" smtClean="0">
                <a:latin typeface="Courier New" pitchFamily="49" charset="0"/>
              </a:rPr>
              <a:t>obj</a:t>
            </a:r>
            <a:r>
              <a:rPr lang="en-US" dirty="0" smtClean="0">
                <a:latin typeface="Courier New" pitchFamily="49" charset="0"/>
              </a:rPr>
              <a:t>;</a:t>
            </a:r>
          </a:p>
          <a:p>
            <a:pPr>
              <a:lnSpc>
                <a:spcPct val="70000"/>
              </a:lnSpc>
              <a:spcBef>
                <a:spcPct val="10000"/>
              </a:spcBef>
              <a:spcAft>
                <a:spcPct val="10000"/>
              </a:spcAft>
              <a:buNone/>
            </a:pPr>
            <a:r>
              <a:rPr lang="en-US" dirty="0" smtClean="0">
                <a:latin typeface="Courier New" pitchFamily="49" charset="0"/>
              </a:rPr>
              <a:t>    public </a:t>
            </a:r>
            <a:r>
              <a:rPr lang="en-US" dirty="0" err="1" smtClean="0">
                <a:latin typeface="Courier New" pitchFamily="49" charset="0"/>
              </a:rPr>
              <a:t>MyCanvas</a:t>
            </a:r>
            <a:r>
              <a:rPr lang="en-US" dirty="0" smtClean="0">
                <a:latin typeface="Courier New" pitchFamily="49" charset="0"/>
              </a:rPr>
              <a:t>( </a:t>
            </a:r>
            <a:r>
              <a:rPr lang="en-US" dirty="0" err="1" smtClean="0">
                <a:latin typeface="Courier New" pitchFamily="49" charset="0"/>
              </a:rPr>
              <a:t>MyMIDlet</a:t>
            </a:r>
            <a:r>
              <a:rPr lang="en-US" dirty="0" smtClean="0">
                <a:latin typeface="Courier New" pitchFamily="49" charset="0"/>
              </a:rPr>
              <a:t> </a:t>
            </a:r>
            <a:r>
              <a:rPr lang="en-US" dirty="0" err="1" smtClean="0">
                <a:latin typeface="Courier New" pitchFamily="49" charset="0"/>
              </a:rPr>
              <a:t>midlet</a:t>
            </a:r>
            <a:r>
              <a:rPr lang="en-US" dirty="0" smtClean="0">
                <a:latin typeface="Courier New" pitchFamily="49" charset="0"/>
              </a:rPr>
              <a:t> ){</a:t>
            </a:r>
          </a:p>
          <a:p>
            <a:pPr>
              <a:lnSpc>
                <a:spcPct val="70000"/>
              </a:lnSpc>
              <a:spcBef>
                <a:spcPct val="10000"/>
              </a:spcBef>
              <a:spcAft>
                <a:spcPct val="10000"/>
              </a:spcAft>
              <a:buNone/>
            </a:pPr>
            <a:r>
              <a:rPr lang="en-US" dirty="0" smtClean="0">
                <a:latin typeface="Courier New" pitchFamily="49" charset="0"/>
              </a:rPr>
              <a:t>        </a:t>
            </a:r>
            <a:r>
              <a:rPr lang="en-US" dirty="0" err="1" smtClean="0">
                <a:latin typeface="Courier New" pitchFamily="49" charset="0"/>
              </a:rPr>
              <a:t>this.midlet</a:t>
            </a:r>
            <a:r>
              <a:rPr lang="en-US" dirty="0" smtClean="0">
                <a:latin typeface="Courier New" pitchFamily="49" charset="0"/>
              </a:rPr>
              <a:t> = </a:t>
            </a:r>
            <a:r>
              <a:rPr lang="en-US" dirty="0" err="1" smtClean="0">
                <a:latin typeface="Courier New" pitchFamily="49" charset="0"/>
              </a:rPr>
              <a:t>midlet</a:t>
            </a:r>
            <a:r>
              <a:rPr lang="en-US" dirty="0" smtClean="0">
                <a:latin typeface="Courier New" pitchFamily="49" charset="0"/>
              </a:rPr>
              <a:t>;</a:t>
            </a:r>
          </a:p>
          <a:p>
            <a:pPr>
              <a:lnSpc>
                <a:spcPct val="70000"/>
              </a:lnSpc>
              <a:spcBef>
                <a:spcPct val="10000"/>
              </a:spcBef>
              <a:spcAft>
                <a:spcPct val="10000"/>
              </a:spcAft>
              <a:buNone/>
            </a:pPr>
            <a:r>
              <a:rPr lang="en-US" dirty="0" smtClean="0">
                <a:latin typeface="Courier New" pitchFamily="49" charset="0"/>
              </a:rPr>
              <a:t>        }</a:t>
            </a:r>
          </a:p>
          <a:p>
            <a:pPr>
              <a:lnSpc>
                <a:spcPct val="70000"/>
              </a:lnSpc>
              <a:spcBef>
                <a:spcPct val="10000"/>
              </a:spcBef>
              <a:spcAft>
                <a:spcPct val="10000"/>
              </a:spcAft>
              <a:buNone/>
            </a:pPr>
            <a:r>
              <a:rPr lang="en-US" dirty="0" smtClean="0">
                <a:latin typeface="Courier New" pitchFamily="49" charset="0"/>
              </a:rPr>
              <a:t>         public synchronized </a:t>
            </a:r>
            <a:r>
              <a:rPr lang="en-US" dirty="0" err="1" smtClean="0">
                <a:latin typeface="Courier New" pitchFamily="49" charset="0"/>
              </a:rPr>
              <a:t>myBadUpUpdate</a:t>
            </a:r>
            <a:r>
              <a:rPr lang="en-US" dirty="0" smtClean="0">
                <a:latin typeface="Courier New" pitchFamily="49" charset="0"/>
              </a:rPr>
              <a:t>() {synchronized (this) {</a:t>
            </a:r>
          </a:p>
          <a:p>
            <a:pPr>
              <a:lnSpc>
                <a:spcPct val="70000"/>
              </a:lnSpc>
              <a:spcBef>
                <a:spcPct val="10000"/>
              </a:spcBef>
              <a:spcAft>
                <a:spcPct val="10000"/>
              </a:spcAft>
              <a:buNone/>
            </a:pPr>
            <a:r>
              <a:rPr lang="en-US" dirty="0" smtClean="0">
                <a:latin typeface="Courier New" pitchFamily="49" charset="0"/>
              </a:rPr>
              <a:t>		</a:t>
            </a:r>
            <a:r>
              <a:rPr lang="en-US" dirty="0" err="1" smtClean="0">
                <a:latin typeface="Courier New" pitchFamily="49" charset="0"/>
              </a:rPr>
              <a:t>obj.update</a:t>
            </a:r>
            <a:r>
              <a:rPr lang="en-US" dirty="0" smtClean="0">
                <a:latin typeface="Courier New" pitchFamily="49" charset="0"/>
              </a:rPr>
              <a:t>();</a:t>
            </a:r>
          </a:p>
          <a:p>
            <a:pPr>
              <a:lnSpc>
                <a:spcPct val="70000"/>
              </a:lnSpc>
              <a:spcBef>
                <a:spcPct val="10000"/>
              </a:spcBef>
              <a:spcAft>
                <a:spcPct val="10000"/>
              </a:spcAft>
              <a:buNone/>
            </a:pPr>
            <a:r>
              <a:rPr lang="en-US" dirty="0" smtClean="0">
                <a:latin typeface="Courier New" pitchFamily="49" charset="0"/>
              </a:rPr>
              <a:t>		</a:t>
            </a:r>
            <a:r>
              <a:rPr lang="en-US" dirty="0" err="1" smtClean="0">
                <a:latin typeface="Courier New" pitchFamily="49" charset="0"/>
              </a:rPr>
              <a:t>serviceRepaints</a:t>
            </a:r>
            <a:r>
              <a:rPr lang="en-US" dirty="0" smtClean="0">
                <a:latin typeface="Courier New" pitchFamily="49" charset="0"/>
              </a:rPr>
              <a:t>();</a:t>
            </a:r>
          </a:p>
          <a:p>
            <a:pPr>
              <a:lnSpc>
                <a:spcPct val="70000"/>
              </a:lnSpc>
              <a:spcBef>
                <a:spcPct val="10000"/>
              </a:spcBef>
              <a:spcAft>
                <a:spcPct val="10000"/>
              </a:spcAft>
              <a:buNone/>
            </a:pPr>
            <a:r>
              <a:rPr lang="en-US" dirty="0" smtClean="0">
                <a:latin typeface="Courier New" pitchFamily="49" charset="0"/>
              </a:rPr>
              <a:t>	}</a:t>
            </a:r>
          </a:p>
          <a:p>
            <a:pPr>
              <a:lnSpc>
                <a:spcPct val="70000"/>
              </a:lnSpc>
              <a:spcBef>
                <a:spcPct val="10000"/>
              </a:spcBef>
              <a:spcAft>
                <a:spcPct val="10000"/>
              </a:spcAft>
              <a:buNone/>
            </a:pPr>
            <a:r>
              <a:rPr lang="en-US" dirty="0" smtClean="0">
                <a:latin typeface="Courier New" pitchFamily="49" charset="0"/>
              </a:rPr>
              <a:t>         }			</a:t>
            </a:r>
          </a:p>
          <a:p>
            <a:pPr>
              <a:lnSpc>
                <a:spcPct val="70000"/>
              </a:lnSpc>
              <a:spcBef>
                <a:spcPct val="10000"/>
              </a:spcBef>
              <a:spcAft>
                <a:spcPct val="10000"/>
              </a:spcAft>
              <a:buNone/>
            </a:pPr>
            <a:r>
              <a:rPr lang="en-US" dirty="0" smtClean="0">
                <a:latin typeface="Courier New" pitchFamily="49" charset="0"/>
              </a:rPr>
              <a:t>         protected void paint(Graphics g) {</a:t>
            </a:r>
          </a:p>
          <a:p>
            <a:pPr>
              <a:lnSpc>
                <a:spcPct val="70000"/>
              </a:lnSpc>
              <a:spcBef>
                <a:spcPct val="10000"/>
              </a:spcBef>
              <a:spcAft>
                <a:spcPct val="10000"/>
              </a:spcAft>
              <a:buNone/>
            </a:pPr>
            <a:r>
              <a:rPr lang="en-US" dirty="0" smtClean="0">
                <a:latin typeface="Courier New" pitchFamily="49" charset="0"/>
              </a:rPr>
              <a:t>		</a:t>
            </a:r>
            <a:r>
              <a:rPr lang="en-US" dirty="0" err="1" smtClean="0">
                <a:latin typeface="Courier New" pitchFamily="49" charset="0"/>
              </a:rPr>
              <a:t>obj.update</a:t>
            </a:r>
            <a:r>
              <a:rPr lang="en-US" dirty="0" smtClean="0">
                <a:latin typeface="Courier New" pitchFamily="49" charset="0"/>
              </a:rPr>
              <a:t>();</a:t>
            </a:r>
          </a:p>
          <a:p>
            <a:pPr>
              <a:lnSpc>
                <a:spcPct val="70000"/>
              </a:lnSpc>
              <a:spcBef>
                <a:spcPct val="10000"/>
              </a:spcBef>
              <a:spcAft>
                <a:spcPct val="10000"/>
              </a:spcAft>
              <a:buNone/>
            </a:pPr>
            <a:r>
              <a:rPr lang="en-US" dirty="0" smtClean="0">
                <a:latin typeface="Courier New" pitchFamily="49" charset="0"/>
              </a:rPr>
              <a:t>        }</a:t>
            </a:r>
          </a:p>
          <a:p>
            <a:pPr>
              <a:lnSpc>
                <a:spcPct val="70000"/>
              </a:lnSpc>
              <a:spcBef>
                <a:spcPct val="10000"/>
              </a:spcBef>
              <a:spcAft>
                <a:spcPct val="10000"/>
              </a:spcAft>
              <a:buNone/>
            </a:pPr>
            <a:r>
              <a:rPr lang="en-US" dirty="0" smtClean="0">
                <a:latin typeface="Courier New" pitchFamily="49" charset="0"/>
              </a:rPr>
              <a:t>}</a:t>
            </a:r>
          </a:p>
          <a:p>
            <a:pPr>
              <a:lnSpc>
                <a:spcPct val="70000"/>
              </a:lnSpc>
              <a:spcBef>
                <a:spcPct val="10000"/>
              </a:spcBef>
              <a:spcAft>
                <a:spcPct val="10000"/>
              </a:spcAft>
              <a:buNone/>
            </a:pPr>
            <a:endParaRPr lang="en-US" dirty="0" smtClean="0">
              <a:latin typeface="Courier New" pitchFamily="49" charset="0"/>
            </a:endParaRPr>
          </a:p>
          <a:p>
            <a:pPr>
              <a:lnSpc>
                <a:spcPct val="70000"/>
              </a:lnSpc>
              <a:spcBef>
                <a:spcPct val="10000"/>
              </a:spcBef>
              <a:spcAft>
                <a:spcPct val="10000"/>
              </a:spcAft>
              <a:buNone/>
            </a:pPr>
            <a:r>
              <a:rPr lang="en-US" dirty="0" smtClean="0"/>
              <a:t>Similarly, you can call methods that perform update management routines by using the </a:t>
            </a:r>
            <a:r>
              <a:rPr lang="en-US" dirty="0" err="1" smtClean="0"/>
              <a:t>callSerially</a:t>
            </a:r>
            <a:r>
              <a:rPr lang="en-US" dirty="0" smtClean="0"/>
              <a:t>() method which will invoke your update routines AFTER screen repainting occurs.</a:t>
            </a:r>
          </a:p>
          <a:p>
            <a:pPr>
              <a:lnSpc>
                <a:spcPct val="70000"/>
              </a:lnSpc>
              <a:spcBef>
                <a:spcPct val="10000"/>
              </a:spcBef>
              <a:spcAft>
                <a:spcPct val="10000"/>
              </a:spcAft>
              <a:buNone/>
            </a:pPr>
            <a:endParaRPr lang="en-US" dirty="0" smtClean="0"/>
          </a:p>
          <a:p>
            <a:pPr>
              <a:lnSpc>
                <a:spcPct val="70000"/>
              </a:lnSpc>
              <a:spcBef>
                <a:spcPct val="10000"/>
              </a:spcBef>
              <a:spcAft>
                <a:spcPct val="10000"/>
              </a:spcAft>
              <a:buNone/>
            </a:pPr>
            <a:r>
              <a:rPr lang="en-US" dirty="0" smtClean="0">
                <a:latin typeface="Courier New" pitchFamily="49" charset="0"/>
              </a:rPr>
              <a:t>class </a:t>
            </a:r>
            <a:r>
              <a:rPr lang="en-US" dirty="0" err="1" smtClean="0">
                <a:latin typeface="Courier New" pitchFamily="49" charset="0"/>
              </a:rPr>
              <a:t>MyCanvas</a:t>
            </a:r>
            <a:r>
              <a:rPr lang="en-US" dirty="0" smtClean="0">
                <a:latin typeface="Courier New" pitchFamily="49" charset="0"/>
              </a:rPr>
              <a:t> extends Canvas implements </a:t>
            </a:r>
            <a:r>
              <a:rPr lang="en-US" dirty="0" err="1" smtClean="0">
                <a:latin typeface="Courier New" pitchFamily="49" charset="0"/>
              </a:rPr>
              <a:t>Runnable</a:t>
            </a:r>
            <a:r>
              <a:rPr lang="en-US" dirty="0" smtClean="0">
                <a:latin typeface="Courier New" pitchFamily="49" charset="0"/>
              </a:rPr>
              <a:t> {</a:t>
            </a:r>
          </a:p>
          <a:p>
            <a:pPr>
              <a:lnSpc>
                <a:spcPct val="70000"/>
              </a:lnSpc>
              <a:spcBef>
                <a:spcPct val="10000"/>
              </a:spcBef>
              <a:spcAft>
                <a:spcPct val="10000"/>
              </a:spcAft>
              <a:buNone/>
            </a:pPr>
            <a:r>
              <a:rPr lang="en-US" dirty="0" smtClean="0">
                <a:latin typeface="Courier New" pitchFamily="49" charset="0"/>
              </a:rPr>
              <a:t>   private </a:t>
            </a:r>
            <a:r>
              <a:rPr lang="en-US" dirty="0" err="1" smtClean="0">
                <a:latin typeface="Courier New" pitchFamily="49" charset="0"/>
              </a:rPr>
              <a:t>MyObject</a:t>
            </a:r>
            <a:r>
              <a:rPr lang="en-US" dirty="0" smtClean="0">
                <a:latin typeface="Courier New" pitchFamily="49" charset="0"/>
              </a:rPr>
              <a:t> </a:t>
            </a:r>
            <a:r>
              <a:rPr lang="en-US" dirty="0" err="1" smtClean="0">
                <a:latin typeface="Courier New" pitchFamily="49" charset="0"/>
              </a:rPr>
              <a:t>obj</a:t>
            </a:r>
            <a:r>
              <a:rPr lang="en-US" dirty="0" smtClean="0">
                <a:latin typeface="Courier New" pitchFamily="49" charset="0"/>
              </a:rPr>
              <a:t>;</a:t>
            </a:r>
          </a:p>
          <a:p>
            <a:pPr>
              <a:lnSpc>
                <a:spcPct val="70000"/>
              </a:lnSpc>
              <a:spcBef>
                <a:spcPct val="10000"/>
              </a:spcBef>
              <a:spcAft>
                <a:spcPct val="10000"/>
              </a:spcAft>
              <a:buNone/>
            </a:pPr>
            <a:r>
              <a:rPr lang="en-US" dirty="0" smtClean="0">
                <a:latin typeface="Courier New" pitchFamily="49" charset="0"/>
              </a:rPr>
              <a:t>void </a:t>
            </a:r>
            <a:r>
              <a:rPr lang="en-US" dirty="0" err="1" smtClean="0">
                <a:latin typeface="Courier New" pitchFamily="49" charset="0"/>
              </a:rPr>
              <a:t>doSomething</a:t>
            </a:r>
            <a:r>
              <a:rPr lang="en-US" dirty="0" smtClean="0">
                <a:latin typeface="Courier New" pitchFamily="49" charset="0"/>
              </a:rPr>
              <a:t>(  ) {</a:t>
            </a:r>
          </a:p>
          <a:p>
            <a:pPr>
              <a:lnSpc>
                <a:spcPct val="70000"/>
              </a:lnSpc>
              <a:spcBef>
                <a:spcPct val="10000"/>
              </a:spcBef>
              <a:spcAft>
                <a:spcPct val="10000"/>
              </a:spcAft>
              <a:buNone/>
            </a:pPr>
            <a:r>
              <a:rPr lang="en-US" dirty="0" smtClean="0">
                <a:latin typeface="Courier New" pitchFamily="49" charset="0"/>
              </a:rPr>
              <a:t>      </a:t>
            </a:r>
            <a:r>
              <a:rPr lang="en-US" dirty="0" err="1" smtClean="0">
                <a:latin typeface="Courier New" pitchFamily="49" charset="0"/>
              </a:rPr>
              <a:t>callSerially</a:t>
            </a:r>
            <a:r>
              <a:rPr lang="en-US" dirty="0" smtClean="0">
                <a:latin typeface="Courier New" pitchFamily="49" charset="0"/>
              </a:rPr>
              <a:t>(this);</a:t>
            </a:r>
          </a:p>
          <a:p>
            <a:pPr>
              <a:lnSpc>
                <a:spcPct val="70000"/>
              </a:lnSpc>
              <a:spcBef>
                <a:spcPct val="10000"/>
              </a:spcBef>
              <a:spcAft>
                <a:spcPct val="10000"/>
              </a:spcAft>
              <a:buNone/>
            </a:pPr>
            <a:r>
              <a:rPr lang="en-US" dirty="0" smtClean="0">
                <a:latin typeface="Courier New" pitchFamily="49" charset="0"/>
              </a:rPr>
              <a:t>   }</a:t>
            </a:r>
          </a:p>
          <a:p>
            <a:pPr>
              <a:lnSpc>
                <a:spcPct val="70000"/>
              </a:lnSpc>
              <a:spcBef>
                <a:spcPct val="10000"/>
              </a:spcBef>
              <a:spcAft>
                <a:spcPct val="10000"/>
              </a:spcAft>
              <a:buNone/>
            </a:pPr>
            <a:r>
              <a:rPr lang="en-US" dirty="0" smtClean="0">
                <a:latin typeface="Courier New" pitchFamily="49" charset="0"/>
              </a:rPr>
              <a:t>   public void run(  ) {</a:t>
            </a:r>
          </a:p>
          <a:p>
            <a:pPr>
              <a:lnSpc>
                <a:spcPct val="70000"/>
              </a:lnSpc>
              <a:spcBef>
                <a:spcPct val="10000"/>
              </a:spcBef>
              <a:spcAft>
                <a:spcPct val="10000"/>
              </a:spcAft>
              <a:buNone/>
            </a:pPr>
            <a:r>
              <a:rPr lang="en-US" dirty="0" smtClean="0">
                <a:latin typeface="Courier New" pitchFamily="49" charset="0"/>
              </a:rPr>
              <a:t>      </a:t>
            </a:r>
            <a:r>
              <a:rPr lang="en-US" dirty="0" err="1" smtClean="0">
                <a:latin typeface="Courier New" pitchFamily="49" charset="0"/>
              </a:rPr>
              <a:t>obj.update</a:t>
            </a:r>
            <a:r>
              <a:rPr lang="en-US" dirty="0" smtClean="0">
                <a:latin typeface="Courier New" pitchFamily="49" charset="0"/>
              </a:rPr>
              <a:t>();</a:t>
            </a:r>
          </a:p>
          <a:p>
            <a:pPr>
              <a:lnSpc>
                <a:spcPct val="70000"/>
              </a:lnSpc>
              <a:spcBef>
                <a:spcPct val="10000"/>
              </a:spcBef>
              <a:spcAft>
                <a:spcPct val="10000"/>
              </a:spcAft>
              <a:buNone/>
            </a:pPr>
            <a:r>
              <a:rPr lang="en-US" dirty="0" smtClean="0">
                <a:latin typeface="Courier New" pitchFamily="49" charset="0"/>
              </a:rPr>
              <a:t>   }</a:t>
            </a:r>
          </a:p>
          <a:p>
            <a:pPr>
              <a:lnSpc>
                <a:spcPct val="70000"/>
              </a:lnSpc>
              <a:spcBef>
                <a:spcPct val="10000"/>
              </a:spcBef>
              <a:spcAft>
                <a:spcPct val="10000"/>
              </a:spcAft>
              <a:buNone/>
            </a:pPr>
            <a:r>
              <a:rPr lang="en-US" dirty="0" smtClean="0">
                <a:latin typeface="Courier New" pitchFamily="49" charset="0"/>
              </a:rPr>
              <a:t>}</a:t>
            </a:r>
          </a:p>
          <a:p>
            <a:pPr>
              <a:lnSpc>
                <a:spcPct val="70000"/>
              </a:lnSpc>
              <a:spcBef>
                <a:spcPct val="10000"/>
              </a:spcBef>
              <a:spcAft>
                <a:spcPct val="10000"/>
              </a:spcAft>
            </a:pPr>
            <a:endParaRPr lang="en-US" dirty="0" smtClean="0">
              <a:latin typeface="Courier New" pitchFamily="49" charset="0"/>
            </a:endParaRPr>
          </a:p>
          <a:p>
            <a:pPr>
              <a:lnSpc>
                <a:spcPct val="70000"/>
              </a:lnSpc>
              <a:spcBef>
                <a:spcPct val="10000"/>
              </a:spcBef>
              <a:spcAft>
                <a:spcPct val="10000"/>
              </a:spcAft>
            </a:pPr>
            <a:r>
              <a:rPr lang="en-US" dirty="0" smtClean="0"/>
              <a:t>If possible, structure your code so that management updates are independent of order so you do not have to serialize the update logic as this introduces a dependency and could impede performance maintainability as your program grows.</a:t>
            </a:r>
            <a:endParaRPr lang="en-GB"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6"/>
          <p:cNvSpPr>
            <a:spLocks noGrp="1" noChangeArrowheads="1"/>
          </p:cNvSpPr>
          <p:nvPr>
            <p:ph type="sldNum" sz="quarter" idx="5"/>
          </p:nvPr>
        </p:nvSpPr>
        <p:spPr>
          <a:noFill/>
        </p:spPr>
        <p:txBody>
          <a:bodyPr/>
          <a:lstStyle/>
          <a:p>
            <a:fld id="{E639BBD8-960B-4A0B-ACD0-61940BDDCD1C}" type="slidenum">
              <a:rPr lang="en-US" smtClean="0"/>
              <a:pPr/>
              <a:t>57</a:t>
            </a:fld>
            <a:endParaRPr lang="en-US" smtClean="0"/>
          </a:p>
        </p:txBody>
      </p:sp>
      <p:sp>
        <p:nvSpPr>
          <p:cNvPr id="97285" name="Rectangle 2"/>
          <p:cNvSpPr>
            <a:spLocks noGrp="1" noRot="1" noChangeAspect="1" noChangeArrowheads="1" noTextEdit="1"/>
          </p:cNvSpPr>
          <p:nvPr>
            <p:ph type="sldImg"/>
          </p:nvPr>
        </p:nvSpPr>
        <p:spPr>
          <a:xfrm>
            <a:off x="1295400" y="795338"/>
            <a:ext cx="4268788" cy="3201987"/>
          </a:xfrm>
          <a:ln/>
        </p:spPr>
      </p:sp>
      <p:sp>
        <p:nvSpPr>
          <p:cNvPr id="97286"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6"/>
          <p:cNvSpPr>
            <a:spLocks noGrp="1" noChangeArrowheads="1"/>
          </p:cNvSpPr>
          <p:nvPr>
            <p:ph type="sldNum" sz="quarter" idx="5"/>
          </p:nvPr>
        </p:nvSpPr>
        <p:spPr>
          <a:noFill/>
        </p:spPr>
        <p:txBody>
          <a:bodyPr/>
          <a:lstStyle/>
          <a:p>
            <a:fld id="{D21A0A35-B95A-4224-AE78-85D31DEC0404}" type="slidenum">
              <a:rPr lang="en-US" smtClean="0"/>
              <a:pPr/>
              <a:t>58</a:t>
            </a:fld>
            <a:endParaRPr lang="en-US" smtClean="0"/>
          </a:p>
        </p:txBody>
      </p:sp>
      <p:sp>
        <p:nvSpPr>
          <p:cNvPr id="102405" name="Rectangle 2"/>
          <p:cNvSpPr>
            <a:spLocks noGrp="1" noRot="1" noChangeAspect="1" noChangeArrowheads="1" noTextEdit="1"/>
          </p:cNvSpPr>
          <p:nvPr>
            <p:ph type="sldImg"/>
          </p:nvPr>
        </p:nvSpPr>
        <p:spPr>
          <a:xfrm>
            <a:off x="924002" y="794741"/>
            <a:ext cx="5011615" cy="3202865"/>
          </a:xfrm>
          <a:ln/>
        </p:spPr>
      </p:sp>
      <p:sp>
        <p:nvSpPr>
          <p:cNvPr id="102406" name="Rectangle 3"/>
          <p:cNvSpPr>
            <a:spLocks noGrp="1" noChangeArrowheads="1"/>
          </p:cNvSpPr>
          <p:nvPr>
            <p:ph type="body" idx="1"/>
          </p:nvPr>
        </p:nvSpPr>
        <p:spPr>
          <a:xfrm>
            <a:off x="566350" y="3758866"/>
            <a:ext cx="5872101" cy="5003741"/>
          </a:xfrm>
          <a:noFill/>
          <a:ln w="9525"/>
        </p:spPr>
        <p:txBody>
          <a:bodyPr/>
          <a:lstStyle/>
          <a:p>
            <a:pPr>
              <a:lnSpc>
                <a:spcPct val="70000"/>
              </a:lnSpc>
              <a:spcBef>
                <a:spcPct val="15000"/>
              </a:spcBef>
              <a:spcAft>
                <a:spcPct val="15000"/>
              </a:spcAft>
              <a:buNone/>
            </a:pPr>
            <a:r>
              <a:rPr lang="en-US" sz="900" dirty="0" smtClean="0"/>
              <a:t>MIDP 2.0 adds several APIS to the low-level UI that makes it much easier and more powerful to use.  Certain aspects are specifically geared towards games and others are convenience methods that implement functionality that was previously outside the scope of developer control – notably full canvas mode.</a:t>
            </a:r>
          </a:p>
          <a:p>
            <a:pPr>
              <a:lnSpc>
                <a:spcPct val="70000"/>
              </a:lnSpc>
              <a:spcBef>
                <a:spcPct val="15000"/>
              </a:spcBef>
              <a:spcAft>
                <a:spcPct val="15000"/>
              </a:spcAft>
              <a:buNone/>
            </a:pPr>
            <a:r>
              <a:rPr lang="en-GB" sz="900" b="1" dirty="0" smtClean="0"/>
              <a:t>Image</a:t>
            </a:r>
          </a:p>
          <a:p>
            <a:pPr>
              <a:lnSpc>
                <a:spcPct val="70000"/>
              </a:lnSpc>
              <a:spcBef>
                <a:spcPct val="15000"/>
              </a:spcBef>
              <a:spcAft>
                <a:spcPct val="15000"/>
              </a:spcAft>
              <a:buNone/>
            </a:pPr>
            <a:r>
              <a:rPr lang="en-US" sz="900" dirty="0" smtClean="0"/>
              <a:t>One of the notable improvements in MIDP 2.0 is in the Image class.  The ability to create Image objects directly from an </a:t>
            </a:r>
            <a:r>
              <a:rPr lang="en-US" sz="900" dirty="0" err="1" smtClean="0"/>
              <a:t>InputStream</a:t>
            </a:r>
            <a:r>
              <a:rPr lang="en-US" sz="900" dirty="0" smtClean="0"/>
              <a:t> allows the developer to store images as binary data.  Also, Image objects can now use the </a:t>
            </a:r>
            <a:r>
              <a:rPr lang="en-US" sz="900" dirty="0" err="1" smtClean="0"/>
              <a:t>getGraphics</a:t>
            </a:r>
            <a:r>
              <a:rPr lang="en-US" sz="900" dirty="0" smtClean="0"/>
              <a:t>() method which returns a Graphics object and all the Graphic object drawing primitives are available so the developer can draw directly on the Image.  Perhaps the most interesting improvement is the addition of the ability to create and modify Image objects created as integer arrays.  The </a:t>
            </a:r>
            <a:r>
              <a:rPr lang="en-US" sz="900" dirty="0" err="1" smtClean="0"/>
              <a:t>createRGBImage</a:t>
            </a:r>
            <a:r>
              <a:rPr lang="en-US" sz="900" dirty="0" smtClean="0"/>
              <a:t>() and </a:t>
            </a:r>
            <a:r>
              <a:rPr lang="en-US" sz="900" dirty="0" err="1" smtClean="0"/>
              <a:t>getRGB</a:t>
            </a:r>
            <a:r>
              <a:rPr lang="en-US" sz="900" dirty="0" smtClean="0"/>
              <a:t>() methods can be used in conjunction to manipulate Images with very fine grained precision.</a:t>
            </a:r>
          </a:p>
          <a:p>
            <a:pPr>
              <a:lnSpc>
                <a:spcPct val="70000"/>
              </a:lnSpc>
              <a:spcBef>
                <a:spcPct val="15000"/>
              </a:spcBef>
              <a:spcAft>
                <a:spcPct val="15000"/>
              </a:spcAft>
              <a:buNone/>
            </a:pPr>
            <a:r>
              <a:rPr lang="en-GB" sz="900" b="1" dirty="0" smtClean="0"/>
              <a:t>Graphics</a:t>
            </a:r>
          </a:p>
          <a:p>
            <a:pPr>
              <a:lnSpc>
                <a:spcPct val="70000"/>
              </a:lnSpc>
              <a:spcBef>
                <a:spcPct val="15000"/>
              </a:spcBef>
              <a:spcAft>
                <a:spcPct val="15000"/>
              </a:spcAft>
              <a:buNone/>
            </a:pPr>
            <a:r>
              <a:rPr lang="en-US" sz="900" dirty="0" smtClean="0"/>
              <a:t>The new Graphics primitives are expressive and powerful.  The goal is to allow the developer more precise control of how primitives are rendered to the screen.  While some of the new APIs are complex, an understanding of how they work should definitely simply much low-level UI code.</a:t>
            </a:r>
          </a:p>
          <a:p>
            <a:pPr>
              <a:lnSpc>
                <a:spcPct val="70000"/>
              </a:lnSpc>
              <a:spcBef>
                <a:spcPct val="15000"/>
              </a:spcBef>
              <a:spcAft>
                <a:spcPct val="15000"/>
              </a:spcAft>
              <a:buNone/>
            </a:pPr>
            <a:r>
              <a:rPr lang="en-US" sz="900" dirty="0" smtClean="0"/>
              <a:t>The simplest of the new APIs is the </a:t>
            </a:r>
            <a:r>
              <a:rPr lang="en-US" sz="900" dirty="0" err="1" smtClean="0"/>
              <a:t>fillTriangle</a:t>
            </a:r>
            <a:r>
              <a:rPr lang="en-US" sz="900" dirty="0" smtClean="0"/>
              <a:t>() method which takes 3 (X,Y) coordinates as input and renders the triangle using the current color.  This is especially useful for creating polygon routines that could be used to create a software 3D rendered until JSR-184 (Mobile 3D API) becomes available.</a:t>
            </a:r>
          </a:p>
          <a:p>
            <a:pPr>
              <a:lnSpc>
                <a:spcPct val="70000"/>
              </a:lnSpc>
              <a:spcBef>
                <a:spcPct val="15000"/>
              </a:spcBef>
              <a:spcAft>
                <a:spcPct val="15000"/>
              </a:spcAft>
              <a:buNone/>
            </a:pPr>
            <a:r>
              <a:rPr lang="en-US" sz="900" dirty="0" smtClean="0"/>
              <a:t>Next, is the </a:t>
            </a:r>
            <a:r>
              <a:rPr lang="en-GB" sz="900" dirty="0" err="1" smtClean="0"/>
              <a:t>drawRegion</a:t>
            </a:r>
            <a:r>
              <a:rPr lang="en-GB" sz="900" dirty="0" smtClean="0"/>
              <a:t>()</a:t>
            </a:r>
            <a:r>
              <a:rPr lang="en-US" sz="900" dirty="0" smtClean="0"/>
              <a:t> API can take a transformation parameter to fix the orientation of an Image drawn on the Canvas.  For example:</a:t>
            </a:r>
          </a:p>
          <a:p>
            <a:pPr lvl="1">
              <a:lnSpc>
                <a:spcPct val="70000"/>
              </a:lnSpc>
              <a:spcBef>
                <a:spcPct val="15000"/>
              </a:spcBef>
              <a:spcAft>
                <a:spcPct val="15000"/>
              </a:spcAft>
              <a:buNone/>
            </a:pPr>
            <a:r>
              <a:rPr lang="en-US" sz="1050" dirty="0" smtClean="0">
                <a:latin typeface="Courier New" pitchFamily="49" charset="0"/>
              </a:rPr>
              <a:t>Graphics g = </a:t>
            </a:r>
            <a:r>
              <a:rPr lang="en-US" sz="1050" dirty="0" err="1" smtClean="0">
                <a:latin typeface="Courier New" pitchFamily="49" charset="0"/>
              </a:rPr>
              <a:t>getGraphics</a:t>
            </a:r>
            <a:r>
              <a:rPr lang="en-US" sz="1050" dirty="0" smtClean="0">
                <a:latin typeface="Courier New" pitchFamily="49" charset="0"/>
              </a:rPr>
              <a:t>();	</a:t>
            </a:r>
          </a:p>
          <a:p>
            <a:pPr lvl="1">
              <a:lnSpc>
                <a:spcPct val="70000"/>
              </a:lnSpc>
              <a:spcBef>
                <a:spcPct val="15000"/>
              </a:spcBef>
              <a:spcAft>
                <a:spcPct val="15000"/>
              </a:spcAft>
              <a:buNone/>
            </a:pPr>
            <a:r>
              <a:rPr lang="en-US" sz="1050" dirty="0" err="1" smtClean="0">
                <a:latin typeface="Courier New" pitchFamily="49" charset="0"/>
              </a:rPr>
              <a:t>g.drawRegion</a:t>
            </a:r>
            <a:r>
              <a:rPr lang="en-US" sz="1050" dirty="0" smtClean="0">
                <a:latin typeface="Courier New" pitchFamily="49" charset="0"/>
              </a:rPr>
              <a:t>(image, 2, 2, 8, 6, Sprite.TRANS_MIRROR_ROT90,</a:t>
            </a:r>
          </a:p>
          <a:p>
            <a:pPr lvl="1">
              <a:lnSpc>
                <a:spcPct val="70000"/>
              </a:lnSpc>
              <a:spcBef>
                <a:spcPct val="15000"/>
              </a:spcBef>
              <a:spcAft>
                <a:spcPct val="15000"/>
              </a:spcAft>
              <a:buNone/>
            </a:pPr>
            <a:r>
              <a:rPr lang="en-US" sz="1050" dirty="0" smtClean="0">
                <a:latin typeface="Courier New" pitchFamily="49" charset="0"/>
              </a:rPr>
              <a:t>    9, 9, </a:t>
            </a:r>
            <a:r>
              <a:rPr lang="en-US" sz="1050" dirty="0" err="1" smtClean="0">
                <a:latin typeface="Courier New" pitchFamily="49" charset="0"/>
              </a:rPr>
              <a:t>Graphics.LEFT</a:t>
            </a:r>
            <a:r>
              <a:rPr lang="en-US" sz="1050" dirty="0" smtClean="0">
                <a:latin typeface="Courier New" pitchFamily="49" charset="0"/>
              </a:rPr>
              <a:t> | </a:t>
            </a:r>
            <a:r>
              <a:rPr lang="en-US" sz="1050" dirty="0" err="1" smtClean="0">
                <a:latin typeface="Courier New" pitchFamily="49" charset="0"/>
              </a:rPr>
              <a:t>Graphics.TOP</a:t>
            </a:r>
            <a:r>
              <a:rPr lang="en-US" sz="1050" dirty="0" smtClean="0">
                <a:latin typeface="Courier New" pitchFamily="49" charset="0"/>
              </a:rPr>
              <a:t>);</a:t>
            </a:r>
          </a:p>
          <a:p>
            <a:pPr>
              <a:lnSpc>
                <a:spcPct val="70000"/>
              </a:lnSpc>
              <a:spcBef>
                <a:spcPct val="15000"/>
              </a:spcBef>
              <a:spcAft>
                <a:spcPct val="15000"/>
              </a:spcAft>
              <a:buNone/>
            </a:pPr>
            <a:r>
              <a:rPr lang="en-US" sz="900" dirty="0" smtClean="0"/>
              <a:t>would draw the image, rotated 90 degrees and then mirrored.  This is really useful for keeping the size of JAR files down as you will only need one orientation for a bitmap image, and then can use the transformation flags for drawing the image with a great deal of flexibility.	</a:t>
            </a:r>
          </a:p>
          <a:p>
            <a:pPr>
              <a:lnSpc>
                <a:spcPct val="70000"/>
              </a:lnSpc>
              <a:spcBef>
                <a:spcPct val="15000"/>
              </a:spcBef>
              <a:spcAft>
                <a:spcPct val="15000"/>
              </a:spcAft>
              <a:buNone/>
            </a:pPr>
            <a:r>
              <a:rPr lang="en-US" sz="900" dirty="0" smtClean="0"/>
              <a:t>The </a:t>
            </a:r>
            <a:r>
              <a:rPr lang="en-US" sz="900" dirty="0" err="1" smtClean="0"/>
              <a:t>drawRGB</a:t>
            </a:r>
            <a:r>
              <a:rPr lang="en-US" sz="900" dirty="0" smtClean="0"/>
              <a:t>() method allows the developer to draw RGB color values directly to a rectangular region on the Canvas.  For example</a:t>
            </a:r>
          </a:p>
          <a:p>
            <a:pPr lvl="1">
              <a:lnSpc>
                <a:spcPct val="70000"/>
              </a:lnSpc>
              <a:spcBef>
                <a:spcPct val="15000"/>
              </a:spcBef>
              <a:spcAft>
                <a:spcPct val="15000"/>
              </a:spcAft>
              <a:buNone/>
            </a:pPr>
            <a:r>
              <a:rPr lang="en-US" sz="1050" dirty="0" err="1" smtClean="0">
                <a:latin typeface="Courier New" pitchFamily="49" charset="0"/>
              </a:rPr>
              <a:t>int</a:t>
            </a:r>
            <a:r>
              <a:rPr lang="en-US" sz="1050" dirty="0" smtClean="0">
                <a:latin typeface="Courier New" pitchFamily="49" charset="0"/>
              </a:rPr>
              <a:t>[] </a:t>
            </a:r>
            <a:r>
              <a:rPr lang="en-US" sz="1050" dirty="0" err="1" smtClean="0">
                <a:latin typeface="Courier New" pitchFamily="49" charset="0"/>
              </a:rPr>
              <a:t>rgbArray</a:t>
            </a:r>
            <a:r>
              <a:rPr lang="en-US" sz="1050" dirty="0" smtClean="0">
                <a:latin typeface="Courier New" pitchFamily="49" charset="0"/>
              </a:rPr>
              <a:t> = {</a:t>
            </a:r>
          </a:p>
          <a:p>
            <a:pPr lvl="1">
              <a:lnSpc>
                <a:spcPct val="70000"/>
              </a:lnSpc>
              <a:spcBef>
                <a:spcPct val="15000"/>
              </a:spcBef>
              <a:spcAft>
                <a:spcPct val="15000"/>
              </a:spcAft>
              <a:buNone/>
            </a:pPr>
            <a:r>
              <a:rPr lang="en-US" sz="1050" dirty="0" smtClean="0">
                <a:latin typeface="Courier New" pitchFamily="49" charset="0"/>
              </a:rPr>
              <a:t>    0x123ABC, 0x121212, 0x0ABBAA, 0x000000, 0xFFFFFF, 0xBDBDEE,</a:t>
            </a:r>
          </a:p>
          <a:p>
            <a:pPr lvl="1">
              <a:lnSpc>
                <a:spcPct val="70000"/>
              </a:lnSpc>
              <a:spcBef>
                <a:spcPct val="15000"/>
              </a:spcBef>
              <a:spcAft>
                <a:spcPct val="15000"/>
              </a:spcAft>
              <a:buNone/>
            </a:pPr>
            <a:r>
              <a:rPr lang="en-US" sz="1050" dirty="0" smtClean="0">
                <a:latin typeface="Courier New" pitchFamily="49" charset="0"/>
              </a:rPr>
              <a:t>    0x123ABC, 0x121212, 0x0ABBAA, 0x000000, 0xFFFFFF, 0xBDBDEE,</a:t>
            </a:r>
          </a:p>
          <a:p>
            <a:pPr lvl="1">
              <a:lnSpc>
                <a:spcPct val="70000"/>
              </a:lnSpc>
              <a:spcBef>
                <a:spcPct val="15000"/>
              </a:spcBef>
              <a:spcAft>
                <a:spcPct val="15000"/>
              </a:spcAft>
              <a:buNone/>
            </a:pPr>
            <a:r>
              <a:rPr lang="en-US" sz="1050" dirty="0" smtClean="0">
                <a:latin typeface="Courier New" pitchFamily="49" charset="0"/>
              </a:rPr>
              <a:t>};</a:t>
            </a:r>
          </a:p>
          <a:p>
            <a:pPr lvl="1">
              <a:lnSpc>
                <a:spcPct val="70000"/>
              </a:lnSpc>
              <a:spcBef>
                <a:spcPct val="15000"/>
              </a:spcBef>
              <a:spcAft>
                <a:spcPct val="15000"/>
              </a:spcAft>
              <a:buNone/>
            </a:pPr>
            <a:r>
              <a:rPr lang="en-US" sz="1050" dirty="0" err="1" smtClean="0">
                <a:latin typeface="Courier New" pitchFamily="49" charset="0"/>
              </a:rPr>
              <a:t>g.drawRGB</a:t>
            </a:r>
            <a:r>
              <a:rPr lang="en-US" sz="1050" dirty="0" smtClean="0">
                <a:latin typeface="Courier New" pitchFamily="49" charset="0"/>
              </a:rPr>
              <a:t>(</a:t>
            </a:r>
            <a:r>
              <a:rPr lang="en-US" sz="1050" dirty="0" err="1" smtClean="0">
                <a:latin typeface="Courier New" pitchFamily="49" charset="0"/>
              </a:rPr>
              <a:t>rgb</a:t>
            </a:r>
            <a:r>
              <a:rPr lang="en-US" sz="1050" dirty="0" smtClean="0">
                <a:latin typeface="Courier New" pitchFamily="49" charset="0"/>
              </a:rPr>
              <a:t>, 1, 4, 4, 2, 3, 2, false);</a:t>
            </a:r>
          </a:p>
          <a:p>
            <a:pPr>
              <a:lnSpc>
                <a:spcPct val="70000"/>
              </a:lnSpc>
              <a:spcBef>
                <a:spcPct val="15000"/>
              </a:spcBef>
              <a:spcAft>
                <a:spcPct val="15000"/>
              </a:spcAft>
              <a:buNone/>
            </a:pPr>
            <a:r>
              <a:rPr lang="en-US" sz="900" dirty="0" smtClean="0"/>
              <a:t>would draw the pixels from offset 1, read in the next 4 pixels and draw them at coordinate (4,2), 3 pixels wide and 2 deep.  The offset value may not be long enough (4 in this case) so additional pixel data is read from the array in order to complete drawing of the region.</a:t>
            </a:r>
          </a:p>
          <a:p>
            <a:pPr>
              <a:lnSpc>
                <a:spcPct val="70000"/>
              </a:lnSpc>
              <a:spcBef>
                <a:spcPct val="15000"/>
              </a:spcBef>
              <a:spcAft>
                <a:spcPct val="15000"/>
              </a:spcAft>
              <a:buNone/>
            </a:pPr>
            <a:r>
              <a:rPr lang="en-US" sz="900" dirty="0" smtClean="0"/>
              <a:t>Finally, the </a:t>
            </a:r>
            <a:r>
              <a:rPr lang="en-US" sz="900" dirty="0" err="1" smtClean="0"/>
              <a:t>copyRegion</a:t>
            </a:r>
            <a:r>
              <a:rPr lang="en-US" sz="900" dirty="0" smtClean="0"/>
              <a:t>() method compliments the Graphics object by allowing rectangular areas of pixels to be copied from one area of an image to another without having to render the same pixels again.  This is really useful for implementing scrolling in a canvas.</a:t>
            </a:r>
            <a:endParaRPr lang="en-GB" sz="900"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6"/>
          <p:cNvSpPr>
            <a:spLocks noGrp="1" noChangeArrowheads="1"/>
          </p:cNvSpPr>
          <p:nvPr>
            <p:ph type="sldNum" sz="quarter" idx="5"/>
          </p:nvPr>
        </p:nvSpPr>
        <p:spPr>
          <a:noFill/>
        </p:spPr>
        <p:txBody>
          <a:bodyPr/>
          <a:lstStyle/>
          <a:p>
            <a:fld id="{286A9E59-BCB8-43CC-8EC1-937F32F00042}" type="slidenum">
              <a:rPr lang="en-US" smtClean="0"/>
              <a:pPr/>
              <a:t>59</a:t>
            </a:fld>
            <a:endParaRPr lang="en-US" smtClean="0"/>
          </a:p>
        </p:txBody>
      </p:sp>
      <p:sp>
        <p:nvSpPr>
          <p:cNvPr id="103429" name="Rectangle 2"/>
          <p:cNvSpPr>
            <a:spLocks noGrp="1" noRot="1" noChangeAspect="1" noChangeArrowheads="1" noTextEdit="1"/>
          </p:cNvSpPr>
          <p:nvPr>
            <p:ph type="sldImg"/>
          </p:nvPr>
        </p:nvSpPr>
        <p:spPr>
          <a:xfrm>
            <a:off x="1295400" y="795338"/>
            <a:ext cx="4268788" cy="3201987"/>
          </a:xfrm>
          <a:ln/>
        </p:spPr>
      </p:sp>
      <p:sp>
        <p:nvSpPr>
          <p:cNvPr id="103430" name="Rectangle 3"/>
          <p:cNvSpPr>
            <a:spLocks noGrp="1" noChangeArrowheads="1"/>
          </p:cNvSpPr>
          <p:nvPr>
            <p:ph type="body" idx="1"/>
          </p:nvPr>
        </p:nvSpPr>
        <p:spPr>
          <a:xfrm>
            <a:off x="859956" y="3691105"/>
            <a:ext cx="5449472" cy="4946565"/>
          </a:xfrm>
          <a:noFill/>
          <a:ln w="9525"/>
        </p:spPr>
        <p:txBody>
          <a:bodyPr/>
          <a:lstStyle/>
          <a:p>
            <a:pPr>
              <a:lnSpc>
                <a:spcPct val="80000"/>
              </a:lnSpc>
              <a:spcBef>
                <a:spcPct val="15000"/>
              </a:spcBef>
              <a:spcAft>
                <a:spcPct val="15000"/>
              </a:spcAft>
            </a:pPr>
            <a:r>
              <a:rPr lang="en-GB" b="1" dirty="0" smtClean="0"/>
              <a:t>True or False?</a:t>
            </a:r>
          </a:p>
          <a:p>
            <a:pPr lvl="1">
              <a:lnSpc>
                <a:spcPct val="80000"/>
              </a:lnSpc>
              <a:spcBef>
                <a:spcPct val="15000"/>
              </a:spcBef>
              <a:spcAft>
                <a:spcPct val="15000"/>
              </a:spcAft>
              <a:buFontTx/>
              <a:buChar char="•"/>
            </a:pPr>
            <a:r>
              <a:rPr lang="en-GB" dirty="0" smtClean="0"/>
              <a:t>Use the high-level API whenever possible because it is portable</a:t>
            </a:r>
          </a:p>
          <a:p>
            <a:pPr lvl="1">
              <a:lnSpc>
                <a:spcPct val="80000"/>
              </a:lnSpc>
              <a:spcBef>
                <a:spcPct val="15000"/>
              </a:spcBef>
              <a:spcAft>
                <a:spcPct val="15000"/>
              </a:spcAft>
              <a:buFontTx/>
              <a:buChar char="•"/>
            </a:pPr>
            <a:r>
              <a:rPr lang="en-GB" dirty="0" smtClean="0"/>
              <a:t>If you need special screen layouts (e.g. games) then use the low-level API</a:t>
            </a:r>
          </a:p>
          <a:p>
            <a:pPr lvl="1">
              <a:lnSpc>
                <a:spcPct val="80000"/>
              </a:lnSpc>
              <a:spcBef>
                <a:spcPct val="15000"/>
              </a:spcBef>
              <a:spcAft>
                <a:spcPct val="15000"/>
              </a:spcAft>
              <a:buFontTx/>
              <a:buChar char="•"/>
            </a:pPr>
            <a:r>
              <a:rPr lang="en-GB" dirty="0" smtClean="0"/>
              <a:t>Update the Canvas intelligently or your </a:t>
            </a:r>
            <a:r>
              <a:rPr lang="en-GB" dirty="0" err="1" smtClean="0"/>
              <a:t>MIDlet</a:t>
            </a:r>
            <a:r>
              <a:rPr lang="en-GB" dirty="0" smtClean="0"/>
              <a:t> will be slow</a:t>
            </a:r>
          </a:p>
          <a:p>
            <a:pPr lvl="1">
              <a:lnSpc>
                <a:spcPct val="80000"/>
              </a:lnSpc>
              <a:spcBef>
                <a:spcPct val="15000"/>
              </a:spcBef>
              <a:spcAft>
                <a:spcPct val="15000"/>
              </a:spcAft>
              <a:buFontTx/>
              <a:buChar char="•"/>
            </a:pPr>
            <a:r>
              <a:rPr lang="en-GB" dirty="0" smtClean="0"/>
              <a:t>The KVM is fast at number crunching but slow at accessing the native OS calls used for drawing</a:t>
            </a:r>
            <a:endParaRPr lang="en-GB" b="1" dirty="0" smtClean="0"/>
          </a:p>
          <a:p>
            <a:pPr>
              <a:lnSpc>
                <a:spcPct val="80000"/>
              </a:lnSpc>
              <a:spcBef>
                <a:spcPct val="15000"/>
              </a:spcBef>
              <a:spcAft>
                <a:spcPct val="15000"/>
              </a:spcAft>
            </a:pPr>
            <a:r>
              <a:rPr lang="en-GB" b="1" dirty="0" smtClean="0"/>
              <a:t>Low-Level UI API Questions</a:t>
            </a:r>
          </a:p>
          <a:p>
            <a:pPr lvl="1">
              <a:lnSpc>
                <a:spcPct val="80000"/>
              </a:lnSpc>
              <a:spcBef>
                <a:spcPct val="15000"/>
              </a:spcBef>
              <a:spcAft>
                <a:spcPct val="15000"/>
              </a:spcAft>
              <a:buFontTx/>
              <a:buChar char="•"/>
            </a:pPr>
            <a:r>
              <a:rPr lang="en-GB" dirty="0" smtClean="0"/>
              <a:t>In addition to the paint event, why would the developer wish to override the key event even if there was no interaction with the </a:t>
            </a:r>
            <a:r>
              <a:rPr lang="en-GB" dirty="0" err="1" smtClean="0"/>
              <a:t>MIDlet</a:t>
            </a:r>
            <a:r>
              <a:rPr lang="en-GB" dirty="0" smtClean="0"/>
              <a:t> via key events?</a:t>
            </a:r>
          </a:p>
          <a:p>
            <a:pPr lvl="1">
              <a:lnSpc>
                <a:spcPct val="80000"/>
              </a:lnSpc>
              <a:spcBef>
                <a:spcPct val="15000"/>
              </a:spcBef>
              <a:spcAft>
                <a:spcPct val="15000"/>
              </a:spcAft>
              <a:buFontTx/>
              <a:buChar char="•"/>
            </a:pPr>
            <a:r>
              <a:rPr lang="en-GB" dirty="0" smtClean="0"/>
              <a:t>Is the low-level graphics API </a:t>
            </a:r>
            <a:r>
              <a:rPr lang="en-GB" dirty="0" err="1" smtClean="0"/>
              <a:t>threadsafe</a:t>
            </a:r>
            <a:r>
              <a:rPr lang="en-GB" dirty="0" smtClean="0"/>
              <a:t>?  What concurrency issues must the developer always be watchful of?</a:t>
            </a:r>
          </a:p>
          <a:p>
            <a:pPr lvl="1">
              <a:lnSpc>
                <a:spcPct val="80000"/>
              </a:lnSpc>
              <a:spcBef>
                <a:spcPct val="15000"/>
              </a:spcBef>
              <a:spcAft>
                <a:spcPct val="15000"/>
              </a:spcAft>
              <a:buFontTx/>
              <a:buChar char="•"/>
            </a:pPr>
            <a:r>
              <a:rPr lang="en-GB" dirty="0" smtClean="0"/>
              <a:t>How would you implement double buffering if your device doesn’t automatically support it?</a:t>
            </a:r>
          </a:p>
          <a:p>
            <a:pPr lvl="1">
              <a:lnSpc>
                <a:spcPct val="80000"/>
              </a:lnSpc>
              <a:spcBef>
                <a:spcPct val="15000"/>
              </a:spcBef>
              <a:spcAft>
                <a:spcPct val="15000"/>
              </a:spcAft>
              <a:buFontTx/>
              <a:buChar char="•"/>
            </a:pPr>
            <a:r>
              <a:rPr lang="en-GB" dirty="0" smtClean="0"/>
              <a:t>Why would it make sense to implement a MIDlet only with the low-level API even though multiple display “cards” or available with each MIDlet deck?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6"/>
          <p:cNvSpPr>
            <a:spLocks noGrp="1" noChangeArrowheads="1"/>
          </p:cNvSpPr>
          <p:nvPr>
            <p:ph type="sldNum" sz="quarter" idx="5"/>
          </p:nvPr>
        </p:nvSpPr>
        <p:spPr>
          <a:noFill/>
        </p:spPr>
        <p:txBody>
          <a:bodyPr/>
          <a:lstStyle/>
          <a:p>
            <a:fld id="{CE7A0455-71AA-450F-BF81-F511B52B5899}" type="slidenum">
              <a:rPr lang="en-US" smtClean="0"/>
              <a:pPr/>
              <a:t>9</a:t>
            </a:fld>
            <a:endParaRPr lang="en-US" smtClean="0"/>
          </a:p>
        </p:txBody>
      </p:sp>
      <p:sp>
        <p:nvSpPr>
          <p:cNvPr id="61445" name="Rectangle 2"/>
          <p:cNvSpPr>
            <a:spLocks noGrp="1" noRot="1" noChangeAspect="1" noChangeArrowheads="1" noTextEdit="1"/>
          </p:cNvSpPr>
          <p:nvPr>
            <p:ph type="sldImg"/>
          </p:nvPr>
        </p:nvSpPr>
        <p:spPr>
          <a:xfrm>
            <a:off x="924002" y="794741"/>
            <a:ext cx="5011615" cy="3202865"/>
          </a:xfrm>
          <a:ln/>
        </p:spPr>
      </p:sp>
      <p:sp>
        <p:nvSpPr>
          <p:cNvPr id="61446"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6"/>
          <p:cNvSpPr>
            <a:spLocks noGrp="1" noChangeArrowheads="1"/>
          </p:cNvSpPr>
          <p:nvPr>
            <p:ph type="sldNum" sz="quarter" idx="5"/>
          </p:nvPr>
        </p:nvSpPr>
        <p:spPr>
          <a:noFill/>
        </p:spPr>
        <p:txBody>
          <a:bodyPr/>
          <a:lstStyle/>
          <a:p>
            <a:fld id="{BD51DED2-D795-4E66-B6BA-347592FEB2E7}" type="slidenum">
              <a:rPr lang="en-US" smtClean="0"/>
              <a:pPr/>
              <a:t>10</a:t>
            </a:fld>
            <a:endParaRPr lang="en-US" smtClean="0"/>
          </a:p>
        </p:txBody>
      </p:sp>
      <p:sp>
        <p:nvSpPr>
          <p:cNvPr id="62469" name="Rectangle 2"/>
          <p:cNvSpPr>
            <a:spLocks noGrp="1" noRot="1" noChangeAspect="1" noChangeArrowheads="1" noTextEdit="1"/>
          </p:cNvSpPr>
          <p:nvPr>
            <p:ph type="sldImg"/>
          </p:nvPr>
        </p:nvSpPr>
        <p:spPr>
          <a:xfrm>
            <a:off x="1295400" y="795338"/>
            <a:ext cx="4268788" cy="3201987"/>
          </a:xfrm>
          <a:ln/>
        </p:spPr>
      </p:sp>
      <p:sp>
        <p:nvSpPr>
          <p:cNvPr id="62470" name="Rectangle 3"/>
          <p:cNvSpPr>
            <a:spLocks noGrp="1" noChangeArrowheads="1"/>
          </p:cNvSpPr>
          <p:nvPr>
            <p:ph type="body" idx="1"/>
          </p:nvPr>
        </p:nvSpPr>
        <p:spPr>
          <a:noFill/>
          <a:ln w="9525"/>
        </p:spPr>
        <p:txBody>
          <a:bodyPr/>
          <a:lstStyle/>
          <a:p>
            <a:pPr>
              <a:spcBef>
                <a:spcPct val="10000"/>
              </a:spcBef>
              <a:spcAft>
                <a:spcPct val="10000"/>
              </a:spcAft>
            </a:pPr>
            <a:r>
              <a:rPr lang="en-GB" b="1" smtClean="0"/>
              <a:t>Alert</a:t>
            </a:r>
          </a:p>
          <a:p>
            <a:pPr>
              <a:spcBef>
                <a:spcPct val="10000"/>
              </a:spcBef>
              <a:spcAft>
                <a:spcPct val="10000"/>
              </a:spcAft>
            </a:pPr>
            <a:r>
              <a:rPr lang="en-US" smtClean="0"/>
              <a:t>Alerts now have the ability to attach custom commands and progress/activity indicators.  The following code illustrates how to attach a custom command and an activity gauge:</a:t>
            </a:r>
          </a:p>
          <a:p>
            <a:pPr>
              <a:spcBef>
                <a:spcPct val="10000"/>
              </a:spcBef>
              <a:spcAft>
                <a:spcPct val="10000"/>
              </a:spcAft>
            </a:pPr>
            <a:endParaRPr lang="en-US" smtClean="0"/>
          </a:p>
          <a:p>
            <a:pPr>
              <a:spcBef>
                <a:spcPct val="10000"/>
              </a:spcBef>
              <a:spcAft>
                <a:spcPct val="10000"/>
              </a:spcAft>
            </a:pPr>
            <a:r>
              <a:rPr lang="en-US" smtClean="0">
                <a:latin typeface="Courier New" pitchFamily="49" charset="0"/>
              </a:rPr>
              <a:t>Alert alert = new Alert("Title","Message",null, null);</a:t>
            </a:r>
          </a:p>
          <a:p>
            <a:pPr>
              <a:spcBef>
                <a:spcPct val="10000"/>
              </a:spcBef>
              <a:spcAft>
                <a:spcPct val="10000"/>
              </a:spcAft>
            </a:pPr>
            <a:r>
              <a:rPr lang="en-US" smtClean="0">
                <a:latin typeface="Courier New" pitchFamily="49" charset="0"/>
              </a:rPr>
              <a:t>alert.setTimeout(5000);</a:t>
            </a:r>
          </a:p>
          <a:p>
            <a:pPr>
              <a:spcBef>
                <a:spcPct val="10000"/>
              </a:spcBef>
              <a:spcAft>
                <a:spcPct val="10000"/>
              </a:spcAft>
            </a:pPr>
            <a:r>
              <a:rPr lang="en-US" smtClean="0">
                <a:latin typeface="Courier New" pitchFamily="49" charset="0"/>
              </a:rPr>
              <a:t>Gauge indicator = new Gauge(null, false, Gauge.INDEFINITE, Gauge.CONTINUOUS_RUNNING); </a:t>
            </a:r>
          </a:p>
          <a:p>
            <a:pPr>
              <a:spcBef>
                <a:spcPct val="10000"/>
              </a:spcBef>
              <a:spcAft>
                <a:spcPct val="10000"/>
              </a:spcAft>
            </a:pPr>
            <a:r>
              <a:rPr lang="en-US" smtClean="0">
                <a:latin typeface="Courier New" pitchFamily="49" charset="0"/>
              </a:rPr>
              <a:t>alert.setIndicator(indicator);</a:t>
            </a:r>
          </a:p>
          <a:p>
            <a:pPr>
              <a:spcBef>
                <a:spcPct val="10000"/>
              </a:spcBef>
              <a:spcAft>
                <a:spcPct val="10000"/>
              </a:spcAft>
            </a:pPr>
            <a:r>
              <a:rPr lang="en-US" smtClean="0">
                <a:latin typeface="Courier New" pitchFamily="49" charset="0"/>
              </a:rPr>
              <a:t>alert.addCommand(okCommand);</a:t>
            </a:r>
          </a:p>
          <a:p>
            <a:pPr>
              <a:spcBef>
                <a:spcPct val="10000"/>
              </a:spcBef>
              <a:spcAft>
                <a:spcPct val="10000"/>
              </a:spcAft>
            </a:pPr>
            <a:r>
              <a:rPr lang="en-US" smtClean="0">
                <a:latin typeface="Courier New" pitchFamily="49" charset="0"/>
              </a:rPr>
              <a:t>alert.addCommand(backCommand);</a:t>
            </a:r>
          </a:p>
          <a:p>
            <a:pPr>
              <a:spcBef>
                <a:spcPct val="10000"/>
              </a:spcBef>
              <a:spcAft>
                <a:spcPct val="10000"/>
              </a:spcAft>
            </a:pPr>
            <a:r>
              <a:rPr lang="en-US" smtClean="0">
                <a:latin typeface="Courier New" pitchFamily="49" charset="0"/>
              </a:rPr>
              <a:t>alert.setCommandListener(this);</a:t>
            </a:r>
          </a:p>
          <a:p>
            <a:pPr>
              <a:spcBef>
                <a:spcPct val="10000"/>
              </a:spcBef>
              <a:spcAft>
                <a:spcPct val="10000"/>
              </a:spcAft>
            </a:pPr>
            <a:r>
              <a:rPr lang="en-US" smtClean="0">
                <a:latin typeface="Courier New" pitchFamily="49" charset="0"/>
              </a:rPr>
              <a:t>display.setCurrent(alert);</a:t>
            </a:r>
          </a:p>
          <a:p>
            <a:pPr>
              <a:spcBef>
                <a:spcPct val="10000"/>
              </a:spcBef>
              <a:spcAft>
                <a:spcPct val="10000"/>
              </a:spcAft>
            </a:pPr>
            <a:endParaRPr lang="en-US" smtClean="0">
              <a:latin typeface="Courier New" pitchFamily="49" charset="0"/>
            </a:endParaRPr>
          </a:p>
          <a:p>
            <a:pPr>
              <a:spcBef>
                <a:spcPct val="10000"/>
              </a:spcBef>
              <a:spcAft>
                <a:spcPct val="10000"/>
              </a:spcAft>
            </a:pPr>
            <a:r>
              <a:rPr lang="en-US" smtClean="0"/>
              <a:t>In the above example, note the use of the , Gauge.INDEFINITE, Gauge.CONTINUOUS_RUNNING flags which are new to MIDP 2.0 as well.  This flags indicate that the gauge does not have an endpoint to the activity and are typically used in conjunction with user determined activities such as the Alert above.</a:t>
            </a:r>
          </a:p>
          <a:p>
            <a:endParaRPr lang="en-US" b="1" i="1" smtClean="0"/>
          </a:p>
          <a:p>
            <a:r>
              <a:rPr lang="en-US" b="1" i="1" smtClean="0"/>
              <a:t>UI9 - Any error messages in the application must be clearly understandable. Error messages must clearly explain to the user the nature of the problem, and indicate what action needs to be taken (where appropriate).</a:t>
            </a:r>
          </a:p>
          <a:p>
            <a:r>
              <a:rPr lang="en-US" b="1" i="1" smtClean="0"/>
              <a:t>As the slide explains, you can use an Alert to display an error message. To make the error message clearly understandable set the Alert type to be AlertType.ERROR.  This way, the implementation will know to display a box that represents an error.  Set the title of the alert to be something relating directly to the problem and ensure the text of the error provides constructive advice using a human-readable language (not obscure codes) and precise description of the problem.</a:t>
            </a:r>
            <a:endParaRPr lang="en-GB" b="1" i="1"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6"/>
          <p:cNvSpPr>
            <a:spLocks noGrp="1" noChangeArrowheads="1"/>
          </p:cNvSpPr>
          <p:nvPr>
            <p:ph type="sldNum" sz="quarter" idx="5"/>
          </p:nvPr>
        </p:nvSpPr>
        <p:spPr>
          <a:noFill/>
        </p:spPr>
        <p:txBody>
          <a:bodyPr/>
          <a:lstStyle/>
          <a:p>
            <a:fld id="{2084C7CC-4E69-4E1F-8FF8-5BCC10B4C6AE}" type="slidenum">
              <a:rPr lang="en-US" smtClean="0"/>
              <a:pPr/>
              <a:t>11</a:t>
            </a:fld>
            <a:endParaRPr lang="en-US" smtClean="0"/>
          </a:p>
        </p:txBody>
      </p:sp>
      <p:sp>
        <p:nvSpPr>
          <p:cNvPr id="63493" name="Rectangle 2"/>
          <p:cNvSpPr>
            <a:spLocks noGrp="1" noRot="1" noChangeAspect="1" noChangeArrowheads="1" noTextEdit="1"/>
          </p:cNvSpPr>
          <p:nvPr>
            <p:ph type="sldImg"/>
          </p:nvPr>
        </p:nvSpPr>
        <p:spPr>
          <a:xfrm>
            <a:off x="1295400" y="795338"/>
            <a:ext cx="4268788" cy="3201987"/>
          </a:xfrm>
          <a:ln/>
        </p:spPr>
      </p:sp>
      <p:sp>
        <p:nvSpPr>
          <p:cNvPr id="63494" name="Rectangle 3"/>
          <p:cNvSpPr>
            <a:spLocks noGrp="1" noChangeArrowheads="1"/>
          </p:cNvSpPr>
          <p:nvPr>
            <p:ph type="body" idx="1"/>
          </p:nvPr>
        </p:nvSpPr>
        <p:spPr>
          <a:xfrm>
            <a:off x="713152" y="3962150"/>
            <a:ext cx="5431694" cy="4135343"/>
          </a:xfrm>
          <a:noFill/>
          <a:ln w="9525"/>
        </p:spPr>
        <p:txBody>
          <a:bodyPr/>
          <a:lstStyle/>
          <a:p>
            <a:pPr>
              <a:spcBef>
                <a:spcPct val="10000"/>
              </a:spcBef>
              <a:spcAft>
                <a:spcPct val="10000"/>
              </a:spcAft>
              <a:buNone/>
            </a:pPr>
            <a:r>
              <a:rPr lang="en-GB" b="1" dirty="0" smtClean="0"/>
              <a:t>List</a:t>
            </a:r>
          </a:p>
          <a:p>
            <a:pPr>
              <a:spcBef>
                <a:spcPct val="10000"/>
              </a:spcBef>
              <a:spcAft>
                <a:spcPct val="10000"/>
              </a:spcAft>
              <a:buNone/>
            </a:pPr>
            <a:r>
              <a:rPr lang="en-US" dirty="0" smtClean="0"/>
              <a:t>A List control now has the ability to set the selected command which will be the default when the List is first instantiated.  This allows for flexible command handling than using </a:t>
            </a:r>
            <a:r>
              <a:rPr lang="en-US" dirty="0" err="1" smtClean="0"/>
              <a:t>List.SELECT_COMMAND</a:t>
            </a:r>
            <a:r>
              <a:rPr lang="en-US" dirty="0" smtClean="0"/>
              <a:t> and now </a:t>
            </a:r>
            <a:r>
              <a:rPr lang="en-US" dirty="0" err="1" smtClean="0"/>
              <a:t>MIDlets</a:t>
            </a:r>
            <a:r>
              <a:rPr lang="en-US" dirty="0" smtClean="0"/>
              <a:t> can define command dispatchers more cleanly.  This is valid for implicit lists and the code could like this:</a:t>
            </a:r>
          </a:p>
          <a:p>
            <a:pPr>
              <a:spcBef>
                <a:spcPct val="10000"/>
              </a:spcBef>
              <a:spcAft>
                <a:spcPct val="10000"/>
              </a:spcAft>
              <a:buNone/>
            </a:pPr>
            <a:r>
              <a:rPr lang="en-US" dirty="0" smtClean="0">
                <a:latin typeface="Courier New" pitchFamily="49" charset="0"/>
              </a:rPr>
              <a:t>List </a:t>
            </a:r>
            <a:r>
              <a:rPr lang="en-US" dirty="0" err="1" smtClean="0">
                <a:latin typeface="Courier New" pitchFamily="49" charset="0"/>
              </a:rPr>
              <a:t>list</a:t>
            </a:r>
            <a:r>
              <a:rPr lang="en-US" dirty="0" smtClean="0">
                <a:latin typeface="Courier New" pitchFamily="49" charset="0"/>
              </a:rPr>
              <a:t> = new List("Title", </a:t>
            </a:r>
            <a:r>
              <a:rPr lang="en-US" dirty="0" err="1" smtClean="0">
                <a:latin typeface="Courier New" pitchFamily="49" charset="0"/>
              </a:rPr>
              <a:t>Choice.IMPLICIT</a:t>
            </a:r>
            <a:r>
              <a:rPr lang="en-US" dirty="0" smtClean="0">
                <a:latin typeface="Courier New" pitchFamily="49" charset="0"/>
              </a:rPr>
              <a:t>);</a:t>
            </a:r>
          </a:p>
          <a:p>
            <a:pPr>
              <a:spcBef>
                <a:spcPct val="10000"/>
              </a:spcBef>
              <a:spcAft>
                <a:spcPct val="10000"/>
              </a:spcAft>
              <a:buNone/>
            </a:pPr>
            <a:r>
              <a:rPr lang="en-US" dirty="0" err="1" smtClean="0">
                <a:latin typeface="Courier New" pitchFamily="49" charset="0"/>
              </a:rPr>
              <a:t>list.setCommandListener</a:t>
            </a:r>
            <a:r>
              <a:rPr lang="en-US" dirty="0" smtClean="0">
                <a:latin typeface="Courier New" pitchFamily="49" charset="0"/>
              </a:rPr>
              <a:t>(this);</a:t>
            </a:r>
          </a:p>
          <a:p>
            <a:pPr>
              <a:spcBef>
                <a:spcPct val="10000"/>
              </a:spcBef>
              <a:spcAft>
                <a:spcPct val="10000"/>
              </a:spcAft>
              <a:buNone/>
            </a:pPr>
            <a:r>
              <a:rPr lang="en-US" dirty="0" smtClean="0">
                <a:latin typeface="Courier New" pitchFamily="49" charset="0"/>
              </a:rPr>
              <a:t>Command </a:t>
            </a:r>
            <a:r>
              <a:rPr lang="en-US" dirty="0" err="1" smtClean="0">
                <a:latin typeface="Courier New" pitchFamily="49" charset="0"/>
              </a:rPr>
              <a:t>defCommand</a:t>
            </a:r>
            <a:r>
              <a:rPr lang="en-US" dirty="0" smtClean="0">
                <a:latin typeface="Courier New" pitchFamily="49" charset="0"/>
              </a:rPr>
              <a:t> = new Command("Default", </a:t>
            </a:r>
            <a:r>
              <a:rPr lang="en-US" dirty="0" err="1" smtClean="0">
                <a:latin typeface="Courier New" pitchFamily="49" charset="0"/>
              </a:rPr>
              <a:t>Command.ITEM</a:t>
            </a:r>
            <a:r>
              <a:rPr lang="en-US" dirty="0" smtClean="0">
                <a:latin typeface="Courier New" pitchFamily="49" charset="0"/>
              </a:rPr>
              <a:t>, 1);</a:t>
            </a:r>
          </a:p>
          <a:p>
            <a:pPr>
              <a:spcBef>
                <a:spcPct val="10000"/>
              </a:spcBef>
              <a:spcAft>
                <a:spcPct val="10000"/>
              </a:spcAft>
              <a:buNone/>
            </a:pPr>
            <a:r>
              <a:rPr lang="en-US" dirty="0" err="1" smtClean="0">
                <a:latin typeface="Courier New" pitchFamily="49" charset="0"/>
              </a:rPr>
              <a:t>list.addCommand</a:t>
            </a:r>
            <a:r>
              <a:rPr lang="en-US" dirty="0" smtClean="0">
                <a:latin typeface="Courier New" pitchFamily="49" charset="0"/>
              </a:rPr>
              <a:t>(</a:t>
            </a:r>
            <a:r>
              <a:rPr lang="en-US" dirty="0" err="1" smtClean="0">
                <a:latin typeface="Courier New" pitchFamily="49" charset="0"/>
              </a:rPr>
              <a:t>defCommand</a:t>
            </a:r>
            <a:r>
              <a:rPr lang="en-US" dirty="0" smtClean="0">
                <a:latin typeface="Courier New" pitchFamily="49" charset="0"/>
              </a:rPr>
              <a:t>);</a:t>
            </a:r>
          </a:p>
          <a:p>
            <a:pPr>
              <a:spcBef>
                <a:spcPct val="10000"/>
              </a:spcBef>
              <a:spcAft>
                <a:spcPct val="10000"/>
              </a:spcAft>
              <a:buNone/>
            </a:pPr>
            <a:r>
              <a:rPr lang="en-US" dirty="0" err="1" smtClean="0">
                <a:latin typeface="Courier New" pitchFamily="49" charset="0"/>
              </a:rPr>
              <a:t>list.setSelectCommand</a:t>
            </a:r>
            <a:r>
              <a:rPr lang="en-US" dirty="0" smtClean="0">
                <a:latin typeface="Courier New" pitchFamily="49" charset="0"/>
              </a:rPr>
              <a:t>(</a:t>
            </a:r>
            <a:r>
              <a:rPr lang="en-US" dirty="0" err="1" smtClean="0">
                <a:latin typeface="Courier New" pitchFamily="49" charset="0"/>
              </a:rPr>
              <a:t>defCommand</a:t>
            </a:r>
            <a:r>
              <a:rPr lang="en-US" dirty="0" smtClean="0">
                <a:latin typeface="Courier New" pitchFamily="49" charset="0"/>
              </a:rPr>
              <a:t>); </a:t>
            </a:r>
          </a:p>
          <a:p>
            <a:pPr>
              <a:spcBef>
                <a:spcPct val="10000"/>
              </a:spcBef>
              <a:spcAft>
                <a:spcPct val="10000"/>
              </a:spcAft>
              <a:buNone/>
            </a:pPr>
            <a:r>
              <a:rPr lang="en-US" dirty="0" smtClean="0">
                <a:latin typeface="Courier New" pitchFamily="49" charset="0"/>
              </a:rPr>
              <a:t>// now can define event dispatch </a:t>
            </a:r>
          </a:p>
          <a:p>
            <a:pPr>
              <a:spcBef>
                <a:spcPct val="10000"/>
              </a:spcBef>
              <a:spcAft>
                <a:spcPct val="10000"/>
              </a:spcAft>
              <a:buNone/>
            </a:pPr>
            <a:r>
              <a:rPr lang="en-US" dirty="0" smtClean="0">
                <a:latin typeface="Courier New" pitchFamily="49" charset="0"/>
              </a:rPr>
              <a:t>public void </a:t>
            </a:r>
            <a:r>
              <a:rPr lang="en-US" dirty="0" err="1" smtClean="0">
                <a:latin typeface="Courier New" pitchFamily="49" charset="0"/>
              </a:rPr>
              <a:t>commandAction</a:t>
            </a:r>
            <a:r>
              <a:rPr lang="en-US" dirty="0" smtClean="0">
                <a:latin typeface="Courier New" pitchFamily="49" charset="0"/>
              </a:rPr>
              <a:t>(Command </a:t>
            </a:r>
            <a:r>
              <a:rPr lang="en-US" dirty="0" err="1" smtClean="0">
                <a:latin typeface="Courier New" pitchFamily="49" charset="0"/>
              </a:rPr>
              <a:t>cmd</a:t>
            </a:r>
            <a:r>
              <a:rPr lang="en-US" dirty="0" smtClean="0">
                <a:latin typeface="Courier New" pitchFamily="49" charset="0"/>
              </a:rPr>
              <a:t>, Displayable d) {</a:t>
            </a:r>
          </a:p>
          <a:p>
            <a:pPr>
              <a:spcBef>
                <a:spcPct val="10000"/>
              </a:spcBef>
              <a:spcAft>
                <a:spcPct val="10000"/>
              </a:spcAft>
              <a:buNone/>
            </a:pPr>
            <a:r>
              <a:rPr lang="en-US" dirty="0" smtClean="0">
                <a:latin typeface="Courier New" pitchFamily="49" charset="0"/>
              </a:rPr>
              <a:t>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selIdx</a:t>
            </a:r>
            <a:r>
              <a:rPr lang="en-US" dirty="0" smtClean="0">
                <a:latin typeface="Courier New" pitchFamily="49" charset="0"/>
              </a:rPr>
              <a:t> = ((List) d).</a:t>
            </a:r>
            <a:r>
              <a:rPr lang="en-US" dirty="0" err="1" smtClean="0">
                <a:latin typeface="Courier New" pitchFamily="49" charset="0"/>
              </a:rPr>
              <a:t>getSelectedIndex</a:t>
            </a:r>
            <a:r>
              <a:rPr lang="en-US" dirty="0" smtClean="0">
                <a:latin typeface="Courier New" pitchFamily="49" charset="0"/>
              </a:rPr>
              <a:t>();</a:t>
            </a:r>
          </a:p>
          <a:p>
            <a:pPr>
              <a:spcBef>
                <a:spcPct val="10000"/>
              </a:spcBef>
              <a:spcAft>
                <a:spcPct val="10000"/>
              </a:spcAft>
              <a:buNone/>
            </a:pPr>
            <a:r>
              <a:rPr lang="en-US" dirty="0" smtClean="0">
                <a:latin typeface="Courier New" pitchFamily="49" charset="0"/>
              </a:rPr>
              <a:t>    if (</a:t>
            </a:r>
            <a:r>
              <a:rPr lang="en-US" dirty="0" err="1" smtClean="0">
                <a:latin typeface="Courier New" pitchFamily="49" charset="0"/>
              </a:rPr>
              <a:t>cmd</a:t>
            </a:r>
            <a:r>
              <a:rPr lang="en-US" dirty="0" smtClean="0">
                <a:latin typeface="Courier New" pitchFamily="49" charset="0"/>
              </a:rPr>
              <a:t> == </a:t>
            </a:r>
            <a:r>
              <a:rPr lang="en-US" dirty="0" err="1" smtClean="0">
                <a:latin typeface="Courier New" pitchFamily="49" charset="0"/>
              </a:rPr>
              <a:t>defCommand</a:t>
            </a:r>
            <a:r>
              <a:rPr lang="en-US" dirty="0" smtClean="0">
                <a:latin typeface="Courier New" pitchFamily="49" charset="0"/>
              </a:rPr>
              <a:t>) { // do something with </a:t>
            </a:r>
            <a:r>
              <a:rPr lang="en-US" dirty="0" err="1" smtClean="0">
                <a:latin typeface="Courier New" pitchFamily="49" charset="0"/>
              </a:rPr>
              <a:t>selIdx</a:t>
            </a:r>
            <a:r>
              <a:rPr lang="en-US" dirty="0" smtClean="0">
                <a:latin typeface="Courier New" pitchFamily="49" charset="0"/>
              </a:rPr>
              <a:t>    </a:t>
            </a:r>
          </a:p>
          <a:p>
            <a:pPr>
              <a:spcBef>
                <a:spcPct val="10000"/>
              </a:spcBef>
              <a:spcAft>
                <a:spcPct val="10000"/>
              </a:spcAft>
              <a:buNone/>
            </a:pPr>
            <a:r>
              <a:rPr lang="en-US" dirty="0" smtClean="0">
                <a:latin typeface="Courier New" pitchFamily="49" charset="0"/>
              </a:rPr>
              <a:t>	}</a:t>
            </a:r>
          </a:p>
          <a:p>
            <a:pPr>
              <a:spcBef>
                <a:spcPct val="10000"/>
              </a:spcBef>
              <a:spcAft>
                <a:spcPct val="10000"/>
              </a:spcAft>
              <a:buNone/>
            </a:pPr>
            <a:r>
              <a:rPr lang="en-US" dirty="0" smtClean="0">
                <a:latin typeface="Courier New" pitchFamily="49" charset="0"/>
              </a:rPr>
              <a:t>}</a:t>
            </a:r>
          </a:p>
          <a:p>
            <a:pPr>
              <a:spcBef>
                <a:spcPct val="10000"/>
              </a:spcBef>
              <a:spcAft>
                <a:spcPct val="10000"/>
              </a:spcAft>
              <a:buNone/>
            </a:pPr>
            <a:endParaRPr lang="en-US" dirty="0" smtClean="0">
              <a:latin typeface="Courier New" pitchFamily="49" charset="0"/>
            </a:endParaRPr>
          </a:p>
          <a:p>
            <a:pPr>
              <a:spcBef>
                <a:spcPct val="10000"/>
              </a:spcBef>
              <a:spcAft>
                <a:spcPct val="10000"/>
              </a:spcAft>
              <a:buNone/>
            </a:pPr>
            <a:endParaRPr lang="en-US" dirty="0" smtClean="0">
              <a:latin typeface="Courier New" pitchFamily="49" charset="0"/>
            </a:endParaRPr>
          </a:p>
          <a:p>
            <a:pPr>
              <a:spcBef>
                <a:spcPct val="10000"/>
              </a:spcBef>
              <a:spcAft>
                <a:spcPct val="10000"/>
              </a:spcAft>
              <a:buNone/>
            </a:pPr>
            <a:r>
              <a:rPr lang="en-US" b="1" dirty="0" err="1" smtClean="0">
                <a:latin typeface="Courier New" pitchFamily="49" charset="0"/>
              </a:rPr>
              <a:t>Choice.MULTIPLE</a:t>
            </a:r>
            <a:r>
              <a:rPr lang="en-US" b="1" baseline="0" dirty="0" smtClean="0">
                <a:latin typeface="Courier New" pitchFamily="49" charset="0"/>
              </a:rPr>
              <a:t> (</a:t>
            </a:r>
            <a:r>
              <a:rPr lang="en-US" b="1" baseline="0" dirty="0" err="1" smtClean="0">
                <a:latin typeface="Courier New" pitchFamily="49" charset="0"/>
              </a:rPr>
              <a:t>CheckBox</a:t>
            </a:r>
            <a:r>
              <a:rPr lang="en-US" b="1" baseline="0" dirty="0" smtClean="0">
                <a:latin typeface="Courier New" pitchFamily="49" charset="0"/>
              </a:rPr>
              <a:t>), EXCLUSIVE(Radio Button), IMPLICIT (Menu)</a:t>
            </a:r>
            <a:endParaRPr lang="en-US" b="1" dirty="0" smtClean="0">
              <a:latin typeface="Courier New" pitchFamily="49" charset="0"/>
            </a:endParaRPr>
          </a:p>
          <a:p>
            <a:pPr>
              <a:spcBef>
                <a:spcPct val="10000"/>
              </a:spcBef>
              <a:spcAft>
                <a:spcPct val="10000"/>
              </a:spcAft>
              <a:buNone/>
            </a:pPr>
            <a:r>
              <a:rPr lang="en-US" dirty="0" smtClean="0"/>
              <a:t>If a text item in a List is too long to fit on a single line, we now have policies that we can use that indicate how we wish to manage the items thereof.  We can either choose to wrap the text or use the default mechanism:</a:t>
            </a:r>
            <a:endParaRPr lang="en-GB" dirty="0" smtClean="0"/>
          </a:p>
          <a:p>
            <a:pPr>
              <a:spcBef>
                <a:spcPct val="10000"/>
              </a:spcBef>
              <a:spcAft>
                <a:spcPct val="10000"/>
              </a:spcAft>
              <a:buNone/>
            </a:pPr>
            <a:r>
              <a:rPr lang="en-GB" dirty="0" smtClean="0">
                <a:latin typeface="Courier New" pitchFamily="49" charset="0"/>
              </a:rPr>
              <a:t>	</a:t>
            </a:r>
            <a:r>
              <a:rPr lang="en-GB" dirty="0" err="1" smtClean="0">
                <a:latin typeface="Courier New" pitchFamily="49" charset="0"/>
              </a:rPr>
              <a:t>list.setFitPolicy</a:t>
            </a:r>
            <a:r>
              <a:rPr lang="en-GB" dirty="0" smtClean="0">
                <a:latin typeface="Courier New" pitchFamily="49" charset="0"/>
              </a:rPr>
              <a:t>(</a:t>
            </a:r>
            <a:r>
              <a:rPr lang="en-GB" dirty="0" err="1" smtClean="0">
                <a:latin typeface="Courier New" pitchFamily="49" charset="0"/>
              </a:rPr>
              <a:t>List.TEXT_WRAP_ON</a:t>
            </a:r>
            <a:r>
              <a:rPr lang="en-GB" dirty="0" smtClean="0">
                <a:latin typeface="Courier New" pitchFamily="49" charset="0"/>
              </a:rPr>
              <a:t>);// wraps text</a:t>
            </a:r>
          </a:p>
          <a:p>
            <a:pPr>
              <a:spcBef>
                <a:spcPct val="10000"/>
              </a:spcBef>
              <a:spcAft>
                <a:spcPct val="10000"/>
              </a:spcAft>
              <a:buNone/>
            </a:pPr>
            <a:endParaRPr lang="en-US" dirty="0" smtClean="0">
              <a:latin typeface="Courier New" pitchFamily="49" charset="0"/>
            </a:endParaRPr>
          </a:p>
          <a:p>
            <a:pPr>
              <a:spcBef>
                <a:spcPct val="10000"/>
              </a:spcBef>
              <a:spcAft>
                <a:spcPct val="10000"/>
              </a:spcAft>
              <a:buNone/>
            </a:pPr>
            <a:r>
              <a:rPr lang="en-US" dirty="0" smtClean="0"/>
              <a:t>Next, we can now set different fonts for elements within a list.  The code to do this looks like this:</a:t>
            </a:r>
          </a:p>
          <a:p>
            <a:pPr>
              <a:spcBef>
                <a:spcPct val="10000"/>
              </a:spcBef>
              <a:spcAft>
                <a:spcPct val="10000"/>
              </a:spcAft>
              <a:buNone/>
            </a:pPr>
            <a:r>
              <a:rPr lang="en-US" dirty="0" smtClean="0">
                <a:latin typeface="Courier New" pitchFamily="49" charset="0"/>
              </a:rPr>
              <a:t>// Get a new font with only the style differing from default font</a:t>
            </a:r>
          </a:p>
          <a:p>
            <a:pPr>
              <a:spcBef>
                <a:spcPct val="10000"/>
              </a:spcBef>
              <a:spcAft>
                <a:spcPct val="10000"/>
              </a:spcAft>
              <a:buNone/>
            </a:pPr>
            <a:r>
              <a:rPr lang="en-US" dirty="0" smtClean="0">
                <a:latin typeface="Courier New" pitchFamily="49" charset="0"/>
              </a:rPr>
              <a:t>Font </a:t>
            </a:r>
            <a:r>
              <a:rPr lang="en-US" dirty="0" err="1" smtClean="0">
                <a:latin typeface="Courier New" pitchFamily="49" charset="0"/>
              </a:rPr>
              <a:t>newFont</a:t>
            </a:r>
            <a:r>
              <a:rPr lang="en-US" dirty="0" smtClean="0">
                <a:latin typeface="Courier New" pitchFamily="49" charset="0"/>
              </a:rPr>
              <a:t> = </a:t>
            </a:r>
            <a:r>
              <a:rPr lang="en-US" dirty="0" err="1" smtClean="0">
                <a:latin typeface="Courier New" pitchFamily="49" charset="0"/>
              </a:rPr>
              <a:t>Font.getFont</a:t>
            </a:r>
            <a:r>
              <a:rPr lang="en-US" dirty="0" smtClean="0">
                <a:latin typeface="Courier New" pitchFamily="49" charset="0"/>
              </a:rPr>
              <a:t>(</a:t>
            </a:r>
            <a:r>
              <a:rPr lang="en-US" dirty="0" err="1" smtClean="0">
                <a:latin typeface="Courier New" pitchFamily="49" charset="0"/>
              </a:rPr>
              <a:t>list.getFont</a:t>
            </a:r>
            <a:r>
              <a:rPr lang="en-US" dirty="0" smtClean="0">
                <a:latin typeface="Courier New" pitchFamily="49" charset="0"/>
              </a:rPr>
              <a:t>(0).</a:t>
            </a:r>
            <a:r>
              <a:rPr lang="en-US" dirty="0" err="1" smtClean="0">
                <a:latin typeface="Courier New" pitchFamily="49" charset="0"/>
              </a:rPr>
              <a:t>getFace</a:t>
            </a:r>
            <a:r>
              <a:rPr lang="en-US" dirty="0" smtClean="0">
                <a:latin typeface="Courier New" pitchFamily="49" charset="0"/>
              </a:rPr>
              <a:t>(), </a:t>
            </a:r>
            <a:r>
              <a:rPr lang="en-US" dirty="0" err="1" smtClean="0">
                <a:latin typeface="Courier New" pitchFamily="49" charset="0"/>
              </a:rPr>
              <a:t>Font.STYLE_BOLD</a:t>
            </a:r>
            <a:r>
              <a:rPr lang="en-US" dirty="0" smtClean="0">
                <a:latin typeface="Courier New" pitchFamily="49" charset="0"/>
              </a:rPr>
              <a:t> | </a:t>
            </a:r>
            <a:r>
              <a:rPr lang="en-US" dirty="0" err="1" smtClean="0">
                <a:latin typeface="Courier New" pitchFamily="49" charset="0"/>
              </a:rPr>
              <a:t>Font.STYLE_ITALIC</a:t>
            </a:r>
            <a:r>
              <a:rPr lang="en-US" dirty="0" smtClean="0">
                <a:latin typeface="Courier New" pitchFamily="49" charset="0"/>
              </a:rPr>
              <a:t>, </a:t>
            </a:r>
            <a:r>
              <a:rPr lang="en-US" dirty="0" err="1" smtClean="0">
                <a:latin typeface="Courier New" pitchFamily="49" charset="0"/>
              </a:rPr>
              <a:t>list.getFont</a:t>
            </a:r>
            <a:r>
              <a:rPr lang="en-US" dirty="0" smtClean="0">
                <a:latin typeface="Courier New" pitchFamily="49" charset="0"/>
              </a:rPr>
              <a:t>(0).</a:t>
            </a:r>
            <a:r>
              <a:rPr lang="en-US" dirty="0" err="1" smtClean="0">
                <a:latin typeface="Courier New" pitchFamily="49" charset="0"/>
              </a:rPr>
              <a:t>getSize</a:t>
            </a:r>
            <a:r>
              <a:rPr lang="en-US" dirty="0" smtClean="0">
                <a:latin typeface="Courier New" pitchFamily="49" charset="0"/>
              </a:rPr>
              <a:t>());</a:t>
            </a:r>
          </a:p>
          <a:p>
            <a:pPr>
              <a:spcBef>
                <a:spcPct val="10000"/>
              </a:spcBef>
              <a:spcAft>
                <a:spcPct val="10000"/>
              </a:spcAft>
              <a:buNone/>
            </a:pPr>
            <a:r>
              <a:rPr lang="en-US" dirty="0" smtClean="0">
                <a:latin typeface="Courier New" pitchFamily="49" charset="0"/>
              </a:rPr>
              <a:t>for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i</a:t>
            </a:r>
            <a:r>
              <a:rPr lang="en-US" dirty="0" smtClean="0">
                <a:latin typeface="Courier New" pitchFamily="49" charset="0"/>
              </a:rPr>
              <a:t> = 0 ; </a:t>
            </a:r>
            <a:r>
              <a:rPr lang="en-US" dirty="0" err="1" smtClean="0">
                <a:latin typeface="Courier New" pitchFamily="49" charset="0"/>
              </a:rPr>
              <a:t>i</a:t>
            </a:r>
            <a:r>
              <a:rPr lang="en-US" dirty="0" smtClean="0">
                <a:latin typeface="Courier New" pitchFamily="49" charset="0"/>
              </a:rPr>
              <a:t> &lt; </a:t>
            </a:r>
            <a:r>
              <a:rPr lang="en-US" dirty="0" err="1" smtClean="0">
                <a:latin typeface="Courier New" pitchFamily="49" charset="0"/>
              </a:rPr>
              <a:t>list.size</a:t>
            </a:r>
            <a:r>
              <a:rPr lang="en-US" dirty="0" smtClean="0">
                <a:latin typeface="Courier New" pitchFamily="49" charset="0"/>
              </a:rPr>
              <a:t>() ; </a:t>
            </a:r>
            <a:r>
              <a:rPr lang="en-US" dirty="0" err="1" smtClean="0">
                <a:latin typeface="Courier New" pitchFamily="49" charset="0"/>
              </a:rPr>
              <a:t>i</a:t>
            </a:r>
            <a:r>
              <a:rPr lang="en-US" dirty="0" smtClean="0">
                <a:latin typeface="Courier New" pitchFamily="49" charset="0"/>
              </a:rPr>
              <a:t>++) {</a:t>
            </a:r>
          </a:p>
          <a:p>
            <a:pPr>
              <a:spcBef>
                <a:spcPct val="10000"/>
              </a:spcBef>
              <a:spcAft>
                <a:spcPct val="10000"/>
              </a:spcAft>
              <a:buNone/>
            </a:pPr>
            <a:r>
              <a:rPr lang="en-US" dirty="0" smtClean="0">
                <a:latin typeface="Courier New" pitchFamily="49" charset="0"/>
              </a:rPr>
              <a:t>    // some </a:t>
            </a:r>
            <a:r>
              <a:rPr lang="en-US" dirty="0" err="1" smtClean="0">
                <a:latin typeface="Courier New" pitchFamily="49" charset="0"/>
              </a:rPr>
              <a:t>boolean</a:t>
            </a:r>
            <a:r>
              <a:rPr lang="en-US" dirty="0" smtClean="0">
                <a:latin typeface="Courier New" pitchFamily="49" charset="0"/>
              </a:rPr>
              <a:t> array that determines if we use the new font</a:t>
            </a:r>
          </a:p>
          <a:p>
            <a:pPr>
              <a:spcBef>
                <a:spcPct val="10000"/>
              </a:spcBef>
              <a:spcAft>
                <a:spcPct val="10000"/>
              </a:spcAft>
              <a:buNone/>
            </a:pPr>
            <a:r>
              <a:rPr lang="en-US" dirty="0" smtClean="0">
                <a:latin typeface="Courier New" pitchFamily="49" charset="0"/>
              </a:rPr>
              <a:t>    if (!</a:t>
            </a:r>
            <a:r>
              <a:rPr lang="en-US" dirty="0" err="1" smtClean="0">
                <a:latin typeface="Courier New" pitchFamily="49" charset="0"/>
              </a:rPr>
              <a:t>fontStyle</a:t>
            </a:r>
            <a:r>
              <a:rPr lang="en-US" dirty="0" smtClean="0">
                <a:latin typeface="Courier New" pitchFamily="49" charset="0"/>
              </a:rPr>
              <a:t>[</a:t>
            </a:r>
            <a:r>
              <a:rPr lang="en-US" dirty="0" err="1" smtClean="0">
                <a:latin typeface="Courier New" pitchFamily="49" charset="0"/>
              </a:rPr>
              <a:t>i</a:t>
            </a:r>
            <a:r>
              <a:rPr lang="en-US" dirty="0" smtClean="0">
                <a:latin typeface="Courier New" pitchFamily="49" charset="0"/>
              </a:rPr>
              <a:t>]) {</a:t>
            </a:r>
          </a:p>
          <a:p>
            <a:pPr>
              <a:spcBef>
                <a:spcPct val="10000"/>
              </a:spcBef>
              <a:spcAft>
                <a:spcPct val="10000"/>
              </a:spcAft>
              <a:buNone/>
            </a:pPr>
            <a:r>
              <a:rPr lang="en-US" dirty="0" smtClean="0">
                <a:latin typeface="Courier New" pitchFamily="49" charset="0"/>
              </a:rPr>
              <a:t>        </a:t>
            </a:r>
            <a:r>
              <a:rPr lang="en-US" dirty="0" err="1" smtClean="0">
                <a:latin typeface="Courier New" pitchFamily="49" charset="0"/>
              </a:rPr>
              <a:t>list.setFont</a:t>
            </a:r>
            <a:r>
              <a:rPr lang="en-US" dirty="0" smtClean="0">
                <a:latin typeface="Courier New" pitchFamily="49" charset="0"/>
              </a:rPr>
              <a:t>(</a:t>
            </a:r>
            <a:r>
              <a:rPr lang="en-US" dirty="0" err="1" smtClean="0">
                <a:latin typeface="Courier New" pitchFamily="49" charset="0"/>
              </a:rPr>
              <a:t>i</a:t>
            </a:r>
            <a:r>
              <a:rPr lang="en-US" dirty="0" smtClean="0">
                <a:latin typeface="Courier New" pitchFamily="49" charset="0"/>
              </a:rPr>
              <a:t>, </a:t>
            </a:r>
            <a:r>
              <a:rPr lang="en-US" dirty="0" err="1" smtClean="0">
                <a:latin typeface="Courier New" pitchFamily="49" charset="0"/>
              </a:rPr>
              <a:t>newFont</a:t>
            </a:r>
            <a:r>
              <a:rPr lang="en-US" dirty="0" smtClean="0">
                <a:latin typeface="Courier New" pitchFamily="49" charset="0"/>
              </a:rPr>
              <a:t>);</a:t>
            </a:r>
          </a:p>
          <a:p>
            <a:pPr>
              <a:spcBef>
                <a:spcPct val="10000"/>
              </a:spcBef>
              <a:spcAft>
                <a:spcPct val="10000"/>
              </a:spcAft>
              <a:buNone/>
            </a:pPr>
            <a:r>
              <a:rPr lang="en-US" dirty="0" smtClean="0">
                <a:latin typeface="Courier New" pitchFamily="49" charset="0"/>
              </a:rPr>
              <a:t>    }</a:t>
            </a:r>
          </a:p>
          <a:p>
            <a:pPr>
              <a:spcBef>
                <a:spcPct val="10000"/>
              </a:spcBef>
              <a:spcAft>
                <a:spcPct val="10000"/>
              </a:spcAft>
              <a:buNone/>
            </a:pPr>
            <a:r>
              <a:rPr lang="en-US" dirty="0" smtClean="0">
                <a:latin typeface="Courier New" pitchFamily="49" charset="0"/>
              </a:rPr>
              <a:t>}</a:t>
            </a:r>
            <a:endParaRPr lang="en-GB"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6"/>
          <p:cNvSpPr>
            <a:spLocks noGrp="1" noChangeArrowheads="1"/>
          </p:cNvSpPr>
          <p:nvPr>
            <p:ph type="sldNum" sz="quarter" idx="5"/>
          </p:nvPr>
        </p:nvSpPr>
        <p:spPr>
          <a:noFill/>
        </p:spPr>
        <p:txBody>
          <a:bodyPr/>
          <a:lstStyle/>
          <a:p>
            <a:fld id="{C8DBC320-8788-44A9-AC4E-BB6DAE920DCE}" type="slidenum">
              <a:rPr lang="en-US" smtClean="0"/>
              <a:pPr/>
              <a:t>12</a:t>
            </a:fld>
            <a:endParaRPr lang="en-US" smtClean="0"/>
          </a:p>
        </p:txBody>
      </p:sp>
      <p:sp>
        <p:nvSpPr>
          <p:cNvPr id="64517" name="Rectangle 2"/>
          <p:cNvSpPr>
            <a:spLocks noGrp="1" noRot="1" noChangeAspect="1" noChangeArrowheads="1" noTextEdit="1"/>
          </p:cNvSpPr>
          <p:nvPr>
            <p:ph type="sldImg"/>
          </p:nvPr>
        </p:nvSpPr>
        <p:spPr>
          <a:xfrm>
            <a:off x="1295400" y="795338"/>
            <a:ext cx="4268788" cy="3201987"/>
          </a:xfrm>
          <a:ln/>
        </p:spPr>
      </p:sp>
      <p:sp>
        <p:nvSpPr>
          <p:cNvPr id="64518"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6"/>
          <p:cNvSpPr>
            <a:spLocks noGrp="1" noChangeArrowheads="1"/>
          </p:cNvSpPr>
          <p:nvPr>
            <p:ph type="sldNum" sz="quarter" idx="5"/>
          </p:nvPr>
        </p:nvSpPr>
        <p:spPr>
          <a:noFill/>
        </p:spPr>
        <p:txBody>
          <a:bodyPr/>
          <a:lstStyle/>
          <a:p>
            <a:fld id="{B028722F-4DA9-4389-B15D-195284D87ADE}" type="slidenum">
              <a:rPr lang="en-US" smtClean="0"/>
              <a:pPr/>
              <a:t>13</a:t>
            </a:fld>
            <a:endParaRPr lang="en-US" smtClean="0"/>
          </a:p>
        </p:txBody>
      </p:sp>
      <p:sp>
        <p:nvSpPr>
          <p:cNvPr id="65541" name="Rectangle 2"/>
          <p:cNvSpPr>
            <a:spLocks noGrp="1" noRot="1" noChangeAspect="1" noChangeArrowheads="1" noTextEdit="1"/>
          </p:cNvSpPr>
          <p:nvPr>
            <p:ph type="sldImg"/>
          </p:nvPr>
        </p:nvSpPr>
        <p:spPr>
          <a:xfrm>
            <a:off x="1295400" y="795338"/>
            <a:ext cx="4268788" cy="3201987"/>
          </a:xfrm>
          <a:ln/>
        </p:spPr>
      </p:sp>
      <p:sp>
        <p:nvSpPr>
          <p:cNvPr id="65542"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682869" y="1557338"/>
            <a:ext cx="6553200" cy="1295400"/>
          </a:xfrm>
        </p:spPr>
        <p:txBody>
          <a:bodyPr/>
          <a:lstStyle>
            <a:lvl1pPr>
              <a:defRPr sz="3200">
                <a:solidFill>
                  <a:schemeClr val="bg1"/>
                </a:solidFill>
              </a:defRPr>
            </a:lvl1pPr>
          </a:lstStyle>
          <a:p>
            <a:pPr lvl="0"/>
            <a:r>
              <a:rPr lang="en-US" noProof="0" smtClean="0"/>
              <a:t>Click to edit Master title style</a:t>
            </a:r>
            <a:endParaRPr lang="en-AU" noProof="0" smtClean="0"/>
          </a:p>
        </p:txBody>
      </p:sp>
      <p:sp>
        <p:nvSpPr>
          <p:cNvPr id="63491" name="Rectangle 3"/>
          <p:cNvSpPr>
            <a:spLocks noGrp="1" noChangeArrowheads="1"/>
          </p:cNvSpPr>
          <p:nvPr>
            <p:ph type="subTitle" idx="1"/>
          </p:nvPr>
        </p:nvSpPr>
        <p:spPr>
          <a:xfrm>
            <a:off x="682870" y="3357564"/>
            <a:ext cx="5858608" cy="503237"/>
          </a:xfrm>
        </p:spPr>
        <p:txBody>
          <a:bodyPr/>
          <a:lstStyle>
            <a:lvl1pPr marL="0" indent="0">
              <a:buFontTx/>
              <a:buNone/>
              <a:defRPr sz="2200">
                <a:solidFill>
                  <a:schemeClr val="bg1"/>
                </a:solidFill>
              </a:defRPr>
            </a:lvl1pPr>
          </a:lstStyle>
          <a:p>
            <a:pPr lvl="0"/>
            <a:r>
              <a:rPr lang="en-US" noProof="0" smtClean="0"/>
              <a:t>Click to edit Master subtitle style</a:t>
            </a:r>
            <a:endParaRPr lang="en-AU" noProof="0" smtClean="0"/>
          </a:p>
        </p:txBody>
      </p:sp>
    </p:spTree>
    <p:extLst>
      <p:ext uri="{BB962C8B-B14F-4D97-AF65-F5344CB8AC3E}">
        <p14:creationId xmlns:p14="http://schemas.microsoft.com/office/powerpoint/2010/main" val="3268964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EF252E73-30D8-6249-A7CB-E908D07E3524}" type="datetimeFigureOut">
              <a:rPr lang="en-US" smtClean="0"/>
              <a:t>10/25/11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6A2596D4-C83F-A54C-BDD8-C90AC01B967D}" type="slidenum">
              <a:rPr lang="en-US" smtClean="0"/>
              <a:t>‹#›</a:t>
            </a:fld>
            <a:endParaRPr lang="en-US"/>
          </a:p>
        </p:txBody>
      </p:sp>
    </p:spTree>
    <p:extLst>
      <p:ext uri="{BB962C8B-B14F-4D97-AF65-F5344CB8AC3E}">
        <p14:creationId xmlns:p14="http://schemas.microsoft.com/office/powerpoint/2010/main" val="2769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74638"/>
            <a:ext cx="6031523"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EF252E73-30D8-6249-A7CB-E908D07E3524}" type="datetimeFigureOut">
              <a:rPr lang="en-US" smtClean="0"/>
              <a:t>10/25/11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6A2596D4-C83F-A54C-BDD8-C90AC01B967D}" type="slidenum">
              <a:rPr lang="en-US" smtClean="0"/>
              <a:t>‹#›</a:t>
            </a:fld>
            <a:endParaRPr lang="en-US"/>
          </a:p>
        </p:txBody>
      </p:sp>
    </p:spTree>
    <p:extLst>
      <p:ext uri="{BB962C8B-B14F-4D97-AF65-F5344CB8AC3E}">
        <p14:creationId xmlns:p14="http://schemas.microsoft.com/office/powerpoint/2010/main" val="4105873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682869" y="1557338"/>
            <a:ext cx="6553200" cy="1295400"/>
          </a:xfrm>
        </p:spPr>
        <p:txBody>
          <a:bodyPr/>
          <a:lstStyle>
            <a:lvl1pPr>
              <a:defRPr/>
            </a:lvl1pPr>
          </a:lstStyle>
          <a:p>
            <a:pPr lvl="0"/>
            <a:r>
              <a:rPr lang="en-US" noProof="0" smtClean="0"/>
              <a:t>Click to edit Master title style</a:t>
            </a:r>
            <a:endParaRPr lang="en-AU" noProof="0" smtClean="0"/>
          </a:p>
        </p:txBody>
      </p:sp>
      <p:sp>
        <p:nvSpPr>
          <p:cNvPr id="94211" name="Rectangle 3"/>
          <p:cNvSpPr>
            <a:spLocks noGrp="1" noChangeArrowheads="1"/>
          </p:cNvSpPr>
          <p:nvPr>
            <p:ph type="subTitle" idx="1"/>
          </p:nvPr>
        </p:nvSpPr>
        <p:spPr>
          <a:xfrm>
            <a:off x="682870" y="3357564"/>
            <a:ext cx="5858608" cy="503237"/>
          </a:xfrm>
        </p:spPr>
        <p:txBody>
          <a:bodyPr/>
          <a:lstStyle>
            <a:lvl1pPr marL="0" indent="0" algn="ctr">
              <a:buFontTx/>
              <a:buNone/>
              <a:defRPr/>
            </a:lvl1pPr>
          </a:lstStyle>
          <a:p>
            <a:pPr lvl="0"/>
            <a:r>
              <a:rPr lang="en-US" noProof="0" smtClean="0"/>
              <a:t>Click to edit Master subtitle style</a:t>
            </a:r>
            <a:endParaRPr lang="en-AU" noProof="0" smtClean="0"/>
          </a:p>
        </p:txBody>
      </p:sp>
    </p:spTree>
    <p:extLst>
      <p:ext uri="{BB962C8B-B14F-4D97-AF65-F5344CB8AC3E}">
        <p14:creationId xmlns:p14="http://schemas.microsoft.com/office/powerpoint/2010/main" val="3867383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77F8DB62-1DE6-0040-BF69-39A5BE400AE5}" type="datetime1">
              <a:rPr lang="en-US"/>
              <a:pPr/>
              <a:t>10/25/11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B81283A5-ADFD-DD4C-86B0-0E51D09D514B}" type="slidenum">
              <a:rPr lang="en-AU"/>
              <a:pPr/>
              <a:t>‹#›</a:t>
            </a:fld>
            <a:endParaRPr lang="en-AU"/>
          </a:p>
        </p:txBody>
      </p:sp>
    </p:spTree>
    <p:extLst>
      <p:ext uri="{BB962C8B-B14F-4D97-AF65-F5344CB8AC3E}">
        <p14:creationId xmlns:p14="http://schemas.microsoft.com/office/powerpoint/2010/main" val="409687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5"/>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5BC77BC6-3B16-0048-A9EE-CA5E939D5563}" type="datetime1">
              <a:rPr lang="en-US"/>
              <a:pPr/>
              <a:t>10/25/11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813A4531-7B16-1A4D-8138-8E53DA4BEAE5}" type="slidenum">
              <a:rPr lang="en-AU"/>
              <a:pPr/>
              <a:t>‹#›</a:t>
            </a:fld>
            <a:endParaRPr lang="en-AU"/>
          </a:p>
        </p:txBody>
      </p:sp>
    </p:spTree>
    <p:extLst>
      <p:ext uri="{BB962C8B-B14F-4D97-AF65-F5344CB8AC3E}">
        <p14:creationId xmlns:p14="http://schemas.microsoft.com/office/powerpoint/2010/main" val="966759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2" y="1300168"/>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66138" y="1300168"/>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5B4FDDD9-5C63-2F44-8BAA-135117B079DD}" type="datetime1">
              <a:rPr lang="en-US"/>
              <a:pPr/>
              <a:t>10/25/11</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CEAA4106-D4EC-C841-88E7-E24F8D07E7E5}" type="slidenum">
              <a:rPr lang="en-AU"/>
              <a:pPr/>
              <a:t>‹#›</a:t>
            </a:fld>
            <a:endParaRPr lang="en-AU"/>
          </a:p>
        </p:txBody>
      </p:sp>
    </p:spTree>
    <p:extLst>
      <p:ext uri="{BB962C8B-B14F-4D97-AF65-F5344CB8AC3E}">
        <p14:creationId xmlns:p14="http://schemas.microsoft.com/office/powerpoint/2010/main" val="63333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2"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2"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r>
              <a:rPr lang="en-AU"/>
              <a:t>RMIT University©</a:t>
            </a:r>
            <a:fld id="{C6C9CCF0-3911-AB46-A612-CF874DEB322C}" type="datetime1">
              <a:rPr lang="en-US"/>
              <a:pPr/>
              <a:t>10/25/11</a:t>
            </a:fld>
            <a:endParaRPr lang="en-AU"/>
          </a:p>
        </p:txBody>
      </p:sp>
      <p:sp>
        <p:nvSpPr>
          <p:cNvPr id="8"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9" name="Rectangle 7"/>
          <p:cNvSpPr>
            <a:spLocks noGrp="1" noChangeArrowheads="1"/>
          </p:cNvSpPr>
          <p:nvPr>
            <p:ph type="sldNum" sz="quarter" idx="12"/>
          </p:nvPr>
        </p:nvSpPr>
        <p:spPr>
          <a:ln/>
        </p:spPr>
        <p:txBody>
          <a:bodyPr/>
          <a:lstStyle>
            <a:lvl1pPr>
              <a:defRPr/>
            </a:lvl1pPr>
          </a:lstStyle>
          <a:p>
            <a:fld id="{3C589705-E7B8-3244-9D4C-1F6627D55F8E}" type="slidenum">
              <a:rPr lang="en-AU"/>
              <a:pPr/>
              <a:t>‹#›</a:t>
            </a:fld>
            <a:endParaRPr lang="en-AU"/>
          </a:p>
        </p:txBody>
      </p:sp>
    </p:spTree>
    <p:extLst>
      <p:ext uri="{BB962C8B-B14F-4D97-AF65-F5344CB8AC3E}">
        <p14:creationId xmlns:p14="http://schemas.microsoft.com/office/powerpoint/2010/main" val="429636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r>
              <a:rPr lang="en-AU"/>
              <a:t>RMIT University©</a:t>
            </a:r>
            <a:fld id="{6FC0E3DD-14BD-BA4A-BE42-3A3ECB03AD62}" type="datetime1">
              <a:rPr lang="en-US"/>
              <a:pPr/>
              <a:t>10/25/11</a:t>
            </a:fld>
            <a:endParaRPr lang="en-AU"/>
          </a:p>
        </p:txBody>
      </p:sp>
      <p:sp>
        <p:nvSpPr>
          <p:cNvPr id="4"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5" name="Rectangle 7"/>
          <p:cNvSpPr>
            <a:spLocks noGrp="1" noChangeArrowheads="1"/>
          </p:cNvSpPr>
          <p:nvPr>
            <p:ph type="sldNum" sz="quarter" idx="12"/>
          </p:nvPr>
        </p:nvSpPr>
        <p:spPr>
          <a:ln/>
        </p:spPr>
        <p:txBody>
          <a:bodyPr/>
          <a:lstStyle>
            <a:lvl1pPr>
              <a:defRPr/>
            </a:lvl1pPr>
          </a:lstStyle>
          <a:p>
            <a:fld id="{2A070FCD-8D68-6843-9B0B-B1458BB966E9}" type="slidenum">
              <a:rPr lang="en-AU"/>
              <a:pPr/>
              <a:t>‹#›</a:t>
            </a:fld>
            <a:endParaRPr lang="en-AU"/>
          </a:p>
        </p:txBody>
      </p:sp>
    </p:spTree>
    <p:extLst>
      <p:ext uri="{BB962C8B-B14F-4D97-AF65-F5344CB8AC3E}">
        <p14:creationId xmlns:p14="http://schemas.microsoft.com/office/powerpoint/2010/main" val="3253815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r>
              <a:rPr lang="en-AU"/>
              <a:t>RMIT University©</a:t>
            </a:r>
            <a:fld id="{311FE679-51B9-AE43-992B-E0770148B5B4}" type="datetime1">
              <a:rPr lang="en-US"/>
              <a:pPr/>
              <a:t>10/25/11</a:t>
            </a:fld>
            <a:endParaRPr lang="en-AU"/>
          </a:p>
        </p:txBody>
      </p:sp>
      <p:sp>
        <p:nvSpPr>
          <p:cNvPr id="3"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4" name="Rectangle 7"/>
          <p:cNvSpPr>
            <a:spLocks noGrp="1" noChangeArrowheads="1"/>
          </p:cNvSpPr>
          <p:nvPr>
            <p:ph type="sldNum" sz="quarter" idx="12"/>
          </p:nvPr>
        </p:nvSpPr>
        <p:spPr>
          <a:ln/>
        </p:spPr>
        <p:txBody>
          <a:bodyPr/>
          <a:lstStyle>
            <a:lvl1pPr>
              <a:defRPr/>
            </a:lvl1pPr>
          </a:lstStyle>
          <a:p>
            <a:fld id="{76F35D74-DCB4-CD4C-A671-329E451EC2CE}" type="slidenum">
              <a:rPr lang="en-AU"/>
              <a:pPr/>
              <a:t>‹#›</a:t>
            </a:fld>
            <a:endParaRPr lang="en-AU"/>
          </a:p>
        </p:txBody>
      </p:sp>
    </p:spTree>
    <p:extLst>
      <p:ext uri="{BB962C8B-B14F-4D97-AF65-F5344CB8AC3E}">
        <p14:creationId xmlns:p14="http://schemas.microsoft.com/office/powerpoint/2010/main" val="1164126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43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5"/>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CA9FF04E-EFAC-A748-A5CD-CDA63DF95251}" type="datetime1">
              <a:rPr lang="en-US"/>
              <a:pPr/>
              <a:t>10/25/11</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AC92122B-5044-614D-A6A6-F5B2BDEA493F}" type="slidenum">
              <a:rPr lang="en-AU"/>
              <a:pPr/>
              <a:t>‹#›</a:t>
            </a:fld>
            <a:endParaRPr lang="en-AU"/>
          </a:p>
        </p:txBody>
      </p:sp>
    </p:spTree>
    <p:extLst>
      <p:ext uri="{BB962C8B-B14F-4D97-AF65-F5344CB8AC3E}">
        <p14:creationId xmlns:p14="http://schemas.microsoft.com/office/powerpoint/2010/main" val="374850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EF252E73-30D8-6249-A7CB-E908D07E3524}" type="datetimeFigureOut">
              <a:rPr lang="en-US" smtClean="0"/>
              <a:t>10/25/11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6A2596D4-C83F-A54C-BDD8-C90AC01B967D}" type="slidenum">
              <a:rPr lang="en-US" smtClean="0"/>
              <a:t>‹#›</a:t>
            </a:fld>
            <a:endParaRPr lang="en-US"/>
          </a:p>
        </p:txBody>
      </p:sp>
    </p:spTree>
    <p:extLst>
      <p:ext uri="{BB962C8B-B14F-4D97-AF65-F5344CB8AC3E}">
        <p14:creationId xmlns:p14="http://schemas.microsoft.com/office/powerpoint/2010/main" val="2988531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F3911F8D-5D48-8940-96F4-58598AAD8712}" type="datetime1">
              <a:rPr lang="en-US"/>
              <a:pPr/>
              <a:t>10/25/11</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B8775E6F-9F5B-D34C-AADF-8B50D77522BF}" type="slidenum">
              <a:rPr lang="en-AU"/>
              <a:pPr/>
              <a:t>‹#›</a:t>
            </a:fld>
            <a:endParaRPr lang="en-AU"/>
          </a:p>
        </p:txBody>
      </p:sp>
    </p:spTree>
    <p:extLst>
      <p:ext uri="{BB962C8B-B14F-4D97-AF65-F5344CB8AC3E}">
        <p14:creationId xmlns:p14="http://schemas.microsoft.com/office/powerpoint/2010/main" val="35875762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5158F6B3-19C4-8A4D-A337-6E2D31E8ABA7}" type="datetime1">
              <a:rPr lang="en-US"/>
              <a:pPr/>
              <a:t>10/25/11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B28D67D6-E8F0-6544-9C4A-432163E37CC4}" type="slidenum">
              <a:rPr lang="en-AU"/>
              <a:pPr/>
              <a:t>‹#›</a:t>
            </a:fld>
            <a:endParaRPr lang="en-AU"/>
          </a:p>
        </p:txBody>
      </p:sp>
    </p:spTree>
    <p:extLst>
      <p:ext uri="{BB962C8B-B14F-4D97-AF65-F5344CB8AC3E}">
        <p14:creationId xmlns:p14="http://schemas.microsoft.com/office/powerpoint/2010/main" val="2762845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2" y="274638"/>
            <a:ext cx="6031523"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2BC63933-2C9F-D941-919E-01790A9800A0}" type="datetime1">
              <a:rPr lang="en-US"/>
              <a:pPr/>
              <a:t>10/25/11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0BA733F1-25F2-AC4D-A1B9-E5DBD68BD981}" type="slidenum">
              <a:rPr lang="en-AU"/>
              <a:pPr/>
              <a:t>‹#›</a:t>
            </a:fld>
            <a:endParaRPr lang="en-AU"/>
          </a:p>
        </p:txBody>
      </p:sp>
    </p:spTree>
    <p:extLst>
      <p:ext uri="{BB962C8B-B14F-4D97-AF65-F5344CB8AC3E}">
        <p14:creationId xmlns:p14="http://schemas.microsoft.com/office/powerpoint/2010/main" val="2424087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EF252E73-30D8-6249-A7CB-E908D07E3524}" type="datetimeFigureOut">
              <a:rPr lang="en-US" smtClean="0"/>
              <a:t>10/25/11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6A2596D4-C83F-A54C-BDD8-C90AC01B967D}" type="slidenum">
              <a:rPr lang="en-US" smtClean="0"/>
              <a:t>‹#›</a:t>
            </a:fld>
            <a:endParaRPr lang="en-US"/>
          </a:p>
        </p:txBody>
      </p:sp>
    </p:spTree>
    <p:extLst>
      <p:ext uri="{BB962C8B-B14F-4D97-AF65-F5344CB8AC3E}">
        <p14:creationId xmlns:p14="http://schemas.microsoft.com/office/powerpoint/2010/main" val="1450783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00164"/>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66138" y="1300164"/>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fld id="{EF252E73-30D8-6249-A7CB-E908D07E3524}" type="datetimeFigureOut">
              <a:rPr lang="en-US" smtClean="0"/>
              <a:t>10/25/11</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6A2596D4-C83F-A54C-BDD8-C90AC01B967D}" type="slidenum">
              <a:rPr lang="en-US" smtClean="0"/>
              <a:t>‹#›</a:t>
            </a:fld>
            <a:endParaRPr lang="en-US"/>
          </a:p>
        </p:txBody>
      </p:sp>
    </p:spTree>
    <p:extLst>
      <p:ext uri="{BB962C8B-B14F-4D97-AF65-F5344CB8AC3E}">
        <p14:creationId xmlns:p14="http://schemas.microsoft.com/office/powerpoint/2010/main" val="390037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0"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0"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fld id="{EF252E73-30D8-6249-A7CB-E908D07E3524}" type="datetimeFigureOut">
              <a:rPr lang="en-US" smtClean="0"/>
              <a:t>10/25/11</a:t>
            </a:fld>
            <a:endParaRPr lang="en-US"/>
          </a:p>
        </p:txBody>
      </p:sp>
      <p:sp>
        <p:nvSpPr>
          <p:cNvPr id="8" name="Rectangle 6"/>
          <p:cNvSpPr>
            <a:spLocks noGrp="1" noChangeArrowheads="1"/>
          </p:cNvSpPr>
          <p:nvPr>
            <p:ph type="ftr" sz="quarter" idx="11"/>
          </p:nvPr>
        </p:nvSpPr>
        <p:spPr>
          <a:ln/>
        </p:spPr>
        <p:txBody>
          <a:bodyPr/>
          <a:lstStyle>
            <a:lvl1pPr>
              <a:defRPr/>
            </a:lvl1pPr>
          </a:lstStyle>
          <a:p>
            <a:endParaRPr lang="en-US"/>
          </a:p>
        </p:txBody>
      </p:sp>
      <p:sp>
        <p:nvSpPr>
          <p:cNvPr id="9" name="Rectangle 7"/>
          <p:cNvSpPr>
            <a:spLocks noGrp="1" noChangeArrowheads="1"/>
          </p:cNvSpPr>
          <p:nvPr>
            <p:ph type="sldNum" sz="quarter" idx="12"/>
          </p:nvPr>
        </p:nvSpPr>
        <p:spPr>
          <a:ln/>
        </p:spPr>
        <p:txBody>
          <a:bodyPr/>
          <a:lstStyle>
            <a:lvl1pPr>
              <a:defRPr/>
            </a:lvl1pPr>
          </a:lstStyle>
          <a:p>
            <a:fld id="{6A2596D4-C83F-A54C-BDD8-C90AC01B967D}" type="slidenum">
              <a:rPr lang="en-US" smtClean="0"/>
              <a:t>‹#›</a:t>
            </a:fld>
            <a:endParaRPr lang="en-US"/>
          </a:p>
        </p:txBody>
      </p:sp>
    </p:spTree>
    <p:extLst>
      <p:ext uri="{BB962C8B-B14F-4D97-AF65-F5344CB8AC3E}">
        <p14:creationId xmlns:p14="http://schemas.microsoft.com/office/powerpoint/2010/main" val="136326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fld id="{EF252E73-30D8-6249-A7CB-E908D07E3524}" type="datetimeFigureOut">
              <a:rPr lang="en-US" smtClean="0"/>
              <a:t>10/25/11</a:t>
            </a:fld>
            <a:endParaRPr lang="en-US"/>
          </a:p>
        </p:txBody>
      </p:sp>
      <p:sp>
        <p:nvSpPr>
          <p:cNvPr id="4" name="Rectangle 6"/>
          <p:cNvSpPr>
            <a:spLocks noGrp="1" noChangeArrowheads="1"/>
          </p:cNvSpPr>
          <p:nvPr>
            <p:ph type="ftr" sz="quarter" idx="11"/>
          </p:nvPr>
        </p:nvSpPr>
        <p:spPr>
          <a:ln/>
        </p:spPr>
        <p:txBody>
          <a:bodyPr/>
          <a:lstStyle>
            <a:lvl1pPr>
              <a:defRPr/>
            </a:lvl1pPr>
          </a:lstStyle>
          <a:p>
            <a:endParaRPr lang="en-US"/>
          </a:p>
        </p:txBody>
      </p:sp>
      <p:sp>
        <p:nvSpPr>
          <p:cNvPr id="5" name="Rectangle 7"/>
          <p:cNvSpPr>
            <a:spLocks noGrp="1" noChangeArrowheads="1"/>
          </p:cNvSpPr>
          <p:nvPr>
            <p:ph type="sldNum" sz="quarter" idx="12"/>
          </p:nvPr>
        </p:nvSpPr>
        <p:spPr>
          <a:ln/>
        </p:spPr>
        <p:txBody>
          <a:bodyPr/>
          <a:lstStyle>
            <a:lvl1pPr>
              <a:defRPr/>
            </a:lvl1pPr>
          </a:lstStyle>
          <a:p>
            <a:fld id="{6A2596D4-C83F-A54C-BDD8-C90AC01B967D}" type="slidenum">
              <a:rPr lang="en-US" smtClean="0"/>
              <a:t>‹#›</a:t>
            </a:fld>
            <a:endParaRPr lang="en-US"/>
          </a:p>
        </p:txBody>
      </p:sp>
    </p:spTree>
    <p:extLst>
      <p:ext uri="{BB962C8B-B14F-4D97-AF65-F5344CB8AC3E}">
        <p14:creationId xmlns:p14="http://schemas.microsoft.com/office/powerpoint/2010/main" val="365193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EF252E73-30D8-6249-A7CB-E908D07E3524}" type="datetimeFigureOut">
              <a:rPr lang="en-US" smtClean="0"/>
              <a:t>10/25/11</a:t>
            </a:fld>
            <a:endParaRPr lang="en-US"/>
          </a:p>
        </p:txBody>
      </p:sp>
      <p:sp>
        <p:nvSpPr>
          <p:cNvPr id="3" name="Rectangle 6"/>
          <p:cNvSpPr>
            <a:spLocks noGrp="1" noChangeArrowheads="1"/>
          </p:cNvSpPr>
          <p:nvPr>
            <p:ph type="ftr" sz="quarter" idx="11"/>
          </p:nvPr>
        </p:nvSpPr>
        <p:spPr>
          <a:ln/>
        </p:spPr>
        <p:txBody>
          <a:bodyPr/>
          <a:lstStyle>
            <a:lvl1pPr>
              <a:defRPr/>
            </a:lvl1pPr>
          </a:lstStyle>
          <a:p>
            <a:endParaRPr lang="en-US"/>
          </a:p>
        </p:txBody>
      </p:sp>
      <p:sp>
        <p:nvSpPr>
          <p:cNvPr id="4" name="Rectangle 7"/>
          <p:cNvSpPr>
            <a:spLocks noGrp="1" noChangeArrowheads="1"/>
          </p:cNvSpPr>
          <p:nvPr>
            <p:ph type="sldNum" sz="quarter" idx="12"/>
          </p:nvPr>
        </p:nvSpPr>
        <p:spPr>
          <a:ln/>
        </p:spPr>
        <p:txBody>
          <a:bodyPr/>
          <a:lstStyle>
            <a:lvl1pPr>
              <a:defRPr/>
            </a:lvl1pPr>
          </a:lstStyle>
          <a:p>
            <a:fld id="{6A2596D4-C83F-A54C-BDD8-C90AC01B967D}" type="slidenum">
              <a:rPr lang="en-US" smtClean="0"/>
              <a:t>‹#›</a:t>
            </a:fld>
            <a:endParaRPr lang="en-US"/>
          </a:p>
        </p:txBody>
      </p:sp>
    </p:spTree>
    <p:extLst>
      <p:ext uri="{BB962C8B-B14F-4D97-AF65-F5344CB8AC3E}">
        <p14:creationId xmlns:p14="http://schemas.microsoft.com/office/powerpoint/2010/main" val="2323151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43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1"/>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EF252E73-30D8-6249-A7CB-E908D07E3524}" type="datetimeFigureOut">
              <a:rPr lang="en-US" smtClean="0"/>
              <a:t>10/25/11</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6A2596D4-C83F-A54C-BDD8-C90AC01B967D}" type="slidenum">
              <a:rPr lang="en-US" smtClean="0"/>
              <a:t>‹#›</a:t>
            </a:fld>
            <a:endParaRPr lang="en-US"/>
          </a:p>
        </p:txBody>
      </p:sp>
    </p:spTree>
    <p:extLst>
      <p:ext uri="{BB962C8B-B14F-4D97-AF65-F5344CB8AC3E}">
        <p14:creationId xmlns:p14="http://schemas.microsoft.com/office/powerpoint/2010/main" val="3075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EF252E73-30D8-6249-A7CB-E908D07E3524}" type="datetimeFigureOut">
              <a:rPr lang="en-US" smtClean="0"/>
              <a:t>10/25/11</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6A2596D4-C83F-A54C-BDD8-C90AC01B967D}" type="slidenum">
              <a:rPr lang="en-US" smtClean="0"/>
              <a:t>‹#›</a:t>
            </a:fld>
            <a:endParaRPr lang="en-US"/>
          </a:p>
        </p:txBody>
      </p:sp>
    </p:spTree>
    <p:extLst>
      <p:ext uri="{BB962C8B-B14F-4D97-AF65-F5344CB8AC3E}">
        <p14:creationId xmlns:p14="http://schemas.microsoft.com/office/powerpoint/2010/main" val="37470412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ore 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381000" y="274639"/>
            <a:ext cx="82296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1028" name="Rectangle 4"/>
          <p:cNvSpPr>
            <a:spLocks noGrp="1" noChangeArrowheads="1"/>
          </p:cNvSpPr>
          <p:nvPr>
            <p:ph type="body" idx="1"/>
          </p:nvPr>
        </p:nvSpPr>
        <p:spPr bwMode="auto">
          <a:xfrm>
            <a:off x="381000" y="1300164"/>
            <a:ext cx="8229600"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2469" name="Rectangle 5"/>
          <p:cNvSpPr>
            <a:spLocks noGrp="1" noChangeArrowheads="1"/>
          </p:cNvSpPr>
          <p:nvPr>
            <p:ph type="dt" sz="half" idx="2"/>
          </p:nvPr>
        </p:nvSpPr>
        <p:spPr bwMode="auto">
          <a:xfrm>
            <a:off x="444012" y="65659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100"/>
            </a:lvl1pPr>
          </a:lstStyle>
          <a:p>
            <a:fld id="{EF252E73-30D8-6249-A7CB-E908D07E3524}" type="datetimeFigureOut">
              <a:rPr lang="en-US" smtClean="0"/>
              <a:t>10/25/11</a:t>
            </a:fld>
            <a:endParaRPr lang="en-US"/>
          </a:p>
        </p:txBody>
      </p:sp>
      <p:sp>
        <p:nvSpPr>
          <p:cNvPr id="62470" name="Rectangle 6"/>
          <p:cNvSpPr>
            <a:spLocks noGrp="1" noChangeArrowheads="1"/>
          </p:cNvSpPr>
          <p:nvPr>
            <p:ph type="ftr" sz="quarter" idx="3"/>
          </p:nvPr>
        </p:nvSpPr>
        <p:spPr bwMode="auto">
          <a:xfrm>
            <a:off x="2611316" y="6575425"/>
            <a:ext cx="383198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base">
              <a:defRPr sz="1100"/>
            </a:lvl1pPr>
          </a:lstStyle>
          <a:p>
            <a:endParaRPr lang="en-US"/>
          </a:p>
        </p:txBody>
      </p:sp>
      <p:sp>
        <p:nvSpPr>
          <p:cNvPr id="62471" name="Rectangle 7"/>
          <p:cNvSpPr>
            <a:spLocks noGrp="1" noChangeArrowheads="1"/>
          </p:cNvSpPr>
          <p:nvPr>
            <p:ph type="sldNum" sz="quarter" idx="4"/>
          </p:nvPr>
        </p:nvSpPr>
        <p:spPr bwMode="auto">
          <a:xfrm>
            <a:off x="6522427" y="65786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100"/>
            </a:lvl1pPr>
          </a:lstStyle>
          <a:p>
            <a:fld id="{6A2596D4-C83F-A54C-BDD8-C90AC01B967D}" type="slidenum">
              <a:rPr lang="en-US" smtClean="0"/>
              <a:t>‹#›</a:t>
            </a:fld>
            <a:endParaRPr lang="en-US"/>
          </a:p>
        </p:txBody>
      </p:sp>
      <p:pic>
        <p:nvPicPr>
          <p:cNvPr id="1032" name="Picture 8" descr="rmit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9500" y="476251"/>
            <a:ext cx="10726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500">
          <a:solidFill>
            <a:srgbClr val="EE3224"/>
          </a:solidFill>
          <a:latin typeface="+mj-lt"/>
          <a:ea typeface="ＭＳ Ｐゴシック" charset="0"/>
          <a:cs typeface="+mj-cs"/>
        </a:defRPr>
      </a:lvl1pPr>
      <a:lvl2pPr algn="l" rtl="0" eaLnBrk="1" fontAlgn="base" hangingPunct="1">
        <a:spcBef>
          <a:spcPct val="0"/>
        </a:spcBef>
        <a:spcAft>
          <a:spcPct val="0"/>
        </a:spcAft>
        <a:defRPr sz="2500">
          <a:solidFill>
            <a:srgbClr val="EE3224"/>
          </a:solidFill>
          <a:latin typeface="Arial" charset="0"/>
          <a:ea typeface="ＭＳ Ｐゴシック" charset="0"/>
          <a:cs typeface="Arial" charset="0"/>
        </a:defRPr>
      </a:lvl2pPr>
      <a:lvl3pPr algn="l" rtl="0" eaLnBrk="1" fontAlgn="base" hangingPunct="1">
        <a:spcBef>
          <a:spcPct val="0"/>
        </a:spcBef>
        <a:spcAft>
          <a:spcPct val="0"/>
        </a:spcAft>
        <a:defRPr sz="2500">
          <a:solidFill>
            <a:srgbClr val="EE3224"/>
          </a:solidFill>
          <a:latin typeface="Arial" charset="0"/>
          <a:ea typeface="ＭＳ Ｐゴシック" charset="0"/>
          <a:cs typeface="Arial" charset="0"/>
        </a:defRPr>
      </a:lvl3pPr>
      <a:lvl4pPr algn="l" rtl="0" eaLnBrk="1" fontAlgn="base" hangingPunct="1">
        <a:spcBef>
          <a:spcPct val="0"/>
        </a:spcBef>
        <a:spcAft>
          <a:spcPct val="0"/>
        </a:spcAft>
        <a:defRPr sz="2500">
          <a:solidFill>
            <a:srgbClr val="EE3224"/>
          </a:solidFill>
          <a:latin typeface="Arial" charset="0"/>
          <a:ea typeface="ＭＳ Ｐゴシック" charset="0"/>
          <a:cs typeface="Arial" charset="0"/>
        </a:defRPr>
      </a:lvl4pPr>
      <a:lvl5pPr algn="l" rtl="0" eaLnBrk="1" fontAlgn="base" hangingPunct="1">
        <a:spcBef>
          <a:spcPct val="0"/>
        </a:spcBef>
        <a:spcAft>
          <a:spcPct val="0"/>
        </a:spcAft>
        <a:defRPr sz="2500">
          <a:solidFill>
            <a:srgbClr val="EE3224"/>
          </a:solidFill>
          <a:latin typeface="Arial" charset="0"/>
          <a:ea typeface="ＭＳ Ｐゴシック"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180975" indent="-180975" algn="l" rtl="0" eaLnBrk="1" fontAlgn="base" hangingPunct="1">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core 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381000" y="274641"/>
            <a:ext cx="82296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2052" name="Rectangle 4"/>
          <p:cNvSpPr>
            <a:spLocks noGrp="1" noChangeArrowheads="1"/>
          </p:cNvSpPr>
          <p:nvPr>
            <p:ph type="body" idx="1"/>
          </p:nvPr>
        </p:nvSpPr>
        <p:spPr bwMode="auto">
          <a:xfrm>
            <a:off x="381000" y="1300166"/>
            <a:ext cx="8229600"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93189" name="Rectangle 5"/>
          <p:cNvSpPr>
            <a:spLocks noGrp="1" noChangeArrowheads="1"/>
          </p:cNvSpPr>
          <p:nvPr>
            <p:ph type="dt" sz="half" idx="2"/>
          </p:nvPr>
        </p:nvSpPr>
        <p:spPr bwMode="auto">
          <a:xfrm>
            <a:off x="444012" y="65659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100"/>
            </a:lvl1pPr>
          </a:lstStyle>
          <a:p>
            <a:r>
              <a:rPr lang="en-AU"/>
              <a:t>RMIT University©</a:t>
            </a:r>
            <a:fld id="{4A5E2BB4-F099-664A-805A-84DEB5E19ACB}" type="datetime1">
              <a:rPr lang="en-US"/>
              <a:pPr/>
              <a:t>10/25/11</a:t>
            </a:fld>
            <a:endParaRPr lang="en-AU"/>
          </a:p>
        </p:txBody>
      </p:sp>
      <p:sp>
        <p:nvSpPr>
          <p:cNvPr id="93190" name="Rectangle 6"/>
          <p:cNvSpPr>
            <a:spLocks noGrp="1" noChangeArrowheads="1"/>
          </p:cNvSpPr>
          <p:nvPr>
            <p:ph type="ftr" sz="quarter" idx="3"/>
          </p:nvPr>
        </p:nvSpPr>
        <p:spPr bwMode="auto">
          <a:xfrm>
            <a:off x="2611317" y="6575425"/>
            <a:ext cx="383198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base">
              <a:defRPr sz="1100"/>
            </a:lvl1pPr>
          </a:lstStyle>
          <a:p>
            <a:r>
              <a:rPr lang="en-AU"/>
              <a:t>RMIT University©2010</a:t>
            </a:r>
          </a:p>
        </p:txBody>
      </p:sp>
      <p:sp>
        <p:nvSpPr>
          <p:cNvPr id="93191" name="Rectangle 7"/>
          <p:cNvSpPr>
            <a:spLocks noGrp="1" noChangeArrowheads="1"/>
          </p:cNvSpPr>
          <p:nvPr>
            <p:ph type="sldNum" sz="quarter" idx="4"/>
          </p:nvPr>
        </p:nvSpPr>
        <p:spPr bwMode="auto">
          <a:xfrm>
            <a:off x="6522427" y="65786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100"/>
            </a:lvl1pPr>
          </a:lstStyle>
          <a:p>
            <a:fld id="{A86474B2-CA88-2248-92E8-0FC9B6DA64C6}" type="slidenum">
              <a:rPr lang="en-AU"/>
              <a:pPr/>
              <a:t>‹#›</a:t>
            </a:fld>
            <a:endParaRPr lang="en-AU"/>
          </a:p>
        </p:txBody>
      </p:sp>
      <p:pic>
        <p:nvPicPr>
          <p:cNvPr id="2056" name="Picture 8" descr="rmit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9501" y="404816"/>
            <a:ext cx="10726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fontAlgn="base" hangingPunct="1">
        <a:spcBef>
          <a:spcPct val="0"/>
        </a:spcBef>
        <a:spcAft>
          <a:spcPct val="0"/>
        </a:spcAft>
        <a:defRPr sz="2500">
          <a:solidFill>
            <a:srgbClr val="EE3224"/>
          </a:solidFill>
          <a:latin typeface="+mj-lt"/>
          <a:ea typeface="ＭＳ Ｐゴシック" charset="0"/>
          <a:cs typeface="+mj-cs"/>
        </a:defRPr>
      </a:lvl1pPr>
      <a:lvl2pPr algn="l" rtl="0" eaLnBrk="1" fontAlgn="base" hangingPunct="1">
        <a:spcBef>
          <a:spcPct val="0"/>
        </a:spcBef>
        <a:spcAft>
          <a:spcPct val="0"/>
        </a:spcAft>
        <a:defRPr sz="2500">
          <a:solidFill>
            <a:srgbClr val="EE3224"/>
          </a:solidFill>
          <a:latin typeface="Arial" charset="0"/>
          <a:ea typeface="ＭＳ Ｐゴシック" charset="0"/>
          <a:cs typeface="Arial" charset="0"/>
        </a:defRPr>
      </a:lvl2pPr>
      <a:lvl3pPr algn="l" rtl="0" eaLnBrk="1" fontAlgn="base" hangingPunct="1">
        <a:spcBef>
          <a:spcPct val="0"/>
        </a:spcBef>
        <a:spcAft>
          <a:spcPct val="0"/>
        </a:spcAft>
        <a:defRPr sz="2500">
          <a:solidFill>
            <a:srgbClr val="EE3224"/>
          </a:solidFill>
          <a:latin typeface="Arial" charset="0"/>
          <a:ea typeface="ＭＳ Ｐゴシック" charset="0"/>
          <a:cs typeface="Arial" charset="0"/>
        </a:defRPr>
      </a:lvl3pPr>
      <a:lvl4pPr algn="l" rtl="0" eaLnBrk="1" fontAlgn="base" hangingPunct="1">
        <a:spcBef>
          <a:spcPct val="0"/>
        </a:spcBef>
        <a:spcAft>
          <a:spcPct val="0"/>
        </a:spcAft>
        <a:defRPr sz="2500">
          <a:solidFill>
            <a:srgbClr val="EE3224"/>
          </a:solidFill>
          <a:latin typeface="Arial" charset="0"/>
          <a:ea typeface="ＭＳ Ｐゴシック" charset="0"/>
          <a:cs typeface="Arial" charset="0"/>
        </a:defRPr>
      </a:lvl4pPr>
      <a:lvl5pPr algn="l" rtl="0" eaLnBrk="1" fontAlgn="base" hangingPunct="1">
        <a:spcBef>
          <a:spcPct val="0"/>
        </a:spcBef>
        <a:spcAft>
          <a:spcPct val="0"/>
        </a:spcAft>
        <a:defRPr sz="2500">
          <a:solidFill>
            <a:srgbClr val="EE3224"/>
          </a:solidFill>
          <a:latin typeface="Arial" charset="0"/>
          <a:ea typeface="ＭＳ Ｐゴシック"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180975" indent="-180975" algn="l" rtl="0" eaLnBrk="1" fontAlgn="base" hangingPunct="1">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cs.mobile-utopia.com/jcs/61093_ChoiceGroup.java" TargetMode="Externa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6.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7.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smartphones using CLDC/MIDP</a:t>
            </a:r>
          </a:p>
        </p:txBody>
      </p:sp>
      <p:sp>
        <p:nvSpPr>
          <p:cNvPr id="3" name="Subtitle 2"/>
          <p:cNvSpPr>
            <a:spLocks noGrp="1"/>
          </p:cNvSpPr>
          <p:nvPr>
            <p:ph type="subTitle" idx="1"/>
          </p:nvPr>
        </p:nvSpPr>
        <p:spPr/>
        <p:txBody>
          <a:bodyPr/>
          <a:lstStyle/>
          <a:p>
            <a:r>
              <a:rPr lang="en-US" dirty="0" smtClean="0"/>
              <a:t>Prepared by George Nguyen</a:t>
            </a:r>
            <a:endParaRPr lang="en-US" dirty="0"/>
          </a:p>
        </p:txBody>
      </p:sp>
    </p:spTree>
    <p:extLst>
      <p:ext uri="{BB962C8B-B14F-4D97-AF65-F5344CB8AC3E}">
        <p14:creationId xmlns:p14="http://schemas.microsoft.com/office/powerpoint/2010/main" val="2080068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t>Alert</a:t>
            </a:r>
          </a:p>
        </p:txBody>
      </p:sp>
      <p:sp>
        <p:nvSpPr>
          <p:cNvPr id="10243" name="Rectangle 3"/>
          <p:cNvSpPr>
            <a:spLocks noGrp="1" noChangeArrowheads="1"/>
          </p:cNvSpPr>
          <p:nvPr>
            <p:ph type="body" idx="1"/>
          </p:nvPr>
        </p:nvSpPr>
        <p:spPr/>
        <p:txBody>
          <a:bodyPr/>
          <a:lstStyle/>
          <a:p>
            <a:r>
              <a:rPr lang="en-GB" dirty="0" smtClean="0"/>
              <a:t>Use the Alert control for notifications</a:t>
            </a:r>
          </a:p>
          <a:p>
            <a:r>
              <a:rPr lang="en-GB" dirty="0" smtClean="0"/>
              <a:t>Alerts are like modal dialogs and can close</a:t>
            </a:r>
            <a:br>
              <a:rPr lang="en-GB" dirty="0" smtClean="0"/>
            </a:br>
            <a:r>
              <a:rPr lang="en-GB" dirty="0" smtClean="0"/>
              <a:t>themselves with a timeout</a:t>
            </a:r>
          </a:p>
          <a:p>
            <a:r>
              <a:rPr lang="en-GB" dirty="0" smtClean="0"/>
              <a:t>They are particularly useful for </a:t>
            </a:r>
            <a:br>
              <a:rPr lang="en-GB" dirty="0" smtClean="0"/>
            </a:br>
            <a:r>
              <a:rPr lang="en-GB" dirty="0" smtClean="0"/>
              <a:t>displaying error messages</a:t>
            </a:r>
          </a:p>
          <a:p>
            <a:pPr marL="923925" lvl="3" indent="0">
              <a:buNone/>
            </a:pPr>
            <a:r>
              <a:rPr lang="en-GB" dirty="0">
                <a:latin typeface="Courier New"/>
                <a:cs typeface="Courier New"/>
              </a:rPr>
              <a:t>Alert </a:t>
            </a:r>
            <a:r>
              <a:rPr lang="en-GB" dirty="0" err="1">
                <a:latin typeface="Courier New"/>
                <a:cs typeface="Courier New"/>
              </a:rPr>
              <a:t>alert</a:t>
            </a:r>
            <a:r>
              <a:rPr lang="en-GB" dirty="0">
                <a:latin typeface="Courier New"/>
                <a:cs typeface="Courier New"/>
              </a:rPr>
              <a:t> = new Alert(“Alert”);</a:t>
            </a:r>
          </a:p>
          <a:p>
            <a:pPr marL="923925" lvl="3" indent="0">
              <a:buNone/>
            </a:pPr>
            <a:r>
              <a:rPr lang="en-GB" dirty="0" err="1">
                <a:latin typeface="Courier New"/>
                <a:cs typeface="Courier New"/>
              </a:rPr>
              <a:t>alert.setType</a:t>
            </a:r>
            <a:r>
              <a:rPr lang="en-GB" dirty="0">
                <a:latin typeface="Courier New"/>
                <a:cs typeface="Courier New"/>
              </a:rPr>
              <a:t>(</a:t>
            </a:r>
            <a:r>
              <a:rPr lang="en-GB" dirty="0" err="1">
                <a:latin typeface="Courier New"/>
                <a:cs typeface="Courier New"/>
              </a:rPr>
              <a:t>AlertType.ERROR</a:t>
            </a:r>
            <a:r>
              <a:rPr lang="en-GB" dirty="0">
                <a:latin typeface="Courier New"/>
                <a:cs typeface="Courier New"/>
              </a:rPr>
              <a:t>);</a:t>
            </a:r>
          </a:p>
          <a:p>
            <a:pPr marL="923925" lvl="3" indent="0">
              <a:buNone/>
            </a:pPr>
            <a:r>
              <a:rPr lang="en-GB" dirty="0" err="1">
                <a:latin typeface="Courier New"/>
                <a:cs typeface="Courier New"/>
              </a:rPr>
              <a:t>alert.setString</a:t>
            </a:r>
            <a:r>
              <a:rPr lang="en-GB" dirty="0">
                <a:latin typeface="Courier New"/>
                <a:cs typeface="Courier New"/>
              </a:rPr>
              <a:t>(“*** ERROR ****”);</a:t>
            </a:r>
          </a:p>
          <a:p>
            <a:pPr marL="923925" lvl="3" indent="0">
              <a:buNone/>
            </a:pPr>
            <a:r>
              <a:rPr lang="en-GB" dirty="0" err="1">
                <a:latin typeface="Courier New"/>
                <a:cs typeface="Courier New"/>
              </a:rPr>
              <a:t>display.setCurrent</a:t>
            </a:r>
            <a:r>
              <a:rPr lang="en-GB" dirty="0">
                <a:latin typeface="Courier New"/>
                <a:cs typeface="Courier New"/>
              </a:rPr>
              <a:t>(alert);</a:t>
            </a:r>
          </a:p>
          <a:p>
            <a:r>
              <a:rPr lang="en-GB" dirty="0" smtClean="0"/>
              <a:t>Ensure the error message is clearly understandable</a:t>
            </a:r>
          </a:p>
          <a:p>
            <a:pPr lvl="1"/>
            <a:r>
              <a:rPr lang="en-GB" dirty="0" smtClean="0"/>
              <a:t>Use human-readable language</a:t>
            </a:r>
          </a:p>
          <a:p>
            <a:pPr lvl="1"/>
            <a:r>
              <a:rPr lang="en-GB" dirty="0" smtClean="0"/>
              <a:t>Use precise descriptions and constructive advice</a:t>
            </a:r>
          </a:p>
          <a:p>
            <a:endParaRPr lang="en-GB" dirty="0" smtClean="0"/>
          </a:p>
        </p:txBody>
      </p:sp>
      <p:pic>
        <p:nvPicPr>
          <p:cNvPr id="10244" name="Picture 4" descr="alert_6th_ed"/>
          <p:cNvPicPr>
            <a:picLocks noChangeAspect="1" noChangeArrowheads="1"/>
          </p:cNvPicPr>
          <p:nvPr/>
        </p:nvPicPr>
        <p:blipFill>
          <a:blip r:embed="rId3" cstate="print"/>
          <a:srcRect/>
          <a:stretch>
            <a:fillRect/>
          </a:stretch>
        </p:blipFill>
        <p:spPr bwMode="auto">
          <a:xfrm>
            <a:off x="6189785" y="1331913"/>
            <a:ext cx="2614246" cy="4248150"/>
          </a:xfrm>
          <a:prstGeom prst="rect">
            <a:avLst/>
          </a:prstGeom>
          <a:noFill/>
          <a:ln w="9525">
            <a:noFill/>
            <a:miter lim="800000"/>
            <a:headEnd/>
            <a:tailEnd/>
          </a:ln>
        </p:spPr>
      </p:pic>
    </p:spTree>
    <p:extLst>
      <p:ext uri="{BB962C8B-B14F-4D97-AF65-F5344CB8AC3E}">
        <p14:creationId xmlns:p14="http://schemas.microsoft.com/office/powerpoint/2010/main" val="1001654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dirty="0" smtClean="0"/>
              <a:t>List (1)</a:t>
            </a:r>
          </a:p>
        </p:txBody>
      </p:sp>
      <p:sp>
        <p:nvSpPr>
          <p:cNvPr id="11267" name="Rectangle 3"/>
          <p:cNvSpPr>
            <a:spLocks noGrp="1" noChangeArrowheads="1"/>
          </p:cNvSpPr>
          <p:nvPr>
            <p:ph type="body" idx="1"/>
          </p:nvPr>
        </p:nvSpPr>
        <p:spPr/>
        <p:txBody>
          <a:bodyPr/>
          <a:lstStyle/>
          <a:p>
            <a:r>
              <a:rPr lang="en-GB" dirty="0" smtClean="0"/>
              <a:t>Use List controls to display choices to the user</a:t>
            </a:r>
          </a:p>
          <a:p>
            <a:pPr marL="319087" lvl="1" indent="0">
              <a:buNone/>
            </a:pPr>
            <a:r>
              <a:rPr lang="en-GB" sz="1600" dirty="0">
                <a:latin typeface="Courier New"/>
                <a:cs typeface="Courier New"/>
              </a:rPr>
              <a:t>List </a:t>
            </a:r>
            <a:r>
              <a:rPr lang="en-GB" sz="1600" dirty="0" err="1">
                <a:latin typeface="Courier New"/>
                <a:cs typeface="Courier New"/>
              </a:rPr>
              <a:t>list</a:t>
            </a:r>
            <a:r>
              <a:rPr lang="en-GB" sz="1600" dirty="0">
                <a:latin typeface="Courier New"/>
                <a:cs typeface="Courier New"/>
              </a:rPr>
              <a:t> = new List(“Main Menu”, </a:t>
            </a:r>
          </a:p>
          <a:p>
            <a:pPr marL="319087" lvl="1" indent="0">
              <a:buNone/>
            </a:pPr>
            <a:r>
              <a:rPr lang="en-GB" sz="1600" dirty="0">
                <a:latin typeface="Courier New"/>
                <a:cs typeface="Courier New"/>
              </a:rPr>
              <a:t>            </a:t>
            </a:r>
            <a:r>
              <a:rPr lang="en-GB" sz="1600" dirty="0" err="1">
                <a:latin typeface="Courier New"/>
                <a:cs typeface="Courier New"/>
              </a:rPr>
              <a:t>Choice.IMPLICIT</a:t>
            </a:r>
            <a:r>
              <a:rPr lang="en-GB" sz="1600" dirty="0">
                <a:latin typeface="Courier New"/>
                <a:cs typeface="Courier New"/>
              </a:rPr>
              <a:t>);</a:t>
            </a:r>
          </a:p>
          <a:p>
            <a:pPr marL="319087" lvl="1" indent="0">
              <a:buNone/>
            </a:pPr>
            <a:r>
              <a:rPr lang="en-GB" sz="1600" dirty="0" err="1">
                <a:latin typeface="Courier New"/>
                <a:cs typeface="Courier New"/>
              </a:rPr>
              <a:t>list.append</a:t>
            </a:r>
            <a:r>
              <a:rPr lang="en-GB" sz="1600" dirty="0">
                <a:latin typeface="Courier New"/>
                <a:cs typeface="Courier New"/>
              </a:rPr>
              <a:t>(“Login”, image1);</a:t>
            </a:r>
          </a:p>
          <a:p>
            <a:pPr marL="319087" lvl="1" indent="0">
              <a:buNone/>
            </a:pPr>
            <a:r>
              <a:rPr lang="en-GB" sz="1600" dirty="0" err="1">
                <a:latin typeface="Courier New"/>
                <a:cs typeface="Courier New"/>
              </a:rPr>
              <a:t>list.append</a:t>
            </a:r>
            <a:r>
              <a:rPr lang="en-GB" sz="1600" dirty="0">
                <a:latin typeface="Courier New"/>
                <a:cs typeface="Courier New"/>
              </a:rPr>
              <a:t>(“New Account”, image2);</a:t>
            </a:r>
          </a:p>
          <a:p>
            <a:pPr marL="319087" lvl="1" indent="0">
              <a:buNone/>
            </a:pPr>
            <a:r>
              <a:rPr lang="en-GB" sz="1600" dirty="0" err="1">
                <a:latin typeface="Courier New"/>
                <a:cs typeface="Courier New"/>
              </a:rPr>
              <a:t>list.append</a:t>
            </a:r>
            <a:r>
              <a:rPr lang="en-GB" sz="1600" dirty="0">
                <a:latin typeface="Courier New"/>
                <a:cs typeface="Courier New"/>
              </a:rPr>
              <a:t>(“Search for Tickets”, image3);</a:t>
            </a:r>
          </a:p>
          <a:p>
            <a:pPr marL="319087" lvl="1" indent="0">
              <a:buNone/>
            </a:pPr>
            <a:r>
              <a:rPr lang="en-GB" sz="1600" dirty="0" err="1">
                <a:latin typeface="Courier New"/>
                <a:cs typeface="Courier New"/>
              </a:rPr>
              <a:t>list.append</a:t>
            </a:r>
            <a:r>
              <a:rPr lang="en-GB" sz="1600" dirty="0">
                <a:latin typeface="Courier New"/>
                <a:cs typeface="Courier New"/>
              </a:rPr>
              <a:t>(“Exit”, image4);</a:t>
            </a:r>
          </a:p>
          <a:p>
            <a:pPr marL="319087" lvl="1" indent="0">
              <a:buNone/>
            </a:pPr>
            <a:r>
              <a:rPr lang="en-GB" sz="1600" dirty="0" err="1">
                <a:latin typeface="Courier New"/>
                <a:cs typeface="Courier New"/>
              </a:rPr>
              <a:t>display.setCurrent</a:t>
            </a:r>
            <a:r>
              <a:rPr lang="en-GB" sz="1600" dirty="0">
                <a:latin typeface="Courier New"/>
                <a:cs typeface="Courier New"/>
              </a:rPr>
              <a:t>(list);</a:t>
            </a:r>
          </a:p>
          <a:p>
            <a:endParaRPr lang="en-GB" dirty="0" smtClean="0"/>
          </a:p>
        </p:txBody>
      </p:sp>
      <p:pic>
        <p:nvPicPr>
          <p:cNvPr id="11268" name="Picture 4" descr="list_6th_ed"/>
          <p:cNvPicPr>
            <a:picLocks noChangeAspect="1" noChangeArrowheads="1"/>
          </p:cNvPicPr>
          <p:nvPr/>
        </p:nvPicPr>
        <p:blipFill>
          <a:blip r:embed="rId3" cstate="print"/>
          <a:srcRect/>
          <a:stretch>
            <a:fillRect/>
          </a:stretch>
        </p:blipFill>
        <p:spPr bwMode="auto">
          <a:xfrm>
            <a:off x="6180993" y="1662113"/>
            <a:ext cx="2570284" cy="4176712"/>
          </a:xfrm>
          <a:prstGeom prst="rect">
            <a:avLst/>
          </a:prstGeom>
          <a:noFill/>
          <a:ln w="9525">
            <a:noFill/>
            <a:miter lim="800000"/>
            <a:headEnd/>
            <a:tailEnd/>
          </a:ln>
        </p:spPr>
      </p:pic>
    </p:spTree>
    <p:extLst>
      <p:ext uri="{BB962C8B-B14F-4D97-AF65-F5344CB8AC3E}">
        <p14:creationId xmlns:p14="http://schemas.microsoft.com/office/powerpoint/2010/main" val="4144486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smtClean="0"/>
              <a:t>List (2)</a:t>
            </a:r>
          </a:p>
        </p:txBody>
      </p:sp>
      <p:sp>
        <p:nvSpPr>
          <p:cNvPr id="12291" name="Rectangle 3"/>
          <p:cNvSpPr>
            <a:spLocks noGrp="1" noChangeArrowheads="1"/>
          </p:cNvSpPr>
          <p:nvPr>
            <p:ph type="body" idx="1"/>
          </p:nvPr>
        </p:nvSpPr>
        <p:spPr/>
        <p:txBody>
          <a:bodyPr/>
          <a:lstStyle/>
          <a:p>
            <a:r>
              <a:rPr lang="en-GB" dirty="0" smtClean="0"/>
              <a:t>Implement </a:t>
            </a:r>
            <a:r>
              <a:rPr lang="en-GB" dirty="0" err="1">
                <a:latin typeface="Courier New"/>
                <a:ea typeface="Arial" charset="0"/>
                <a:cs typeface="Courier New"/>
              </a:rPr>
              <a:t>CommandListener</a:t>
            </a:r>
            <a:r>
              <a:rPr lang="en-GB" dirty="0" smtClean="0"/>
              <a:t> interface to dispatch list events</a:t>
            </a:r>
          </a:p>
          <a:p>
            <a:endParaRPr lang="en-GB" dirty="0" smtClean="0"/>
          </a:p>
          <a:p>
            <a:pPr marL="633413" lvl="2" indent="0">
              <a:buNone/>
            </a:pPr>
            <a:r>
              <a:rPr lang="en-GB" dirty="0" smtClean="0">
                <a:latin typeface="Courier New"/>
                <a:cs typeface="Courier New"/>
              </a:rPr>
              <a:t>public void </a:t>
            </a:r>
            <a:r>
              <a:rPr lang="en-GB" dirty="0" err="1" smtClean="0">
                <a:latin typeface="Courier New"/>
                <a:cs typeface="Courier New"/>
              </a:rPr>
              <a:t>commandAction</a:t>
            </a:r>
            <a:r>
              <a:rPr lang="en-GB" dirty="0" smtClean="0">
                <a:latin typeface="Courier New"/>
                <a:cs typeface="Courier New"/>
              </a:rPr>
              <a:t>(Command c, Displayable d) {</a:t>
            </a:r>
          </a:p>
          <a:p>
            <a:pPr marL="633413" lvl="2" indent="0">
              <a:buNone/>
            </a:pPr>
            <a:r>
              <a:rPr lang="en-GB" dirty="0" smtClean="0">
                <a:latin typeface="Courier New"/>
                <a:cs typeface="Courier New"/>
              </a:rPr>
              <a:t>    List </a:t>
            </a:r>
            <a:r>
              <a:rPr lang="en-GB" dirty="0" err="1" smtClean="0">
                <a:latin typeface="Courier New"/>
                <a:cs typeface="Courier New"/>
              </a:rPr>
              <a:t>list</a:t>
            </a:r>
            <a:r>
              <a:rPr lang="en-GB" dirty="0" smtClean="0">
                <a:latin typeface="Courier New"/>
                <a:cs typeface="Courier New"/>
              </a:rPr>
              <a:t> = (List)</a:t>
            </a:r>
            <a:r>
              <a:rPr lang="en-GB" dirty="0" err="1" smtClean="0">
                <a:latin typeface="Courier New"/>
                <a:cs typeface="Courier New"/>
              </a:rPr>
              <a:t>display.getCurrent</a:t>
            </a:r>
            <a:r>
              <a:rPr lang="en-GB" dirty="0" smtClean="0">
                <a:latin typeface="Courier New"/>
                <a:cs typeface="Courier New"/>
              </a:rPr>
              <a:t>();</a:t>
            </a:r>
          </a:p>
          <a:p>
            <a:pPr marL="633413" lvl="2" indent="0">
              <a:buNone/>
            </a:pPr>
            <a:r>
              <a:rPr lang="en-GB" dirty="0" smtClean="0">
                <a:latin typeface="Courier New"/>
                <a:cs typeface="Courier New"/>
              </a:rPr>
              <a:t>    switch(</a:t>
            </a:r>
            <a:r>
              <a:rPr lang="en-GB" dirty="0" err="1" smtClean="0">
                <a:latin typeface="Courier New"/>
                <a:cs typeface="Courier New"/>
              </a:rPr>
              <a:t>list.getSelectedIndex</a:t>
            </a:r>
            <a:r>
              <a:rPr lang="en-GB" dirty="0" smtClean="0">
                <a:latin typeface="Courier New"/>
                <a:cs typeface="Courier New"/>
              </a:rPr>
              <a:t>()) {</a:t>
            </a:r>
          </a:p>
          <a:p>
            <a:pPr marL="633413" lvl="2" indent="0">
              <a:buNone/>
            </a:pPr>
            <a:r>
              <a:rPr lang="en-GB" dirty="0" smtClean="0">
                <a:latin typeface="Courier New"/>
                <a:cs typeface="Courier New"/>
              </a:rPr>
              <a:t>        case 0: break;</a:t>
            </a:r>
          </a:p>
          <a:p>
            <a:pPr marL="633413" lvl="2" indent="0">
              <a:buNone/>
            </a:pPr>
            <a:r>
              <a:rPr lang="en-GB" dirty="0" smtClean="0">
                <a:latin typeface="Courier New"/>
                <a:cs typeface="Courier New"/>
              </a:rPr>
              <a:t>        case 1: break;</a:t>
            </a:r>
          </a:p>
          <a:p>
            <a:pPr marL="633413" lvl="2" indent="0">
              <a:buNone/>
            </a:pPr>
            <a:r>
              <a:rPr lang="en-GB" dirty="0" smtClean="0">
                <a:latin typeface="Courier New"/>
                <a:cs typeface="Courier New"/>
              </a:rPr>
              <a:t>    }</a:t>
            </a:r>
          </a:p>
          <a:p>
            <a:pPr marL="633413" lvl="2" indent="0">
              <a:buNone/>
            </a:pPr>
            <a:r>
              <a:rPr lang="en-GB" dirty="0" smtClean="0">
                <a:latin typeface="Courier New"/>
                <a:cs typeface="Courier New"/>
              </a:rPr>
              <a:t>}</a:t>
            </a:r>
          </a:p>
          <a:p>
            <a:pPr lvl="2"/>
            <a:endParaRPr lang="en-GB" dirty="0" smtClean="0"/>
          </a:p>
        </p:txBody>
      </p:sp>
    </p:spTree>
    <p:extLst>
      <p:ext uri="{BB962C8B-B14F-4D97-AF65-F5344CB8AC3E}">
        <p14:creationId xmlns:p14="http://schemas.microsoft.com/office/powerpoint/2010/main" val="3359773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mtClean="0"/>
              <a:t>TextBox</a:t>
            </a:r>
          </a:p>
        </p:txBody>
      </p:sp>
      <p:sp>
        <p:nvSpPr>
          <p:cNvPr id="13315" name="Rectangle 3"/>
          <p:cNvSpPr>
            <a:spLocks noGrp="1" noChangeArrowheads="1"/>
          </p:cNvSpPr>
          <p:nvPr>
            <p:ph type="body" idx="1"/>
          </p:nvPr>
        </p:nvSpPr>
        <p:spPr/>
        <p:txBody>
          <a:bodyPr/>
          <a:lstStyle/>
          <a:p>
            <a:r>
              <a:rPr lang="en-GB" dirty="0" smtClean="0"/>
              <a:t>Use the </a:t>
            </a:r>
            <a:r>
              <a:rPr lang="en-GB" dirty="0" err="1">
                <a:latin typeface="Courier New"/>
                <a:cs typeface="Courier New"/>
              </a:rPr>
              <a:t>TextBox</a:t>
            </a:r>
            <a:r>
              <a:rPr lang="en-GB" dirty="0" smtClean="0"/>
              <a:t> control to accept user input</a:t>
            </a:r>
          </a:p>
          <a:p>
            <a:endParaRPr lang="en-GB" dirty="0" smtClean="0"/>
          </a:p>
          <a:p>
            <a:pPr marL="14287" indent="0">
              <a:buNone/>
            </a:pPr>
            <a:r>
              <a:rPr lang="en-GB" dirty="0" err="1">
                <a:latin typeface="Courier New"/>
                <a:cs typeface="Courier New"/>
              </a:rPr>
              <a:t>TextBox</a:t>
            </a:r>
            <a:r>
              <a:rPr lang="en-GB" dirty="0">
                <a:latin typeface="Courier New"/>
                <a:cs typeface="Courier New"/>
              </a:rPr>
              <a:t> </a:t>
            </a:r>
            <a:r>
              <a:rPr lang="en-GB" dirty="0" err="1">
                <a:latin typeface="Courier New"/>
                <a:cs typeface="Courier New"/>
              </a:rPr>
              <a:t>textBox</a:t>
            </a:r>
            <a:r>
              <a:rPr lang="en-GB" dirty="0">
                <a:latin typeface="Courier New"/>
                <a:cs typeface="Courier New"/>
              </a:rPr>
              <a:t> = new </a:t>
            </a:r>
            <a:r>
              <a:rPr lang="en-GB" dirty="0" err="1" smtClean="0">
                <a:latin typeface="Courier New"/>
                <a:cs typeface="Courier New"/>
              </a:rPr>
              <a:t>TextBox</a:t>
            </a:r>
            <a:r>
              <a:rPr lang="en-GB" dirty="0">
                <a:latin typeface="Courier New"/>
                <a:cs typeface="Courier New"/>
              </a:rPr>
              <a:t>(“Enter:”,””,100,TextField.ANY);</a:t>
            </a:r>
          </a:p>
          <a:p>
            <a:pPr marL="14287" indent="0">
              <a:buNone/>
            </a:pPr>
            <a:r>
              <a:rPr lang="en-GB" dirty="0" err="1">
                <a:latin typeface="Courier New"/>
                <a:cs typeface="Courier New"/>
              </a:rPr>
              <a:t>display.setCurrent</a:t>
            </a:r>
            <a:r>
              <a:rPr lang="en-GB" dirty="0">
                <a:latin typeface="Courier New"/>
                <a:cs typeface="Courier New"/>
              </a:rPr>
              <a:t>(</a:t>
            </a:r>
            <a:r>
              <a:rPr lang="en-GB" dirty="0" err="1">
                <a:latin typeface="Courier New"/>
                <a:cs typeface="Courier New"/>
              </a:rPr>
              <a:t>textBox</a:t>
            </a:r>
            <a:r>
              <a:rPr lang="en-GB" dirty="0">
                <a:latin typeface="Courier New"/>
                <a:cs typeface="Courier New"/>
              </a:rPr>
              <a:t>);</a:t>
            </a:r>
          </a:p>
          <a:p>
            <a:endParaRPr lang="en-GB" dirty="0" smtClean="0"/>
          </a:p>
        </p:txBody>
      </p:sp>
      <p:pic>
        <p:nvPicPr>
          <p:cNvPr id="13316" name="Picture 4" descr="textbox_6th_ed"/>
          <p:cNvPicPr>
            <a:picLocks noChangeAspect="1" noChangeArrowheads="1"/>
          </p:cNvPicPr>
          <p:nvPr/>
        </p:nvPicPr>
        <p:blipFill>
          <a:blip r:embed="rId3" cstate="print"/>
          <a:srcRect/>
          <a:stretch>
            <a:fillRect/>
          </a:stretch>
        </p:blipFill>
        <p:spPr bwMode="auto">
          <a:xfrm>
            <a:off x="6235850" y="1212852"/>
            <a:ext cx="2894135" cy="4703763"/>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096975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smtClean="0"/>
              <a:t>Complex Screens - Forms</a:t>
            </a:r>
          </a:p>
        </p:txBody>
      </p:sp>
      <p:sp>
        <p:nvSpPr>
          <p:cNvPr id="14339" name="Rectangle 3"/>
          <p:cNvSpPr>
            <a:spLocks noGrp="1" noChangeArrowheads="1"/>
          </p:cNvSpPr>
          <p:nvPr>
            <p:ph type="body" idx="1"/>
          </p:nvPr>
        </p:nvSpPr>
        <p:spPr/>
        <p:txBody>
          <a:bodyPr/>
          <a:lstStyle/>
          <a:p>
            <a:r>
              <a:rPr lang="en-GB" dirty="0" smtClean="0"/>
              <a:t>Form class acts as a container for form items.</a:t>
            </a:r>
          </a:p>
          <a:p>
            <a:r>
              <a:rPr lang="en-GB" dirty="0" smtClean="0"/>
              <a:t>Form Items:</a:t>
            </a:r>
          </a:p>
          <a:p>
            <a:pPr lvl="1"/>
            <a:r>
              <a:rPr lang="en-GB" dirty="0" err="1" smtClean="0">
                <a:latin typeface="Courier New"/>
                <a:cs typeface="Courier New"/>
              </a:rPr>
              <a:t>TextField</a:t>
            </a:r>
            <a:endParaRPr lang="en-GB" dirty="0" smtClean="0">
              <a:latin typeface="Courier New"/>
              <a:cs typeface="Courier New"/>
            </a:endParaRPr>
          </a:p>
          <a:p>
            <a:pPr lvl="1"/>
            <a:r>
              <a:rPr lang="en-GB" dirty="0" err="1" smtClean="0">
                <a:latin typeface="Courier New"/>
                <a:cs typeface="Courier New"/>
              </a:rPr>
              <a:t>StringItem</a:t>
            </a:r>
            <a:endParaRPr lang="en-GB" dirty="0" smtClean="0">
              <a:latin typeface="Courier New"/>
              <a:cs typeface="Courier New"/>
            </a:endParaRPr>
          </a:p>
          <a:p>
            <a:pPr lvl="1"/>
            <a:r>
              <a:rPr lang="en-GB" dirty="0" err="1" smtClean="0">
                <a:latin typeface="Courier New"/>
                <a:cs typeface="Courier New"/>
              </a:rPr>
              <a:t>DateField</a:t>
            </a:r>
            <a:endParaRPr lang="en-GB" dirty="0" smtClean="0">
              <a:latin typeface="Courier New"/>
              <a:cs typeface="Courier New"/>
            </a:endParaRPr>
          </a:p>
          <a:p>
            <a:pPr lvl="1"/>
            <a:r>
              <a:rPr lang="en-GB" dirty="0" err="1" smtClean="0">
                <a:latin typeface="Courier New"/>
                <a:cs typeface="Courier New"/>
              </a:rPr>
              <a:t>ImageItem</a:t>
            </a:r>
            <a:endParaRPr lang="en-GB" dirty="0" smtClean="0">
              <a:latin typeface="Courier New"/>
              <a:cs typeface="Courier New"/>
            </a:endParaRPr>
          </a:p>
          <a:p>
            <a:pPr lvl="1"/>
            <a:r>
              <a:rPr lang="en-GB" dirty="0" smtClean="0">
                <a:latin typeface="Courier New"/>
                <a:cs typeface="Courier New"/>
              </a:rPr>
              <a:t>Gauge</a:t>
            </a:r>
          </a:p>
          <a:p>
            <a:pPr lvl="1"/>
            <a:r>
              <a:rPr lang="en-GB" dirty="0" err="1" smtClean="0">
                <a:latin typeface="Courier New"/>
                <a:cs typeface="Courier New"/>
              </a:rPr>
              <a:t>CustomItem</a:t>
            </a:r>
            <a:endParaRPr lang="en-GB" dirty="0" smtClean="0">
              <a:latin typeface="Courier New"/>
              <a:cs typeface="Courier New"/>
            </a:endParaRPr>
          </a:p>
          <a:p>
            <a:pPr lvl="1"/>
            <a:r>
              <a:rPr lang="en-GB" dirty="0" err="1" smtClean="0">
                <a:latin typeface="Courier New"/>
                <a:cs typeface="Courier New"/>
              </a:rPr>
              <a:t>ChoiceGroup</a:t>
            </a:r>
            <a:endParaRPr lang="en-GB" dirty="0" smtClean="0">
              <a:latin typeface="Courier New"/>
              <a:cs typeface="Courier New"/>
            </a:endParaRPr>
          </a:p>
          <a:p>
            <a:endParaRPr lang="en-GB" dirty="0" smtClean="0"/>
          </a:p>
        </p:txBody>
      </p:sp>
      <p:pic>
        <p:nvPicPr>
          <p:cNvPr id="14340" name="Picture 4" descr="credit_card_5thEd"/>
          <p:cNvPicPr>
            <a:picLocks noChangeAspect="1" noChangeArrowheads="1"/>
          </p:cNvPicPr>
          <p:nvPr/>
        </p:nvPicPr>
        <p:blipFill>
          <a:blip r:embed="rId3" cstate="print"/>
          <a:srcRect/>
          <a:stretch>
            <a:fillRect/>
          </a:stretch>
        </p:blipFill>
        <p:spPr bwMode="auto">
          <a:xfrm>
            <a:off x="5782408" y="1403350"/>
            <a:ext cx="2813539" cy="4064000"/>
          </a:xfrm>
          <a:prstGeom prst="rect">
            <a:avLst/>
          </a:prstGeom>
          <a:noFill/>
          <a:ln w="9525">
            <a:noFill/>
            <a:miter lim="800000"/>
            <a:headEnd/>
            <a:tailEnd/>
          </a:ln>
        </p:spPr>
      </p:pic>
    </p:spTree>
    <p:extLst>
      <p:ext uri="{BB962C8B-B14F-4D97-AF65-F5344CB8AC3E}">
        <p14:creationId xmlns:p14="http://schemas.microsoft.com/office/powerpoint/2010/main" val="2582682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CustomItem</a:t>
            </a:r>
          </a:p>
        </p:txBody>
      </p:sp>
      <p:sp>
        <p:nvSpPr>
          <p:cNvPr id="15363" name="Rectangle 3"/>
          <p:cNvSpPr>
            <a:spLocks noGrp="1" noChangeArrowheads="1"/>
          </p:cNvSpPr>
          <p:nvPr>
            <p:ph type="body" idx="1"/>
          </p:nvPr>
        </p:nvSpPr>
        <p:spPr/>
        <p:txBody>
          <a:bodyPr/>
          <a:lstStyle/>
          <a:p>
            <a:r>
              <a:rPr lang="en-GB" dirty="0" smtClean="0"/>
              <a:t>Customizable by </a:t>
            </a:r>
            <a:r>
              <a:rPr lang="en-GB" dirty="0" err="1" smtClean="0"/>
              <a:t>subclassing</a:t>
            </a:r>
            <a:r>
              <a:rPr lang="en-GB" dirty="0" smtClean="0"/>
              <a:t> to introduce new visual and interactive elements into Forms</a:t>
            </a:r>
          </a:p>
          <a:p>
            <a:r>
              <a:rPr lang="en-GB" dirty="0" smtClean="0"/>
              <a:t>Subclasses are responsible for </a:t>
            </a:r>
          </a:p>
          <a:p>
            <a:pPr lvl="1"/>
            <a:r>
              <a:rPr lang="en-GB" dirty="0" smtClean="0"/>
              <a:t>Visual appearance (sizing, rendering, </a:t>
            </a:r>
            <a:r>
              <a:rPr lang="en-GB" dirty="0" err="1" smtClean="0"/>
              <a:t>colors</a:t>
            </a:r>
            <a:r>
              <a:rPr lang="en-GB" dirty="0" smtClean="0"/>
              <a:t> etc.)</a:t>
            </a:r>
          </a:p>
          <a:p>
            <a:pPr lvl="1"/>
            <a:r>
              <a:rPr lang="en-GB" dirty="0" smtClean="0"/>
              <a:t>User interaction mode by responding to events </a:t>
            </a:r>
            <a:br>
              <a:rPr lang="en-GB" dirty="0" smtClean="0"/>
            </a:br>
            <a:r>
              <a:rPr lang="en-GB" dirty="0" smtClean="0"/>
              <a:t>generated by keys, pointer actions, and traversal actions </a:t>
            </a:r>
          </a:p>
          <a:p>
            <a:pPr lvl="1"/>
            <a:r>
              <a:rPr lang="en-GB" dirty="0" smtClean="0"/>
              <a:t>Calling </a:t>
            </a:r>
            <a:r>
              <a:rPr lang="en-GB" dirty="0" err="1" smtClean="0">
                <a:latin typeface="Courier New"/>
                <a:cs typeface="Courier New"/>
              </a:rPr>
              <a:t>Item.notifyStateChanged</a:t>
            </a:r>
            <a:r>
              <a:rPr lang="en-GB" dirty="0" smtClean="0">
                <a:latin typeface="Courier New"/>
                <a:cs typeface="Courier New"/>
              </a:rPr>
              <a:t>()</a:t>
            </a:r>
            <a:r>
              <a:rPr lang="en-GB" dirty="0" smtClean="0"/>
              <a:t> to trigger </a:t>
            </a:r>
            <a:br>
              <a:rPr lang="en-GB" dirty="0" smtClean="0"/>
            </a:br>
            <a:r>
              <a:rPr lang="en-GB" dirty="0" smtClean="0"/>
              <a:t>notification of listeners that the </a:t>
            </a:r>
            <a:r>
              <a:rPr lang="en-GB" dirty="0" err="1" smtClean="0"/>
              <a:t>CustomItem's</a:t>
            </a:r>
            <a:r>
              <a:rPr lang="en-GB" dirty="0" smtClean="0"/>
              <a:t> </a:t>
            </a:r>
            <a:br>
              <a:rPr lang="en-GB" dirty="0" smtClean="0"/>
            </a:br>
            <a:r>
              <a:rPr lang="en-GB" dirty="0" smtClean="0"/>
              <a:t>value has changed. </a:t>
            </a:r>
          </a:p>
        </p:txBody>
      </p:sp>
      <p:pic>
        <p:nvPicPr>
          <p:cNvPr id="15364" name="Picture 4"/>
          <p:cNvPicPr>
            <a:picLocks noChangeAspect="1" noChangeArrowheads="1"/>
          </p:cNvPicPr>
          <p:nvPr/>
        </p:nvPicPr>
        <p:blipFill>
          <a:blip r:embed="rId3" cstate="print"/>
          <a:srcRect/>
          <a:stretch>
            <a:fillRect/>
          </a:stretch>
        </p:blipFill>
        <p:spPr bwMode="auto">
          <a:xfrm>
            <a:off x="6767147" y="2265363"/>
            <a:ext cx="2110153" cy="3048000"/>
          </a:xfrm>
          <a:prstGeom prst="rect">
            <a:avLst/>
          </a:prstGeom>
          <a:noFill/>
          <a:ln w="9525" algn="ctr">
            <a:noFill/>
            <a:miter lim="800000"/>
            <a:headEnd/>
            <a:tailEnd/>
          </a:ln>
        </p:spPr>
      </p:pic>
    </p:spTree>
    <p:extLst>
      <p:ext uri="{BB962C8B-B14F-4D97-AF65-F5344CB8AC3E}">
        <p14:creationId xmlns:p14="http://schemas.microsoft.com/office/powerpoint/2010/main" val="3848232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smtClean="0"/>
              <a:t>Form Layout</a:t>
            </a:r>
          </a:p>
        </p:txBody>
      </p:sp>
      <p:sp>
        <p:nvSpPr>
          <p:cNvPr id="16387" name="Rectangle 3"/>
          <p:cNvSpPr>
            <a:spLocks noGrp="1" noChangeArrowheads="1"/>
          </p:cNvSpPr>
          <p:nvPr>
            <p:ph type="body" idx="1"/>
          </p:nvPr>
        </p:nvSpPr>
        <p:spPr/>
        <p:txBody>
          <a:bodyPr/>
          <a:lstStyle/>
          <a:p>
            <a:r>
              <a:rPr lang="en-GB" sz="1400" dirty="0" smtClean="0"/>
              <a:t>Forms have layout control</a:t>
            </a:r>
          </a:p>
          <a:p>
            <a:pPr lvl="1"/>
            <a:r>
              <a:rPr lang="en-GB" sz="1400" dirty="0" smtClean="0"/>
              <a:t>In MIDP 1.0 only horizontal layout</a:t>
            </a:r>
          </a:p>
          <a:p>
            <a:pPr lvl="1"/>
            <a:r>
              <a:rPr lang="en-GB" sz="1400" dirty="0" smtClean="0"/>
              <a:t>In MIDP 2.0</a:t>
            </a:r>
          </a:p>
          <a:p>
            <a:pPr lvl="1"/>
            <a:endParaRPr lang="en-GB" dirty="0" smtClean="0"/>
          </a:p>
        </p:txBody>
      </p:sp>
      <p:graphicFrame>
        <p:nvGraphicFramePr>
          <p:cNvPr id="4" name="Table 3"/>
          <p:cNvGraphicFramePr>
            <a:graphicFrameLocks noGrp="1"/>
          </p:cNvGraphicFramePr>
          <p:nvPr>
            <p:extLst>
              <p:ext uri="{D42A27DB-BD31-4B8C-83A1-F6EECF244321}">
                <p14:modId xmlns:p14="http://schemas.microsoft.com/office/powerpoint/2010/main" val="2418499663"/>
              </p:ext>
            </p:extLst>
          </p:nvPr>
        </p:nvGraphicFramePr>
        <p:xfrm>
          <a:off x="154886" y="2195343"/>
          <a:ext cx="8958138" cy="4122889"/>
        </p:xfrm>
        <a:graphic>
          <a:graphicData uri="http://schemas.openxmlformats.org/drawingml/2006/table">
            <a:tbl>
              <a:tblPr firstRow="1" bandRow="1">
                <a:tableStyleId>{21E4AEA4-8DFA-4A89-87EB-49C32662AFE0}</a:tableStyleId>
              </a:tblPr>
              <a:tblGrid>
                <a:gridCol w="3281699"/>
                <a:gridCol w="5676439"/>
              </a:tblGrid>
              <a:tr h="2290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LAYOUT DIRECTIVE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a:t>
                      </a:r>
                      <a:endParaRPr lang="en-US" sz="1200" dirty="0"/>
                    </a:p>
                  </a:txBody>
                  <a:tcPr/>
                </a:tc>
              </a:tr>
              <a:tr h="229065">
                <a:tc>
                  <a:txBody>
                    <a:bodyPr/>
                    <a:lstStyle/>
                    <a:p>
                      <a:r>
                        <a:rPr lang="en-US" sz="1200" dirty="0" smtClean="0"/>
                        <a:t>LAYOUT_DEFAULT</a:t>
                      </a:r>
                      <a:endParaRPr lang="en-US" sz="1200" dirty="0"/>
                    </a:p>
                  </a:txBody>
                  <a:tcPr/>
                </a:tc>
                <a:tc>
                  <a:txBody>
                    <a:bodyPr/>
                    <a:lstStyle/>
                    <a:p>
                      <a:r>
                        <a:rPr lang="en-US" sz="1200" dirty="0" smtClean="0"/>
                        <a:t>Default layout (leave it up to the implementation)</a:t>
                      </a:r>
                    </a:p>
                  </a:txBody>
                  <a:tcPr/>
                </a:tc>
              </a:tr>
              <a:tr h="229065">
                <a:tc>
                  <a:txBody>
                    <a:bodyPr/>
                    <a:lstStyle/>
                    <a:p>
                      <a:r>
                        <a:rPr lang="en-US" sz="1200" dirty="0" smtClean="0"/>
                        <a:t>LAYOUT_LEFT</a:t>
                      </a:r>
                      <a:endParaRPr lang="en-US" sz="1200" dirty="0"/>
                    </a:p>
                  </a:txBody>
                  <a:tcPr/>
                </a:tc>
                <a:tc>
                  <a:txBody>
                    <a:bodyPr/>
                    <a:lstStyle/>
                    <a:p>
                      <a:r>
                        <a:rPr lang="en-US" sz="1200" dirty="0" smtClean="0"/>
                        <a:t>Align the item to the left</a:t>
                      </a:r>
                      <a:endParaRPr lang="en-US" sz="1200" dirty="0"/>
                    </a:p>
                  </a:txBody>
                  <a:tcPr/>
                </a:tc>
              </a:tr>
              <a:tr h="229065">
                <a:tc>
                  <a:txBody>
                    <a:bodyPr/>
                    <a:lstStyle/>
                    <a:p>
                      <a:r>
                        <a:rPr lang="en-US" sz="1200" dirty="0" smtClean="0"/>
                        <a:t>LAYOUT_RIGHT</a:t>
                      </a:r>
                      <a:endParaRPr lang="en-US" sz="1200" dirty="0"/>
                    </a:p>
                  </a:txBody>
                  <a:tcPr/>
                </a:tc>
                <a:tc>
                  <a:txBody>
                    <a:bodyPr/>
                    <a:lstStyle/>
                    <a:p>
                      <a:r>
                        <a:rPr lang="en-US" sz="1200" dirty="0" smtClean="0"/>
                        <a:t>Align the item to the right</a:t>
                      </a:r>
                    </a:p>
                  </a:txBody>
                  <a:tcPr/>
                </a:tc>
              </a:tr>
              <a:tr h="229065">
                <a:tc>
                  <a:txBody>
                    <a:bodyPr/>
                    <a:lstStyle/>
                    <a:p>
                      <a:r>
                        <a:rPr lang="en-US" sz="1200" dirty="0" smtClean="0"/>
                        <a:t>LAYOUT_CENTER</a:t>
                      </a:r>
                      <a:endParaRPr lang="en-US" sz="1200" dirty="0"/>
                    </a:p>
                  </a:txBody>
                  <a:tcPr/>
                </a:tc>
                <a:tc>
                  <a:txBody>
                    <a:bodyPr/>
                    <a:lstStyle/>
                    <a:p>
                      <a:r>
                        <a:rPr lang="en-US" sz="1200" dirty="0" smtClean="0"/>
                        <a:t>Center the item</a:t>
                      </a:r>
                    </a:p>
                  </a:txBody>
                  <a:tcPr/>
                </a:tc>
              </a:tr>
              <a:tr h="229065">
                <a:tc>
                  <a:txBody>
                    <a:bodyPr/>
                    <a:lstStyle/>
                    <a:p>
                      <a:r>
                        <a:rPr lang="en-US" sz="1200" dirty="0" smtClean="0"/>
                        <a:t>LAYOUT_TOP</a:t>
                      </a:r>
                      <a:endParaRPr lang="en-US" sz="1200" dirty="0"/>
                    </a:p>
                  </a:txBody>
                  <a:tcPr/>
                </a:tc>
                <a:tc>
                  <a:txBody>
                    <a:bodyPr/>
                    <a:lstStyle/>
                    <a:p>
                      <a:r>
                        <a:rPr lang="en-US" sz="1200" dirty="0" smtClean="0"/>
                        <a:t>Align to the top</a:t>
                      </a:r>
                    </a:p>
                  </a:txBody>
                  <a:tcPr/>
                </a:tc>
              </a:tr>
              <a:tr h="229065">
                <a:tc>
                  <a:txBody>
                    <a:bodyPr/>
                    <a:lstStyle/>
                    <a:p>
                      <a:r>
                        <a:rPr lang="en-US" sz="1200" dirty="0" smtClean="0"/>
                        <a:t>LAYOUT_BOTTOM</a:t>
                      </a:r>
                      <a:endParaRPr lang="en-US" sz="1200" dirty="0"/>
                    </a:p>
                  </a:txBody>
                  <a:tcPr/>
                </a:tc>
                <a:tc>
                  <a:txBody>
                    <a:bodyPr/>
                    <a:lstStyle/>
                    <a:p>
                      <a:r>
                        <a:rPr lang="en-US" sz="1200" dirty="0" smtClean="0"/>
                        <a:t>Align to the bottom</a:t>
                      </a:r>
                      <a:endParaRPr lang="en-US" sz="1200" dirty="0"/>
                    </a:p>
                  </a:txBody>
                  <a:tcPr/>
                </a:tc>
              </a:tr>
              <a:tr h="229065">
                <a:tc>
                  <a:txBody>
                    <a:bodyPr/>
                    <a:lstStyle/>
                    <a:p>
                      <a:r>
                        <a:rPr lang="en-US" sz="1200" dirty="0" smtClean="0"/>
                        <a:t>LAYOUT_VCENTER</a:t>
                      </a:r>
                      <a:endParaRPr lang="en-US" sz="1200" dirty="0"/>
                    </a:p>
                  </a:txBody>
                  <a:tcPr/>
                </a:tc>
                <a:tc>
                  <a:txBody>
                    <a:bodyPr/>
                    <a:lstStyle/>
                    <a:p>
                      <a:r>
                        <a:rPr lang="en-US" sz="1200" dirty="0" smtClean="0"/>
                        <a:t>Vertically center the item</a:t>
                      </a:r>
                    </a:p>
                  </a:txBody>
                  <a:tcPr/>
                </a:tc>
              </a:tr>
              <a:tr h="229065">
                <a:tc>
                  <a:txBody>
                    <a:bodyPr/>
                    <a:lstStyle/>
                    <a:p>
                      <a:r>
                        <a:rPr lang="en-US" sz="1200" dirty="0" smtClean="0"/>
                        <a:t>LAYOUT_NEWLINE_BEFORE</a:t>
                      </a:r>
                      <a:endParaRPr lang="en-US" sz="1200" dirty="0"/>
                    </a:p>
                  </a:txBody>
                  <a:tcPr/>
                </a:tc>
                <a:tc>
                  <a:txBody>
                    <a:bodyPr/>
                    <a:lstStyle/>
                    <a:p>
                      <a:r>
                        <a:rPr lang="en-US" sz="1200" dirty="0" smtClean="0"/>
                        <a:t>This item will start on a new line</a:t>
                      </a:r>
                    </a:p>
                  </a:txBody>
                  <a:tcPr/>
                </a:tc>
              </a:tr>
              <a:tr h="282409">
                <a:tc>
                  <a:txBody>
                    <a:bodyPr/>
                    <a:lstStyle/>
                    <a:p>
                      <a:r>
                        <a:rPr lang="en-US" sz="1200" dirty="0" smtClean="0"/>
                        <a:t>LAYOUT_NEWLINE_AFTER</a:t>
                      </a:r>
                      <a:endParaRPr lang="en-US" sz="1200" dirty="0"/>
                    </a:p>
                  </a:txBody>
                  <a:tcPr/>
                </a:tc>
                <a:tc>
                  <a:txBody>
                    <a:bodyPr/>
                    <a:lstStyle/>
                    <a:p>
                      <a:r>
                        <a:rPr lang="en-US" sz="1200" dirty="0" smtClean="0"/>
                        <a:t>This item will be the last one on a line (with a new line starting immediately after)</a:t>
                      </a:r>
                    </a:p>
                  </a:txBody>
                  <a:tcPr/>
                </a:tc>
              </a:tr>
              <a:tr h="229065">
                <a:tc>
                  <a:txBody>
                    <a:bodyPr/>
                    <a:lstStyle/>
                    <a:p>
                      <a:r>
                        <a:rPr lang="en-US" sz="1200" dirty="0" smtClean="0"/>
                        <a:t>LAYOUT_SHRINK</a:t>
                      </a:r>
                      <a:endParaRPr lang="en-US" sz="1200" dirty="0"/>
                    </a:p>
                  </a:txBody>
                  <a:tcPr/>
                </a:tc>
                <a:tc>
                  <a:txBody>
                    <a:bodyPr/>
                    <a:lstStyle/>
                    <a:p>
                      <a:r>
                        <a:rPr lang="en-US" sz="1200" dirty="0" smtClean="0"/>
                        <a:t>Allow this item to shrink to the minimum width if required</a:t>
                      </a:r>
                    </a:p>
                  </a:txBody>
                  <a:tcPr/>
                </a:tc>
              </a:tr>
              <a:tr h="229065">
                <a:tc>
                  <a:txBody>
                    <a:bodyPr/>
                    <a:lstStyle/>
                    <a:p>
                      <a:r>
                        <a:rPr lang="en-US" sz="1200" dirty="0" smtClean="0"/>
                        <a:t>LAYOUT_VSHRINK</a:t>
                      </a:r>
                      <a:endParaRPr lang="en-US" sz="1200" dirty="0"/>
                    </a:p>
                  </a:txBody>
                  <a:tcPr/>
                </a:tc>
                <a:tc>
                  <a:txBody>
                    <a:bodyPr/>
                    <a:lstStyle/>
                    <a:p>
                      <a:r>
                        <a:rPr lang="en-US" sz="1200" dirty="0" smtClean="0"/>
                        <a:t>Allow this item to shrink to the minimum height if required</a:t>
                      </a:r>
                    </a:p>
                  </a:txBody>
                  <a:tcPr/>
                </a:tc>
              </a:tr>
              <a:tr h="229065">
                <a:tc>
                  <a:txBody>
                    <a:bodyPr/>
                    <a:lstStyle/>
                    <a:p>
                      <a:r>
                        <a:rPr lang="en-US" sz="1200" dirty="0" smtClean="0"/>
                        <a:t>LAYOUT_EXPAND</a:t>
                      </a:r>
                      <a:endParaRPr lang="en-US" sz="1200" dirty="0"/>
                    </a:p>
                  </a:txBody>
                  <a:tcPr/>
                </a:tc>
                <a:tc>
                  <a:txBody>
                    <a:bodyPr/>
                    <a:lstStyle/>
                    <a:p>
                      <a:r>
                        <a:rPr lang="en-US" sz="1200" dirty="0" smtClean="0"/>
                        <a:t>Expand the item as wide as possible</a:t>
                      </a:r>
                    </a:p>
                  </a:txBody>
                  <a:tcPr/>
                </a:tc>
              </a:tr>
              <a:tr h="229065">
                <a:tc>
                  <a:txBody>
                    <a:bodyPr/>
                    <a:lstStyle/>
                    <a:p>
                      <a:r>
                        <a:rPr lang="en-US" sz="1200" dirty="0" smtClean="0"/>
                        <a:t>LAYOUT_VEXPAND</a:t>
                      </a:r>
                      <a:endParaRPr lang="en-US" sz="1200" dirty="0"/>
                    </a:p>
                  </a:txBody>
                  <a:tcPr/>
                </a:tc>
                <a:tc>
                  <a:txBody>
                    <a:bodyPr/>
                    <a:lstStyle/>
                    <a:p>
                      <a:r>
                        <a:rPr lang="en-US" sz="1200" dirty="0" smtClean="0"/>
                        <a:t>Expand the item as high as possible</a:t>
                      </a:r>
                    </a:p>
                  </a:txBody>
                  <a:tcPr/>
                </a:tc>
              </a:tr>
              <a:tr h="229065">
                <a:tc>
                  <a:txBody>
                    <a:bodyPr/>
                    <a:lstStyle/>
                    <a:p>
                      <a:r>
                        <a:rPr lang="en-US" sz="1200" dirty="0" smtClean="0"/>
                        <a:t>LAYOUT_2</a:t>
                      </a:r>
                      <a:endParaRPr lang="en-US" sz="1200" dirty="0"/>
                    </a:p>
                  </a:txBody>
                  <a:tcPr/>
                </a:tc>
                <a:tc>
                  <a:txBody>
                    <a:bodyPr/>
                    <a:lstStyle/>
                    <a:p>
                      <a:r>
                        <a:rPr lang="en-US" sz="1200" dirty="0" smtClean="0"/>
                        <a:t>Indicate that MIDP 2 layout is in effect for this item</a:t>
                      </a:r>
                    </a:p>
                  </a:txBody>
                  <a:tcPr/>
                </a:tc>
              </a:tr>
            </a:tbl>
          </a:graphicData>
        </a:graphic>
      </p:graphicFrame>
    </p:spTree>
    <p:extLst>
      <p:ext uri="{BB962C8B-B14F-4D97-AF65-F5344CB8AC3E}">
        <p14:creationId xmlns:p14="http://schemas.microsoft.com/office/powerpoint/2010/main" val="835334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Displaying Form Items</a:t>
            </a:r>
          </a:p>
        </p:txBody>
      </p:sp>
      <p:sp>
        <p:nvSpPr>
          <p:cNvPr id="17411" name="Rectangle 3"/>
          <p:cNvSpPr>
            <a:spLocks noGrp="1" noChangeArrowheads="1"/>
          </p:cNvSpPr>
          <p:nvPr>
            <p:ph type="body" idx="1"/>
          </p:nvPr>
        </p:nvSpPr>
        <p:spPr/>
        <p:txBody>
          <a:bodyPr/>
          <a:lstStyle/>
          <a:p>
            <a:r>
              <a:rPr lang="en-GB" dirty="0" smtClean="0"/>
              <a:t>Displaying items on a form is easy</a:t>
            </a:r>
          </a:p>
          <a:p>
            <a:pPr marL="633413" lvl="2" indent="0">
              <a:buNone/>
            </a:pPr>
            <a:r>
              <a:rPr lang="en-GB" dirty="0">
                <a:latin typeface="Courier New"/>
                <a:cs typeface="Courier New"/>
              </a:rPr>
              <a:t>Form </a:t>
            </a:r>
            <a:r>
              <a:rPr lang="en-GB" dirty="0" err="1">
                <a:latin typeface="Courier New"/>
                <a:cs typeface="Courier New"/>
              </a:rPr>
              <a:t>form</a:t>
            </a:r>
            <a:r>
              <a:rPr lang="en-GB" dirty="0">
                <a:latin typeface="Courier New"/>
                <a:cs typeface="Courier New"/>
              </a:rPr>
              <a:t> = new Form(“form);</a:t>
            </a:r>
          </a:p>
          <a:p>
            <a:pPr marL="633413" lvl="2" indent="0">
              <a:buNone/>
            </a:pPr>
            <a:r>
              <a:rPr lang="en-GB" dirty="0" err="1">
                <a:latin typeface="Courier New"/>
                <a:cs typeface="Courier New"/>
              </a:rPr>
              <a:t>StringItem</a:t>
            </a:r>
            <a:r>
              <a:rPr lang="en-GB" dirty="0">
                <a:latin typeface="Courier New"/>
                <a:cs typeface="Courier New"/>
              </a:rPr>
              <a:t> item = new </a:t>
            </a:r>
            <a:r>
              <a:rPr lang="en-GB" dirty="0" err="1">
                <a:latin typeface="Courier New"/>
                <a:cs typeface="Courier New"/>
              </a:rPr>
              <a:t>StringItem</a:t>
            </a:r>
            <a:r>
              <a:rPr lang="en-GB" dirty="0">
                <a:latin typeface="Courier New"/>
                <a:cs typeface="Courier New"/>
              </a:rPr>
              <a:t>(“</a:t>
            </a:r>
            <a:r>
              <a:rPr lang="en-GB" dirty="0" err="1">
                <a:latin typeface="Courier New"/>
                <a:cs typeface="Courier New"/>
              </a:rPr>
              <a:t>text”,”text</a:t>
            </a:r>
            <a:r>
              <a:rPr lang="en-GB" dirty="0">
                <a:latin typeface="Courier New"/>
                <a:cs typeface="Courier New"/>
              </a:rPr>
              <a:t>”);</a:t>
            </a:r>
          </a:p>
          <a:p>
            <a:pPr marL="633413" lvl="2" indent="0">
              <a:buNone/>
            </a:pPr>
            <a:r>
              <a:rPr lang="en-GB" dirty="0" err="1">
                <a:latin typeface="Courier New"/>
                <a:cs typeface="Courier New"/>
              </a:rPr>
              <a:t>form.append</a:t>
            </a:r>
            <a:r>
              <a:rPr lang="en-GB" dirty="0">
                <a:latin typeface="Courier New"/>
                <a:cs typeface="Courier New"/>
              </a:rPr>
              <a:t>(item); // display it</a:t>
            </a:r>
          </a:p>
          <a:p>
            <a:pPr lvl="2"/>
            <a:endParaRPr lang="en-GB" dirty="0" smtClean="0"/>
          </a:p>
          <a:p>
            <a:r>
              <a:rPr lang="en-GB" dirty="0" smtClean="0"/>
              <a:t>Removing items on a form is easy</a:t>
            </a:r>
          </a:p>
          <a:p>
            <a:pPr marL="633413" lvl="2" indent="0">
              <a:buNone/>
            </a:pPr>
            <a:r>
              <a:rPr lang="en-GB" dirty="0" err="1">
                <a:latin typeface="Courier New"/>
                <a:cs typeface="Courier New"/>
              </a:rPr>
              <a:t>form.delete</a:t>
            </a:r>
            <a:r>
              <a:rPr lang="en-GB" dirty="0">
                <a:latin typeface="Courier New"/>
                <a:cs typeface="Courier New"/>
              </a:rPr>
              <a:t>(0); // delete first item</a:t>
            </a:r>
          </a:p>
          <a:p>
            <a:pPr marL="633413" lvl="2" indent="0">
              <a:buNone/>
            </a:pPr>
            <a:r>
              <a:rPr lang="en-GB" dirty="0" err="1">
                <a:latin typeface="Courier New"/>
                <a:cs typeface="Courier New"/>
              </a:rPr>
              <a:t>form.deleteAll</a:t>
            </a:r>
            <a:r>
              <a:rPr lang="en-GB" dirty="0">
                <a:latin typeface="Courier New"/>
                <a:cs typeface="Courier New"/>
              </a:rPr>
              <a:t>(); // delete them</a:t>
            </a:r>
          </a:p>
          <a:p>
            <a:endParaRPr lang="en-GB" dirty="0" smtClean="0"/>
          </a:p>
        </p:txBody>
      </p:sp>
    </p:spTree>
    <p:extLst>
      <p:ext uri="{BB962C8B-B14F-4D97-AF65-F5344CB8AC3E}">
        <p14:creationId xmlns:p14="http://schemas.microsoft.com/office/powerpoint/2010/main" val="4116420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t>Form Items  </a:t>
            </a:r>
            <a:r>
              <a:rPr lang="fi-FI" dirty="0" smtClean="0"/>
              <a:t>- </a:t>
            </a:r>
            <a:r>
              <a:rPr lang="en-GB" dirty="0" err="1" smtClean="0"/>
              <a:t>TextField</a:t>
            </a:r>
            <a:endParaRPr lang="en-GB" dirty="0" smtClean="0"/>
          </a:p>
        </p:txBody>
      </p:sp>
      <p:sp>
        <p:nvSpPr>
          <p:cNvPr id="18435" name="Rectangle 3"/>
          <p:cNvSpPr>
            <a:spLocks noGrp="1" noChangeArrowheads="1"/>
          </p:cNvSpPr>
          <p:nvPr>
            <p:ph type="body" idx="1"/>
          </p:nvPr>
        </p:nvSpPr>
        <p:spPr/>
        <p:txBody>
          <a:bodyPr/>
          <a:lstStyle/>
          <a:p>
            <a:r>
              <a:rPr lang="en-GB" dirty="0" smtClean="0"/>
              <a:t>Use </a:t>
            </a:r>
            <a:r>
              <a:rPr lang="en-GB" dirty="0" err="1" smtClean="0">
                <a:latin typeface="Courier New"/>
                <a:cs typeface="Courier New"/>
              </a:rPr>
              <a:t>TextFields</a:t>
            </a:r>
            <a:r>
              <a:rPr lang="en-GB" dirty="0" smtClean="0"/>
              <a:t> to accept user input as text</a:t>
            </a:r>
          </a:p>
          <a:p>
            <a:pPr marL="633413" lvl="2" indent="0">
              <a:buNone/>
            </a:pPr>
            <a:r>
              <a:rPr lang="en-GB" sz="1600" dirty="0" err="1">
                <a:latin typeface="Courier New"/>
                <a:cs typeface="Courier New"/>
              </a:rPr>
              <a:t>TextField</a:t>
            </a:r>
            <a:r>
              <a:rPr lang="en-GB" sz="1600" dirty="0">
                <a:latin typeface="Courier New"/>
                <a:cs typeface="Courier New"/>
              </a:rPr>
              <a:t> </a:t>
            </a:r>
            <a:r>
              <a:rPr lang="en-GB" sz="1600" dirty="0" err="1">
                <a:latin typeface="Courier New"/>
                <a:cs typeface="Courier New"/>
              </a:rPr>
              <a:t>textField</a:t>
            </a:r>
            <a:r>
              <a:rPr lang="en-GB" sz="1600" dirty="0">
                <a:latin typeface="Courier New"/>
                <a:cs typeface="Courier New"/>
              </a:rPr>
              <a:t> = new </a:t>
            </a:r>
            <a:r>
              <a:rPr lang="en-GB" sz="1600" dirty="0" err="1">
                <a:latin typeface="Courier New"/>
                <a:cs typeface="Courier New"/>
              </a:rPr>
              <a:t>TextField</a:t>
            </a:r>
            <a:r>
              <a:rPr lang="en-GB" sz="1600" dirty="0">
                <a:latin typeface="Courier New"/>
                <a:cs typeface="Courier New"/>
              </a:rPr>
              <a:t>(“</a:t>
            </a:r>
            <a:r>
              <a:rPr lang="en-GB" sz="1600" dirty="0" err="1">
                <a:latin typeface="Courier New"/>
                <a:cs typeface="Courier New"/>
              </a:rPr>
              <a:t>TextField</a:t>
            </a:r>
            <a:r>
              <a:rPr lang="en-GB" sz="1600" dirty="0">
                <a:latin typeface="Courier New"/>
                <a:cs typeface="Courier New"/>
              </a:rPr>
              <a:t> </a:t>
            </a:r>
            <a:r>
              <a:rPr lang="en-GB" sz="1600" dirty="0" err="1">
                <a:latin typeface="Courier New"/>
                <a:cs typeface="Courier New"/>
              </a:rPr>
              <a:t>Label”,”some</a:t>
            </a:r>
            <a:r>
              <a:rPr lang="en-GB" sz="1600" dirty="0">
                <a:latin typeface="Courier New"/>
                <a:cs typeface="Courier New"/>
              </a:rPr>
              <a:t> text”,20,0);</a:t>
            </a:r>
          </a:p>
          <a:p>
            <a:pPr marL="633413" lvl="2" indent="0">
              <a:buNone/>
            </a:pPr>
            <a:r>
              <a:rPr lang="en-GB" sz="1600" dirty="0" err="1">
                <a:latin typeface="Courier New"/>
                <a:cs typeface="Courier New"/>
              </a:rPr>
              <a:t>form.append</a:t>
            </a:r>
            <a:r>
              <a:rPr lang="en-GB" sz="1600" dirty="0">
                <a:latin typeface="Courier New"/>
                <a:cs typeface="Courier New"/>
              </a:rPr>
              <a:t>(</a:t>
            </a:r>
            <a:r>
              <a:rPr lang="en-GB" sz="1600" dirty="0" err="1">
                <a:latin typeface="Courier New"/>
                <a:cs typeface="Courier New"/>
              </a:rPr>
              <a:t>textField</a:t>
            </a:r>
            <a:r>
              <a:rPr lang="en-GB" sz="1600" dirty="0">
                <a:latin typeface="Courier New"/>
                <a:cs typeface="Courier New"/>
              </a:rPr>
              <a:t>);</a:t>
            </a:r>
          </a:p>
          <a:p>
            <a:r>
              <a:rPr lang="en-GB" dirty="0" smtClean="0"/>
              <a:t>Accepts characters depending on default device language</a:t>
            </a:r>
          </a:p>
          <a:p>
            <a:r>
              <a:rPr lang="en-GB" dirty="0" smtClean="0"/>
              <a:t>Input constraints can be applied when constructing a </a:t>
            </a:r>
            <a:r>
              <a:rPr lang="en-GB" dirty="0" err="1">
                <a:latin typeface="Courier New"/>
                <a:cs typeface="Courier New"/>
              </a:rPr>
              <a:t>TextField</a:t>
            </a:r>
            <a:r>
              <a:rPr lang="en-GB" dirty="0" smtClean="0"/>
              <a:t> </a:t>
            </a:r>
            <a:br>
              <a:rPr lang="en-GB" dirty="0" smtClean="0"/>
            </a:br>
            <a:r>
              <a:rPr lang="en-GB" dirty="0" smtClean="0"/>
              <a:t>by selecting on of the following:</a:t>
            </a:r>
          </a:p>
          <a:p>
            <a:pPr marL="633413" lvl="2" indent="0">
              <a:buNone/>
            </a:pPr>
            <a:r>
              <a:rPr lang="en-GB" sz="1600" dirty="0" err="1">
                <a:latin typeface="Courier New"/>
                <a:cs typeface="Courier New"/>
              </a:rPr>
              <a:t>TextField.ANY</a:t>
            </a:r>
            <a:r>
              <a:rPr lang="en-GB" sz="1600" dirty="0">
                <a:latin typeface="Courier New"/>
                <a:cs typeface="Courier New"/>
              </a:rPr>
              <a:t>  - The user is allowed to enter any text. </a:t>
            </a:r>
          </a:p>
          <a:p>
            <a:pPr marL="633413" lvl="2" indent="0">
              <a:buNone/>
            </a:pPr>
            <a:r>
              <a:rPr lang="en-GB" sz="1600" dirty="0" err="1">
                <a:latin typeface="Courier New"/>
                <a:cs typeface="Courier New"/>
              </a:rPr>
              <a:t>TextField.EMAILADDR</a:t>
            </a:r>
            <a:r>
              <a:rPr lang="en-GB" sz="1600" dirty="0">
                <a:latin typeface="Courier New"/>
                <a:cs typeface="Courier New"/>
              </a:rPr>
              <a:t> - The user is allowed to enter an e-mail address. </a:t>
            </a:r>
          </a:p>
          <a:p>
            <a:pPr marL="633413" lvl="2" indent="0">
              <a:buNone/>
            </a:pPr>
            <a:r>
              <a:rPr lang="en-GB" sz="1600" dirty="0" err="1">
                <a:latin typeface="Courier New"/>
                <a:cs typeface="Courier New"/>
              </a:rPr>
              <a:t>TextField.NUMERIC</a:t>
            </a:r>
            <a:r>
              <a:rPr lang="en-GB" sz="1600" dirty="0">
                <a:latin typeface="Courier New"/>
                <a:cs typeface="Courier New"/>
              </a:rPr>
              <a:t> - The user is allowed to enter only an integer value. </a:t>
            </a:r>
          </a:p>
          <a:p>
            <a:pPr marL="633413" lvl="2" indent="0">
              <a:buNone/>
            </a:pPr>
            <a:r>
              <a:rPr lang="en-GB" sz="1600" dirty="0" err="1">
                <a:latin typeface="Courier New"/>
                <a:cs typeface="Courier New"/>
              </a:rPr>
              <a:t>TextField.PHONENUMBER</a:t>
            </a:r>
            <a:r>
              <a:rPr lang="en-GB" sz="1600" dirty="0">
                <a:latin typeface="Courier New"/>
                <a:cs typeface="Courier New"/>
              </a:rPr>
              <a:t> - The user is allowed to enter a phone number. </a:t>
            </a:r>
          </a:p>
          <a:p>
            <a:pPr marL="633413" lvl="2" indent="0">
              <a:buNone/>
            </a:pPr>
            <a:r>
              <a:rPr lang="en-GB" sz="1600" dirty="0">
                <a:latin typeface="Courier New"/>
                <a:cs typeface="Courier New"/>
              </a:rPr>
              <a:t>TextField.URL - The user is allowed to enter a URL. </a:t>
            </a:r>
          </a:p>
          <a:p>
            <a:pPr marL="633413" lvl="2" indent="0">
              <a:buNone/>
            </a:pPr>
            <a:r>
              <a:rPr lang="en-GB" sz="1600" dirty="0" err="1">
                <a:latin typeface="Courier New"/>
                <a:cs typeface="Courier New"/>
              </a:rPr>
              <a:t>TextField.DECIMAL</a:t>
            </a:r>
            <a:r>
              <a:rPr lang="en-GB" sz="1600" dirty="0">
                <a:latin typeface="Courier New"/>
                <a:cs typeface="Courier New"/>
              </a:rPr>
              <a:t> - The user is allowed to enter only a decimal value.</a:t>
            </a:r>
          </a:p>
        </p:txBody>
      </p:sp>
    </p:spTree>
    <p:extLst>
      <p:ext uri="{BB962C8B-B14F-4D97-AF65-F5344CB8AC3E}">
        <p14:creationId xmlns:p14="http://schemas.microsoft.com/office/powerpoint/2010/main" val="1620212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t>Form Items  </a:t>
            </a:r>
            <a:r>
              <a:rPr lang="fi-FI" dirty="0" smtClean="0"/>
              <a:t>- </a:t>
            </a:r>
            <a:r>
              <a:rPr lang="en-GB" dirty="0" err="1" smtClean="0"/>
              <a:t>TextField</a:t>
            </a:r>
            <a:endParaRPr lang="en-GB" dirty="0" smtClean="0"/>
          </a:p>
        </p:txBody>
      </p:sp>
      <p:sp>
        <p:nvSpPr>
          <p:cNvPr id="18435" name="Rectangle 3"/>
          <p:cNvSpPr>
            <a:spLocks noGrp="1" noChangeArrowheads="1"/>
          </p:cNvSpPr>
          <p:nvPr>
            <p:ph type="body" idx="1"/>
          </p:nvPr>
        </p:nvSpPr>
        <p:spPr>
          <a:xfrm>
            <a:off x="250826" y="1268415"/>
            <a:ext cx="6049090" cy="4465637"/>
          </a:xfrm>
        </p:spPr>
        <p:txBody>
          <a:bodyPr/>
          <a:lstStyle/>
          <a:p>
            <a:r>
              <a:rPr lang="en-GB" dirty="0" smtClean="0"/>
              <a:t>You can also set following additional constraints:</a:t>
            </a:r>
          </a:p>
          <a:p>
            <a:pPr marL="923925" lvl="3" indent="0">
              <a:buNone/>
            </a:pPr>
            <a:r>
              <a:rPr lang="en-GB" sz="1600" dirty="0" err="1">
                <a:latin typeface="Courier New"/>
                <a:cs typeface="Courier New"/>
              </a:rPr>
              <a:t>TextField.PASSWORD</a:t>
            </a:r>
            <a:r>
              <a:rPr lang="en-GB" sz="1600" dirty="0">
                <a:latin typeface="Courier New"/>
                <a:cs typeface="Courier New"/>
              </a:rPr>
              <a:t> - The text entered must be masked</a:t>
            </a:r>
          </a:p>
          <a:p>
            <a:pPr marL="923925" lvl="3" indent="0">
              <a:buNone/>
            </a:pPr>
            <a:r>
              <a:rPr lang="en-GB" sz="1600" dirty="0" err="1">
                <a:latin typeface="Courier New"/>
                <a:cs typeface="Courier New"/>
              </a:rPr>
              <a:t>TextField.UNEDITABLE</a:t>
            </a:r>
            <a:endParaRPr lang="en-GB" sz="1600" dirty="0">
              <a:latin typeface="Courier New"/>
              <a:cs typeface="Courier New"/>
            </a:endParaRPr>
          </a:p>
          <a:p>
            <a:pPr marL="923925" lvl="3" indent="0">
              <a:buNone/>
            </a:pPr>
            <a:r>
              <a:rPr lang="en-GB" sz="1600" dirty="0" err="1">
                <a:latin typeface="Courier New"/>
                <a:cs typeface="Courier New"/>
              </a:rPr>
              <a:t>TextField.SENSITIVE</a:t>
            </a:r>
            <a:endParaRPr lang="en-GB" sz="1600" dirty="0">
              <a:latin typeface="Courier New"/>
              <a:cs typeface="Courier New"/>
            </a:endParaRPr>
          </a:p>
          <a:p>
            <a:pPr marL="923925" lvl="3" indent="0">
              <a:buNone/>
            </a:pPr>
            <a:r>
              <a:rPr lang="en-GB" sz="1600" dirty="0" err="1">
                <a:latin typeface="Courier New"/>
                <a:cs typeface="Courier New"/>
              </a:rPr>
              <a:t>TextField.NON_PREDICTIVE</a:t>
            </a:r>
            <a:endParaRPr lang="en-GB" sz="1600" dirty="0">
              <a:latin typeface="Courier New"/>
              <a:cs typeface="Courier New"/>
            </a:endParaRPr>
          </a:p>
          <a:p>
            <a:pPr marL="923925" lvl="3" indent="0">
              <a:buNone/>
            </a:pPr>
            <a:r>
              <a:rPr lang="en-GB" sz="1600" dirty="0" err="1">
                <a:latin typeface="Courier New"/>
                <a:cs typeface="Courier New"/>
              </a:rPr>
              <a:t>TextField.INITAL_CAPS_WORD</a:t>
            </a:r>
            <a:endParaRPr lang="en-GB" sz="1600" dirty="0">
              <a:latin typeface="Courier New"/>
              <a:cs typeface="Courier New"/>
            </a:endParaRPr>
          </a:p>
          <a:p>
            <a:pPr marL="923925" lvl="3" indent="0">
              <a:buNone/>
            </a:pPr>
            <a:r>
              <a:rPr lang="en-GB" sz="1600" dirty="0" err="1">
                <a:latin typeface="Courier New"/>
                <a:cs typeface="Courier New"/>
              </a:rPr>
              <a:t>TextField.CAPS_SENTENCE</a:t>
            </a:r>
            <a:endParaRPr lang="en-GB" sz="1600" dirty="0">
              <a:latin typeface="Courier New"/>
              <a:cs typeface="Courier New"/>
            </a:endParaRPr>
          </a:p>
          <a:p>
            <a:r>
              <a:rPr lang="en-GB" dirty="0" smtClean="0"/>
              <a:t>To set constraints after constructing, use </a:t>
            </a:r>
            <a:r>
              <a:rPr lang="en-GB" sz="1600" dirty="0" err="1">
                <a:latin typeface="Courier New"/>
                <a:ea typeface="Arial" charset="0"/>
                <a:cs typeface="Courier New"/>
              </a:rPr>
              <a:t>setConstraints</a:t>
            </a:r>
            <a:r>
              <a:rPr lang="en-GB" dirty="0" smtClean="0"/>
              <a:t> method</a:t>
            </a:r>
          </a:p>
        </p:txBody>
      </p:sp>
      <p:pic>
        <p:nvPicPr>
          <p:cNvPr id="18436" name="Picture 4" descr="textfield_5thEd"/>
          <p:cNvPicPr>
            <a:picLocks noChangeAspect="1" noChangeArrowheads="1"/>
          </p:cNvPicPr>
          <p:nvPr/>
        </p:nvPicPr>
        <p:blipFill>
          <a:blip r:embed="rId3" cstate="print"/>
          <a:srcRect/>
          <a:stretch>
            <a:fillRect/>
          </a:stretch>
        </p:blipFill>
        <p:spPr bwMode="auto">
          <a:xfrm>
            <a:off x="6457951" y="2271713"/>
            <a:ext cx="2492619" cy="3600450"/>
          </a:xfrm>
          <a:prstGeom prst="rect">
            <a:avLst/>
          </a:prstGeom>
          <a:noFill/>
          <a:ln w="9525">
            <a:noFill/>
            <a:miter lim="800000"/>
            <a:headEnd/>
            <a:tailEnd/>
          </a:ln>
        </p:spPr>
      </p:pic>
    </p:spTree>
    <p:extLst>
      <p:ext uri="{BB962C8B-B14F-4D97-AF65-F5344CB8AC3E}">
        <p14:creationId xmlns:p14="http://schemas.microsoft.com/office/powerpoint/2010/main" val="1302386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High level UIs</a:t>
            </a:r>
          </a:p>
          <a:p>
            <a:r>
              <a:rPr lang="en-GB" dirty="0" smtClean="0"/>
              <a:t>Using </a:t>
            </a:r>
            <a:r>
              <a:rPr lang="en-GB" dirty="0"/>
              <a:t>the MIDP Screen classes</a:t>
            </a:r>
          </a:p>
          <a:p>
            <a:pPr lvl="1"/>
            <a:r>
              <a:rPr lang="en-GB" dirty="0" err="1">
                <a:latin typeface="Courier New"/>
                <a:cs typeface="Courier New"/>
              </a:rPr>
              <a:t>TextBox</a:t>
            </a:r>
            <a:r>
              <a:rPr lang="en-GB" dirty="0">
                <a:latin typeface="Courier New"/>
                <a:cs typeface="Courier New"/>
              </a:rPr>
              <a:t> Screens</a:t>
            </a:r>
          </a:p>
          <a:p>
            <a:pPr lvl="1"/>
            <a:r>
              <a:rPr lang="en-GB" dirty="0">
                <a:latin typeface="Courier New"/>
                <a:cs typeface="Courier New"/>
              </a:rPr>
              <a:t>Commands for user input</a:t>
            </a:r>
          </a:p>
          <a:p>
            <a:pPr lvl="1"/>
            <a:r>
              <a:rPr lang="en-GB" dirty="0">
                <a:latin typeface="Courier New"/>
                <a:cs typeface="Courier New"/>
              </a:rPr>
              <a:t>Alert Screens</a:t>
            </a:r>
          </a:p>
          <a:p>
            <a:pPr lvl="1"/>
            <a:r>
              <a:rPr lang="en-GB" dirty="0">
                <a:latin typeface="Courier New"/>
                <a:cs typeface="Courier New"/>
              </a:rPr>
              <a:t>Images</a:t>
            </a:r>
          </a:p>
          <a:p>
            <a:pPr lvl="1"/>
            <a:r>
              <a:rPr lang="en-GB" dirty="0">
                <a:latin typeface="Courier New"/>
                <a:cs typeface="Courier New"/>
              </a:rPr>
              <a:t>List Screens</a:t>
            </a:r>
          </a:p>
          <a:p>
            <a:pPr lvl="1"/>
            <a:r>
              <a:rPr lang="en-GB" dirty="0">
                <a:latin typeface="Courier New"/>
                <a:cs typeface="Courier New"/>
              </a:rPr>
              <a:t>Forms</a:t>
            </a:r>
          </a:p>
          <a:p>
            <a:r>
              <a:rPr lang="en-US" dirty="0"/>
              <a:t>Low level UIs</a:t>
            </a:r>
          </a:p>
          <a:p>
            <a:endParaRPr lang="en-US" dirty="0" smtClean="0"/>
          </a:p>
          <a:p>
            <a:endParaRPr lang="en-US" dirty="0" smtClean="0"/>
          </a:p>
          <a:p>
            <a:pPr marL="323850" lvl="1" indent="0">
              <a:buNone/>
            </a:pPr>
            <a:endParaRPr lang="en-US" dirty="0"/>
          </a:p>
        </p:txBody>
      </p:sp>
    </p:spTree>
    <p:extLst>
      <p:ext uri="{BB962C8B-B14F-4D97-AF65-F5344CB8AC3E}">
        <p14:creationId xmlns:p14="http://schemas.microsoft.com/office/powerpoint/2010/main" val="3737088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smtClean="0"/>
              <a:t>Form Items  </a:t>
            </a:r>
            <a:r>
              <a:rPr lang="fi-FI" smtClean="0"/>
              <a:t>- </a:t>
            </a:r>
            <a:r>
              <a:rPr lang="en-GB" smtClean="0"/>
              <a:t>StringItem</a:t>
            </a:r>
          </a:p>
        </p:txBody>
      </p:sp>
      <p:sp>
        <p:nvSpPr>
          <p:cNvPr id="19459" name="Rectangle 3"/>
          <p:cNvSpPr>
            <a:spLocks noGrp="1" noChangeArrowheads="1"/>
          </p:cNvSpPr>
          <p:nvPr>
            <p:ph type="body" idx="1"/>
          </p:nvPr>
        </p:nvSpPr>
        <p:spPr/>
        <p:txBody>
          <a:bodyPr/>
          <a:lstStyle/>
          <a:p>
            <a:r>
              <a:rPr lang="en-GB" dirty="0" smtClean="0"/>
              <a:t>Use </a:t>
            </a:r>
            <a:r>
              <a:rPr lang="en-GB" dirty="0" err="1" smtClean="0">
                <a:latin typeface="Courier New"/>
                <a:cs typeface="Courier New"/>
              </a:rPr>
              <a:t>StringItem</a:t>
            </a:r>
            <a:r>
              <a:rPr lang="en-GB" dirty="0" smtClean="0"/>
              <a:t> to display static text</a:t>
            </a:r>
          </a:p>
          <a:p>
            <a:pPr marL="628650" lvl="2" indent="0">
              <a:buNone/>
            </a:pPr>
            <a:r>
              <a:rPr lang="en-GB" sz="1600" dirty="0">
                <a:latin typeface="Courier New"/>
                <a:cs typeface="Courier New"/>
              </a:rPr>
              <a:t>String </a:t>
            </a:r>
            <a:r>
              <a:rPr lang="en-GB" sz="1600" dirty="0" err="1">
                <a:latin typeface="Courier New"/>
                <a:cs typeface="Courier New"/>
              </a:rPr>
              <a:t>str</a:t>
            </a:r>
            <a:r>
              <a:rPr lang="en-GB" sz="1600" dirty="0">
                <a:latin typeface="Courier New"/>
                <a:cs typeface="Courier New"/>
              </a:rPr>
              <a:t> = “Select from the Options menu to test widgets”;</a:t>
            </a:r>
          </a:p>
          <a:p>
            <a:pPr marL="628650" lvl="2" indent="0">
              <a:buNone/>
            </a:pPr>
            <a:r>
              <a:rPr lang="en-GB" sz="1600" dirty="0" err="1">
                <a:latin typeface="Courier New"/>
                <a:cs typeface="Courier New"/>
              </a:rPr>
              <a:t>StringItem</a:t>
            </a:r>
            <a:r>
              <a:rPr lang="en-GB" sz="1600" dirty="0">
                <a:latin typeface="Courier New"/>
                <a:cs typeface="Courier New"/>
              </a:rPr>
              <a:t> </a:t>
            </a:r>
            <a:r>
              <a:rPr lang="en-GB" sz="1600" dirty="0" err="1">
                <a:latin typeface="Courier New"/>
                <a:cs typeface="Courier New"/>
              </a:rPr>
              <a:t>stringItem</a:t>
            </a:r>
            <a:r>
              <a:rPr lang="en-GB" sz="1600" dirty="0">
                <a:latin typeface="Courier New"/>
                <a:cs typeface="Courier New"/>
              </a:rPr>
              <a:t> </a:t>
            </a:r>
          </a:p>
          <a:p>
            <a:pPr marL="628650" lvl="2" indent="0">
              <a:buNone/>
            </a:pPr>
            <a:r>
              <a:rPr lang="en-GB" sz="1600" dirty="0">
                <a:latin typeface="Courier New"/>
                <a:cs typeface="Courier New"/>
              </a:rPr>
              <a:t>	= new </a:t>
            </a:r>
            <a:r>
              <a:rPr lang="en-GB" sz="1600" dirty="0" err="1">
                <a:latin typeface="Courier New"/>
                <a:cs typeface="Courier New"/>
              </a:rPr>
              <a:t>StringItem</a:t>
            </a:r>
            <a:r>
              <a:rPr lang="en-GB" sz="1600" dirty="0">
                <a:latin typeface="Courier New"/>
                <a:cs typeface="Courier New"/>
              </a:rPr>
              <a:t>(“Widget Test:”, </a:t>
            </a:r>
            <a:r>
              <a:rPr lang="en-GB" sz="1600" dirty="0" err="1">
                <a:latin typeface="Courier New"/>
                <a:cs typeface="Courier New"/>
              </a:rPr>
              <a:t>str</a:t>
            </a:r>
            <a:r>
              <a:rPr lang="en-GB" sz="1600" dirty="0">
                <a:latin typeface="Courier New"/>
                <a:cs typeface="Courier New"/>
              </a:rPr>
              <a:t>);</a:t>
            </a:r>
          </a:p>
          <a:p>
            <a:pPr marL="628650" lvl="2" indent="0">
              <a:buNone/>
            </a:pPr>
            <a:r>
              <a:rPr lang="en-GB" sz="1600" dirty="0" err="1">
                <a:latin typeface="Courier New"/>
                <a:cs typeface="Courier New"/>
              </a:rPr>
              <a:t>form.append</a:t>
            </a:r>
            <a:r>
              <a:rPr lang="en-GB" sz="1600" dirty="0">
                <a:latin typeface="Courier New"/>
                <a:cs typeface="Courier New"/>
              </a:rPr>
              <a:t>(</a:t>
            </a:r>
            <a:r>
              <a:rPr lang="en-GB" sz="1600" dirty="0" err="1">
                <a:latin typeface="Courier New"/>
                <a:cs typeface="Courier New"/>
              </a:rPr>
              <a:t>stringItem</a:t>
            </a:r>
            <a:r>
              <a:rPr lang="en-GB" sz="1600" dirty="0">
                <a:latin typeface="Courier New"/>
                <a:cs typeface="Courier New"/>
              </a:rPr>
              <a:t>);</a:t>
            </a:r>
          </a:p>
          <a:p>
            <a:pPr lvl="1"/>
            <a:endParaRPr lang="en-GB" dirty="0" smtClean="0"/>
          </a:p>
        </p:txBody>
      </p:sp>
      <p:pic>
        <p:nvPicPr>
          <p:cNvPr id="19460" name="Picture 4" descr="select_from_menu_5th"/>
          <p:cNvPicPr>
            <a:picLocks noChangeAspect="1" noChangeArrowheads="1"/>
          </p:cNvPicPr>
          <p:nvPr/>
        </p:nvPicPr>
        <p:blipFill>
          <a:blip r:embed="rId3" cstate="print"/>
          <a:srcRect/>
          <a:stretch>
            <a:fillRect/>
          </a:stretch>
        </p:blipFill>
        <p:spPr bwMode="auto">
          <a:xfrm>
            <a:off x="6500447" y="2220914"/>
            <a:ext cx="2322635" cy="3354387"/>
          </a:xfrm>
          <a:prstGeom prst="rect">
            <a:avLst/>
          </a:prstGeom>
          <a:noFill/>
          <a:ln w="9525" algn="ctr">
            <a:noFill/>
            <a:miter lim="800000"/>
            <a:headEnd/>
            <a:tailEnd/>
          </a:ln>
        </p:spPr>
      </p:pic>
    </p:spTree>
    <p:extLst>
      <p:ext uri="{BB962C8B-B14F-4D97-AF65-F5344CB8AC3E}">
        <p14:creationId xmlns:p14="http://schemas.microsoft.com/office/powerpoint/2010/main" val="1458425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smtClean="0"/>
              <a:t>Form Items  </a:t>
            </a:r>
            <a:r>
              <a:rPr lang="fi-FI" smtClean="0"/>
              <a:t>- </a:t>
            </a:r>
            <a:r>
              <a:rPr lang="en-GB" smtClean="0"/>
              <a:t>DateField</a:t>
            </a:r>
          </a:p>
        </p:txBody>
      </p:sp>
      <p:sp>
        <p:nvSpPr>
          <p:cNvPr id="20483" name="Rectangle 3"/>
          <p:cNvSpPr>
            <a:spLocks noGrp="1" noChangeArrowheads="1"/>
          </p:cNvSpPr>
          <p:nvPr>
            <p:ph type="body" idx="1"/>
          </p:nvPr>
        </p:nvSpPr>
        <p:spPr/>
        <p:txBody>
          <a:bodyPr/>
          <a:lstStyle/>
          <a:p>
            <a:r>
              <a:rPr lang="en-GB" dirty="0" smtClean="0"/>
              <a:t>Use </a:t>
            </a:r>
            <a:r>
              <a:rPr lang="en-GB" dirty="0" err="1" smtClean="0">
                <a:latin typeface="Courier New"/>
                <a:cs typeface="Courier New"/>
              </a:rPr>
              <a:t>DateField</a:t>
            </a:r>
            <a:r>
              <a:rPr lang="en-GB" dirty="0" smtClean="0"/>
              <a:t> to display dates</a:t>
            </a:r>
          </a:p>
          <a:p>
            <a:pPr marL="633413" lvl="2" indent="0">
              <a:buNone/>
            </a:pPr>
            <a:r>
              <a:rPr lang="en-GB" sz="1600" dirty="0" err="1">
                <a:latin typeface="Courier New"/>
                <a:ea typeface="ＭＳ Ｐゴシック" charset="0"/>
                <a:cs typeface="Courier New"/>
              </a:rPr>
              <a:t>DateField</a:t>
            </a:r>
            <a:r>
              <a:rPr lang="en-GB" sz="1600" dirty="0">
                <a:latin typeface="Courier New"/>
                <a:ea typeface="ＭＳ Ｐゴシック" charset="0"/>
                <a:cs typeface="Courier New"/>
              </a:rPr>
              <a:t> </a:t>
            </a:r>
            <a:r>
              <a:rPr lang="en-GB" sz="1600" dirty="0" err="1">
                <a:latin typeface="Courier New"/>
                <a:ea typeface="ＭＳ Ｐゴシック" charset="0"/>
                <a:cs typeface="Courier New"/>
              </a:rPr>
              <a:t>dateField</a:t>
            </a:r>
            <a:r>
              <a:rPr lang="en-GB" sz="1600" dirty="0">
                <a:latin typeface="Courier New"/>
                <a:ea typeface="ＭＳ Ｐゴシック" charset="0"/>
                <a:cs typeface="Courier New"/>
              </a:rPr>
              <a:t> = new </a:t>
            </a:r>
            <a:r>
              <a:rPr lang="en-GB" sz="1600" dirty="0" err="1">
                <a:latin typeface="Courier New"/>
                <a:ea typeface="ＭＳ Ｐゴシック" charset="0"/>
                <a:cs typeface="Courier New"/>
              </a:rPr>
              <a:t>DateField</a:t>
            </a:r>
            <a:r>
              <a:rPr lang="en-GB" sz="1600" dirty="0">
                <a:latin typeface="Courier New"/>
                <a:ea typeface="ＭＳ Ｐゴシック" charset="0"/>
                <a:cs typeface="Courier New"/>
              </a:rPr>
              <a:t>(“Date:”, </a:t>
            </a:r>
            <a:br>
              <a:rPr lang="en-GB" sz="1600" dirty="0">
                <a:latin typeface="Courier New"/>
                <a:ea typeface="ＭＳ Ｐゴシック" charset="0"/>
                <a:cs typeface="Courier New"/>
              </a:rPr>
            </a:br>
            <a:r>
              <a:rPr lang="en-GB" sz="1600" dirty="0">
                <a:latin typeface="Courier New"/>
                <a:ea typeface="ＭＳ Ｐゴシック" charset="0"/>
                <a:cs typeface="Courier New"/>
              </a:rPr>
              <a:t>	</a:t>
            </a:r>
            <a:r>
              <a:rPr lang="en-GB" sz="1600" dirty="0" err="1">
                <a:latin typeface="Courier New"/>
                <a:ea typeface="ＭＳ Ｐゴシック" charset="0"/>
                <a:cs typeface="Courier New"/>
              </a:rPr>
              <a:t>DateField.DATE</a:t>
            </a:r>
            <a:r>
              <a:rPr lang="en-GB" sz="1600" dirty="0">
                <a:latin typeface="Courier New"/>
                <a:ea typeface="ＭＳ Ｐゴシック" charset="0"/>
                <a:cs typeface="Courier New"/>
              </a:rPr>
              <a:t>);</a:t>
            </a:r>
          </a:p>
          <a:p>
            <a:pPr marL="633413" lvl="2" indent="0">
              <a:buNone/>
            </a:pPr>
            <a:r>
              <a:rPr lang="en-GB" sz="1600" dirty="0" err="1">
                <a:latin typeface="Courier New"/>
                <a:ea typeface="ＭＳ Ｐゴシック" charset="0"/>
                <a:cs typeface="Courier New"/>
              </a:rPr>
              <a:t>java.util.Date</a:t>
            </a:r>
            <a:r>
              <a:rPr lang="en-GB" sz="1600" dirty="0">
                <a:latin typeface="Courier New"/>
                <a:ea typeface="ＭＳ Ｐゴシック" charset="0"/>
                <a:cs typeface="Courier New"/>
              </a:rPr>
              <a:t> date = new </a:t>
            </a:r>
            <a:r>
              <a:rPr lang="en-GB" sz="1600" dirty="0" err="1">
                <a:latin typeface="Courier New"/>
                <a:ea typeface="ＭＳ Ｐゴシック" charset="0"/>
                <a:cs typeface="Courier New"/>
              </a:rPr>
              <a:t>java.util.Date</a:t>
            </a:r>
            <a:r>
              <a:rPr lang="en-GB" sz="1600" dirty="0">
                <a:latin typeface="Courier New"/>
                <a:ea typeface="ＭＳ Ｐゴシック" charset="0"/>
                <a:cs typeface="Courier New"/>
              </a:rPr>
              <a:t>();</a:t>
            </a:r>
          </a:p>
          <a:p>
            <a:pPr marL="633413" lvl="2" indent="0">
              <a:buNone/>
            </a:pPr>
            <a:r>
              <a:rPr lang="en-GB" sz="1600" dirty="0" err="1">
                <a:latin typeface="Courier New"/>
                <a:ea typeface="ＭＳ Ｐゴシック" charset="0"/>
                <a:cs typeface="Courier New"/>
              </a:rPr>
              <a:t>dateField.setDate</a:t>
            </a:r>
            <a:r>
              <a:rPr lang="en-GB" sz="1600" dirty="0">
                <a:latin typeface="Courier New"/>
                <a:ea typeface="ＭＳ Ｐゴシック" charset="0"/>
                <a:cs typeface="Courier New"/>
              </a:rPr>
              <a:t>(date);</a:t>
            </a:r>
          </a:p>
          <a:p>
            <a:pPr marL="633413" lvl="2" indent="0">
              <a:buNone/>
            </a:pPr>
            <a:r>
              <a:rPr lang="en-GB" sz="1600" dirty="0" err="1">
                <a:latin typeface="Courier New"/>
                <a:ea typeface="ＭＳ Ｐゴシック" charset="0"/>
                <a:cs typeface="Courier New"/>
              </a:rPr>
              <a:t>form.append</a:t>
            </a:r>
            <a:r>
              <a:rPr lang="en-GB" sz="1600" dirty="0">
                <a:latin typeface="Courier New"/>
                <a:ea typeface="ＭＳ Ｐゴシック" charset="0"/>
                <a:cs typeface="Courier New"/>
              </a:rPr>
              <a:t>(</a:t>
            </a:r>
            <a:r>
              <a:rPr lang="en-GB" sz="1600" dirty="0" err="1">
                <a:latin typeface="Courier New"/>
                <a:ea typeface="ＭＳ Ｐゴシック" charset="0"/>
                <a:cs typeface="Courier New"/>
              </a:rPr>
              <a:t>dateField</a:t>
            </a:r>
            <a:r>
              <a:rPr lang="en-GB" sz="1600" dirty="0">
                <a:latin typeface="Courier New"/>
                <a:ea typeface="ＭＳ Ｐゴシック" charset="0"/>
                <a:cs typeface="Courier New"/>
              </a:rPr>
              <a:t>);</a:t>
            </a:r>
          </a:p>
          <a:p>
            <a:r>
              <a:rPr lang="en-GB" dirty="0" smtClean="0"/>
              <a:t>Displays the date in the correct format for </a:t>
            </a:r>
            <a:br>
              <a:rPr lang="en-GB" dirty="0" smtClean="0"/>
            </a:br>
            <a:r>
              <a:rPr lang="en-GB" dirty="0" smtClean="0"/>
              <a:t>default device time zone</a:t>
            </a:r>
          </a:p>
          <a:p>
            <a:endParaRPr lang="en-GB" dirty="0" smtClean="0"/>
          </a:p>
        </p:txBody>
      </p:sp>
      <p:pic>
        <p:nvPicPr>
          <p:cNvPr id="20484" name="Picture 4" descr="date_field_5thEd"/>
          <p:cNvPicPr>
            <a:picLocks noChangeAspect="1" noChangeArrowheads="1"/>
          </p:cNvPicPr>
          <p:nvPr/>
        </p:nvPicPr>
        <p:blipFill>
          <a:blip r:embed="rId3" cstate="print"/>
          <a:srcRect/>
          <a:stretch>
            <a:fillRect/>
          </a:stretch>
        </p:blipFill>
        <p:spPr bwMode="auto">
          <a:xfrm>
            <a:off x="6484327" y="1705768"/>
            <a:ext cx="2492619" cy="3600450"/>
          </a:xfrm>
          <a:prstGeom prst="rect">
            <a:avLst/>
          </a:prstGeom>
          <a:noFill/>
          <a:ln w="9525">
            <a:noFill/>
            <a:miter lim="800000"/>
            <a:headEnd/>
            <a:tailEnd/>
          </a:ln>
        </p:spPr>
      </p:pic>
    </p:spTree>
    <p:extLst>
      <p:ext uri="{BB962C8B-B14F-4D97-AF65-F5344CB8AC3E}">
        <p14:creationId xmlns:p14="http://schemas.microsoft.com/office/powerpoint/2010/main" val="4105049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Form Items  </a:t>
            </a:r>
            <a:r>
              <a:rPr lang="fi-FI" smtClean="0"/>
              <a:t>- </a:t>
            </a:r>
            <a:r>
              <a:rPr lang="en-GB" smtClean="0"/>
              <a:t>Gauge</a:t>
            </a:r>
          </a:p>
        </p:txBody>
      </p:sp>
      <p:sp>
        <p:nvSpPr>
          <p:cNvPr id="21507" name="Rectangle 3"/>
          <p:cNvSpPr>
            <a:spLocks noGrp="1" noChangeArrowheads="1"/>
          </p:cNvSpPr>
          <p:nvPr>
            <p:ph type="body" idx="1"/>
          </p:nvPr>
        </p:nvSpPr>
        <p:spPr/>
        <p:txBody>
          <a:bodyPr/>
          <a:lstStyle/>
          <a:p>
            <a:r>
              <a:rPr lang="en-GB" dirty="0" smtClean="0"/>
              <a:t>Use Gauge to display values in a range as a bar </a:t>
            </a:r>
            <a:br>
              <a:rPr lang="en-GB" dirty="0" smtClean="0"/>
            </a:br>
            <a:r>
              <a:rPr lang="en-GB" dirty="0" smtClean="0"/>
              <a:t>graph if non-interactive or ascending arc if interactive</a:t>
            </a:r>
          </a:p>
          <a:p>
            <a:r>
              <a:rPr lang="en-GB" dirty="0" smtClean="0"/>
              <a:t>Use </a:t>
            </a:r>
            <a:r>
              <a:rPr lang="en-GB" dirty="0" err="1">
                <a:latin typeface="Courier New"/>
                <a:cs typeface="Courier New"/>
              </a:rPr>
              <a:t>setValue</a:t>
            </a:r>
            <a:r>
              <a:rPr lang="en-GB" dirty="0">
                <a:latin typeface="Courier New"/>
                <a:cs typeface="Courier New"/>
              </a:rPr>
              <a:t>()</a:t>
            </a:r>
            <a:r>
              <a:rPr lang="en-GB" dirty="0" smtClean="0"/>
              <a:t> to change the position </a:t>
            </a:r>
            <a:br>
              <a:rPr lang="en-GB" dirty="0" smtClean="0"/>
            </a:br>
            <a:r>
              <a:rPr lang="en-GB" dirty="0" smtClean="0"/>
              <a:t>of the current level in the bar graph</a:t>
            </a:r>
          </a:p>
          <a:p>
            <a:r>
              <a:rPr lang="en-GB" dirty="0" smtClean="0"/>
              <a:t>Useful for displaying progress screens</a:t>
            </a:r>
          </a:p>
          <a:p>
            <a:pPr marL="633413" lvl="2" indent="0">
              <a:buNone/>
            </a:pPr>
            <a:r>
              <a:rPr lang="en-GB" dirty="0">
                <a:latin typeface="Courier New"/>
                <a:ea typeface="ＭＳ Ｐゴシック" charset="0"/>
                <a:cs typeface="Courier New"/>
              </a:rPr>
              <a:t>// 2nd parameter determines if </a:t>
            </a:r>
          </a:p>
          <a:p>
            <a:pPr marL="633413" lvl="2" indent="0">
              <a:buNone/>
            </a:pPr>
            <a:r>
              <a:rPr lang="en-GB" dirty="0">
                <a:latin typeface="Courier New"/>
                <a:ea typeface="ＭＳ Ｐゴシック" charset="0"/>
                <a:cs typeface="Courier New"/>
              </a:rPr>
              <a:t>// interactive or not</a:t>
            </a:r>
          </a:p>
          <a:p>
            <a:pPr marL="633413" lvl="2" indent="0">
              <a:buNone/>
            </a:pPr>
            <a:r>
              <a:rPr lang="en-GB" dirty="0">
                <a:latin typeface="Courier New"/>
                <a:ea typeface="ＭＳ Ｐゴシック" charset="0"/>
                <a:cs typeface="Courier New"/>
              </a:rPr>
              <a:t>Gauge </a:t>
            </a:r>
            <a:r>
              <a:rPr lang="en-GB" dirty="0" err="1">
                <a:latin typeface="Courier New"/>
                <a:ea typeface="ＭＳ Ｐゴシック" charset="0"/>
                <a:cs typeface="Courier New"/>
              </a:rPr>
              <a:t>gauge</a:t>
            </a:r>
            <a:r>
              <a:rPr lang="en-GB" dirty="0">
                <a:latin typeface="Courier New"/>
                <a:ea typeface="ＭＳ Ｐゴシック" charset="0"/>
                <a:cs typeface="Courier New"/>
              </a:rPr>
              <a:t> = new Gauge(“Progress Bar”, </a:t>
            </a:r>
          </a:p>
          <a:p>
            <a:pPr marL="633413" lvl="2" indent="0">
              <a:buNone/>
            </a:pPr>
            <a:r>
              <a:rPr lang="en-GB" dirty="0">
                <a:latin typeface="Courier New"/>
                <a:ea typeface="ＭＳ Ｐゴシック" charset="0"/>
                <a:cs typeface="Courier New"/>
              </a:rPr>
              <a:t>    false, 25, 10); </a:t>
            </a:r>
          </a:p>
          <a:p>
            <a:pPr marL="633413" lvl="2" indent="0">
              <a:buNone/>
            </a:pPr>
            <a:r>
              <a:rPr lang="en-GB" dirty="0" err="1">
                <a:latin typeface="Courier New"/>
                <a:ea typeface="ＭＳ Ｐゴシック" charset="0"/>
                <a:cs typeface="Courier New"/>
              </a:rPr>
              <a:t>form.append</a:t>
            </a:r>
            <a:r>
              <a:rPr lang="en-GB" dirty="0">
                <a:latin typeface="Courier New"/>
                <a:ea typeface="ＭＳ Ｐゴシック" charset="0"/>
                <a:cs typeface="Courier New"/>
              </a:rPr>
              <a:t>(gauge);</a:t>
            </a:r>
          </a:p>
          <a:p>
            <a:pPr lvl="1"/>
            <a:endParaRPr lang="en-GB" dirty="0" smtClean="0"/>
          </a:p>
        </p:txBody>
      </p:sp>
      <p:pic>
        <p:nvPicPr>
          <p:cNvPr id="21508" name="Picture 4" descr="gauge_5thEd"/>
          <p:cNvPicPr>
            <a:picLocks noChangeAspect="1" noChangeArrowheads="1"/>
          </p:cNvPicPr>
          <p:nvPr/>
        </p:nvPicPr>
        <p:blipFill>
          <a:blip r:embed="rId3" cstate="print"/>
          <a:srcRect/>
          <a:stretch>
            <a:fillRect/>
          </a:stretch>
        </p:blipFill>
        <p:spPr bwMode="auto">
          <a:xfrm>
            <a:off x="6309947" y="2098675"/>
            <a:ext cx="2542443" cy="3671888"/>
          </a:xfrm>
          <a:prstGeom prst="rect">
            <a:avLst/>
          </a:prstGeom>
          <a:noFill/>
          <a:ln w="9525">
            <a:noFill/>
            <a:miter lim="800000"/>
            <a:headEnd/>
            <a:tailEnd/>
          </a:ln>
        </p:spPr>
      </p:pic>
    </p:spTree>
    <p:extLst>
      <p:ext uri="{BB962C8B-B14F-4D97-AF65-F5344CB8AC3E}">
        <p14:creationId xmlns:p14="http://schemas.microsoft.com/office/powerpoint/2010/main" val="4243325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smtClean="0"/>
              <a:t>Form Items  </a:t>
            </a:r>
            <a:r>
              <a:rPr lang="fi-FI" smtClean="0"/>
              <a:t>- </a:t>
            </a:r>
            <a:r>
              <a:rPr lang="en-GB" smtClean="0"/>
              <a:t>ImageItem</a:t>
            </a:r>
          </a:p>
        </p:txBody>
      </p:sp>
      <p:sp>
        <p:nvSpPr>
          <p:cNvPr id="22531" name="Rectangle 3"/>
          <p:cNvSpPr>
            <a:spLocks noGrp="1" noChangeArrowheads="1"/>
          </p:cNvSpPr>
          <p:nvPr>
            <p:ph type="body" idx="1"/>
          </p:nvPr>
        </p:nvSpPr>
        <p:spPr/>
        <p:txBody>
          <a:bodyPr/>
          <a:lstStyle/>
          <a:p>
            <a:r>
              <a:rPr lang="en-GB" dirty="0" smtClean="0"/>
              <a:t>Use </a:t>
            </a:r>
            <a:r>
              <a:rPr lang="en-GB" dirty="0" err="1" smtClean="0">
                <a:latin typeface="Courier New"/>
                <a:cs typeface="Courier New"/>
              </a:rPr>
              <a:t>ImageItem</a:t>
            </a:r>
            <a:r>
              <a:rPr lang="en-GB" dirty="0" smtClean="0"/>
              <a:t> to display images on the Form</a:t>
            </a:r>
          </a:p>
          <a:p>
            <a:r>
              <a:rPr lang="en-GB" dirty="0" smtClean="0"/>
              <a:t>If you don't care about layout then you can append an Image directly</a:t>
            </a:r>
          </a:p>
          <a:p>
            <a:pPr marL="628650" lvl="2" indent="0">
              <a:buNone/>
            </a:pPr>
            <a:r>
              <a:rPr lang="en-GB" sz="1600" dirty="0">
                <a:latin typeface="Courier New"/>
                <a:ea typeface="ＭＳ Ｐゴシック" charset="0"/>
                <a:cs typeface="Courier New"/>
              </a:rPr>
              <a:t>Image </a:t>
            </a:r>
            <a:r>
              <a:rPr lang="en-GB" sz="1600" dirty="0" err="1">
                <a:latin typeface="Courier New"/>
                <a:ea typeface="ＭＳ Ｐゴシック" charset="0"/>
                <a:cs typeface="Courier New"/>
              </a:rPr>
              <a:t>image</a:t>
            </a:r>
            <a:r>
              <a:rPr lang="en-GB" sz="1600" dirty="0">
                <a:latin typeface="Courier New"/>
                <a:ea typeface="ＭＳ Ｐゴシック" charset="0"/>
                <a:cs typeface="Courier New"/>
              </a:rPr>
              <a:t> = </a:t>
            </a:r>
            <a:r>
              <a:rPr lang="en-GB" sz="1600" dirty="0" err="1">
                <a:latin typeface="Courier New"/>
                <a:ea typeface="ＭＳ Ｐゴシック" charset="0"/>
                <a:cs typeface="Courier New"/>
              </a:rPr>
              <a:t>Image.createImage</a:t>
            </a:r>
            <a:r>
              <a:rPr lang="en-GB" sz="1600" dirty="0">
                <a:latin typeface="Courier New"/>
                <a:ea typeface="ＭＳ Ｐゴシック" charset="0"/>
                <a:cs typeface="Courier New"/>
              </a:rPr>
              <a:t>(“/sf.png”);</a:t>
            </a:r>
          </a:p>
          <a:p>
            <a:pPr marL="628650" lvl="2" indent="0">
              <a:buNone/>
            </a:pPr>
            <a:r>
              <a:rPr lang="en-GB" sz="1600" dirty="0" err="1">
                <a:latin typeface="Courier New"/>
                <a:ea typeface="ＭＳ Ｐゴシック" charset="0"/>
                <a:cs typeface="Courier New"/>
              </a:rPr>
              <a:t>int</a:t>
            </a:r>
            <a:r>
              <a:rPr lang="en-GB" sz="1600" dirty="0">
                <a:latin typeface="Courier New"/>
                <a:ea typeface="ＭＳ Ｐゴシック" charset="0"/>
                <a:cs typeface="Courier New"/>
              </a:rPr>
              <a:t> pos = </a:t>
            </a:r>
            <a:r>
              <a:rPr lang="en-GB" sz="1600" dirty="0" err="1">
                <a:latin typeface="Courier New"/>
                <a:ea typeface="ＭＳ Ｐゴシック" charset="0"/>
                <a:cs typeface="Courier New"/>
              </a:rPr>
              <a:t>ImageItem.LAYOUT_CENTER</a:t>
            </a:r>
            <a:r>
              <a:rPr lang="en-GB" sz="1600" dirty="0">
                <a:latin typeface="Courier New"/>
                <a:ea typeface="ＭＳ Ｐゴシック" charset="0"/>
                <a:cs typeface="Courier New"/>
              </a:rPr>
              <a:t>;</a:t>
            </a:r>
          </a:p>
          <a:p>
            <a:pPr marL="628650" lvl="2" indent="0">
              <a:buNone/>
            </a:pPr>
            <a:r>
              <a:rPr lang="en-GB" sz="1600" dirty="0" err="1">
                <a:latin typeface="Courier New"/>
                <a:ea typeface="ＭＳ Ｐゴシック" charset="0"/>
                <a:cs typeface="Courier New"/>
              </a:rPr>
              <a:t>ImageItem</a:t>
            </a:r>
            <a:r>
              <a:rPr lang="en-GB" sz="1600" dirty="0">
                <a:latin typeface="Courier New"/>
                <a:ea typeface="ＭＳ Ｐゴシック" charset="0"/>
                <a:cs typeface="Courier New"/>
              </a:rPr>
              <a:t> </a:t>
            </a:r>
            <a:r>
              <a:rPr lang="en-GB" sz="1600" dirty="0" err="1">
                <a:latin typeface="Courier New"/>
                <a:ea typeface="ＭＳ Ｐゴシック" charset="0"/>
                <a:cs typeface="Courier New"/>
              </a:rPr>
              <a:t>imageItem</a:t>
            </a:r>
            <a:r>
              <a:rPr lang="en-GB" sz="1600" dirty="0">
                <a:latin typeface="Courier New"/>
                <a:ea typeface="ＭＳ Ｐゴシック" charset="0"/>
                <a:cs typeface="Courier New"/>
              </a:rPr>
              <a:t> </a:t>
            </a:r>
          </a:p>
          <a:p>
            <a:pPr marL="628650" lvl="2" indent="0">
              <a:buNone/>
            </a:pPr>
            <a:r>
              <a:rPr lang="en-GB" sz="1600" dirty="0">
                <a:latin typeface="Courier New"/>
                <a:ea typeface="ＭＳ Ｐゴシック" charset="0"/>
                <a:cs typeface="Courier New"/>
              </a:rPr>
              <a:t>= new </a:t>
            </a:r>
            <a:r>
              <a:rPr lang="en-GB" sz="1600" dirty="0" err="1">
                <a:latin typeface="Courier New"/>
                <a:ea typeface="ＭＳ Ｐゴシック" charset="0"/>
                <a:cs typeface="Courier New"/>
              </a:rPr>
              <a:t>ImageItem</a:t>
            </a:r>
            <a:r>
              <a:rPr lang="en-GB" sz="1600" dirty="0">
                <a:latin typeface="Courier New"/>
                <a:ea typeface="ＭＳ Ｐゴシック" charset="0"/>
                <a:cs typeface="Courier New"/>
              </a:rPr>
              <a:t>(“</a:t>
            </a:r>
            <a:r>
              <a:rPr lang="en-GB" sz="1600" dirty="0" err="1">
                <a:latin typeface="Courier New"/>
                <a:ea typeface="ＭＳ Ｐゴシック" charset="0"/>
                <a:cs typeface="Courier New"/>
              </a:rPr>
              <a:t>MyLabel</a:t>
            </a:r>
            <a:r>
              <a:rPr lang="en-GB" sz="1600" dirty="0">
                <a:latin typeface="Courier New"/>
                <a:ea typeface="ＭＳ Ｐゴシック" charset="0"/>
                <a:cs typeface="Courier New"/>
              </a:rPr>
              <a:t>”, image, pos, “alt”);</a:t>
            </a:r>
          </a:p>
          <a:p>
            <a:pPr marL="628650" lvl="2" indent="0">
              <a:buNone/>
            </a:pPr>
            <a:r>
              <a:rPr lang="en-GB" sz="1600" dirty="0" err="1">
                <a:latin typeface="Courier New"/>
                <a:ea typeface="ＭＳ Ｐゴシック" charset="0"/>
                <a:cs typeface="Courier New"/>
              </a:rPr>
              <a:t>form.append</a:t>
            </a:r>
            <a:r>
              <a:rPr lang="en-GB" sz="1600" dirty="0">
                <a:latin typeface="Courier New"/>
                <a:ea typeface="ＭＳ Ｐゴシック" charset="0"/>
                <a:cs typeface="Courier New"/>
              </a:rPr>
              <a:t>(</a:t>
            </a:r>
            <a:r>
              <a:rPr lang="en-GB" sz="1600" dirty="0" err="1">
                <a:latin typeface="Courier New"/>
                <a:ea typeface="ＭＳ Ｐゴシック" charset="0"/>
                <a:cs typeface="Courier New"/>
              </a:rPr>
              <a:t>imageItem</a:t>
            </a:r>
            <a:r>
              <a:rPr lang="en-GB" sz="1600" dirty="0">
                <a:latin typeface="Courier New"/>
                <a:ea typeface="ＭＳ Ｐゴシック" charset="0"/>
                <a:cs typeface="Courier New"/>
              </a:rPr>
              <a:t>);</a:t>
            </a:r>
          </a:p>
          <a:p>
            <a:endParaRPr lang="en-GB" dirty="0" smtClean="0"/>
          </a:p>
        </p:txBody>
      </p:sp>
      <p:pic>
        <p:nvPicPr>
          <p:cNvPr id="22532" name="Picture 4" descr="form_image"/>
          <p:cNvPicPr>
            <a:picLocks noChangeAspect="1" noChangeArrowheads="1"/>
          </p:cNvPicPr>
          <p:nvPr/>
        </p:nvPicPr>
        <p:blipFill>
          <a:blip r:embed="rId3" cstate="print"/>
          <a:srcRect/>
          <a:stretch>
            <a:fillRect/>
          </a:stretch>
        </p:blipFill>
        <p:spPr bwMode="auto">
          <a:xfrm>
            <a:off x="6836561" y="2644775"/>
            <a:ext cx="2154115" cy="3111500"/>
          </a:xfrm>
          <a:prstGeom prst="rect">
            <a:avLst/>
          </a:prstGeom>
          <a:noFill/>
          <a:ln w="9525">
            <a:noFill/>
            <a:miter lim="800000"/>
            <a:headEnd/>
            <a:tailEnd/>
          </a:ln>
        </p:spPr>
      </p:pic>
    </p:spTree>
    <p:extLst>
      <p:ext uri="{BB962C8B-B14F-4D97-AF65-F5344CB8AC3E}">
        <p14:creationId xmlns:p14="http://schemas.microsoft.com/office/powerpoint/2010/main" val="2021749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smtClean="0"/>
              <a:t>Form Items  </a:t>
            </a:r>
            <a:r>
              <a:rPr lang="fi-FI" smtClean="0"/>
              <a:t>- </a:t>
            </a:r>
            <a:r>
              <a:rPr lang="en-GB" smtClean="0"/>
              <a:t>ChoiceGroup</a:t>
            </a:r>
          </a:p>
        </p:txBody>
      </p:sp>
      <p:sp>
        <p:nvSpPr>
          <p:cNvPr id="23555" name="Rectangle 3"/>
          <p:cNvSpPr>
            <a:spLocks noGrp="1" noChangeArrowheads="1"/>
          </p:cNvSpPr>
          <p:nvPr>
            <p:ph type="body" idx="1"/>
          </p:nvPr>
        </p:nvSpPr>
        <p:spPr/>
        <p:txBody>
          <a:bodyPr/>
          <a:lstStyle/>
          <a:p>
            <a:r>
              <a:rPr lang="en-GB" dirty="0" smtClean="0"/>
              <a:t>Use </a:t>
            </a:r>
            <a:r>
              <a:rPr lang="en-GB" dirty="0" err="1" smtClean="0"/>
              <a:t>ChoiceGroup</a:t>
            </a:r>
            <a:r>
              <a:rPr lang="en-GB" dirty="0" smtClean="0"/>
              <a:t> to present a selection of choices to the user</a:t>
            </a:r>
          </a:p>
          <a:p>
            <a:pPr marL="628650" lvl="2" indent="0">
              <a:buNone/>
            </a:pPr>
            <a:r>
              <a:rPr lang="en-GB" dirty="0" err="1">
                <a:latin typeface="Courier New"/>
                <a:ea typeface="ＭＳ Ｐゴシック" charset="0"/>
                <a:cs typeface="Courier New"/>
              </a:rPr>
              <a:t>ChoiceGroup</a:t>
            </a:r>
            <a:r>
              <a:rPr lang="en-GB" dirty="0">
                <a:latin typeface="Courier New"/>
                <a:ea typeface="ＭＳ Ｐゴシック" charset="0"/>
                <a:cs typeface="Courier New"/>
              </a:rPr>
              <a:t> cg = new </a:t>
            </a:r>
            <a:r>
              <a:rPr lang="en-GB" dirty="0" err="1">
                <a:latin typeface="Courier New"/>
                <a:ea typeface="ＭＳ Ｐゴシック" charset="0"/>
                <a:cs typeface="Courier New"/>
              </a:rPr>
              <a:t>ChoiceGroup</a:t>
            </a:r>
            <a:r>
              <a:rPr lang="en-GB" dirty="0">
                <a:latin typeface="Courier New"/>
                <a:ea typeface="ＭＳ Ｐゴシック" charset="0"/>
                <a:cs typeface="Courier New"/>
              </a:rPr>
              <a:t>(“Gender”, </a:t>
            </a:r>
            <a:r>
              <a:rPr lang="en-GB" dirty="0" err="1">
                <a:latin typeface="Courier New"/>
                <a:ea typeface="ＭＳ Ｐゴシック" charset="0"/>
                <a:cs typeface="Courier New"/>
              </a:rPr>
              <a:t>ChoiceGroup.EXCLUSIVE</a:t>
            </a:r>
            <a:r>
              <a:rPr lang="en-GB" dirty="0">
                <a:latin typeface="Courier New"/>
                <a:ea typeface="ＭＳ Ｐゴシック" charset="0"/>
                <a:cs typeface="Courier New"/>
              </a:rPr>
              <a:t>);</a:t>
            </a:r>
          </a:p>
          <a:p>
            <a:pPr marL="628650" lvl="2" indent="0">
              <a:buNone/>
            </a:pPr>
            <a:r>
              <a:rPr lang="en-GB" dirty="0" err="1">
                <a:latin typeface="Courier New"/>
                <a:ea typeface="ＭＳ Ｐゴシック" charset="0"/>
                <a:cs typeface="Courier New"/>
              </a:rPr>
              <a:t>gender.append</a:t>
            </a:r>
            <a:r>
              <a:rPr lang="en-GB" dirty="0">
                <a:latin typeface="Courier New"/>
                <a:ea typeface="ＭＳ Ｐゴシック" charset="0"/>
                <a:cs typeface="Courier New"/>
              </a:rPr>
              <a:t>("Female", null);</a:t>
            </a:r>
          </a:p>
          <a:p>
            <a:pPr marL="628650" lvl="2" indent="0">
              <a:buNone/>
            </a:pPr>
            <a:r>
              <a:rPr lang="en-GB" dirty="0" err="1">
                <a:latin typeface="Courier New"/>
                <a:ea typeface="ＭＳ Ｐゴシック" charset="0"/>
                <a:cs typeface="Courier New"/>
              </a:rPr>
              <a:t>gender.append</a:t>
            </a:r>
            <a:r>
              <a:rPr lang="en-GB" dirty="0">
                <a:latin typeface="Courier New"/>
                <a:ea typeface="ＭＳ Ｐゴシック" charset="0"/>
                <a:cs typeface="Courier New"/>
              </a:rPr>
              <a:t>("Male", null);</a:t>
            </a:r>
          </a:p>
          <a:p>
            <a:pPr marL="628650" lvl="2" indent="0">
              <a:buNone/>
            </a:pPr>
            <a:r>
              <a:rPr lang="en-GB" dirty="0" err="1">
                <a:latin typeface="Courier New"/>
                <a:ea typeface="ＭＳ Ｐゴシック" charset="0"/>
                <a:cs typeface="Courier New"/>
              </a:rPr>
              <a:t>form.append</a:t>
            </a:r>
            <a:r>
              <a:rPr lang="en-GB" dirty="0">
                <a:latin typeface="Courier New"/>
                <a:ea typeface="ＭＳ Ｐゴシック" charset="0"/>
                <a:cs typeface="Courier New"/>
              </a:rPr>
              <a:t>(cg);</a:t>
            </a:r>
          </a:p>
          <a:p>
            <a:r>
              <a:rPr lang="en-GB" dirty="0" smtClean="0"/>
              <a:t>Useful when displaying application settings</a:t>
            </a:r>
          </a:p>
          <a:p>
            <a:pPr lvl="1"/>
            <a:r>
              <a:rPr lang="en-GB" dirty="0" smtClean="0"/>
              <a:t>Provides a clear way to present the status of a setting</a:t>
            </a:r>
          </a:p>
          <a:p>
            <a:r>
              <a:rPr lang="en-GB" dirty="0" smtClean="0"/>
              <a:t>Two possible types: </a:t>
            </a:r>
          </a:p>
          <a:p>
            <a:pPr lvl="1"/>
            <a:r>
              <a:rPr lang="en-GB" dirty="0" err="1">
                <a:latin typeface="Courier New"/>
                <a:ea typeface="ＭＳ Ｐゴシック" charset="0"/>
                <a:cs typeface="Courier New"/>
              </a:rPr>
              <a:t>ChoiceGroup.EXCLUSIVE</a:t>
            </a:r>
            <a:r>
              <a:rPr lang="en-GB" dirty="0" smtClean="0"/>
              <a:t> – one selected at a time</a:t>
            </a:r>
          </a:p>
          <a:p>
            <a:pPr lvl="2"/>
            <a:r>
              <a:rPr lang="en-GB" dirty="0" smtClean="0"/>
              <a:t>i.e. radio buttons</a:t>
            </a:r>
          </a:p>
          <a:p>
            <a:pPr lvl="1"/>
            <a:r>
              <a:rPr lang="en-GB" dirty="0" err="1">
                <a:latin typeface="Courier New"/>
                <a:ea typeface="ＭＳ Ｐゴシック" charset="0"/>
                <a:cs typeface="Courier New"/>
              </a:rPr>
              <a:t>ChoiceGroup.MULTIPLE</a:t>
            </a:r>
            <a:r>
              <a:rPr lang="en-GB" dirty="0" smtClean="0"/>
              <a:t> - multiple number selected at a time</a:t>
            </a:r>
          </a:p>
          <a:p>
            <a:pPr lvl="2"/>
            <a:r>
              <a:rPr lang="en-GB" dirty="0" smtClean="0"/>
              <a:t>i.e. check boxes</a:t>
            </a:r>
          </a:p>
          <a:p>
            <a:endParaRPr lang="en-GB" dirty="0" smtClean="0"/>
          </a:p>
        </p:txBody>
      </p:sp>
      <p:pic>
        <p:nvPicPr>
          <p:cNvPr id="23556" name="Picture 4" descr="choicegroup_5thEd"/>
          <p:cNvPicPr>
            <a:picLocks noChangeAspect="1" noChangeArrowheads="1"/>
          </p:cNvPicPr>
          <p:nvPr/>
        </p:nvPicPr>
        <p:blipFill>
          <a:blip r:embed="rId3" cstate="print"/>
          <a:srcRect/>
          <a:stretch>
            <a:fillRect/>
          </a:stretch>
        </p:blipFill>
        <p:spPr bwMode="auto">
          <a:xfrm>
            <a:off x="6827228" y="2091413"/>
            <a:ext cx="2143857" cy="3097212"/>
          </a:xfrm>
          <a:prstGeom prst="rect">
            <a:avLst/>
          </a:prstGeom>
          <a:noFill/>
          <a:ln w="9525">
            <a:noFill/>
            <a:miter lim="800000"/>
            <a:headEnd/>
            <a:tailEnd/>
          </a:ln>
        </p:spPr>
      </p:pic>
    </p:spTree>
    <p:extLst>
      <p:ext uri="{BB962C8B-B14F-4D97-AF65-F5344CB8AC3E}">
        <p14:creationId xmlns:p14="http://schemas.microsoft.com/office/powerpoint/2010/main" val="993452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smtClean="0"/>
              <a:t>Form Items  </a:t>
            </a:r>
            <a:r>
              <a:rPr lang="fi-FI" smtClean="0"/>
              <a:t>- </a:t>
            </a:r>
            <a:r>
              <a:rPr lang="en-GB" smtClean="0"/>
              <a:t>Spacer</a:t>
            </a:r>
          </a:p>
        </p:txBody>
      </p:sp>
      <p:sp>
        <p:nvSpPr>
          <p:cNvPr id="24579" name="Rectangle 3"/>
          <p:cNvSpPr>
            <a:spLocks noGrp="1" noChangeArrowheads="1"/>
          </p:cNvSpPr>
          <p:nvPr>
            <p:ph type="body" idx="1"/>
          </p:nvPr>
        </p:nvSpPr>
        <p:spPr/>
        <p:txBody>
          <a:bodyPr/>
          <a:lstStyle/>
          <a:p>
            <a:r>
              <a:rPr lang="en-GB" dirty="0" smtClean="0"/>
              <a:t>Use Spacers for non-interactive spaces to help position controls</a:t>
            </a:r>
          </a:p>
          <a:p>
            <a:pPr marL="923925" lvl="3" indent="0">
              <a:buNone/>
            </a:pPr>
            <a:r>
              <a:rPr lang="en-GB" dirty="0">
                <a:latin typeface="Courier New"/>
                <a:ea typeface="ＭＳ Ｐゴシック" charset="0"/>
                <a:cs typeface="Courier New"/>
              </a:rPr>
              <a:t>Spacer space = new Spacer(10,20);</a:t>
            </a:r>
          </a:p>
          <a:p>
            <a:pPr marL="923925" lvl="3" indent="0">
              <a:buNone/>
            </a:pPr>
            <a:r>
              <a:rPr lang="en-GB" dirty="0" err="1">
                <a:latin typeface="Courier New"/>
                <a:ea typeface="ＭＳ Ｐゴシック" charset="0"/>
                <a:cs typeface="Courier New"/>
              </a:rPr>
              <a:t>form.append</a:t>
            </a:r>
            <a:r>
              <a:rPr lang="en-GB" dirty="0">
                <a:latin typeface="Courier New"/>
                <a:ea typeface="ＭＳ Ｐゴシック" charset="0"/>
                <a:cs typeface="Courier New"/>
              </a:rPr>
              <a:t>(space);</a:t>
            </a:r>
          </a:p>
          <a:p>
            <a:pPr lvl="1"/>
            <a:endParaRPr lang="en-GB" dirty="0" smtClean="0"/>
          </a:p>
        </p:txBody>
      </p:sp>
      <p:pic>
        <p:nvPicPr>
          <p:cNvPr id="24580" name="Picture 4"/>
          <p:cNvPicPr>
            <a:picLocks noChangeAspect="1" noChangeArrowheads="1"/>
          </p:cNvPicPr>
          <p:nvPr/>
        </p:nvPicPr>
        <p:blipFill>
          <a:blip r:embed="rId3" cstate="print"/>
          <a:srcRect/>
          <a:stretch>
            <a:fillRect/>
          </a:stretch>
        </p:blipFill>
        <p:spPr bwMode="auto">
          <a:xfrm>
            <a:off x="6263054" y="2546350"/>
            <a:ext cx="2110153" cy="3048000"/>
          </a:xfrm>
          <a:prstGeom prst="rect">
            <a:avLst/>
          </a:prstGeom>
          <a:noFill/>
          <a:ln w="9525" algn="ctr">
            <a:noFill/>
            <a:miter lim="800000"/>
            <a:headEnd/>
            <a:tailEnd/>
          </a:ln>
        </p:spPr>
      </p:pic>
    </p:spTree>
    <p:extLst>
      <p:ext uri="{BB962C8B-B14F-4D97-AF65-F5344CB8AC3E}">
        <p14:creationId xmlns:p14="http://schemas.microsoft.com/office/powerpoint/2010/main" val="1349844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Form Items  </a:t>
            </a:r>
            <a:r>
              <a:rPr lang="fi-FI" smtClean="0"/>
              <a:t>- </a:t>
            </a:r>
            <a:r>
              <a:rPr lang="en-GB" smtClean="0"/>
              <a:t>Tickers</a:t>
            </a:r>
          </a:p>
        </p:txBody>
      </p:sp>
      <p:sp>
        <p:nvSpPr>
          <p:cNvPr id="25603" name="Rectangle 3"/>
          <p:cNvSpPr>
            <a:spLocks noGrp="1" noChangeArrowheads="1"/>
          </p:cNvSpPr>
          <p:nvPr>
            <p:ph type="body" idx="1"/>
          </p:nvPr>
        </p:nvSpPr>
        <p:spPr/>
        <p:txBody>
          <a:bodyPr/>
          <a:lstStyle/>
          <a:p>
            <a:r>
              <a:rPr lang="en-GB" dirty="0" smtClean="0"/>
              <a:t>Tickers are scrolling text information that appears on the screen</a:t>
            </a:r>
          </a:p>
          <a:p>
            <a:r>
              <a:rPr lang="en-GB" dirty="0" smtClean="0"/>
              <a:t>You can attach a Ticker to any Displayable except Canvas</a:t>
            </a:r>
          </a:p>
          <a:p>
            <a:pPr marL="923925" lvl="3" indent="0">
              <a:buNone/>
            </a:pPr>
            <a:r>
              <a:rPr lang="en-GB" dirty="0">
                <a:latin typeface="Courier New"/>
                <a:ea typeface="ＭＳ Ｐゴシック" charset="0"/>
                <a:cs typeface="Courier New"/>
              </a:rPr>
              <a:t>Form </a:t>
            </a:r>
            <a:r>
              <a:rPr lang="en-GB" dirty="0" err="1">
                <a:latin typeface="Courier New"/>
                <a:ea typeface="ＭＳ Ｐゴシック" charset="0"/>
                <a:cs typeface="Courier New"/>
              </a:rPr>
              <a:t>form</a:t>
            </a:r>
            <a:r>
              <a:rPr lang="en-GB" dirty="0">
                <a:latin typeface="Courier New"/>
                <a:ea typeface="ＭＳ Ｐゴシック" charset="0"/>
                <a:cs typeface="Courier New"/>
              </a:rPr>
              <a:t> = new Form(“</a:t>
            </a:r>
            <a:r>
              <a:rPr lang="en-GB" dirty="0" err="1">
                <a:latin typeface="Courier New"/>
                <a:ea typeface="ＭＳ Ｐゴシック" charset="0"/>
                <a:cs typeface="Courier New"/>
              </a:rPr>
              <a:t>MyForm</a:t>
            </a:r>
            <a:r>
              <a:rPr lang="en-GB" dirty="0">
                <a:latin typeface="Courier New"/>
                <a:ea typeface="ＭＳ Ｐゴシック" charset="0"/>
                <a:cs typeface="Courier New"/>
              </a:rPr>
              <a:t>”);</a:t>
            </a:r>
          </a:p>
          <a:p>
            <a:pPr marL="923925" lvl="3" indent="0">
              <a:buNone/>
            </a:pPr>
            <a:r>
              <a:rPr lang="en-GB" dirty="0" err="1">
                <a:latin typeface="Courier New"/>
                <a:ea typeface="ＭＳ Ｐゴシック" charset="0"/>
                <a:cs typeface="Courier New"/>
              </a:rPr>
              <a:t>form.setTicker</a:t>
            </a:r>
            <a:r>
              <a:rPr lang="en-GB" dirty="0">
                <a:latin typeface="Courier New"/>
                <a:ea typeface="ＭＳ Ｐゴシック" charset="0"/>
                <a:cs typeface="Courier New"/>
              </a:rPr>
              <a:t>(new Ticker(“Widget Tests”));</a:t>
            </a:r>
          </a:p>
          <a:p>
            <a:pPr lvl="1"/>
            <a:endParaRPr lang="en-GB" dirty="0" smtClean="0"/>
          </a:p>
        </p:txBody>
      </p:sp>
      <p:grpSp>
        <p:nvGrpSpPr>
          <p:cNvPr id="2" name="Group 4"/>
          <p:cNvGrpSpPr>
            <a:grpSpLocks/>
          </p:cNvGrpSpPr>
          <p:nvPr/>
        </p:nvGrpSpPr>
        <p:grpSpPr bwMode="auto">
          <a:xfrm>
            <a:off x="6780336" y="1971677"/>
            <a:ext cx="2104292" cy="3832225"/>
            <a:chOff x="4627" y="1066"/>
            <a:chExt cx="1436" cy="2414"/>
          </a:xfrm>
        </p:grpSpPr>
        <p:pic>
          <p:nvPicPr>
            <p:cNvPr id="25605" name="Picture 5" descr="ticker_5thEd"/>
            <p:cNvPicPr>
              <a:picLocks noChangeAspect="1" noChangeArrowheads="1"/>
            </p:cNvPicPr>
            <p:nvPr/>
          </p:nvPicPr>
          <p:blipFill>
            <a:blip r:embed="rId3" cstate="print"/>
            <a:srcRect/>
            <a:stretch>
              <a:fillRect/>
            </a:stretch>
          </p:blipFill>
          <p:spPr bwMode="auto">
            <a:xfrm>
              <a:off x="4627" y="1565"/>
              <a:ext cx="1436" cy="1915"/>
            </a:xfrm>
            <a:prstGeom prst="rect">
              <a:avLst/>
            </a:prstGeom>
            <a:noFill/>
            <a:ln w="9525">
              <a:noFill/>
              <a:miter lim="800000"/>
              <a:headEnd/>
              <a:tailEnd/>
            </a:ln>
          </p:spPr>
        </p:pic>
        <p:sp>
          <p:nvSpPr>
            <p:cNvPr id="25606" name="Line 6"/>
            <p:cNvSpPr>
              <a:spLocks noChangeShapeType="1"/>
            </p:cNvSpPr>
            <p:nvPr/>
          </p:nvSpPr>
          <p:spPr bwMode="auto">
            <a:xfrm>
              <a:off x="5579" y="1292"/>
              <a:ext cx="0" cy="545"/>
            </a:xfrm>
            <a:prstGeom prst="line">
              <a:avLst/>
            </a:prstGeom>
            <a:noFill/>
            <a:ln w="28575">
              <a:solidFill>
                <a:srgbClr val="006600"/>
              </a:solidFill>
              <a:round/>
              <a:headEnd/>
              <a:tailEnd type="triangle" w="med" len="med"/>
            </a:ln>
          </p:spPr>
          <p:txBody>
            <a:bodyPr/>
            <a:lstStyle/>
            <a:p>
              <a:endParaRPr lang="fi-FI"/>
            </a:p>
          </p:txBody>
        </p:sp>
        <p:sp>
          <p:nvSpPr>
            <p:cNvPr id="25607" name="Text Box 7"/>
            <p:cNvSpPr txBox="1">
              <a:spLocks noChangeArrowheads="1"/>
            </p:cNvSpPr>
            <p:nvPr/>
          </p:nvSpPr>
          <p:spPr bwMode="auto">
            <a:xfrm>
              <a:off x="5270" y="1066"/>
              <a:ext cx="599" cy="236"/>
            </a:xfrm>
            <a:prstGeom prst="rect">
              <a:avLst/>
            </a:prstGeom>
            <a:noFill/>
            <a:ln w="12700">
              <a:noFill/>
              <a:miter lim="800000"/>
              <a:headEnd/>
              <a:tailEnd/>
            </a:ln>
          </p:spPr>
          <p:txBody>
            <a:bodyPr wrap="none" lIns="91430" tIns="45716" rIns="91430" bIns="45716">
              <a:spAutoFit/>
            </a:bodyPr>
            <a:lstStyle/>
            <a:p>
              <a:pPr algn="ctr" defTabSz="912813">
                <a:lnSpc>
                  <a:spcPct val="90000"/>
                </a:lnSpc>
                <a:spcBef>
                  <a:spcPct val="0"/>
                </a:spcBef>
                <a:spcAft>
                  <a:spcPct val="0"/>
                </a:spcAft>
                <a:buClrTx/>
              </a:pPr>
              <a:r>
                <a:rPr lang="en-GB" sz="2000">
                  <a:solidFill>
                    <a:srgbClr val="006600"/>
                  </a:solidFill>
                  <a:latin typeface="Nokia Sans" pitchFamily="34" charset="0"/>
                </a:rPr>
                <a:t>Ticker</a:t>
              </a:r>
              <a:endParaRPr lang="en-US" sz="2000">
                <a:solidFill>
                  <a:srgbClr val="006600"/>
                </a:solidFill>
                <a:latin typeface="Nokia Sans" pitchFamily="34" charset="0"/>
              </a:endParaRPr>
            </a:p>
          </p:txBody>
        </p:sp>
      </p:grpSp>
    </p:spTree>
    <p:extLst>
      <p:ext uri="{BB962C8B-B14F-4D97-AF65-F5344CB8AC3E}">
        <p14:creationId xmlns:p14="http://schemas.microsoft.com/office/powerpoint/2010/main" val="1767289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smtClean="0"/>
              <a:t>Menus (1)</a:t>
            </a:r>
          </a:p>
        </p:txBody>
      </p:sp>
      <p:sp>
        <p:nvSpPr>
          <p:cNvPr id="26627" name="Rectangle 3"/>
          <p:cNvSpPr>
            <a:spLocks noGrp="1" noChangeArrowheads="1"/>
          </p:cNvSpPr>
          <p:nvPr>
            <p:ph type="body" idx="1"/>
          </p:nvPr>
        </p:nvSpPr>
        <p:spPr/>
        <p:txBody>
          <a:bodyPr/>
          <a:lstStyle/>
          <a:p>
            <a:r>
              <a:rPr lang="en-GB" dirty="0" smtClean="0"/>
              <a:t>Menus can attach to screens.</a:t>
            </a:r>
          </a:p>
          <a:p>
            <a:r>
              <a:rPr lang="en-GB" dirty="0" smtClean="0"/>
              <a:t>Menu options created using Command object with the parameters:</a:t>
            </a:r>
          </a:p>
          <a:p>
            <a:pPr lvl="1"/>
            <a:r>
              <a:rPr lang="en-GB" dirty="0" smtClean="0"/>
              <a:t>Command label, e.g. “Exit”</a:t>
            </a:r>
          </a:p>
          <a:p>
            <a:pPr lvl="1"/>
            <a:r>
              <a:rPr lang="en-GB" dirty="0" smtClean="0"/>
              <a:t>Command Type, e.g. </a:t>
            </a:r>
            <a:r>
              <a:rPr lang="en-GB" dirty="0" err="1">
                <a:latin typeface="Courier New"/>
                <a:ea typeface="ＭＳ Ｐゴシック" charset="0"/>
                <a:cs typeface="Courier New"/>
              </a:rPr>
              <a:t>Command.EXIT</a:t>
            </a:r>
            <a:endParaRPr lang="en-GB" dirty="0">
              <a:latin typeface="Courier New"/>
              <a:ea typeface="ＭＳ Ｐゴシック" charset="0"/>
              <a:cs typeface="Courier New"/>
            </a:endParaRPr>
          </a:p>
          <a:p>
            <a:pPr lvl="1"/>
            <a:r>
              <a:rPr lang="en-GB" dirty="0" smtClean="0"/>
              <a:t>Command Priority, e.g. 0 (which means the command should be positioned to the top of the menu)</a:t>
            </a:r>
          </a:p>
          <a:p>
            <a:r>
              <a:rPr lang="en-GB" dirty="0" smtClean="0"/>
              <a:t>To implement a menu, implement the CommandListener interface</a:t>
            </a:r>
          </a:p>
          <a:p>
            <a:r>
              <a:rPr lang="en-GB" dirty="0" smtClean="0"/>
              <a:t>The </a:t>
            </a:r>
            <a:r>
              <a:rPr lang="en-GB" dirty="0">
                <a:latin typeface="Courier New"/>
                <a:cs typeface="Courier New"/>
              </a:rPr>
              <a:t>CommandListener</a:t>
            </a:r>
            <a:r>
              <a:rPr lang="en-GB" dirty="0" smtClean="0"/>
              <a:t> interface dispatches Command objects</a:t>
            </a:r>
          </a:p>
          <a:p>
            <a:r>
              <a:rPr lang="en-GB" dirty="0" smtClean="0"/>
              <a:t>Override the </a:t>
            </a:r>
            <a:r>
              <a:rPr lang="en-GB" dirty="0" err="1">
                <a:latin typeface="Courier New"/>
                <a:cs typeface="Courier New"/>
              </a:rPr>
              <a:t>commandAction</a:t>
            </a:r>
            <a:r>
              <a:rPr lang="en-GB" dirty="0" smtClean="0"/>
              <a:t> method and listen for Command events</a:t>
            </a:r>
          </a:p>
          <a:p>
            <a:endParaRPr lang="en-GB" dirty="0" smtClean="0"/>
          </a:p>
        </p:txBody>
      </p:sp>
    </p:spTree>
    <p:extLst>
      <p:ext uri="{BB962C8B-B14F-4D97-AF65-F5344CB8AC3E}">
        <p14:creationId xmlns:p14="http://schemas.microsoft.com/office/powerpoint/2010/main" val="1518820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dirty="0" smtClean="0"/>
              <a:t>Menus (2)</a:t>
            </a:r>
          </a:p>
        </p:txBody>
      </p:sp>
      <p:sp>
        <p:nvSpPr>
          <p:cNvPr id="27651" name="Rectangle 3"/>
          <p:cNvSpPr>
            <a:spLocks noGrp="1" noChangeArrowheads="1"/>
          </p:cNvSpPr>
          <p:nvPr>
            <p:ph type="body" idx="1"/>
          </p:nvPr>
        </p:nvSpPr>
        <p:spPr>
          <a:xfrm>
            <a:off x="381000" y="1300164"/>
            <a:ext cx="8229600" cy="5205449"/>
          </a:xfrm>
        </p:spPr>
        <p:txBody>
          <a:bodyPr/>
          <a:lstStyle/>
          <a:p>
            <a:r>
              <a:rPr lang="en-GB" dirty="0" smtClean="0"/>
              <a:t>Some uses of menus: Option to Display the Help or Exit the application</a:t>
            </a:r>
          </a:p>
          <a:p>
            <a:pPr marL="319087" lvl="1" indent="0">
              <a:buNone/>
            </a:pPr>
            <a:r>
              <a:rPr lang="en-GB" sz="1600" dirty="0">
                <a:latin typeface="Courier New"/>
                <a:ea typeface="ＭＳ Ｐゴシック" charset="0"/>
                <a:cs typeface="Courier New"/>
              </a:rPr>
              <a:t>class </a:t>
            </a:r>
            <a:r>
              <a:rPr lang="en-GB" sz="1600" dirty="0" err="1">
                <a:latin typeface="Courier New"/>
                <a:ea typeface="ＭＳ Ｐゴシック" charset="0"/>
                <a:cs typeface="Courier New"/>
              </a:rPr>
              <a:t>MyForm</a:t>
            </a:r>
            <a:r>
              <a:rPr lang="en-GB" sz="1600" dirty="0">
                <a:latin typeface="Courier New"/>
                <a:ea typeface="ＭＳ Ｐゴシック" charset="0"/>
                <a:cs typeface="Courier New"/>
              </a:rPr>
              <a:t> extends Form </a:t>
            </a:r>
          </a:p>
          <a:p>
            <a:pPr marL="319087" lvl="1" indent="0">
              <a:buNone/>
            </a:pPr>
            <a:r>
              <a:rPr lang="en-GB" sz="1600" dirty="0">
                <a:latin typeface="Courier New"/>
                <a:ea typeface="ＭＳ Ｐゴシック" charset="0"/>
                <a:cs typeface="Courier New"/>
              </a:rPr>
              <a:t>    implements </a:t>
            </a:r>
            <a:r>
              <a:rPr lang="en-GB" sz="1600" dirty="0" err="1">
                <a:latin typeface="Courier New"/>
                <a:ea typeface="ＭＳ Ｐゴシック" charset="0"/>
                <a:cs typeface="Courier New"/>
              </a:rPr>
              <a:t>CommandListener</a:t>
            </a:r>
            <a:r>
              <a:rPr lang="en-GB" sz="1600" dirty="0">
                <a:latin typeface="Courier New"/>
                <a:ea typeface="ＭＳ Ｐゴシック" charset="0"/>
                <a:cs typeface="Courier New"/>
              </a:rPr>
              <a:t> {</a:t>
            </a:r>
          </a:p>
          <a:p>
            <a:pPr marL="319087" lvl="1" indent="0">
              <a:buNone/>
            </a:pPr>
            <a:r>
              <a:rPr lang="en-GB" sz="1600" dirty="0">
                <a:latin typeface="Courier New"/>
                <a:ea typeface="ＭＳ Ｐゴシック" charset="0"/>
                <a:cs typeface="Courier New"/>
              </a:rPr>
              <a:t>    Command </a:t>
            </a:r>
            <a:r>
              <a:rPr lang="en-GB" sz="1600" dirty="0" err="1">
                <a:latin typeface="Courier New"/>
                <a:ea typeface="ＭＳ Ｐゴシック" charset="0"/>
                <a:cs typeface="Courier New"/>
              </a:rPr>
              <a:t>exitCmd</a:t>
            </a:r>
            <a:r>
              <a:rPr lang="en-GB" sz="1600" dirty="0">
                <a:latin typeface="Courier New"/>
                <a:ea typeface="ＭＳ Ｐゴシック" charset="0"/>
                <a:cs typeface="Courier New"/>
              </a:rPr>
              <a:t> = </a:t>
            </a:r>
          </a:p>
          <a:p>
            <a:pPr marL="319087" lvl="1" indent="0">
              <a:buNone/>
            </a:pPr>
            <a:r>
              <a:rPr lang="en-GB" sz="1600" dirty="0">
                <a:latin typeface="Courier New"/>
                <a:ea typeface="ＭＳ Ｐゴシック" charset="0"/>
                <a:cs typeface="Courier New"/>
              </a:rPr>
              <a:t>        new Command(“Exit”, </a:t>
            </a:r>
            <a:r>
              <a:rPr lang="en-GB" sz="1600" dirty="0" err="1">
                <a:latin typeface="Courier New"/>
                <a:ea typeface="ＭＳ Ｐゴシック" charset="0"/>
                <a:cs typeface="Courier New"/>
              </a:rPr>
              <a:t>Command.EXIT</a:t>
            </a:r>
            <a:r>
              <a:rPr lang="en-GB" sz="1600" dirty="0">
                <a:latin typeface="Courier New"/>
                <a:ea typeface="ＭＳ Ｐゴシック" charset="0"/>
                <a:cs typeface="Courier New"/>
              </a:rPr>
              <a:t>, 2);</a:t>
            </a:r>
          </a:p>
          <a:p>
            <a:pPr marL="319087" lvl="1" indent="0">
              <a:buNone/>
            </a:pPr>
            <a:endParaRPr lang="en-GB" sz="1600" dirty="0">
              <a:latin typeface="Courier New"/>
              <a:ea typeface="ＭＳ Ｐゴシック" charset="0"/>
              <a:cs typeface="Courier New"/>
            </a:endParaRPr>
          </a:p>
          <a:p>
            <a:pPr marL="319087" lvl="1" indent="0">
              <a:buNone/>
            </a:pPr>
            <a:r>
              <a:rPr lang="en-GB" sz="1600" dirty="0">
                <a:latin typeface="Courier New"/>
                <a:ea typeface="ＭＳ Ｐゴシック" charset="0"/>
                <a:cs typeface="Courier New"/>
              </a:rPr>
              <a:t>    public </a:t>
            </a:r>
            <a:r>
              <a:rPr lang="en-GB" sz="1600" dirty="0" err="1">
                <a:latin typeface="Courier New"/>
                <a:ea typeface="ＭＳ Ｐゴシック" charset="0"/>
                <a:cs typeface="Courier New"/>
              </a:rPr>
              <a:t>MyForm</a:t>
            </a:r>
            <a:r>
              <a:rPr lang="en-GB" sz="1600" dirty="0">
                <a:latin typeface="Courier New"/>
                <a:ea typeface="ＭＳ Ｐゴシック" charset="0"/>
                <a:cs typeface="Courier New"/>
              </a:rPr>
              <a:t>() {</a:t>
            </a:r>
          </a:p>
          <a:p>
            <a:pPr marL="319087" lvl="1" indent="0">
              <a:buNone/>
            </a:pPr>
            <a:r>
              <a:rPr lang="en-GB" sz="1600" dirty="0">
                <a:latin typeface="Courier New"/>
                <a:ea typeface="ＭＳ Ｐゴシック" charset="0"/>
                <a:cs typeface="Courier New"/>
              </a:rPr>
              <a:t>        super(“Command Test”);</a:t>
            </a:r>
          </a:p>
          <a:p>
            <a:pPr marL="319087" lvl="1" indent="0">
              <a:buNone/>
            </a:pPr>
            <a:r>
              <a:rPr lang="en-GB" sz="1600" dirty="0">
                <a:latin typeface="Courier New"/>
                <a:ea typeface="ＭＳ Ｐゴシック" charset="0"/>
                <a:cs typeface="Courier New"/>
              </a:rPr>
              <a:t>        </a:t>
            </a:r>
            <a:r>
              <a:rPr lang="en-GB" sz="1600" dirty="0" err="1">
                <a:latin typeface="Courier New"/>
                <a:ea typeface="ＭＳ Ｐゴシック" charset="0"/>
                <a:cs typeface="Courier New"/>
              </a:rPr>
              <a:t>super.addCommand</a:t>
            </a:r>
            <a:r>
              <a:rPr lang="en-GB" sz="1600" dirty="0">
                <a:latin typeface="Courier New"/>
                <a:ea typeface="ＭＳ Ｐゴシック" charset="0"/>
                <a:cs typeface="Courier New"/>
              </a:rPr>
              <a:t>(</a:t>
            </a:r>
            <a:r>
              <a:rPr lang="en-GB" sz="1600" dirty="0" err="1">
                <a:latin typeface="Courier New"/>
                <a:ea typeface="ＭＳ Ｐゴシック" charset="0"/>
                <a:cs typeface="Courier New"/>
              </a:rPr>
              <a:t>exitCmd</a:t>
            </a:r>
            <a:r>
              <a:rPr lang="en-GB" sz="1600" dirty="0">
                <a:latin typeface="Courier New"/>
                <a:ea typeface="ＭＳ Ｐゴシック" charset="0"/>
                <a:cs typeface="Courier New"/>
              </a:rPr>
              <a:t>);</a:t>
            </a:r>
          </a:p>
          <a:p>
            <a:pPr marL="319087" lvl="1" indent="0">
              <a:buNone/>
            </a:pPr>
            <a:r>
              <a:rPr lang="en-GB" sz="1600" dirty="0">
                <a:latin typeface="Courier New"/>
                <a:ea typeface="ＭＳ Ｐゴシック" charset="0"/>
                <a:cs typeface="Courier New"/>
              </a:rPr>
              <a:t>        </a:t>
            </a:r>
            <a:r>
              <a:rPr lang="en-GB" sz="1600" dirty="0" err="1">
                <a:latin typeface="Courier New"/>
                <a:ea typeface="ＭＳ Ｐゴシック" charset="0"/>
                <a:cs typeface="Courier New"/>
              </a:rPr>
              <a:t>super.setCommandListener</a:t>
            </a:r>
            <a:r>
              <a:rPr lang="en-GB" sz="1600" dirty="0">
                <a:latin typeface="Courier New"/>
                <a:ea typeface="ＭＳ Ｐゴシック" charset="0"/>
                <a:cs typeface="Courier New"/>
              </a:rPr>
              <a:t>(this);</a:t>
            </a:r>
          </a:p>
          <a:p>
            <a:pPr marL="319087" lvl="1" indent="0">
              <a:buNone/>
            </a:pPr>
            <a:r>
              <a:rPr lang="en-GB" sz="1600" dirty="0">
                <a:latin typeface="Courier New"/>
                <a:ea typeface="ＭＳ Ｐゴシック" charset="0"/>
                <a:cs typeface="Courier New"/>
              </a:rPr>
              <a:t>    }</a:t>
            </a:r>
          </a:p>
          <a:p>
            <a:pPr marL="319087" lvl="1" indent="0">
              <a:buNone/>
            </a:pPr>
            <a:r>
              <a:rPr lang="en-GB" sz="1600" dirty="0">
                <a:latin typeface="Courier New"/>
                <a:ea typeface="ＭＳ Ｐゴシック" charset="0"/>
                <a:cs typeface="Courier New"/>
              </a:rPr>
              <a:t>    public void </a:t>
            </a:r>
            <a:r>
              <a:rPr lang="en-GB" sz="1600" dirty="0" err="1">
                <a:latin typeface="Courier New"/>
                <a:ea typeface="ＭＳ Ｐゴシック" charset="0"/>
                <a:cs typeface="Courier New"/>
              </a:rPr>
              <a:t>commandAction</a:t>
            </a:r>
            <a:r>
              <a:rPr lang="en-GB" sz="1600" dirty="0">
                <a:latin typeface="Courier New"/>
                <a:ea typeface="ＭＳ Ｐゴシック" charset="0"/>
                <a:cs typeface="Courier New"/>
              </a:rPr>
              <a:t>(Command c, </a:t>
            </a:r>
          </a:p>
          <a:p>
            <a:pPr marL="319087" lvl="1" indent="0">
              <a:buNone/>
            </a:pPr>
            <a:r>
              <a:rPr lang="en-GB" sz="1600" dirty="0">
                <a:latin typeface="Courier New"/>
                <a:ea typeface="ＭＳ Ｐゴシック" charset="0"/>
                <a:cs typeface="Courier New"/>
              </a:rPr>
              <a:t>        Displayable d) {</a:t>
            </a:r>
          </a:p>
          <a:p>
            <a:pPr marL="319087" lvl="1" indent="0">
              <a:buNone/>
            </a:pPr>
            <a:r>
              <a:rPr lang="en-GB" sz="1600" dirty="0">
                <a:latin typeface="Courier New"/>
                <a:ea typeface="ＭＳ Ｐゴシック" charset="0"/>
                <a:cs typeface="Courier New"/>
              </a:rPr>
              <a:t>        if (c == </a:t>
            </a:r>
            <a:r>
              <a:rPr lang="en-GB" sz="1600" dirty="0" err="1">
                <a:latin typeface="Courier New"/>
                <a:ea typeface="ＭＳ Ｐゴシック" charset="0"/>
                <a:cs typeface="Courier New"/>
              </a:rPr>
              <a:t>exitCmd</a:t>
            </a:r>
            <a:r>
              <a:rPr lang="en-GB" sz="1600" dirty="0">
                <a:latin typeface="Courier New"/>
                <a:ea typeface="ＭＳ Ｐゴシック" charset="0"/>
                <a:cs typeface="Courier New"/>
              </a:rPr>
              <a:t>) </a:t>
            </a:r>
          </a:p>
          <a:p>
            <a:pPr marL="319087" lvl="1" indent="0">
              <a:buNone/>
            </a:pPr>
            <a:r>
              <a:rPr lang="en-GB" sz="1600" dirty="0">
                <a:latin typeface="Courier New"/>
                <a:ea typeface="ＭＳ Ｐゴシック" charset="0"/>
                <a:cs typeface="Courier New"/>
              </a:rPr>
              <a:t>        exit();</a:t>
            </a:r>
          </a:p>
          <a:p>
            <a:pPr marL="319087" lvl="1" indent="0">
              <a:buNone/>
            </a:pPr>
            <a:r>
              <a:rPr lang="en-GB" sz="1600" dirty="0">
                <a:latin typeface="Courier New"/>
                <a:ea typeface="ＭＳ Ｐゴシック" charset="0"/>
                <a:cs typeface="Courier New"/>
              </a:rPr>
              <a:t>    }</a:t>
            </a:r>
          </a:p>
          <a:p>
            <a:pPr marL="319087" lvl="1" indent="0">
              <a:buNone/>
            </a:pPr>
            <a:r>
              <a:rPr lang="en-GB" sz="1600" dirty="0">
                <a:latin typeface="Courier New"/>
                <a:ea typeface="ＭＳ Ｐゴシック" charset="0"/>
                <a:cs typeface="Courier New"/>
              </a:rPr>
              <a:t>}</a:t>
            </a:r>
          </a:p>
        </p:txBody>
      </p:sp>
      <p:pic>
        <p:nvPicPr>
          <p:cNvPr id="27652" name="Picture 4" descr="command_menu"/>
          <p:cNvPicPr>
            <a:picLocks noChangeAspect="1" noChangeArrowheads="1"/>
          </p:cNvPicPr>
          <p:nvPr/>
        </p:nvPicPr>
        <p:blipFill>
          <a:blip r:embed="rId3" cstate="print"/>
          <a:srcRect/>
          <a:stretch>
            <a:fillRect/>
          </a:stretch>
        </p:blipFill>
        <p:spPr bwMode="auto">
          <a:xfrm>
            <a:off x="6319966" y="1857375"/>
            <a:ext cx="2813539" cy="4064000"/>
          </a:xfrm>
          <a:prstGeom prst="rect">
            <a:avLst/>
          </a:prstGeom>
          <a:noFill/>
          <a:ln w="9525">
            <a:noFill/>
            <a:miter lim="800000"/>
            <a:headEnd/>
            <a:tailEnd/>
          </a:ln>
        </p:spPr>
      </p:pic>
    </p:spTree>
    <p:extLst>
      <p:ext uri="{BB962C8B-B14F-4D97-AF65-F5344CB8AC3E}">
        <p14:creationId xmlns:p14="http://schemas.microsoft.com/office/powerpoint/2010/main" val="2872174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r>
              <a:rPr lang="en-GB" dirty="0"/>
              <a:t>Making the application listen for Commands</a:t>
            </a:r>
            <a:endParaRPr lang="en-US" dirty="0"/>
          </a:p>
        </p:txBody>
      </p:sp>
      <p:sp>
        <p:nvSpPr>
          <p:cNvPr id="139267" name="Rectangle 3"/>
          <p:cNvSpPr>
            <a:spLocks noGrp="1" noChangeArrowheads="1"/>
          </p:cNvSpPr>
          <p:nvPr>
            <p:ph idx="1"/>
          </p:nvPr>
        </p:nvSpPr>
        <p:spPr/>
        <p:txBody>
          <a:bodyPr/>
          <a:lstStyle/>
          <a:p>
            <a:pPr eaLnBrk="1" hangingPunct="1">
              <a:defRPr/>
            </a:pPr>
            <a:r>
              <a:rPr lang="en-GB" dirty="0"/>
              <a:t>To make an application respond to a Command an object has to be listening for the command to be invoked</a:t>
            </a:r>
          </a:p>
          <a:p>
            <a:pPr eaLnBrk="1" hangingPunct="1">
              <a:defRPr/>
            </a:pPr>
            <a:r>
              <a:rPr lang="en-GB" dirty="0"/>
              <a:t>A Listener is specified using the </a:t>
            </a:r>
            <a:r>
              <a:rPr lang="en-GB" dirty="0" err="1">
                <a:latin typeface="Courier New"/>
                <a:cs typeface="Courier New"/>
              </a:rPr>
              <a:t>setCommandListener</a:t>
            </a:r>
            <a:r>
              <a:rPr lang="en-GB" dirty="0">
                <a:latin typeface="Courier New"/>
                <a:cs typeface="Courier New"/>
              </a:rPr>
              <a:t>()</a:t>
            </a:r>
            <a:r>
              <a:rPr lang="en-GB" dirty="0"/>
              <a:t> method e.g. </a:t>
            </a:r>
            <a:endParaRPr lang="en-US" dirty="0"/>
          </a:p>
        </p:txBody>
      </p:sp>
      <p:pic>
        <p:nvPicPr>
          <p:cNvPr id="139268" name="Picture 4" descr="MCj02381920000[1]"/>
          <p:cNvPicPr>
            <a:picLocks noChangeAspect="1" noChangeArrowheads="1"/>
          </p:cNvPicPr>
          <p:nvPr/>
        </p:nvPicPr>
        <p:blipFill>
          <a:blip r:embed="rId3" cstate="print"/>
          <a:srcRect/>
          <a:stretch>
            <a:fillRect/>
          </a:stretch>
        </p:blipFill>
        <p:spPr bwMode="auto">
          <a:xfrm>
            <a:off x="6931624" y="2425735"/>
            <a:ext cx="981650" cy="1503362"/>
          </a:xfrm>
          <a:prstGeom prst="rect">
            <a:avLst/>
          </a:prstGeom>
          <a:noFill/>
          <a:ln w="9525">
            <a:noFill/>
            <a:miter lim="800000"/>
            <a:headEnd/>
            <a:tailEnd/>
          </a:ln>
        </p:spPr>
      </p:pic>
      <p:sp>
        <p:nvSpPr>
          <p:cNvPr id="139269" name="Text Box 5"/>
          <p:cNvSpPr txBox="1">
            <a:spLocks noChangeArrowheads="1"/>
          </p:cNvSpPr>
          <p:nvPr/>
        </p:nvSpPr>
        <p:spPr bwMode="auto">
          <a:xfrm>
            <a:off x="914254" y="2771961"/>
            <a:ext cx="5608173" cy="400110"/>
          </a:xfrm>
          <a:prstGeom prst="rect">
            <a:avLst/>
          </a:prstGeom>
          <a:noFill/>
          <a:ln w="9525">
            <a:noFill/>
            <a:miter lim="800000"/>
            <a:headEnd/>
            <a:tailEnd/>
          </a:ln>
        </p:spPr>
        <p:txBody>
          <a:bodyPr wrap="square">
            <a:spAutoFit/>
          </a:bodyPr>
          <a:lstStyle/>
          <a:p>
            <a:pPr>
              <a:spcBef>
                <a:spcPct val="50000"/>
              </a:spcBef>
              <a:defRPr/>
            </a:pPr>
            <a:r>
              <a:rPr lang="en-US" sz="2000" b="1" dirty="0">
                <a:solidFill>
                  <a:srgbClr val="6600CC"/>
                </a:solidFill>
                <a:latin typeface="Courier New"/>
                <a:cs typeface="Courier New"/>
              </a:rPr>
              <a:t> </a:t>
            </a:r>
            <a:r>
              <a:rPr lang="en-US" sz="2000" b="1" dirty="0" err="1">
                <a:solidFill>
                  <a:srgbClr val="6600CC"/>
                </a:solidFill>
                <a:latin typeface="Courier New"/>
                <a:cs typeface="Courier New"/>
              </a:rPr>
              <a:t>mTextBox.setCommandListener</a:t>
            </a:r>
            <a:r>
              <a:rPr lang="en-US" sz="2000" b="1" dirty="0">
                <a:solidFill>
                  <a:srgbClr val="6600CC"/>
                </a:solidFill>
                <a:latin typeface="Courier New"/>
                <a:cs typeface="Courier New"/>
              </a:rPr>
              <a:t>(this); </a:t>
            </a:r>
          </a:p>
        </p:txBody>
      </p:sp>
      <p:sp>
        <p:nvSpPr>
          <p:cNvPr id="139270" name="Text Box 6"/>
          <p:cNvSpPr txBox="1">
            <a:spLocks noChangeArrowheads="1"/>
          </p:cNvSpPr>
          <p:nvPr/>
        </p:nvSpPr>
        <p:spPr bwMode="auto">
          <a:xfrm>
            <a:off x="5662805" y="4019493"/>
            <a:ext cx="2972788" cy="646331"/>
          </a:xfrm>
          <a:prstGeom prst="rect">
            <a:avLst/>
          </a:prstGeom>
          <a:noFill/>
          <a:ln w="9525">
            <a:noFill/>
            <a:miter lim="800000"/>
            <a:headEnd/>
            <a:tailEnd/>
          </a:ln>
        </p:spPr>
        <p:txBody>
          <a:bodyPr>
            <a:spAutoFit/>
          </a:bodyPr>
          <a:lstStyle/>
          <a:p>
            <a:pPr>
              <a:spcBef>
                <a:spcPct val="50000"/>
              </a:spcBef>
              <a:defRPr/>
            </a:pPr>
            <a:r>
              <a:rPr lang="en-GB" dirty="0">
                <a:ea typeface="ＭＳ Ｐゴシック" charset="0"/>
              </a:rPr>
              <a:t>the object that will handle the Command</a:t>
            </a:r>
            <a:endParaRPr lang="en-US" dirty="0">
              <a:ea typeface="ＭＳ Ｐゴシック" charset="0"/>
            </a:endParaRPr>
          </a:p>
        </p:txBody>
      </p:sp>
      <p:sp>
        <p:nvSpPr>
          <p:cNvPr id="139271" name="Line 7"/>
          <p:cNvSpPr>
            <a:spLocks noChangeShapeType="1"/>
          </p:cNvSpPr>
          <p:nvPr/>
        </p:nvSpPr>
        <p:spPr bwMode="auto">
          <a:xfrm flipH="1" flipV="1">
            <a:off x="5662804" y="3172071"/>
            <a:ext cx="496685" cy="847421"/>
          </a:xfrm>
          <a:prstGeom prst="line">
            <a:avLst/>
          </a:prstGeom>
          <a:noFill/>
          <a:ln w="9525">
            <a:solidFill>
              <a:schemeClr val="tx1"/>
            </a:solidFill>
            <a:round/>
            <a:headEnd/>
            <a:tailEnd type="triangle" w="med" len="med"/>
          </a:ln>
        </p:spPr>
        <p:txBody>
          <a:bodyPr/>
          <a:lstStyle/>
          <a:p>
            <a:pPr>
              <a:defRPr/>
            </a:pPr>
            <a:endParaRPr lang="en-GB">
              <a:solidFill>
                <a:schemeClr val="tx1"/>
              </a:solidFill>
              <a:latin typeface="+mj-lt"/>
            </a:endParaRPr>
          </a:p>
        </p:txBody>
      </p:sp>
      <p:sp>
        <p:nvSpPr>
          <p:cNvPr id="139272" name="Text Box 8"/>
          <p:cNvSpPr txBox="1">
            <a:spLocks noChangeArrowheads="1"/>
          </p:cNvSpPr>
          <p:nvPr/>
        </p:nvSpPr>
        <p:spPr bwMode="auto">
          <a:xfrm>
            <a:off x="381000" y="4019493"/>
            <a:ext cx="3602803" cy="646331"/>
          </a:xfrm>
          <a:prstGeom prst="rect">
            <a:avLst/>
          </a:prstGeom>
          <a:noFill/>
          <a:ln w="9525">
            <a:noFill/>
            <a:miter lim="800000"/>
            <a:headEnd/>
            <a:tailEnd/>
          </a:ln>
        </p:spPr>
        <p:txBody>
          <a:bodyPr>
            <a:spAutoFit/>
          </a:bodyPr>
          <a:lstStyle/>
          <a:p>
            <a:pPr>
              <a:spcBef>
                <a:spcPct val="50000"/>
              </a:spcBef>
              <a:defRPr/>
            </a:pPr>
            <a:r>
              <a:rPr lang="en-GB" dirty="0">
                <a:ea typeface="ＭＳ Ｐゴシック" charset="0"/>
              </a:rPr>
              <a:t>the Screen whose commands are going to be listened for</a:t>
            </a:r>
            <a:endParaRPr lang="en-US" dirty="0">
              <a:ea typeface="ＭＳ Ｐゴシック" charset="0"/>
            </a:endParaRPr>
          </a:p>
        </p:txBody>
      </p:sp>
      <p:sp>
        <p:nvSpPr>
          <p:cNvPr id="139273" name="Line 9"/>
          <p:cNvSpPr>
            <a:spLocks noChangeShapeType="1"/>
          </p:cNvSpPr>
          <p:nvPr/>
        </p:nvSpPr>
        <p:spPr bwMode="auto">
          <a:xfrm flipH="1" flipV="1">
            <a:off x="1805466" y="3172071"/>
            <a:ext cx="119740" cy="847421"/>
          </a:xfrm>
          <a:prstGeom prst="line">
            <a:avLst/>
          </a:prstGeom>
          <a:noFill/>
          <a:ln w="9525">
            <a:solidFill>
              <a:schemeClr val="tx1"/>
            </a:solidFill>
            <a:round/>
            <a:headEnd/>
            <a:tailEnd type="triangle" w="med" len="med"/>
          </a:ln>
        </p:spPr>
        <p:txBody>
          <a:bodyPr/>
          <a:lstStyle/>
          <a:p>
            <a:pPr>
              <a:defRPr/>
            </a:pPr>
            <a:endParaRPr lang="en-GB">
              <a:solidFill>
                <a:schemeClr val="tx1"/>
              </a:solidFill>
              <a:latin typeface="+mj-lt"/>
            </a:endParaRPr>
          </a:p>
        </p:txBody>
      </p:sp>
      <p:sp>
        <p:nvSpPr>
          <p:cNvPr id="139274" name="Rectangle 10"/>
          <p:cNvSpPr>
            <a:spLocks noChangeArrowheads="1"/>
          </p:cNvSpPr>
          <p:nvPr/>
        </p:nvSpPr>
        <p:spPr bwMode="auto">
          <a:xfrm>
            <a:off x="381000" y="5362576"/>
            <a:ext cx="8275027" cy="940817"/>
          </a:xfrm>
          <a:prstGeom prst="rect">
            <a:avLst/>
          </a:prstGeom>
          <a:noFill/>
          <a:ln w="9525">
            <a:noFill/>
            <a:miter lim="800000"/>
            <a:headEnd/>
            <a:tailEnd/>
          </a:ln>
        </p:spPr>
        <p:txBody>
          <a:bodyPr/>
          <a:lstStyle/>
          <a:p>
            <a:pPr>
              <a:spcBef>
                <a:spcPct val="20000"/>
              </a:spcBef>
              <a:defRPr/>
            </a:pPr>
            <a:r>
              <a:rPr lang="en-GB" dirty="0">
                <a:ea typeface="ＭＳ Ｐゴシック" charset="0"/>
              </a:rPr>
              <a:t>The Listening object must implement the </a:t>
            </a:r>
            <a:r>
              <a:rPr lang="en-GB" dirty="0" err="1">
                <a:latin typeface="Courier New"/>
                <a:ea typeface="ＭＳ Ｐゴシック" charset="0"/>
                <a:cs typeface="Courier New"/>
              </a:rPr>
              <a:t>CommandListener</a:t>
            </a:r>
            <a:r>
              <a:rPr lang="en-GB" dirty="0">
                <a:ea typeface="ＭＳ Ｐゴシック" charset="0"/>
              </a:rPr>
              <a:t> interface and contain a method called </a:t>
            </a:r>
            <a:r>
              <a:rPr lang="en-GB" dirty="0" err="1">
                <a:latin typeface="Courier New"/>
                <a:ea typeface="ＭＳ Ｐゴシック" charset="0"/>
                <a:cs typeface="Courier New"/>
              </a:rPr>
              <a:t>commandAction</a:t>
            </a:r>
            <a:r>
              <a:rPr lang="en-GB" dirty="0">
                <a:latin typeface="Courier New"/>
                <a:ea typeface="ＭＳ Ｐゴシック" charset="0"/>
                <a:cs typeface="Courier New"/>
              </a:rPr>
              <a:t>() </a:t>
            </a:r>
            <a:endParaRPr lang="en-US" dirty="0">
              <a:latin typeface="Courier New"/>
              <a:ea typeface="ＭＳ Ｐゴシック" charset="0"/>
              <a:cs typeface="Courier New"/>
            </a:endParaRPr>
          </a:p>
        </p:txBody>
      </p:sp>
    </p:spTree>
    <p:extLst>
      <p:ext uri="{BB962C8B-B14F-4D97-AF65-F5344CB8AC3E}">
        <p14:creationId xmlns:p14="http://schemas.microsoft.com/office/powerpoint/2010/main" val="37539971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39267">
                                            <p:txEl>
                                              <p:pRg st="0" end="0"/>
                                            </p:txEl>
                                          </p:spTgt>
                                        </p:tgtEl>
                                        <p:attrNameLst>
                                          <p:attrName>ppt_c</p:attrName>
                                        </p:attrNameLst>
                                      </p:cBhvr>
                                      <p:to>
                                        <a:srgbClr val="5F5F5F"/>
                                      </p:to>
                                    </p:animClr>
                                  </p:subTnLst>
                                </p:cTn>
                              </p:par>
                              <p:par>
                                <p:cTn id="7" presetID="1" presetClass="entr" presetSubtype="0" fill="hold" nodeType="withEffect">
                                  <p:stCondLst>
                                    <p:cond delay="0"/>
                                  </p:stCondLst>
                                  <p:childTnLst>
                                    <p:set>
                                      <p:cBhvr>
                                        <p:cTn id="8" dur="1" fill="hold">
                                          <p:stCondLst>
                                            <p:cond delay="0"/>
                                          </p:stCondLst>
                                        </p:cTn>
                                        <p:tgtEl>
                                          <p:spTgt spid="1392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926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39267">
                                            <p:txEl>
                                              <p:pRg st="1" end="1"/>
                                            </p:txEl>
                                          </p:spTgt>
                                        </p:tgtEl>
                                        <p:attrNameLst>
                                          <p:attrName>ppt_c</p:attrName>
                                        </p:attrNameLst>
                                      </p:cBhvr>
                                      <p:to>
                                        <a:srgbClr val="5F5F5F"/>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26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27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92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2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92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9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bldLvl="2"/>
      <p:bldP spid="139270" grpId="0"/>
      <p:bldP spid="139272" grpId="0"/>
      <p:bldP spid="1392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previous tutorial</a:t>
            </a:r>
            <a:endParaRPr lang="en-US" dirty="0"/>
          </a:p>
        </p:txBody>
      </p:sp>
      <p:sp>
        <p:nvSpPr>
          <p:cNvPr id="4" name="Text Placeholder 3"/>
          <p:cNvSpPr>
            <a:spLocks noGrp="1"/>
          </p:cNvSpPr>
          <p:nvPr>
            <p:ph type="body" idx="1"/>
          </p:nvPr>
        </p:nvSpPr>
        <p:spPr/>
        <p:txBody>
          <a:bodyPr/>
          <a:lstStyle/>
          <a:p>
            <a:r>
              <a:rPr lang="en-US" dirty="0" smtClean="0"/>
              <a:t>Did any one append </a:t>
            </a:r>
            <a:r>
              <a:rPr lang="en-US" dirty="0" err="1" smtClean="0">
                <a:latin typeface="Courier"/>
                <a:cs typeface="Courier"/>
              </a:rPr>
              <a:t>TextBox</a:t>
            </a:r>
            <a:r>
              <a:rPr lang="en-US" dirty="0" smtClean="0"/>
              <a:t> in a </a:t>
            </a:r>
            <a:r>
              <a:rPr lang="en-US" dirty="0">
                <a:latin typeface="Courier"/>
                <a:cs typeface="Courier"/>
              </a:rPr>
              <a:t>Form</a:t>
            </a:r>
            <a:r>
              <a:rPr lang="en-US" dirty="0" smtClean="0"/>
              <a:t>?</a:t>
            </a:r>
            <a:endParaRPr lang="en-US" dirty="0"/>
          </a:p>
        </p:txBody>
      </p:sp>
    </p:spTree>
    <p:extLst>
      <p:ext uri="{BB962C8B-B14F-4D97-AF65-F5344CB8AC3E}">
        <p14:creationId xmlns:p14="http://schemas.microsoft.com/office/powerpoint/2010/main" val="2406647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r>
              <a:rPr lang="en-GB"/>
              <a:t>Making the application respond to Commands</a:t>
            </a:r>
            <a:endParaRPr lang="en-US"/>
          </a:p>
        </p:txBody>
      </p:sp>
      <p:sp>
        <p:nvSpPr>
          <p:cNvPr id="141315" name="Rectangle 3"/>
          <p:cNvSpPr>
            <a:spLocks noGrp="1" noChangeArrowheads="1"/>
          </p:cNvSpPr>
          <p:nvPr>
            <p:ph idx="1"/>
          </p:nvPr>
        </p:nvSpPr>
        <p:spPr/>
        <p:txBody>
          <a:bodyPr/>
          <a:lstStyle/>
          <a:p>
            <a:pPr eaLnBrk="1" hangingPunct="1">
              <a:defRPr/>
            </a:pPr>
            <a:r>
              <a:rPr lang="en-GB" dirty="0"/>
              <a:t>The code to be run when the user selects the Command must go in the </a:t>
            </a:r>
            <a:r>
              <a:rPr lang="en-GB" dirty="0" err="1">
                <a:latin typeface="Courier New"/>
                <a:cs typeface="Courier New"/>
              </a:rPr>
              <a:t>commandAction</a:t>
            </a:r>
            <a:r>
              <a:rPr lang="en-GB" dirty="0">
                <a:latin typeface="Courier New"/>
                <a:cs typeface="Courier New"/>
              </a:rPr>
              <a:t>()</a:t>
            </a:r>
            <a:r>
              <a:rPr lang="en-GB" dirty="0"/>
              <a:t> method of the object specified as the Listener e.g.</a:t>
            </a:r>
            <a:endParaRPr lang="en-US" dirty="0"/>
          </a:p>
        </p:txBody>
      </p:sp>
      <p:sp>
        <p:nvSpPr>
          <p:cNvPr id="8" name="Slide Number Placeholder 7"/>
          <p:cNvSpPr>
            <a:spLocks noGrp="1"/>
          </p:cNvSpPr>
          <p:nvPr>
            <p:ph type="sldNum" sz="quarter" idx="12"/>
          </p:nvPr>
        </p:nvSpPr>
        <p:spPr/>
        <p:txBody>
          <a:bodyPr/>
          <a:lstStyle/>
          <a:p>
            <a:pPr>
              <a:defRPr/>
            </a:pPr>
            <a:fld id="{38EA444C-A06F-4B3F-AEA9-F2FE60D64550}" type="slidenum">
              <a:rPr lang="en-GB" smtClean="0">
                <a:latin typeface="+mj-lt"/>
              </a:rPr>
              <a:pPr>
                <a:defRPr/>
              </a:pPr>
              <a:t>30</a:t>
            </a:fld>
            <a:endParaRPr lang="en-GB">
              <a:latin typeface="+mj-lt"/>
            </a:endParaRPr>
          </a:p>
        </p:txBody>
      </p:sp>
      <p:sp>
        <p:nvSpPr>
          <p:cNvPr id="141316" name="Text Box 4"/>
          <p:cNvSpPr txBox="1">
            <a:spLocks noChangeArrowheads="1"/>
          </p:cNvSpPr>
          <p:nvPr/>
        </p:nvSpPr>
        <p:spPr bwMode="auto">
          <a:xfrm>
            <a:off x="243215" y="2476071"/>
            <a:ext cx="8694199" cy="3539430"/>
          </a:xfrm>
          <a:prstGeom prst="rect">
            <a:avLst/>
          </a:prstGeom>
          <a:noFill/>
          <a:ln w="9525">
            <a:noFill/>
            <a:miter lim="800000"/>
            <a:headEnd/>
            <a:tailEnd/>
          </a:ln>
        </p:spPr>
        <p:txBody>
          <a:bodyPr>
            <a:spAutoFit/>
          </a:bodyPr>
          <a:lstStyle/>
          <a:p>
            <a:pPr>
              <a:defRPr/>
            </a:pPr>
            <a:r>
              <a:rPr lang="en-US" sz="1600" dirty="0" smtClean="0">
                <a:latin typeface="Courier New"/>
                <a:ea typeface="ＭＳ Ｐゴシック" charset="0"/>
                <a:cs typeface="Courier New"/>
              </a:rPr>
              <a:t>  public </a:t>
            </a:r>
            <a:r>
              <a:rPr lang="en-US" sz="1600" dirty="0">
                <a:latin typeface="Courier New"/>
                <a:ea typeface="ＭＳ Ｐゴシック" charset="0"/>
                <a:cs typeface="Courier New"/>
              </a:rPr>
              <a:t>class CommandDemo1 extends MIDlet </a:t>
            </a:r>
          </a:p>
          <a:p>
            <a:pPr algn="r">
              <a:defRPr/>
            </a:pPr>
            <a:r>
              <a:rPr lang="en-US" sz="1600" dirty="0">
                <a:latin typeface="Courier New"/>
                <a:ea typeface="ＭＳ Ｐゴシック" charset="0"/>
                <a:cs typeface="Courier New"/>
              </a:rPr>
              <a:t>implements CommandListener {</a:t>
            </a:r>
          </a:p>
          <a:p>
            <a:pPr algn="ctr">
              <a:defRPr/>
            </a:pPr>
            <a:r>
              <a:rPr lang="en-GB" sz="1600" dirty="0">
                <a:latin typeface="Courier New"/>
                <a:ea typeface="ＭＳ Ｐゴシック" charset="0"/>
                <a:cs typeface="Courier New"/>
              </a:rPr>
              <a:t>.....</a:t>
            </a:r>
            <a:endParaRPr lang="en-US" sz="1600" dirty="0">
              <a:latin typeface="Courier New"/>
              <a:ea typeface="ＭＳ Ｐゴシック" charset="0"/>
              <a:cs typeface="Courier New"/>
            </a:endParaRPr>
          </a:p>
          <a:p>
            <a:pPr>
              <a:defRPr/>
            </a:pPr>
            <a:r>
              <a:rPr lang="en-US" sz="1600" dirty="0">
                <a:latin typeface="Courier New"/>
                <a:ea typeface="ＭＳ Ｐゴシック" charset="0"/>
                <a:cs typeface="Courier New"/>
              </a:rPr>
              <a:t>  public CommandDemo1() {</a:t>
            </a:r>
          </a:p>
          <a:p>
            <a:pPr algn="ctr">
              <a:defRPr/>
            </a:pPr>
            <a:r>
              <a:rPr lang="en-GB" sz="1600" dirty="0">
                <a:latin typeface="Courier New"/>
                <a:ea typeface="ＭＳ Ｐゴシック" charset="0"/>
                <a:cs typeface="Courier New"/>
              </a:rPr>
              <a:t>.....</a:t>
            </a:r>
            <a:endParaRPr lang="en-US" sz="1600" dirty="0">
              <a:latin typeface="Courier New"/>
              <a:ea typeface="ＭＳ Ｐゴシック" charset="0"/>
              <a:cs typeface="Courier New"/>
            </a:endParaRPr>
          </a:p>
          <a:p>
            <a:pPr>
              <a:defRPr/>
            </a:pPr>
            <a:r>
              <a:rPr lang="en-US" sz="1600" dirty="0">
                <a:latin typeface="Courier New"/>
                <a:ea typeface="ＭＳ Ｐゴシック" charset="0"/>
                <a:cs typeface="Courier New"/>
              </a:rPr>
              <a:t>    </a:t>
            </a:r>
            <a:r>
              <a:rPr lang="en-US" sz="1600" dirty="0" err="1">
                <a:latin typeface="Courier New"/>
                <a:ea typeface="ＭＳ Ｐゴシック" charset="0"/>
                <a:cs typeface="Courier New"/>
              </a:rPr>
              <a:t>mTextBox.addCommand</a:t>
            </a:r>
            <a:r>
              <a:rPr lang="en-US" sz="1600" dirty="0">
                <a:latin typeface="Courier New"/>
                <a:ea typeface="ＭＳ Ｐゴシック" charset="0"/>
                <a:cs typeface="Courier New"/>
              </a:rPr>
              <a:t>(new Command("Exit", </a:t>
            </a:r>
            <a:r>
              <a:rPr lang="en-US" sz="1600" dirty="0" err="1">
                <a:latin typeface="Courier New"/>
                <a:ea typeface="ＭＳ Ｐゴシック" charset="0"/>
                <a:cs typeface="Courier New"/>
              </a:rPr>
              <a:t>Command.EXIT</a:t>
            </a:r>
            <a:r>
              <a:rPr lang="en-US" sz="1600" dirty="0">
                <a:latin typeface="Courier New"/>
                <a:ea typeface="ＭＳ Ｐゴシック" charset="0"/>
                <a:cs typeface="Courier New"/>
              </a:rPr>
              <a:t>, 0));</a:t>
            </a:r>
          </a:p>
          <a:p>
            <a:pPr>
              <a:defRPr/>
            </a:pPr>
            <a:r>
              <a:rPr lang="en-US" sz="1600" dirty="0">
                <a:latin typeface="Courier New"/>
                <a:ea typeface="ＭＳ Ｐゴシック" charset="0"/>
                <a:cs typeface="Courier New"/>
              </a:rPr>
              <a:t>    </a:t>
            </a:r>
            <a:r>
              <a:rPr lang="en-US" sz="1600" dirty="0" err="1">
                <a:latin typeface="Courier New"/>
                <a:ea typeface="ＭＳ Ｐゴシック" charset="0"/>
                <a:cs typeface="Courier New"/>
              </a:rPr>
              <a:t>mTextBox.setCommandListener</a:t>
            </a:r>
            <a:r>
              <a:rPr lang="en-US" sz="1600" dirty="0">
                <a:latin typeface="Courier New"/>
                <a:ea typeface="ＭＳ Ｐゴシック" charset="0"/>
                <a:cs typeface="Courier New"/>
              </a:rPr>
              <a:t>(this);   </a:t>
            </a:r>
          </a:p>
          <a:p>
            <a:pPr>
              <a:defRPr/>
            </a:pPr>
            <a:r>
              <a:rPr lang="en-US" sz="1600" dirty="0">
                <a:latin typeface="Courier New"/>
                <a:ea typeface="ＭＳ Ｐゴシック" charset="0"/>
                <a:cs typeface="Courier New"/>
              </a:rPr>
              <a:t>  }   </a:t>
            </a:r>
          </a:p>
          <a:p>
            <a:pPr>
              <a:defRPr/>
            </a:pPr>
            <a:r>
              <a:rPr lang="en-US" sz="1600" dirty="0">
                <a:latin typeface="Courier New"/>
                <a:ea typeface="ＭＳ Ｐゴシック" charset="0"/>
                <a:cs typeface="Courier New"/>
              </a:rPr>
              <a:t>  public void </a:t>
            </a:r>
            <a:r>
              <a:rPr lang="en-US" sz="1600" dirty="0" err="1">
                <a:latin typeface="Courier New"/>
                <a:ea typeface="ＭＳ Ｐゴシック" charset="0"/>
                <a:cs typeface="Courier New"/>
              </a:rPr>
              <a:t>commandAction</a:t>
            </a:r>
            <a:r>
              <a:rPr lang="en-US" sz="1600" dirty="0">
                <a:latin typeface="Courier New"/>
                <a:ea typeface="ＭＳ Ｐゴシック" charset="0"/>
                <a:cs typeface="Courier New"/>
              </a:rPr>
              <a:t>(Command c, Displayable d) {</a:t>
            </a:r>
          </a:p>
          <a:p>
            <a:pPr>
              <a:defRPr/>
            </a:pPr>
            <a:r>
              <a:rPr lang="en-US" sz="1600" dirty="0">
                <a:latin typeface="Courier New"/>
                <a:ea typeface="ＭＳ Ｐゴシック" charset="0"/>
                <a:cs typeface="Courier New"/>
              </a:rPr>
              <a:t>        if (</a:t>
            </a:r>
            <a:r>
              <a:rPr lang="en-US" sz="1600" dirty="0" err="1">
                <a:latin typeface="Courier New"/>
                <a:ea typeface="ＭＳ Ｐゴシック" charset="0"/>
                <a:cs typeface="Courier New"/>
              </a:rPr>
              <a:t>c.getLabel</a:t>
            </a:r>
            <a:r>
              <a:rPr lang="en-US" sz="1600" dirty="0">
                <a:latin typeface="Courier New"/>
                <a:ea typeface="ＭＳ Ｐゴシック" charset="0"/>
                <a:cs typeface="Courier New"/>
              </a:rPr>
              <a:t>().equals("Exit")) {</a:t>
            </a:r>
          </a:p>
          <a:p>
            <a:pPr>
              <a:defRPr/>
            </a:pPr>
            <a:r>
              <a:rPr lang="en-US" sz="1600" dirty="0">
                <a:latin typeface="Courier New"/>
                <a:ea typeface="ＭＳ Ｐゴシック" charset="0"/>
                <a:cs typeface="Courier New"/>
              </a:rPr>
              <a:t>            </a:t>
            </a:r>
            <a:r>
              <a:rPr lang="en-US" sz="1600" dirty="0" err="1">
                <a:latin typeface="Courier New"/>
                <a:ea typeface="ＭＳ Ｐゴシック" charset="0"/>
                <a:cs typeface="Courier New"/>
              </a:rPr>
              <a:t>notifyDestroyed</a:t>
            </a:r>
            <a:r>
              <a:rPr lang="en-US" sz="1600" dirty="0">
                <a:latin typeface="Courier New"/>
                <a:ea typeface="ＭＳ Ｐゴシック" charset="0"/>
                <a:cs typeface="Courier New"/>
              </a:rPr>
              <a:t>();</a:t>
            </a:r>
          </a:p>
          <a:p>
            <a:pPr>
              <a:defRPr/>
            </a:pPr>
            <a:r>
              <a:rPr lang="en-US" sz="1600" dirty="0">
                <a:latin typeface="Courier New"/>
                <a:ea typeface="ＭＳ Ｐゴシック" charset="0"/>
                <a:cs typeface="Courier New"/>
              </a:rPr>
              <a:t>        } </a:t>
            </a:r>
            <a:endParaRPr lang="en-US" sz="1600" dirty="0" smtClean="0">
              <a:latin typeface="Courier New"/>
              <a:ea typeface="ＭＳ Ｐゴシック" charset="0"/>
              <a:cs typeface="Courier New"/>
            </a:endParaRPr>
          </a:p>
          <a:p>
            <a:pPr>
              <a:defRPr/>
            </a:pPr>
            <a:r>
              <a:rPr lang="en-US" sz="1600" dirty="0" smtClean="0">
                <a:latin typeface="Courier New"/>
                <a:ea typeface="ＭＳ Ｐゴシック" charset="0"/>
                <a:cs typeface="Courier New"/>
              </a:rPr>
              <a:t>  }</a:t>
            </a:r>
            <a:endParaRPr lang="en-US" sz="1600" dirty="0">
              <a:latin typeface="Courier New"/>
              <a:ea typeface="ＭＳ Ｐゴシック" charset="0"/>
              <a:cs typeface="Courier New"/>
            </a:endParaRPr>
          </a:p>
          <a:p>
            <a:pPr algn="ctr">
              <a:defRPr/>
            </a:pPr>
            <a:r>
              <a:rPr lang="en-US" sz="1600" dirty="0">
                <a:solidFill>
                  <a:schemeClr val="tx1"/>
                </a:solidFill>
                <a:latin typeface="+mj-lt"/>
              </a:rPr>
              <a:t>…..</a:t>
            </a:r>
          </a:p>
        </p:txBody>
      </p:sp>
      <p:sp>
        <p:nvSpPr>
          <p:cNvPr id="141317" name="Text Box 5"/>
          <p:cNvSpPr txBox="1">
            <a:spLocks noChangeArrowheads="1"/>
          </p:cNvSpPr>
          <p:nvPr/>
        </p:nvSpPr>
        <p:spPr bwMode="auto">
          <a:xfrm>
            <a:off x="5541714" y="5237164"/>
            <a:ext cx="2628479" cy="707886"/>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defRPr/>
            </a:pPr>
            <a:r>
              <a:rPr lang="en-GB" sz="2000" dirty="0">
                <a:solidFill>
                  <a:schemeClr val="bg1"/>
                </a:solidFill>
                <a:latin typeface="Cambria"/>
                <a:cs typeface="Cambria"/>
              </a:rPr>
              <a:t>C</a:t>
            </a:r>
            <a:r>
              <a:rPr lang="en-GB" sz="2000" dirty="0" smtClean="0">
                <a:solidFill>
                  <a:schemeClr val="bg1"/>
                </a:solidFill>
                <a:latin typeface="Cambria"/>
                <a:cs typeface="Cambria"/>
              </a:rPr>
              <a:t>ode </a:t>
            </a:r>
            <a:r>
              <a:rPr lang="en-GB" sz="2000" dirty="0">
                <a:solidFill>
                  <a:schemeClr val="bg1"/>
                </a:solidFill>
                <a:latin typeface="Cambria"/>
                <a:cs typeface="Cambria"/>
              </a:rPr>
              <a:t>run when the command is invoked</a:t>
            </a:r>
            <a:r>
              <a:rPr lang="en-GB" dirty="0">
                <a:solidFill>
                  <a:schemeClr val="bg1"/>
                </a:solidFill>
                <a:latin typeface="Cambria"/>
                <a:cs typeface="Cambria"/>
              </a:rPr>
              <a:t> </a:t>
            </a:r>
            <a:endParaRPr lang="en-US" dirty="0">
              <a:solidFill>
                <a:schemeClr val="bg1"/>
              </a:solidFill>
              <a:latin typeface="Cambria"/>
              <a:cs typeface="Cambria"/>
            </a:endParaRPr>
          </a:p>
        </p:txBody>
      </p:sp>
      <p:sp>
        <p:nvSpPr>
          <p:cNvPr id="141318" name="Line 6"/>
          <p:cNvSpPr>
            <a:spLocks noChangeShapeType="1"/>
          </p:cNvSpPr>
          <p:nvPr/>
        </p:nvSpPr>
        <p:spPr bwMode="auto">
          <a:xfrm flipH="1" flipV="1">
            <a:off x="3670300" y="5270500"/>
            <a:ext cx="1871414" cy="355600"/>
          </a:xfrm>
          <a:prstGeom prst="line">
            <a:avLst/>
          </a:prstGeom>
          <a:noFill/>
          <a:ln w="9525">
            <a:solidFill>
              <a:schemeClr val="tx1"/>
            </a:solidFill>
            <a:round/>
            <a:headEnd/>
            <a:tailEnd type="triangle" w="med" len="med"/>
          </a:ln>
        </p:spPr>
        <p:txBody>
          <a:bodyPr/>
          <a:lstStyle/>
          <a:p>
            <a:pPr>
              <a:defRPr/>
            </a:pPr>
            <a:endParaRPr lang="en-GB">
              <a:solidFill>
                <a:schemeClr val="tx1"/>
              </a:solidFill>
              <a:latin typeface="+mj-lt"/>
            </a:endParaRPr>
          </a:p>
        </p:txBody>
      </p:sp>
    </p:spTree>
    <p:extLst>
      <p:ext uri="{BB962C8B-B14F-4D97-AF65-F5344CB8AC3E}">
        <p14:creationId xmlns:p14="http://schemas.microsoft.com/office/powerpoint/2010/main" val="4626961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41315">
                                            <p:txEl>
                                              <p:pRg st="0" end="0"/>
                                            </p:txEl>
                                          </p:spTgt>
                                        </p:tgtEl>
                                        <p:attrNameLst>
                                          <p:attrName>ppt_c</p:attrName>
                                        </p:attrNameLst>
                                      </p:cBhvr>
                                      <p:to>
                                        <a:srgbClr val="5F5F5F"/>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131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13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31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131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31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131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131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131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1316">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1316">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1316">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1316">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1316">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13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1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bldLvl="2"/>
      <p:bldP spid="1413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Example (1)</a:t>
            </a:r>
            <a:endParaRPr lang="en-US" dirty="0"/>
          </a:p>
        </p:txBody>
      </p:sp>
      <p:sp>
        <p:nvSpPr>
          <p:cNvPr id="3" name="Content Placeholder 2"/>
          <p:cNvSpPr>
            <a:spLocks noGrp="1"/>
          </p:cNvSpPr>
          <p:nvPr>
            <p:ph idx="1"/>
          </p:nvPr>
        </p:nvSpPr>
        <p:spPr>
          <a:xfrm>
            <a:off x="381000" y="1300164"/>
            <a:ext cx="8229600" cy="5351850"/>
          </a:xfrm>
        </p:spPr>
        <p:txBody>
          <a:bodyPr>
            <a:noAutofit/>
          </a:bodyPr>
          <a:lstStyle/>
          <a:p>
            <a:pPr marL="0" indent="0">
              <a:buNone/>
            </a:pPr>
            <a:r>
              <a:rPr lang="en-US" sz="1400" dirty="0">
                <a:latin typeface="Courier New"/>
                <a:cs typeface="Courier New"/>
              </a:rPr>
              <a:t>public class </a:t>
            </a:r>
            <a:r>
              <a:rPr lang="en-US" sz="1400" dirty="0" err="1">
                <a:latin typeface="Courier New"/>
                <a:cs typeface="Courier New"/>
              </a:rPr>
              <a:t>EventDemo</a:t>
            </a:r>
            <a:r>
              <a:rPr lang="en-US" sz="1400" dirty="0">
                <a:latin typeface="Courier New"/>
                <a:cs typeface="Courier New"/>
              </a:rPr>
              <a:t> extends MIDlet implements </a:t>
            </a:r>
            <a:r>
              <a:rPr lang="en-US" sz="1400" dirty="0" smtClean="0">
                <a:latin typeface="Courier New"/>
                <a:cs typeface="Courier New"/>
              </a:rPr>
              <a:t>CommandListener {</a:t>
            </a:r>
            <a:endParaRPr lang="en-US" sz="1400" dirty="0">
              <a:latin typeface="Courier New"/>
              <a:cs typeface="Courier New"/>
            </a:endParaRPr>
          </a:p>
          <a:p>
            <a:pPr marL="0" indent="0">
              <a:buNone/>
            </a:pPr>
            <a:r>
              <a:rPr lang="en-US" sz="1400" dirty="0">
                <a:latin typeface="Courier New"/>
                <a:cs typeface="Courier New"/>
              </a:rPr>
              <a:t>    private Command exit, </a:t>
            </a:r>
            <a:r>
              <a:rPr lang="en-US" sz="1400" dirty="0" err="1">
                <a:latin typeface="Courier New"/>
                <a:cs typeface="Courier New"/>
              </a:rPr>
              <a:t>cmd</a:t>
            </a:r>
            <a:r>
              <a:rPr lang="en-US" sz="1400" dirty="0">
                <a:latin typeface="Courier New"/>
                <a:cs typeface="Courier New"/>
              </a:rPr>
              <a:t>;</a:t>
            </a:r>
          </a:p>
          <a:p>
            <a:pPr marL="0" indent="0">
              <a:buNone/>
            </a:pPr>
            <a:r>
              <a:rPr lang="en-US" sz="1400" dirty="0">
                <a:latin typeface="Courier New"/>
                <a:cs typeface="Courier New"/>
              </a:rPr>
              <a:t>    private Form </a:t>
            </a:r>
            <a:r>
              <a:rPr lang="en-US" sz="1400" dirty="0" err="1">
                <a:latin typeface="Courier New"/>
                <a:cs typeface="Courier New"/>
              </a:rPr>
              <a:t>myForm</a:t>
            </a:r>
            <a:r>
              <a:rPr lang="en-US" sz="1400" dirty="0" smtClean="0">
                <a:latin typeface="Courier New"/>
                <a:cs typeface="Courier New"/>
              </a:rPr>
              <a:t>;</a:t>
            </a:r>
            <a:endParaRPr lang="en-US" sz="1400" dirty="0">
              <a:latin typeface="Courier New"/>
              <a:cs typeface="Courier New"/>
            </a:endParaRPr>
          </a:p>
          <a:p>
            <a:pPr marL="0" indent="0">
              <a:buNone/>
            </a:pPr>
            <a:r>
              <a:rPr lang="en-US" sz="1400" dirty="0">
                <a:latin typeface="Courier New"/>
                <a:cs typeface="Courier New"/>
              </a:rPr>
              <a:t>    public </a:t>
            </a:r>
            <a:r>
              <a:rPr lang="en-US" sz="1400" dirty="0" err="1">
                <a:latin typeface="Courier New"/>
                <a:cs typeface="Courier New"/>
              </a:rPr>
              <a:t>EventDemo</a:t>
            </a:r>
            <a:r>
              <a:rPr lang="en-US" sz="1400" dirty="0">
                <a:latin typeface="Courier New"/>
                <a:cs typeface="Courier New"/>
              </a:rPr>
              <a:t>() {</a:t>
            </a:r>
          </a:p>
          <a:p>
            <a:pPr marL="0" indent="0">
              <a:buNone/>
            </a:pPr>
            <a:r>
              <a:rPr lang="en-US" sz="1400" dirty="0">
                <a:latin typeface="Courier New"/>
                <a:cs typeface="Courier New"/>
              </a:rPr>
              <a:t>        exit = new Command("Exit", </a:t>
            </a:r>
            <a:r>
              <a:rPr lang="en-US" sz="1400" dirty="0" err="1">
                <a:latin typeface="Courier New"/>
                <a:cs typeface="Courier New"/>
              </a:rPr>
              <a:t>Command.EXIT</a:t>
            </a:r>
            <a:r>
              <a:rPr lang="en-US" sz="1400" dirty="0">
                <a:latin typeface="Courier New"/>
                <a:cs typeface="Courier New"/>
              </a:rPr>
              <a:t>, 0);</a:t>
            </a:r>
          </a:p>
          <a:p>
            <a:pPr marL="0" indent="0">
              <a:buNone/>
            </a:pPr>
            <a:r>
              <a:rPr lang="en-US" sz="1400" dirty="0">
                <a:latin typeface="Courier New"/>
                <a:cs typeface="Courier New"/>
              </a:rPr>
              <a:t>        </a:t>
            </a:r>
            <a:r>
              <a:rPr lang="en-US" sz="1400" dirty="0" err="1">
                <a:latin typeface="Courier New"/>
                <a:cs typeface="Courier New"/>
              </a:rPr>
              <a:t>cmd</a:t>
            </a:r>
            <a:r>
              <a:rPr lang="en-US" sz="1400" dirty="0">
                <a:latin typeface="Courier New"/>
                <a:cs typeface="Courier New"/>
              </a:rPr>
              <a:t> = new Command("Command", </a:t>
            </a:r>
            <a:r>
              <a:rPr lang="en-US" sz="1400" dirty="0" err="1">
                <a:latin typeface="Courier New"/>
                <a:cs typeface="Courier New"/>
              </a:rPr>
              <a:t>Command.OK</a:t>
            </a:r>
            <a:r>
              <a:rPr lang="en-US" sz="1400" dirty="0">
                <a:latin typeface="Courier New"/>
                <a:cs typeface="Courier New"/>
              </a:rPr>
              <a:t>, 0);</a:t>
            </a:r>
          </a:p>
          <a:p>
            <a:pPr marL="0" indent="0">
              <a:buNone/>
            </a:pPr>
            <a:r>
              <a:rPr lang="en-US" sz="1400" dirty="0">
                <a:latin typeface="Courier New"/>
                <a:cs typeface="Courier New"/>
              </a:rPr>
              <a:t>        </a:t>
            </a:r>
            <a:r>
              <a:rPr lang="en-US" sz="1400" dirty="0" err="1">
                <a:latin typeface="Courier New"/>
                <a:cs typeface="Courier New"/>
              </a:rPr>
              <a:t>myForm</a:t>
            </a:r>
            <a:r>
              <a:rPr lang="en-US" sz="1400" dirty="0">
                <a:latin typeface="Courier New"/>
                <a:cs typeface="Courier New"/>
              </a:rPr>
              <a:t> = new Form("My Form")</a:t>
            </a:r>
            <a:r>
              <a:rPr lang="en-US" sz="1400" dirty="0" smtClean="0">
                <a:latin typeface="Courier New"/>
                <a:cs typeface="Courier New"/>
              </a:rPr>
              <a:t>;        </a:t>
            </a:r>
            <a:endParaRPr lang="en-US" sz="1400" dirty="0">
              <a:latin typeface="Courier New"/>
              <a:cs typeface="Courier New"/>
            </a:endParaRPr>
          </a:p>
          <a:p>
            <a:pPr marL="0" indent="0">
              <a:buNone/>
            </a:pPr>
            <a:r>
              <a:rPr lang="en-US" sz="1400" dirty="0">
                <a:latin typeface="Courier New"/>
                <a:cs typeface="Courier New"/>
              </a:rPr>
              <a:t>    </a:t>
            </a:r>
            <a:r>
              <a:rPr lang="en-US" sz="1400" dirty="0" smtClean="0">
                <a:latin typeface="Courier New"/>
                <a:cs typeface="Courier New"/>
              </a:rPr>
              <a:t>}</a:t>
            </a:r>
            <a:endParaRPr lang="en-US" sz="1400" dirty="0">
              <a:latin typeface="Courier New"/>
              <a:cs typeface="Courier New"/>
            </a:endParaRPr>
          </a:p>
          <a:p>
            <a:pPr marL="0" indent="0">
              <a:buNone/>
            </a:pPr>
            <a:r>
              <a:rPr lang="en-US" sz="1400" dirty="0">
                <a:latin typeface="Courier New"/>
                <a:cs typeface="Courier New"/>
              </a:rPr>
              <a:t>    public void </a:t>
            </a:r>
            <a:r>
              <a:rPr lang="en-US" sz="1400" dirty="0" err="1">
                <a:latin typeface="Courier New"/>
                <a:cs typeface="Courier New"/>
              </a:rPr>
              <a:t>startApp</a:t>
            </a:r>
            <a:r>
              <a:rPr lang="en-US" sz="1400" dirty="0">
                <a:latin typeface="Courier New"/>
                <a:cs typeface="Courier New"/>
              </a:rPr>
              <a:t>() {</a:t>
            </a:r>
          </a:p>
          <a:p>
            <a:pPr marL="0" indent="0">
              <a:buNone/>
            </a:pPr>
            <a:r>
              <a:rPr lang="en-US" sz="1400" dirty="0">
                <a:latin typeface="Courier New"/>
                <a:cs typeface="Courier New"/>
              </a:rPr>
              <a:t>        Display </a:t>
            </a:r>
            <a:r>
              <a:rPr lang="en-US" sz="1400" dirty="0" err="1">
                <a:latin typeface="Courier New"/>
                <a:cs typeface="Courier New"/>
              </a:rPr>
              <a:t>mDisplay</a:t>
            </a:r>
            <a:r>
              <a:rPr lang="en-US" sz="1400" dirty="0">
                <a:latin typeface="Courier New"/>
                <a:cs typeface="Courier New"/>
              </a:rPr>
              <a:t> = </a:t>
            </a:r>
            <a:r>
              <a:rPr lang="en-US" sz="1400" dirty="0" err="1">
                <a:latin typeface="Courier New"/>
                <a:cs typeface="Courier New"/>
              </a:rPr>
              <a:t>Display.getDisplay</a:t>
            </a:r>
            <a:r>
              <a:rPr lang="en-US" sz="1400" dirty="0">
                <a:latin typeface="Courier New"/>
                <a:cs typeface="Courier New"/>
              </a:rPr>
              <a:t>(this);</a:t>
            </a:r>
          </a:p>
          <a:p>
            <a:pPr marL="0" indent="0">
              <a:buNone/>
            </a:pPr>
            <a:r>
              <a:rPr lang="en-US" sz="1400" dirty="0">
                <a:latin typeface="Courier New"/>
                <a:cs typeface="Courier New"/>
              </a:rPr>
              <a:t>        </a:t>
            </a:r>
            <a:r>
              <a:rPr lang="en-US" sz="1400" dirty="0" err="1">
                <a:latin typeface="Courier New"/>
                <a:cs typeface="Courier New"/>
              </a:rPr>
              <a:t>mDisplay.setCurrent</a:t>
            </a:r>
            <a:r>
              <a:rPr lang="en-US" sz="1400" dirty="0">
                <a:latin typeface="Courier New"/>
                <a:cs typeface="Courier New"/>
              </a:rPr>
              <a:t>(</a:t>
            </a:r>
            <a:r>
              <a:rPr lang="en-US" sz="1400" dirty="0" err="1">
                <a:latin typeface="Courier New"/>
                <a:cs typeface="Courier New"/>
              </a:rPr>
              <a:t>myForm</a:t>
            </a:r>
            <a:r>
              <a:rPr lang="en-US" sz="1400" dirty="0">
                <a:latin typeface="Courier New"/>
                <a:cs typeface="Courier New"/>
              </a:rPr>
              <a:t>);</a:t>
            </a:r>
          </a:p>
          <a:p>
            <a:pPr marL="0" indent="0">
              <a:buNone/>
            </a:pPr>
            <a:r>
              <a:rPr lang="en-US" sz="1400" dirty="0">
                <a:latin typeface="Courier New"/>
                <a:cs typeface="Courier New"/>
              </a:rPr>
              <a:t>        </a:t>
            </a:r>
          </a:p>
          <a:p>
            <a:pPr marL="0" indent="0">
              <a:buNone/>
            </a:pPr>
            <a:r>
              <a:rPr lang="en-US" sz="1400" dirty="0">
                <a:latin typeface="Courier New"/>
                <a:cs typeface="Courier New"/>
              </a:rPr>
              <a:t>        </a:t>
            </a:r>
            <a:r>
              <a:rPr lang="en-US" sz="1400" dirty="0" err="1">
                <a:latin typeface="Courier New"/>
                <a:cs typeface="Courier New"/>
              </a:rPr>
              <a:t>myForm.addCommand</a:t>
            </a:r>
            <a:r>
              <a:rPr lang="en-US" sz="1400" dirty="0">
                <a:latin typeface="Courier New"/>
                <a:cs typeface="Courier New"/>
              </a:rPr>
              <a:t>(exit);</a:t>
            </a:r>
          </a:p>
          <a:p>
            <a:pPr marL="0" indent="0">
              <a:buNone/>
            </a:pPr>
            <a:r>
              <a:rPr lang="en-US" sz="1400" dirty="0">
                <a:latin typeface="Courier New"/>
                <a:cs typeface="Courier New"/>
              </a:rPr>
              <a:t>        </a:t>
            </a:r>
            <a:r>
              <a:rPr lang="en-US" sz="1400" dirty="0" err="1">
                <a:latin typeface="Courier New"/>
                <a:cs typeface="Courier New"/>
              </a:rPr>
              <a:t>myForm.addCommand</a:t>
            </a:r>
            <a:r>
              <a:rPr lang="en-US" sz="1400" dirty="0">
                <a:latin typeface="Courier New"/>
                <a:cs typeface="Courier New"/>
              </a:rPr>
              <a:t>(</a:t>
            </a:r>
            <a:r>
              <a:rPr lang="en-US" sz="1400" dirty="0" err="1">
                <a:latin typeface="Courier New"/>
                <a:cs typeface="Courier New"/>
              </a:rPr>
              <a:t>cmd</a:t>
            </a:r>
            <a:r>
              <a:rPr lang="en-US" sz="1400" dirty="0">
                <a:latin typeface="Courier New"/>
                <a:cs typeface="Courier New"/>
              </a:rPr>
              <a:t>);</a:t>
            </a:r>
          </a:p>
          <a:p>
            <a:pPr marL="0" indent="0">
              <a:buNone/>
            </a:pPr>
            <a:r>
              <a:rPr lang="en-US" sz="1400" dirty="0">
                <a:latin typeface="Courier New"/>
                <a:cs typeface="Courier New"/>
              </a:rPr>
              <a:t>        </a:t>
            </a:r>
            <a:r>
              <a:rPr lang="en-US" sz="1400" dirty="0" err="1">
                <a:latin typeface="Courier New"/>
                <a:cs typeface="Courier New"/>
              </a:rPr>
              <a:t>myForm.setCommandListener</a:t>
            </a:r>
            <a:r>
              <a:rPr lang="en-US" sz="1400" dirty="0">
                <a:latin typeface="Courier New"/>
                <a:cs typeface="Courier New"/>
              </a:rPr>
              <a:t>(this)</a:t>
            </a:r>
            <a:r>
              <a:rPr lang="en-US" sz="1400" dirty="0" smtClean="0">
                <a:latin typeface="Courier New"/>
                <a:cs typeface="Courier New"/>
              </a:rPr>
              <a:t>;</a:t>
            </a:r>
            <a:endParaRPr lang="en-US" sz="1400" dirty="0">
              <a:latin typeface="Courier New"/>
              <a:cs typeface="Courier New"/>
            </a:endParaRPr>
          </a:p>
          <a:p>
            <a:pPr marL="0" indent="0">
              <a:buNone/>
            </a:pPr>
            <a:r>
              <a:rPr lang="en-US" sz="1400" dirty="0">
                <a:latin typeface="Courier New"/>
                <a:cs typeface="Courier New"/>
              </a:rPr>
              <a:t>    </a:t>
            </a:r>
            <a:r>
              <a:rPr lang="en-US" sz="1400" dirty="0" smtClean="0">
                <a:latin typeface="Courier New"/>
                <a:cs typeface="Courier New"/>
              </a:rPr>
              <a:t>}</a:t>
            </a:r>
          </a:p>
        </p:txBody>
      </p:sp>
      <p:sp>
        <p:nvSpPr>
          <p:cNvPr id="4" name="Text Box 5"/>
          <p:cNvSpPr txBox="1">
            <a:spLocks noChangeArrowheads="1"/>
          </p:cNvSpPr>
          <p:nvPr/>
        </p:nvSpPr>
        <p:spPr bwMode="auto">
          <a:xfrm>
            <a:off x="5765800" y="4562614"/>
            <a:ext cx="3238500" cy="338554"/>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defRPr/>
            </a:pPr>
            <a:r>
              <a:rPr lang="en-GB" sz="1600" dirty="0" smtClean="0">
                <a:solidFill>
                  <a:schemeClr val="bg1"/>
                </a:solidFill>
                <a:latin typeface="Cambria"/>
                <a:cs typeface="Cambria"/>
              </a:rPr>
              <a:t>Register </a:t>
            </a:r>
            <a:r>
              <a:rPr lang="en-US" sz="1600" dirty="0">
                <a:latin typeface="Courier New"/>
                <a:cs typeface="Courier New"/>
              </a:rPr>
              <a:t>CommandListener </a:t>
            </a:r>
            <a:endParaRPr lang="en-US" sz="1600" dirty="0">
              <a:solidFill>
                <a:schemeClr val="bg1"/>
              </a:solidFill>
              <a:latin typeface="Cambria"/>
              <a:cs typeface="Cambria"/>
            </a:endParaRPr>
          </a:p>
        </p:txBody>
      </p:sp>
      <p:sp>
        <p:nvSpPr>
          <p:cNvPr id="5" name="Line 6"/>
          <p:cNvSpPr>
            <a:spLocks noChangeShapeType="1"/>
          </p:cNvSpPr>
          <p:nvPr/>
        </p:nvSpPr>
        <p:spPr bwMode="auto">
          <a:xfrm flipH="1">
            <a:off x="4495800" y="4951550"/>
            <a:ext cx="1617414" cy="966650"/>
          </a:xfrm>
          <a:prstGeom prst="line">
            <a:avLst/>
          </a:prstGeom>
          <a:noFill/>
          <a:ln w="9525">
            <a:solidFill>
              <a:schemeClr val="tx1"/>
            </a:solidFill>
            <a:round/>
            <a:headEnd/>
            <a:tailEnd type="triangle" w="med" len="med"/>
          </a:ln>
        </p:spPr>
        <p:txBody>
          <a:bodyPr/>
          <a:lstStyle/>
          <a:p>
            <a:pPr>
              <a:defRPr/>
            </a:pPr>
            <a:endParaRPr lang="en-GB">
              <a:solidFill>
                <a:schemeClr val="tx1"/>
              </a:solidFill>
              <a:latin typeface="+mj-lt"/>
            </a:endParaRPr>
          </a:p>
        </p:txBody>
      </p:sp>
      <p:sp>
        <p:nvSpPr>
          <p:cNvPr id="8" name="Text Box 5"/>
          <p:cNvSpPr txBox="1">
            <a:spLocks noChangeArrowheads="1"/>
          </p:cNvSpPr>
          <p:nvPr/>
        </p:nvSpPr>
        <p:spPr bwMode="auto">
          <a:xfrm>
            <a:off x="5765800" y="3093304"/>
            <a:ext cx="3238500" cy="584776"/>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defRPr/>
            </a:pPr>
            <a:r>
              <a:rPr lang="en-GB" sz="1600" dirty="0" smtClean="0">
                <a:solidFill>
                  <a:schemeClr val="bg1"/>
                </a:solidFill>
                <a:latin typeface="Cambria"/>
                <a:cs typeface="Cambria"/>
              </a:rPr>
              <a:t>Implement </a:t>
            </a:r>
            <a:r>
              <a:rPr lang="en-US" sz="1600" dirty="0" smtClean="0">
                <a:latin typeface="Courier New"/>
                <a:cs typeface="Courier New"/>
              </a:rPr>
              <a:t>CommandListener </a:t>
            </a:r>
            <a:r>
              <a:rPr lang="en-US" sz="1600" dirty="0" smtClean="0">
                <a:solidFill>
                  <a:schemeClr val="bg1"/>
                </a:solidFill>
                <a:latin typeface="Cambria"/>
                <a:cs typeface="Cambria"/>
              </a:rPr>
              <a:t>Inte</a:t>
            </a:r>
            <a:r>
              <a:rPr lang="en-US" sz="1600" dirty="0">
                <a:solidFill>
                  <a:schemeClr val="bg1"/>
                </a:solidFill>
                <a:latin typeface="Cambria"/>
                <a:cs typeface="Cambria"/>
              </a:rPr>
              <a:t>r</a:t>
            </a:r>
            <a:r>
              <a:rPr lang="en-US" sz="1600" dirty="0" smtClean="0">
                <a:solidFill>
                  <a:schemeClr val="bg1"/>
                </a:solidFill>
                <a:latin typeface="Cambria"/>
                <a:cs typeface="Cambria"/>
              </a:rPr>
              <a:t>face</a:t>
            </a:r>
            <a:endParaRPr lang="en-US" sz="1600" dirty="0">
              <a:solidFill>
                <a:schemeClr val="bg1"/>
              </a:solidFill>
              <a:latin typeface="Cambria"/>
              <a:cs typeface="Cambria"/>
            </a:endParaRPr>
          </a:p>
        </p:txBody>
      </p:sp>
      <p:sp>
        <p:nvSpPr>
          <p:cNvPr id="9" name="Line 6"/>
          <p:cNvSpPr>
            <a:spLocks noChangeShapeType="1"/>
          </p:cNvSpPr>
          <p:nvPr/>
        </p:nvSpPr>
        <p:spPr bwMode="auto">
          <a:xfrm flipH="1" flipV="1">
            <a:off x="6502400" y="1409700"/>
            <a:ext cx="558800" cy="1683604"/>
          </a:xfrm>
          <a:prstGeom prst="line">
            <a:avLst/>
          </a:prstGeom>
          <a:noFill/>
          <a:ln w="9525">
            <a:solidFill>
              <a:schemeClr val="tx1"/>
            </a:solidFill>
            <a:round/>
            <a:headEnd/>
            <a:tailEnd type="triangle" w="med" len="med"/>
          </a:ln>
        </p:spPr>
        <p:txBody>
          <a:bodyPr/>
          <a:lstStyle/>
          <a:p>
            <a:pPr>
              <a:defRPr/>
            </a:pPr>
            <a:endParaRPr lang="en-GB">
              <a:solidFill>
                <a:schemeClr val="tx1"/>
              </a:solidFill>
              <a:latin typeface="+mj-lt"/>
            </a:endParaRPr>
          </a:p>
        </p:txBody>
      </p:sp>
    </p:spTree>
    <p:extLst>
      <p:ext uri="{BB962C8B-B14F-4D97-AF65-F5344CB8AC3E}">
        <p14:creationId xmlns:p14="http://schemas.microsoft.com/office/powerpoint/2010/main" val="6533848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trips(downLeft)">
                                      <p:cBhvr>
                                        <p:cTn id="15" dur="500"/>
                                        <p:tgtEl>
                                          <p:spTgt spid="4"/>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strips(downLeft)">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a:t>
            </a:r>
            <a:r>
              <a:rPr lang="en-US" dirty="0" smtClean="0"/>
              <a:t>(2)</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latin typeface="Courier New"/>
                <a:cs typeface="Courier New"/>
              </a:rPr>
              <a:t>    public </a:t>
            </a:r>
            <a:r>
              <a:rPr lang="en-US" dirty="0">
                <a:latin typeface="Courier New"/>
                <a:cs typeface="Courier New"/>
              </a:rPr>
              <a:t>void </a:t>
            </a:r>
            <a:r>
              <a:rPr lang="en-US" dirty="0" err="1">
                <a:latin typeface="Courier New"/>
                <a:cs typeface="Courier New"/>
              </a:rPr>
              <a:t>pauseApp</a:t>
            </a:r>
            <a:r>
              <a:rPr lang="en-US" dirty="0">
                <a:latin typeface="Courier New"/>
                <a:cs typeface="Courier New"/>
              </a:rPr>
              <a:t>() </a:t>
            </a:r>
            <a:r>
              <a:rPr lang="en-US" dirty="0" smtClean="0">
                <a:latin typeface="Courier New"/>
                <a:cs typeface="Courier New"/>
              </a:rPr>
              <a:t>{ }</a:t>
            </a:r>
            <a:endParaRPr lang="en-US" dirty="0">
              <a:latin typeface="Courier New"/>
              <a:cs typeface="Courier New"/>
            </a:endParaRPr>
          </a:p>
          <a:p>
            <a:pPr marL="0" indent="0">
              <a:buNone/>
            </a:pPr>
            <a:endParaRPr lang="en-US" dirty="0">
              <a:latin typeface="Courier New"/>
              <a:cs typeface="Courier New"/>
            </a:endParaRPr>
          </a:p>
          <a:p>
            <a:pPr marL="0" indent="0">
              <a:buNone/>
            </a:pPr>
            <a:r>
              <a:rPr lang="en-US" dirty="0">
                <a:latin typeface="Courier New"/>
                <a:cs typeface="Courier New"/>
              </a:rPr>
              <a:t>    public void </a:t>
            </a:r>
            <a:r>
              <a:rPr lang="en-US" dirty="0" err="1">
                <a:latin typeface="Courier New"/>
                <a:cs typeface="Courier New"/>
              </a:rPr>
              <a:t>destroyApp</a:t>
            </a:r>
            <a:r>
              <a:rPr lang="en-US" dirty="0">
                <a:latin typeface="Courier New"/>
                <a:cs typeface="Courier New"/>
              </a:rPr>
              <a:t>(</a:t>
            </a:r>
            <a:r>
              <a:rPr lang="en-US" dirty="0" err="1">
                <a:latin typeface="Courier New"/>
                <a:cs typeface="Courier New"/>
              </a:rPr>
              <a:t>boolean</a:t>
            </a:r>
            <a:r>
              <a:rPr lang="en-US" dirty="0">
                <a:latin typeface="Courier New"/>
                <a:cs typeface="Courier New"/>
              </a:rPr>
              <a:t> unconditional) </a:t>
            </a:r>
            <a:r>
              <a:rPr lang="en-US" dirty="0" smtClean="0">
                <a:latin typeface="Courier New"/>
                <a:cs typeface="Courier New"/>
              </a:rPr>
              <a:t>{ }</a:t>
            </a:r>
            <a:endParaRPr lang="en-US" dirty="0">
              <a:latin typeface="Courier New"/>
              <a:cs typeface="Courier New"/>
            </a:endParaRPr>
          </a:p>
          <a:p>
            <a:pPr marL="0" indent="0">
              <a:buNone/>
            </a:pPr>
            <a:endParaRPr lang="en-US" dirty="0">
              <a:latin typeface="Courier New"/>
              <a:cs typeface="Courier New"/>
            </a:endParaRPr>
          </a:p>
          <a:p>
            <a:pPr marL="0" indent="0">
              <a:buNone/>
            </a:pPr>
            <a:r>
              <a:rPr lang="en-US" dirty="0">
                <a:latin typeface="Courier New"/>
                <a:cs typeface="Courier New"/>
              </a:rPr>
              <a:t>    public void </a:t>
            </a:r>
            <a:r>
              <a:rPr lang="en-US" dirty="0" err="1">
                <a:latin typeface="Courier New"/>
                <a:cs typeface="Courier New"/>
              </a:rPr>
              <a:t>commandAction</a:t>
            </a:r>
            <a:r>
              <a:rPr lang="en-US" dirty="0">
                <a:latin typeface="Courier New"/>
                <a:cs typeface="Courier New"/>
              </a:rPr>
              <a:t>(Command </a:t>
            </a:r>
            <a:r>
              <a:rPr lang="en-US" dirty="0" err="1">
                <a:latin typeface="Courier New"/>
                <a:cs typeface="Courier New"/>
              </a:rPr>
              <a:t>cmnd</a:t>
            </a:r>
            <a:r>
              <a:rPr lang="en-US" dirty="0">
                <a:latin typeface="Courier New"/>
                <a:cs typeface="Courier New"/>
              </a:rPr>
              <a:t>, Displayable </a:t>
            </a:r>
            <a:r>
              <a:rPr lang="en-US" dirty="0" err="1">
                <a:latin typeface="Courier New"/>
                <a:cs typeface="Courier New"/>
              </a:rPr>
              <a:t>dsplbl</a:t>
            </a:r>
            <a:r>
              <a:rPr lang="en-US" dirty="0">
                <a:latin typeface="Courier New"/>
                <a:cs typeface="Courier New"/>
              </a:rPr>
              <a:t>) {</a:t>
            </a:r>
          </a:p>
          <a:p>
            <a:pPr marL="0" indent="0">
              <a:buNone/>
            </a:pPr>
            <a:r>
              <a:rPr lang="en-US" dirty="0">
                <a:latin typeface="Courier New"/>
                <a:cs typeface="Courier New"/>
              </a:rPr>
              <a:t>        if(</a:t>
            </a:r>
            <a:r>
              <a:rPr lang="en-US" dirty="0" err="1">
                <a:latin typeface="Courier New"/>
                <a:cs typeface="Courier New"/>
              </a:rPr>
              <a:t>cmnd</a:t>
            </a:r>
            <a:r>
              <a:rPr lang="en-US" dirty="0">
                <a:latin typeface="Courier New"/>
                <a:cs typeface="Courier New"/>
              </a:rPr>
              <a:t>==exit){</a:t>
            </a:r>
          </a:p>
          <a:p>
            <a:pPr marL="0" indent="0">
              <a:buNone/>
            </a:pPr>
            <a:r>
              <a:rPr lang="en-US" dirty="0">
                <a:latin typeface="Courier New"/>
                <a:cs typeface="Courier New"/>
              </a:rPr>
              <a:t>            </a:t>
            </a:r>
            <a:r>
              <a:rPr lang="en-US" dirty="0" err="1">
                <a:latin typeface="Courier New"/>
                <a:cs typeface="Courier New"/>
              </a:rPr>
              <a:t>System.out.println</a:t>
            </a:r>
            <a:r>
              <a:rPr lang="en-US" dirty="0">
                <a:latin typeface="Courier New"/>
                <a:cs typeface="Courier New"/>
              </a:rPr>
              <a:t>("Exit Command is clicked");</a:t>
            </a:r>
          </a:p>
          <a:p>
            <a:pPr marL="0" indent="0">
              <a:buNone/>
            </a:pPr>
            <a:r>
              <a:rPr lang="en-US" dirty="0">
                <a:latin typeface="Courier New"/>
                <a:cs typeface="Courier New"/>
              </a:rPr>
              <a:t>        }</a:t>
            </a:r>
          </a:p>
          <a:p>
            <a:pPr marL="0" indent="0">
              <a:buNone/>
            </a:pPr>
            <a:r>
              <a:rPr lang="en-US" dirty="0">
                <a:latin typeface="Courier New"/>
                <a:cs typeface="Courier New"/>
              </a:rPr>
              <a:t>        </a:t>
            </a:r>
          </a:p>
          <a:p>
            <a:pPr marL="0" indent="0">
              <a:buNone/>
            </a:pPr>
            <a:r>
              <a:rPr lang="en-US" dirty="0">
                <a:latin typeface="Courier New"/>
                <a:cs typeface="Courier New"/>
              </a:rPr>
              <a:t>        if(</a:t>
            </a:r>
            <a:r>
              <a:rPr lang="en-US" dirty="0" err="1">
                <a:latin typeface="Courier New"/>
                <a:cs typeface="Courier New"/>
              </a:rPr>
              <a:t>cmnd</a:t>
            </a:r>
            <a:r>
              <a:rPr lang="en-US" dirty="0">
                <a:latin typeface="Courier New"/>
                <a:cs typeface="Courier New"/>
              </a:rPr>
              <a:t>==</a:t>
            </a:r>
            <a:r>
              <a:rPr lang="en-US" dirty="0" err="1">
                <a:latin typeface="Courier New"/>
                <a:cs typeface="Courier New"/>
              </a:rPr>
              <a:t>cmd</a:t>
            </a:r>
            <a:r>
              <a:rPr lang="en-US" dirty="0">
                <a:latin typeface="Courier New"/>
                <a:cs typeface="Courier New"/>
              </a:rPr>
              <a:t>){</a:t>
            </a:r>
          </a:p>
          <a:p>
            <a:pPr marL="0" indent="0">
              <a:buNone/>
            </a:pPr>
            <a:r>
              <a:rPr lang="en-US" dirty="0">
                <a:latin typeface="Courier New"/>
                <a:cs typeface="Courier New"/>
              </a:rPr>
              <a:t>            </a:t>
            </a:r>
            <a:r>
              <a:rPr lang="en-US" dirty="0" err="1">
                <a:latin typeface="Courier New"/>
                <a:cs typeface="Courier New"/>
              </a:rPr>
              <a:t>System.out.println</a:t>
            </a:r>
            <a:r>
              <a:rPr lang="en-US" dirty="0">
                <a:latin typeface="Courier New"/>
                <a:cs typeface="Courier New"/>
              </a:rPr>
              <a:t>("</a:t>
            </a:r>
            <a:r>
              <a:rPr lang="en-US" dirty="0" err="1">
                <a:latin typeface="Courier New"/>
                <a:cs typeface="Courier New"/>
              </a:rPr>
              <a:t>Cmd</a:t>
            </a:r>
            <a:r>
              <a:rPr lang="en-US" dirty="0">
                <a:latin typeface="Courier New"/>
                <a:cs typeface="Courier New"/>
              </a:rPr>
              <a:t> Command is clicked");</a:t>
            </a:r>
          </a:p>
          <a:p>
            <a:pPr marL="0" indent="0">
              <a:buNone/>
            </a:pPr>
            <a:r>
              <a:rPr lang="en-US" dirty="0">
                <a:latin typeface="Courier New"/>
                <a:cs typeface="Courier New"/>
              </a:rPr>
              <a:t>        </a:t>
            </a:r>
            <a:r>
              <a:rPr lang="en-US" dirty="0" smtClean="0">
                <a:latin typeface="Courier New"/>
                <a:cs typeface="Courier New"/>
              </a:rPr>
              <a:t>}        </a:t>
            </a:r>
            <a:endParaRPr lang="en-US" dirty="0">
              <a:latin typeface="Courier New"/>
              <a:cs typeface="Courier New"/>
            </a:endParaRPr>
          </a:p>
          <a:p>
            <a:pPr marL="0" indent="0">
              <a:buNone/>
            </a:pPr>
            <a:r>
              <a:rPr lang="en-US" dirty="0">
                <a:latin typeface="Courier New"/>
                <a:cs typeface="Courier New"/>
              </a:rPr>
              <a:t>    }</a:t>
            </a:r>
          </a:p>
          <a:p>
            <a:pPr marL="0" indent="0">
              <a:buNone/>
            </a:pPr>
            <a:r>
              <a:rPr lang="en-US" dirty="0" smtClean="0">
                <a:latin typeface="Courier New"/>
                <a:cs typeface="Courier New"/>
              </a:rPr>
              <a:t>}</a:t>
            </a:r>
            <a:endParaRPr lang="en-US" dirty="0">
              <a:latin typeface="Courier New"/>
              <a:cs typeface="Courier New"/>
            </a:endParaRPr>
          </a:p>
        </p:txBody>
      </p:sp>
      <p:sp>
        <p:nvSpPr>
          <p:cNvPr id="4" name="Text Box 5"/>
          <p:cNvSpPr txBox="1">
            <a:spLocks noChangeArrowheads="1"/>
          </p:cNvSpPr>
          <p:nvPr/>
        </p:nvSpPr>
        <p:spPr bwMode="auto">
          <a:xfrm>
            <a:off x="5372100" y="3710684"/>
            <a:ext cx="3238500" cy="584776"/>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defRPr/>
            </a:pPr>
            <a:r>
              <a:rPr lang="en-GB" sz="1600" dirty="0" smtClean="0">
                <a:solidFill>
                  <a:schemeClr val="bg1"/>
                </a:solidFill>
                <a:latin typeface="Cambria"/>
                <a:cs typeface="Cambria"/>
              </a:rPr>
              <a:t>Override </a:t>
            </a:r>
            <a:r>
              <a:rPr lang="en-US" sz="1600" dirty="0" err="1" smtClean="0">
                <a:latin typeface="Courier New"/>
                <a:cs typeface="Courier New"/>
              </a:rPr>
              <a:t>CommandAction</a:t>
            </a:r>
            <a:r>
              <a:rPr lang="en-US" sz="1600" dirty="0" smtClean="0">
                <a:latin typeface="Courier New"/>
                <a:cs typeface="Courier New"/>
              </a:rPr>
              <a:t> </a:t>
            </a:r>
            <a:r>
              <a:rPr lang="en-US" sz="1600" dirty="0" smtClean="0">
                <a:solidFill>
                  <a:schemeClr val="bg1"/>
                </a:solidFill>
                <a:latin typeface="Cambria"/>
                <a:cs typeface="Cambria"/>
              </a:rPr>
              <a:t>to perform what we want to handle</a:t>
            </a:r>
            <a:endParaRPr lang="en-US" sz="1600" dirty="0">
              <a:solidFill>
                <a:schemeClr val="bg1"/>
              </a:solidFill>
              <a:latin typeface="Cambria"/>
              <a:cs typeface="Cambria"/>
            </a:endParaRPr>
          </a:p>
        </p:txBody>
      </p:sp>
      <p:sp>
        <p:nvSpPr>
          <p:cNvPr id="5" name="Line 6"/>
          <p:cNvSpPr>
            <a:spLocks noChangeShapeType="1"/>
          </p:cNvSpPr>
          <p:nvPr/>
        </p:nvSpPr>
        <p:spPr bwMode="auto">
          <a:xfrm flipH="1" flipV="1">
            <a:off x="3289300" y="2819400"/>
            <a:ext cx="2082800" cy="1117600"/>
          </a:xfrm>
          <a:prstGeom prst="line">
            <a:avLst/>
          </a:prstGeom>
          <a:noFill/>
          <a:ln w="9525">
            <a:solidFill>
              <a:schemeClr val="tx1"/>
            </a:solidFill>
            <a:round/>
            <a:headEnd/>
            <a:tailEnd type="triangle" w="med" len="med"/>
          </a:ln>
        </p:spPr>
        <p:txBody>
          <a:bodyPr/>
          <a:lstStyle/>
          <a:p>
            <a:pPr>
              <a:defRPr/>
            </a:pPr>
            <a:endParaRPr lang="en-GB">
              <a:solidFill>
                <a:schemeClr val="tx1"/>
              </a:solidFill>
              <a:latin typeface="+mj-lt"/>
            </a:endParaRPr>
          </a:p>
        </p:txBody>
      </p:sp>
    </p:spTree>
    <p:extLst>
      <p:ext uri="{BB962C8B-B14F-4D97-AF65-F5344CB8AC3E}">
        <p14:creationId xmlns:p14="http://schemas.microsoft.com/office/powerpoint/2010/main" val="27780863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Interface </a:t>
            </a:r>
            <a:endParaRPr lang="en-US" dirty="0"/>
          </a:p>
        </p:txBody>
      </p:sp>
      <p:sp>
        <p:nvSpPr>
          <p:cNvPr id="3" name="Content Placeholder 2"/>
          <p:cNvSpPr>
            <a:spLocks noGrp="1"/>
          </p:cNvSpPr>
          <p:nvPr>
            <p:ph idx="1"/>
          </p:nvPr>
        </p:nvSpPr>
        <p:spPr/>
        <p:txBody>
          <a:bodyPr/>
          <a:lstStyle/>
          <a:p>
            <a:r>
              <a:rPr lang="en-US" dirty="0" smtClean="0"/>
              <a:t>Refer the source code of </a:t>
            </a:r>
            <a:r>
              <a:rPr lang="en-US" dirty="0" err="1" smtClean="0">
                <a:latin typeface="Courier New"/>
                <a:cs typeface="Courier New"/>
              </a:rPr>
              <a:t>ChoiceGroup.java</a:t>
            </a:r>
            <a:r>
              <a:rPr lang="en-US" dirty="0" smtClean="0"/>
              <a:t> for more information</a:t>
            </a:r>
          </a:p>
          <a:p>
            <a:r>
              <a:rPr lang="hu-HU" dirty="0" smtClean="0">
                <a:hlinkClick r:id="rId2"/>
              </a:rPr>
              <a:t>http</a:t>
            </a:r>
            <a:r>
              <a:rPr lang="hu-HU" dirty="0">
                <a:hlinkClick r:id="rId2"/>
              </a:rPr>
              <a:t>://jcs.mobile-utopia.com/jcs/</a:t>
            </a:r>
            <a:r>
              <a:rPr lang="hu-HU" dirty="0" smtClean="0">
                <a:hlinkClick r:id="rId2"/>
              </a:rPr>
              <a:t>61093_ChoiceGroup.java</a:t>
            </a:r>
            <a:r>
              <a:rPr lang="hu-HU" dirty="0" smtClean="0"/>
              <a:t> </a:t>
            </a:r>
            <a:endParaRPr lang="en-US" dirty="0"/>
          </a:p>
        </p:txBody>
      </p:sp>
      <p:pic>
        <p:nvPicPr>
          <p:cNvPr id="4" name="Picture 3"/>
          <p:cNvPicPr>
            <a:picLocks noChangeAspect="1"/>
          </p:cNvPicPr>
          <p:nvPr/>
        </p:nvPicPr>
        <p:blipFill>
          <a:blip r:embed="rId3"/>
          <a:stretch>
            <a:fillRect/>
          </a:stretch>
        </p:blipFill>
        <p:spPr>
          <a:xfrm>
            <a:off x="660400" y="2333128"/>
            <a:ext cx="6188170" cy="2958247"/>
          </a:xfrm>
          <a:prstGeom prst="rect">
            <a:avLst/>
          </a:prstGeom>
        </p:spPr>
      </p:pic>
    </p:spTree>
    <p:extLst>
      <p:ext uri="{BB962C8B-B14F-4D97-AF65-F5344CB8AC3E}">
        <p14:creationId xmlns:p14="http://schemas.microsoft.com/office/powerpoint/2010/main" val="377768342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1026"/>
          <p:cNvSpPr>
            <a:spLocks noGrp="1" noChangeArrowheads="1"/>
          </p:cNvSpPr>
          <p:nvPr>
            <p:ph type="title"/>
          </p:nvPr>
        </p:nvSpPr>
        <p:spPr/>
        <p:txBody>
          <a:bodyPr/>
          <a:lstStyle/>
          <a:p>
            <a:r>
              <a:rPr lang="en-GB"/>
              <a:t>ItemStateListener</a:t>
            </a:r>
          </a:p>
        </p:txBody>
      </p:sp>
      <p:sp>
        <p:nvSpPr>
          <p:cNvPr id="243715" name="Rectangle 1027"/>
          <p:cNvSpPr>
            <a:spLocks noGrp="1" noChangeArrowheads="1"/>
          </p:cNvSpPr>
          <p:nvPr>
            <p:ph idx="1"/>
          </p:nvPr>
        </p:nvSpPr>
        <p:spPr/>
        <p:txBody>
          <a:bodyPr/>
          <a:lstStyle/>
          <a:p>
            <a:pPr>
              <a:lnSpc>
                <a:spcPct val="80000"/>
              </a:lnSpc>
            </a:pPr>
            <a:r>
              <a:rPr lang="en-GB" dirty="0"/>
              <a:t>Most items in a </a:t>
            </a:r>
            <a:r>
              <a:rPr lang="en-GB" dirty="0">
                <a:latin typeface="Courier New"/>
                <a:cs typeface="Courier New"/>
              </a:rPr>
              <a:t>Form</a:t>
            </a:r>
            <a:r>
              <a:rPr lang="en-GB" dirty="0"/>
              <a:t> fire events when the user changes them. </a:t>
            </a:r>
            <a:endParaRPr lang="en-US" dirty="0"/>
          </a:p>
          <a:p>
            <a:pPr>
              <a:lnSpc>
                <a:spcPct val="80000"/>
              </a:lnSpc>
            </a:pPr>
            <a:r>
              <a:rPr lang="en-GB" dirty="0"/>
              <a:t>Your application can listen for these events by registering an </a:t>
            </a:r>
            <a:r>
              <a:rPr lang="en-GB" b="1" dirty="0" err="1">
                <a:solidFill>
                  <a:srgbClr val="0000FF"/>
                </a:solidFill>
                <a:latin typeface="Courier New"/>
                <a:cs typeface="Courier New"/>
              </a:rPr>
              <a:t>ItemStateListener</a:t>
            </a:r>
            <a:r>
              <a:rPr lang="en-GB" dirty="0"/>
              <a:t> with the Form using the following method:</a:t>
            </a:r>
          </a:p>
          <a:p>
            <a:pPr>
              <a:lnSpc>
                <a:spcPct val="80000"/>
              </a:lnSpc>
              <a:buFont typeface="Wingdings" charset="0"/>
              <a:buNone/>
            </a:pPr>
            <a:r>
              <a:rPr lang="en-US" sz="1600" dirty="0">
                <a:latin typeface="Courier New"/>
                <a:cs typeface="Courier New"/>
              </a:rPr>
              <a:t>	</a:t>
            </a:r>
            <a:r>
              <a:rPr lang="en-GB" sz="1600" dirty="0">
                <a:latin typeface="Courier New"/>
                <a:cs typeface="Courier New"/>
              </a:rPr>
              <a:t>public void </a:t>
            </a:r>
            <a:r>
              <a:rPr lang="en-GB" sz="1600" dirty="0" err="1">
                <a:latin typeface="Courier New"/>
                <a:cs typeface="Courier New"/>
              </a:rPr>
              <a:t>setItemStateListener</a:t>
            </a:r>
            <a:r>
              <a:rPr lang="en-GB" sz="1600" dirty="0">
                <a:latin typeface="Courier New"/>
                <a:cs typeface="Courier New"/>
              </a:rPr>
              <a:t>(</a:t>
            </a:r>
            <a:r>
              <a:rPr lang="en-GB" sz="1600" dirty="0" err="1">
                <a:latin typeface="Courier New"/>
                <a:cs typeface="Courier New"/>
              </a:rPr>
              <a:t>ItemStateListener</a:t>
            </a:r>
            <a:r>
              <a:rPr lang="en-GB" sz="1600" dirty="0">
                <a:latin typeface="Courier New"/>
                <a:cs typeface="Courier New"/>
              </a:rPr>
              <a:t> </a:t>
            </a:r>
            <a:r>
              <a:rPr lang="en-GB" sz="1600" dirty="0" err="1">
                <a:latin typeface="Courier New"/>
                <a:cs typeface="Courier New"/>
              </a:rPr>
              <a:t>iListener</a:t>
            </a:r>
            <a:r>
              <a:rPr lang="en-GB" sz="1600" dirty="0">
                <a:latin typeface="Courier New"/>
                <a:cs typeface="Courier New"/>
              </a:rPr>
              <a:t>)</a:t>
            </a:r>
          </a:p>
          <a:p>
            <a:pPr>
              <a:lnSpc>
                <a:spcPct val="80000"/>
              </a:lnSpc>
            </a:pPr>
            <a:r>
              <a:rPr lang="en-GB" sz="1600" dirty="0" err="1">
                <a:latin typeface="Courier New"/>
                <a:cs typeface="Courier New"/>
              </a:rPr>
              <a:t>ItemStateListener</a:t>
            </a:r>
            <a:r>
              <a:rPr lang="en-GB" dirty="0"/>
              <a:t> is an interface with a single </a:t>
            </a:r>
            <a:r>
              <a:rPr lang="en-GB" dirty="0" smtClean="0"/>
              <a:t>method and </a:t>
            </a:r>
            <a:r>
              <a:rPr lang="en-GB" dirty="0"/>
              <a:t>it is called every time an item in a </a:t>
            </a:r>
            <a:r>
              <a:rPr lang="en-GB" dirty="0">
                <a:latin typeface="Courier New"/>
                <a:cs typeface="Courier New"/>
              </a:rPr>
              <a:t>Form</a:t>
            </a:r>
            <a:r>
              <a:rPr lang="en-GB" dirty="0"/>
              <a:t> is changed:</a:t>
            </a:r>
          </a:p>
          <a:p>
            <a:pPr>
              <a:lnSpc>
                <a:spcPct val="80000"/>
              </a:lnSpc>
              <a:buFont typeface="Wingdings" charset="0"/>
              <a:buNone/>
            </a:pPr>
            <a:r>
              <a:rPr lang="en-US" sz="1600" dirty="0">
                <a:latin typeface="Courier New"/>
                <a:cs typeface="Courier New"/>
              </a:rPr>
              <a:t>	</a:t>
            </a:r>
            <a:r>
              <a:rPr lang="en-GB" sz="1600" dirty="0">
                <a:latin typeface="Courier New"/>
                <a:cs typeface="Courier New"/>
              </a:rPr>
              <a:t>public void </a:t>
            </a:r>
            <a:r>
              <a:rPr lang="en-GB" sz="1600" dirty="0" err="1">
                <a:latin typeface="Courier New"/>
                <a:cs typeface="Courier New"/>
              </a:rPr>
              <a:t>itemStateChanged</a:t>
            </a:r>
            <a:r>
              <a:rPr lang="en-GB" sz="1600" dirty="0">
                <a:latin typeface="Courier New"/>
                <a:cs typeface="Courier New"/>
              </a:rPr>
              <a:t>(Item item)</a:t>
            </a:r>
          </a:p>
          <a:p>
            <a:pPr>
              <a:lnSpc>
                <a:spcPct val="80000"/>
              </a:lnSpc>
            </a:pPr>
            <a:r>
              <a:rPr lang="en-GB" dirty="0"/>
              <a:t>Example: To update the numeric value when the progress bar (gauge) is changed, you need to use the </a:t>
            </a:r>
            <a:r>
              <a:rPr lang="en-GB" sz="1600" dirty="0" err="1">
                <a:latin typeface="Courier New"/>
                <a:cs typeface="Courier New"/>
              </a:rPr>
              <a:t>ItemStateListener</a:t>
            </a:r>
            <a:r>
              <a:rPr lang="en-GB" dirty="0"/>
              <a:t> </a:t>
            </a:r>
          </a:p>
          <a:p>
            <a:pPr>
              <a:lnSpc>
                <a:spcPct val="80000"/>
              </a:lnSpc>
              <a:buFont typeface="Wingdings" charset="0"/>
              <a:buNone/>
            </a:pPr>
            <a:endParaRPr lang="en-GB" sz="2000" dirty="0"/>
          </a:p>
        </p:txBody>
      </p:sp>
      <p:pic>
        <p:nvPicPr>
          <p:cNvPr id="2" name="Picture 1"/>
          <p:cNvPicPr>
            <a:picLocks noChangeAspect="1"/>
          </p:cNvPicPr>
          <p:nvPr/>
        </p:nvPicPr>
        <p:blipFill>
          <a:blip r:embed="rId2"/>
          <a:stretch>
            <a:fillRect/>
          </a:stretch>
        </p:blipFill>
        <p:spPr>
          <a:xfrm>
            <a:off x="697093" y="4392304"/>
            <a:ext cx="2971800" cy="1066800"/>
          </a:xfrm>
          <a:prstGeom prst="rect">
            <a:avLst/>
          </a:prstGeom>
        </p:spPr>
      </p:pic>
    </p:spTree>
    <p:extLst>
      <p:ext uri="{BB962C8B-B14F-4D97-AF65-F5344CB8AC3E}">
        <p14:creationId xmlns:p14="http://schemas.microsoft.com/office/powerpoint/2010/main" val="248762564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Example (1)</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latin typeface="Courier New"/>
                <a:cs typeface="Courier New"/>
              </a:rPr>
              <a:t>public class </a:t>
            </a:r>
            <a:r>
              <a:rPr lang="en-US" dirty="0" err="1">
                <a:latin typeface="Courier New"/>
                <a:cs typeface="Courier New"/>
              </a:rPr>
              <a:t>GaugeTracker</a:t>
            </a:r>
            <a:r>
              <a:rPr lang="en-US" dirty="0">
                <a:latin typeface="Courier New"/>
                <a:cs typeface="Courier New"/>
              </a:rPr>
              <a:t> extends MIDlet implements </a:t>
            </a:r>
            <a:r>
              <a:rPr lang="en-US" dirty="0" err="1">
                <a:latin typeface="Courier New"/>
                <a:cs typeface="Courier New"/>
              </a:rPr>
              <a:t>ItemStateListener</a:t>
            </a:r>
            <a:r>
              <a:rPr lang="en-US" dirty="0">
                <a:latin typeface="Courier New"/>
                <a:cs typeface="Courier New"/>
              </a:rPr>
              <a:t>, CommandListener {</a:t>
            </a:r>
          </a:p>
          <a:p>
            <a:pPr marL="0" indent="0">
              <a:buNone/>
            </a:pPr>
            <a:r>
              <a:rPr lang="en-US" dirty="0">
                <a:latin typeface="Courier New"/>
                <a:cs typeface="Courier New"/>
              </a:rPr>
              <a:t>  private Gauge </a:t>
            </a:r>
            <a:r>
              <a:rPr lang="en-US" dirty="0" err="1">
                <a:latin typeface="Courier New"/>
                <a:cs typeface="Courier New"/>
              </a:rPr>
              <a:t>mGauge</a:t>
            </a:r>
            <a:r>
              <a:rPr lang="en-US" dirty="0">
                <a:latin typeface="Courier New"/>
                <a:cs typeface="Courier New"/>
              </a:rPr>
              <a:t> = new Gauge("</a:t>
            </a:r>
            <a:r>
              <a:rPr lang="en-US" dirty="0" err="1">
                <a:latin typeface="Courier New"/>
                <a:cs typeface="Courier New"/>
              </a:rPr>
              <a:t>GaugeTitle</a:t>
            </a:r>
            <a:r>
              <a:rPr lang="en-US" dirty="0">
                <a:latin typeface="Courier New"/>
                <a:cs typeface="Courier New"/>
              </a:rPr>
              <a:t>", true, 5, 3)</a:t>
            </a:r>
            <a:r>
              <a:rPr lang="en-US" dirty="0" smtClean="0">
                <a:latin typeface="Courier New"/>
                <a:cs typeface="Courier New"/>
              </a:rPr>
              <a:t>;</a:t>
            </a:r>
            <a:endParaRPr lang="en-US" dirty="0">
              <a:latin typeface="Courier New"/>
              <a:cs typeface="Courier New"/>
            </a:endParaRPr>
          </a:p>
          <a:p>
            <a:pPr marL="0" indent="0">
              <a:buNone/>
            </a:pPr>
            <a:r>
              <a:rPr lang="en-US" dirty="0">
                <a:latin typeface="Courier New"/>
                <a:cs typeface="Courier New"/>
              </a:rPr>
              <a:t>  private </a:t>
            </a:r>
            <a:r>
              <a:rPr lang="en-US" dirty="0" err="1">
                <a:latin typeface="Courier New"/>
                <a:cs typeface="Courier New"/>
              </a:rPr>
              <a:t>StringItem</a:t>
            </a:r>
            <a:r>
              <a:rPr lang="en-US" dirty="0">
                <a:latin typeface="Courier New"/>
                <a:cs typeface="Courier New"/>
              </a:rPr>
              <a:t> </a:t>
            </a:r>
            <a:r>
              <a:rPr lang="en-US" dirty="0" err="1">
                <a:latin typeface="Courier New"/>
                <a:cs typeface="Courier New"/>
              </a:rPr>
              <a:t>mStringItem</a:t>
            </a:r>
            <a:r>
              <a:rPr lang="en-US" dirty="0">
                <a:latin typeface="Courier New"/>
                <a:cs typeface="Courier New"/>
              </a:rPr>
              <a:t> = new </a:t>
            </a:r>
            <a:r>
              <a:rPr lang="en-US" dirty="0" err="1">
                <a:latin typeface="Courier New"/>
                <a:cs typeface="Courier New"/>
              </a:rPr>
              <a:t>StringItem</a:t>
            </a:r>
            <a:r>
              <a:rPr lang="en-US" dirty="0">
                <a:latin typeface="Courier New"/>
                <a:cs typeface="Courier New"/>
              </a:rPr>
              <a:t>(null, "[value]");</a:t>
            </a:r>
          </a:p>
          <a:p>
            <a:pPr marL="0" indent="0">
              <a:buNone/>
            </a:pPr>
            <a:endParaRPr lang="en-US" dirty="0">
              <a:latin typeface="Courier New"/>
              <a:cs typeface="Courier New"/>
            </a:endParaRPr>
          </a:p>
          <a:p>
            <a:pPr marL="0" indent="0">
              <a:buNone/>
            </a:pPr>
            <a:r>
              <a:rPr lang="en-US" dirty="0">
                <a:latin typeface="Courier New"/>
                <a:cs typeface="Courier New"/>
              </a:rPr>
              <a:t>  public </a:t>
            </a:r>
            <a:r>
              <a:rPr lang="en-US" dirty="0" err="1">
                <a:latin typeface="Courier New"/>
                <a:cs typeface="Courier New"/>
              </a:rPr>
              <a:t>GaugeTracker</a:t>
            </a: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itemStateChanged</a:t>
            </a:r>
            <a:r>
              <a:rPr lang="en-US" dirty="0">
                <a:latin typeface="Courier New"/>
                <a:cs typeface="Courier New"/>
              </a:rPr>
              <a:t>(</a:t>
            </a:r>
            <a:r>
              <a:rPr lang="en-US" dirty="0" err="1">
                <a:latin typeface="Courier New"/>
                <a:cs typeface="Courier New"/>
              </a:rPr>
              <a:t>mGauge</a:t>
            </a:r>
            <a:r>
              <a:rPr lang="en-US" dirty="0">
                <a:latin typeface="Courier New"/>
                <a:cs typeface="Courier New"/>
              </a:rPr>
              <a:t>)</a:t>
            </a:r>
            <a:r>
              <a:rPr lang="en-US" dirty="0" smtClean="0">
                <a:latin typeface="Courier New"/>
                <a:cs typeface="Courier New"/>
              </a:rPr>
              <a:t>; }</a:t>
            </a:r>
          </a:p>
          <a:p>
            <a:pPr marL="0" indent="0">
              <a:buNone/>
            </a:pPr>
            <a:endParaRPr lang="en-US" dirty="0" smtClean="0">
              <a:latin typeface="Courier New"/>
              <a:cs typeface="Courier New"/>
            </a:endParaRPr>
          </a:p>
          <a:p>
            <a:pPr marL="0" indent="0">
              <a:buNone/>
            </a:pPr>
            <a:r>
              <a:rPr lang="en-US" dirty="0" smtClean="0">
                <a:latin typeface="Courier New"/>
                <a:cs typeface="Courier New"/>
              </a:rPr>
              <a:t>  </a:t>
            </a:r>
            <a:r>
              <a:rPr lang="en-US" dirty="0">
                <a:latin typeface="Courier New"/>
                <a:cs typeface="Courier New"/>
              </a:rPr>
              <a:t>public void </a:t>
            </a:r>
            <a:r>
              <a:rPr lang="en-US" dirty="0" err="1">
                <a:latin typeface="Courier New"/>
                <a:cs typeface="Courier New"/>
              </a:rPr>
              <a:t>itemStateChanged</a:t>
            </a:r>
            <a:r>
              <a:rPr lang="en-US" dirty="0">
                <a:latin typeface="Courier New"/>
                <a:cs typeface="Courier New"/>
              </a:rPr>
              <a:t>(Item item) {</a:t>
            </a:r>
          </a:p>
          <a:p>
            <a:pPr marL="0" indent="0">
              <a:buNone/>
            </a:pPr>
            <a:r>
              <a:rPr lang="en-US" dirty="0">
                <a:latin typeface="Courier New"/>
                <a:cs typeface="Courier New"/>
              </a:rPr>
              <a:t>    if (item == </a:t>
            </a:r>
            <a:r>
              <a:rPr lang="en-US" dirty="0" err="1">
                <a:latin typeface="Courier New"/>
                <a:cs typeface="Courier New"/>
              </a:rPr>
              <a:t>mGauge</a:t>
            </a:r>
            <a:r>
              <a:rPr lang="en-US" dirty="0">
                <a:latin typeface="Courier New"/>
                <a:cs typeface="Courier New"/>
              </a:rPr>
              <a:t>)</a:t>
            </a:r>
          </a:p>
          <a:p>
            <a:pPr marL="0" indent="0">
              <a:buNone/>
            </a:pPr>
            <a:r>
              <a:rPr lang="en-US" dirty="0">
                <a:latin typeface="Courier New"/>
                <a:cs typeface="Courier New"/>
              </a:rPr>
              <a:t>      </a:t>
            </a:r>
            <a:r>
              <a:rPr lang="en-US" dirty="0" err="1">
                <a:latin typeface="Courier New"/>
                <a:cs typeface="Courier New"/>
              </a:rPr>
              <a:t>mStringItem.setText</a:t>
            </a:r>
            <a:r>
              <a:rPr lang="en-US" dirty="0">
                <a:latin typeface="Courier New"/>
                <a:cs typeface="Courier New"/>
              </a:rPr>
              <a:t>("Value = " + </a:t>
            </a:r>
            <a:r>
              <a:rPr lang="en-US" dirty="0" err="1">
                <a:latin typeface="Courier New"/>
                <a:cs typeface="Courier New"/>
              </a:rPr>
              <a:t>mGauge.getValue</a:t>
            </a:r>
            <a:r>
              <a:rPr lang="en-US" dirty="0">
                <a:latin typeface="Courier New"/>
                <a:cs typeface="Courier New"/>
              </a:rPr>
              <a:t>());</a:t>
            </a:r>
          </a:p>
          <a:p>
            <a:pPr marL="0" indent="0">
              <a:buNone/>
            </a:pPr>
            <a:r>
              <a:rPr lang="en-US" dirty="0">
                <a:latin typeface="Courier New"/>
                <a:cs typeface="Courier New"/>
              </a:rPr>
              <a:t>  }</a:t>
            </a:r>
          </a:p>
          <a:p>
            <a:pPr marL="0" indent="0">
              <a:buNone/>
            </a:pPr>
            <a:r>
              <a:rPr lang="en-US" dirty="0" smtClean="0">
                <a:latin typeface="Courier New"/>
                <a:cs typeface="Courier New"/>
              </a:rPr>
              <a:t>  </a:t>
            </a:r>
            <a:r>
              <a:rPr lang="en-US" dirty="0">
                <a:latin typeface="Courier New"/>
                <a:cs typeface="Courier New"/>
              </a:rPr>
              <a:t>public void </a:t>
            </a:r>
            <a:r>
              <a:rPr lang="en-US" dirty="0" err="1">
                <a:latin typeface="Courier New"/>
                <a:cs typeface="Courier New"/>
              </a:rPr>
              <a:t>commandAction</a:t>
            </a:r>
            <a:r>
              <a:rPr lang="en-US" dirty="0">
                <a:latin typeface="Courier New"/>
                <a:cs typeface="Courier New"/>
              </a:rPr>
              <a:t>(Command c, Displayable s) {</a:t>
            </a:r>
          </a:p>
          <a:p>
            <a:pPr marL="0" indent="0">
              <a:buNone/>
            </a:pPr>
            <a:r>
              <a:rPr lang="en-US" dirty="0">
                <a:latin typeface="Courier New"/>
                <a:cs typeface="Courier New"/>
              </a:rPr>
              <a:t>    if (</a:t>
            </a:r>
            <a:r>
              <a:rPr lang="en-US" dirty="0" err="1">
                <a:latin typeface="Courier New"/>
                <a:cs typeface="Courier New"/>
              </a:rPr>
              <a:t>c.getCommandType</a:t>
            </a:r>
            <a:r>
              <a:rPr lang="en-US" dirty="0">
                <a:latin typeface="Courier New"/>
                <a:cs typeface="Courier New"/>
              </a:rPr>
              <a:t>() == </a:t>
            </a:r>
            <a:r>
              <a:rPr lang="en-US" dirty="0" err="1">
                <a:latin typeface="Courier New"/>
                <a:cs typeface="Courier New"/>
              </a:rPr>
              <a:t>Command.EXIT</a:t>
            </a:r>
            <a:r>
              <a:rPr lang="en-US" dirty="0">
                <a:latin typeface="Courier New"/>
                <a:cs typeface="Courier New"/>
              </a:rPr>
              <a:t>)</a:t>
            </a:r>
          </a:p>
          <a:p>
            <a:pPr marL="0" indent="0">
              <a:buNone/>
            </a:pPr>
            <a:r>
              <a:rPr lang="en-US" dirty="0">
                <a:latin typeface="Courier New"/>
                <a:cs typeface="Courier New"/>
              </a:rPr>
              <a:t>      </a:t>
            </a:r>
            <a:r>
              <a:rPr lang="en-US" dirty="0" err="1">
                <a:latin typeface="Courier New"/>
                <a:cs typeface="Courier New"/>
              </a:rPr>
              <a:t>notifyDestroyed</a:t>
            </a:r>
            <a:r>
              <a:rPr lang="en-US" dirty="0">
                <a:latin typeface="Courier New"/>
                <a:cs typeface="Courier New"/>
              </a:rPr>
              <a:t>();</a:t>
            </a:r>
          </a:p>
          <a:p>
            <a:pPr marL="0" indent="0">
              <a:buNone/>
            </a:pPr>
            <a:r>
              <a:rPr lang="en-US" dirty="0">
                <a:latin typeface="Courier New"/>
                <a:cs typeface="Courier New"/>
              </a:rPr>
              <a:t>  }</a:t>
            </a:r>
          </a:p>
          <a:p>
            <a:pPr marL="0" indent="0">
              <a:buNone/>
            </a:pPr>
            <a:endParaRPr lang="en-US" dirty="0">
              <a:latin typeface="Courier New"/>
              <a:cs typeface="Courier New"/>
            </a:endParaRPr>
          </a:p>
          <a:p>
            <a:pPr marL="0" indent="0">
              <a:buNone/>
            </a:pPr>
            <a:endParaRPr lang="en-US" dirty="0">
              <a:latin typeface="Courier New"/>
              <a:cs typeface="Courier New"/>
            </a:endParaRPr>
          </a:p>
        </p:txBody>
      </p:sp>
      <p:sp>
        <p:nvSpPr>
          <p:cNvPr id="4" name="Text Box 5"/>
          <p:cNvSpPr txBox="1">
            <a:spLocks noChangeArrowheads="1"/>
          </p:cNvSpPr>
          <p:nvPr/>
        </p:nvSpPr>
        <p:spPr bwMode="auto">
          <a:xfrm>
            <a:off x="5765800" y="3093304"/>
            <a:ext cx="3238500" cy="584776"/>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defRPr/>
            </a:pPr>
            <a:r>
              <a:rPr lang="en-GB" sz="1600" dirty="0" smtClean="0">
                <a:solidFill>
                  <a:schemeClr val="bg1"/>
                </a:solidFill>
                <a:latin typeface="Cambria"/>
                <a:cs typeface="Cambria"/>
              </a:rPr>
              <a:t>Implement </a:t>
            </a:r>
            <a:r>
              <a:rPr lang="en-US" sz="1600" dirty="0" err="1" smtClean="0">
                <a:latin typeface="Courier New"/>
                <a:cs typeface="Courier New"/>
              </a:rPr>
              <a:t>ItemStateListener</a:t>
            </a:r>
            <a:r>
              <a:rPr lang="en-US" sz="1600" dirty="0" smtClean="0">
                <a:latin typeface="Courier New"/>
                <a:cs typeface="Courier New"/>
              </a:rPr>
              <a:t> </a:t>
            </a:r>
            <a:r>
              <a:rPr lang="en-US" sz="1600" dirty="0" smtClean="0">
                <a:solidFill>
                  <a:schemeClr val="bg1"/>
                </a:solidFill>
                <a:latin typeface="Cambria"/>
                <a:cs typeface="Cambria"/>
              </a:rPr>
              <a:t>Interface</a:t>
            </a:r>
            <a:endParaRPr lang="en-US" sz="1600" dirty="0">
              <a:solidFill>
                <a:schemeClr val="bg1"/>
              </a:solidFill>
              <a:latin typeface="Cambria"/>
              <a:cs typeface="Cambria"/>
            </a:endParaRPr>
          </a:p>
        </p:txBody>
      </p:sp>
      <p:sp>
        <p:nvSpPr>
          <p:cNvPr id="5" name="Line 6"/>
          <p:cNvSpPr>
            <a:spLocks noChangeShapeType="1"/>
          </p:cNvSpPr>
          <p:nvPr/>
        </p:nvSpPr>
        <p:spPr bwMode="auto">
          <a:xfrm flipH="1" flipV="1">
            <a:off x="7061200" y="1587500"/>
            <a:ext cx="0" cy="1505804"/>
          </a:xfrm>
          <a:prstGeom prst="line">
            <a:avLst/>
          </a:prstGeom>
          <a:noFill/>
          <a:ln w="9525">
            <a:solidFill>
              <a:schemeClr val="tx1"/>
            </a:solidFill>
            <a:round/>
            <a:headEnd/>
            <a:tailEnd type="triangle" w="med" len="med"/>
          </a:ln>
        </p:spPr>
        <p:txBody>
          <a:bodyPr/>
          <a:lstStyle/>
          <a:p>
            <a:pPr>
              <a:defRPr/>
            </a:pPr>
            <a:endParaRPr lang="en-GB">
              <a:solidFill>
                <a:schemeClr val="tx1"/>
              </a:solidFill>
              <a:latin typeface="+mj-lt"/>
            </a:endParaRPr>
          </a:p>
        </p:txBody>
      </p:sp>
      <p:sp>
        <p:nvSpPr>
          <p:cNvPr id="6" name="Text Box 5"/>
          <p:cNvSpPr txBox="1">
            <a:spLocks noChangeArrowheads="1"/>
          </p:cNvSpPr>
          <p:nvPr/>
        </p:nvSpPr>
        <p:spPr bwMode="auto">
          <a:xfrm>
            <a:off x="5905500" y="5188804"/>
            <a:ext cx="3238500" cy="830997"/>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defRPr/>
            </a:pPr>
            <a:r>
              <a:rPr lang="en-GB" sz="1600" dirty="0" err="1" smtClean="0">
                <a:solidFill>
                  <a:schemeClr val="bg1"/>
                </a:solidFill>
                <a:latin typeface="Cambria"/>
                <a:cs typeface="Cambria"/>
              </a:rPr>
              <a:t>Overide</a:t>
            </a:r>
            <a:r>
              <a:rPr lang="en-GB" sz="1600" dirty="0" smtClean="0">
                <a:solidFill>
                  <a:schemeClr val="bg1"/>
                </a:solidFill>
                <a:latin typeface="Cambria"/>
                <a:cs typeface="Cambria"/>
              </a:rPr>
              <a:t> </a:t>
            </a:r>
            <a:r>
              <a:rPr lang="en-US" sz="1600" dirty="0" err="1" smtClean="0">
                <a:latin typeface="Courier New"/>
                <a:cs typeface="Courier New"/>
              </a:rPr>
              <a:t>itemStateChanged</a:t>
            </a:r>
            <a:r>
              <a:rPr lang="en-US" sz="1600" dirty="0" smtClean="0">
                <a:latin typeface="Courier New"/>
                <a:cs typeface="Courier New"/>
              </a:rPr>
              <a:t>() </a:t>
            </a:r>
            <a:r>
              <a:rPr lang="en-US" sz="1600" dirty="0" smtClean="0">
                <a:solidFill>
                  <a:schemeClr val="bg1"/>
                </a:solidFill>
                <a:latin typeface="Cambria"/>
                <a:cs typeface="Cambria"/>
              </a:rPr>
              <a:t>to handle when an Item' State in a form changes</a:t>
            </a:r>
            <a:endParaRPr lang="en-US" sz="1600" dirty="0">
              <a:solidFill>
                <a:schemeClr val="bg1"/>
              </a:solidFill>
              <a:latin typeface="Cambria"/>
              <a:cs typeface="Cambria"/>
            </a:endParaRPr>
          </a:p>
        </p:txBody>
      </p:sp>
      <p:sp>
        <p:nvSpPr>
          <p:cNvPr id="7" name="Line 6"/>
          <p:cNvSpPr>
            <a:spLocks noChangeShapeType="1"/>
          </p:cNvSpPr>
          <p:nvPr/>
        </p:nvSpPr>
        <p:spPr bwMode="auto">
          <a:xfrm flipH="1" flipV="1">
            <a:off x="3441700" y="3678080"/>
            <a:ext cx="3759200" cy="1510724"/>
          </a:xfrm>
          <a:prstGeom prst="line">
            <a:avLst/>
          </a:prstGeom>
          <a:noFill/>
          <a:ln w="9525">
            <a:solidFill>
              <a:schemeClr val="tx1"/>
            </a:solidFill>
            <a:round/>
            <a:headEnd/>
            <a:tailEnd type="triangle" w="med" len="med"/>
          </a:ln>
        </p:spPr>
        <p:txBody>
          <a:bodyPr/>
          <a:lstStyle/>
          <a:p>
            <a:pPr>
              <a:defRPr/>
            </a:pPr>
            <a:endParaRPr lang="en-GB">
              <a:solidFill>
                <a:schemeClr val="tx1"/>
              </a:solidFill>
              <a:latin typeface="+mj-lt"/>
            </a:endParaRPr>
          </a:p>
        </p:txBody>
      </p:sp>
    </p:spTree>
    <p:extLst>
      <p:ext uri="{BB962C8B-B14F-4D97-AF65-F5344CB8AC3E}">
        <p14:creationId xmlns:p14="http://schemas.microsoft.com/office/powerpoint/2010/main" val="13831350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p:tgtEl>
                                          <p:spTgt spid="7"/>
                                        </p:tgtEl>
                                        <p:attrNameLst>
                                          <p:attrName>ppt_y</p:attrName>
                                        </p:attrNameLst>
                                      </p:cBhvr>
                                      <p:tavLst>
                                        <p:tav tm="0">
                                          <p:val>
                                            <p:strVal val="#ppt_y+#ppt_h*1.125000"/>
                                          </p:val>
                                        </p:tav>
                                        <p:tav tm="100000">
                                          <p:val>
                                            <p:strVal val="#ppt_y"/>
                                          </p:val>
                                        </p:tav>
                                      </p:tavLst>
                                    </p:anim>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a:t>
            </a:r>
            <a:r>
              <a:rPr lang="en-US" dirty="0" smtClean="0"/>
              <a:t>(2)</a:t>
            </a:r>
            <a:endParaRPr lang="en-US" dirty="0"/>
          </a:p>
        </p:txBody>
      </p:sp>
      <p:sp>
        <p:nvSpPr>
          <p:cNvPr id="3" name="Content Placeholder 2"/>
          <p:cNvSpPr>
            <a:spLocks noGrp="1"/>
          </p:cNvSpPr>
          <p:nvPr>
            <p:ph idx="1"/>
          </p:nvPr>
        </p:nvSpPr>
        <p:spPr/>
        <p:txBody>
          <a:bodyPr>
            <a:normAutofit fontScale="92500" lnSpcReduction="10000"/>
          </a:bodyPr>
          <a:lstStyle/>
          <a:p>
            <a:pPr marL="304800" lvl="1" indent="0">
              <a:buNone/>
            </a:pPr>
            <a:r>
              <a:rPr lang="en-US" dirty="0" smtClean="0">
                <a:latin typeface="Courier New"/>
                <a:cs typeface="Courier New"/>
              </a:rPr>
              <a:t>  </a:t>
            </a:r>
            <a:r>
              <a:rPr lang="en-US" dirty="0">
                <a:latin typeface="Courier New"/>
                <a:cs typeface="Courier New"/>
              </a:rPr>
              <a:t>public void </a:t>
            </a:r>
            <a:r>
              <a:rPr lang="en-US" dirty="0" err="1">
                <a:latin typeface="Courier New"/>
                <a:cs typeface="Courier New"/>
              </a:rPr>
              <a:t>startApp</a:t>
            </a:r>
            <a:r>
              <a:rPr lang="en-US" dirty="0">
                <a:latin typeface="Courier New"/>
                <a:cs typeface="Courier New"/>
              </a:rPr>
              <a:t>() {</a:t>
            </a:r>
          </a:p>
          <a:p>
            <a:pPr marL="304800" lvl="1" indent="0">
              <a:buNone/>
            </a:pPr>
            <a:r>
              <a:rPr lang="en-US" dirty="0">
                <a:latin typeface="Courier New"/>
                <a:cs typeface="Courier New"/>
              </a:rPr>
              <a:t>    Form form = new Form("</a:t>
            </a:r>
            <a:r>
              <a:rPr lang="en-US" dirty="0" err="1">
                <a:latin typeface="Courier New"/>
                <a:cs typeface="Courier New"/>
              </a:rPr>
              <a:t>GaugeTracker</a:t>
            </a:r>
            <a:r>
              <a:rPr lang="en-US" dirty="0">
                <a:latin typeface="Courier New"/>
                <a:cs typeface="Courier New"/>
              </a:rPr>
              <a:t>");</a:t>
            </a:r>
          </a:p>
          <a:p>
            <a:pPr marL="304800" lvl="1" indent="0">
              <a:buNone/>
            </a:pPr>
            <a:r>
              <a:rPr lang="en-US" dirty="0">
                <a:latin typeface="Courier New"/>
                <a:cs typeface="Courier New"/>
              </a:rPr>
              <a:t>    </a:t>
            </a:r>
            <a:r>
              <a:rPr lang="en-US" dirty="0" err="1">
                <a:latin typeface="Courier New"/>
                <a:cs typeface="Courier New"/>
              </a:rPr>
              <a:t>form.addCommand</a:t>
            </a:r>
            <a:r>
              <a:rPr lang="en-US" dirty="0">
                <a:latin typeface="Courier New"/>
                <a:cs typeface="Courier New"/>
              </a:rPr>
              <a:t>(new Command("Exit", </a:t>
            </a:r>
            <a:r>
              <a:rPr lang="en-US" dirty="0" err="1">
                <a:latin typeface="Courier New"/>
                <a:cs typeface="Courier New"/>
              </a:rPr>
              <a:t>Command.EXIT</a:t>
            </a:r>
            <a:r>
              <a:rPr lang="en-US" dirty="0">
                <a:latin typeface="Courier New"/>
                <a:cs typeface="Courier New"/>
              </a:rPr>
              <a:t>, 0));</a:t>
            </a:r>
          </a:p>
          <a:p>
            <a:pPr marL="304800" lvl="1" indent="0">
              <a:buNone/>
            </a:pPr>
            <a:r>
              <a:rPr lang="en-US" dirty="0">
                <a:latin typeface="Courier New"/>
                <a:cs typeface="Courier New"/>
              </a:rPr>
              <a:t>    </a:t>
            </a:r>
            <a:r>
              <a:rPr lang="en-US" dirty="0" err="1">
                <a:latin typeface="Courier New"/>
                <a:cs typeface="Courier New"/>
              </a:rPr>
              <a:t>form.setCommandListener</a:t>
            </a:r>
            <a:r>
              <a:rPr lang="en-US" dirty="0">
                <a:latin typeface="Courier New"/>
                <a:cs typeface="Courier New"/>
              </a:rPr>
              <a:t>(this);</a:t>
            </a:r>
          </a:p>
          <a:p>
            <a:pPr marL="304800" lvl="1" indent="0">
              <a:buNone/>
            </a:pPr>
            <a:r>
              <a:rPr lang="en-US" dirty="0">
                <a:latin typeface="Courier New"/>
                <a:cs typeface="Courier New"/>
              </a:rPr>
              <a:t>    // Now add the selected items.</a:t>
            </a:r>
          </a:p>
          <a:p>
            <a:pPr marL="304800" lvl="1" indent="0">
              <a:buNone/>
            </a:pPr>
            <a:r>
              <a:rPr lang="en-US" dirty="0">
                <a:latin typeface="Courier New"/>
                <a:cs typeface="Courier New"/>
              </a:rPr>
              <a:t>    </a:t>
            </a:r>
            <a:r>
              <a:rPr lang="en-US" dirty="0" err="1">
                <a:latin typeface="Courier New"/>
                <a:cs typeface="Courier New"/>
              </a:rPr>
              <a:t>form.append</a:t>
            </a:r>
            <a:r>
              <a:rPr lang="en-US" dirty="0">
                <a:latin typeface="Courier New"/>
                <a:cs typeface="Courier New"/>
              </a:rPr>
              <a:t>(</a:t>
            </a:r>
            <a:r>
              <a:rPr lang="en-US" dirty="0" err="1">
                <a:latin typeface="Courier New"/>
                <a:cs typeface="Courier New"/>
              </a:rPr>
              <a:t>mGauge</a:t>
            </a:r>
            <a:r>
              <a:rPr lang="en-US" dirty="0">
                <a:latin typeface="Courier New"/>
                <a:cs typeface="Courier New"/>
              </a:rPr>
              <a:t>);</a:t>
            </a:r>
          </a:p>
          <a:p>
            <a:pPr marL="304800" lvl="1" indent="0">
              <a:buNone/>
            </a:pPr>
            <a:r>
              <a:rPr lang="en-US" dirty="0">
                <a:latin typeface="Courier New"/>
                <a:cs typeface="Courier New"/>
              </a:rPr>
              <a:t>    </a:t>
            </a:r>
            <a:r>
              <a:rPr lang="en-US" dirty="0" err="1">
                <a:latin typeface="Courier New"/>
                <a:cs typeface="Courier New"/>
              </a:rPr>
              <a:t>form.append</a:t>
            </a:r>
            <a:r>
              <a:rPr lang="en-US" dirty="0">
                <a:latin typeface="Courier New"/>
                <a:cs typeface="Courier New"/>
              </a:rPr>
              <a:t>(</a:t>
            </a:r>
            <a:r>
              <a:rPr lang="en-US" dirty="0" err="1">
                <a:latin typeface="Courier New"/>
                <a:cs typeface="Courier New"/>
              </a:rPr>
              <a:t>mStringItem</a:t>
            </a:r>
            <a:r>
              <a:rPr lang="en-US" dirty="0">
                <a:latin typeface="Courier New"/>
                <a:cs typeface="Courier New"/>
              </a:rPr>
              <a:t>);</a:t>
            </a:r>
          </a:p>
          <a:p>
            <a:pPr marL="304800" lvl="1" indent="0">
              <a:buNone/>
            </a:pPr>
            <a:r>
              <a:rPr lang="en-US" dirty="0">
                <a:latin typeface="Courier New"/>
                <a:cs typeface="Courier New"/>
              </a:rPr>
              <a:t>    </a:t>
            </a:r>
            <a:r>
              <a:rPr lang="en-US" dirty="0" err="1">
                <a:latin typeface="Courier New"/>
                <a:cs typeface="Courier New"/>
              </a:rPr>
              <a:t>form.setItemStateListener</a:t>
            </a:r>
            <a:r>
              <a:rPr lang="en-US" dirty="0">
                <a:latin typeface="Courier New"/>
                <a:cs typeface="Courier New"/>
              </a:rPr>
              <a:t>(this);</a:t>
            </a:r>
          </a:p>
          <a:p>
            <a:pPr marL="304800" lvl="1" indent="0">
              <a:buNone/>
            </a:pPr>
            <a:endParaRPr lang="en-US" dirty="0">
              <a:latin typeface="Courier New"/>
              <a:cs typeface="Courier New"/>
            </a:endParaRPr>
          </a:p>
          <a:p>
            <a:pPr marL="304800" lvl="1" indent="0">
              <a:buNone/>
            </a:pPr>
            <a:r>
              <a:rPr lang="en-US" dirty="0">
                <a:latin typeface="Courier New"/>
                <a:cs typeface="Courier New"/>
              </a:rPr>
              <a:t>    </a:t>
            </a:r>
            <a:r>
              <a:rPr lang="en-US" dirty="0" err="1">
                <a:latin typeface="Courier New"/>
                <a:cs typeface="Courier New"/>
              </a:rPr>
              <a:t>Display.getDisplay</a:t>
            </a:r>
            <a:r>
              <a:rPr lang="en-US" dirty="0">
                <a:latin typeface="Courier New"/>
                <a:cs typeface="Courier New"/>
              </a:rPr>
              <a:t>(this).</a:t>
            </a:r>
            <a:r>
              <a:rPr lang="en-US" dirty="0" err="1">
                <a:latin typeface="Courier New"/>
                <a:cs typeface="Courier New"/>
              </a:rPr>
              <a:t>setCurrent</a:t>
            </a:r>
            <a:r>
              <a:rPr lang="en-US" dirty="0">
                <a:latin typeface="Courier New"/>
                <a:cs typeface="Courier New"/>
              </a:rPr>
              <a:t>(form);</a:t>
            </a:r>
          </a:p>
          <a:p>
            <a:pPr marL="304800" lvl="1" indent="0">
              <a:buNone/>
            </a:pPr>
            <a:r>
              <a:rPr lang="en-US" dirty="0">
                <a:latin typeface="Courier New"/>
                <a:cs typeface="Courier New"/>
              </a:rPr>
              <a:t>  }</a:t>
            </a:r>
          </a:p>
          <a:p>
            <a:pPr marL="304800" lvl="1" indent="0">
              <a:buNone/>
            </a:pPr>
            <a:endParaRPr lang="en-US" dirty="0">
              <a:latin typeface="Courier New"/>
              <a:cs typeface="Courier New"/>
            </a:endParaRPr>
          </a:p>
          <a:p>
            <a:pPr marL="304800" lvl="1" indent="0">
              <a:buNone/>
            </a:pPr>
            <a:r>
              <a:rPr lang="en-US" dirty="0">
                <a:latin typeface="Courier New"/>
                <a:cs typeface="Courier New"/>
              </a:rPr>
              <a:t>  public void </a:t>
            </a:r>
            <a:r>
              <a:rPr lang="en-US" dirty="0" err="1">
                <a:latin typeface="Courier New"/>
                <a:cs typeface="Courier New"/>
              </a:rPr>
              <a:t>pauseApp</a:t>
            </a:r>
            <a:r>
              <a:rPr lang="en-US" dirty="0">
                <a:latin typeface="Courier New"/>
                <a:cs typeface="Courier New"/>
              </a:rPr>
              <a:t>() </a:t>
            </a:r>
            <a:r>
              <a:rPr lang="en-US" dirty="0" smtClean="0">
                <a:latin typeface="Courier New"/>
                <a:cs typeface="Courier New"/>
              </a:rPr>
              <a:t>{ }</a:t>
            </a:r>
            <a:endParaRPr lang="en-US" dirty="0">
              <a:latin typeface="Courier New"/>
              <a:cs typeface="Courier New"/>
            </a:endParaRPr>
          </a:p>
          <a:p>
            <a:pPr marL="304800" lvl="1" indent="0">
              <a:buNone/>
            </a:pPr>
            <a:endParaRPr lang="en-US" dirty="0">
              <a:latin typeface="Courier New"/>
              <a:cs typeface="Courier New"/>
            </a:endParaRPr>
          </a:p>
          <a:p>
            <a:pPr marL="304800" lvl="1" indent="0">
              <a:buNone/>
            </a:pPr>
            <a:r>
              <a:rPr lang="en-US" dirty="0">
                <a:latin typeface="Courier New"/>
                <a:cs typeface="Courier New"/>
              </a:rPr>
              <a:t>  public void </a:t>
            </a:r>
            <a:r>
              <a:rPr lang="en-US" dirty="0" err="1">
                <a:latin typeface="Courier New"/>
                <a:cs typeface="Courier New"/>
              </a:rPr>
              <a:t>destroyApp</a:t>
            </a:r>
            <a:r>
              <a:rPr lang="en-US" dirty="0">
                <a:latin typeface="Courier New"/>
                <a:cs typeface="Courier New"/>
              </a:rPr>
              <a:t>(</a:t>
            </a:r>
            <a:r>
              <a:rPr lang="en-US" dirty="0" err="1">
                <a:latin typeface="Courier New"/>
                <a:cs typeface="Courier New"/>
              </a:rPr>
              <a:t>boolean</a:t>
            </a:r>
            <a:r>
              <a:rPr lang="en-US" dirty="0">
                <a:latin typeface="Courier New"/>
                <a:cs typeface="Courier New"/>
              </a:rPr>
              <a:t> unconditional) </a:t>
            </a:r>
            <a:r>
              <a:rPr lang="en-US" dirty="0" smtClean="0">
                <a:latin typeface="Courier New"/>
                <a:cs typeface="Courier New"/>
              </a:rPr>
              <a:t>{ }</a:t>
            </a:r>
          </a:p>
          <a:p>
            <a:pPr marL="0" indent="0">
              <a:buNone/>
            </a:pPr>
            <a:r>
              <a:rPr lang="en-US" dirty="0" smtClean="0">
                <a:latin typeface="Courier New"/>
                <a:cs typeface="Courier New"/>
              </a:rPr>
              <a:t>}</a:t>
            </a:r>
            <a:endParaRPr lang="en-US" dirty="0">
              <a:latin typeface="Courier New"/>
              <a:cs typeface="Courier New"/>
            </a:endParaRPr>
          </a:p>
        </p:txBody>
      </p:sp>
      <p:sp>
        <p:nvSpPr>
          <p:cNvPr id="4" name="Text Box 5"/>
          <p:cNvSpPr txBox="1">
            <a:spLocks noChangeArrowheads="1"/>
          </p:cNvSpPr>
          <p:nvPr/>
        </p:nvSpPr>
        <p:spPr bwMode="auto">
          <a:xfrm>
            <a:off x="5765800" y="3093304"/>
            <a:ext cx="3238500" cy="1077218"/>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defRPr/>
            </a:pPr>
            <a:r>
              <a:rPr lang="en-GB" sz="1600" dirty="0" smtClean="0">
                <a:solidFill>
                  <a:schemeClr val="bg1"/>
                </a:solidFill>
                <a:latin typeface="Cambria"/>
                <a:cs typeface="Cambria"/>
              </a:rPr>
              <a:t>Register </a:t>
            </a:r>
            <a:r>
              <a:rPr lang="en-US" sz="1600" dirty="0" err="1" smtClean="0">
                <a:latin typeface="Courier New"/>
                <a:cs typeface="Courier New"/>
              </a:rPr>
              <a:t>ItemStateListener</a:t>
            </a:r>
            <a:r>
              <a:rPr lang="en-US" sz="1600" dirty="0" smtClean="0">
                <a:latin typeface="Courier New"/>
                <a:cs typeface="Courier New"/>
              </a:rPr>
              <a:t> </a:t>
            </a:r>
            <a:r>
              <a:rPr lang="en-US" sz="1600" dirty="0" smtClean="0">
                <a:solidFill>
                  <a:schemeClr val="bg1"/>
                </a:solidFill>
                <a:latin typeface="Cambria"/>
                <a:cs typeface="Cambria"/>
              </a:rPr>
              <a:t>for a Form. Elements that can signify their state’s changes can be captured.</a:t>
            </a:r>
            <a:endParaRPr lang="en-US" sz="1600" dirty="0">
              <a:solidFill>
                <a:schemeClr val="bg1"/>
              </a:solidFill>
              <a:latin typeface="Cambria"/>
              <a:cs typeface="Cambria"/>
            </a:endParaRPr>
          </a:p>
        </p:txBody>
      </p:sp>
      <p:sp>
        <p:nvSpPr>
          <p:cNvPr id="5" name="Line 6"/>
          <p:cNvSpPr>
            <a:spLocks noChangeShapeType="1"/>
          </p:cNvSpPr>
          <p:nvPr/>
        </p:nvSpPr>
        <p:spPr bwMode="auto">
          <a:xfrm flipH="1">
            <a:off x="4737100" y="3390900"/>
            <a:ext cx="1028700" cy="101600"/>
          </a:xfrm>
          <a:prstGeom prst="line">
            <a:avLst/>
          </a:prstGeom>
          <a:noFill/>
          <a:ln w="9525">
            <a:solidFill>
              <a:schemeClr val="tx1"/>
            </a:solidFill>
            <a:round/>
            <a:headEnd/>
            <a:tailEnd type="triangle" w="med" len="med"/>
          </a:ln>
        </p:spPr>
        <p:txBody>
          <a:bodyPr/>
          <a:lstStyle/>
          <a:p>
            <a:pPr>
              <a:defRPr/>
            </a:pPr>
            <a:endParaRPr lang="en-GB">
              <a:solidFill>
                <a:schemeClr val="tx1"/>
              </a:solidFill>
              <a:latin typeface="+mj-lt"/>
            </a:endParaRPr>
          </a:p>
        </p:txBody>
      </p:sp>
    </p:spTree>
    <p:extLst>
      <p:ext uri="{BB962C8B-B14F-4D97-AF65-F5344CB8AC3E}">
        <p14:creationId xmlns:p14="http://schemas.microsoft.com/office/powerpoint/2010/main" val="8200356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5600" y="5549900"/>
            <a:ext cx="8496299" cy="854076"/>
          </a:xfrm>
        </p:spPr>
        <p:txBody>
          <a:bodyPr/>
          <a:lstStyle/>
          <a:p>
            <a:pPr algn="ctr"/>
            <a:r>
              <a:rPr lang="en-US" dirty="0" smtClean="0"/>
              <a:t>Put it all together - DEMO</a:t>
            </a:r>
            <a:endParaRPr lang="en-US" dirty="0"/>
          </a:p>
        </p:txBody>
      </p:sp>
      <p:pic>
        <p:nvPicPr>
          <p:cNvPr id="6" name="Picture 5"/>
          <p:cNvPicPr>
            <a:picLocks noChangeAspect="1"/>
          </p:cNvPicPr>
          <p:nvPr/>
        </p:nvPicPr>
        <p:blipFill>
          <a:blip r:embed="rId2"/>
          <a:stretch>
            <a:fillRect/>
          </a:stretch>
        </p:blipFill>
        <p:spPr>
          <a:xfrm>
            <a:off x="2819400" y="824866"/>
            <a:ext cx="3543300" cy="4547235"/>
          </a:xfrm>
          <a:prstGeom prst="rect">
            <a:avLst/>
          </a:prstGeom>
        </p:spPr>
      </p:pic>
    </p:spTree>
    <p:extLst>
      <p:ext uri="{BB962C8B-B14F-4D97-AF65-F5344CB8AC3E}">
        <p14:creationId xmlns:p14="http://schemas.microsoft.com/office/powerpoint/2010/main" val="48141053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smtClean="0"/>
              <a:t>MIDP 2.0 additions to high-level UI</a:t>
            </a:r>
          </a:p>
        </p:txBody>
      </p:sp>
      <p:sp>
        <p:nvSpPr>
          <p:cNvPr id="28675" name="Rectangle 3"/>
          <p:cNvSpPr>
            <a:spLocks noGrp="1" noChangeArrowheads="1"/>
          </p:cNvSpPr>
          <p:nvPr>
            <p:ph type="body" idx="1"/>
          </p:nvPr>
        </p:nvSpPr>
        <p:spPr/>
        <p:txBody>
          <a:bodyPr/>
          <a:lstStyle/>
          <a:p>
            <a:r>
              <a:rPr lang="en-US" dirty="0" smtClean="0"/>
              <a:t>The high-level has added some new classes as well as improving on existing ones.</a:t>
            </a:r>
          </a:p>
          <a:p>
            <a:r>
              <a:rPr lang="en-US" dirty="0" smtClean="0"/>
              <a:t>New classes </a:t>
            </a:r>
            <a:r>
              <a:rPr lang="en-US" dirty="0" smtClean="0">
                <a:latin typeface="Courier New"/>
                <a:cs typeface="Courier New"/>
              </a:rPr>
              <a:t>Spacer</a:t>
            </a:r>
            <a:r>
              <a:rPr lang="en-US" dirty="0" smtClean="0"/>
              <a:t>, </a:t>
            </a:r>
            <a:r>
              <a:rPr lang="en-US" dirty="0" err="1">
                <a:latin typeface="Courier New"/>
                <a:cs typeface="Courier New"/>
              </a:rPr>
              <a:t>StringItem</a:t>
            </a:r>
            <a:r>
              <a:rPr lang="en-US" dirty="0" smtClean="0"/>
              <a:t> and </a:t>
            </a:r>
            <a:r>
              <a:rPr lang="en-US" dirty="0" err="1">
                <a:latin typeface="Courier New"/>
                <a:cs typeface="Courier New"/>
              </a:rPr>
              <a:t>ItemListener</a:t>
            </a:r>
            <a:endParaRPr lang="en-US" dirty="0">
              <a:latin typeface="Courier New"/>
              <a:cs typeface="Courier New"/>
            </a:endParaRPr>
          </a:p>
          <a:p>
            <a:r>
              <a:rPr lang="en-US" dirty="0" smtClean="0"/>
              <a:t>New layout flags for better Form item placement</a:t>
            </a:r>
          </a:p>
          <a:p>
            <a:r>
              <a:rPr lang="en-US" dirty="0" smtClean="0"/>
              <a:t>Appearance flags for </a:t>
            </a:r>
            <a:r>
              <a:rPr lang="en-US" dirty="0" err="1">
                <a:latin typeface="Courier New"/>
                <a:cs typeface="Courier New"/>
              </a:rPr>
              <a:t>StringItem</a:t>
            </a:r>
            <a:r>
              <a:rPr lang="en-US" dirty="0" smtClean="0"/>
              <a:t> and </a:t>
            </a:r>
            <a:r>
              <a:rPr lang="en-US" dirty="0" err="1">
                <a:latin typeface="Courier New"/>
                <a:cs typeface="Courier New"/>
              </a:rPr>
              <a:t>ImageItem</a:t>
            </a:r>
            <a:endParaRPr lang="en-US" dirty="0">
              <a:latin typeface="Courier New"/>
              <a:cs typeface="Courier New"/>
            </a:endParaRPr>
          </a:p>
          <a:p>
            <a:r>
              <a:rPr lang="en-US" dirty="0" smtClean="0"/>
              <a:t>Items can now attach </a:t>
            </a:r>
            <a:r>
              <a:rPr lang="en-US" dirty="0" err="1">
                <a:latin typeface="Courier New"/>
                <a:cs typeface="Courier New"/>
              </a:rPr>
              <a:t>CommandListener</a:t>
            </a:r>
            <a:endParaRPr lang="en-US" dirty="0">
              <a:latin typeface="Courier New"/>
              <a:cs typeface="Courier New"/>
            </a:endParaRPr>
          </a:p>
          <a:p>
            <a:r>
              <a:rPr lang="en-US" dirty="0" err="1">
                <a:latin typeface="Courier New"/>
                <a:cs typeface="Courier New"/>
              </a:rPr>
              <a:t>CustomItem</a:t>
            </a:r>
            <a:r>
              <a:rPr lang="en-US" dirty="0" smtClean="0"/>
              <a:t> allows the programmer complete control over how a Form item looks and acts</a:t>
            </a:r>
          </a:p>
          <a:p>
            <a:r>
              <a:rPr lang="en-US" dirty="0" smtClean="0"/>
              <a:t>Lists can now set default actions</a:t>
            </a:r>
          </a:p>
          <a:p>
            <a:r>
              <a:rPr lang="en-US" dirty="0" smtClean="0"/>
              <a:t>Set Fonts for elements in a </a:t>
            </a:r>
            <a:r>
              <a:rPr lang="en-US" dirty="0" err="1">
                <a:latin typeface="Courier New"/>
                <a:cs typeface="Courier New"/>
              </a:rPr>
              <a:t>ChoiceGroup</a:t>
            </a:r>
            <a:r>
              <a:rPr lang="en-US" dirty="0" smtClean="0"/>
              <a:t> and List</a:t>
            </a:r>
          </a:p>
          <a:p>
            <a:endParaRPr lang="en-GB" dirty="0">
              <a:latin typeface="Courier New"/>
              <a:cs typeface="Courier New"/>
            </a:endParaRPr>
          </a:p>
        </p:txBody>
      </p:sp>
    </p:spTree>
    <p:extLst>
      <p:ext uri="{BB962C8B-B14F-4D97-AF65-F5344CB8AC3E}">
        <p14:creationId xmlns:p14="http://schemas.microsoft.com/office/powerpoint/2010/main" val="1444965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435" y="2286001"/>
            <a:ext cx="7772400" cy="1362075"/>
          </a:xfrm>
        </p:spPr>
        <p:txBody>
          <a:bodyPr/>
          <a:lstStyle/>
          <a:p>
            <a:pPr algn="ctr"/>
            <a:r>
              <a:rPr lang="en-US" sz="8000" dirty="0" smtClean="0"/>
              <a:t>Part </a:t>
            </a:r>
            <a:r>
              <a:rPr lang="en-US" sz="8000" dirty="0" smtClean="0"/>
              <a:t>II</a:t>
            </a:r>
            <a:endParaRPr lang="en-US" sz="8000" dirty="0"/>
          </a:p>
        </p:txBody>
      </p:sp>
    </p:spTree>
    <p:extLst>
      <p:ext uri="{BB962C8B-B14F-4D97-AF65-F5344CB8AC3E}">
        <p14:creationId xmlns:p14="http://schemas.microsoft.com/office/powerpoint/2010/main" val="5249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435" y="2286001"/>
            <a:ext cx="7772400" cy="1362075"/>
          </a:xfrm>
        </p:spPr>
        <p:txBody>
          <a:bodyPr/>
          <a:lstStyle/>
          <a:p>
            <a:pPr algn="ctr"/>
            <a:r>
              <a:rPr lang="en-US" sz="8000" dirty="0" smtClean="0"/>
              <a:t>Part I</a:t>
            </a:r>
            <a:endParaRPr lang="en-US" sz="8000" dirty="0"/>
          </a:p>
        </p:txBody>
      </p:sp>
    </p:spTree>
    <p:extLst>
      <p:ext uri="{BB962C8B-B14F-4D97-AF65-F5344CB8AC3E}">
        <p14:creationId xmlns:p14="http://schemas.microsoft.com/office/powerpoint/2010/main" val="197724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Low-Level UI API</a:t>
            </a:r>
          </a:p>
        </p:txBody>
      </p:sp>
      <p:sp>
        <p:nvSpPr>
          <p:cNvPr id="29699" name="Rectangle 3"/>
          <p:cNvSpPr>
            <a:spLocks noGrp="1" noChangeArrowheads="1"/>
          </p:cNvSpPr>
          <p:nvPr>
            <p:ph type="body" idx="1"/>
          </p:nvPr>
        </p:nvSpPr>
        <p:spPr/>
        <p:txBody>
          <a:bodyPr/>
          <a:lstStyle/>
          <a:p>
            <a:r>
              <a:rPr lang="en-GB" smtClean="0"/>
              <a:t>Canvas class represents low-level drawing target</a:t>
            </a:r>
          </a:p>
          <a:p>
            <a:r>
              <a:rPr lang="en-GB" smtClean="0"/>
              <a:t>Graphics class represents 2D device context used to draw to Canvas</a:t>
            </a:r>
          </a:p>
          <a:p>
            <a:r>
              <a:rPr lang="en-GB" smtClean="0"/>
              <a:t>Developer responsible for all drawing</a:t>
            </a:r>
          </a:p>
          <a:p>
            <a:r>
              <a:rPr lang="en-GB" smtClean="0"/>
              <a:t>Developer responsible for event dispatching</a:t>
            </a:r>
          </a:p>
          <a:p>
            <a:r>
              <a:rPr lang="en-GB" smtClean="0"/>
              <a:t>Non-portable so MIDlet must adapt to the device</a:t>
            </a:r>
          </a:p>
        </p:txBody>
      </p:sp>
    </p:spTree>
    <p:extLst>
      <p:ext uri="{BB962C8B-B14F-4D97-AF65-F5344CB8AC3E}">
        <p14:creationId xmlns:p14="http://schemas.microsoft.com/office/powerpoint/2010/main" val="2668170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smtClean="0"/>
              <a:t>Architecture</a:t>
            </a:r>
          </a:p>
        </p:txBody>
      </p:sp>
      <p:sp>
        <p:nvSpPr>
          <p:cNvPr id="30723" name="Rectangle 3"/>
          <p:cNvSpPr>
            <a:spLocks noGrp="1" noChangeArrowheads="1"/>
          </p:cNvSpPr>
          <p:nvPr>
            <p:ph type="body" idx="1"/>
          </p:nvPr>
        </p:nvSpPr>
        <p:spPr/>
        <p:txBody>
          <a:bodyPr/>
          <a:lstStyle/>
          <a:p>
            <a:r>
              <a:rPr lang="en-GB" smtClean="0"/>
              <a:t>Can be used with High Level API</a:t>
            </a:r>
          </a:p>
          <a:p>
            <a:pPr lvl="1"/>
            <a:r>
              <a:rPr lang="en-GB" smtClean="0"/>
              <a:t>Use high-level API for common user input widgets</a:t>
            </a:r>
          </a:p>
          <a:p>
            <a:pPr lvl="1"/>
            <a:r>
              <a:rPr lang="en-GB" smtClean="0"/>
              <a:t>Can't combine high-level and low-level on same Displayable so you need separate Displayable</a:t>
            </a:r>
          </a:p>
          <a:p>
            <a:pPr lvl="1"/>
            <a:r>
              <a:rPr lang="en-GB" smtClean="0"/>
              <a:t>More Displayables means more memory: maybe better to implement everything with low-level API</a:t>
            </a:r>
          </a:p>
          <a:p>
            <a:r>
              <a:rPr lang="en-GB" smtClean="0"/>
              <a:t>Coordinate system: (0,0) upper left hand corner</a:t>
            </a:r>
          </a:p>
          <a:p>
            <a:r>
              <a:rPr lang="en-GB" smtClean="0"/>
              <a:t>MIDP 2.0 additions: full screen canvas and advanced image manipulation</a:t>
            </a:r>
          </a:p>
          <a:p>
            <a:endParaRPr lang="en-GB" smtClean="0"/>
          </a:p>
        </p:txBody>
      </p:sp>
    </p:spTree>
    <p:extLst>
      <p:ext uri="{BB962C8B-B14F-4D97-AF65-F5344CB8AC3E}">
        <p14:creationId xmlns:p14="http://schemas.microsoft.com/office/powerpoint/2010/main" val="425638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smtClean="0"/>
              <a:t>Canvas (1)</a:t>
            </a:r>
          </a:p>
        </p:txBody>
      </p:sp>
      <p:sp>
        <p:nvSpPr>
          <p:cNvPr id="31747" name="Rectangle 3"/>
          <p:cNvSpPr>
            <a:spLocks noGrp="1" noChangeArrowheads="1"/>
          </p:cNvSpPr>
          <p:nvPr>
            <p:ph type="body" idx="1"/>
          </p:nvPr>
        </p:nvSpPr>
        <p:spPr/>
        <p:txBody>
          <a:bodyPr/>
          <a:lstStyle/>
          <a:p>
            <a:r>
              <a:rPr lang="en-GB" smtClean="0"/>
              <a:t>LCDUI provides a Canvas and Graphics class</a:t>
            </a:r>
          </a:p>
          <a:p>
            <a:r>
              <a:rPr lang="en-GB" smtClean="0"/>
              <a:t>Canvas is a Displayable that displayed on-screen</a:t>
            </a:r>
          </a:p>
          <a:p>
            <a:r>
              <a:rPr lang="en-GB" smtClean="0"/>
              <a:t>These classes can be used to create low-level graphics, display images, and create animations</a:t>
            </a:r>
          </a:p>
          <a:p>
            <a:endParaRPr lang="en-GB" smtClean="0"/>
          </a:p>
        </p:txBody>
      </p:sp>
      <p:grpSp>
        <p:nvGrpSpPr>
          <p:cNvPr id="2" name="Group 4"/>
          <p:cNvGrpSpPr>
            <a:grpSpLocks/>
          </p:cNvGrpSpPr>
          <p:nvPr/>
        </p:nvGrpSpPr>
        <p:grpSpPr bwMode="auto">
          <a:xfrm>
            <a:off x="1462454" y="3117850"/>
            <a:ext cx="6137031" cy="2266950"/>
            <a:chOff x="998" y="2540"/>
            <a:chExt cx="4188" cy="1428"/>
          </a:xfrm>
        </p:grpSpPr>
        <p:sp>
          <p:nvSpPr>
            <p:cNvPr id="31749" name="Text Box 5"/>
            <p:cNvSpPr txBox="1">
              <a:spLocks noChangeArrowheads="1"/>
            </p:cNvSpPr>
            <p:nvPr/>
          </p:nvSpPr>
          <p:spPr bwMode="auto">
            <a:xfrm>
              <a:off x="998" y="2562"/>
              <a:ext cx="1800" cy="274"/>
            </a:xfrm>
            <a:prstGeom prst="rect">
              <a:avLst/>
            </a:prstGeom>
            <a:solidFill>
              <a:schemeClr val="accent2"/>
            </a:solidFill>
            <a:ln w="28575">
              <a:solidFill>
                <a:schemeClr val="tx1"/>
              </a:solidFill>
              <a:miter lim="800000"/>
              <a:headEnd/>
              <a:tailEnd/>
            </a:ln>
          </p:spPr>
          <p:txBody>
            <a:bodyPr wrap="none" lIns="100794" tIns="50397" rIns="100794" bIns="50397"/>
            <a:lstStyle/>
            <a:p>
              <a:pPr algn="ctr" defTabSz="1008063">
                <a:lnSpc>
                  <a:spcPct val="90000"/>
                </a:lnSpc>
                <a:spcBef>
                  <a:spcPct val="0"/>
                </a:spcBef>
                <a:spcAft>
                  <a:spcPct val="0"/>
                </a:spcAft>
                <a:buClrTx/>
              </a:pPr>
              <a:r>
                <a:rPr lang="en-GB" sz="2200">
                  <a:solidFill>
                    <a:schemeClr val="bg1"/>
                  </a:solidFill>
                  <a:latin typeface="Nokia Sans" pitchFamily="34" charset="0"/>
                </a:rPr>
                <a:t>Displayable</a:t>
              </a:r>
            </a:p>
          </p:txBody>
        </p:sp>
        <p:grpSp>
          <p:nvGrpSpPr>
            <p:cNvPr id="3" name="Group 6"/>
            <p:cNvGrpSpPr>
              <a:grpSpLocks/>
            </p:cNvGrpSpPr>
            <p:nvPr/>
          </p:nvGrpSpPr>
          <p:grpSpPr bwMode="auto">
            <a:xfrm>
              <a:off x="1005" y="3122"/>
              <a:ext cx="1800" cy="846"/>
              <a:chOff x="432" y="2688"/>
              <a:chExt cx="1632" cy="768"/>
            </a:xfrm>
          </p:grpSpPr>
          <p:sp>
            <p:nvSpPr>
              <p:cNvPr id="31756" name="Text Box 7"/>
              <p:cNvSpPr txBox="1">
                <a:spLocks noChangeArrowheads="1"/>
              </p:cNvSpPr>
              <p:nvPr/>
            </p:nvSpPr>
            <p:spPr bwMode="auto">
              <a:xfrm>
                <a:off x="432" y="2688"/>
                <a:ext cx="1632" cy="249"/>
              </a:xfrm>
              <a:prstGeom prst="rect">
                <a:avLst/>
              </a:prstGeom>
              <a:solidFill>
                <a:schemeClr val="accent2"/>
              </a:solidFill>
              <a:ln w="28575">
                <a:solidFill>
                  <a:schemeClr val="tx1"/>
                </a:solidFill>
                <a:miter lim="800000"/>
                <a:headEnd/>
                <a:tailEnd/>
              </a:ln>
            </p:spPr>
            <p:txBody>
              <a:bodyPr wrap="none" lIns="100794" tIns="50397" rIns="100794" bIns="50397"/>
              <a:lstStyle/>
              <a:p>
                <a:pPr algn="ctr" defTabSz="1008063">
                  <a:lnSpc>
                    <a:spcPct val="90000"/>
                  </a:lnSpc>
                  <a:spcBef>
                    <a:spcPct val="0"/>
                  </a:spcBef>
                  <a:spcAft>
                    <a:spcPct val="0"/>
                  </a:spcAft>
                  <a:buClrTx/>
                </a:pPr>
                <a:r>
                  <a:rPr lang="en-GB" sz="2200">
                    <a:solidFill>
                      <a:schemeClr val="bg1"/>
                    </a:solidFill>
                    <a:latin typeface="Nokia Sans" pitchFamily="34" charset="0"/>
                  </a:rPr>
                  <a:t>Canvas</a:t>
                </a:r>
              </a:p>
            </p:txBody>
          </p:sp>
          <p:sp>
            <p:nvSpPr>
              <p:cNvPr id="31757" name="Text Box 8"/>
              <p:cNvSpPr txBox="1">
                <a:spLocks noChangeArrowheads="1"/>
              </p:cNvSpPr>
              <p:nvPr/>
            </p:nvSpPr>
            <p:spPr bwMode="auto">
              <a:xfrm>
                <a:off x="432" y="2928"/>
                <a:ext cx="1632" cy="528"/>
              </a:xfrm>
              <a:prstGeom prst="rect">
                <a:avLst/>
              </a:prstGeom>
              <a:solidFill>
                <a:srgbClr val="CCFFCC"/>
              </a:solidFill>
              <a:ln w="28575">
                <a:solidFill>
                  <a:schemeClr val="tx1"/>
                </a:solidFill>
                <a:miter lim="800000"/>
                <a:headEnd/>
                <a:tailEnd/>
              </a:ln>
            </p:spPr>
            <p:txBody>
              <a:bodyPr wrap="none" lIns="100794" tIns="50397" rIns="100794" bIns="50397"/>
              <a:lstStyle/>
              <a:p>
                <a:pPr defTabSz="1008063">
                  <a:lnSpc>
                    <a:spcPct val="90000"/>
                  </a:lnSpc>
                  <a:spcBef>
                    <a:spcPct val="0"/>
                  </a:spcBef>
                  <a:spcAft>
                    <a:spcPct val="0"/>
                  </a:spcAft>
                  <a:buClrTx/>
                </a:pPr>
                <a:r>
                  <a:rPr lang="en-GB" sz="2000">
                    <a:latin typeface="Courier New" pitchFamily="49" charset="0"/>
                  </a:rPr>
                  <a:t>paint(Graphics g)</a:t>
                </a:r>
              </a:p>
              <a:p>
                <a:pPr defTabSz="1008063">
                  <a:lnSpc>
                    <a:spcPct val="90000"/>
                  </a:lnSpc>
                  <a:spcBef>
                    <a:spcPct val="0"/>
                  </a:spcBef>
                  <a:spcAft>
                    <a:spcPct val="0"/>
                  </a:spcAft>
                  <a:buClrTx/>
                </a:pPr>
                <a:r>
                  <a:rPr lang="en-GB" sz="2000">
                    <a:latin typeface="Courier New" pitchFamily="49" charset="0"/>
                  </a:rPr>
                  <a:t>...</a:t>
                </a:r>
              </a:p>
            </p:txBody>
          </p:sp>
        </p:grpSp>
        <p:sp>
          <p:nvSpPr>
            <p:cNvPr id="31751" name="Line 9"/>
            <p:cNvSpPr>
              <a:spLocks noChangeShapeType="1"/>
            </p:cNvSpPr>
            <p:nvPr/>
          </p:nvSpPr>
          <p:spPr bwMode="auto">
            <a:xfrm flipV="1">
              <a:off x="1852" y="2804"/>
              <a:ext cx="0" cy="318"/>
            </a:xfrm>
            <a:prstGeom prst="line">
              <a:avLst/>
            </a:prstGeom>
            <a:noFill/>
            <a:ln w="38100">
              <a:solidFill>
                <a:schemeClr val="tx1"/>
              </a:solidFill>
              <a:round/>
              <a:headEnd/>
              <a:tailEnd type="triangle" w="med" len="med"/>
            </a:ln>
          </p:spPr>
          <p:txBody>
            <a:bodyPr/>
            <a:lstStyle/>
            <a:p>
              <a:endParaRPr lang="fi-FI"/>
            </a:p>
          </p:txBody>
        </p:sp>
        <p:grpSp>
          <p:nvGrpSpPr>
            <p:cNvPr id="4" name="Group 10"/>
            <p:cNvGrpSpPr>
              <a:grpSpLocks/>
            </p:cNvGrpSpPr>
            <p:nvPr/>
          </p:nvGrpSpPr>
          <p:grpSpPr bwMode="auto">
            <a:xfrm>
              <a:off x="3387" y="2540"/>
              <a:ext cx="1799" cy="1428"/>
              <a:chOff x="3072" y="2304"/>
              <a:chExt cx="1632" cy="1296"/>
            </a:xfrm>
          </p:grpSpPr>
          <p:sp>
            <p:nvSpPr>
              <p:cNvPr id="31754" name="Text Box 11"/>
              <p:cNvSpPr txBox="1">
                <a:spLocks noChangeArrowheads="1"/>
              </p:cNvSpPr>
              <p:nvPr/>
            </p:nvSpPr>
            <p:spPr bwMode="auto">
              <a:xfrm>
                <a:off x="3072" y="2304"/>
                <a:ext cx="1632" cy="249"/>
              </a:xfrm>
              <a:prstGeom prst="rect">
                <a:avLst/>
              </a:prstGeom>
              <a:solidFill>
                <a:schemeClr val="accent1"/>
              </a:solidFill>
              <a:ln w="28575">
                <a:solidFill>
                  <a:schemeClr val="tx2"/>
                </a:solidFill>
                <a:miter lim="800000"/>
                <a:headEnd/>
                <a:tailEnd/>
              </a:ln>
            </p:spPr>
            <p:txBody>
              <a:bodyPr wrap="none" lIns="100794" tIns="50397" rIns="100794" bIns="50397"/>
              <a:lstStyle/>
              <a:p>
                <a:pPr algn="ctr" defTabSz="1008063">
                  <a:lnSpc>
                    <a:spcPct val="90000"/>
                  </a:lnSpc>
                  <a:spcBef>
                    <a:spcPct val="0"/>
                  </a:spcBef>
                  <a:spcAft>
                    <a:spcPct val="0"/>
                  </a:spcAft>
                  <a:buClrTx/>
                </a:pPr>
                <a:r>
                  <a:rPr lang="en-GB" sz="2200">
                    <a:solidFill>
                      <a:schemeClr val="bg1"/>
                    </a:solidFill>
                    <a:latin typeface="Nokia Sans" pitchFamily="34" charset="0"/>
                  </a:rPr>
                  <a:t>Graphics</a:t>
                </a:r>
              </a:p>
            </p:txBody>
          </p:sp>
          <p:sp>
            <p:nvSpPr>
              <p:cNvPr id="31755" name="Text Box 12"/>
              <p:cNvSpPr txBox="1">
                <a:spLocks noChangeArrowheads="1"/>
              </p:cNvSpPr>
              <p:nvPr/>
            </p:nvSpPr>
            <p:spPr bwMode="auto">
              <a:xfrm>
                <a:off x="3072" y="2544"/>
                <a:ext cx="1632" cy="1056"/>
              </a:xfrm>
              <a:prstGeom prst="rect">
                <a:avLst/>
              </a:prstGeom>
              <a:solidFill>
                <a:srgbClr val="00CCFF"/>
              </a:solidFill>
              <a:ln w="28575">
                <a:solidFill>
                  <a:schemeClr val="tx2"/>
                </a:solidFill>
                <a:miter lim="800000"/>
                <a:headEnd/>
                <a:tailEnd/>
              </a:ln>
            </p:spPr>
            <p:txBody>
              <a:bodyPr wrap="none" lIns="100794" tIns="50397" rIns="100794" bIns="50397"/>
              <a:lstStyle/>
              <a:p>
                <a:pPr defTabSz="1008063">
                  <a:lnSpc>
                    <a:spcPct val="90000"/>
                  </a:lnSpc>
                  <a:spcBef>
                    <a:spcPct val="0"/>
                  </a:spcBef>
                  <a:spcAft>
                    <a:spcPct val="0"/>
                  </a:spcAft>
                  <a:buClrTx/>
                </a:pPr>
                <a:r>
                  <a:rPr lang="en-GB" sz="2000">
                    <a:latin typeface="Courier New" pitchFamily="49" charset="0"/>
                  </a:rPr>
                  <a:t>drawLine()</a:t>
                </a:r>
              </a:p>
              <a:p>
                <a:pPr defTabSz="1008063">
                  <a:lnSpc>
                    <a:spcPct val="90000"/>
                  </a:lnSpc>
                  <a:spcBef>
                    <a:spcPct val="0"/>
                  </a:spcBef>
                  <a:spcAft>
                    <a:spcPct val="0"/>
                  </a:spcAft>
                  <a:buClrTx/>
                </a:pPr>
                <a:r>
                  <a:rPr lang="en-GB" sz="2000">
                    <a:latin typeface="Courier New" pitchFamily="49" charset="0"/>
                  </a:rPr>
                  <a:t>drawRect()</a:t>
                </a:r>
              </a:p>
              <a:p>
                <a:pPr defTabSz="1008063">
                  <a:lnSpc>
                    <a:spcPct val="90000"/>
                  </a:lnSpc>
                  <a:spcBef>
                    <a:spcPct val="0"/>
                  </a:spcBef>
                  <a:spcAft>
                    <a:spcPct val="0"/>
                  </a:spcAft>
                  <a:buClrTx/>
                </a:pPr>
                <a:r>
                  <a:rPr lang="en-GB" sz="2000">
                    <a:latin typeface="Courier New" pitchFamily="49" charset="0"/>
                  </a:rPr>
                  <a:t>drawArc()</a:t>
                </a:r>
              </a:p>
              <a:p>
                <a:pPr defTabSz="1008063">
                  <a:lnSpc>
                    <a:spcPct val="90000"/>
                  </a:lnSpc>
                  <a:spcBef>
                    <a:spcPct val="0"/>
                  </a:spcBef>
                  <a:spcAft>
                    <a:spcPct val="0"/>
                  </a:spcAft>
                  <a:buClrTx/>
                </a:pPr>
                <a:r>
                  <a:rPr lang="en-GB" sz="2000">
                    <a:latin typeface="Courier New" pitchFamily="49" charset="0"/>
                  </a:rPr>
                  <a:t>drawImage()</a:t>
                </a:r>
              </a:p>
              <a:p>
                <a:pPr defTabSz="1008063">
                  <a:lnSpc>
                    <a:spcPct val="90000"/>
                  </a:lnSpc>
                  <a:spcBef>
                    <a:spcPct val="0"/>
                  </a:spcBef>
                  <a:spcAft>
                    <a:spcPct val="0"/>
                  </a:spcAft>
                  <a:buClrTx/>
                </a:pPr>
                <a:r>
                  <a:rPr lang="en-GB" sz="2000">
                    <a:latin typeface="Courier New" pitchFamily="49" charset="0"/>
                  </a:rPr>
                  <a:t>drawString()…</a:t>
                </a:r>
              </a:p>
            </p:txBody>
          </p:sp>
        </p:grpSp>
        <p:sp>
          <p:nvSpPr>
            <p:cNvPr id="31753" name="Line 13"/>
            <p:cNvSpPr>
              <a:spLocks noChangeShapeType="1"/>
            </p:cNvSpPr>
            <p:nvPr/>
          </p:nvSpPr>
          <p:spPr bwMode="auto">
            <a:xfrm>
              <a:off x="2805" y="3651"/>
              <a:ext cx="582" cy="0"/>
            </a:xfrm>
            <a:prstGeom prst="line">
              <a:avLst/>
            </a:prstGeom>
            <a:noFill/>
            <a:ln w="38100">
              <a:solidFill>
                <a:schemeClr val="tx1"/>
              </a:solidFill>
              <a:round/>
              <a:headEnd/>
              <a:tailEnd/>
            </a:ln>
          </p:spPr>
          <p:txBody>
            <a:bodyPr/>
            <a:lstStyle/>
            <a:p>
              <a:endParaRPr lang="fi-FI"/>
            </a:p>
          </p:txBody>
        </p:sp>
      </p:grpSp>
    </p:spTree>
    <p:extLst>
      <p:ext uri="{BB962C8B-B14F-4D97-AF65-F5344CB8AC3E}">
        <p14:creationId xmlns:p14="http://schemas.microsoft.com/office/powerpoint/2010/main" val="382799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smtClean="0"/>
              <a:t>Canvas (2)</a:t>
            </a:r>
          </a:p>
        </p:txBody>
      </p:sp>
      <p:sp>
        <p:nvSpPr>
          <p:cNvPr id="32771" name="Rectangle 3"/>
          <p:cNvSpPr>
            <a:spLocks noGrp="1" noChangeArrowheads="1"/>
          </p:cNvSpPr>
          <p:nvPr>
            <p:ph type="body" idx="1"/>
          </p:nvPr>
        </p:nvSpPr>
        <p:spPr/>
        <p:txBody>
          <a:bodyPr/>
          <a:lstStyle/>
          <a:p>
            <a:r>
              <a:rPr lang="en-GB" dirty="0" smtClean="0"/>
              <a:t>Canvas subclasses Displayable</a:t>
            </a:r>
          </a:p>
          <a:p>
            <a:r>
              <a:rPr lang="en-GB" dirty="0" smtClean="0"/>
              <a:t>Developer overrides the paint() method:</a:t>
            </a:r>
          </a:p>
          <a:p>
            <a:pPr marL="633413" lvl="2" indent="0">
              <a:buNone/>
            </a:pPr>
            <a:r>
              <a:rPr lang="en-GB" dirty="0">
                <a:latin typeface="Courier New"/>
                <a:ea typeface="ＭＳ Ｐゴシック" charset="0"/>
                <a:cs typeface="Courier New"/>
              </a:rPr>
              <a:t>protected void paint(Graphics g) {</a:t>
            </a:r>
          </a:p>
          <a:p>
            <a:pPr marL="633413" lvl="2" indent="0">
              <a:buNone/>
            </a:pPr>
            <a:r>
              <a:rPr lang="en-GB" dirty="0" smtClean="0">
                <a:latin typeface="Courier New"/>
                <a:ea typeface="ＭＳ Ｐゴシック" charset="0"/>
                <a:cs typeface="Courier New"/>
              </a:rPr>
              <a:t>	/</a:t>
            </a:r>
            <a:r>
              <a:rPr lang="en-GB" dirty="0">
                <a:latin typeface="Courier New"/>
                <a:ea typeface="ＭＳ Ｐゴシック" charset="0"/>
                <a:cs typeface="Courier New"/>
              </a:rPr>
              <a:t>/ do some painting!</a:t>
            </a:r>
          </a:p>
          <a:p>
            <a:pPr marL="633413" lvl="2" indent="0">
              <a:buNone/>
            </a:pPr>
            <a:r>
              <a:rPr lang="en-GB" dirty="0">
                <a:latin typeface="Courier New"/>
                <a:ea typeface="ＭＳ Ｐゴシック" charset="0"/>
                <a:cs typeface="Courier New"/>
              </a:rPr>
              <a:t>}</a:t>
            </a:r>
          </a:p>
          <a:p>
            <a:r>
              <a:rPr lang="en-GB" dirty="0" smtClean="0"/>
              <a:t>Developer overrides key event methods:</a:t>
            </a:r>
          </a:p>
          <a:p>
            <a:pPr marL="633413" lvl="2" indent="0">
              <a:buNone/>
            </a:pPr>
            <a:r>
              <a:rPr lang="en-GB" dirty="0">
                <a:latin typeface="Courier New"/>
                <a:ea typeface="ＭＳ Ｐゴシック" charset="0"/>
                <a:cs typeface="Courier New"/>
              </a:rPr>
              <a:t>protected void </a:t>
            </a:r>
            <a:r>
              <a:rPr lang="en-GB" dirty="0" err="1">
                <a:latin typeface="Courier New"/>
                <a:ea typeface="ＭＳ Ｐゴシック" charset="0"/>
                <a:cs typeface="Courier New"/>
              </a:rPr>
              <a:t>keyPressed</a:t>
            </a:r>
            <a:r>
              <a:rPr lang="en-GB" dirty="0">
                <a:latin typeface="Courier New"/>
                <a:ea typeface="ＭＳ Ｐゴシック" charset="0"/>
                <a:cs typeface="Courier New"/>
              </a:rPr>
              <a:t>(</a:t>
            </a:r>
            <a:r>
              <a:rPr lang="en-GB" dirty="0" err="1">
                <a:latin typeface="Courier New"/>
                <a:ea typeface="ＭＳ Ｐゴシック" charset="0"/>
                <a:cs typeface="Courier New"/>
              </a:rPr>
              <a:t>int</a:t>
            </a:r>
            <a:r>
              <a:rPr lang="en-GB" dirty="0">
                <a:latin typeface="Courier New"/>
                <a:ea typeface="ＭＳ Ｐゴシック" charset="0"/>
                <a:cs typeface="Courier New"/>
              </a:rPr>
              <a:t> </a:t>
            </a:r>
            <a:r>
              <a:rPr lang="en-GB" dirty="0" err="1">
                <a:latin typeface="Courier New"/>
                <a:ea typeface="ＭＳ Ｐゴシック" charset="0"/>
                <a:cs typeface="Courier New"/>
              </a:rPr>
              <a:t>keyCode</a:t>
            </a:r>
            <a:r>
              <a:rPr lang="en-GB" dirty="0">
                <a:latin typeface="Courier New"/>
                <a:ea typeface="ＭＳ Ｐゴシック" charset="0"/>
                <a:cs typeface="Courier New"/>
              </a:rPr>
              <a:t>) {</a:t>
            </a:r>
          </a:p>
          <a:p>
            <a:pPr marL="633413" lvl="2" indent="0">
              <a:buNone/>
            </a:pPr>
            <a:r>
              <a:rPr lang="en-GB" dirty="0" smtClean="0">
                <a:latin typeface="Courier New"/>
                <a:ea typeface="ＭＳ Ｐゴシック" charset="0"/>
                <a:cs typeface="Courier New"/>
              </a:rPr>
              <a:t>	/</a:t>
            </a:r>
            <a:r>
              <a:rPr lang="en-GB" dirty="0">
                <a:latin typeface="Courier New"/>
                <a:ea typeface="ＭＳ Ｐゴシック" charset="0"/>
                <a:cs typeface="Courier New"/>
              </a:rPr>
              <a:t>/ handle key code!</a:t>
            </a:r>
          </a:p>
          <a:p>
            <a:pPr marL="633413" lvl="2" indent="0">
              <a:buNone/>
            </a:pPr>
            <a:r>
              <a:rPr lang="en-GB" dirty="0">
                <a:latin typeface="Courier New"/>
                <a:ea typeface="ＭＳ Ｐゴシック" charset="0"/>
                <a:cs typeface="Courier New"/>
              </a:rPr>
              <a:t>}</a:t>
            </a:r>
          </a:p>
          <a:p>
            <a:endParaRPr lang="en-GB" dirty="0" smtClean="0"/>
          </a:p>
        </p:txBody>
      </p:sp>
    </p:spTree>
    <p:extLst>
      <p:ext uri="{BB962C8B-B14F-4D97-AF65-F5344CB8AC3E}">
        <p14:creationId xmlns:p14="http://schemas.microsoft.com/office/powerpoint/2010/main" val="1161489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smtClean="0"/>
              <a:t>Canvas (3)</a:t>
            </a:r>
          </a:p>
        </p:txBody>
      </p:sp>
      <p:sp>
        <p:nvSpPr>
          <p:cNvPr id="33795" name="Rectangle 3"/>
          <p:cNvSpPr>
            <a:spLocks noGrp="1" noChangeArrowheads="1"/>
          </p:cNvSpPr>
          <p:nvPr>
            <p:ph type="body" idx="1"/>
          </p:nvPr>
        </p:nvSpPr>
        <p:spPr/>
        <p:txBody>
          <a:bodyPr/>
          <a:lstStyle/>
          <a:p>
            <a:r>
              <a:rPr lang="en-GB" dirty="0" smtClean="0"/>
              <a:t>Can implement </a:t>
            </a:r>
            <a:r>
              <a:rPr lang="en-GB" dirty="0" err="1">
                <a:latin typeface="Courier New"/>
                <a:cs typeface="Courier New"/>
              </a:rPr>
              <a:t>CommandListener</a:t>
            </a:r>
            <a:r>
              <a:rPr lang="en-GB" dirty="0" smtClean="0"/>
              <a:t> interface to handle Command events:</a:t>
            </a:r>
          </a:p>
          <a:p>
            <a:pPr marL="628650" lvl="2" indent="0">
              <a:buNone/>
            </a:pPr>
            <a:r>
              <a:rPr lang="en-GB" sz="1600" dirty="0" err="1">
                <a:latin typeface="Courier New"/>
                <a:ea typeface="ＭＳ Ｐゴシック" charset="0"/>
                <a:cs typeface="Courier New"/>
              </a:rPr>
              <a:t>MyCanvas</a:t>
            </a:r>
            <a:r>
              <a:rPr lang="en-GB" sz="1600" dirty="0">
                <a:latin typeface="Courier New"/>
                <a:ea typeface="ＭＳ Ｐゴシック" charset="0"/>
                <a:cs typeface="Courier New"/>
              </a:rPr>
              <a:t> extends Canvas implements </a:t>
            </a:r>
            <a:r>
              <a:rPr lang="en-GB" sz="1600" dirty="0" err="1">
                <a:latin typeface="Courier New"/>
                <a:ea typeface="ＭＳ Ｐゴシック" charset="0"/>
                <a:cs typeface="Courier New"/>
              </a:rPr>
              <a:t>CommandListener</a:t>
            </a:r>
            <a:r>
              <a:rPr lang="en-GB" sz="1600" dirty="0">
                <a:latin typeface="Courier New"/>
                <a:ea typeface="ＭＳ Ｐゴシック" charset="0"/>
                <a:cs typeface="Courier New"/>
              </a:rPr>
              <a:t> { </a:t>
            </a:r>
          </a:p>
          <a:p>
            <a:pPr marL="923925" lvl="3" indent="0">
              <a:buNone/>
            </a:pPr>
            <a:r>
              <a:rPr lang="en-GB" sz="1600" dirty="0">
                <a:latin typeface="Courier New"/>
                <a:ea typeface="ＭＳ Ｐゴシック" charset="0"/>
                <a:cs typeface="Courier New"/>
              </a:rPr>
              <a:t>public void </a:t>
            </a:r>
            <a:r>
              <a:rPr lang="en-GB" sz="1600" dirty="0" err="1">
                <a:latin typeface="Courier New"/>
                <a:ea typeface="ＭＳ Ｐゴシック" charset="0"/>
                <a:cs typeface="Courier New"/>
              </a:rPr>
              <a:t>commandAction</a:t>
            </a:r>
            <a:r>
              <a:rPr lang="en-GB" sz="1600" dirty="0">
                <a:latin typeface="Courier New"/>
                <a:ea typeface="ＭＳ Ｐゴシック" charset="0"/>
                <a:cs typeface="Courier New"/>
              </a:rPr>
              <a:t>(Command c, Displayable d) { </a:t>
            </a:r>
            <a:br>
              <a:rPr lang="en-GB" sz="1600" dirty="0">
                <a:latin typeface="Courier New"/>
                <a:ea typeface="ＭＳ Ｐゴシック" charset="0"/>
                <a:cs typeface="Courier New"/>
              </a:rPr>
            </a:br>
            <a:r>
              <a:rPr lang="en-GB" sz="1600" dirty="0" smtClean="0">
                <a:latin typeface="Courier New"/>
                <a:ea typeface="ＭＳ Ｐゴシック" charset="0"/>
                <a:cs typeface="Courier New"/>
              </a:rPr>
              <a:t>	/</a:t>
            </a:r>
            <a:r>
              <a:rPr lang="en-GB" sz="1600" dirty="0">
                <a:latin typeface="Courier New"/>
                <a:ea typeface="ＭＳ Ｐゴシック" charset="0"/>
                <a:cs typeface="Courier New"/>
              </a:rPr>
              <a:t>/ do something with commands!</a:t>
            </a:r>
          </a:p>
          <a:p>
            <a:pPr marL="923925" lvl="3" indent="0">
              <a:buNone/>
            </a:pPr>
            <a:r>
              <a:rPr lang="en-GB" sz="1600" dirty="0" smtClean="0">
                <a:latin typeface="Courier New"/>
                <a:ea typeface="ＭＳ Ｐゴシック" charset="0"/>
                <a:cs typeface="Courier New"/>
              </a:rPr>
              <a:t>}</a:t>
            </a:r>
          </a:p>
          <a:p>
            <a:pPr marL="628650" lvl="2" indent="0">
              <a:buNone/>
            </a:pPr>
            <a:r>
              <a:rPr lang="en-GB" sz="1600" dirty="0" smtClean="0">
                <a:latin typeface="Courier New"/>
                <a:ea typeface="ＭＳ Ｐゴシック" charset="0"/>
                <a:cs typeface="Courier New"/>
              </a:rPr>
              <a:t>}</a:t>
            </a:r>
            <a:endParaRPr lang="en-GB" sz="1600" dirty="0">
              <a:latin typeface="Courier New"/>
              <a:ea typeface="ＭＳ Ｐゴシック" charset="0"/>
              <a:cs typeface="Courier New"/>
            </a:endParaRPr>
          </a:p>
          <a:p>
            <a:endParaRPr lang="en-GB" dirty="0" smtClean="0"/>
          </a:p>
        </p:txBody>
      </p:sp>
    </p:spTree>
    <p:extLst>
      <p:ext uri="{BB962C8B-B14F-4D97-AF65-F5344CB8AC3E}">
        <p14:creationId xmlns:p14="http://schemas.microsoft.com/office/powerpoint/2010/main" val="3293597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smtClean="0"/>
              <a:t>Drawing Graphic Primitives (1)</a:t>
            </a:r>
          </a:p>
        </p:txBody>
      </p:sp>
      <p:sp>
        <p:nvSpPr>
          <p:cNvPr id="34819" name="Rectangle 3"/>
          <p:cNvSpPr>
            <a:spLocks noGrp="1" noChangeArrowheads="1"/>
          </p:cNvSpPr>
          <p:nvPr>
            <p:ph type="body" idx="1"/>
          </p:nvPr>
        </p:nvSpPr>
        <p:spPr>
          <a:xfrm>
            <a:off x="381000" y="1300164"/>
            <a:ext cx="5956300" cy="4865687"/>
          </a:xfrm>
        </p:spPr>
        <p:txBody>
          <a:bodyPr/>
          <a:lstStyle/>
          <a:p>
            <a:r>
              <a:rPr lang="en-GB" dirty="0" smtClean="0"/>
              <a:t>Provides methods for rendering to Canvas</a:t>
            </a:r>
          </a:p>
          <a:p>
            <a:r>
              <a:rPr lang="en-GB" dirty="0" smtClean="0"/>
              <a:t>Use stroke styles to control outline style of graphic primitives:</a:t>
            </a:r>
          </a:p>
          <a:p>
            <a:pPr lvl="1"/>
            <a:r>
              <a:rPr lang="en-GB" sz="1600" dirty="0">
                <a:latin typeface="Courier New"/>
                <a:ea typeface="ＭＳ Ｐゴシック" charset="0"/>
                <a:cs typeface="Courier New"/>
              </a:rPr>
              <a:t>Solid</a:t>
            </a:r>
          </a:p>
          <a:p>
            <a:pPr lvl="1"/>
            <a:r>
              <a:rPr lang="en-GB" sz="1600" dirty="0">
                <a:latin typeface="Courier New"/>
                <a:ea typeface="ＭＳ Ｐゴシック" charset="0"/>
                <a:cs typeface="Courier New"/>
              </a:rPr>
              <a:t>Dotted</a:t>
            </a:r>
          </a:p>
          <a:p>
            <a:r>
              <a:rPr lang="en-GB" dirty="0" smtClean="0"/>
              <a:t>Use fill methods to fill in primitives: </a:t>
            </a:r>
            <a:r>
              <a:rPr lang="en-GB" sz="1600" dirty="0" err="1">
                <a:latin typeface="Courier New"/>
                <a:cs typeface="Courier New"/>
              </a:rPr>
              <a:t>Graphics.fillRect</a:t>
            </a:r>
            <a:r>
              <a:rPr lang="en-GB" sz="1600" dirty="0">
                <a:latin typeface="Courier New"/>
                <a:cs typeface="Courier New"/>
              </a:rPr>
              <a:t>()</a:t>
            </a:r>
          </a:p>
          <a:p>
            <a:r>
              <a:rPr lang="en-GB" dirty="0" smtClean="0"/>
              <a:t>Stroke style does not affect fill</a:t>
            </a:r>
          </a:p>
          <a:p>
            <a:r>
              <a:rPr lang="en-GB" dirty="0" smtClean="0"/>
              <a:t>Colours can be set using </a:t>
            </a:r>
            <a:r>
              <a:rPr lang="en-GB" sz="1600" dirty="0" err="1">
                <a:latin typeface="Courier New"/>
                <a:cs typeface="Courier New"/>
              </a:rPr>
              <a:t>Graphics.setColor</a:t>
            </a:r>
            <a:r>
              <a:rPr lang="en-GB" sz="1600" dirty="0">
                <a:latin typeface="Courier New"/>
                <a:cs typeface="Courier New"/>
              </a:rPr>
              <a:t>()</a:t>
            </a:r>
          </a:p>
          <a:p>
            <a:pPr lvl="1"/>
            <a:r>
              <a:rPr lang="en-GB" dirty="0" smtClean="0"/>
              <a:t>Ensure you test out colour combinations on an actual device to make sure all the screens are clear enough to read</a:t>
            </a:r>
          </a:p>
          <a:p>
            <a:endParaRPr lang="en-GB" dirty="0" smtClean="0"/>
          </a:p>
        </p:txBody>
      </p:sp>
      <p:pic>
        <p:nvPicPr>
          <p:cNvPr id="2" name="Picture 1"/>
          <p:cNvPicPr>
            <a:picLocks noChangeAspect="1"/>
          </p:cNvPicPr>
          <p:nvPr/>
        </p:nvPicPr>
        <p:blipFill>
          <a:blip r:embed="rId3"/>
          <a:stretch>
            <a:fillRect/>
          </a:stretch>
        </p:blipFill>
        <p:spPr>
          <a:xfrm>
            <a:off x="6184900" y="1300164"/>
            <a:ext cx="2959100" cy="3828835"/>
          </a:xfrm>
          <a:prstGeom prst="rect">
            <a:avLst/>
          </a:prstGeom>
        </p:spPr>
      </p:pic>
    </p:spTree>
    <p:extLst>
      <p:ext uri="{BB962C8B-B14F-4D97-AF65-F5344CB8AC3E}">
        <p14:creationId xmlns:p14="http://schemas.microsoft.com/office/powerpoint/2010/main" val="3107227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dirty="0" smtClean="0"/>
              <a:t>Drawing Graphics Primitives (2)</a:t>
            </a:r>
          </a:p>
        </p:txBody>
      </p:sp>
      <p:sp>
        <p:nvSpPr>
          <p:cNvPr id="35843" name="Rectangle 3"/>
          <p:cNvSpPr>
            <a:spLocks noGrp="1" noChangeArrowheads="1"/>
          </p:cNvSpPr>
          <p:nvPr>
            <p:ph type="body" idx="1"/>
          </p:nvPr>
        </p:nvSpPr>
        <p:spPr/>
        <p:txBody>
          <a:bodyPr>
            <a:normAutofit fontScale="92500" lnSpcReduction="20000"/>
          </a:bodyPr>
          <a:lstStyle/>
          <a:p>
            <a:pPr marL="319087" lvl="1" indent="0">
              <a:buNone/>
            </a:pPr>
            <a:r>
              <a:rPr lang="en-GB" dirty="0" smtClean="0">
                <a:latin typeface="Courier New"/>
                <a:cs typeface="Courier New"/>
              </a:rPr>
              <a:t>import </a:t>
            </a:r>
            <a:r>
              <a:rPr lang="en-GB" dirty="0" err="1" smtClean="0">
                <a:latin typeface="Courier New"/>
                <a:cs typeface="Courier New"/>
              </a:rPr>
              <a:t>javax.microedition.lcdui</a:t>
            </a:r>
            <a:r>
              <a:rPr lang="en-GB" dirty="0" smtClean="0">
                <a:latin typeface="Courier New"/>
                <a:cs typeface="Courier New"/>
              </a:rPr>
              <a:t>.*;</a:t>
            </a:r>
          </a:p>
          <a:p>
            <a:pPr marL="319087" lvl="1" indent="0">
              <a:buNone/>
            </a:pPr>
            <a:r>
              <a:rPr lang="en-GB" dirty="0" smtClean="0">
                <a:latin typeface="Courier New"/>
                <a:cs typeface="Courier New"/>
              </a:rPr>
              <a:t>class </a:t>
            </a:r>
            <a:r>
              <a:rPr lang="en-GB" dirty="0" err="1" smtClean="0">
                <a:latin typeface="Courier New"/>
                <a:cs typeface="Courier New"/>
              </a:rPr>
              <a:t>MyCanvas</a:t>
            </a:r>
            <a:r>
              <a:rPr lang="en-GB" dirty="0" smtClean="0">
                <a:latin typeface="Courier New"/>
                <a:cs typeface="Courier New"/>
              </a:rPr>
              <a:t> extends Canvas {</a:t>
            </a:r>
          </a:p>
          <a:p>
            <a:pPr marL="319087" lvl="1" indent="0">
              <a:buNone/>
            </a:pPr>
            <a:r>
              <a:rPr lang="en-GB" dirty="0" smtClean="0">
                <a:latin typeface="Courier New"/>
                <a:cs typeface="Courier New"/>
              </a:rPr>
              <a:t>    public </a:t>
            </a:r>
            <a:r>
              <a:rPr lang="en-GB" dirty="0" err="1" smtClean="0">
                <a:latin typeface="Courier New"/>
                <a:cs typeface="Courier New"/>
              </a:rPr>
              <a:t>MyCanvas</a:t>
            </a:r>
            <a:r>
              <a:rPr lang="en-GB" dirty="0" smtClean="0">
                <a:latin typeface="Courier New"/>
                <a:cs typeface="Courier New"/>
              </a:rPr>
              <a:t>() {</a:t>
            </a:r>
          </a:p>
          <a:p>
            <a:pPr marL="319087" lvl="1" indent="0">
              <a:buNone/>
            </a:pPr>
            <a:r>
              <a:rPr lang="en-GB" dirty="0" smtClean="0">
                <a:latin typeface="Courier New"/>
                <a:cs typeface="Courier New"/>
              </a:rPr>
              <a:t>        super();</a:t>
            </a:r>
          </a:p>
          <a:p>
            <a:pPr marL="319087" lvl="1" indent="0">
              <a:buNone/>
            </a:pPr>
            <a:r>
              <a:rPr lang="en-GB" dirty="0" smtClean="0">
                <a:latin typeface="Courier New"/>
                <a:cs typeface="Courier New"/>
              </a:rPr>
              <a:t>        </a:t>
            </a:r>
            <a:r>
              <a:rPr lang="en-GB" dirty="0" err="1" smtClean="0">
                <a:latin typeface="Courier New"/>
                <a:cs typeface="Courier New"/>
              </a:rPr>
              <a:t>super.setFullScreenMode</a:t>
            </a:r>
            <a:r>
              <a:rPr lang="en-GB" dirty="0" smtClean="0">
                <a:latin typeface="Courier New"/>
                <a:cs typeface="Courier New"/>
              </a:rPr>
              <a:t>(true);</a:t>
            </a:r>
          </a:p>
          <a:p>
            <a:pPr marL="319087" lvl="1" indent="0">
              <a:buNone/>
            </a:pPr>
            <a:r>
              <a:rPr lang="en-GB" dirty="0" smtClean="0">
                <a:latin typeface="Courier New"/>
                <a:cs typeface="Courier New"/>
              </a:rPr>
              <a:t>    }	</a:t>
            </a:r>
          </a:p>
          <a:p>
            <a:pPr marL="319087" lvl="1" indent="0">
              <a:buNone/>
            </a:pPr>
            <a:endParaRPr lang="en-GB" dirty="0" smtClean="0">
              <a:latin typeface="Courier New"/>
              <a:cs typeface="Courier New"/>
            </a:endParaRPr>
          </a:p>
          <a:p>
            <a:pPr marL="319087" lvl="1" indent="0">
              <a:buNone/>
            </a:pPr>
            <a:r>
              <a:rPr lang="en-GB" dirty="0" smtClean="0">
                <a:latin typeface="Courier New"/>
                <a:cs typeface="Courier New"/>
              </a:rPr>
              <a:t>    public void paint(Graphics g) {</a:t>
            </a:r>
          </a:p>
          <a:p>
            <a:pPr marL="319087" lvl="1" indent="0">
              <a:buNone/>
            </a:pPr>
            <a:r>
              <a:rPr lang="en-GB" dirty="0" smtClean="0">
                <a:latin typeface="Courier New"/>
                <a:cs typeface="Courier New"/>
              </a:rPr>
              <a:t>        </a:t>
            </a:r>
            <a:r>
              <a:rPr lang="en-GB" dirty="0" err="1" smtClean="0">
                <a:latin typeface="Courier New"/>
                <a:cs typeface="Courier New"/>
              </a:rPr>
              <a:t>g.setColor</a:t>
            </a:r>
            <a:r>
              <a:rPr lang="en-GB" dirty="0" smtClean="0">
                <a:latin typeface="Courier New"/>
                <a:cs typeface="Courier New"/>
              </a:rPr>
              <a:t>(255, 255, 0);</a:t>
            </a:r>
          </a:p>
          <a:p>
            <a:pPr marL="319087" lvl="1" indent="0">
              <a:buNone/>
            </a:pPr>
            <a:r>
              <a:rPr lang="en-GB" dirty="0" smtClean="0">
                <a:latin typeface="Courier New"/>
                <a:cs typeface="Courier New"/>
              </a:rPr>
              <a:t>        </a:t>
            </a:r>
            <a:r>
              <a:rPr lang="en-GB" dirty="0" err="1" smtClean="0">
                <a:latin typeface="Courier New"/>
                <a:cs typeface="Courier New"/>
              </a:rPr>
              <a:t>g.fillRect</a:t>
            </a:r>
            <a:r>
              <a:rPr lang="en-GB" dirty="0" smtClean="0">
                <a:latin typeface="Courier New"/>
                <a:cs typeface="Courier New"/>
              </a:rPr>
              <a:t>(0, 0, </a:t>
            </a:r>
            <a:r>
              <a:rPr lang="en-GB" dirty="0" err="1" smtClean="0">
                <a:latin typeface="Courier New"/>
                <a:cs typeface="Courier New"/>
              </a:rPr>
              <a:t>getWidth</a:t>
            </a:r>
            <a:r>
              <a:rPr lang="en-GB" dirty="0" smtClean="0">
                <a:latin typeface="Courier New"/>
                <a:cs typeface="Courier New"/>
              </a:rPr>
              <a:t>(),</a:t>
            </a:r>
          </a:p>
          <a:p>
            <a:pPr marL="319087" lvl="1" indent="0">
              <a:buNone/>
            </a:pPr>
            <a:r>
              <a:rPr lang="en-GB" dirty="0" smtClean="0">
                <a:latin typeface="Courier New"/>
                <a:cs typeface="Courier New"/>
              </a:rPr>
              <a:t>            </a:t>
            </a:r>
            <a:r>
              <a:rPr lang="en-GB" dirty="0" err="1" smtClean="0">
                <a:latin typeface="Courier New"/>
                <a:cs typeface="Courier New"/>
              </a:rPr>
              <a:t>getHeight</a:t>
            </a:r>
            <a:r>
              <a:rPr lang="en-GB" dirty="0" smtClean="0">
                <a:latin typeface="Courier New"/>
                <a:cs typeface="Courier New"/>
              </a:rPr>
              <a:t>());</a:t>
            </a:r>
          </a:p>
          <a:p>
            <a:pPr marL="319087" lvl="1" indent="0">
              <a:buNone/>
            </a:pPr>
            <a:r>
              <a:rPr lang="en-GB" dirty="0" smtClean="0">
                <a:latin typeface="Courier New"/>
                <a:cs typeface="Courier New"/>
              </a:rPr>
              <a:t>        </a:t>
            </a:r>
            <a:r>
              <a:rPr lang="en-GB" dirty="0" err="1" smtClean="0">
                <a:latin typeface="Courier New"/>
                <a:cs typeface="Courier New"/>
              </a:rPr>
              <a:t>g.setColor</a:t>
            </a:r>
            <a:r>
              <a:rPr lang="en-GB" dirty="0" smtClean="0">
                <a:latin typeface="Courier New"/>
                <a:cs typeface="Courier New"/>
              </a:rPr>
              <a:t>(0, 0, 0);</a:t>
            </a:r>
          </a:p>
          <a:p>
            <a:pPr marL="319087" lvl="1" indent="0">
              <a:buNone/>
            </a:pPr>
            <a:r>
              <a:rPr lang="en-GB" dirty="0" smtClean="0">
                <a:latin typeface="Courier New"/>
                <a:cs typeface="Courier New"/>
              </a:rPr>
              <a:t>        </a:t>
            </a:r>
            <a:r>
              <a:rPr lang="en-GB" dirty="0" err="1" smtClean="0">
                <a:latin typeface="Courier New"/>
                <a:cs typeface="Courier New"/>
              </a:rPr>
              <a:t>g.drawString</a:t>
            </a:r>
            <a:r>
              <a:rPr lang="en-GB" dirty="0" smtClean="0">
                <a:latin typeface="Courier New"/>
                <a:cs typeface="Courier New"/>
              </a:rPr>
              <a:t>("Hello There", </a:t>
            </a:r>
          </a:p>
          <a:p>
            <a:pPr marL="319087" lvl="1" indent="0">
              <a:buNone/>
            </a:pPr>
            <a:r>
              <a:rPr lang="en-GB" dirty="0" smtClean="0">
                <a:latin typeface="Courier New"/>
                <a:cs typeface="Courier New"/>
              </a:rPr>
              <a:t>            </a:t>
            </a:r>
            <a:r>
              <a:rPr lang="en-GB" dirty="0" err="1" smtClean="0">
                <a:latin typeface="Courier New"/>
                <a:cs typeface="Courier New"/>
              </a:rPr>
              <a:t>getWidth</a:t>
            </a:r>
            <a:r>
              <a:rPr lang="en-GB" dirty="0" smtClean="0">
                <a:latin typeface="Courier New"/>
                <a:cs typeface="Courier New"/>
              </a:rPr>
              <a:t>() / 2, 0, </a:t>
            </a:r>
          </a:p>
          <a:p>
            <a:pPr marL="319087" lvl="1" indent="0">
              <a:buNone/>
            </a:pPr>
            <a:r>
              <a:rPr lang="en-GB" dirty="0" smtClean="0">
                <a:latin typeface="Courier New"/>
                <a:cs typeface="Courier New"/>
              </a:rPr>
              <a:t>            </a:t>
            </a:r>
            <a:r>
              <a:rPr lang="en-GB" dirty="0" err="1" smtClean="0">
                <a:latin typeface="Courier New"/>
                <a:cs typeface="Courier New"/>
              </a:rPr>
              <a:t>Graphics.TOP</a:t>
            </a:r>
            <a:r>
              <a:rPr lang="en-GB" dirty="0" smtClean="0">
                <a:latin typeface="Courier New"/>
                <a:cs typeface="Courier New"/>
              </a:rPr>
              <a:t> | </a:t>
            </a:r>
            <a:r>
              <a:rPr lang="en-GB" dirty="0" err="1" smtClean="0">
                <a:latin typeface="Courier New"/>
                <a:cs typeface="Courier New"/>
              </a:rPr>
              <a:t>Graphics.HCENTER</a:t>
            </a:r>
            <a:r>
              <a:rPr lang="en-GB" dirty="0" smtClean="0">
                <a:latin typeface="Courier New"/>
                <a:cs typeface="Courier New"/>
              </a:rPr>
              <a:t>);</a:t>
            </a:r>
          </a:p>
          <a:p>
            <a:pPr marL="319087" lvl="1" indent="0">
              <a:buNone/>
            </a:pPr>
            <a:r>
              <a:rPr lang="en-GB" dirty="0" smtClean="0">
                <a:latin typeface="Courier New"/>
                <a:cs typeface="Courier New"/>
              </a:rPr>
              <a:t>    }</a:t>
            </a:r>
          </a:p>
          <a:p>
            <a:pPr marL="319087" lvl="1" indent="0">
              <a:buNone/>
            </a:pPr>
            <a:r>
              <a:rPr lang="en-GB" dirty="0" smtClean="0">
                <a:latin typeface="Courier New"/>
                <a:cs typeface="Courier New"/>
              </a:rPr>
              <a:t>}</a:t>
            </a:r>
          </a:p>
          <a:p>
            <a:pPr marL="0" indent="0">
              <a:buNone/>
            </a:pPr>
            <a:endParaRPr lang="en-GB" dirty="0" smtClean="0">
              <a:latin typeface="Courier New"/>
              <a:cs typeface="Courier New"/>
            </a:endParaRPr>
          </a:p>
        </p:txBody>
      </p:sp>
      <p:pic>
        <p:nvPicPr>
          <p:cNvPr id="35844" name="Picture 4" descr="canvas_5thEd"/>
          <p:cNvPicPr>
            <a:picLocks noChangeAspect="1" noChangeArrowheads="1"/>
          </p:cNvPicPr>
          <p:nvPr/>
        </p:nvPicPr>
        <p:blipFill>
          <a:blip r:embed="rId3" cstate="print"/>
          <a:srcRect/>
          <a:stretch>
            <a:fillRect/>
          </a:stretch>
        </p:blipFill>
        <p:spPr bwMode="auto">
          <a:xfrm>
            <a:off x="6380286" y="1766295"/>
            <a:ext cx="2253761" cy="3255963"/>
          </a:xfrm>
          <a:prstGeom prst="rect">
            <a:avLst/>
          </a:prstGeom>
          <a:noFill/>
          <a:ln w="9525">
            <a:noFill/>
            <a:miter lim="800000"/>
            <a:headEnd/>
            <a:tailEnd/>
          </a:ln>
        </p:spPr>
      </p:pic>
    </p:spTree>
    <p:extLst>
      <p:ext uri="{BB962C8B-B14F-4D97-AF65-F5344CB8AC3E}">
        <p14:creationId xmlns:p14="http://schemas.microsoft.com/office/powerpoint/2010/main" val="521367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smtClean="0"/>
              <a:t>Fonts (1)</a:t>
            </a:r>
          </a:p>
        </p:txBody>
      </p:sp>
      <p:sp>
        <p:nvSpPr>
          <p:cNvPr id="36867" name="Rectangle 3"/>
          <p:cNvSpPr>
            <a:spLocks noGrp="1" noChangeArrowheads="1"/>
          </p:cNvSpPr>
          <p:nvPr>
            <p:ph type="body" idx="1"/>
          </p:nvPr>
        </p:nvSpPr>
        <p:spPr/>
        <p:txBody>
          <a:bodyPr/>
          <a:lstStyle/>
          <a:p>
            <a:r>
              <a:rPr lang="en-GB" dirty="0" smtClean="0"/>
              <a:t>Use Font class to control text style</a:t>
            </a:r>
          </a:p>
          <a:p>
            <a:r>
              <a:rPr lang="en-GB" dirty="0" smtClean="0"/>
              <a:t>Fonts have attributes:</a:t>
            </a:r>
          </a:p>
          <a:p>
            <a:pPr lvl="1"/>
            <a:r>
              <a:rPr lang="en-GB" dirty="0" smtClean="0">
                <a:latin typeface="Courier New"/>
                <a:cs typeface="Courier New"/>
              </a:rPr>
              <a:t>Style</a:t>
            </a:r>
          </a:p>
          <a:p>
            <a:pPr lvl="1"/>
            <a:r>
              <a:rPr lang="en-GB" dirty="0" smtClean="0">
                <a:latin typeface="Courier New"/>
                <a:cs typeface="Courier New"/>
              </a:rPr>
              <a:t>Size</a:t>
            </a:r>
          </a:p>
          <a:p>
            <a:pPr lvl="1"/>
            <a:r>
              <a:rPr lang="en-GB" dirty="0" smtClean="0">
                <a:latin typeface="Courier New"/>
                <a:cs typeface="Courier New"/>
              </a:rPr>
              <a:t>Face</a:t>
            </a:r>
          </a:p>
          <a:p>
            <a:r>
              <a:rPr lang="en-GB" dirty="0" smtClean="0"/>
              <a:t>Fonts use anchors with (</a:t>
            </a:r>
            <a:r>
              <a:rPr lang="en-GB" dirty="0" err="1" smtClean="0"/>
              <a:t>x,y</a:t>
            </a:r>
            <a:r>
              <a:rPr lang="en-GB" dirty="0" smtClean="0"/>
              <a:t>) coordinates to decide where to draw themselves</a:t>
            </a:r>
          </a:p>
          <a:p>
            <a:r>
              <a:rPr lang="en-GB" dirty="0" smtClean="0"/>
              <a:t>Anchor definitions can be </a:t>
            </a:r>
            <a:r>
              <a:rPr lang="en-GB" dirty="0" err="1" smtClean="0"/>
              <a:t>ORd</a:t>
            </a:r>
            <a:r>
              <a:rPr lang="en-GB" dirty="0" smtClean="0"/>
              <a:t> together </a:t>
            </a:r>
          </a:p>
          <a:p>
            <a:r>
              <a:rPr lang="en-GB" dirty="0" smtClean="0"/>
              <a:t>Only 1 Font at a time associated with the Canvas</a:t>
            </a:r>
          </a:p>
          <a:p>
            <a:endParaRPr lang="en-GB" dirty="0" smtClean="0"/>
          </a:p>
        </p:txBody>
      </p:sp>
    </p:spTree>
    <p:extLst>
      <p:ext uri="{BB962C8B-B14F-4D97-AF65-F5344CB8AC3E}">
        <p14:creationId xmlns:p14="http://schemas.microsoft.com/office/powerpoint/2010/main" val="2008596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dirty="0" smtClean="0"/>
              <a:t>Fonts (2)</a:t>
            </a:r>
          </a:p>
        </p:txBody>
      </p:sp>
      <p:sp>
        <p:nvSpPr>
          <p:cNvPr id="37891" name="Rectangle 3"/>
          <p:cNvSpPr>
            <a:spLocks noGrp="1" noChangeArrowheads="1"/>
          </p:cNvSpPr>
          <p:nvPr>
            <p:ph type="body" idx="1"/>
          </p:nvPr>
        </p:nvSpPr>
        <p:spPr/>
        <p:txBody>
          <a:bodyPr>
            <a:normAutofit fontScale="85000" lnSpcReduction="10000"/>
          </a:bodyPr>
          <a:lstStyle/>
          <a:p>
            <a:pPr marL="14287" indent="0">
              <a:buNone/>
            </a:pPr>
            <a:r>
              <a:rPr lang="en-GB" dirty="0" smtClean="0">
                <a:latin typeface="Courier New"/>
                <a:cs typeface="Courier New"/>
              </a:rPr>
              <a:t>class </a:t>
            </a:r>
            <a:r>
              <a:rPr lang="en-GB" dirty="0" err="1" smtClean="0">
                <a:latin typeface="Courier New"/>
                <a:cs typeface="Courier New"/>
              </a:rPr>
              <a:t>MyClass</a:t>
            </a:r>
            <a:r>
              <a:rPr lang="en-GB" dirty="0" smtClean="0">
                <a:latin typeface="Courier New"/>
                <a:cs typeface="Courier New"/>
              </a:rPr>
              <a:t> extends Canvas {</a:t>
            </a:r>
          </a:p>
          <a:p>
            <a:pPr marL="14287" indent="0">
              <a:buNone/>
            </a:pPr>
            <a:r>
              <a:rPr lang="en-GB" dirty="0" smtClean="0">
                <a:latin typeface="Courier New"/>
                <a:cs typeface="Courier New"/>
              </a:rPr>
              <a:t>    public void paint(Graphics g) {</a:t>
            </a:r>
          </a:p>
          <a:p>
            <a:pPr marL="14287" indent="0">
              <a:buNone/>
            </a:pPr>
            <a:r>
              <a:rPr lang="en-GB" dirty="0" smtClean="0">
                <a:latin typeface="Courier New"/>
                <a:cs typeface="Courier New"/>
              </a:rPr>
              <a:t>        </a:t>
            </a:r>
            <a:r>
              <a:rPr lang="en-GB" dirty="0" err="1" smtClean="0">
                <a:latin typeface="Courier New"/>
                <a:cs typeface="Courier New"/>
              </a:rPr>
              <a:t>g.setFont</a:t>
            </a:r>
            <a:r>
              <a:rPr lang="en-GB" dirty="0" smtClean="0">
                <a:latin typeface="Courier New"/>
                <a:cs typeface="Courier New"/>
              </a:rPr>
              <a:t>(</a:t>
            </a:r>
            <a:r>
              <a:rPr lang="en-GB" dirty="0" err="1" smtClean="0">
                <a:latin typeface="Courier New"/>
                <a:cs typeface="Courier New"/>
              </a:rPr>
              <a:t>Font.getFont</a:t>
            </a:r>
            <a:endParaRPr lang="en-GB" dirty="0" smtClean="0">
              <a:latin typeface="Courier New"/>
              <a:cs typeface="Courier New"/>
            </a:endParaRPr>
          </a:p>
          <a:p>
            <a:pPr marL="14287" indent="0">
              <a:buNone/>
            </a:pPr>
            <a:r>
              <a:rPr lang="en-GB" dirty="0" smtClean="0">
                <a:latin typeface="Courier New"/>
                <a:cs typeface="Courier New"/>
              </a:rPr>
              <a:t>            ( </a:t>
            </a:r>
            <a:r>
              <a:rPr lang="en-GB" dirty="0" err="1" smtClean="0">
                <a:latin typeface="Courier New"/>
                <a:cs typeface="Courier New"/>
              </a:rPr>
              <a:t>Font.FACE_SYSTEM</a:t>
            </a:r>
            <a:r>
              <a:rPr lang="en-GB" dirty="0" smtClean="0">
                <a:latin typeface="Courier New"/>
                <a:cs typeface="Courier New"/>
              </a:rPr>
              <a:t>, </a:t>
            </a:r>
          </a:p>
          <a:p>
            <a:pPr marL="14287" indent="0">
              <a:buNone/>
            </a:pPr>
            <a:r>
              <a:rPr lang="en-GB" dirty="0" smtClean="0">
                <a:latin typeface="Courier New"/>
                <a:cs typeface="Courier New"/>
              </a:rPr>
              <a:t>            </a:t>
            </a:r>
            <a:r>
              <a:rPr lang="en-GB" dirty="0" err="1" smtClean="0">
                <a:latin typeface="Courier New"/>
                <a:cs typeface="Courier New"/>
              </a:rPr>
              <a:t>Font.STYLE_PLAIN</a:t>
            </a:r>
            <a:r>
              <a:rPr lang="en-GB" dirty="0" smtClean="0">
                <a:latin typeface="Courier New"/>
                <a:cs typeface="Courier New"/>
              </a:rPr>
              <a:t>, </a:t>
            </a:r>
          </a:p>
          <a:p>
            <a:pPr marL="14287" indent="0">
              <a:buNone/>
            </a:pPr>
            <a:r>
              <a:rPr lang="en-GB" dirty="0" smtClean="0">
                <a:latin typeface="Courier New"/>
                <a:cs typeface="Courier New"/>
              </a:rPr>
              <a:t>            </a:t>
            </a:r>
            <a:r>
              <a:rPr lang="en-GB" dirty="0" err="1" smtClean="0">
                <a:latin typeface="Courier New"/>
                <a:cs typeface="Courier New"/>
              </a:rPr>
              <a:t>Font.SIZE_LARGE</a:t>
            </a:r>
            <a:r>
              <a:rPr lang="en-GB" dirty="0" smtClean="0">
                <a:latin typeface="Courier New"/>
                <a:cs typeface="Courier New"/>
              </a:rPr>
              <a:t>));</a:t>
            </a:r>
          </a:p>
          <a:p>
            <a:pPr marL="14287" indent="0">
              <a:buNone/>
            </a:pPr>
            <a:r>
              <a:rPr lang="en-GB" dirty="0" smtClean="0">
                <a:latin typeface="Courier New"/>
                <a:cs typeface="Courier New"/>
              </a:rPr>
              <a:t>        </a:t>
            </a:r>
            <a:r>
              <a:rPr lang="en-GB" dirty="0" err="1" smtClean="0">
                <a:latin typeface="Courier New"/>
                <a:cs typeface="Courier New"/>
              </a:rPr>
              <a:t>g.drawString</a:t>
            </a:r>
            <a:r>
              <a:rPr lang="en-GB" dirty="0" smtClean="0">
                <a:latin typeface="Courier New"/>
                <a:cs typeface="Courier New"/>
              </a:rPr>
              <a:t>("System Font", </a:t>
            </a:r>
          </a:p>
          <a:p>
            <a:pPr marL="14287" indent="0">
              <a:buNone/>
            </a:pPr>
            <a:r>
              <a:rPr lang="en-GB" dirty="0" smtClean="0">
                <a:latin typeface="Courier New"/>
                <a:cs typeface="Courier New"/>
              </a:rPr>
              <a:t>            </a:t>
            </a:r>
            <a:r>
              <a:rPr lang="en-GB" dirty="0" err="1" smtClean="0">
                <a:latin typeface="Courier New"/>
                <a:cs typeface="Courier New"/>
              </a:rPr>
              <a:t>getWidth</a:t>
            </a:r>
            <a:r>
              <a:rPr lang="en-GB" dirty="0" smtClean="0">
                <a:latin typeface="Courier New"/>
                <a:cs typeface="Courier New"/>
              </a:rPr>
              <a:t>()/2, </a:t>
            </a:r>
            <a:r>
              <a:rPr lang="en-GB" dirty="0" err="1" smtClean="0">
                <a:latin typeface="Courier New"/>
                <a:cs typeface="Courier New"/>
              </a:rPr>
              <a:t>getHeight</a:t>
            </a:r>
            <a:r>
              <a:rPr lang="en-GB" dirty="0" smtClean="0">
                <a:latin typeface="Courier New"/>
                <a:cs typeface="Courier New"/>
              </a:rPr>
              <a:t>()/2, </a:t>
            </a:r>
          </a:p>
          <a:p>
            <a:pPr marL="14287" indent="0">
              <a:buNone/>
            </a:pPr>
            <a:r>
              <a:rPr lang="en-GB" dirty="0" smtClean="0">
                <a:latin typeface="Courier New"/>
                <a:cs typeface="Courier New"/>
              </a:rPr>
              <a:t>            </a:t>
            </a:r>
            <a:r>
              <a:rPr lang="en-GB" dirty="0" err="1" smtClean="0">
                <a:latin typeface="Courier New"/>
                <a:cs typeface="Courier New"/>
              </a:rPr>
              <a:t>Graphics.TOP</a:t>
            </a:r>
            <a:r>
              <a:rPr lang="en-GB" dirty="0" smtClean="0">
                <a:latin typeface="Courier New"/>
                <a:cs typeface="Courier New"/>
              </a:rPr>
              <a:t> | </a:t>
            </a:r>
            <a:r>
              <a:rPr lang="en-GB" dirty="0" err="1" smtClean="0">
                <a:latin typeface="Courier New"/>
                <a:cs typeface="Courier New"/>
              </a:rPr>
              <a:t>Graphics.HCENTER</a:t>
            </a:r>
            <a:r>
              <a:rPr lang="en-GB" dirty="0" smtClean="0">
                <a:latin typeface="Courier New"/>
                <a:cs typeface="Courier New"/>
              </a:rPr>
              <a:t>);</a:t>
            </a:r>
          </a:p>
          <a:p>
            <a:pPr marL="14287" indent="0">
              <a:buNone/>
            </a:pPr>
            <a:r>
              <a:rPr lang="en-GB" dirty="0" smtClean="0">
                <a:latin typeface="Courier New"/>
                <a:cs typeface="Courier New"/>
              </a:rPr>
              <a:t>    }</a:t>
            </a:r>
          </a:p>
          <a:p>
            <a:pPr marL="14287" indent="0">
              <a:buNone/>
            </a:pPr>
            <a:r>
              <a:rPr lang="en-GB" dirty="0" smtClean="0">
                <a:latin typeface="Courier New"/>
                <a:cs typeface="Courier New"/>
              </a:rPr>
              <a:t>}</a:t>
            </a:r>
          </a:p>
          <a:p>
            <a:r>
              <a:rPr lang="en-GB" dirty="0" smtClean="0"/>
              <a:t>Make sure you check all text that you display on screen</a:t>
            </a:r>
          </a:p>
          <a:p>
            <a:r>
              <a:rPr lang="en-GB" dirty="0" smtClean="0"/>
              <a:t>Does it make sense?</a:t>
            </a:r>
          </a:p>
          <a:p>
            <a:r>
              <a:rPr lang="en-GB" dirty="0" smtClean="0"/>
              <a:t>Is the spelling correct?</a:t>
            </a:r>
          </a:p>
          <a:p>
            <a:r>
              <a:rPr lang="en-GB" dirty="0" smtClean="0"/>
              <a:t>Will the target audience understand it?</a:t>
            </a:r>
          </a:p>
          <a:p>
            <a:endParaRPr lang="en-GB" dirty="0" smtClean="0"/>
          </a:p>
        </p:txBody>
      </p:sp>
      <p:pic>
        <p:nvPicPr>
          <p:cNvPr id="37892" name="Picture 4" descr="system_font_5thEd"/>
          <p:cNvPicPr>
            <a:picLocks noChangeAspect="1" noChangeArrowheads="1"/>
          </p:cNvPicPr>
          <p:nvPr/>
        </p:nvPicPr>
        <p:blipFill>
          <a:blip r:embed="rId3" cstate="print"/>
          <a:srcRect/>
          <a:stretch>
            <a:fillRect/>
          </a:stretch>
        </p:blipFill>
        <p:spPr bwMode="auto">
          <a:xfrm>
            <a:off x="6207370" y="1620363"/>
            <a:ext cx="2403230" cy="3471862"/>
          </a:xfrm>
          <a:prstGeom prst="rect">
            <a:avLst/>
          </a:prstGeom>
          <a:noFill/>
          <a:ln w="9525">
            <a:noFill/>
            <a:miter lim="800000"/>
            <a:headEnd/>
            <a:tailEnd/>
          </a:ln>
        </p:spPr>
      </p:pic>
    </p:spTree>
    <p:extLst>
      <p:ext uri="{BB962C8B-B14F-4D97-AF65-F5344CB8AC3E}">
        <p14:creationId xmlns:p14="http://schemas.microsoft.com/office/powerpoint/2010/main" val="1843898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smtClean="0"/>
              <a:t>Events (1)</a:t>
            </a:r>
          </a:p>
        </p:txBody>
      </p:sp>
      <p:sp>
        <p:nvSpPr>
          <p:cNvPr id="38915" name="Rectangle 3"/>
          <p:cNvSpPr>
            <a:spLocks noGrp="1" noChangeArrowheads="1"/>
          </p:cNvSpPr>
          <p:nvPr>
            <p:ph type="body" idx="1"/>
          </p:nvPr>
        </p:nvSpPr>
        <p:spPr/>
        <p:txBody>
          <a:bodyPr/>
          <a:lstStyle/>
          <a:p>
            <a:r>
              <a:rPr lang="en-GB" smtClean="0"/>
              <a:t>Programmer responsible for all event dispatching</a:t>
            </a:r>
          </a:p>
          <a:p>
            <a:r>
              <a:rPr lang="en-GB" smtClean="0"/>
              <a:t>Events generated when:</a:t>
            </a:r>
          </a:p>
          <a:p>
            <a:pPr lvl="1"/>
            <a:r>
              <a:rPr lang="en-GB" smtClean="0"/>
              <a:t>Key is pressed</a:t>
            </a:r>
          </a:p>
          <a:p>
            <a:pPr lvl="1"/>
            <a:r>
              <a:rPr lang="en-GB" smtClean="0"/>
              <a:t>Pointer is used (if available)</a:t>
            </a:r>
          </a:p>
          <a:p>
            <a:pPr lvl="1"/>
            <a:r>
              <a:rPr lang="en-GB" smtClean="0"/>
              <a:t>Display is painted</a:t>
            </a:r>
          </a:p>
          <a:p>
            <a:pPr lvl="1"/>
            <a:r>
              <a:rPr lang="en-GB" smtClean="0"/>
              <a:t>Implement the CommandListener interface</a:t>
            </a:r>
          </a:p>
          <a:p>
            <a:pPr lvl="1"/>
            <a:r>
              <a:rPr lang="en-GB" smtClean="0"/>
              <a:t>Display is hidden/shown</a:t>
            </a:r>
          </a:p>
          <a:p>
            <a:pPr lvl="2"/>
            <a:r>
              <a:rPr lang="en-GB" smtClean="0"/>
              <a:t>This may happen when there is an incoming call, text message or posting of an error message</a:t>
            </a:r>
          </a:p>
          <a:p>
            <a:pPr lvl="2"/>
            <a:r>
              <a:rPr lang="en-GB" smtClean="0"/>
              <a:t>hideNotify() and showNotify() methods are called on the Canvas when display is hidden/shown.</a:t>
            </a:r>
          </a:p>
          <a:p>
            <a:endParaRPr lang="en-GB" smtClean="0"/>
          </a:p>
        </p:txBody>
      </p:sp>
    </p:spTree>
    <p:extLst>
      <p:ext uri="{BB962C8B-B14F-4D97-AF65-F5344CB8AC3E}">
        <p14:creationId xmlns:p14="http://schemas.microsoft.com/office/powerpoint/2010/main" val="863376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smtClean="0"/>
              <a:t>High-Level UI API</a:t>
            </a:r>
          </a:p>
        </p:txBody>
      </p:sp>
      <p:sp>
        <p:nvSpPr>
          <p:cNvPr id="5123" name="Rectangle 3"/>
          <p:cNvSpPr>
            <a:spLocks noGrp="1" noChangeArrowheads="1"/>
          </p:cNvSpPr>
          <p:nvPr>
            <p:ph type="body" idx="1"/>
          </p:nvPr>
        </p:nvSpPr>
        <p:spPr/>
        <p:txBody>
          <a:bodyPr/>
          <a:lstStyle/>
          <a:p>
            <a:r>
              <a:rPr lang="en-GB" dirty="0" smtClean="0"/>
              <a:t>GUI Components for creating user interfaces</a:t>
            </a:r>
          </a:p>
          <a:p>
            <a:r>
              <a:rPr lang="en-GB" dirty="0" smtClean="0"/>
              <a:t>Portable across MIDP compatible devices</a:t>
            </a:r>
          </a:p>
          <a:p>
            <a:pPr lvl="1"/>
            <a:r>
              <a:rPr lang="en-GB" dirty="0" smtClean="0"/>
              <a:t>Same look and feel</a:t>
            </a:r>
          </a:p>
          <a:p>
            <a:pPr lvl="1"/>
            <a:r>
              <a:rPr lang="en-GB" dirty="0" smtClean="0"/>
              <a:t>Very little control over look and feel</a:t>
            </a:r>
          </a:p>
          <a:p>
            <a:r>
              <a:rPr lang="en-GB" dirty="0" smtClean="0"/>
              <a:t>All high-level controls are </a:t>
            </a:r>
            <a:br>
              <a:rPr lang="en-GB" dirty="0" smtClean="0"/>
            </a:br>
            <a:r>
              <a:rPr lang="en-GB" dirty="0" err="1" smtClean="0">
                <a:latin typeface="Courier New"/>
                <a:cs typeface="Courier New"/>
              </a:rPr>
              <a:t>Displayables</a:t>
            </a:r>
            <a:r>
              <a:rPr lang="en-GB" dirty="0" smtClean="0"/>
              <a:t> and they are </a:t>
            </a:r>
            <a:br>
              <a:rPr lang="en-GB" dirty="0" smtClean="0"/>
            </a:br>
            <a:r>
              <a:rPr lang="en-GB" dirty="0" smtClean="0"/>
              <a:t>subclasses of the Screen class</a:t>
            </a:r>
          </a:p>
          <a:p>
            <a:r>
              <a:rPr lang="en-GB" dirty="0" smtClean="0"/>
              <a:t>Your application should create</a:t>
            </a:r>
            <a:br>
              <a:rPr lang="en-GB" dirty="0" smtClean="0"/>
            </a:br>
            <a:r>
              <a:rPr lang="en-GB" dirty="0" smtClean="0"/>
              <a:t>new instances of or extend the provided</a:t>
            </a:r>
            <a:br>
              <a:rPr lang="en-GB" dirty="0" smtClean="0"/>
            </a:br>
            <a:r>
              <a:rPr lang="en-GB" dirty="0">
                <a:latin typeface="Courier New"/>
                <a:cs typeface="Courier New"/>
              </a:rPr>
              <a:t>Screen</a:t>
            </a:r>
            <a:r>
              <a:rPr lang="en-GB" dirty="0" smtClean="0"/>
              <a:t> classes like </a:t>
            </a:r>
            <a:r>
              <a:rPr lang="en-GB" dirty="0">
                <a:latin typeface="Courier New"/>
                <a:cs typeface="Courier New"/>
              </a:rPr>
              <a:t>Form</a:t>
            </a:r>
            <a:r>
              <a:rPr lang="en-GB" dirty="0" smtClean="0"/>
              <a:t> and </a:t>
            </a:r>
            <a:r>
              <a:rPr lang="en-GB" dirty="0">
                <a:latin typeface="Courier New"/>
                <a:cs typeface="Courier New"/>
              </a:rPr>
              <a:t>Alert</a:t>
            </a:r>
          </a:p>
          <a:p>
            <a:pPr lvl="1"/>
            <a:r>
              <a:rPr lang="en-GB" dirty="0" smtClean="0"/>
              <a:t>This ensures you application has a consistent user interface throughout</a:t>
            </a:r>
          </a:p>
          <a:p>
            <a:endParaRPr lang="en-GB" dirty="0" smtClean="0"/>
          </a:p>
        </p:txBody>
      </p:sp>
      <p:grpSp>
        <p:nvGrpSpPr>
          <p:cNvPr id="2" name="Group 25"/>
          <p:cNvGrpSpPr>
            <a:grpSpLocks/>
          </p:cNvGrpSpPr>
          <p:nvPr/>
        </p:nvGrpSpPr>
        <p:grpSpPr bwMode="auto">
          <a:xfrm>
            <a:off x="4489938" y="1684339"/>
            <a:ext cx="4601308" cy="2066926"/>
            <a:chOff x="2929" y="1061"/>
            <a:chExt cx="3275" cy="1302"/>
          </a:xfrm>
        </p:grpSpPr>
        <p:sp>
          <p:nvSpPr>
            <p:cNvPr id="5125" name="Text Box 6"/>
            <p:cNvSpPr txBox="1">
              <a:spLocks noChangeArrowheads="1"/>
            </p:cNvSpPr>
            <p:nvPr/>
          </p:nvSpPr>
          <p:spPr bwMode="auto">
            <a:xfrm>
              <a:off x="4290" y="1061"/>
              <a:ext cx="1800" cy="274"/>
            </a:xfrm>
            <a:prstGeom prst="rect">
              <a:avLst/>
            </a:prstGeom>
            <a:solidFill>
              <a:schemeClr val="accent2"/>
            </a:solidFill>
            <a:ln w="28575">
              <a:solidFill>
                <a:schemeClr val="tx1"/>
              </a:solidFill>
              <a:miter lim="800000"/>
              <a:headEnd/>
              <a:tailEnd/>
            </a:ln>
          </p:spPr>
          <p:txBody>
            <a:bodyPr wrap="none" lIns="100794" tIns="50397" rIns="100794" bIns="50397"/>
            <a:lstStyle/>
            <a:p>
              <a:pPr algn="ctr" defTabSz="1008063">
                <a:lnSpc>
                  <a:spcPct val="90000"/>
                </a:lnSpc>
                <a:spcBef>
                  <a:spcPct val="0"/>
                </a:spcBef>
                <a:spcAft>
                  <a:spcPct val="0"/>
                </a:spcAft>
                <a:buClrTx/>
              </a:pPr>
              <a:r>
                <a:rPr lang="en-GB">
                  <a:solidFill>
                    <a:schemeClr val="bg1"/>
                  </a:solidFill>
                </a:rPr>
                <a:t>Displayable</a:t>
              </a:r>
            </a:p>
          </p:txBody>
        </p:sp>
        <p:sp>
          <p:nvSpPr>
            <p:cNvPr id="5126" name="Text Box 7"/>
            <p:cNvSpPr txBox="1">
              <a:spLocks noChangeArrowheads="1"/>
            </p:cNvSpPr>
            <p:nvPr/>
          </p:nvSpPr>
          <p:spPr bwMode="auto">
            <a:xfrm>
              <a:off x="3064" y="1539"/>
              <a:ext cx="1800" cy="274"/>
            </a:xfrm>
            <a:prstGeom prst="rect">
              <a:avLst/>
            </a:prstGeom>
            <a:solidFill>
              <a:srgbClr val="3366FF"/>
            </a:solidFill>
            <a:ln w="28575">
              <a:solidFill>
                <a:schemeClr val="tx1"/>
              </a:solidFill>
              <a:miter lim="800000"/>
              <a:headEnd/>
              <a:tailEnd/>
            </a:ln>
          </p:spPr>
          <p:txBody>
            <a:bodyPr wrap="none" lIns="100794" tIns="50397" rIns="100794" bIns="50397"/>
            <a:lstStyle/>
            <a:p>
              <a:pPr algn="ctr" defTabSz="1008063">
                <a:lnSpc>
                  <a:spcPct val="90000"/>
                </a:lnSpc>
                <a:spcBef>
                  <a:spcPct val="0"/>
                </a:spcBef>
                <a:spcAft>
                  <a:spcPct val="0"/>
                </a:spcAft>
                <a:buClrTx/>
              </a:pPr>
              <a:r>
                <a:rPr lang="en-GB" b="1">
                  <a:solidFill>
                    <a:schemeClr val="bg1"/>
                  </a:solidFill>
                </a:rPr>
                <a:t>Screen</a:t>
              </a:r>
            </a:p>
          </p:txBody>
        </p:sp>
        <p:sp>
          <p:nvSpPr>
            <p:cNvPr id="5127" name="Line 8"/>
            <p:cNvSpPr>
              <a:spLocks noChangeShapeType="1"/>
            </p:cNvSpPr>
            <p:nvPr/>
          </p:nvSpPr>
          <p:spPr bwMode="auto">
            <a:xfrm flipV="1">
              <a:off x="4452" y="1341"/>
              <a:ext cx="5" cy="199"/>
            </a:xfrm>
            <a:prstGeom prst="line">
              <a:avLst/>
            </a:prstGeom>
            <a:noFill/>
            <a:ln w="38100">
              <a:solidFill>
                <a:schemeClr val="tx1"/>
              </a:solidFill>
              <a:round/>
              <a:headEnd/>
              <a:tailEnd type="triangle" w="med" len="med"/>
            </a:ln>
          </p:spPr>
          <p:txBody>
            <a:bodyPr/>
            <a:lstStyle/>
            <a:p>
              <a:endParaRPr lang="fi-FI"/>
            </a:p>
          </p:txBody>
        </p:sp>
        <p:sp>
          <p:nvSpPr>
            <p:cNvPr id="5128" name="Text Box 9"/>
            <p:cNvSpPr txBox="1">
              <a:spLocks noChangeArrowheads="1"/>
            </p:cNvSpPr>
            <p:nvPr/>
          </p:nvSpPr>
          <p:spPr bwMode="auto">
            <a:xfrm>
              <a:off x="5174" y="1545"/>
              <a:ext cx="887" cy="274"/>
            </a:xfrm>
            <a:prstGeom prst="rect">
              <a:avLst/>
            </a:prstGeom>
            <a:solidFill>
              <a:schemeClr val="accent2"/>
            </a:solidFill>
            <a:ln w="28575">
              <a:solidFill>
                <a:schemeClr val="tx1"/>
              </a:solidFill>
              <a:miter lim="800000"/>
              <a:headEnd/>
              <a:tailEnd/>
            </a:ln>
          </p:spPr>
          <p:txBody>
            <a:bodyPr wrap="none" lIns="100794" tIns="50397" rIns="100794" bIns="50397"/>
            <a:lstStyle/>
            <a:p>
              <a:pPr algn="ctr" defTabSz="1008063">
                <a:lnSpc>
                  <a:spcPct val="90000"/>
                </a:lnSpc>
                <a:spcBef>
                  <a:spcPct val="0"/>
                </a:spcBef>
                <a:spcAft>
                  <a:spcPct val="0"/>
                </a:spcAft>
                <a:buClrTx/>
              </a:pPr>
              <a:r>
                <a:rPr lang="en-GB">
                  <a:solidFill>
                    <a:schemeClr val="bg1"/>
                  </a:solidFill>
                </a:rPr>
                <a:t>Canvas</a:t>
              </a:r>
            </a:p>
          </p:txBody>
        </p:sp>
        <p:sp>
          <p:nvSpPr>
            <p:cNvPr id="5129" name="Line 10"/>
            <p:cNvSpPr>
              <a:spLocks noChangeShapeType="1"/>
            </p:cNvSpPr>
            <p:nvPr/>
          </p:nvSpPr>
          <p:spPr bwMode="auto">
            <a:xfrm flipV="1">
              <a:off x="5614" y="1341"/>
              <a:ext cx="4" cy="205"/>
            </a:xfrm>
            <a:prstGeom prst="line">
              <a:avLst/>
            </a:prstGeom>
            <a:noFill/>
            <a:ln w="38100">
              <a:solidFill>
                <a:schemeClr val="tx1"/>
              </a:solidFill>
              <a:round/>
              <a:headEnd/>
              <a:tailEnd type="triangle" w="med" len="med"/>
            </a:ln>
          </p:spPr>
          <p:txBody>
            <a:bodyPr/>
            <a:lstStyle/>
            <a:p>
              <a:endParaRPr lang="fi-FI"/>
            </a:p>
          </p:txBody>
        </p:sp>
        <p:sp>
          <p:nvSpPr>
            <p:cNvPr id="5130" name="Text Box 13"/>
            <p:cNvSpPr txBox="1">
              <a:spLocks noChangeArrowheads="1"/>
            </p:cNvSpPr>
            <p:nvPr/>
          </p:nvSpPr>
          <p:spPr bwMode="auto">
            <a:xfrm>
              <a:off x="4401" y="2139"/>
              <a:ext cx="699" cy="224"/>
            </a:xfrm>
            <a:prstGeom prst="rect">
              <a:avLst/>
            </a:prstGeom>
            <a:solidFill>
              <a:srgbClr val="3366FF"/>
            </a:solidFill>
            <a:ln w="28575">
              <a:solidFill>
                <a:schemeClr val="tx1"/>
              </a:solidFill>
              <a:miter lim="800000"/>
              <a:headEnd/>
              <a:tailEnd/>
            </a:ln>
          </p:spPr>
          <p:txBody>
            <a:bodyPr wrap="none" lIns="100794" tIns="50397" rIns="100794" bIns="50397">
              <a:spAutoFit/>
            </a:bodyPr>
            <a:lstStyle/>
            <a:p>
              <a:pPr algn="ctr" defTabSz="1008063">
                <a:lnSpc>
                  <a:spcPct val="90000"/>
                </a:lnSpc>
                <a:spcBef>
                  <a:spcPct val="0"/>
                </a:spcBef>
                <a:spcAft>
                  <a:spcPct val="0"/>
                </a:spcAft>
                <a:buClrTx/>
              </a:pPr>
              <a:r>
                <a:rPr lang="en-GB">
                  <a:solidFill>
                    <a:schemeClr val="bg1"/>
                  </a:solidFill>
                </a:rPr>
                <a:t>TextBox</a:t>
              </a:r>
            </a:p>
          </p:txBody>
        </p:sp>
        <p:sp>
          <p:nvSpPr>
            <p:cNvPr id="5131" name="Text Box 14"/>
            <p:cNvSpPr txBox="1">
              <a:spLocks noChangeArrowheads="1"/>
            </p:cNvSpPr>
            <p:nvPr/>
          </p:nvSpPr>
          <p:spPr bwMode="auto">
            <a:xfrm>
              <a:off x="2929" y="2139"/>
              <a:ext cx="472" cy="224"/>
            </a:xfrm>
            <a:prstGeom prst="rect">
              <a:avLst/>
            </a:prstGeom>
            <a:solidFill>
              <a:srgbClr val="3366FF"/>
            </a:solidFill>
            <a:ln w="28575">
              <a:solidFill>
                <a:schemeClr val="tx1"/>
              </a:solidFill>
              <a:miter lim="800000"/>
              <a:headEnd/>
              <a:tailEnd/>
            </a:ln>
          </p:spPr>
          <p:txBody>
            <a:bodyPr wrap="none" lIns="100794" tIns="50397" rIns="100794" bIns="50397">
              <a:spAutoFit/>
            </a:bodyPr>
            <a:lstStyle/>
            <a:p>
              <a:pPr algn="ctr" defTabSz="1008063">
                <a:lnSpc>
                  <a:spcPct val="90000"/>
                </a:lnSpc>
                <a:spcBef>
                  <a:spcPct val="0"/>
                </a:spcBef>
                <a:spcAft>
                  <a:spcPct val="0"/>
                </a:spcAft>
                <a:buClrTx/>
              </a:pPr>
              <a:r>
                <a:rPr lang="en-GB">
                  <a:solidFill>
                    <a:schemeClr val="bg1"/>
                  </a:solidFill>
                </a:rPr>
                <a:t>Alert</a:t>
              </a:r>
            </a:p>
          </p:txBody>
        </p:sp>
        <p:sp>
          <p:nvSpPr>
            <p:cNvPr id="5132" name="Text Box 15"/>
            <p:cNvSpPr txBox="1">
              <a:spLocks noChangeArrowheads="1"/>
            </p:cNvSpPr>
            <p:nvPr/>
          </p:nvSpPr>
          <p:spPr bwMode="auto">
            <a:xfrm>
              <a:off x="3436" y="2139"/>
              <a:ext cx="506" cy="224"/>
            </a:xfrm>
            <a:prstGeom prst="rect">
              <a:avLst/>
            </a:prstGeom>
            <a:solidFill>
              <a:srgbClr val="3366FF"/>
            </a:solidFill>
            <a:ln w="28575">
              <a:solidFill>
                <a:schemeClr val="tx1"/>
              </a:solidFill>
              <a:miter lim="800000"/>
              <a:headEnd/>
              <a:tailEnd/>
            </a:ln>
          </p:spPr>
          <p:txBody>
            <a:bodyPr wrap="none" lIns="100794" tIns="50397" rIns="100794" bIns="50397">
              <a:spAutoFit/>
            </a:bodyPr>
            <a:lstStyle/>
            <a:p>
              <a:pPr algn="ctr" defTabSz="1008063">
                <a:lnSpc>
                  <a:spcPct val="90000"/>
                </a:lnSpc>
                <a:spcBef>
                  <a:spcPct val="0"/>
                </a:spcBef>
                <a:spcAft>
                  <a:spcPct val="0"/>
                </a:spcAft>
                <a:buClrTx/>
              </a:pPr>
              <a:r>
                <a:rPr lang="en-GB">
                  <a:solidFill>
                    <a:schemeClr val="bg1"/>
                  </a:solidFill>
                </a:rPr>
                <a:t>Form</a:t>
              </a:r>
            </a:p>
          </p:txBody>
        </p:sp>
        <p:sp>
          <p:nvSpPr>
            <p:cNvPr id="5133" name="Text Box 16"/>
            <p:cNvSpPr txBox="1">
              <a:spLocks noChangeArrowheads="1"/>
            </p:cNvSpPr>
            <p:nvPr/>
          </p:nvSpPr>
          <p:spPr bwMode="auto">
            <a:xfrm>
              <a:off x="3983" y="2139"/>
              <a:ext cx="384" cy="224"/>
            </a:xfrm>
            <a:prstGeom prst="rect">
              <a:avLst/>
            </a:prstGeom>
            <a:solidFill>
              <a:srgbClr val="3366FF"/>
            </a:solidFill>
            <a:ln w="28575">
              <a:solidFill>
                <a:schemeClr val="tx1"/>
              </a:solidFill>
              <a:miter lim="800000"/>
              <a:headEnd/>
              <a:tailEnd/>
            </a:ln>
          </p:spPr>
          <p:txBody>
            <a:bodyPr wrap="none" lIns="100794" tIns="50397" rIns="100794" bIns="50397">
              <a:spAutoFit/>
            </a:bodyPr>
            <a:lstStyle/>
            <a:p>
              <a:pPr algn="ctr" defTabSz="1008063">
                <a:lnSpc>
                  <a:spcPct val="90000"/>
                </a:lnSpc>
                <a:spcBef>
                  <a:spcPct val="0"/>
                </a:spcBef>
                <a:spcAft>
                  <a:spcPct val="0"/>
                </a:spcAft>
                <a:buClrTx/>
              </a:pPr>
              <a:r>
                <a:rPr lang="en-GB">
                  <a:solidFill>
                    <a:schemeClr val="bg1"/>
                  </a:solidFill>
                </a:rPr>
                <a:t>List</a:t>
              </a:r>
            </a:p>
          </p:txBody>
        </p:sp>
        <p:cxnSp>
          <p:nvCxnSpPr>
            <p:cNvPr id="5134" name="AutoShape 17"/>
            <p:cNvCxnSpPr>
              <a:cxnSpLocks noChangeShapeType="1"/>
              <a:stCxn id="5131" idx="0"/>
              <a:endCxn id="5130" idx="0"/>
            </p:cNvCxnSpPr>
            <p:nvPr/>
          </p:nvCxnSpPr>
          <p:spPr bwMode="auto">
            <a:xfrm rot="5400000" flipH="1" flipV="1">
              <a:off x="3958" y="1346"/>
              <a:ext cx="8" cy="1585"/>
            </a:xfrm>
            <a:prstGeom prst="bentConnector3">
              <a:avLst>
                <a:gd name="adj1" fmla="val 1800000"/>
              </a:avLst>
            </a:prstGeom>
            <a:noFill/>
            <a:ln w="38100">
              <a:solidFill>
                <a:schemeClr val="tx1"/>
              </a:solidFill>
              <a:miter lim="800000"/>
              <a:headEnd/>
              <a:tailEnd/>
            </a:ln>
          </p:spPr>
        </p:cxnSp>
        <p:cxnSp>
          <p:nvCxnSpPr>
            <p:cNvPr id="5135" name="AutoShape 18"/>
            <p:cNvCxnSpPr>
              <a:cxnSpLocks noChangeShapeType="1"/>
              <a:stCxn id="5132" idx="0"/>
              <a:endCxn id="5133" idx="0"/>
            </p:cNvCxnSpPr>
            <p:nvPr/>
          </p:nvCxnSpPr>
          <p:spPr bwMode="auto">
            <a:xfrm rot="5400000" flipH="1" flipV="1">
              <a:off x="3932" y="1896"/>
              <a:ext cx="8" cy="486"/>
            </a:xfrm>
            <a:prstGeom prst="bentConnector3">
              <a:avLst>
                <a:gd name="adj1" fmla="val 1800000"/>
              </a:avLst>
            </a:prstGeom>
            <a:noFill/>
            <a:ln w="38100">
              <a:solidFill>
                <a:schemeClr val="tx1"/>
              </a:solidFill>
              <a:miter lim="800000"/>
              <a:headEnd/>
              <a:tailEnd/>
            </a:ln>
          </p:spPr>
        </p:cxnSp>
        <p:sp>
          <p:nvSpPr>
            <p:cNvPr id="5136" name="Line 19"/>
            <p:cNvSpPr>
              <a:spLocks noChangeShapeType="1"/>
            </p:cNvSpPr>
            <p:nvPr/>
          </p:nvSpPr>
          <p:spPr bwMode="auto">
            <a:xfrm flipV="1">
              <a:off x="3950" y="1823"/>
              <a:ext cx="0" cy="163"/>
            </a:xfrm>
            <a:prstGeom prst="line">
              <a:avLst/>
            </a:prstGeom>
            <a:noFill/>
            <a:ln w="38100">
              <a:solidFill>
                <a:schemeClr val="tx1"/>
              </a:solidFill>
              <a:round/>
              <a:headEnd/>
              <a:tailEnd type="triangle" w="med" len="med"/>
            </a:ln>
          </p:spPr>
          <p:txBody>
            <a:bodyPr wrap="none" lIns="90488" tIns="44450" rIns="90488" bIns="44450" anchor="ctr">
              <a:spAutoFit/>
            </a:bodyPr>
            <a:lstStyle/>
            <a:p>
              <a:endParaRPr lang="fi-FI"/>
            </a:p>
          </p:txBody>
        </p:sp>
        <p:sp>
          <p:nvSpPr>
            <p:cNvPr id="5137" name="Text Box 21"/>
            <p:cNvSpPr txBox="1">
              <a:spLocks noChangeArrowheads="1"/>
            </p:cNvSpPr>
            <p:nvPr/>
          </p:nvSpPr>
          <p:spPr bwMode="auto">
            <a:xfrm>
              <a:off x="5102" y="2138"/>
              <a:ext cx="1102" cy="224"/>
            </a:xfrm>
            <a:prstGeom prst="rect">
              <a:avLst/>
            </a:prstGeom>
            <a:solidFill>
              <a:schemeClr val="accent2"/>
            </a:solidFill>
            <a:ln w="28575">
              <a:solidFill>
                <a:schemeClr val="tx1"/>
              </a:solidFill>
              <a:miter lim="800000"/>
              <a:headEnd/>
              <a:tailEnd/>
            </a:ln>
          </p:spPr>
          <p:txBody>
            <a:bodyPr wrap="none" lIns="100794" tIns="50397" rIns="100794" bIns="50397">
              <a:spAutoFit/>
            </a:bodyPr>
            <a:lstStyle/>
            <a:p>
              <a:pPr algn="ctr" defTabSz="1008063">
                <a:lnSpc>
                  <a:spcPct val="90000"/>
                </a:lnSpc>
                <a:spcBef>
                  <a:spcPct val="0"/>
                </a:spcBef>
                <a:spcAft>
                  <a:spcPct val="0"/>
                </a:spcAft>
                <a:buClrTx/>
              </a:pPr>
              <a:r>
                <a:rPr lang="en-GB">
                  <a:solidFill>
                    <a:schemeClr val="bg1"/>
                  </a:solidFill>
                </a:rPr>
                <a:t>GameCanvas</a:t>
              </a:r>
            </a:p>
          </p:txBody>
        </p:sp>
        <p:sp>
          <p:nvSpPr>
            <p:cNvPr id="5138" name="Line 22"/>
            <p:cNvSpPr>
              <a:spLocks noChangeShapeType="1"/>
            </p:cNvSpPr>
            <p:nvPr/>
          </p:nvSpPr>
          <p:spPr bwMode="auto">
            <a:xfrm flipH="1" flipV="1">
              <a:off x="5611" y="1817"/>
              <a:ext cx="7" cy="305"/>
            </a:xfrm>
            <a:prstGeom prst="line">
              <a:avLst/>
            </a:prstGeom>
            <a:noFill/>
            <a:ln w="38100">
              <a:solidFill>
                <a:schemeClr val="tx1"/>
              </a:solidFill>
              <a:round/>
              <a:headEnd/>
              <a:tailEnd type="triangle" w="med" len="med"/>
            </a:ln>
          </p:spPr>
          <p:txBody>
            <a:bodyPr lIns="90488" tIns="44450" rIns="90488" bIns="44450" anchor="ctr">
              <a:spAutoFit/>
            </a:bodyPr>
            <a:lstStyle/>
            <a:p>
              <a:endParaRPr lang="fi-FI"/>
            </a:p>
          </p:txBody>
        </p:sp>
      </p:grpSp>
    </p:spTree>
    <p:extLst>
      <p:ext uri="{BB962C8B-B14F-4D97-AF65-F5344CB8AC3E}">
        <p14:creationId xmlns:p14="http://schemas.microsoft.com/office/powerpoint/2010/main" val="531613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smtClean="0"/>
              <a:t>Events (2)</a:t>
            </a:r>
          </a:p>
        </p:txBody>
      </p:sp>
      <p:sp>
        <p:nvSpPr>
          <p:cNvPr id="39939" name="Rectangle 3"/>
          <p:cNvSpPr>
            <a:spLocks noGrp="1" noChangeArrowheads="1"/>
          </p:cNvSpPr>
          <p:nvPr>
            <p:ph type="body" idx="1"/>
          </p:nvPr>
        </p:nvSpPr>
        <p:spPr/>
        <p:txBody>
          <a:bodyPr/>
          <a:lstStyle/>
          <a:p>
            <a:r>
              <a:rPr lang="en-GB" dirty="0" smtClean="0"/>
              <a:t>To keep key events portable use the </a:t>
            </a:r>
            <a:r>
              <a:rPr lang="en-GB" dirty="0" err="1">
                <a:latin typeface="Courier New"/>
                <a:ea typeface="Arial" charset="0"/>
                <a:cs typeface="Courier New"/>
              </a:rPr>
              <a:t>getGameAction</a:t>
            </a:r>
            <a:r>
              <a:rPr lang="en-GB" dirty="0">
                <a:latin typeface="Courier New"/>
                <a:ea typeface="Arial" charset="0"/>
                <a:cs typeface="Courier New"/>
              </a:rPr>
              <a:t>() </a:t>
            </a:r>
            <a:r>
              <a:rPr lang="en-GB" dirty="0" smtClean="0"/>
              <a:t>and </a:t>
            </a:r>
            <a:r>
              <a:rPr lang="en-GB" dirty="0" err="1">
                <a:latin typeface="Courier New"/>
                <a:ea typeface="Arial" charset="0"/>
                <a:cs typeface="Courier New"/>
              </a:rPr>
              <a:t>getKeyCode</a:t>
            </a:r>
            <a:r>
              <a:rPr lang="en-GB" dirty="0">
                <a:latin typeface="Courier New"/>
                <a:ea typeface="Arial" charset="0"/>
                <a:cs typeface="Courier New"/>
              </a:rPr>
              <a:t>()</a:t>
            </a:r>
            <a:r>
              <a:rPr lang="en-GB" dirty="0" smtClean="0"/>
              <a:t> methods</a:t>
            </a:r>
          </a:p>
          <a:p>
            <a:r>
              <a:rPr lang="en-GB" dirty="0" smtClean="0"/>
              <a:t>Common game actions are:</a:t>
            </a:r>
          </a:p>
          <a:p>
            <a:pPr lvl="1"/>
            <a:r>
              <a:rPr lang="en-GB" dirty="0" smtClean="0">
                <a:latin typeface="Courier New"/>
                <a:cs typeface="Courier New"/>
              </a:rPr>
              <a:t>UP</a:t>
            </a:r>
          </a:p>
          <a:p>
            <a:pPr lvl="1"/>
            <a:r>
              <a:rPr lang="en-GB" dirty="0" smtClean="0">
                <a:latin typeface="Courier New"/>
                <a:cs typeface="Courier New"/>
              </a:rPr>
              <a:t>DOWN</a:t>
            </a:r>
          </a:p>
          <a:p>
            <a:pPr lvl="1"/>
            <a:r>
              <a:rPr lang="en-GB" dirty="0" smtClean="0">
                <a:latin typeface="Courier New"/>
                <a:cs typeface="Courier New"/>
              </a:rPr>
              <a:t>LEFT</a:t>
            </a:r>
          </a:p>
          <a:p>
            <a:pPr lvl="1"/>
            <a:r>
              <a:rPr lang="en-GB" dirty="0" smtClean="0">
                <a:latin typeface="Courier New"/>
                <a:cs typeface="Courier New"/>
              </a:rPr>
              <a:t>RIGHT</a:t>
            </a:r>
          </a:p>
          <a:p>
            <a:pPr lvl="1"/>
            <a:r>
              <a:rPr lang="en-GB" dirty="0" smtClean="0">
                <a:latin typeface="Courier New"/>
                <a:cs typeface="Courier New"/>
              </a:rPr>
              <a:t>FIRE</a:t>
            </a:r>
          </a:p>
          <a:p>
            <a:endParaRPr lang="en-GB" dirty="0" smtClean="0"/>
          </a:p>
        </p:txBody>
      </p:sp>
    </p:spTree>
    <p:extLst>
      <p:ext uri="{BB962C8B-B14F-4D97-AF65-F5344CB8AC3E}">
        <p14:creationId xmlns:p14="http://schemas.microsoft.com/office/powerpoint/2010/main" val="3582227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Example (1)</a:t>
            </a:r>
            <a:endParaRPr lang="en-US" dirty="0"/>
          </a:p>
        </p:txBody>
      </p:sp>
      <p:sp>
        <p:nvSpPr>
          <p:cNvPr id="3" name="Content Placeholder 2"/>
          <p:cNvSpPr>
            <a:spLocks noGrp="1"/>
          </p:cNvSpPr>
          <p:nvPr>
            <p:ph idx="1"/>
          </p:nvPr>
        </p:nvSpPr>
        <p:spPr/>
        <p:txBody>
          <a:bodyPr>
            <a:noAutofit/>
          </a:bodyPr>
          <a:lstStyle/>
          <a:p>
            <a:pPr marL="0" indent="0">
              <a:buNone/>
            </a:pPr>
            <a:r>
              <a:rPr lang="en-US" sz="1400" dirty="0">
                <a:latin typeface="Courier New"/>
                <a:cs typeface="Courier New"/>
              </a:rPr>
              <a:t>public class </a:t>
            </a:r>
            <a:r>
              <a:rPr lang="en-US" sz="1400" dirty="0" err="1">
                <a:latin typeface="Courier New"/>
                <a:cs typeface="Courier New"/>
              </a:rPr>
              <a:t>MyCanvas</a:t>
            </a:r>
            <a:r>
              <a:rPr lang="en-US" sz="1400" dirty="0">
                <a:latin typeface="Courier New"/>
                <a:cs typeface="Courier New"/>
              </a:rPr>
              <a:t> extends Canvas {</a:t>
            </a:r>
          </a:p>
          <a:p>
            <a:pPr marL="0" indent="0">
              <a:buNone/>
            </a:pPr>
            <a:endParaRPr lang="en-US" sz="1400" dirty="0">
              <a:latin typeface="Courier New"/>
              <a:cs typeface="Courier New"/>
            </a:endParaRPr>
          </a:p>
          <a:p>
            <a:pPr marL="0" indent="0">
              <a:buNone/>
            </a:pPr>
            <a:r>
              <a:rPr lang="en-US" sz="1400" dirty="0">
                <a:latin typeface="Courier New"/>
                <a:cs typeface="Courier New"/>
              </a:rPr>
              <a:t>    private String </a:t>
            </a:r>
            <a:r>
              <a:rPr lang="en-US" sz="1400" dirty="0" err="1">
                <a:latin typeface="Courier New"/>
                <a:cs typeface="Courier New"/>
              </a:rPr>
              <a:t>keyName</a:t>
            </a:r>
            <a:r>
              <a:rPr lang="en-US" sz="1400" dirty="0">
                <a:latin typeface="Courier New"/>
                <a:cs typeface="Courier New"/>
              </a:rPr>
              <a:t> = "NOT PRESSED";</a:t>
            </a:r>
          </a:p>
          <a:p>
            <a:pPr marL="0" indent="0">
              <a:buNone/>
            </a:pPr>
            <a:r>
              <a:rPr lang="en-US" sz="1400" dirty="0">
                <a:latin typeface="Courier New"/>
                <a:cs typeface="Courier New"/>
              </a:rPr>
              <a:t>    private </a:t>
            </a:r>
            <a:r>
              <a:rPr lang="en-US" sz="1400" dirty="0" err="1">
                <a:latin typeface="Courier New"/>
                <a:cs typeface="Courier New"/>
              </a:rPr>
              <a:t>int</a:t>
            </a:r>
            <a:r>
              <a:rPr lang="en-US" sz="1400" dirty="0">
                <a:latin typeface="Courier New"/>
                <a:cs typeface="Courier New"/>
              </a:rPr>
              <a:t> </a:t>
            </a:r>
            <a:r>
              <a:rPr lang="en-US" sz="1400" dirty="0" err="1">
                <a:latin typeface="Courier New"/>
                <a:cs typeface="Courier New"/>
              </a:rPr>
              <a:t>currentKey</a:t>
            </a:r>
            <a:r>
              <a:rPr lang="en-US" sz="1400" dirty="0" smtClean="0">
                <a:latin typeface="Courier New"/>
                <a:cs typeface="Courier New"/>
              </a:rPr>
              <a:t>;</a:t>
            </a:r>
            <a:endParaRPr lang="en-US" sz="1400" dirty="0">
              <a:latin typeface="Courier New"/>
              <a:cs typeface="Courier New"/>
            </a:endParaRPr>
          </a:p>
          <a:p>
            <a:pPr marL="0" indent="0">
              <a:buNone/>
            </a:pPr>
            <a:r>
              <a:rPr lang="en-US" sz="1400" dirty="0">
                <a:latin typeface="Courier New"/>
                <a:cs typeface="Courier New"/>
              </a:rPr>
              <a:t>    protected void paint(Graphics g) {</a:t>
            </a:r>
          </a:p>
          <a:p>
            <a:pPr marL="0" indent="0">
              <a:buNone/>
            </a:pPr>
            <a:r>
              <a:rPr lang="en-US" sz="1400" dirty="0">
                <a:latin typeface="Courier New"/>
                <a:cs typeface="Courier New"/>
              </a:rPr>
              <a:t>        </a:t>
            </a:r>
            <a:r>
              <a:rPr lang="en-US" sz="1400" dirty="0" err="1">
                <a:latin typeface="Courier New"/>
                <a:cs typeface="Courier New"/>
              </a:rPr>
              <a:t>g.fillRect</a:t>
            </a:r>
            <a:r>
              <a:rPr lang="en-US" sz="1400" dirty="0">
                <a:latin typeface="Courier New"/>
                <a:cs typeface="Courier New"/>
              </a:rPr>
              <a:t>(0, 0, </a:t>
            </a:r>
            <a:r>
              <a:rPr lang="en-US" sz="1400" dirty="0" err="1">
                <a:latin typeface="Courier New"/>
                <a:cs typeface="Courier New"/>
              </a:rPr>
              <a:t>getWidth</a:t>
            </a:r>
            <a:r>
              <a:rPr lang="en-US" sz="1400" dirty="0">
                <a:latin typeface="Courier New"/>
                <a:cs typeface="Courier New"/>
              </a:rPr>
              <a:t>(), </a:t>
            </a:r>
            <a:r>
              <a:rPr lang="en-US" sz="1400" dirty="0" err="1">
                <a:latin typeface="Courier New"/>
                <a:cs typeface="Courier New"/>
              </a:rPr>
              <a:t>getHeight</a:t>
            </a:r>
            <a:r>
              <a:rPr lang="en-US" sz="1400" dirty="0">
                <a:latin typeface="Courier New"/>
                <a:cs typeface="Courier New"/>
              </a:rPr>
              <a:t>());</a:t>
            </a:r>
          </a:p>
          <a:p>
            <a:pPr marL="0" indent="0">
              <a:buNone/>
            </a:pPr>
            <a:r>
              <a:rPr lang="en-US" sz="1400" dirty="0">
                <a:latin typeface="Courier New"/>
                <a:cs typeface="Courier New"/>
              </a:rPr>
              <a:t>        </a:t>
            </a:r>
            <a:r>
              <a:rPr lang="en-US" sz="1400" dirty="0" err="1">
                <a:latin typeface="Courier New"/>
                <a:cs typeface="Courier New"/>
              </a:rPr>
              <a:t>g.setColor</a:t>
            </a:r>
            <a:r>
              <a:rPr lang="en-US" sz="1400" dirty="0">
                <a:latin typeface="Courier New"/>
                <a:cs typeface="Courier New"/>
              </a:rPr>
              <a:t>(0xffffff);</a:t>
            </a:r>
          </a:p>
          <a:p>
            <a:pPr marL="0" indent="0">
              <a:buNone/>
            </a:pPr>
            <a:r>
              <a:rPr lang="en-US" sz="1400" dirty="0">
                <a:latin typeface="Courier New"/>
                <a:cs typeface="Courier New"/>
              </a:rPr>
              <a:t>        </a:t>
            </a:r>
            <a:r>
              <a:rPr lang="en-US" sz="1400" dirty="0" err="1">
                <a:latin typeface="Courier New"/>
                <a:cs typeface="Courier New"/>
              </a:rPr>
              <a:t>g.drawString</a:t>
            </a:r>
            <a:r>
              <a:rPr lang="en-US" sz="1400" dirty="0">
                <a:latin typeface="Courier New"/>
                <a:cs typeface="Courier New"/>
              </a:rPr>
              <a:t>(</a:t>
            </a:r>
            <a:r>
              <a:rPr lang="en-US" sz="1400" dirty="0" err="1">
                <a:latin typeface="Courier New"/>
                <a:cs typeface="Courier New"/>
              </a:rPr>
              <a:t>getKey</a:t>
            </a:r>
            <a:r>
              <a:rPr lang="en-US" sz="1400" dirty="0">
                <a:latin typeface="Courier New"/>
                <a:cs typeface="Courier New"/>
              </a:rPr>
              <a:t>(), 0, 0, </a:t>
            </a:r>
            <a:r>
              <a:rPr lang="en-US" sz="1400" dirty="0" err="1">
                <a:latin typeface="Courier New"/>
                <a:cs typeface="Courier New"/>
              </a:rPr>
              <a:t>Graphics.TOP</a:t>
            </a:r>
            <a:r>
              <a:rPr lang="en-US" sz="1400" dirty="0">
                <a:latin typeface="Courier New"/>
                <a:cs typeface="Courier New"/>
              </a:rPr>
              <a:t> | </a:t>
            </a:r>
            <a:r>
              <a:rPr lang="en-US" sz="1400" dirty="0" err="1">
                <a:latin typeface="Courier New"/>
                <a:cs typeface="Courier New"/>
              </a:rPr>
              <a:t>Graphics.LEFT</a:t>
            </a:r>
            <a:r>
              <a:rPr lang="en-US" sz="1400" dirty="0">
                <a:latin typeface="Courier New"/>
                <a:cs typeface="Courier New"/>
              </a:rPr>
              <a:t>);</a:t>
            </a:r>
          </a:p>
          <a:p>
            <a:pPr marL="0" indent="0">
              <a:buNone/>
            </a:pPr>
            <a:r>
              <a:rPr lang="en-US" sz="1400" dirty="0">
                <a:latin typeface="Courier New"/>
                <a:cs typeface="Courier New"/>
              </a:rPr>
              <a:t>    }</a:t>
            </a:r>
          </a:p>
          <a:p>
            <a:pPr marL="0" indent="0">
              <a:buNone/>
            </a:pPr>
            <a:endParaRPr lang="en-US" sz="1400" dirty="0">
              <a:latin typeface="Courier New"/>
              <a:cs typeface="Courier New"/>
            </a:endParaRPr>
          </a:p>
          <a:p>
            <a:pPr marL="0" indent="0">
              <a:buNone/>
            </a:pPr>
            <a:r>
              <a:rPr lang="en-US" sz="1400" dirty="0">
                <a:latin typeface="Courier New"/>
                <a:cs typeface="Courier New"/>
              </a:rPr>
              <a:t>    protected void </a:t>
            </a:r>
            <a:r>
              <a:rPr lang="en-US" sz="1400" dirty="0" err="1">
                <a:latin typeface="Courier New"/>
                <a:cs typeface="Courier New"/>
              </a:rPr>
              <a:t>keyPressed</a:t>
            </a:r>
            <a:r>
              <a:rPr lang="en-US" sz="1400" dirty="0">
                <a:latin typeface="Courier New"/>
                <a:cs typeface="Courier New"/>
              </a:rPr>
              <a:t>(</a:t>
            </a:r>
            <a:r>
              <a:rPr lang="en-US" sz="1400" dirty="0" err="1">
                <a:latin typeface="Courier New"/>
                <a:cs typeface="Courier New"/>
              </a:rPr>
              <a:t>int</a:t>
            </a:r>
            <a:r>
              <a:rPr lang="en-US" sz="1400" dirty="0">
                <a:latin typeface="Courier New"/>
                <a:cs typeface="Courier New"/>
              </a:rPr>
              <a:t> </a:t>
            </a:r>
            <a:r>
              <a:rPr lang="en-US" sz="1400" dirty="0" err="1">
                <a:latin typeface="Courier New"/>
                <a:cs typeface="Courier New"/>
              </a:rPr>
              <a:t>keyCode</a:t>
            </a:r>
            <a:r>
              <a:rPr lang="en-US" sz="1400" dirty="0">
                <a:latin typeface="Courier New"/>
                <a:cs typeface="Courier New"/>
              </a:rPr>
              <a:t>) {</a:t>
            </a:r>
          </a:p>
          <a:p>
            <a:pPr marL="0" indent="0">
              <a:buNone/>
            </a:pPr>
            <a:r>
              <a:rPr lang="en-US" sz="1400" dirty="0">
                <a:latin typeface="Courier New"/>
                <a:cs typeface="Courier New"/>
              </a:rPr>
              <a:t>        </a:t>
            </a:r>
            <a:r>
              <a:rPr lang="en-US" sz="1400" dirty="0" err="1">
                <a:latin typeface="Courier New"/>
                <a:cs typeface="Courier New"/>
              </a:rPr>
              <a:t>currentKey</a:t>
            </a:r>
            <a:r>
              <a:rPr lang="en-US" sz="1400" dirty="0">
                <a:latin typeface="Courier New"/>
                <a:cs typeface="Courier New"/>
              </a:rPr>
              <a:t> = </a:t>
            </a:r>
            <a:r>
              <a:rPr lang="en-US" sz="1400" dirty="0" err="1">
                <a:latin typeface="Courier New"/>
                <a:cs typeface="Courier New"/>
              </a:rPr>
              <a:t>getGameAction</a:t>
            </a:r>
            <a:r>
              <a:rPr lang="en-US" sz="1400" dirty="0">
                <a:latin typeface="Courier New"/>
                <a:cs typeface="Courier New"/>
              </a:rPr>
              <a:t>(</a:t>
            </a:r>
            <a:r>
              <a:rPr lang="en-US" sz="1400" dirty="0" err="1">
                <a:latin typeface="Courier New"/>
                <a:cs typeface="Courier New"/>
              </a:rPr>
              <a:t>keyCode</a:t>
            </a:r>
            <a:r>
              <a:rPr lang="en-US" sz="1400" dirty="0">
                <a:latin typeface="Courier New"/>
                <a:cs typeface="Courier New"/>
              </a:rPr>
              <a:t>);</a:t>
            </a:r>
          </a:p>
          <a:p>
            <a:pPr marL="0" indent="0">
              <a:buNone/>
            </a:pPr>
            <a:r>
              <a:rPr lang="en-US" sz="1400" dirty="0">
                <a:latin typeface="Courier New"/>
                <a:cs typeface="Courier New"/>
              </a:rPr>
              <a:t>        </a:t>
            </a:r>
            <a:r>
              <a:rPr lang="en-US" sz="1400" dirty="0" err="1">
                <a:latin typeface="Courier New"/>
                <a:cs typeface="Courier New"/>
              </a:rPr>
              <a:t>getKey</a:t>
            </a:r>
            <a:r>
              <a:rPr lang="en-US" sz="1400" dirty="0">
                <a:latin typeface="Courier New"/>
                <a:cs typeface="Courier New"/>
              </a:rPr>
              <a:t>();</a:t>
            </a:r>
          </a:p>
          <a:p>
            <a:pPr marL="0" indent="0">
              <a:buNone/>
            </a:pPr>
            <a:r>
              <a:rPr lang="en-US" sz="1400" dirty="0">
                <a:latin typeface="Courier New"/>
                <a:cs typeface="Courier New"/>
              </a:rPr>
              <a:t>        repaint();</a:t>
            </a:r>
          </a:p>
          <a:p>
            <a:pPr marL="0" indent="0">
              <a:buNone/>
            </a:pPr>
            <a:r>
              <a:rPr lang="en-US" sz="1400" dirty="0">
                <a:latin typeface="Courier New"/>
                <a:cs typeface="Courier New"/>
              </a:rPr>
              <a:t>    </a:t>
            </a:r>
            <a:r>
              <a:rPr lang="en-US" sz="1400" dirty="0" smtClean="0">
                <a:latin typeface="Courier New"/>
                <a:cs typeface="Courier New"/>
              </a:rPr>
              <a:t>}</a:t>
            </a:r>
            <a:endParaRPr lang="en-US" sz="1400" dirty="0">
              <a:latin typeface="Courier New"/>
              <a:cs typeface="Courier New"/>
            </a:endParaRPr>
          </a:p>
          <a:p>
            <a:pPr marL="0" indent="0">
              <a:buNone/>
            </a:pPr>
            <a:r>
              <a:rPr lang="en-US" sz="1400" dirty="0">
                <a:latin typeface="Courier New"/>
                <a:cs typeface="Courier New"/>
              </a:rPr>
              <a:t>    </a:t>
            </a:r>
          </a:p>
        </p:txBody>
      </p:sp>
    </p:spTree>
    <p:extLst>
      <p:ext uri="{BB962C8B-B14F-4D97-AF65-F5344CB8AC3E}">
        <p14:creationId xmlns:p14="http://schemas.microsoft.com/office/powerpoint/2010/main" val="291796177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a:t>
            </a:r>
            <a:r>
              <a:rPr lang="en-US" dirty="0" smtClean="0"/>
              <a:t>(2)</a:t>
            </a:r>
            <a:endParaRPr lang="en-US" dirty="0"/>
          </a:p>
        </p:txBody>
      </p:sp>
      <p:sp>
        <p:nvSpPr>
          <p:cNvPr id="3" name="Content Placeholder 2"/>
          <p:cNvSpPr>
            <a:spLocks noGrp="1"/>
          </p:cNvSpPr>
          <p:nvPr>
            <p:ph idx="1"/>
          </p:nvPr>
        </p:nvSpPr>
        <p:spPr/>
        <p:txBody>
          <a:bodyPr>
            <a:noAutofit/>
          </a:bodyPr>
          <a:lstStyle/>
          <a:p>
            <a:pPr marL="0" indent="0">
              <a:buNone/>
            </a:pPr>
            <a:r>
              <a:rPr lang="en-US" sz="1400" dirty="0">
                <a:latin typeface="Courier New"/>
                <a:cs typeface="Courier New"/>
              </a:rPr>
              <a:t>public String </a:t>
            </a:r>
            <a:r>
              <a:rPr lang="en-US" sz="1400" dirty="0" err="1">
                <a:latin typeface="Courier New"/>
                <a:cs typeface="Courier New"/>
              </a:rPr>
              <a:t>getKey</a:t>
            </a:r>
            <a:r>
              <a:rPr lang="en-US" sz="1400" dirty="0">
                <a:latin typeface="Courier New"/>
                <a:cs typeface="Courier New"/>
              </a:rPr>
              <a:t>() {</a:t>
            </a:r>
          </a:p>
          <a:p>
            <a:pPr marL="0" indent="0">
              <a:buNone/>
            </a:pPr>
            <a:r>
              <a:rPr lang="en-US" sz="1400" dirty="0">
                <a:latin typeface="Courier New"/>
                <a:cs typeface="Courier New"/>
              </a:rPr>
              <a:t>        switch (</a:t>
            </a:r>
            <a:r>
              <a:rPr lang="en-US" sz="1400" dirty="0" err="1">
                <a:latin typeface="Courier New"/>
                <a:cs typeface="Courier New"/>
              </a:rPr>
              <a:t>currentKey</a:t>
            </a:r>
            <a:r>
              <a:rPr lang="en-US" sz="1400" dirty="0">
                <a:latin typeface="Courier New"/>
                <a:cs typeface="Courier New"/>
              </a:rPr>
              <a:t>) {</a:t>
            </a:r>
          </a:p>
          <a:p>
            <a:pPr marL="0" indent="0">
              <a:buNone/>
            </a:pPr>
            <a:r>
              <a:rPr lang="en-US" sz="1400" dirty="0">
                <a:latin typeface="Courier New"/>
                <a:cs typeface="Courier New"/>
              </a:rPr>
              <a:t>            case UP:</a:t>
            </a:r>
          </a:p>
          <a:p>
            <a:pPr marL="0" indent="0">
              <a:buNone/>
            </a:pPr>
            <a:r>
              <a:rPr lang="en-US" sz="1400" dirty="0">
                <a:latin typeface="Courier New"/>
                <a:cs typeface="Courier New"/>
              </a:rPr>
              <a:t>                </a:t>
            </a:r>
            <a:r>
              <a:rPr lang="en-US" sz="1400" dirty="0" err="1">
                <a:latin typeface="Courier New"/>
                <a:cs typeface="Courier New"/>
              </a:rPr>
              <a:t>keyName</a:t>
            </a:r>
            <a:r>
              <a:rPr lang="en-US" sz="1400" dirty="0">
                <a:latin typeface="Courier New"/>
                <a:cs typeface="Courier New"/>
              </a:rPr>
              <a:t> = "Up”; break;</a:t>
            </a:r>
          </a:p>
          <a:p>
            <a:pPr marL="0" indent="0">
              <a:buNone/>
            </a:pPr>
            <a:r>
              <a:rPr lang="en-US" sz="1400" dirty="0">
                <a:latin typeface="Courier New"/>
                <a:cs typeface="Courier New"/>
              </a:rPr>
              <a:t>            case DOWN:</a:t>
            </a:r>
          </a:p>
          <a:p>
            <a:pPr marL="0" indent="0">
              <a:buNone/>
            </a:pPr>
            <a:r>
              <a:rPr lang="en-US" sz="1400" dirty="0">
                <a:latin typeface="Courier New"/>
                <a:cs typeface="Courier New"/>
              </a:rPr>
              <a:t>                </a:t>
            </a:r>
            <a:r>
              <a:rPr lang="en-US" sz="1400" dirty="0" err="1">
                <a:latin typeface="Courier New"/>
                <a:cs typeface="Courier New"/>
              </a:rPr>
              <a:t>keyName</a:t>
            </a:r>
            <a:r>
              <a:rPr lang="en-US" sz="1400" dirty="0">
                <a:latin typeface="Courier New"/>
                <a:cs typeface="Courier New"/>
              </a:rPr>
              <a:t> = "Down”; break;</a:t>
            </a:r>
          </a:p>
          <a:p>
            <a:pPr marL="0" indent="0">
              <a:buNone/>
            </a:pPr>
            <a:r>
              <a:rPr lang="en-US" sz="1400" dirty="0">
                <a:latin typeface="Courier New"/>
                <a:cs typeface="Courier New"/>
              </a:rPr>
              <a:t>            case LEFT:</a:t>
            </a:r>
          </a:p>
          <a:p>
            <a:pPr marL="0" indent="0">
              <a:buNone/>
            </a:pPr>
            <a:r>
              <a:rPr lang="en-US" sz="1400" dirty="0">
                <a:latin typeface="Courier New"/>
                <a:cs typeface="Courier New"/>
              </a:rPr>
              <a:t>                </a:t>
            </a:r>
            <a:r>
              <a:rPr lang="en-US" sz="1400" dirty="0" err="1">
                <a:latin typeface="Courier New"/>
                <a:cs typeface="Courier New"/>
              </a:rPr>
              <a:t>keyName</a:t>
            </a:r>
            <a:r>
              <a:rPr lang="en-US" sz="1400" dirty="0">
                <a:latin typeface="Courier New"/>
                <a:cs typeface="Courier New"/>
              </a:rPr>
              <a:t> = "Left”; break;</a:t>
            </a:r>
          </a:p>
          <a:p>
            <a:pPr marL="0" indent="0">
              <a:buNone/>
            </a:pPr>
            <a:r>
              <a:rPr lang="en-US" sz="1400" dirty="0">
                <a:latin typeface="Courier New"/>
                <a:cs typeface="Courier New"/>
              </a:rPr>
              <a:t>            case RIGHT:</a:t>
            </a:r>
          </a:p>
          <a:p>
            <a:pPr marL="0" indent="0">
              <a:buNone/>
            </a:pPr>
            <a:r>
              <a:rPr lang="en-US" sz="1400" dirty="0">
                <a:latin typeface="Courier New"/>
                <a:cs typeface="Courier New"/>
              </a:rPr>
              <a:t>                </a:t>
            </a:r>
            <a:r>
              <a:rPr lang="en-US" sz="1400" dirty="0" err="1">
                <a:latin typeface="Courier New"/>
                <a:cs typeface="Courier New"/>
              </a:rPr>
              <a:t>keyName</a:t>
            </a:r>
            <a:r>
              <a:rPr lang="en-US" sz="1400" dirty="0">
                <a:latin typeface="Courier New"/>
                <a:cs typeface="Courier New"/>
              </a:rPr>
              <a:t> = "Right”; break;</a:t>
            </a:r>
          </a:p>
          <a:p>
            <a:pPr marL="0" indent="0">
              <a:buNone/>
            </a:pPr>
            <a:r>
              <a:rPr lang="en-US" sz="1400" dirty="0">
                <a:latin typeface="Courier New"/>
                <a:cs typeface="Courier New"/>
              </a:rPr>
              <a:t>        }</a:t>
            </a:r>
          </a:p>
          <a:p>
            <a:pPr marL="0" indent="0">
              <a:buNone/>
            </a:pPr>
            <a:r>
              <a:rPr lang="en-US" sz="1400" dirty="0">
                <a:latin typeface="Courier New"/>
                <a:cs typeface="Courier New"/>
              </a:rPr>
              <a:t>        return </a:t>
            </a:r>
            <a:r>
              <a:rPr lang="en-US" sz="1400" dirty="0" err="1">
                <a:latin typeface="Courier New"/>
                <a:cs typeface="Courier New"/>
              </a:rPr>
              <a:t>keyName</a:t>
            </a:r>
            <a:r>
              <a:rPr lang="en-US" sz="1400" dirty="0">
                <a:latin typeface="Courier New"/>
                <a:cs typeface="Courier New"/>
              </a:rPr>
              <a:t>;</a:t>
            </a:r>
          </a:p>
          <a:p>
            <a:pPr marL="0" indent="0">
              <a:buNone/>
            </a:pPr>
            <a:r>
              <a:rPr lang="en-US" sz="1400" dirty="0">
                <a:latin typeface="Courier New"/>
                <a:cs typeface="Courier New"/>
              </a:rPr>
              <a:t>    }</a:t>
            </a:r>
          </a:p>
          <a:p>
            <a:pPr marL="0" indent="0">
              <a:buNone/>
            </a:pPr>
            <a:r>
              <a:rPr lang="en-US" sz="1400" dirty="0" smtClean="0">
                <a:latin typeface="Courier New"/>
                <a:cs typeface="Courier New"/>
              </a:rPr>
              <a:t>}</a:t>
            </a:r>
          </a:p>
        </p:txBody>
      </p:sp>
    </p:spTree>
    <p:extLst>
      <p:ext uri="{BB962C8B-B14F-4D97-AF65-F5344CB8AC3E}">
        <p14:creationId xmlns:p14="http://schemas.microsoft.com/office/powerpoint/2010/main" val="242495453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a:t>
            </a:r>
            <a:r>
              <a:rPr lang="en-US" dirty="0" smtClean="0"/>
              <a:t>(3)</a:t>
            </a:r>
            <a:endParaRPr lang="en-US" dirty="0"/>
          </a:p>
        </p:txBody>
      </p:sp>
      <p:sp>
        <p:nvSpPr>
          <p:cNvPr id="3" name="Content Placeholder 2"/>
          <p:cNvSpPr>
            <a:spLocks noGrp="1"/>
          </p:cNvSpPr>
          <p:nvPr>
            <p:ph idx="1"/>
          </p:nvPr>
        </p:nvSpPr>
        <p:spPr/>
        <p:txBody>
          <a:bodyPr/>
          <a:lstStyle/>
          <a:p>
            <a:pPr marL="0" indent="0">
              <a:buNone/>
            </a:pPr>
            <a:r>
              <a:rPr lang="en-US" sz="1400" dirty="0">
                <a:latin typeface="Courier New"/>
                <a:cs typeface="Courier New"/>
              </a:rPr>
              <a:t>public class </a:t>
            </a:r>
            <a:r>
              <a:rPr lang="en-US" sz="1400" dirty="0" err="1">
                <a:latin typeface="Courier New"/>
                <a:cs typeface="Courier New"/>
              </a:rPr>
              <a:t>CanvasDemo</a:t>
            </a:r>
            <a:r>
              <a:rPr lang="en-US" sz="1400" dirty="0">
                <a:latin typeface="Courier New"/>
                <a:cs typeface="Courier New"/>
              </a:rPr>
              <a:t> extends MIDlet {</a:t>
            </a:r>
          </a:p>
          <a:p>
            <a:pPr marL="0" indent="0">
              <a:buNone/>
            </a:pPr>
            <a:endParaRPr lang="en-US" sz="1400" dirty="0">
              <a:latin typeface="Courier New"/>
              <a:cs typeface="Courier New"/>
            </a:endParaRPr>
          </a:p>
          <a:p>
            <a:pPr marL="0" indent="0">
              <a:buNone/>
            </a:pPr>
            <a:r>
              <a:rPr lang="en-US" sz="1400" dirty="0">
                <a:latin typeface="Courier New"/>
                <a:cs typeface="Courier New"/>
              </a:rPr>
              <a:t>    public void </a:t>
            </a:r>
            <a:r>
              <a:rPr lang="en-US" sz="1400" dirty="0" err="1">
                <a:latin typeface="Courier New"/>
                <a:cs typeface="Courier New"/>
              </a:rPr>
              <a:t>startApp</a:t>
            </a:r>
            <a:r>
              <a:rPr lang="en-US" sz="1400" dirty="0">
                <a:latin typeface="Courier New"/>
                <a:cs typeface="Courier New"/>
              </a:rPr>
              <a:t>() {</a:t>
            </a:r>
          </a:p>
          <a:p>
            <a:pPr marL="0" indent="0">
              <a:buNone/>
            </a:pPr>
            <a:r>
              <a:rPr lang="en-US" sz="1400" dirty="0">
                <a:latin typeface="Courier New"/>
                <a:cs typeface="Courier New"/>
              </a:rPr>
              <a:t>        </a:t>
            </a:r>
            <a:r>
              <a:rPr lang="en-US" sz="1400" dirty="0" err="1">
                <a:latin typeface="Courier New"/>
                <a:cs typeface="Courier New"/>
              </a:rPr>
              <a:t>MyCanvas</a:t>
            </a:r>
            <a:r>
              <a:rPr lang="en-US" sz="1400" dirty="0">
                <a:latin typeface="Courier New"/>
                <a:cs typeface="Courier New"/>
              </a:rPr>
              <a:t> cv=new </a:t>
            </a:r>
            <a:r>
              <a:rPr lang="en-US" sz="1400" dirty="0" err="1">
                <a:latin typeface="Courier New"/>
                <a:cs typeface="Courier New"/>
              </a:rPr>
              <a:t>MyCanvas</a:t>
            </a:r>
            <a:r>
              <a:rPr lang="en-US" sz="1400" dirty="0">
                <a:latin typeface="Courier New"/>
                <a:cs typeface="Courier New"/>
              </a:rPr>
              <a:t>();</a:t>
            </a:r>
          </a:p>
          <a:p>
            <a:pPr marL="0" indent="0">
              <a:buNone/>
            </a:pPr>
            <a:r>
              <a:rPr lang="en-US" sz="1400" dirty="0">
                <a:latin typeface="Courier New"/>
                <a:cs typeface="Courier New"/>
              </a:rPr>
              <a:t>        Display </a:t>
            </a:r>
            <a:r>
              <a:rPr lang="en-US" sz="1400" dirty="0" err="1">
                <a:latin typeface="Courier New"/>
                <a:cs typeface="Courier New"/>
              </a:rPr>
              <a:t>mDisplay</a:t>
            </a:r>
            <a:r>
              <a:rPr lang="en-US" sz="1400" dirty="0">
                <a:latin typeface="Courier New"/>
                <a:cs typeface="Courier New"/>
              </a:rPr>
              <a:t>=</a:t>
            </a:r>
            <a:r>
              <a:rPr lang="en-US" sz="1400" dirty="0" err="1">
                <a:latin typeface="Courier New"/>
                <a:cs typeface="Courier New"/>
              </a:rPr>
              <a:t>Display.getDisplay</a:t>
            </a:r>
            <a:r>
              <a:rPr lang="en-US" sz="1400" dirty="0">
                <a:latin typeface="Courier New"/>
                <a:cs typeface="Courier New"/>
              </a:rPr>
              <a:t>(this);</a:t>
            </a:r>
          </a:p>
          <a:p>
            <a:pPr marL="0" indent="0">
              <a:buNone/>
            </a:pPr>
            <a:r>
              <a:rPr lang="en-US" sz="1400" dirty="0">
                <a:latin typeface="Courier New"/>
                <a:cs typeface="Courier New"/>
              </a:rPr>
              <a:t>        </a:t>
            </a:r>
            <a:r>
              <a:rPr lang="en-US" sz="1400" dirty="0" err="1">
                <a:latin typeface="Courier New"/>
                <a:cs typeface="Courier New"/>
              </a:rPr>
              <a:t>mDisplay.setCurrent</a:t>
            </a:r>
            <a:r>
              <a:rPr lang="en-US" sz="1400" dirty="0">
                <a:latin typeface="Courier New"/>
                <a:cs typeface="Courier New"/>
              </a:rPr>
              <a:t>(cv);</a:t>
            </a:r>
          </a:p>
          <a:p>
            <a:pPr marL="0" indent="0">
              <a:buNone/>
            </a:pPr>
            <a:r>
              <a:rPr lang="en-US" sz="1400" dirty="0">
                <a:latin typeface="Courier New"/>
                <a:cs typeface="Courier New"/>
              </a:rPr>
              <a:t>    }</a:t>
            </a:r>
          </a:p>
          <a:p>
            <a:pPr marL="0" indent="0">
              <a:buNone/>
            </a:pPr>
            <a:r>
              <a:rPr lang="en-US" sz="1400" dirty="0">
                <a:latin typeface="Courier New"/>
                <a:cs typeface="Courier New"/>
              </a:rPr>
              <a:t>    </a:t>
            </a:r>
          </a:p>
          <a:p>
            <a:pPr marL="0" indent="0">
              <a:buNone/>
            </a:pPr>
            <a:r>
              <a:rPr lang="en-US" sz="1400" dirty="0">
                <a:latin typeface="Courier New"/>
                <a:cs typeface="Courier New"/>
              </a:rPr>
              <a:t>    public void </a:t>
            </a:r>
            <a:r>
              <a:rPr lang="en-US" sz="1400" dirty="0" err="1">
                <a:latin typeface="Courier New"/>
                <a:cs typeface="Courier New"/>
              </a:rPr>
              <a:t>pauseApp</a:t>
            </a:r>
            <a:r>
              <a:rPr lang="en-US" sz="1400" dirty="0">
                <a:latin typeface="Courier New"/>
                <a:cs typeface="Courier New"/>
              </a:rPr>
              <a:t>() {</a:t>
            </a:r>
          </a:p>
          <a:p>
            <a:pPr marL="0" indent="0">
              <a:buNone/>
            </a:pPr>
            <a:r>
              <a:rPr lang="en-US" sz="1400" dirty="0">
                <a:latin typeface="Courier New"/>
                <a:cs typeface="Courier New"/>
              </a:rPr>
              <a:t>    }</a:t>
            </a:r>
          </a:p>
          <a:p>
            <a:pPr marL="0" indent="0">
              <a:buNone/>
            </a:pPr>
            <a:r>
              <a:rPr lang="en-US" sz="1400" dirty="0">
                <a:latin typeface="Courier New"/>
                <a:cs typeface="Courier New"/>
              </a:rPr>
              <a:t>    </a:t>
            </a:r>
          </a:p>
          <a:p>
            <a:pPr marL="0" indent="0">
              <a:buNone/>
            </a:pPr>
            <a:r>
              <a:rPr lang="en-US" sz="1400" dirty="0">
                <a:latin typeface="Courier New"/>
                <a:cs typeface="Courier New"/>
              </a:rPr>
              <a:t>    public void </a:t>
            </a:r>
            <a:r>
              <a:rPr lang="en-US" sz="1400" dirty="0" err="1">
                <a:latin typeface="Courier New"/>
                <a:cs typeface="Courier New"/>
              </a:rPr>
              <a:t>destroyApp</a:t>
            </a:r>
            <a:r>
              <a:rPr lang="en-US" sz="1400" dirty="0">
                <a:latin typeface="Courier New"/>
                <a:cs typeface="Courier New"/>
              </a:rPr>
              <a:t>(</a:t>
            </a:r>
            <a:r>
              <a:rPr lang="en-US" sz="1400" dirty="0" err="1">
                <a:latin typeface="Courier New"/>
                <a:cs typeface="Courier New"/>
              </a:rPr>
              <a:t>boolean</a:t>
            </a:r>
            <a:r>
              <a:rPr lang="en-US" sz="1400" dirty="0">
                <a:latin typeface="Courier New"/>
                <a:cs typeface="Courier New"/>
              </a:rPr>
              <a:t> unconditional) {</a:t>
            </a:r>
          </a:p>
          <a:p>
            <a:pPr marL="0" indent="0">
              <a:buNone/>
            </a:pPr>
            <a:r>
              <a:rPr lang="en-US" sz="1400" dirty="0">
                <a:latin typeface="Courier New"/>
                <a:cs typeface="Courier New"/>
              </a:rPr>
              <a:t>    }</a:t>
            </a:r>
          </a:p>
          <a:p>
            <a:pPr marL="0" indent="0">
              <a:buNone/>
            </a:pPr>
            <a:r>
              <a:rPr lang="en-US" sz="1400" dirty="0">
                <a:latin typeface="Courier New"/>
                <a:cs typeface="Courier New"/>
              </a:rPr>
              <a:t>}</a:t>
            </a:r>
          </a:p>
          <a:p>
            <a:pPr marL="0" indent="0">
              <a:buNone/>
            </a:pPr>
            <a:endParaRPr lang="en-US" sz="1400" dirty="0">
              <a:latin typeface="Courier New"/>
              <a:cs typeface="Courier New"/>
            </a:endParaRPr>
          </a:p>
        </p:txBody>
      </p:sp>
    </p:spTree>
    <p:extLst>
      <p:ext uri="{BB962C8B-B14F-4D97-AF65-F5344CB8AC3E}">
        <p14:creationId xmlns:p14="http://schemas.microsoft.com/office/powerpoint/2010/main" val="288480017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smtClean="0"/>
              <a:t>Double Buffering (1)</a:t>
            </a:r>
          </a:p>
        </p:txBody>
      </p:sp>
      <p:sp>
        <p:nvSpPr>
          <p:cNvPr id="41987" name="Rectangle 3"/>
          <p:cNvSpPr>
            <a:spLocks noGrp="1" noChangeArrowheads="1"/>
          </p:cNvSpPr>
          <p:nvPr>
            <p:ph type="body" idx="1"/>
          </p:nvPr>
        </p:nvSpPr>
        <p:spPr/>
        <p:txBody>
          <a:bodyPr/>
          <a:lstStyle/>
          <a:p>
            <a:r>
              <a:rPr lang="en-GB" dirty="0" smtClean="0"/>
              <a:t>Some displays support automatic double buffering for flicker-free displays:</a:t>
            </a:r>
          </a:p>
          <a:p>
            <a:pPr lvl="1"/>
            <a:r>
              <a:rPr lang="en-GB" dirty="0" smtClean="0"/>
              <a:t>Use </a:t>
            </a:r>
            <a:r>
              <a:rPr lang="en-GB" dirty="0" err="1" smtClean="0">
                <a:latin typeface="Courier New"/>
                <a:cs typeface="Courier New"/>
              </a:rPr>
              <a:t>isDoubleBuffered</a:t>
            </a:r>
            <a:r>
              <a:rPr lang="en-GB" dirty="0" smtClean="0">
                <a:latin typeface="Courier New"/>
                <a:cs typeface="Courier New"/>
              </a:rPr>
              <a:t>() </a:t>
            </a:r>
            <a:r>
              <a:rPr lang="en-GB" dirty="0" smtClean="0"/>
              <a:t>method to find out</a:t>
            </a:r>
          </a:p>
          <a:p>
            <a:r>
              <a:rPr lang="en-GB" dirty="0" smtClean="0"/>
              <a:t>Otherwise can simulate double buffering </a:t>
            </a:r>
            <a:br>
              <a:rPr lang="en-GB" dirty="0" smtClean="0"/>
            </a:br>
            <a:r>
              <a:rPr lang="en-GB" dirty="0" smtClean="0"/>
              <a:t>with </a:t>
            </a:r>
            <a:r>
              <a:rPr lang="en-GB" dirty="0" err="1">
                <a:latin typeface="Courier New"/>
                <a:ea typeface="Arial" charset="0"/>
                <a:cs typeface="Courier New"/>
              </a:rPr>
              <a:t>offscreen</a:t>
            </a:r>
            <a:r>
              <a:rPr lang="en-GB" dirty="0" smtClean="0"/>
              <a:t> drawing:</a:t>
            </a:r>
          </a:p>
          <a:p>
            <a:pPr lvl="1"/>
            <a:r>
              <a:rPr lang="en-GB" dirty="0" smtClean="0"/>
              <a:t>Construct a mutable image</a:t>
            </a:r>
          </a:p>
          <a:p>
            <a:pPr lvl="1"/>
            <a:r>
              <a:rPr lang="en-GB" dirty="0" smtClean="0"/>
              <a:t>Draw to the mutable image</a:t>
            </a:r>
          </a:p>
          <a:p>
            <a:pPr lvl="1"/>
            <a:r>
              <a:rPr lang="en-GB" dirty="0" smtClean="0"/>
              <a:t>Draw the mutable image </a:t>
            </a:r>
            <a:br>
              <a:rPr lang="en-GB" dirty="0" smtClean="0"/>
            </a:br>
            <a:r>
              <a:rPr lang="en-GB" dirty="0" smtClean="0"/>
              <a:t>to the current display</a:t>
            </a:r>
          </a:p>
          <a:p>
            <a:r>
              <a:rPr lang="en-GB" dirty="0" smtClean="0"/>
              <a:t>All the current Series 40 and </a:t>
            </a:r>
            <a:br>
              <a:rPr lang="en-GB" dirty="0" smtClean="0"/>
            </a:br>
            <a:r>
              <a:rPr lang="en-GB" dirty="0" smtClean="0"/>
              <a:t>Symbian S60 implementations </a:t>
            </a:r>
            <a:br>
              <a:rPr lang="en-GB" dirty="0" smtClean="0"/>
            </a:br>
            <a:r>
              <a:rPr lang="en-GB" dirty="0" smtClean="0"/>
              <a:t>support double buffering</a:t>
            </a:r>
          </a:p>
          <a:p>
            <a:endParaRPr lang="en-GB" dirty="0" smtClean="0"/>
          </a:p>
        </p:txBody>
      </p:sp>
      <p:grpSp>
        <p:nvGrpSpPr>
          <p:cNvPr id="2" name="Group 4"/>
          <p:cNvGrpSpPr>
            <a:grpSpLocks/>
          </p:cNvGrpSpPr>
          <p:nvPr/>
        </p:nvGrpSpPr>
        <p:grpSpPr bwMode="auto">
          <a:xfrm>
            <a:off x="5055574" y="2513013"/>
            <a:ext cx="3824665" cy="2667000"/>
            <a:chOff x="3161" y="1968"/>
            <a:chExt cx="2609" cy="1680"/>
          </a:xfrm>
        </p:grpSpPr>
        <p:grpSp>
          <p:nvGrpSpPr>
            <p:cNvPr id="3" name="Group 5"/>
            <p:cNvGrpSpPr>
              <a:grpSpLocks/>
            </p:cNvGrpSpPr>
            <p:nvPr/>
          </p:nvGrpSpPr>
          <p:grpSpPr bwMode="auto">
            <a:xfrm>
              <a:off x="3161" y="1968"/>
              <a:ext cx="967" cy="768"/>
              <a:chOff x="2873" y="1968"/>
              <a:chExt cx="967" cy="768"/>
            </a:xfrm>
          </p:grpSpPr>
          <p:sp>
            <p:nvSpPr>
              <p:cNvPr id="42017" name="Rectangle 6"/>
              <p:cNvSpPr>
                <a:spLocks noChangeArrowheads="1"/>
              </p:cNvSpPr>
              <p:nvPr/>
            </p:nvSpPr>
            <p:spPr bwMode="auto">
              <a:xfrm>
                <a:off x="3072" y="2160"/>
                <a:ext cx="768" cy="576"/>
              </a:xfrm>
              <a:prstGeom prst="rect">
                <a:avLst/>
              </a:prstGeom>
              <a:solidFill>
                <a:schemeClr val="bg1"/>
              </a:solidFill>
              <a:ln w="38100">
                <a:solidFill>
                  <a:schemeClr val="tx1"/>
                </a:solidFill>
                <a:miter lim="800000"/>
                <a:headEnd/>
                <a:tailEnd/>
              </a:ln>
            </p:spPr>
            <p:txBody>
              <a:bodyPr wrap="none" anchor="ctr"/>
              <a:lstStyle/>
              <a:p>
                <a:endParaRPr lang="fi-FI"/>
              </a:p>
            </p:txBody>
          </p:sp>
          <p:sp>
            <p:nvSpPr>
              <p:cNvPr id="42018" name="Text Box 7"/>
              <p:cNvSpPr txBox="1">
                <a:spLocks noChangeArrowheads="1"/>
              </p:cNvSpPr>
              <p:nvPr/>
            </p:nvSpPr>
            <p:spPr bwMode="auto">
              <a:xfrm>
                <a:off x="3127" y="1968"/>
                <a:ext cx="630" cy="209"/>
              </a:xfrm>
              <a:prstGeom prst="rect">
                <a:avLst/>
              </a:prstGeom>
              <a:noFill/>
              <a:ln w="38100">
                <a:noFill/>
                <a:miter lim="800000"/>
                <a:headEnd/>
                <a:tailEnd/>
              </a:ln>
            </p:spPr>
            <p:txBody>
              <a:bodyPr wrap="none" lIns="91430" tIns="45716" rIns="91430" bIns="45716">
                <a:spAutoFit/>
              </a:bodyPr>
              <a:lstStyle/>
              <a:p>
                <a:pPr algn="ctr" defTabSz="912813">
                  <a:lnSpc>
                    <a:spcPct val="90000"/>
                  </a:lnSpc>
                  <a:spcBef>
                    <a:spcPct val="0"/>
                  </a:spcBef>
                  <a:spcAft>
                    <a:spcPct val="0"/>
                  </a:spcAft>
                  <a:buClrTx/>
                </a:pPr>
                <a:r>
                  <a:rPr lang="en-GB" sz="1700">
                    <a:latin typeface="Nokia Sans" pitchFamily="34" charset="0"/>
                  </a:rPr>
                  <a:t>Canvas</a:t>
                </a:r>
              </a:p>
            </p:txBody>
          </p:sp>
          <p:sp>
            <p:nvSpPr>
              <p:cNvPr id="42019" name="Text Box 8"/>
              <p:cNvSpPr txBox="1">
                <a:spLocks noChangeArrowheads="1"/>
              </p:cNvSpPr>
              <p:nvPr/>
            </p:nvSpPr>
            <p:spPr bwMode="auto">
              <a:xfrm rot="16200000">
                <a:off x="2744" y="2333"/>
                <a:ext cx="456" cy="198"/>
              </a:xfrm>
              <a:prstGeom prst="rect">
                <a:avLst/>
              </a:prstGeom>
              <a:noFill/>
              <a:ln w="38100">
                <a:noFill/>
                <a:miter lim="800000"/>
                <a:headEnd/>
                <a:tailEnd/>
              </a:ln>
            </p:spPr>
            <p:txBody>
              <a:bodyPr wrap="none" lIns="91430" tIns="45716" rIns="91430" bIns="45716">
                <a:spAutoFit/>
              </a:bodyPr>
              <a:lstStyle/>
              <a:p>
                <a:pPr algn="ctr" defTabSz="912813">
                  <a:lnSpc>
                    <a:spcPct val="90000"/>
                  </a:lnSpc>
                  <a:spcBef>
                    <a:spcPct val="0"/>
                  </a:spcBef>
                  <a:spcAft>
                    <a:spcPct val="0"/>
                  </a:spcAft>
                  <a:buClrTx/>
                </a:pPr>
                <a:r>
                  <a:rPr lang="en-GB" sz="1400" b="1">
                    <a:solidFill>
                      <a:schemeClr val="tx2"/>
                    </a:solidFill>
                    <a:latin typeface="Nokia Sans" pitchFamily="34" charset="0"/>
                  </a:rPr>
                  <a:t>Step 1</a:t>
                </a:r>
              </a:p>
            </p:txBody>
          </p:sp>
        </p:grpSp>
        <p:grpSp>
          <p:nvGrpSpPr>
            <p:cNvPr id="4" name="Group 9"/>
            <p:cNvGrpSpPr>
              <a:grpSpLocks/>
            </p:cNvGrpSpPr>
            <p:nvPr/>
          </p:nvGrpSpPr>
          <p:grpSpPr bwMode="auto">
            <a:xfrm>
              <a:off x="3161" y="2880"/>
              <a:ext cx="967" cy="768"/>
              <a:chOff x="2873" y="2880"/>
              <a:chExt cx="967" cy="768"/>
            </a:xfrm>
          </p:grpSpPr>
          <p:sp>
            <p:nvSpPr>
              <p:cNvPr id="42008" name="Rectangle 10"/>
              <p:cNvSpPr>
                <a:spLocks noChangeArrowheads="1"/>
              </p:cNvSpPr>
              <p:nvPr/>
            </p:nvSpPr>
            <p:spPr bwMode="auto">
              <a:xfrm>
                <a:off x="3072" y="3072"/>
                <a:ext cx="768" cy="576"/>
              </a:xfrm>
              <a:prstGeom prst="rect">
                <a:avLst/>
              </a:prstGeom>
              <a:noFill/>
              <a:ln w="38100">
                <a:solidFill>
                  <a:schemeClr val="tx1"/>
                </a:solidFill>
                <a:miter lim="800000"/>
                <a:headEnd/>
                <a:tailEnd/>
              </a:ln>
            </p:spPr>
            <p:txBody>
              <a:bodyPr wrap="none" anchor="ctr"/>
              <a:lstStyle/>
              <a:p>
                <a:endParaRPr lang="fi-FI"/>
              </a:p>
            </p:txBody>
          </p:sp>
          <p:sp>
            <p:nvSpPr>
              <p:cNvPr id="42009" name="Text Box 11"/>
              <p:cNvSpPr txBox="1">
                <a:spLocks noChangeArrowheads="1"/>
              </p:cNvSpPr>
              <p:nvPr/>
            </p:nvSpPr>
            <p:spPr bwMode="auto">
              <a:xfrm>
                <a:off x="3127" y="2880"/>
                <a:ext cx="630" cy="209"/>
              </a:xfrm>
              <a:prstGeom prst="rect">
                <a:avLst/>
              </a:prstGeom>
              <a:noFill/>
              <a:ln w="38100">
                <a:noFill/>
                <a:miter lim="800000"/>
                <a:headEnd/>
                <a:tailEnd/>
              </a:ln>
            </p:spPr>
            <p:txBody>
              <a:bodyPr wrap="none" lIns="91430" tIns="45716" rIns="91430" bIns="45716">
                <a:spAutoFit/>
              </a:bodyPr>
              <a:lstStyle/>
              <a:p>
                <a:pPr algn="ctr" defTabSz="912813">
                  <a:lnSpc>
                    <a:spcPct val="90000"/>
                  </a:lnSpc>
                  <a:spcBef>
                    <a:spcPct val="0"/>
                  </a:spcBef>
                  <a:spcAft>
                    <a:spcPct val="0"/>
                  </a:spcAft>
                  <a:buClrTx/>
                </a:pPr>
                <a:r>
                  <a:rPr lang="en-GB" sz="1700">
                    <a:latin typeface="Nokia Sans" pitchFamily="34" charset="0"/>
                  </a:rPr>
                  <a:t>Canvas</a:t>
                </a:r>
              </a:p>
            </p:txBody>
          </p:sp>
          <p:grpSp>
            <p:nvGrpSpPr>
              <p:cNvPr id="5" name="Group 12"/>
              <p:cNvGrpSpPr>
                <a:grpSpLocks/>
              </p:cNvGrpSpPr>
              <p:nvPr/>
            </p:nvGrpSpPr>
            <p:grpSpPr bwMode="auto">
              <a:xfrm>
                <a:off x="3360" y="3216"/>
                <a:ext cx="192" cy="336"/>
                <a:chOff x="4752" y="2256"/>
                <a:chExt cx="192" cy="336"/>
              </a:xfrm>
            </p:grpSpPr>
            <p:sp>
              <p:nvSpPr>
                <p:cNvPr id="42012" name="Oval 13"/>
                <p:cNvSpPr>
                  <a:spLocks noChangeArrowheads="1"/>
                </p:cNvSpPr>
                <p:nvPr/>
              </p:nvSpPr>
              <p:spPr bwMode="auto">
                <a:xfrm>
                  <a:off x="4800" y="2256"/>
                  <a:ext cx="96" cy="96"/>
                </a:xfrm>
                <a:prstGeom prst="ellipse">
                  <a:avLst/>
                </a:prstGeom>
                <a:solidFill>
                  <a:schemeClr val="accent1"/>
                </a:solidFill>
                <a:ln w="38100">
                  <a:solidFill>
                    <a:schemeClr val="tx1"/>
                  </a:solidFill>
                  <a:round/>
                  <a:headEnd/>
                  <a:tailEnd/>
                </a:ln>
              </p:spPr>
              <p:txBody>
                <a:bodyPr wrap="none" anchor="ctr"/>
                <a:lstStyle/>
                <a:p>
                  <a:endParaRPr lang="fi-FI"/>
                </a:p>
              </p:txBody>
            </p:sp>
            <p:sp>
              <p:nvSpPr>
                <p:cNvPr id="42013" name="Line 14"/>
                <p:cNvSpPr>
                  <a:spLocks noChangeShapeType="1"/>
                </p:cNvSpPr>
                <p:nvPr/>
              </p:nvSpPr>
              <p:spPr bwMode="auto">
                <a:xfrm>
                  <a:off x="4848" y="2352"/>
                  <a:ext cx="0" cy="144"/>
                </a:xfrm>
                <a:prstGeom prst="line">
                  <a:avLst/>
                </a:prstGeom>
                <a:noFill/>
                <a:ln w="38100">
                  <a:solidFill>
                    <a:schemeClr val="tx1"/>
                  </a:solidFill>
                  <a:round/>
                  <a:headEnd/>
                  <a:tailEnd/>
                </a:ln>
              </p:spPr>
              <p:txBody>
                <a:bodyPr/>
                <a:lstStyle/>
                <a:p>
                  <a:endParaRPr lang="fi-FI"/>
                </a:p>
              </p:txBody>
            </p:sp>
            <p:sp>
              <p:nvSpPr>
                <p:cNvPr id="42014" name="Line 15"/>
                <p:cNvSpPr>
                  <a:spLocks noChangeShapeType="1"/>
                </p:cNvSpPr>
                <p:nvPr/>
              </p:nvSpPr>
              <p:spPr bwMode="auto">
                <a:xfrm>
                  <a:off x="4848" y="2496"/>
                  <a:ext cx="96" cy="96"/>
                </a:xfrm>
                <a:prstGeom prst="line">
                  <a:avLst/>
                </a:prstGeom>
                <a:noFill/>
                <a:ln w="38100">
                  <a:solidFill>
                    <a:schemeClr val="tx1"/>
                  </a:solidFill>
                  <a:round/>
                  <a:headEnd/>
                  <a:tailEnd/>
                </a:ln>
              </p:spPr>
              <p:txBody>
                <a:bodyPr/>
                <a:lstStyle/>
                <a:p>
                  <a:endParaRPr lang="fi-FI"/>
                </a:p>
              </p:txBody>
            </p:sp>
            <p:sp>
              <p:nvSpPr>
                <p:cNvPr id="42015" name="Line 16"/>
                <p:cNvSpPr>
                  <a:spLocks noChangeShapeType="1"/>
                </p:cNvSpPr>
                <p:nvPr/>
              </p:nvSpPr>
              <p:spPr bwMode="auto">
                <a:xfrm flipH="1">
                  <a:off x="4752" y="2496"/>
                  <a:ext cx="96" cy="96"/>
                </a:xfrm>
                <a:prstGeom prst="line">
                  <a:avLst/>
                </a:prstGeom>
                <a:noFill/>
                <a:ln w="38100">
                  <a:solidFill>
                    <a:schemeClr val="tx1"/>
                  </a:solidFill>
                  <a:round/>
                  <a:headEnd/>
                  <a:tailEnd/>
                </a:ln>
              </p:spPr>
              <p:txBody>
                <a:bodyPr/>
                <a:lstStyle/>
                <a:p>
                  <a:endParaRPr lang="fi-FI"/>
                </a:p>
              </p:txBody>
            </p:sp>
            <p:sp>
              <p:nvSpPr>
                <p:cNvPr id="42016" name="Line 17"/>
                <p:cNvSpPr>
                  <a:spLocks noChangeShapeType="1"/>
                </p:cNvSpPr>
                <p:nvPr/>
              </p:nvSpPr>
              <p:spPr bwMode="auto">
                <a:xfrm>
                  <a:off x="4752" y="2400"/>
                  <a:ext cx="192" cy="0"/>
                </a:xfrm>
                <a:prstGeom prst="line">
                  <a:avLst/>
                </a:prstGeom>
                <a:noFill/>
                <a:ln w="38100">
                  <a:solidFill>
                    <a:schemeClr val="tx1"/>
                  </a:solidFill>
                  <a:round/>
                  <a:headEnd/>
                  <a:tailEnd/>
                </a:ln>
              </p:spPr>
              <p:txBody>
                <a:bodyPr/>
                <a:lstStyle/>
                <a:p>
                  <a:endParaRPr lang="fi-FI"/>
                </a:p>
              </p:txBody>
            </p:sp>
          </p:grpSp>
          <p:sp>
            <p:nvSpPr>
              <p:cNvPr id="42011" name="Text Box 18"/>
              <p:cNvSpPr txBox="1">
                <a:spLocks noChangeArrowheads="1"/>
              </p:cNvSpPr>
              <p:nvPr/>
            </p:nvSpPr>
            <p:spPr bwMode="auto">
              <a:xfrm rot="16200000">
                <a:off x="2744" y="3246"/>
                <a:ext cx="456" cy="198"/>
              </a:xfrm>
              <a:prstGeom prst="rect">
                <a:avLst/>
              </a:prstGeom>
              <a:noFill/>
              <a:ln w="38100">
                <a:noFill/>
                <a:miter lim="800000"/>
                <a:headEnd/>
                <a:tailEnd/>
              </a:ln>
            </p:spPr>
            <p:txBody>
              <a:bodyPr wrap="none" lIns="91430" tIns="45716" rIns="91430" bIns="45716">
                <a:spAutoFit/>
              </a:bodyPr>
              <a:lstStyle/>
              <a:p>
                <a:pPr algn="ctr" defTabSz="912813">
                  <a:lnSpc>
                    <a:spcPct val="90000"/>
                  </a:lnSpc>
                  <a:spcBef>
                    <a:spcPct val="0"/>
                  </a:spcBef>
                  <a:spcAft>
                    <a:spcPct val="0"/>
                  </a:spcAft>
                  <a:buClrTx/>
                </a:pPr>
                <a:r>
                  <a:rPr lang="en-GB" sz="1400" b="1">
                    <a:solidFill>
                      <a:schemeClr val="tx2"/>
                    </a:solidFill>
                    <a:latin typeface="Nokia Sans" pitchFamily="34" charset="0"/>
                  </a:rPr>
                  <a:t>Step 2</a:t>
                </a:r>
              </a:p>
            </p:txBody>
          </p:sp>
        </p:grpSp>
        <p:grpSp>
          <p:nvGrpSpPr>
            <p:cNvPr id="6" name="Group 19"/>
            <p:cNvGrpSpPr>
              <a:grpSpLocks/>
            </p:cNvGrpSpPr>
            <p:nvPr/>
          </p:nvGrpSpPr>
          <p:grpSpPr bwMode="auto">
            <a:xfrm>
              <a:off x="4238" y="1968"/>
              <a:ext cx="1532" cy="805"/>
              <a:chOff x="4129" y="1968"/>
              <a:chExt cx="1532" cy="805"/>
            </a:xfrm>
          </p:grpSpPr>
          <p:sp>
            <p:nvSpPr>
              <p:cNvPr id="41996" name="Rectangle 20"/>
              <p:cNvSpPr>
                <a:spLocks noChangeArrowheads="1"/>
              </p:cNvSpPr>
              <p:nvPr/>
            </p:nvSpPr>
            <p:spPr bwMode="auto">
              <a:xfrm>
                <a:off x="4464" y="2160"/>
                <a:ext cx="768" cy="576"/>
              </a:xfrm>
              <a:prstGeom prst="rect">
                <a:avLst/>
              </a:prstGeom>
              <a:noFill/>
              <a:ln w="38100">
                <a:solidFill>
                  <a:schemeClr val="tx1"/>
                </a:solidFill>
                <a:prstDash val="sysDot"/>
                <a:miter lim="800000"/>
                <a:headEnd/>
                <a:tailEnd/>
              </a:ln>
            </p:spPr>
            <p:txBody>
              <a:bodyPr wrap="none" anchor="ctr"/>
              <a:lstStyle/>
              <a:p>
                <a:endParaRPr lang="fi-FI"/>
              </a:p>
            </p:txBody>
          </p:sp>
          <p:sp>
            <p:nvSpPr>
              <p:cNvPr id="41997" name="Text Box 21"/>
              <p:cNvSpPr txBox="1">
                <a:spLocks noChangeArrowheads="1"/>
              </p:cNvSpPr>
              <p:nvPr/>
            </p:nvSpPr>
            <p:spPr bwMode="auto">
              <a:xfrm>
                <a:off x="4129" y="1968"/>
                <a:ext cx="1454" cy="209"/>
              </a:xfrm>
              <a:prstGeom prst="rect">
                <a:avLst/>
              </a:prstGeom>
              <a:noFill/>
              <a:ln w="38100">
                <a:noFill/>
                <a:miter lim="800000"/>
                <a:headEnd/>
                <a:tailEnd/>
              </a:ln>
            </p:spPr>
            <p:txBody>
              <a:bodyPr wrap="none" lIns="91430" tIns="45716" rIns="91430" bIns="45716">
                <a:spAutoFit/>
              </a:bodyPr>
              <a:lstStyle/>
              <a:p>
                <a:pPr algn="ctr" defTabSz="912813">
                  <a:lnSpc>
                    <a:spcPct val="90000"/>
                  </a:lnSpc>
                  <a:spcBef>
                    <a:spcPct val="0"/>
                  </a:spcBef>
                  <a:spcAft>
                    <a:spcPct val="0"/>
                  </a:spcAft>
                  <a:buClrTx/>
                </a:pPr>
                <a:r>
                  <a:rPr lang="en-GB" sz="1700">
                    <a:latin typeface="Nokia Sans" pitchFamily="34" charset="0"/>
                  </a:rPr>
                  <a:t>Off-screen Graphics</a:t>
                </a:r>
              </a:p>
            </p:txBody>
          </p:sp>
          <p:sp>
            <p:nvSpPr>
              <p:cNvPr id="41998" name="Line 22"/>
              <p:cNvSpPr>
                <a:spLocks noChangeShapeType="1"/>
              </p:cNvSpPr>
              <p:nvPr/>
            </p:nvSpPr>
            <p:spPr bwMode="auto">
              <a:xfrm flipH="1">
                <a:off x="5040" y="2208"/>
                <a:ext cx="432" cy="144"/>
              </a:xfrm>
              <a:prstGeom prst="line">
                <a:avLst/>
              </a:prstGeom>
              <a:noFill/>
              <a:ln w="12700">
                <a:solidFill>
                  <a:schemeClr val="tx1"/>
                </a:solidFill>
                <a:prstDash val="sysDot"/>
                <a:round/>
                <a:headEnd/>
                <a:tailEnd type="triangle" w="med" len="med"/>
              </a:ln>
            </p:spPr>
            <p:txBody>
              <a:bodyPr/>
              <a:lstStyle/>
              <a:p>
                <a:endParaRPr lang="fi-FI"/>
              </a:p>
            </p:txBody>
          </p:sp>
          <p:sp>
            <p:nvSpPr>
              <p:cNvPr id="41999" name="Line 23"/>
              <p:cNvSpPr>
                <a:spLocks noChangeShapeType="1"/>
              </p:cNvSpPr>
              <p:nvPr/>
            </p:nvSpPr>
            <p:spPr bwMode="auto">
              <a:xfrm rot="997256" flipH="1">
                <a:off x="5040" y="2352"/>
                <a:ext cx="432" cy="144"/>
              </a:xfrm>
              <a:prstGeom prst="line">
                <a:avLst/>
              </a:prstGeom>
              <a:noFill/>
              <a:ln w="12700">
                <a:solidFill>
                  <a:schemeClr val="tx1"/>
                </a:solidFill>
                <a:prstDash val="sysDot"/>
                <a:round/>
                <a:headEnd/>
                <a:tailEnd type="triangle" w="med" len="med"/>
              </a:ln>
            </p:spPr>
            <p:txBody>
              <a:bodyPr/>
              <a:lstStyle/>
              <a:p>
                <a:endParaRPr lang="fi-FI"/>
              </a:p>
            </p:txBody>
          </p:sp>
          <p:sp>
            <p:nvSpPr>
              <p:cNvPr id="42000" name="Line 24"/>
              <p:cNvSpPr>
                <a:spLocks noChangeShapeType="1"/>
              </p:cNvSpPr>
              <p:nvPr/>
            </p:nvSpPr>
            <p:spPr bwMode="auto">
              <a:xfrm flipH="1" flipV="1">
                <a:off x="5040" y="2544"/>
                <a:ext cx="432" cy="144"/>
              </a:xfrm>
              <a:prstGeom prst="line">
                <a:avLst/>
              </a:prstGeom>
              <a:noFill/>
              <a:ln w="12700">
                <a:solidFill>
                  <a:schemeClr val="tx1"/>
                </a:solidFill>
                <a:prstDash val="sysDot"/>
                <a:round/>
                <a:headEnd/>
                <a:tailEnd type="triangle" w="med" len="med"/>
              </a:ln>
            </p:spPr>
            <p:txBody>
              <a:bodyPr/>
              <a:lstStyle/>
              <a:p>
                <a:endParaRPr lang="fi-FI"/>
              </a:p>
            </p:txBody>
          </p:sp>
          <p:grpSp>
            <p:nvGrpSpPr>
              <p:cNvPr id="7" name="Group 25"/>
              <p:cNvGrpSpPr>
                <a:grpSpLocks/>
              </p:cNvGrpSpPr>
              <p:nvPr/>
            </p:nvGrpSpPr>
            <p:grpSpPr bwMode="auto">
              <a:xfrm>
                <a:off x="4752" y="2256"/>
                <a:ext cx="192" cy="336"/>
                <a:chOff x="4752" y="2256"/>
                <a:chExt cx="192" cy="336"/>
              </a:xfrm>
            </p:grpSpPr>
            <p:sp>
              <p:nvSpPr>
                <p:cNvPr id="42003" name="Oval 26"/>
                <p:cNvSpPr>
                  <a:spLocks noChangeArrowheads="1"/>
                </p:cNvSpPr>
                <p:nvPr/>
              </p:nvSpPr>
              <p:spPr bwMode="auto">
                <a:xfrm>
                  <a:off x="4800" y="2256"/>
                  <a:ext cx="96" cy="96"/>
                </a:xfrm>
                <a:prstGeom prst="ellipse">
                  <a:avLst/>
                </a:prstGeom>
                <a:solidFill>
                  <a:schemeClr val="accent1"/>
                </a:solidFill>
                <a:ln w="38100">
                  <a:solidFill>
                    <a:schemeClr val="tx1"/>
                  </a:solidFill>
                  <a:round/>
                  <a:headEnd/>
                  <a:tailEnd/>
                </a:ln>
              </p:spPr>
              <p:txBody>
                <a:bodyPr wrap="none" anchor="ctr"/>
                <a:lstStyle/>
                <a:p>
                  <a:endParaRPr lang="fi-FI"/>
                </a:p>
              </p:txBody>
            </p:sp>
            <p:sp>
              <p:nvSpPr>
                <p:cNvPr id="42004" name="Line 27"/>
                <p:cNvSpPr>
                  <a:spLocks noChangeShapeType="1"/>
                </p:cNvSpPr>
                <p:nvPr/>
              </p:nvSpPr>
              <p:spPr bwMode="auto">
                <a:xfrm>
                  <a:off x="4848" y="2352"/>
                  <a:ext cx="0" cy="144"/>
                </a:xfrm>
                <a:prstGeom prst="line">
                  <a:avLst/>
                </a:prstGeom>
                <a:noFill/>
                <a:ln w="38100">
                  <a:solidFill>
                    <a:schemeClr val="tx1"/>
                  </a:solidFill>
                  <a:round/>
                  <a:headEnd/>
                  <a:tailEnd/>
                </a:ln>
              </p:spPr>
              <p:txBody>
                <a:bodyPr/>
                <a:lstStyle/>
                <a:p>
                  <a:endParaRPr lang="fi-FI"/>
                </a:p>
              </p:txBody>
            </p:sp>
            <p:sp>
              <p:nvSpPr>
                <p:cNvPr id="42005" name="Line 28"/>
                <p:cNvSpPr>
                  <a:spLocks noChangeShapeType="1"/>
                </p:cNvSpPr>
                <p:nvPr/>
              </p:nvSpPr>
              <p:spPr bwMode="auto">
                <a:xfrm>
                  <a:off x="4848" y="2496"/>
                  <a:ext cx="96" cy="96"/>
                </a:xfrm>
                <a:prstGeom prst="line">
                  <a:avLst/>
                </a:prstGeom>
                <a:noFill/>
                <a:ln w="38100">
                  <a:solidFill>
                    <a:schemeClr val="tx1"/>
                  </a:solidFill>
                  <a:round/>
                  <a:headEnd/>
                  <a:tailEnd/>
                </a:ln>
              </p:spPr>
              <p:txBody>
                <a:bodyPr/>
                <a:lstStyle/>
                <a:p>
                  <a:endParaRPr lang="fi-FI"/>
                </a:p>
              </p:txBody>
            </p:sp>
            <p:sp>
              <p:nvSpPr>
                <p:cNvPr id="42006" name="Line 29"/>
                <p:cNvSpPr>
                  <a:spLocks noChangeShapeType="1"/>
                </p:cNvSpPr>
                <p:nvPr/>
              </p:nvSpPr>
              <p:spPr bwMode="auto">
                <a:xfrm flipH="1">
                  <a:off x="4752" y="2496"/>
                  <a:ext cx="96" cy="96"/>
                </a:xfrm>
                <a:prstGeom prst="line">
                  <a:avLst/>
                </a:prstGeom>
                <a:noFill/>
                <a:ln w="38100">
                  <a:solidFill>
                    <a:schemeClr val="tx1"/>
                  </a:solidFill>
                  <a:round/>
                  <a:headEnd/>
                  <a:tailEnd/>
                </a:ln>
              </p:spPr>
              <p:txBody>
                <a:bodyPr/>
                <a:lstStyle/>
                <a:p>
                  <a:endParaRPr lang="fi-FI"/>
                </a:p>
              </p:txBody>
            </p:sp>
            <p:sp>
              <p:nvSpPr>
                <p:cNvPr id="42007" name="Line 30"/>
                <p:cNvSpPr>
                  <a:spLocks noChangeShapeType="1"/>
                </p:cNvSpPr>
                <p:nvPr/>
              </p:nvSpPr>
              <p:spPr bwMode="auto">
                <a:xfrm>
                  <a:off x="4752" y="2400"/>
                  <a:ext cx="192" cy="0"/>
                </a:xfrm>
                <a:prstGeom prst="line">
                  <a:avLst/>
                </a:prstGeom>
                <a:noFill/>
                <a:ln w="38100">
                  <a:solidFill>
                    <a:schemeClr val="tx1"/>
                  </a:solidFill>
                  <a:round/>
                  <a:headEnd/>
                  <a:tailEnd/>
                </a:ln>
              </p:spPr>
              <p:txBody>
                <a:bodyPr/>
                <a:lstStyle/>
                <a:p>
                  <a:endParaRPr lang="fi-FI"/>
                </a:p>
              </p:txBody>
            </p:sp>
          </p:grpSp>
          <p:sp>
            <p:nvSpPr>
              <p:cNvPr id="42002" name="Text Box 31"/>
              <p:cNvSpPr txBox="1">
                <a:spLocks noChangeArrowheads="1"/>
              </p:cNvSpPr>
              <p:nvPr/>
            </p:nvSpPr>
            <p:spPr bwMode="auto">
              <a:xfrm rot="5400000">
                <a:off x="5229" y="2341"/>
                <a:ext cx="666" cy="198"/>
              </a:xfrm>
              <a:prstGeom prst="rect">
                <a:avLst/>
              </a:prstGeom>
              <a:noFill/>
              <a:ln w="38100">
                <a:noFill/>
                <a:miter lim="800000"/>
                <a:headEnd/>
                <a:tailEnd/>
              </a:ln>
            </p:spPr>
            <p:txBody>
              <a:bodyPr wrap="none" lIns="91430" tIns="45716" rIns="91430" bIns="45716">
                <a:spAutoFit/>
              </a:bodyPr>
              <a:lstStyle/>
              <a:p>
                <a:pPr algn="ctr" defTabSz="912813">
                  <a:lnSpc>
                    <a:spcPct val="90000"/>
                  </a:lnSpc>
                  <a:spcBef>
                    <a:spcPct val="0"/>
                  </a:spcBef>
                  <a:spcAft>
                    <a:spcPct val="0"/>
                  </a:spcAft>
                  <a:buClrTx/>
                </a:pPr>
                <a:r>
                  <a:rPr lang="en-GB" sz="1400" b="1">
                    <a:solidFill>
                      <a:schemeClr val="tx2"/>
                    </a:solidFill>
                    <a:latin typeface="Nokia Sans" pitchFamily="34" charset="0"/>
                  </a:rPr>
                  <a:t>Paint here</a:t>
                </a:r>
              </a:p>
            </p:txBody>
          </p:sp>
        </p:grpSp>
        <p:grpSp>
          <p:nvGrpSpPr>
            <p:cNvPr id="8" name="Group 32"/>
            <p:cNvGrpSpPr>
              <a:grpSpLocks/>
            </p:cNvGrpSpPr>
            <p:nvPr/>
          </p:nvGrpSpPr>
          <p:grpSpPr bwMode="auto">
            <a:xfrm>
              <a:off x="4128" y="2736"/>
              <a:ext cx="816" cy="624"/>
              <a:chOff x="4128" y="2736"/>
              <a:chExt cx="816" cy="624"/>
            </a:xfrm>
          </p:grpSpPr>
          <p:sp>
            <p:nvSpPr>
              <p:cNvPr id="41993" name="Line 33"/>
              <p:cNvSpPr>
                <a:spLocks noChangeShapeType="1"/>
              </p:cNvSpPr>
              <p:nvPr/>
            </p:nvSpPr>
            <p:spPr bwMode="auto">
              <a:xfrm>
                <a:off x="4944" y="2736"/>
                <a:ext cx="0" cy="624"/>
              </a:xfrm>
              <a:prstGeom prst="line">
                <a:avLst/>
              </a:prstGeom>
              <a:noFill/>
              <a:ln w="38100">
                <a:solidFill>
                  <a:schemeClr val="tx2"/>
                </a:solidFill>
                <a:round/>
                <a:headEnd/>
                <a:tailEnd/>
              </a:ln>
            </p:spPr>
            <p:txBody>
              <a:bodyPr/>
              <a:lstStyle/>
              <a:p>
                <a:endParaRPr lang="fi-FI"/>
              </a:p>
            </p:txBody>
          </p:sp>
          <p:sp>
            <p:nvSpPr>
              <p:cNvPr id="41994" name="Line 34"/>
              <p:cNvSpPr>
                <a:spLocks noChangeShapeType="1"/>
              </p:cNvSpPr>
              <p:nvPr/>
            </p:nvSpPr>
            <p:spPr bwMode="auto">
              <a:xfrm flipH="1">
                <a:off x="4128" y="3360"/>
                <a:ext cx="816" cy="0"/>
              </a:xfrm>
              <a:prstGeom prst="line">
                <a:avLst/>
              </a:prstGeom>
              <a:noFill/>
              <a:ln w="38100">
                <a:solidFill>
                  <a:schemeClr val="tx2"/>
                </a:solidFill>
                <a:round/>
                <a:headEnd/>
                <a:tailEnd type="triangle" w="med" len="med"/>
              </a:ln>
            </p:spPr>
            <p:txBody>
              <a:bodyPr/>
              <a:lstStyle/>
              <a:p>
                <a:endParaRPr lang="fi-FI"/>
              </a:p>
            </p:txBody>
          </p:sp>
          <p:sp>
            <p:nvSpPr>
              <p:cNvPr id="41995" name="Text Box 35"/>
              <p:cNvSpPr txBox="1">
                <a:spLocks noChangeArrowheads="1"/>
              </p:cNvSpPr>
              <p:nvPr/>
            </p:nvSpPr>
            <p:spPr bwMode="auto">
              <a:xfrm>
                <a:off x="4254" y="3168"/>
                <a:ext cx="432" cy="183"/>
              </a:xfrm>
              <a:prstGeom prst="rect">
                <a:avLst/>
              </a:prstGeom>
              <a:noFill/>
              <a:ln w="38100">
                <a:noFill/>
                <a:miter lim="800000"/>
                <a:headEnd/>
                <a:tailEnd/>
              </a:ln>
            </p:spPr>
            <p:txBody>
              <a:bodyPr wrap="none" lIns="91430" tIns="45716" rIns="91430" bIns="45716">
                <a:spAutoFit/>
              </a:bodyPr>
              <a:lstStyle/>
              <a:p>
                <a:pPr algn="ctr" defTabSz="912813">
                  <a:lnSpc>
                    <a:spcPct val="90000"/>
                  </a:lnSpc>
                  <a:spcBef>
                    <a:spcPct val="0"/>
                  </a:spcBef>
                  <a:spcAft>
                    <a:spcPct val="0"/>
                  </a:spcAft>
                  <a:buClrTx/>
                </a:pPr>
                <a:r>
                  <a:rPr lang="en-GB" sz="1400" b="1">
                    <a:latin typeface="Nokia Sans" pitchFamily="34" charset="0"/>
                  </a:rPr>
                  <a:t>Copy</a:t>
                </a:r>
              </a:p>
            </p:txBody>
          </p:sp>
        </p:grpSp>
      </p:grpSp>
    </p:spTree>
    <p:extLst>
      <p:ext uri="{BB962C8B-B14F-4D97-AF65-F5344CB8AC3E}">
        <p14:creationId xmlns:p14="http://schemas.microsoft.com/office/powerpoint/2010/main" val="104509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smtClean="0"/>
              <a:t>Double Buffering (2)</a:t>
            </a:r>
          </a:p>
        </p:txBody>
      </p:sp>
      <p:sp>
        <p:nvSpPr>
          <p:cNvPr id="43011" name="Rectangle 3"/>
          <p:cNvSpPr>
            <a:spLocks noGrp="1" noChangeArrowheads="1"/>
          </p:cNvSpPr>
          <p:nvPr>
            <p:ph type="body" idx="1"/>
          </p:nvPr>
        </p:nvSpPr>
        <p:spPr/>
        <p:txBody>
          <a:bodyPr/>
          <a:lstStyle/>
          <a:p>
            <a:pPr marL="319087" lvl="1" indent="0">
              <a:buNone/>
            </a:pPr>
            <a:r>
              <a:rPr lang="en-GB" sz="1600" dirty="0" smtClean="0">
                <a:latin typeface="Courier New"/>
                <a:cs typeface="Courier New"/>
              </a:rPr>
              <a:t>public class </a:t>
            </a:r>
            <a:r>
              <a:rPr lang="en-GB" sz="1600" dirty="0" err="1" smtClean="0">
                <a:latin typeface="Courier New"/>
                <a:cs typeface="Courier New"/>
              </a:rPr>
              <a:t>MyCanvas</a:t>
            </a:r>
            <a:r>
              <a:rPr lang="en-GB" sz="1600" dirty="0" smtClean="0">
                <a:latin typeface="Courier New"/>
                <a:cs typeface="Courier New"/>
              </a:rPr>
              <a:t> extends Canvas {</a:t>
            </a:r>
          </a:p>
          <a:p>
            <a:pPr marL="319087" lvl="1" indent="0">
              <a:buNone/>
            </a:pPr>
            <a:r>
              <a:rPr lang="en-GB" sz="1600" dirty="0" smtClean="0">
                <a:latin typeface="Courier New"/>
                <a:cs typeface="Courier New"/>
              </a:rPr>
              <a:t>    public void paint(Graphics g) {</a:t>
            </a:r>
          </a:p>
          <a:p>
            <a:pPr marL="319087" lvl="1" indent="0">
              <a:buNone/>
            </a:pPr>
            <a:r>
              <a:rPr lang="en-GB" sz="1600" dirty="0" smtClean="0">
                <a:latin typeface="Courier New"/>
                <a:cs typeface="Courier New"/>
              </a:rPr>
              <a:t>        Image image = </a:t>
            </a:r>
            <a:r>
              <a:rPr lang="en-GB" sz="1600" dirty="0" err="1" smtClean="0">
                <a:latin typeface="Courier New"/>
                <a:cs typeface="Courier New"/>
              </a:rPr>
              <a:t>Image.createImage</a:t>
            </a:r>
            <a:r>
              <a:rPr lang="en-GB" sz="1600" dirty="0" smtClean="0">
                <a:latin typeface="Courier New"/>
                <a:cs typeface="Courier New"/>
              </a:rPr>
              <a:t>(</a:t>
            </a:r>
            <a:r>
              <a:rPr lang="en-GB" sz="1600" dirty="0" err="1" smtClean="0">
                <a:latin typeface="Courier New"/>
                <a:cs typeface="Courier New"/>
              </a:rPr>
              <a:t>getWidth</a:t>
            </a:r>
            <a:r>
              <a:rPr lang="en-GB" sz="1600" dirty="0" smtClean="0">
                <a:latin typeface="Courier New"/>
                <a:cs typeface="Courier New"/>
              </a:rPr>
              <a:t>(), 		   </a:t>
            </a:r>
            <a:r>
              <a:rPr lang="en-GB" sz="1600" dirty="0" err="1" smtClean="0">
                <a:latin typeface="Courier New"/>
                <a:cs typeface="Courier New"/>
              </a:rPr>
              <a:t>getHeight</a:t>
            </a:r>
            <a:r>
              <a:rPr lang="en-GB" sz="1600" dirty="0" smtClean="0">
                <a:latin typeface="Courier New"/>
                <a:cs typeface="Courier New"/>
              </a:rPr>
              <a:t>());</a:t>
            </a:r>
          </a:p>
          <a:p>
            <a:pPr marL="319087" lvl="1" indent="0">
              <a:buNone/>
            </a:pPr>
            <a:r>
              <a:rPr lang="en-GB" sz="1600" dirty="0" smtClean="0">
                <a:latin typeface="Courier New"/>
                <a:cs typeface="Courier New"/>
              </a:rPr>
              <a:t>        Graphics </a:t>
            </a:r>
            <a:r>
              <a:rPr lang="en-GB" sz="1600" dirty="0" err="1" smtClean="0">
                <a:latin typeface="Courier New"/>
                <a:cs typeface="Courier New"/>
              </a:rPr>
              <a:t>gg</a:t>
            </a:r>
            <a:r>
              <a:rPr lang="en-GB" sz="1600" dirty="0" smtClean="0">
                <a:latin typeface="Courier New"/>
                <a:cs typeface="Courier New"/>
              </a:rPr>
              <a:t> = </a:t>
            </a:r>
            <a:r>
              <a:rPr lang="en-GB" sz="1600" dirty="0" err="1" smtClean="0">
                <a:latin typeface="Courier New"/>
                <a:cs typeface="Courier New"/>
              </a:rPr>
              <a:t>image.getGraphics</a:t>
            </a:r>
            <a:r>
              <a:rPr lang="en-GB" sz="1600" dirty="0" smtClean="0">
                <a:latin typeface="Courier New"/>
                <a:cs typeface="Courier New"/>
              </a:rPr>
              <a:t>();</a:t>
            </a:r>
          </a:p>
          <a:p>
            <a:pPr marL="319087" lvl="1" indent="0">
              <a:buNone/>
            </a:pPr>
            <a:r>
              <a:rPr lang="en-GB" sz="1600" dirty="0" smtClean="0">
                <a:latin typeface="Courier New"/>
                <a:cs typeface="Courier New"/>
              </a:rPr>
              <a:t>        </a:t>
            </a:r>
            <a:r>
              <a:rPr lang="en-GB" sz="1600" dirty="0" err="1" smtClean="0">
                <a:latin typeface="Courier New"/>
                <a:cs typeface="Courier New"/>
              </a:rPr>
              <a:t>gg.drawLine</a:t>
            </a:r>
            <a:r>
              <a:rPr lang="en-GB" sz="1600" dirty="0" smtClean="0">
                <a:latin typeface="Courier New"/>
                <a:cs typeface="Courier New"/>
              </a:rPr>
              <a:t>(0,0,getWidth()-5,getHeight()-5);</a:t>
            </a:r>
          </a:p>
          <a:p>
            <a:pPr marL="319087" lvl="1" indent="0">
              <a:buNone/>
            </a:pPr>
            <a:r>
              <a:rPr lang="en-GB" sz="1600" dirty="0" smtClean="0">
                <a:latin typeface="Courier New"/>
                <a:cs typeface="Courier New"/>
              </a:rPr>
              <a:t>        </a:t>
            </a:r>
            <a:r>
              <a:rPr lang="en-GB" sz="1600" dirty="0" err="1" smtClean="0">
                <a:latin typeface="Courier New"/>
                <a:cs typeface="Courier New"/>
              </a:rPr>
              <a:t>g.drawImage</a:t>
            </a:r>
            <a:r>
              <a:rPr lang="en-GB" sz="1600" dirty="0" smtClean="0">
                <a:latin typeface="Courier New"/>
                <a:cs typeface="Courier New"/>
              </a:rPr>
              <a:t>(image,0,0,Graphics.TOP|  			   </a:t>
            </a:r>
            <a:r>
              <a:rPr lang="en-GB" sz="1600" dirty="0" err="1" smtClean="0">
                <a:latin typeface="Courier New"/>
                <a:cs typeface="Courier New"/>
              </a:rPr>
              <a:t>Graphics.LEFT</a:t>
            </a:r>
            <a:r>
              <a:rPr lang="en-GB" sz="1600" dirty="0" smtClean="0">
                <a:latin typeface="Courier New"/>
                <a:cs typeface="Courier New"/>
              </a:rPr>
              <a:t>)</a:t>
            </a:r>
          </a:p>
          <a:p>
            <a:pPr marL="319087" lvl="1" indent="0">
              <a:buNone/>
            </a:pPr>
            <a:r>
              <a:rPr lang="en-GB" sz="1600" dirty="0" smtClean="0">
                <a:latin typeface="Courier New"/>
                <a:cs typeface="Courier New"/>
              </a:rPr>
              <a:t>    }</a:t>
            </a:r>
          </a:p>
          <a:p>
            <a:pPr marL="319087" lvl="1" indent="0">
              <a:buNone/>
            </a:pPr>
            <a:r>
              <a:rPr lang="en-GB" sz="1600" dirty="0" smtClean="0">
                <a:latin typeface="Courier New"/>
                <a:cs typeface="Courier New"/>
              </a:rPr>
              <a:t>}</a:t>
            </a:r>
          </a:p>
          <a:p>
            <a:pPr marL="19050" indent="0">
              <a:buNone/>
            </a:pPr>
            <a:endParaRPr lang="en-GB" dirty="0" smtClean="0">
              <a:latin typeface="Courier New"/>
              <a:cs typeface="Courier New"/>
            </a:endParaRPr>
          </a:p>
        </p:txBody>
      </p:sp>
    </p:spTree>
    <p:extLst>
      <p:ext uri="{BB962C8B-B14F-4D97-AF65-F5344CB8AC3E}">
        <p14:creationId xmlns:p14="http://schemas.microsoft.com/office/powerpoint/2010/main" val="2903280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smtClean="0"/>
              <a:t>Update Management (1)</a:t>
            </a:r>
          </a:p>
        </p:txBody>
      </p:sp>
      <p:sp>
        <p:nvSpPr>
          <p:cNvPr id="44035" name="Rectangle 3"/>
          <p:cNvSpPr>
            <a:spLocks noGrp="1" noChangeArrowheads="1"/>
          </p:cNvSpPr>
          <p:nvPr>
            <p:ph type="body" idx="1"/>
          </p:nvPr>
        </p:nvSpPr>
        <p:spPr/>
        <p:txBody>
          <a:bodyPr/>
          <a:lstStyle/>
          <a:p>
            <a:r>
              <a:rPr lang="en-GB" dirty="0" smtClean="0"/>
              <a:t>Clipping</a:t>
            </a:r>
          </a:p>
          <a:p>
            <a:pPr lvl="1"/>
            <a:r>
              <a:rPr lang="en-GB" dirty="0" smtClean="0"/>
              <a:t>Use clipping for efficient updates</a:t>
            </a:r>
          </a:p>
          <a:p>
            <a:pPr lvl="1"/>
            <a:r>
              <a:rPr lang="en-GB" dirty="0" smtClean="0"/>
              <a:t>One clipping rectangle per Canvas</a:t>
            </a:r>
          </a:p>
          <a:p>
            <a:pPr lvl="1"/>
            <a:r>
              <a:rPr lang="en-GB" dirty="0" smtClean="0"/>
              <a:t>Use </a:t>
            </a:r>
            <a:r>
              <a:rPr lang="en-GB" dirty="0" err="1" smtClean="0">
                <a:latin typeface="Courier New"/>
                <a:cs typeface="Courier New"/>
              </a:rPr>
              <a:t>setClip</a:t>
            </a:r>
            <a:r>
              <a:rPr lang="en-GB" dirty="0" smtClean="0">
                <a:latin typeface="Courier New"/>
                <a:cs typeface="Courier New"/>
              </a:rPr>
              <a:t>()</a:t>
            </a:r>
            <a:r>
              <a:rPr lang="en-GB" dirty="0" smtClean="0"/>
              <a:t> and </a:t>
            </a:r>
            <a:r>
              <a:rPr lang="en-GB" dirty="0" err="1">
                <a:latin typeface="Courier New"/>
                <a:cs typeface="Courier New"/>
              </a:rPr>
              <a:t>clipRect</a:t>
            </a:r>
            <a:r>
              <a:rPr lang="en-GB" dirty="0">
                <a:latin typeface="Courier New"/>
                <a:cs typeface="Courier New"/>
              </a:rPr>
              <a:t>() </a:t>
            </a:r>
            <a:r>
              <a:rPr lang="en-GB" dirty="0" smtClean="0"/>
              <a:t>to set and resize the clipping region</a:t>
            </a:r>
          </a:p>
          <a:p>
            <a:r>
              <a:rPr lang="en-GB" dirty="0" smtClean="0"/>
              <a:t>Coordinate Translation</a:t>
            </a:r>
          </a:p>
          <a:p>
            <a:pPr lvl="1"/>
            <a:r>
              <a:rPr lang="en-GB" dirty="0" smtClean="0"/>
              <a:t>Translate origin to simplify math for clipping regions</a:t>
            </a:r>
          </a:p>
          <a:p>
            <a:pPr lvl="1"/>
            <a:r>
              <a:rPr lang="en-GB" dirty="0" smtClean="0"/>
              <a:t>Use </a:t>
            </a:r>
            <a:r>
              <a:rPr lang="en-GB" dirty="0">
                <a:latin typeface="Courier New"/>
                <a:cs typeface="Courier New"/>
              </a:rPr>
              <a:t>translate(), </a:t>
            </a:r>
            <a:r>
              <a:rPr lang="en-GB" dirty="0" err="1">
                <a:latin typeface="Courier New"/>
                <a:cs typeface="Courier New"/>
              </a:rPr>
              <a:t>getTranslateX</a:t>
            </a:r>
            <a:r>
              <a:rPr lang="en-GB" dirty="0">
                <a:latin typeface="Courier New"/>
                <a:cs typeface="Courier New"/>
              </a:rPr>
              <a:t>(), </a:t>
            </a:r>
            <a:r>
              <a:rPr lang="en-GB" dirty="0" err="1">
                <a:latin typeface="Courier New"/>
                <a:cs typeface="Courier New"/>
              </a:rPr>
              <a:t>getTranslateY</a:t>
            </a:r>
            <a:r>
              <a:rPr lang="en-GB" dirty="0">
                <a:latin typeface="Courier New"/>
                <a:cs typeface="Courier New"/>
              </a:rPr>
              <a:t>()</a:t>
            </a:r>
          </a:p>
        </p:txBody>
      </p:sp>
    </p:spTree>
    <p:extLst>
      <p:ext uri="{BB962C8B-B14F-4D97-AF65-F5344CB8AC3E}">
        <p14:creationId xmlns:p14="http://schemas.microsoft.com/office/powerpoint/2010/main" val="3603401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smtClean="0"/>
              <a:t>Update Management (2)</a:t>
            </a:r>
          </a:p>
        </p:txBody>
      </p:sp>
      <p:sp>
        <p:nvSpPr>
          <p:cNvPr id="45059" name="Rectangle 3"/>
          <p:cNvSpPr>
            <a:spLocks noGrp="1" noChangeArrowheads="1"/>
          </p:cNvSpPr>
          <p:nvPr>
            <p:ph type="body" idx="1"/>
          </p:nvPr>
        </p:nvSpPr>
        <p:spPr/>
        <p:txBody>
          <a:bodyPr/>
          <a:lstStyle/>
          <a:p>
            <a:r>
              <a:rPr lang="en-GB" dirty="0" smtClean="0"/>
              <a:t>Request paint updates after performing display object management routines:</a:t>
            </a:r>
          </a:p>
          <a:p>
            <a:pPr lvl="1"/>
            <a:r>
              <a:rPr lang="en-GB" dirty="0">
                <a:latin typeface="Courier New"/>
                <a:cs typeface="Courier New"/>
              </a:rPr>
              <a:t>repaint()</a:t>
            </a:r>
            <a:r>
              <a:rPr lang="en-GB" dirty="0" smtClean="0"/>
              <a:t>:  request a repaint</a:t>
            </a:r>
          </a:p>
          <a:p>
            <a:pPr lvl="1"/>
            <a:r>
              <a:rPr lang="en-GB" dirty="0" err="1">
                <a:latin typeface="Courier New"/>
                <a:cs typeface="Courier New"/>
              </a:rPr>
              <a:t>serviceRepaint</a:t>
            </a:r>
            <a:r>
              <a:rPr lang="en-GB" dirty="0">
                <a:latin typeface="Courier New"/>
                <a:cs typeface="Courier New"/>
              </a:rPr>
              <a:t>()</a:t>
            </a:r>
            <a:r>
              <a:rPr lang="en-GB" dirty="0" smtClean="0"/>
              <a:t>:  immediately performs a repaint</a:t>
            </a:r>
          </a:p>
          <a:p>
            <a:r>
              <a:rPr lang="en-GB" dirty="0" smtClean="0"/>
              <a:t>Canvas methods are all </a:t>
            </a:r>
            <a:r>
              <a:rPr lang="en-GB" dirty="0" err="1" smtClean="0"/>
              <a:t>reentrant</a:t>
            </a:r>
            <a:r>
              <a:rPr lang="en-GB" dirty="0" smtClean="0"/>
              <a:t> however careful with </a:t>
            </a:r>
            <a:r>
              <a:rPr lang="en-GB" dirty="0" err="1">
                <a:latin typeface="Courier New"/>
                <a:ea typeface="Arial" charset="0"/>
                <a:cs typeface="Courier New"/>
              </a:rPr>
              <a:t>serviceRepaint</a:t>
            </a:r>
            <a:r>
              <a:rPr lang="en-GB" dirty="0">
                <a:latin typeface="Courier New"/>
                <a:ea typeface="Arial" charset="0"/>
                <a:cs typeface="Courier New"/>
              </a:rPr>
              <a:t>()</a:t>
            </a:r>
            <a:r>
              <a:rPr lang="en-GB" dirty="0" smtClean="0"/>
              <a:t> method:</a:t>
            </a:r>
          </a:p>
          <a:p>
            <a:pPr lvl="1"/>
            <a:r>
              <a:rPr lang="en-GB" dirty="0" smtClean="0"/>
              <a:t>If </a:t>
            </a:r>
            <a:r>
              <a:rPr lang="en-GB" dirty="0" err="1">
                <a:latin typeface="Courier New"/>
                <a:cs typeface="Courier New"/>
              </a:rPr>
              <a:t>serviceRepaint</a:t>
            </a:r>
            <a:r>
              <a:rPr lang="en-GB" dirty="0">
                <a:latin typeface="Courier New"/>
                <a:cs typeface="Courier New"/>
              </a:rPr>
              <a:t>()</a:t>
            </a:r>
            <a:r>
              <a:rPr lang="en-GB" dirty="0" smtClean="0"/>
              <a:t> synchronizes an object needed by paint() then deadlock will occur</a:t>
            </a:r>
          </a:p>
        </p:txBody>
      </p:sp>
    </p:spTree>
    <p:extLst>
      <p:ext uri="{BB962C8B-B14F-4D97-AF65-F5344CB8AC3E}">
        <p14:creationId xmlns:p14="http://schemas.microsoft.com/office/powerpoint/2010/main" val="1443740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GB" smtClean="0"/>
              <a:t>MIDP 2.0 additions to low-level UI APIs</a:t>
            </a:r>
          </a:p>
        </p:txBody>
      </p:sp>
      <p:sp>
        <p:nvSpPr>
          <p:cNvPr id="50179" name="Rectangle 3"/>
          <p:cNvSpPr>
            <a:spLocks noGrp="1" noChangeArrowheads="1"/>
          </p:cNvSpPr>
          <p:nvPr>
            <p:ph type="body" idx="1"/>
          </p:nvPr>
        </p:nvSpPr>
        <p:spPr/>
        <p:txBody>
          <a:bodyPr/>
          <a:lstStyle/>
          <a:p>
            <a:r>
              <a:rPr lang="en-US" smtClean="0"/>
              <a:t>Several new APIs added int MIDP 2.0 that both simplify and increase the power of the low-level UI</a:t>
            </a:r>
          </a:p>
          <a:p>
            <a:pPr lvl="1"/>
            <a:r>
              <a:rPr lang="en-US" smtClean="0"/>
              <a:t>Full screen mode</a:t>
            </a:r>
          </a:p>
          <a:p>
            <a:pPr lvl="1"/>
            <a:r>
              <a:rPr lang="en-US" smtClean="0"/>
              <a:t>Draw regions of an Image to the canvas complete with transformations in a single API</a:t>
            </a:r>
          </a:p>
          <a:p>
            <a:pPr lvl="1"/>
            <a:r>
              <a:rPr lang="en-US" smtClean="0"/>
              <a:t>Fill triangles to create complex polygon shapes</a:t>
            </a:r>
          </a:p>
          <a:p>
            <a:pPr lvl="1"/>
            <a:r>
              <a:rPr lang="en-US" smtClean="0"/>
              <a:t>Copy pixels from an off-screen Image so that they are only rendered once</a:t>
            </a:r>
          </a:p>
          <a:p>
            <a:pPr lvl="1"/>
            <a:r>
              <a:rPr lang="en-US" smtClean="0"/>
              <a:t>Draw pixels into an Image from an RGB array</a:t>
            </a:r>
          </a:p>
          <a:p>
            <a:pPr lvl="1"/>
            <a:r>
              <a:rPr lang="en-US" smtClean="0"/>
              <a:t>Create immutable images from binary PNG data stream</a:t>
            </a:r>
            <a:endParaRPr lang="en-GB" smtClean="0"/>
          </a:p>
        </p:txBody>
      </p:sp>
    </p:spTree>
    <p:extLst>
      <p:ext uri="{BB962C8B-B14F-4D97-AF65-F5344CB8AC3E}">
        <p14:creationId xmlns:p14="http://schemas.microsoft.com/office/powerpoint/2010/main" val="1680024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GB" smtClean="0"/>
              <a:t>High and Low-level UI API Summary</a:t>
            </a:r>
          </a:p>
        </p:txBody>
      </p:sp>
      <p:sp>
        <p:nvSpPr>
          <p:cNvPr id="51203" name="Rectangle 3"/>
          <p:cNvSpPr>
            <a:spLocks noGrp="1" noChangeArrowheads="1"/>
          </p:cNvSpPr>
          <p:nvPr>
            <p:ph type="body" idx="1"/>
          </p:nvPr>
        </p:nvSpPr>
        <p:spPr/>
        <p:txBody>
          <a:bodyPr/>
          <a:lstStyle/>
          <a:p>
            <a:r>
              <a:rPr lang="en-GB" dirty="0" smtClean="0"/>
              <a:t>General UI</a:t>
            </a:r>
          </a:p>
          <a:p>
            <a:pPr lvl="1"/>
            <a:r>
              <a:rPr lang="en-GB" dirty="0" smtClean="0"/>
              <a:t>Use </a:t>
            </a:r>
            <a:r>
              <a:rPr lang="en-GB" dirty="0" err="1" smtClean="0">
                <a:latin typeface="Courier New"/>
                <a:cs typeface="Courier New"/>
              </a:rPr>
              <a:t>Display.setCurrent</a:t>
            </a:r>
            <a:r>
              <a:rPr lang="en-GB" dirty="0" smtClean="0">
                <a:latin typeface="Courier New"/>
                <a:cs typeface="Courier New"/>
              </a:rPr>
              <a:t>()</a:t>
            </a:r>
            <a:r>
              <a:rPr lang="en-GB" dirty="0" smtClean="0"/>
              <a:t> to display a screen</a:t>
            </a:r>
          </a:p>
          <a:p>
            <a:r>
              <a:rPr lang="en-GB" dirty="0" smtClean="0"/>
              <a:t>High-Level UI API</a:t>
            </a:r>
          </a:p>
          <a:p>
            <a:pPr lvl="1"/>
            <a:r>
              <a:rPr lang="en-GB" dirty="0" smtClean="0"/>
              <a:t>Simple Screens – </a:t>
            </a:r>
            <a:r>
              <a:rPr lang="en-GB" dirty="0">
                <a:latin typeface="Courier New"/>
                <a:cs typeface="Courier New"/>
              </a:rPr>
              <a:t>Alert, List, </a:t>
            </a:r>
            <a:r>
              <a:rPr lang="en-GB" dirty="0" err="1">
                <a:latin typeface="Courier New"/>
                <a:cs typeface="Courier New"/>
              </a:rPr>
              <a:t>TextBox</a:t>
            </a:r>
            <a:endParaRPr lang="en-GB" dirty="0">
              <a:latin typeface="Courier New"/>
              <a:cs typeface="Courier New"/>
            </a:endParaRPr>
          </a:p>
          <a:p>
            <a:pPr lvl="1"/>
            <a:r>
              <a:rPr lang="en-GB" dirty="0" smtClean="0"/>
              <a:t>Complex Screen – </a:t>
            </a:r>
            <a:r>
              <a:rPr lang="en-GB" dirty="0">
                <a:latin typeface="Courier New"/>
                <a:cs typeface="Courier New"/>
              </a:rPr>
              <a:t>Form</a:t>
            </a:r>
          </a:p>
          <a:p>
            <a:pPr lvl="1"/>
            <a:r>
              <a:rPr lang="en-GB" dirty="0" smtClean="0"/>
              <a:t>Use </a:t>
            </a:r>
            <a:r>
              <a:rPr lang="en-GB" dirty="0" err="1">
                <a:latin typeface="Courier New"/>
                <a:cs typeface="Courier New"/>
              </a:rPr>
              <a:t>Form.append</a:t>
            </a:r>
            <a:r>
              <a:rPr lang="en-GB" dirty="0">
                <a:latin typeface="Courier New"/>
                <a:cs typeface="Courier New"/>
              </a:rPr>
              <a:t>()</a:t>
            </a:r>
            <a:r>
              <a:rPr lang="en-GB" dirty="0" smtClean="0"/>
              <a:t> to add items to the form</a:t>
            </a:r>
          </a:p>
          <a:p>
            <a:r>
              <a:rPr lang="en-GB" dirty="0" smtClean="0"/>
              <a:t>Low-Level UI API</a:t>
            </a:r>
          </a:p>
          <a:p>
            <a:pPr lvl="1"/>
            <a:r>
              <a:rPr lang="en-GB" dirty="0" smtClean="0"/>
              <a:t>Use the Canvas class to draw directly to the screen</a:t>
            </a:r>
          </a:p>
          <a:p>
            <a:pPr lvl="1"/>
            <a:r>
              <a:rPr lang="en-GB" dirty="0" smtClean="0"/>
              <a:t>Override the </a:t>
            </a:r>
            <a:r>
              <a:rPr lang="en-GB" dirty="0" err="1">
                <a:latin typeface="Courier New"/>
                <a:cs typeface="Courier New"/>
              </a:rPr>
              <a:t>keyPressed</a:t>
            </a:r>
            <a:r>
              <a:rPr lang="en-GB" dirty="0">
                <a:latin typeface="Courier New"/>
                <a:cs typeface="Courier New"/>
              </a:rPr>
              <a:t>()</a:t>
            </a:r>
            <a:r>
              <a:rPr lang="en-GB" dirty="0" smtClean="0"/>
              <a:t> method to process key events</a:t>
            </a:r>
          </a:p>
        </p:txBody>
      </p:sp>
    </p:spTree>
    <p:extLst>
      <p:ext uri="{BB962C8B-B14F-4D97-AF65-F5344CB8AC3E}">
        <p14:creationId xmlns:p14="http://schemas.microsoft.com/office/powerpoint/2010/main" val="1689476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dirty="0" smtClean="0"/>
              <a:t>Displaying Controls and </a:t>
            </a:r>
            <a:r>
              <a:rPr lang="en-US" dirty="0" smtClean="0"/>
              <a:t>appending items </a:t>
            </a:r>
            <a:br>
              <a:rPr lang="en-US" dirty="0" smtClean="0"/>
            </a:br>
            <a:r>
              <a:rPr lang="en-US" dirty="0" smtClean="0"/>
              <a:t>to controls</a:t>
            </a:r>
          </a:p>
        </p:txBody>
      </p:sp>
      <p:sp>
        <p:nvSpPr>
          <p:cNvPr id="6147" name="Rectangle 3"/>
          <p:cNvSpPr>
            <a:spLocks noGrp="1" noChangeArrowheads="1"/>
          </p:cNvSpPr>
          <p:nvPr>
            <p:ph type="body" idx="1"/>
          </p:nvPr>
        </p:nvSpPr>
        <p:spPr/>
        <p:txBody>
          <a:bodyPr/>
          <a:lstStyle/>
          <a:p>
            <a:r>
              <a:rPr lang="en-GB" dirty="0" smtClean="0"/>
              <a:t>Get the current display and set the current display to your control</a:t>
            </a:r>
          </a:p>
          <a:p>
            <a:pPr lvl="2"/>
            <a:endParaRPr lang="en-GB" dirty="0" smtClean="0"/>
          </a:p>
          <a:p>
            <a:pPr marL="923925" lvl="3" indent="0">
              <a:buNone/>
            </a:pPr>
            <a:r>
              <a:rPr lang="en-GB" dirty="0">
                <a:latin typeface="Courier New"/>
                <a:cs typeface="Courier New"/>
              </a:rPr>
              <a:t>Display </a:t>
            </a:r>
            <a:r>
              <a:rPr lang="en-GB" dirty="0" err="1">
                <a:latin typeface="Courier New"/>
                <a:cs typeface="Courier New"/>
              </a:rPr>
              <a:t>display</a:t>
            </a:r>
            <a:r>
              <a:rPr lang="en-GB" dirty="0">
                <a:latin typeface="Courier New"/>
                <a:cs typeface="Courier New"/>
              </a:rPr>
              <a:t> = </a:t>
            </a:r>
            <a:r>
              <a:rPr lang="en-GB" dirty="0" err="1">
                <a:latin typeface="Courier New"/>
                <a:cs typeface="Courier New"/>
              </a:rPr>
              <a:t>Display.getDisplay</a:t>
            </a:r>
            <a:r>
              <a:rPr lang="en-GB" dirty="0">
                <a:latin typeface="Courier New"/>
                <a:cs typeface="Courier New"/>
              </a:rPr>
              <a:t>(</a:t>
            </a:r>
            <a:r>
              <a:rPr lang="en-GB" dirty="0" err="1">
                <a:latin typeface="Courier New"/>
                <a:cs typeface="Courier New"/>
              </a:rPr>
              <a:t>midlet</a:t>
            </a:r>
            <a:r>
              <a:rPr lang="en-GB" dirty="0">
                <a:latin typeface="Courier New"/>
                <a:cs typeface="Courier New"/>
              </a:rPr>
              <a:t>);</a:t>
            </a:r>
          </a:p>
          <a:p>
            <a:pPr marL="923925" lvl="3" indent="0">
              <a:buNone/>
            </a:pPr>
            <a:r>
              <a:rPr lang="en-GB" dirty="0">
                <a:latin typeface="Courier New"/>
                <a:cs typeface="Courier New"/>
              </a:rPr>
              <a:t>Form </a:t>
            </a:r>
            <a:r>
              <a:rPr lang="en-GB" dirty="0" err="1">
                <a:latin typeface="Courier New"/>
                <a:cs typeface="Courier New"/>
              </a:rPr>
              <a:t>form</a:t>
            </a:r>
            <a:r>
              <a:rPr lang="en-GB" dirty="0">
                <a:latin typeface="Courier New"/>
                <a:cs typeface="Courier New"/>
              </a:rPr>
              <a:t> = new Form(“</a:t>
            </a:r>
            <a:r>
              <a:rPr lang="en-GB" dirty="0" err="1">
                <a:latin typeface="Courier New"/>
                <a:cs typeface="Courier New"/>
              </a:rPr>
              <a:t>MyForm</a:t>
            </a:r>
            <a:r>
              <a:rPr lang="en-GB" dirty="0">
                <a:latin typeface="Courier New"/>
                <a:cs typeface="Courier New"/>
              </a:rPr>
              <a:t>”);</a:t>
            </a:r>
          </a:p>
          <a:p>
            <a:pPr marL="923925" lvl="3" indent="0">
              <a:buNone/>
            </a:pPr>
            <a:r>
              <a:rPr lang="en-GB" dirty="0" err="1">
                <a:latin typeface="Courier New"/>
                <a:cs typeface="Courier New"/>
              </a:rPr>
              <a:t>display.setCurrent</a:t>
            </a:r>
            <a:r>
              <a:rPr lang="en-GB" dirty="0">
                <a:latin typeface="Courier New"/>
                <a:cs typeface="Courier New"/>
              </a:rPr>
              <a:t>(form);</a:t>
            </a:r>
          </a:p>
          <a:p>
            <a:endParaRPr lang="en-GB" dirty="0" smtClean="0"/>
          </a:p>
          <a:p>
            <a:r>
              <a:rPr lang="en-GB" dirty="0" smtClean="0"/>
              <a:t>Create list control and add items to it</a:t>
            </a:r>
          </a:p>
          <a:p>
            <a:pPr marL="923925" lvl="3" indent="0">
              <a:buNone/>
            </a:pPr>
            <a:r>
              <a:rPr lang="en-GB" dirty="0">
                <a:latin typeface="Courier New"/>
                <a:cs typeface="Courier New"/>
              </a:rPr>
              <a:t>List </a:t>
            </a:r>
            <a:r>
              <a:rPr lang="en-GB" dirty="0" err="1">
                <a:latin typeface="Courier New"/>
                <a:cs typeface="Courier New"/>
              </a:rPr>
              <a:t>list</a:t>
            </a:r>
            <a:r>
              <a:rPr lang="en-GB" dirty="0">
                <a:latin typeface="Courier New"/>
                <a:cs typeface="Courier New"/>
              </a:rPr>
              <a:t> = new List(“My List”, </a:t>
            </a:r>
            <a:r>
              <a:rPr lang="en-GB" dirty="0" err="1">
                <a:latin typeface="Courier New"/>
                <a:cs typeface="Courier New"/>
              </a:rPr>
              <a:t>Choice.IMPLCIT</a:t>
            </a:r>
            <a:r>
              <a:rPr lang="en-GB" dirty="0">
                <a:latin typeface="Courier New"/>
                <a:cs typeface="Courier New"/>
              </a:rPr>
              <a:t>);</a:t>
            </a:r>
          </a:p>
          <a:p>
            <a:pPr marL="923925" lvl="3" indent="0">
              <a:buNone/>
            </a:pPr>
            <a:r>
              <a:rPr lang="en-GB" dirty="0" err="1">
                <a:latin typeface="Courier New"/>
                <a:cs typeface="Courier New"/>
              </a:rPr>
              <a:t>list.append</a:t>
            </a:r>
            <a:r>
              <a:rPr lang="en-GB" dirty="0">
                <a:latin typeface="Courier New"/>
                <a:cs typeface="Courier New"/>
              </a:rPr>
              <a:t>(“first”, null);</a:t>
            </a:r>
          </a:p>
          <a:p>
            <a:pPr marL="923925" lvl="3" indent="0">
              <a:buNone/>
            </a:pPr>
            <a:r>
              <a:rPr lang="en-GB" dirty="0" err="1">
                <a:latin typeface="Courier New"/>
                <a:cs typeface="Courier New"/>
              </a:rPr>
              <a:t>list.append</a:t>
            </a:r>
            <a:r>
              <a:rPr lang="en-GB" dirty="0">
                <a:latin typeface="Courier New"/>
                <a:cs typeface="Courier New"/>
              </a:rPr>
              <a:t>(“second”, null);</a:t>
            </a:r>
          </a:p>
          <a:p>
            <a:pPr marL="923925" lvl="3" indent="0">
              <a:buNone/>
            </a:pPr>
            <a:r>
              <a:rPr lang="en-GB" dirty="0" err="1">
                <a:latin typeface="Courier New"/>
                <a:cs typeface="Courier New"/>
              </a:rPr>
              <a:t>list.append</a:t>
            </a:r>
            <a:r>
              <a:rPr lang="en-GB" dirty="0">
                <a:latin typeface="Courier New"/>
                <a:cs typeface="Courier New"/>
              </a:rPr>
              <a:t>(“third”, null);</a:t>
            </a:r>
          </a:p>
          <a:p>
            <a:pPr marL="923925" lvl="3" indent="0">
              <a:buNone/>
            </a:pPr>
            <a:r>
              <a:rPr lang="en-GB" dirty="0" err="1">
                <a:latin typeface="Courier New"/>
                <a:cs typeface="Courier New"/>
              </a:rPr>
              <a:t>display.setCurrent</a:t>
            </a:r>
            <a:r>
              <a:rPr lang="en-GB" dirty="0">
                <a:latin typeface="Courier New"/>
                <a:cs typeface="Courier New"/>
              </a:rPr>
              <a:t>(list);</a:t>
            </a:r>
          </a:p>
        </p:txBody>
      </p:sp>
    </p:spTree>
    <p:extLst>
      <p:ext uri="{BB962C8B-B14F-4D97-AF65-F5344CB8AC3E}">
        <p14:creationId xmlns:p14="http://schemas.microsoft.com/office/powerpoint/2010/main" val="2689152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a:t>
            </a:r>
            <a:endParaRPr lang="en-US" dirty="0"/>
          </a:p>
        </p:txBody>
      </p:sp>
      <p:sp>
        <p:nvSpPr>
          <p:cNvPr id="3" name="Content Placeholder 2"/>
          <p:cNvSpPr>
            <a:spLocks noGrp="1"/>
          </p:cNvSpPr>
          <p:nvPr>
            <p:ph idx="1"/>
          </p:nvPr>
        </p:nvSpPr>
        <p:spPr/>
        <p:txBody>
          <a:bodyPr/>
          <a:lstStyle/>
          <a:p>
            <a:r>
              <a:rPr lang="en-US" dirty="0"/>
              <a:t>Chapter </a:t>
            </a:r>
            <a:r>
              <a:rPr lang="en-US" dirty="0" smtClean="0"/>
              <a:t>5: Building User Interfaces, </a:t>
            </a:r>
            <a:r>
              <a:rPr lang="en-US" dirty="0"/>
              <a:t>Beginning Java ME Platform, Ray Rischpater</a:t>
            </a:r>
          </a:p>
          <a:p>
            <a:endParaRPr lang="en-US" dirty="0"/>
          </a:p>
        </p:txBody>
      </p:sp>
    </p:spTree>
    <p:extLst>
      <p:ext uri="{BB962C8B-B14F-4D97-AF65-F5344CB8AC3E}">
        <p14:creationId xmlns:p14="http://schemas.microsoft.com/office/powerpoint/2010/main" val="31678387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Setting CommandListener to a control</a:t>
            </a:r>
          </a:p>
        </p:txBody>
      </p:sp>
      <p:sp>
        <p:nvSpPr>
          <p:cNvPr id="7171" name="Rectangle 3"/>
          <p:cNvSpPr>
            <a:spLocks noGrp="1" noChangeArrowheads="1"/>
          </p:cNvSpPr>
          <p:nvPr>
            <p:ph type="body" idx="1"/>
          </p:nvPr>
        </p:nvSpPr>
        <p:spPr/>
        <p:txBody>
          <a:bodyPr/>
          <a:lstStyle/>
          <a:p>
            <a:r>
              <a:rPr lang="en-GB" dirty="0" smtClean="0"/>
              <a:t>Define the </a:t>
            </a:r>
            <a:r>
              <a:rPr lang="en-GB" dirty="0" err="1" smtClean="0"/>
              <a:t>MIDlet</a:t>
            </a:r>
            <a:r>
              <a:rPr lang="en-GB" dirty="0" smtClean="0"/>
              <a:t> to implement the </a:t>
            </a:r>
            <a:r>
              <a:rPr lang="en-GB" dirty="0" err="1" smtClean="0"/>
              <a:t>CommandListener</a:t>
            </a:r>
            <a:endParaRPr lang="en-GB" dirty="0" smtClean="0"/>
          </a:p>
          <a:p>
            <a:pPr marL="628650" lvl="2" indent="0">
              <a:buNone/>
            </a:pPr>
            <a:r>
              <a:rPr lang="en-GB" sz="1600" dirty="0">
                <a:latin typeface="Courier New"/>
                <a:cs typeface="Courier New"/>
              </a:rPr>
              <a:t>class </a:t>
            </a:r>
            <a:r>
              <a:rPr lang="en-GB" sz="1600" dirty="0" err="1">
                <a:latin typeface="Courier New"/>
                <a:cs typeface="Courier New"/>
              </a:rPr>
              <a:t>MyMIDlet</a:t>
            </a:r>
            <a:r>
              <a:rPr lang="en-GB" sz="1600" dirty="0">
                <a:latin typeface="Courier New"/>
                <a:cs typeface="Courier New"/>
              </a:rPr>
              <a:t> extends </a:t>
            </a:r>
            <a:r>
              <a:rPr lang="en-GB" sz="1600" dirty="0" err="1">
                <a:latin typeface="Courier New"/>
                <a:cs typeface="Courier New"/>
              </a:rPr>
              <a:t>MIDlet</a:t>
            </a:r>
            <a:r>
              <a:rPr lang="en-GB" sz="1600" dirty="0">
                <a:latin typeface="Courier New"/>
                <a:cs typeface="Courier New"/>
              </a:rPr>
              <a:t> implements </a:t>
            </a:r>
            <a:r>
              <a:rPr lang="en-GB" sz="1600" dirty="0" err="1">
                <a:latin typeface="Courier New"/>
                <a:cs typeface="Courier New"/>
              </a:rPr>
              <a:t>CommandListener</a:t>
            </a:r>
            <a:endParaRPr lang="en-GB" sz="1600" dirty="0">
              <a:latin typeface="Courier New"/>
              <a:cs typeface="Courier New"/>
            </a:endParaRPr>
          </a:p>
          <a:p>
            <a:r>
              <a:rPr lang="en-GB" dirty="0" smtClean="0"/>
              <a:t>Create a control and set the </a:t>
            </a:r>
            <a:r>
              <a:rPr lang="en-GB" dirty="0" err="1" smtClean="0"/>
              <a:t>CommandListener</a:t>
            </a:r>
            <a:endParaRPr lang="en-GB" dirty="0" smtClean="0"/>
          </a:p>
          <a:p>
            <a:pPr marL="628650" lvl="2" indent="0">
              <a:buNone/>
            </a:pPr>
            <a:r>
              <a:rPr lang="en-GB" sz="1600" dirty="0">
                <a:latin typeface="Courier New"/>
                <a:cs typeface="Courier New"/>
              </a:rPr>
              <a:t>class </a:t>
            </a:r>
            <a:r>
              <a:rPr lang="en-GB" sz="1600" dirty="0" err="1">
                <a:latin typeface="Courier New"/>
                <a:cs typeface="Courier New"/>
              </a:rPr>
              <a:t>MyMIDlet</a:t>
            </a:r>
            <a:r>
              <a:rPr lang="en-GB" sz="1600" dirty="0">
                <a:latin typeface="Courier New"/>
                <a:cs typeface="Courier New"/>
              </a:rPr>
              <a:t> extends </a:t>
            </a:r>
            <a:r>
              <a:rPr lang="en-GB" sz="1600" dirty="0" err="1">
                <a:latin typeface="Courier New"/>
                <a:cs typeface="Courier New"/>
              </a:rPr>
              <a:t>MIDlet</a:t>
            </a:r>
            <a:r>
              <a:rPr lang="en-GB" sz="1600" dirty="0">
                <a:latin typeface="Courier New"/>
                <a:cs typeface="Courier New"/>
              </a:rPr>
              <a:t> implements </a:t>
            </a:r>
            <a:r>
              <a:rPr lang="en-GB" sz="1600" dirty="0" err="1">
                <a:latin typeface="Courier New"/>
                <a:cs typeface="Courier New"/>
              </a:rPr>
              <a:t>CommandListener</a:t>
            </a:r>
            <a:r>
              <a:rPr lang="en-GB" sz="1600" dirty="0">
                <a:latin typeface="Courier New"/>
                <a:cs typeface="Courier New"/>
              </a:rPr>
              <a:t> {</a:t>
            </a:r>
          </a:p>
          <a:p>
            <a:pPr marL="923925" lvl="3" indent="0">
              <a:buNone/>
            </a:pPr>
            <a:r>
              <a:rPr lang="en-GB" sz="1600" dirty="0">
                <a:latin typeface="Courier New"/>
                <a:cs typeface="Courier New"/>
              </a:rPr>
              <a:t>…</a:t>
            </a:r>
          </a:p>
          <a:p>
            <a:pPr marL="923925" lvl="3" indent="0">
              <a:buNone/>
            </a:pPr>
            <a:r>
              <a:rPr lang="en-GB" sz="1600" dirty="0">
                <a:latin typeface="Courier New"/>
                <a:cs typeface="Courier New"/>
              </a:rPr>
              <a:t>List </a:t>
            </a:r>
            <a:r>
              <a:rPr lang="en-GB" sz="1600" dirty="0" err="1">
                <a:latin typeface="Courier New"/>
                <a:cs typeface="Courier New"/>
              </a:rPr>
              <a:t>myList</a:t>
            </a:r>
            <a:r>
              <a:rPr lang="en-GB" sz="1600" dirty="0">
                <a:latin typeface="Courier New"/>
                <a:cs typeface="Courier New"/>
              </a:rPr>
              <a:t> = new List("</a:t>
            </a:r>
            <a:r>
              <a:rPr lang="en-GB" sz="1600" dirty="0" err="1">
                <a:latin typeface="Courier New"/>
                <a:cs typeface="Courier New"/>
              </a:rPr>
              <a:t>MyList</a:t>
            </a:r>
            <a:r>
              <a:rPr lang="en-GB" sz="1600" dirty="0">
                <a:latin typeface="Courier New"/>
                <a:cs typeface="Courier New"/>
              </a:rPr>
              <a:t>", </a:t>
            </a:r>
            <a:r>
              <a:rPr lang="en-GB" sz="1600" dirty="0" err="1">
                <a:latin typeface="Courier New"/>
                <a:cs typeface="Courier New"/>
              </a:rPr>
              <a:t>List.EXCLUSIVE</a:t>
            </a:r>
            <a:r>
              <a:rPr lang="en-GB" sz="1600" dirty="0">
                <a:latin typeface="Courier New"/>
                <a:cs typeface="Courier New"/>
              </a:rPr>
              <a:t> );</a:t>
            </a:r>
          </a:p>
          <a:p>
            <a:pPr marL="923925" lvl="3" indent="0">
              <a:buNone/>
            </a:pPr>
            <a:r>
              <a:rPr lang="en-GB" sz="1600" dirty="0" err="1">
                <a:latin typeface="Courier New"/>
                <a:cs typeface="Courier New"/>
              </a:rPr>
              <a:t>myList.setCommandListener</a:t>
            </a:r>
            <a:r>
              <a:rPr lang="en-GB" sz="1600" dirty="0">
                <a:latin typeface="Courier New"/>
                <a:cs typeface="Courier New"/>
              </a:rPr>
              <a:t>( this );</a:t>
            </a:r>
          </a:p>
          <a:p>
            <a:pPr marL="923925" lvl="3" indent="0">
              <a:buNone/>
            </a:pPr>
            <a:r>
              <a:rPr lang="en-GB" sz="1600" dirty="0">
                <a:latin typeface="Courier New"/>
                <a:cs typeface="Courier New"/>
              </a:rPr>
              <a:t>…</a:t>
            </a:r>
          </a:p>
          <a:p>
            <a:pPr marL="628650" lvl="2" indent="0">
              <a:buNone/>
            </a:pPr>
            <a:r>
              <a:rPr lang="en-GB" sz="1600" dirty="0">
                <a:latin typeface="Courier New"/>
                <a:cs typeface="Courier New"/>
              </a:rPr>
              <a:t>}</a:t>
            </a:r>
          </a:p>
          <a:p>
            <a:endParaRPr lang="en-GB" dirty="0" smtClean="0"/>
          </a:p>
        </p:txBody>
      </p:sp>
    </p:spTree>
    <p:extLst>
      <p:ext uri="{BB962C8B-B14F-4D97-AF65-F5344CB8AC3E}">
        <p14:creationId xmlns:p14="http://schemas.microsoft.com/office/powerpoint/2010/main" val="3057991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Screen Types</a:t>
            </a:r>
          </a:p>
        </p:txBody>
      </p:sp>
      <p:sp>
        <p:nvSpPr>
          <p:cNvPr id="8195" name="Rectangle 3"/>
          <p:cNvSpPr>
            <a:spLocks noGrp="1" noChangeArrowheads="1"/>
          </p:cNvSpPr>
          <p:nvPr>
            <p:ph type="body" idx="1"/>
          </p:nvPr>
        </p:nvSpPr>
        <p:spPr/>
        <p:txBody>
          <a:bodyPr/>
          <a:lstStyle/>
          <a:p>
            <a:r>
              <a:rPr lang="en-GB" smtClean="0"/>
              <a:t>Two types of screens for the high-level API</a:t>
            </a:r>
          </a:p>
          <a:p>
            <a:pPr lvl="1"/>
            <a:r>
              <a:rPr lang="en-GB" smtClean="0"/>
              <a:t>Simple screens that show one control at a time</a:t>
            </a:r>
          </a:p>
          <a:p>
            <a:pPr lvl="1"/>
            <a:r>
              <a:rPr lang="en-GB" smtClean="0"/>
              <a:t>Complex screens called Forms that can group controls together</a:t>
            </a:r>
          </a:p>
          <a:p>
            <a:r>
              <a:rPr lang="en-GB" smtClean="0"/>
              <a:t>Only one type of screen can be shown at a time on the display</a:t>
            </a:r>
          </a:p>
          <a:p>
            <a:pPr lvl="1"/>
            <a:r>
              <a:rPr lang="en-GB" smtClean="0"/>
              <a:t>This screen should only be displayed for the time necessary to read its information</a:t>
            </a:r>
          </a:p>
          <a:p>
            <a:r>
              <a:rPr lang="en-GB" smtClean="0"/>
              <a:t>You should try to limit the number of screens that the user has to browse through</a:t>
            </a:r>
          </a:p>
          <a:p>
            <a:pPr lvl="1"/>
            <a:r>
              <a:rPr lang="en-GB" smtClean="0"/>
              <a:t>Try to combine information on screens with limited content</a:t>
            </a:r>
          </a:p>
          <a:p>
            <a:endParaRPr lang="en-GB" smtClean="0"/>
          </a:p>
        </p:txBody>
      </p:sp>
    </p:spTree>
    <p:extLst>
      <p:ext uri="{BB962C8B-B14F-4D97-AF65-F5344CB8AC3E}">
        <p14:creationId xmlns:p14="http://schemas.microsoft.com/office/powerpoint/2010/main" val="3112106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smtClean="0"/>
              <a:t>Simple Screens</a:t>
            </a:r>
          </a:p>
        </p:txBody>
      </p:sp>
      <p:sp>
        <p:nvSpPr>
          <p:cNvPr id="9219" name="Rectangle 3"/>
          <p:cNvSpPr>
            <a:spLocks noGrp="1" noChangeArrowheads="1"/>
          </p:cNvSpPr>
          <p:nvPr>
            <p:ph type="body" idx="1"/>
          </p:nvPr>
        </p:nvSpPr>
        <p:spPr/>
        <p:txBody>
          <a:bodyPr/>
          <a:lstStyle/>
          <a:p>
            <a:r>
              <a:rPr lang="en-GB" smtClean="0"/>
              <a:t>Use them for simple user input</a:t>
            </a:r>
          </a:p>
          <a:p>
            <a:endParaRPr lang="en-GB" smtClean="0"/>
          </a:p>
        </p:txBody>
      </p:sp>
      <p:grpSp>
        <p:nvGrpSpPr>
          <p:cNvPr id="2" name="Group 4"/>
          <p:cNvGrpSpPr>
            <a:grpSpLocks/>
          </p:cNvGrpSpPr>
          <p:nvPr/>
        </p:nvGrpSpPr>
        <p:grpSpPr bwMode="auto">
          <a:xfrm>
            <a:off x="731227" y="2114550"/>
            <a:ext cx="7760677" cy="3508375"/>
            <a:chOff x="499" y="1532"/>
            <a:chExt cx="5296" cy="2210"/>
          </a:xfrm>
        </p:grpSpPr>
        <p:sp>
          <p:nvSpPr>
            <p:cNvPr id="9221" name="Text Box 5"/>
            <p:cNvSpPr txBox="1">
              <a:spLocks noChangeArrowheads="1"/>
            </p:cNvSpPr>
            <p:nvPr/>
          </p:nvSpPr>
          <p:spPr bwMode="auto">
            <a:xfrm>
              <a:off x="846" y="1532"/>
              <a:ext cx="651" cy="236"/>
            </a:xfrm>
            <a:prstGeom prst="rect">
              <a:avLst/>
            </a:prstGeom>
            <a:noFill/>
            <a:ln w="12700">
              <a:noFill/>
              <a:miter lim="800000"/>
              <a:headEnd/>
              <a:tailEnd/>
            </a:ln>
          </p:spPr>
          <p:txBody>
            <a:bodyPr wrap="none">
              <a:spAutoFit/>
            </a:bodyPr>
            <a:lstStyle/>
            <a:p>
              <a:pPr algn="ctr" defTabSz="912813">
                <a:lnSpc>
                  <a:spcPct val="90000"/>
                </a:lnSpc>
                <a:spcBef>
                  <a:spcPct val="0"/>
                </a:spcBef>
                <a:spcAft>
                  <a:spcPct val="0"/>
                </a:spcAft>
                <a:buClrTx/>
              </a:pPr>
              <a:r>
                <a:rPr lang="en-GB" sz="2000" b="1">
                  <a:solidFill>
                    <a:srgbClr val="006000"/>
                  </a:solidFill>
                  <a:latin typeface="Courier New" pitchFamily="49" charset="0"/>
                </a:rPr>
                <a:t>Alert</a:t>
              </a:r>
              <a:endParaRPr lang="en-US" sz="2000" b="1">
                <a:solidFill>
                  <a:srgbClr val="006000"/>
                </a:solidFill>
                <a:latin typeface="Courier New" pitchFamily="49" charset="0"/>
              </a:endParaRPr>
            </a:p>
          </p:txBody>
        </p:sp>
        <p:sp>
          <p:nvSpPr>
            <p:cNvPr id="9222" name="Text Box 6"/>
            <p:cNvSpPr txBox="1">
              <a:spLocks noChangeArrowheads="1"/>
            </p:cNvSpPr>
            <p:nvPr/>
          </p:nvSpPr>
          <p:spPr bwMode="auto">
            <a:xfrm>
              <a:off x="2714" y="1532"/>
              <a:ext cx="546" cy="236"/>
            </a:xfrm>
            <a:prstGeom prst="rect">
              <a:avLst/>
            </a:prstGeom>
            <a:noFill/>
            <a:ln w="12700">
              <a:noFill/>
              <a:miter lim="800000"/>
              <a:headEnd/>
              <a:tailEnd/>
            </a:ln>
          </p:spPr>
          <p:txBody>
            <a:bodyPr wrap="none">
              <a:spAutoFit/>
            </a:bodyPr>
            <a:lstStyle/>
            <a:p>
              <a:pPr algn="ctr" defTabSz="912813">
                <a:lnSpc>
                  <a:spcPct val="90000"/>
                </a:lnSpc>
                <a:spcBef>
                  <a:spcPct val="0"/>
                </a:spcBef>
                <a:spcAft>
                  <a:spcPct val="0"/>
                </a:spcAft>
                <a:buClrTx/>
              </a:pPr>
              <a:r>
                <a:rPr lang="en-GB" sz="2000" b="1">
                  <a:solidFill>
                    <a:srgbClr val="006000"/>
                  </a:solidFill>
                  <a:latin typeface="Courier New" pitchFamily="49" charset="0"/>
                </a:rPr>
                <a:t>List</a:t>
              </a:r>
              <a:endParaRPr lang="en-US" sz="2000" b="1">
                <a:solidFill>
                  <a:srgbClr val="006000"/>
                </a:solidFill>
                <a:latin typeface="Courier New" pitchFamily="49" charset="0"/>
              </a:endParaRPr>
            </a:p>
          </p:txBody>
        </p:sp>
        <p:sp>
          <p:nvSpPr>
            <p:cNvPr id="9223" name="Text Box 7"/>
            <p:cNvSpPr txBox="1">
              <a:spLocks noChangeArrowheads="1"/>
            </p:cNvSpPr>
            <p:nvPr/>
          </p:nvSpPr>
          <p:spPr bwMode="auto">
            <a:xfrm>
              <a:off x="4688" y="1532"/>
              <a:ext cx="861" cy="236"/>
            </a:xfrm>
            <a:prstGeom prst="rect">
              <a:avLst/>
            </a:prstGeom>
            <a:noFill/>
            <a:ln w="12700">
              <a:noFill/>
              <a:miter lim="800000"/>
              <a:headEnd/>
              <a:tailEnd/>
            </a:ln>
          </p:spPr>
          <p:txBody>
            <a:bodyPr wrap="none">
              <a:spAutoFit/>
            </a:bodyPr>
            <a:lstStyle/>
            <a:p>
              <a:pPr algn="ctr" defTabSz="912813">
                <a:lnSpc>
                  <a:spcPct val="90000"/>
                </a:lnSpc>
                <a:spcBef>
                  <a:spcPct val="0"/>
                </a:spcBef>
                <a:spcAft>
                  <a:spcPct val="0"/>
                </a:spcAft>
                <a:buClrTx/>
              </a:pPr>
              <a:r>
                <a:rPr lang="en-GB" sz="2000" b="1">
                  <a:solidFill>
                    <a:srgbClr val="006000"/>
                  </a:solidFill>
                  <a:latin typeface="Courier New" pitchFamily="49" charset="0"/>
                </a:rPr>
                <a:t>Textbox</a:t>
              </a:r>
              <a:endParaRPr lang="en-US" sz="2000" b="1">
                <a:solidFill>
                  <a:srgbClr val="006000"/>
                </a:solidFill>
                <a:latin typeface="Courier New" pitchFamily="49" charset="0"/>
              </a:endParaRPr>
            </a:p>
          </p:txBody>
        </p:sp>
        <p:pic>
          <p:nvPicPr>
            <p:cNvPr id="9224" name="Picture 8" descr="alert"/>
            <p:cNvPicPr>
              <a:picLocks noChangeAspect="1" noChangeArrowheads="1"/>
            </p:cNvPicPr>
            <p:nvPr/>
          </p:nvPicPr>
          <p:blipFill>
            <a:blip r:embed="rId3" cstate="print"/>
            <a:srcRect/>
            <a:stretch>
              <a:fillRect/>
            </a:stretch>
          </p:blipFill>
          <p:spPr bwMode="auto">
            <a:xfrm>
              <a:off x="499" y="1791"/>
              <a:ext cx="1429" cy="1905"/>
            </a:xfrm>
            <a:prstGeom prst="rect">
              <a:avLst/>
            </a:prstGeom>
            <a:noFill/>
            <a:ln w="9525">
              <a:noFill/>
              <a:miter lim="800000"/>
              <a:headEnd/>
              <a:tailEnd/>
            </a:ln>
          </p:spPr>
        </p:pic>
        <p:pic>
          <p:nvPicPr>
            <p:cNvPr id="9225" name="Picture 9" descr="textbox"/>
            <p:cNvPicPr>
              <a:picLocks noChangeAspect="1" noChangeArrowheads="1"/>
            </p:cNvPicPr>
            <p:nvPr/>
          </p:nvPicPr>
          <p:blipFill>
            <a:blip r:embed="rId4" cstate="print"/>
            <a:srcRect/>
            <a:stretch>
              <a:fillRect/>
            </a:stretch>
          </p:blipFill>
          <p:spPr bwMode="auto">
            <a:xfrm>
              <a:off x="4400" y="1791"/>
              <a:ext cx="1395" cy="1859"/>
            </a:xfrm>
            <a:prstGeom prst="rect">
              <a:avLst/>
            </a:prstGeom>
            <a:noFill/>
            <a:ln w="9525">
              <a:noFill/>
              <a:miter lim="800000"/>
              <a:headEnd/>
              <a:tailEnd/>
            </a:ln>
          </p:spPr>
        </p:pic>
        <p:pic>
          <p:nvPicPr>
            <p:cNvPr id="9226" name="Picture 10" descr="list"/>
            <p:cNvPicPr>
              <a:picLocks noChangeAspect="1" noChangeArrowheads="1"/>
            </p:cNvPicPr>
            <p:nvPr/>
          </p:nvPicPr>
          <p:blipFill>
            <a:blip r:embed="rId5" cstate="print"/>
            <a:srcRect/>
            <a:stretch>
              <a:fillRect/>
            </a:stretch>
          </p:blipFill>
          <p:spPr bwMode="auto">
            <a:xfrm>
              <a:off x="2359" y="1791"/>
              <a:ext cx="1463" cy="1951"/>
            </a:xfrm>
            <a:prstGeom prst="rect">
              <a:avLst/>
            </a:prstGeom>
            <a:noFill/>
            <a:ln w="9525">
              <a:noFill/>
              <a:miter lim="800000"/>
              <a:headEnd/>
              <a:tailEnd/>
            </a:ln>
          </p:spPr>
        </p:pic>
      </p:grpSp>
    </p:spTree>
    <p:extLst>
      <p:ext uri="{BB962C8B-B14F-4D97-AF65-F5344CB8AC3E}">
        <p14:creationId xmlns:p14="http://schemas.microsoft.com/office/powerpoint/2010/main" val="2798203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RMIT">
  <a:themeElements>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MIT Core Presentation 2">
  <a:themeElements>
    <a:clrScheme name="1_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1_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1_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RMIT.thmx</Template>
  <TotalTime>547</TotalTime>
  <Words>8173</Words>
  <Application>Microsoft Macintosh PowerPoint</Application>
  <PresentationFormat>On-screen Show (4:3)</PresentationFormat>
  <Paragraphs>1047</Paragraphs>
  <Slides>60</Slides>
  <Notes>44</Notes>
  <HiddenSlides>0</HiddenSlides>
  <MMClips>0</MMClips>
  <ScaleCrop>false</ScaleCrop>
  <HeadingPairs>
    <vt:vector size="4" baseType="variant">
      <vt:variant>
        <vt:lpstr>Theme</vt:lpstr>
      </vt:variant>
      <vt:variant>
        <vt:i4>2</vt:i4>
      </vt:variant>
      <vt:variant>
        <vt:lpstr>Slide Titles</vt:lpstr>
      </vt:variant>
      <vt:variant>
        <vt:i4>60</vt:i4>
      </vt:variant>
    </vt:vector>
  </HeadingPairs>
  <TitlesOfParts>
    <vt:vector size="62" baseType="lpstr">
      <vt:lpstr>RMIT</vt:lpstr>
      <vt:lpstr>1_RMIT Core Presentation 2</vt:lpstr>
      <vt:lpstr>Programming smartphones using CLDC/MIDP</vt:lpstr>
      <vt:lpstr>Objectives</vt:lpstr>
      <vt:lpstr>Recall previous tutorial</vt:lpstr>
      <vt:lpstr>Part I</vt:lpstr>
      <vt:lpstr>High-Level UI API</vt:lpstr>
      <vt:lpstr>Displaying Controls and appending items  to controls</vt:lpstr>
      <vt:lpstr>Setting CommandListener to a control</vt:lpstr>
      <vt:lpstr>Screen Types</vt:lpstr>
      <vt:lpstr>Simple Screens</vt:lpstr>
      <vt:lpstr>Alert</vt:lpstr>
      <vt:lpstr>List (1)</vt:lpstr>
      <vt:lpstr>List (2)</vt:lpstr>
      <vt:lpstr>TextBox</vt:lpstr>
      <vt:lpstr>Complex Screens - Forms</vt:lpstr>
      <vt:lpstr>CustomItem</vt:lpstr>
      <vt:lpstr>Form Layout</vt:lpstr>
      <vt:lpstr>Displaying Form Items</vt:lpstr>
      <vt:lpstr>Form Items  - TextField</vt:lpstr>
      <vt:lpstr>Form Items  - TextField</vt:lpstr>
      <vt:lpstr>Form Items  - StringItem</vt:lpstr>
      <vt:lpstr>Form Items  - DateField</vt:lpstr>
      <vt:lpstr>Form Items  - Gauge</vt:lpstr>
      <vt:lpstr>Form Items  - ImageItem</vt:lpstr>
      <vt:lpstr>Form Items  - ChoiceGroup</vt:lpstr>
      <vt:lpstr>Form Items  - Spacer</vt:lpstr>
      <vt:lpstr>Form Items  - Tickers</vt:lpstr>
      <vt:lpstr>Menus (1)</vt:lpstr>
      <vt:lpstr>Menus (2)</vt:lpstr>
      <vt:lpstr>Making the application listen for Commands</vt:lpstr>
      <vt:lpstr>Making the application respond to Commands</vt:lpstr>
      <vt:lpstr>Full Example (1)</vt:lpstr>
      <vt:lpstr>Full Example (2)</vt:lpstr>
      <vt:lpstr>Choice Interface </vt:lpstr>
      <vt:lpstr>ItemStateListener</vt:lpstr>
      <vt:lpstr>Full Example (1)</vt:lpstr>
      <vt:lpstr>Full Example (2)</vt:lpstr>
      <vt:lpstr>Put it all together - DEMO</vt:lpstr>
      <vt:lpstr>MIDP 2.0 additions to high-level UI</vt:lpstr>
      <vt:lpstr>Part II</vt:lpstr>
      <vt:lpstr>Low-Level UI API</vt:lpstr>
      <vt:lpstr>Architecture</vt:lpstr>
      <vt:lpstr>Canvas (1)</vt:lpstr>
      <vt:lpstr>Canvas (2)</vt:lpstr>
      <vt:lpstr>Canvas (3)</vt:lpstr>
      <vt:lpstr>Drawing Graphic Primitives (1)</vt:lpstr>
      <vt:lpstr>Drawing Graphics Primitives (2)</vt:lpstr>
      <vt:lpstr>Fonts (1)</vt:lpstr>
      <vt:lpstr>Fonts (2)</vt:lpstr>
      <vt:lpstr>Events (1)</vt:lpstr>
      <vt:lpstr>Events (2)</vt:lpstr>
      <vt:lpstr>Full Example (1)</vt:lpstr>
      <vt:lpstr>Full Example (2)</vt:lpstr>
      <vt:lpstr>Full Example (3)</vt:lpstr>
      <vt:lpstr>Double Buffering (1)</vt:lpstr>
      <vt:lpstr>Double Buffering (2)</vt:lpstr>
      <vt:lpstr>Update Management (1)</vt:lpstr>
      <vt:lpstr>Update Management (2)</vt:lpstr>
      <vt:lpstr>MIDP 2.0 additions to low-level UI APIs</vt:lpstr>
      <vt:lpstr>High and Low-level UI API Summary</vt:lpstr>
      <vt:lpstr>Reading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smartphones using CLDC/MIDP</dc:title>
  <dc:creator>Tina Nguyen</dc:creator>
  <cp:lastModifiedBy>Tina Nguyen</cp:lastModifiedBy>
  <cp:revision>26</cp:revision>
  <dcterms:created xsi:type="dcterms:W3CDTF">2011-10-05T23:05:50Z</dcterms:created>
  <dcterms:modified xsi:type="dcterms:W3CDTF">2011-10-25T04:22:29Z</dcterms:modified>
</cp:coreProperties>
</file>