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21"/>
  </p:notesMasterIdLst>
  <p:handoutMasterIdLst>
    <p:handoutMasterId r:id="rId22"/>
  </p:handoutMasterIdLst>
  <p:sldIdLst>
    <p:sldId id="256" r:id="rId3"/>
    <p:sldId id="257" r:id="rId4"/>
    <p:sldId id="258" r:id="rId5"/>
    <p:sldId id="259" r:id="rId6"/>
    <p:sldId id="260" r:id="rId7"/>
    <p:sldId id="261" r:id="rId8"/>
    <p:sldId id="262" r:id="rId9"/>
    <p:sldId id="263" r:id="rId10"/>
    <p:sldId id="273" r:id="rId11"/>
    <p:sldId id="274" r:id="rId12"/>
    <p:sldId id="275" r:id="rId13"/>
    <p:sldId id="264" r:id="rId14"/>
    <p:sldId id="265" r:id="rId15"/>
    <p:sldId id="266" r:id="rId16"/>
    <p:sldId id="267" r:id="rId17"/>
    <p:sldId id="268" r:id="rId18"/>
    <p:sldId id="271" r:id="rId19"/>
    <p:sldId id="27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01" autoAdjust="0"/>
  </p:normalViewPr>
  <p:slideViewPr>
    <p:cSldViewPr snapToGrid="0" snapToObjects="1">
      <p:cViewPr varScale="1">
        <p:scale>
          <a:sx n="80" d="100"/>
          <a:sy n="80" d="100"/>
        </p:scale>
        <p:origin x="-192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5235FE-08E2-B94E-A4C3-A78DF205623B}" type="datetimeFigureOut">
              <a:rPr lang="en-US" smtClean="0"/>
              <a:t>11/22/11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04A262A-DC4C-004B-90AA-7E7AE2355EDC}" type="slidenum">
              <a:rPr lang="en-US" smtClean="0"/>
              <a:t>‹#›</a:t>
            </a:fld>
            <a:endParaRPr lang="en-US"/>
          </a:p>
        </p:txBody>
      </p:sp>
    </p:spTree>
    <p:extLst>
      <p:ext uri="{BB962C8B-B14F-4D97-AF65-F5344CB8AC3E}">
        <p14:creationId xmlns:p14="http://schemas.microsoft.com/office/powerpoint/2010/main" val="2677761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360442-4991-6340-AB89-5849F197B806}" type="datetimeFigureOut">
              <a:rPr lang="en-US" smtClean="0"/>
              <a:t>11/22/11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DA393A-13E8-5A4E-9A26-9AD15D540794}" type="slidenum">
              <a:rPr lang="en-US" smtClean="0"/>
              <a:t>‹#›</a:t>
            </a:fld>
            <a:endParaRPr lang="en-US"/>
          </a:p>
        </p:txBody>
      </p:sp>
    </p:spTree>
    <p:extLst>
      <p:ext uri="{BB962C8B-B14F-4D97-AF65-F5344CB8AC3E}">
        <p14:creationId xmlns:p14="http://schemas.microsoft.com/office/powerpoint/2010/main" val="4982466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6"/>
          <p:cNvSpPr>
            <a:spLocks noGrp="1" noChangeArrowheads="1"/>
          </p:cNvSpPr>
          <p:nvPr>
            <p:ph type="sldNum" sz="quarter" idx="5"/>
          </p:nvPr>
        </p:nvSpPr>
        <p:spPr>
          <a:noFill/>
        </p:spPr>
        <p:txBody>
          <a:bodyPr/>
          <a:lstStyle/>
          <a:p>
            <a:fld id="{82BE40ED-4248-4444-9ACD-109DB5287126}" type="slidenum">
              <a:rPr lang="en-US"/>
              <a:pPr/>
              <a:t>2</a:t>
            </a:fld>
            <a:endParaRPr lang="en-US"/>
          </a:p>
        </p:txBody>
      </p:sp>
      <p:sp>
        <p:nvSpPr>
          <p:cNvPr id="23557" name="Rectangle 2"/>
          <p:cNvSpPr>
            <a:spLocks noGrp="1" noRot="1" noChangeAspect="1" noChangeArrowheads="1" noTextEdit="1"/>
          </p:cNvSpPr>
          <p:nvPr>
            <p:ph type="sldImg"/>
          </p:nvPr>
        </p:nvSpPr>
        <p:spPr>
          <a:xfrm>
            <a:off x="924002" y="794741"/>
            <a:ext cx="5011615" cy="3202865"/>
          </a:xfrm>
          <a:ln/>
        </p:spPr>
      </p:sp>
      <p:sp>
        <p:nvSpPr>
          <p:cNvPr id="23558" name="Rectangle 3"/>
          <p:cNvSpPr>
            <a:spLocks noGrp="1" noChangeArrowheads="1"/>
          </p:cNvSpPr>
          <p:nvPr>
            <p:ph type="body" idx="1"/>
          </p:nvPr>
        </p:nvSpPr>
        <p:spPr>
          <a:noFill/>
          <a:ln w="9525"/>
        </p:spPr>
        <p:txBody>
          <a:bodyPr/>
          <a:lstStyle/>
          <a:p>
            <a:r>
              <a:rPr lang="en-US" dirty="0" smtClean="0"/>
              <a:t>The WMA (Wireless Messaging API) as defined in JSR 120 enables the applications developer to use a set of APIs for mobile communications via SMS. SMS messages follow the same conventions as normal SMS messages that your phone can already send (including binary data) with a few caveats which are discussed below.</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6"/>
          <p:cNvSpPr>
            <a:spLocks noGrp="1" noChangeArrowheads="1"/>
          </p:cNvSpPr>
          <p:nvPr>
            <p:ph type="sldNum" sz="quarter" idx="5"/>
          </p:nvPr>
        </p:nvSpPr>
        <p:spPr>
          <a:noFill/>
        </p:spPr>
        <p:txBody>
          <a:bodyPr/>
          <a:lstStyle/>
          <a:p>
            <a:fld id="{6744F022-C428-44ED-8DDE-A58AAEC58DCF}" type="slidenum">
              <a:rPr lang="en-US"/>
              <a:pPr/>
              <a:t>12</a:t>
            </a:fld>
            <a:endParaRPr lang="en-US"/>
          </a:p>
        </p:txBody>
      </p:sp>
      <p:sp>
        <p:nvSpPr>
          <p:cNvPr id="30725" name="Rectangle 2"/>
          <p:cNvSpPr>
            <a:spLocks noGrp="1" noRot="1" noChangeAspect="1" noChangeArrowheads="1" noTextEdit="1"/>
          </p:cNvSpPr>
          <p:nvPr>
            <p:ph type="sldImg"/>
          </p:nvPr>
        </p:nvSpPr>
        <p:spPr>
          <a:xfrm>
            <a:off x="924002" y="794741"/>
            <a:ext cx="5011615" cy="3202865"/>
          </a:xfrm>
          <a:ln/>
        </p:spPr>
      </p:sp>
      <p:sp>
        <p:nvSpPr>
          <p:cNvPr id="30726" name="Rectangle 3"/>
          <p:cNvSpPr>
            <a:spLocks noGrp="1" noChangeArrowheads="1"/>
          </p:cNvSpPr>
          <p:nvPr>
            <p:ph type="body" idx="1"/>
          </p:nvPr>
        </p:nvSpPr>
        <p:spPr>
          <a:noFill/>
          <a:ln w="9525"/>
        </p:spPr>
        <p:txBody>
          <a:bodyPr/>
          <a:lstStyle/>
          <a:p>
            <a:r>
              <a:rPr lang="en-US" smtClean="0">
                <a:latin typeface="Courier New" pitchFamily="49" charset="0"/>
              </a:rPr>
              <a:t>byte[] ba = {'m','e','s','s'.'a','g','e'};</a:t>
            </a:r>
          </a:p>
          <a:p>
            <a:r>
              <a:rPr lang="en-US" smtClean="0">
                <a:latin typeface="Courier New" pitchFamily="49" charset="0"/>
              </a:rPr>
              <a:t>	BinaryMessage bmsg = (BinaryMessage)conn.newMessage(MessageConnection.BINARY_MESSAGE);</a:t>
            </a:r>
          </a:p>
          <a:p>
            <a:r>
              <a:rPr lang="en-US" smtClean="0">
                <a:latin typeface="Courier New" pitchFamily="49" charset="0"/>
              </a:rPr>
              <a:t>	bmsg.setPayloadData(ba);  // construct a BINARY messages</a:t>
            </a:r>
          </a:p>
          <a:p>
            <a:endParaRPr lang="en-US" b="1" i="1" smtClean="0">
              <a:latin typeface="Courier New" pitchFamily="49" charset="0"/>
            </a:endParaRPr>
          </a:p>
          <a:p>
            <a:r>
              <a:rPr lang="en-US" b="1" i="1" smtClean="0"/>
              <a:t>NT-120-02 - Verify that the message is formatted appropriately if being sent to the handset mailbox.</a:t>
            </a:r>
          </a:p>
          <a:p>
            <a:r>
              <a:rPr lang="en-US" b="1" i="1" smtClean="0"/>
              <a:t>As the slide explains, before attempting to send a message, ensure to check the message size is valid for the protocol and adapter. This can be done by using the numberOfSegments method in the MessageConnection class.  This method returns the number of protocol segments that are needed to send this message. It returns 0 if the message cannot be sent using the underlying protocol. The WMA specification mandates that implementations must support a minimum of 3 segments, so to maintain portability, try to the limit the number of segments in your application to 3.</a:t>
            </a:r>
          </a:p>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6"/>
          <p:cNvSpPr>
            <a:spLocks noGrp="1" noChangeArrowheads="1"/>
          </p:cNvSpPr>
          <p:nvPr>
            <p:ph type="sldNum" sz="quarter" idx="5"/>
          </p:nvPr>
        </p:nvSpPr>
        <p:spPr>
          <a:noFill/>
        </p:spPr>
        <p:txBody>
          <a:bodyPr/>
          <a:lstStyle/>
          <a:p>
            <a:fld id="{066105C0-FD5D-4E1E-9B52-E5FC27E5757D}" type="slidenum">
              <a:rPr lang="en-US"/>
              <a:pPr/>
              <a:t>13</a:t>
            </a:fld>
            <a:endParaRPr lang="en-US"/>
          </a:p>
        </p:txBody>
      </p:sp>
      <p:sp>
        <p:nvSpPr>
          <p:cNvPr id="31749" name="Rectangle 2"/>
          <p:cNvSpPr>
            <a:spLocks noGrp="1" noRot="1" noChangeAspect="1" noChangeArrowheads="1" noTextEdit="1"/>
          </p:cNvSpPr>
          <p:nvPr>
            <p:ph type="sldImg"/>
          </p:nvPr>
        </p:nvSpPr>
        <p:spPr>
          <a:xfrm>
            <a:off x="924002" y="794741"/>
            <a:ext cx="5011615" cy="3202865"/>
          </a:xfrm>
          <a:ln/>
        </p:spPr>
      </p:sp>
      <p:sp>
        <p:nvSpPr>
          <p:cNvPr id="31750"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6"/>
          <p:cNvSpPr>
            <a:spLocks noGrp="1" noChangeArrowheads="1"/>
          </p:cNvSpPr>
          <p:nvPr>
            <p:ph type="sldNum" sz="quarter" idx="5"/>
          </p:nvPr>
        </p:nvSpPr>
        <p:spPr>
          <a:noFill/>
        </p:spPr>
        <p:txBody>
          <a:bodyPr/>
          <a:lstStyle/>
          <a:p>
            <a:fld id="{D7AFDF4A-1106-4119-82C8-1095BF5EA489}" type="slidenum">
              <a:rPr lang="en-US"/>
              <a:pPr/>
              <a:t>14</a:t>
            </a:fld>
            <a:endParaRPr lang="en-US"/>
          </a:p>
        </p:txBody>
      </p:sp>
      <p:sp>
        <p:nvSpPr>
          <p:cNvPr id="32773" name="Rectangle 2"/>
          <p:cNvSpPr>
            <a:spLocks noGrp="1" noRot="1" noChangeAspect="1" noChangeArrowheads="1" noTextEdit="1"/>
          </p:cNvSpPr>
          <p:nvPr>
            <p:ph type="sldImg"/>
          </p:nvPr>
        </p:nvSpPr>
        <p:spPr>
          <a:xfrm>
            <a:off x="924002" y="794741"/>
            <a:ext cx="5011615" cy="3202865"/>
          </a:xfrm>
          <a:ln/>
        </p:spPr>
      </p:sp>
      <p:sp>
        <p:nvSpPr>
          <p:cNvPr id="32774"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6"/>
          <p:cNvSpPr>
            <a:spLocks noGrp="1" noChangeArrowheads="1"/>
          </p:cNvSpPr>
          <p:nvPr>
            <p:ph type="sldNum" sz="quarter" idx="5"/>
          </p:nvPr>
        </p:nvSpPr>
        <p:spPr>
          <a:noFill/>
        </p:spPr>
        <p:txBody>
          <a:bodyPr/>
          <a:lstStyle/>
          <a:p>
            <a:fld id="{B07AC0AD-DCC9-47FC-9E83-C65C159C7C44}" type="slidenum">
              <a:rPr lang="en-US"/>
              <a:pPr/>
              <a:t>15</a:t>
            </a:fld>
            <a:endParaRPr lang="en-US"/>
          </a:p>
        </p:txBody>
      </p:sp>
      <p:sp>
        <p:nvSpPr>
          <p:cNvPr id="33797" name="Rectangle 2"/>
          <p:cNvSpPr>
            <a:spLocks noGrp="1" noRot="1" noChangeAspect="1" noChangeArrowheads="1" noTextEdit="1"/>
          </p:cNvSpPr>
          <p:nvPr>
            <p:ph type="sldImg"/>
          </p:nvPr>
        </p:nvSpPr>
        <p:spPr>
          <a:xfrm>
            <a:off x="924002" y="794741"/>
            <a:ext cx="5011615" cy="3202865"/>
          </a:xfrm>
          <a:ln/>
        </p:spPr>
      </p:sp>
      <p:sp>
        <p:nvSpPr>
          <p:cNvPr id="33798"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6"/>
          <p:cNvSpPr>
            <a:spLocks noGrp="1" noChangeArrowheads="1"/>
          </p:cNvSpPr>
          <p:nvPr>
            <p:ph type="sldNum" sz="quarter" idx="5"/>
          </p:nvPr>
        </p:nvSpPr>
        <p:spPr>
          <a:noFill/>
        </p:spPr>
        <p:txBody>
          <a:bodyPr/>
          <a:lstStyle/>
          <a:p>
            <a:fld id="{426EABD0-61EC-4816-978B-64316E230CD6}" type="slidenum">
              <a:rPr lang="en-US"/>
              <a:pPr/>
              <a:t>16</a:t>
            </a:fld>
            <a:endParaRPr lang="en-US"/>
          </a:p>
        </p:txBody>
      </p:sp>
      <p:sp>
        <p:nvSpPr>
          <p:cNvPr id="34821" name="Rectangle 2"/>
          <p:cNvSpPr>
            <a:spLocks noGrp="1" noRot="1" noChangeAspect="1" noChangeArrowheads="1" noTextEdit="1"/>
          </p:cNvSpPr>
          <p:nvPr>
            <p:ph type="sldImg"/>
          </p:nvPr>
        </p:nvSpPr>
        <p:spPr>
          <a:xfrm>
            <a:off x="924002" y="794741"/>
            <a:ext cx="5011615" cy="3202865"/>
          </a:xfrm>
          <a:ln/>
        </p:spPr>
      </p:sp>
      <p:sp>
        <p:nvSpPr>
          <p:cNvPr id="34822"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6"/>
          <p:cNvSpPr>
            <a:spLocks noGrp="1" noChangeArrowheads="1"/>
          </p:cNvSpPr>
          <p:nvPr>
            <p:ph type="sldNum" sz="quarter" idx="5"/>
          </p:nvPr>
        </p:nvSpPr>
        <p:spPr>
          <a:noFill/>
        </p:spPr>
        <p:txBody>
          <a:bodyPr/>
          <a:lstStyle/>
          <a:p>
            <a:fld id="{B2B5166B-990B-4255-A446-7A27F84E3FE7}" type="slidenum">
              <a:rPr lang="en-US"/>
              <a:pPr/>
              <a:t>17</a:t>
            </a:fld>
            <a:endParaRPr lang="en-US"/>
          </a:p>
        </p:txBody>
      </p:sp>
      <p:sp>
        <p:nvSpPr>
          <p:cNvPr id="37893" name="Rectangle 2"/>
          <p:cNvSpPr>
            <a:spLocks noGrp="1" noRot="1" noChangeAspect="1" noChangeArrowheads="1" noTextEdit="1"/>
          </p:cNvSpPr>
          <p:nvPr>
            <p:ph type="sldImg"/>
          </p:nvPr>
        </p:nvSpPr>
        <p:spPr>
          <a:xfrm>
            <a:off x="924002" y="794741"/>
            <a:ext cx="5011615" cy="3202865"/>
          </a:xfrm>
          <a:ln/>
        </p:spPr>
      </p:sp>
      <p:sp>
        <p:nvSpPr>
          <p:cNvPr id="37894"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6"/>
          <p:cNvSpPr>
            <a:spLocks noGrp="1" noChangeArrowheads="1"/>
          </p:cNvSpPr>
          <p:nvPr>
            <p:ph type="sldNum" sz="quarter" idx="5"/>
          </p:nvPr>
        </p:nvSpPr>
        <p:spPr>
          <a:noFill/>
        </p:spPr>
        <p:txBody>
          <a:bodyPr/>
          <a:lstStyle/>
          <a:p>
            <a:fld id="{DEBAB8F5-B8E6-4BAE-822C-C4C3DA1E5946}" type="slidenum">
              <a:rPr lang="en-US"/>
              <a:pPr/>
              <a:t>18</a:t>
            </a:fld>
            <a:endParaRPr lang="en-US"/>
          </a:p>
        </p:txBody>
      </p:sp>
      <p:sp>
        <p:nvSpPr>
          <p:cNvPr id="38917" name="Rectangle 2"/>
          <p:cNvSpPr>
            <a:spLocks noGrp="1" noRot="1" noChangeAspect="1" noChangeArrowheads="1" noTextEdit="1"/>
          </p:cNvSpPr>
          <p:nvPr>
            <p:ph type="sldImg"/>
          </p:nvPr>
        </p:nvSpPr>
        <p:spPr>
          <a:xfrm>
            <a:off x="924002" y="794741"/>
            <a:ext cx="5011615" cy="3202865"/>
          </a:xfrm>
          <a:ln/>
        </p:spPr>
      </p:sp>
      <p:sp>
        <p:nvSpPr>
          <p:cNvPr id="38918"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6"/>
          <p:cNvSpPr>
            <a:spLocks noGrp="1" noChangeArrowheads="1"/>
          </p:cNvSpPr>
          <p:nvPr>
            <p:ph type="sldNum" sz="quarter" idx="5"/>
          </p:nvPr>
        </p:nvSpPr>
        <p:spPr>
          <a:noFill/>
        </p:spPr>
        <p:txBody>
          <a:bodyPr/>
          <a:lstStyle/>
          <a:p>
            <a:fld id="{F0C8C109-561B-46BF-B247-1F7A94E91191}" type="slidenum">
              <a:rPr lang="en-US"/>
              <a:pPr/>
              <a:t>3</a:t>
            </a:fld>
            <a:endParaRPr lang="en-US"/>
          </a:p>
        </p:txBody>
      </p:sp>
      <p:sp>
        <p:nvSpPr>
          <p:cNvPr id="24581" name="Rectangle 2"/>
          <p:cNvSpPr>
            <a:spLocks noGrp="1" noRot="1" noChangeAspect="1" noChangeArrowheads="1" noTextEdit="1"/>
          </p:cNvSpPr>
          <p:nvPr>
            <p:ph type="sldImg"/>
          </p:nvPr>
        </p:nvSpPr>
        <p:spPr>
          <a:xfrm>
            <a:off x="924002" y="794741"/>
            <a:ext cx="5011615" cy="3202865"/>
          </a:xfrm>
          <a:ln/>
        </p:spPr>
      </p:sp>
      <p:sp>
        <p:nvSpPr>
          <p:cNvPr id="24582" name="Rectangle 3"/>
          <p:cNvSpPr>
            <a:spLocks noGrp="1" noChangeArrowheads="1"/>
          </p:cNvSpPr>
          <p:nvPr>
            <p:ph type="body" idx="1"/>
          </p:nvPr>
        </p:nvSpPr>
        <p:spPr>
          <a:noFill/>
          <a:ln w="9525"/>
        </p:spPr>
        <p:txBody>
          <a:bodyPr/>
          <a:lstStyle/>
          <a:p>
            <a:r>
              <a:rPr lang="en-US" sz="900" dirty="0" smtClean="0"/>
              <a:t>The WMA is based on the Generic Construction Framework which presents a coherent way to access all manner of data using a simple string text format resembling a URL. WMA connections are opened and closed in a similar fashion to UDP messages, however, there are some subtle differences. UDP </a:t>
            </a:r>
            <a:r>
              <a:rPr lang="en-US" sz="900" dirty="0" err="1" smtClean="0"/>
              <a:t>datagrams</a:t>
            </a:r>
            <a:r>
              <a:rPr lang="en-US" sz="900" dirty="0" smtClean="0"/>
              <a:t> are only binary and WMA messages can be text or binary. In addition, WMA messages use a “store and forward” mechanism for message dispatch because the message recipient can be offline at the time of the initial message dispatch. WMA connections can be opened in server and client mode. In Client mode the GCF connection URL points to the device that receive the message and the client connection can only send messages. In Server mode, the connection is opened by specifying the URL as an endpoint to listen for messages and the connection thereof can be used for both receiving and sending messages. Message formats consist of an address part and a data part and the data format can be binary as indicated above and are managed by specific interfaces that are part of the WMA API.</a:t>
            </a:r>
          </a:p>
          <a:p>
            <a:endParaRPr lang="en-US" sz="900" dirty="0" smtClean="0"/>
          </a:p>
          <a:p>
            <a:r>
              <a:rPr lang="en-US" sz="900" dirty="0" smtClean="0"/>
              <a:t>An important part of using the WMA is the concept of connection adapters. Adapters are vendor specific implementations of a connection protocol and determine the way a connection URL is formatted – that is, the connection URL scheme. There are different types of adapters for different types of connections and the important issue to note is the format of the connection URL must be in accordance with the specification for the protocol scheme as implemented by the connection adapter. For example any string that contains</a:t>
            </a:r>
          </a:p>
          <a:p>
            <a:endParaRPr lang="en-GB" sz="900" dirty="0" smtClean="0"/>
          </a:p>
          <a:p>
            <a:r>
              <a:rPr lang="en-GB" sz="900" dirty="0" err="1" smtClean="0"/>
              <a:t>sms</a:t>
            </a:r>
            <a:r>
              <a:rPr lang="en-GB" sz="900" dirty="0" smtClean="0"/>
              <a:t>://</a:t>
            </a:r>
          </a:p>
          <a:p>
            <a:endParaRPr lang="en-US" sz="900" dirty="0" smtClean="0"/>
          </a:p>
          <a:p>
            <a:r>
              <a:rPr lang="en-US" sz="900" dirty="0" smtClean="0"/>
              <a:t>as part of the connection URL describes the connection scheme to send a SMS message. In order to create a message connection, it can be done in the following way:</a:t>
            </a:r>
          </a:p>
          <a:p>
            <a:endParaRPr lang="en-GB" sz="900" dirty="0" smtClean="0"/>
          </a:p>
          <a:p>
            <a:r>
              <a:rPr lang="en-GB" sz="900" dirty="0" err="1" smtClean="0"/>
              <a:t>MessageConnection</a:t>
            </a:r>
            <a:r>
              <a:rPr lang="en-GB" sz="900" dirty="0" smtClean="0"/>
              <a:t> </a:t>
            </a:r>
            <a:r>
              <a:rPr lang="en-GB" sz="900" dirty="0" err="1" smtClean="0"/>
              <a:t>conn</a:t>
            </a:r>
            <a:r>
              <a:rPr lang="en-GB" sz="900" dirty="0" smtClean="0"/>
              <a:t> = (</a:t>
            </a:r>
            <a:r>
              <a:rPr lang="en-GB" sz="900" dirty="0" err="1" smtClean="0"/>
              <a:t>MessageConnection</a:t>
            </a:r>
            <a:r>
              <a:rPr lang="en-GB" sz="900" dirty="0" smtClean="0"/>
              <a:t>)</a:t>
            </a:r>
            <a:r>
              <a:rPr lang="en-GB" sz="900" dirty="0" err="1" smtClean="0"/>
              <a:t>Connection.open</a:t>
            </a:r>
            <a:r>
              <a:rPr lang="en-GB" sz="900" dirty="0" smtClean="0"/>
              <a:t>(“sms://+3725555555”);</a:t>
            </a:r>
          </a:p>
          <a:p>
            <a:endParaRPr lang="en-US" sz="900" dirty="0" smtClean="0"/>
          </a:p>
          <a:p>
            <a:r>
              <a:rPr lang="en-US" sz="900" dirty="0" smtClean="0"/>
              <a:t>Applications need permission to send and receive messages. In MIDP 1.0 there is no formal mechanism to specify this and can be set at the user level within the </a:t>
            </a:r>
            <a:r>
              <a:rPr lang="en-US" sz="900" dirty="0" err="1" smtClean="0"/>
              <a:t>MIDlet</a:t>
            </a:r>
            <a:r>
              <a:rPr lang="en-US" sz="900" dirty="0" smtClean="0"/>
              <a:t>. In MIDP 2.0, the </a:t>
            </a:r>
            <a:r>
              <a:rPr lang="en-US" sz="900" dirty="0" err="1" smtClean="0"/>
              <a:t>MIDlet</a:t>
            </a:r>
            <a:r>
              <a:rPr lang="en-US" sz="900" dirty="0" smtClean="0"/>
              <a:t> suite must have the appropriate permissions to access the WMA connection API. Care must be taken to catch the </a:t>
            </a:r>
            <a:r>
              <a:rPr lang="en-US" sz="900" dirty="0" err="1" smtClean="0"/>
              <a:t>SecurityException</a:t>
            </a:r>
            <a:r>
              <a:rPr lang="en-US" sz="900" dirty="0" smtClean="0"/>
              <a:t> exception if the appropriate permissions are not in place.</a:t>
            </a:r>
          </a:p>
          <a:p>
            <a:endParaRPr lang="en-US" sz="90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6"/>
          <p:cNvSpPr>
            <a:spLocks noGrp="1" noChangeArrowheads="1"/>
          </p:cNvSpPr>
          <p:nvPr>
            <p:ph type="sldNum" sz="quarter" idx="5"/>
          </p:nvPr>
        </p:nvSpPr>
        <p:spPr>
          <a:noFill/>
        </p:spPr>
        <p:txBody>
          <a:bodyPr/>
          <a:lstStyle/>
          <a:p>
            <a:fld id="{6B744561-1A83-4AF5-8022-C4695B0E3F98}" type="slidenum">
              <a:rPr lang="en-US"/>
              <a:pPr/>
              <a:t>4</a:t>
            </a:fld>
            <a:endParaRPr lang="en-US"/>
          </a:p>
        </p:txBody>
      </p:sp>
      <p:sp>
        <p:nvSpPr>
          <p:cNvPr id="25605" name="Rectangle 2"/>
          <p:cNvSpPr>
            <a:spLocks noGrp="1" noRot="1" noChangeAspect="1" noChangeArrowheads="1" noTextEdit="1"/>
          </p:cNvSpPr>
          <p:nvPr>
            <p:ph type="sldImg"/>
          </p:nvPr>
        </p:nvSpPr>
        <p:spPr>
          <a:xfrm>
            <a:off x="1295400" y="795338"/>
            <a:ext cx="4268788" cy="3201987"/>
          </a:xfrm>
          <a:ln/>
        </p:spPr>
      </p:sp>
      <p:sp>
        <p:nvSpPr>
          <p:cNvPr id="25606"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6"/>
          <p:cNvSpPr>
            <a:spLocks noGrp="1" noChangeArrowheads="1"/>
          </p:cNvSpPr>
          <p:nvPr>
            <p:ph type="sldNum" sz="quarter" idx="5"/>
          </p:nvPr>
        </p:nvSpPr>
        <p:spPr>
          <a:noFill/>
        </p:spPr>
        <p:txBody>
          <a:bodyPr/>
          <a:lstStyle/>
          <a:p>
            <a:fld id="{18E3B515-A778-4284-AA0A-79F45B6DAB5E}" type="slidenum">
              <a:rPr lang="en-US"/>
              <a:pPr/>
              <a:t>5</a:t>
            </a:fld>
            <a:endParaRPr lang="en-US"/>
          </a:p>
        </p:txBody>
      </p:sp>
      <p:sp>
        <p:nvSpPr>
          <p:cNvPr id="26629" name="Rectangle 2"/>
          <p:cNvSpPr>
            <a:spLocks noGrp="1" noRot="1" noChangeAspect="1" noChangeArrowheads="1" noTextEdit="1"/>
          </p:cNvSpPr>
          <p:nvPr>
            <p:ph type="sldImg"/>
          </p:nvPr>
        </p:nvSpPr>
        <p:spPr>
          <a:xfrm>
            <a:off x="924002" y="794741"/>
            <a:ext cx="5011615" cy="3202865"/>
          </a:xfrm>
          <a:ln/>
        </p:spPr>
      </p:sp>
      <p:sp>
        <p:nvSpPr>
          <p:cNvPr id="26630"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6"/>
          <p:cNvSpPr>
            <a:spLocks noGrp="1" noChangeArrowheads="1"/>
          </p:cNvSpPr>
          <p:nvPr>
            <p:ph type="sldNum" sz="quarter" idx="5"/>
          </p:nvPr>
        </p:nvSpPr>
        <p:spPr>
          <a:noFill/>
        </p:spPr>
        <p:txBody>
          <a:bodyPr/>
          <a:lstStyle/>
          <a:p>
            <a:fld id="{050E192A-D8D8-41B0-AE71-424F4F6D899A}" type="slidenum">
              <a:rPr lang="en-US"/>
              <a:pPr/>
              <a:t>6</a:t>
            </a:fld>
            <a:endParaRPr lang="en-US"/>
          </a:p>
        </p:txBody>
      </p:sp>
      <p:sp>
        <p:nvSpPr>
          <p:cNvPr id="27653" name="Rectangle 2"/>
          <p:cNvSpPr>
            <a:spLocks noGrp="1" noRot="1" noChangeAspect="1" noChangeArrowheads="1" noTextEdit="1"/>
          </p:cNvSpPr>
          <p:nvPr>
            <p:ph type="sldImg"/>
          </p:nvPr>
        </p:nvSpPr>
        <p:spPr>
          <a:xfrm>
            <a:off x="1295400" y="795338"/>
            <a:ext cx="4268788" cy="3201987"/>
          </a:xfrm>
          <a:ln/>
        </p:spPr>
      </p:sp>
      <p:sp>
        <p:nvSpPr>
          <p:cNvPr id="27654"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6"/>
          <p:cNvSpPr>
            <a:spLocks noGrp="1" noChangeArrowheads="1"/>
          </p:cNvSpPr>
          <p:nvPr>
            <p:ph type="sldNum" sz="quarter" idx="5"/>
          </p:nvPr>
        </p:nvSpPr>
        <p:spPr>
          <a:noFill/>
        </p:spPr>
        <p:txBody>
          <a:bodyPr/>
          <a:lstStyle/>
          <a:p>
            <a:fld id="{B8110F10-5D0A-4A5E-A191-DEF5E64F27A6}" type="slidenum">
              <a:rPr lang="en-US"/>
              <a:pPr/>
              <a:t>7</a:t>
            </a:fld>
            <a:endParaRPr lang="en-US"/>
          </a:p>
        </p:txBody>
      </p:sp>
      <p:sp>
        <p:nvSpPr>
          <p:cNvPr id="28677" name="Rectangle 2"/>
          <p:cNvSpPr>
            <a:spLocks noGrp="1" noRot="1" noChangeAspect="1" noChangeArrowheads="1" noTextEdit="1"/>
          </p:cNvSpPr>
          <p:nvPr>
            <p:ph type="sldImg"/>
          </p:nvPr>
        </p:nvSpPr>
        <p:spPr>
          <a:xfrm>
            <a:off x="924002" y="794741"/>
            <a:ext cx="5011615" cy="3202865"/>
          </a:xfrm>
          <a:ln/>
        </p:spPr>
      </p:sp>
      <p:sp>
        <p:nvSpPr>
          <p:cNvPr id="28678" name="Rectangle 3"/>
          <p:cNvSpPr>
            <a:spLocks noGrp="1" noChangeArrowheads="1"/>
          </p:cNvSpPr>
          <p:nvPr>
            <p:ph type="body" idx="1"/>
          </p:nvPr>
        </p:nvSpPr>
        <p:spPr>
          <a:noFill/>
          <a:ln w="9525"/>
        </p:spPr>
        <p:txBody>
          <a:bodyPr/>
          <a:lstStyle/>
          <a:p>
            <a:r>
              <a:rPr lang="en-US" b="1" i="1" smtClean="0"/>
              <a:t>NT-120-04 - Verify that the application presents an accurate and appropriate error message to the user if the handset is unable to send the SMS message due to external factors (for example, network connectivity, and so on).</a:t>
            </a:r>
          </a:p>
          <a:p>
            <a:r>
              <a:rPr lang="en-US" b="1" i="1" smtClean="0"/>
              <a:t>As the slide explains, there are quite a few exceptions to handle when dealing with the MessageConnection interface.  To present an accurate and appropriate error message to the user, your application needs to handle each individual exception that is thrown by the  methods of the MessageConnection interface. Avoid wrapping all exceptions handing up into a general IOException or Exception.  When an exception is thrown, your application reports an error message using an Alert. </a:t>
            </a:r>
          </a:p>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6"/>
          <p:cNvSpPr>
            <a:spLocks noGrp="1" noChangeArrowheads="1"/>
          </p:cNvSpPr>
          <p:nvPr>
            <p:ph type="sldNum" sz="quarter" idx="5"/>
          </p:nvPr>
        </p:nvSpPr>
        <p:spPr>
          <a:noFill/>
        </p:spPr>
        <p:txBody>
          <a:bodyPr/>
          <a:lstStyle/>
          <a:p>
            <a:fld id="{03A645AB-8125-4410-B260-F083A4DE0F9E}" type="slidenum">
              <a:rPr lang="en-US"/>
              <a:pPr/>
              <a:t>8</a:t>
            </a:fld>
            <a:endParaRPr lang="en-US"/>
          </a:p>
        </p:txBody>
      </p:sp>
      <p:sp>
        <p:nvSpPr>
          <p:cNvPr id="29701" name="Rectangle 2"/>
          <p:cNvSpPr>
            <a:spLocks noGrp="1" noRot="1" noChangeAspect="1" noChangeArrowheads="1" noTextEdit="1"/>
          </p:cNvSpPr>
          <p:nvPr>
            <p:ph type="sldImg"/>
          </p:nvPr>
        </p:nvSpPr>
        <p:spPr>
          <a:xfrm>
            <a:off x="924002" y="794741"/>
            <a:ext cx="5011615" cy="3202865"/>
          </a:xfrm>
          <a:ln/>
        </p:spPr>
      </p:sp>
      <p:sp>
        <p:nvSpPr>
          <p:cNvPr id="29702" name="Rectangle 3"/>
          <p:cNvSpPr>
            <a:spLocks noGrp="1" noChangeArrowheads="1"/>
          </p:cNvSpPr>
          <p:nvPr>
            <p:ph type="body" idx="1"/>
          </p:nvPr>
        </p:nvSpPr>
        <p:spPr>
          <a:noFill/>
          <a:ln w="9525"/>
        </p:spPr>
        <p:txBody>
          <a:bodyPr/>
          <a:lstStyle/>
          <a:p>
            <a:r>
              <a:rPr lang="en-US" smtClean="0"/>
              <a:t>Messages are constructed by first determining the type of message to send – binary or text – and then obtaining a connection to the remote device.  Once that is established the payload is set and the message can be sent.</a:t>
            </a:r>
          </a:p>
          <a:p>
            <a:r>
              <a:rPr lang="en-US" smtClean="0"/>
              <a:t>	</a:t>
            </a:r>
          </a:p>
          <a:p>
            <a:r>
              <a:rPr lang="en-US" smtClean="0">
                <a:latin typeface="Courier New" pitchFamily="49" charset="0"/>
              </a:rPr>
              <a:t>TextMessage tmsg = (TextMessage)conn.newMessage(MessageConnection.TEXT_MESSAGE);</a:t>
            </a:r>
          </a:p>
          <a:p>
            <a:r>
              <a:rPr lang="en-US" smtClean="0">
                <a:latin typeface="Courier New" pitchFamily="49" charset="0"/>
              </a:rPr>
              <a:t>	tmsg.setPayloadText(“my message”);  // construct a TEXT messages</a:t>
            </a:r>
          </a:p>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6"/>
          <p:cNvSpPr>
            <a:spLocks noGrp="1" noChangeArrowheads="1"/>
          </p:cNvSpPr>
          <p:nvPr>
            <p:ph type="sldNum" sz="quarter" idx="5"/>
          </p:nvPr>
        </p:nvSpPr>
        <p:spPr>
          <a:noFill/>
        </p:spPr>
        <p:txBody>
          <a:bodyPr/>
          <a:lstStyle/>
          <a:p>
            <a:fld id="{EC2BCD7C-205D-47CC-A5AE-C3C32DD74D07}" type="slidenum">
              <a:rPr lang="en-US"/>
              <a:pPr/>
              <a:t>9</a:t>
            </a:fld>
            <a:endParaRPr lang="en-US"/>
          </a:p>
        </p:txBody>
      </p:sp>
      <p:sp>
        <p:nvSpPr>
          <p:cNvPr id="35845" name="Rectangle 2"/>
          <p:cNvSpPr>
            <a:spLocks noGrp="1" noRot="1" noChangeAspect="1" noChangeArrowheads="1" noTextEdit="1"/>
          </p:cNvSpPr>
          <p:nvPr>
            <p:ph type="sldImg"/>
          </p:nvPr>
        </p:nvSpPr>
        <p:spPr>
          <a:xfrm>
            <a:off x="924002" y="794741"/>
            <a:ext cx="5011615" cy="3202865"/>
          </a:xfrm>
          <a:ln/>
        </p:spPr>
      </p:sp>
      <p:sp>
        <p:nvSpPr>
          <p:cNvPr id="35846" name="Rectangle 3"/>
          <p:cNvSpPr>
            <a:spLocks noGrp="1" noChangeArrowheads="1"/>
          </p:cNvSpPr>
          <p:nvPr>
            <p:ph type="body" idx="1"/>
          </p:nvPr>
        </p:nvSpPr>
        <p:spPr>
          <a:noFill/>
          <a:ln w="9525"/>
        </p:spPr>
        <p:txBody>
          <a:bodyPr/>
          <a:lstStyle/>
          <a:p>
            <a:pPr>
              <a:lnSpc>
                <a:spcPct val="70000"/>
              </a:lnSpc>
            </a:pPr>
            <a:r>
              <a:rPr lang="en-US" sz="800" smtClean="0"/>
              <a:t>Messages are sent in a straightforward manner by calling the send method on the connection after the payload has been set.</a:t>
            </a:r>
          </a:p>
          <a:p>
            <a:pPr>
              <a:lnSpc>
                <a:spcPct val="70000"/>
              </a:lnSpc>
            </a:pPr>
            <a:endParaRPr lang="en-GB" sz="800" smtClean="0"/>
          </a:p>
          <a:p>
            <a:pPr>
              <a:lnSpc>
                <a:spcPct val="70000"/>
              </a:lnSpc>
            </a:pPr>
            <a:r>
              <a:rPr lang="en-GB" sz="800" smtClean="0"/>
              <a:t>	</a:t>
            </a:r>
            <a:r>
              <a:rPr lang="en-GB" sz="800" smtClean="0">
                <a:latin typeface="Courier New" pitchFamily="49" charset="0"/>
              </a:rPr>
              <a:t>conn.send(); // sends message</a:t>
            </a:r>
            <a:endParaRPr lang="en-US" sz="800" smtClean="0">
              <a:latin typeface="Courier New" pitchFamily="49" charset="0"/>
            </a:endParaRPr>
          </a:p>
          <a:p>
            <a:pPr>
              <a:lnSpc>
                <a:spcPct val="70000"/>
              </a:lnSpc>
            </a:pPr>
            <a:r>
              <a:rPr lang="en-US" sz="800" smtClean="0"/>
              <a:t>In addition, confirm that the message has been sent correctly by displaying an information screen.</a:t>
            </a:r>
          </a:p>
          <a:p>
            <a:pPr>
              <a:lnSpc>
                <a:spcPct val="70000"/>
              </a:lnSpc>
            </a:pPr>
            <a:endParaRPr lang="en-GB" sz="800" smtClean="0"/>
          </a:p>
          <a:p>
            <a:pPr>
              <a:lnSpc>
                <a:spcPct val="70000"/>
              </a:lnSpc>
            </a:pPr>
            <a:r>
              <a:rPr lang="en-GB" sz="800" smtClean="0">
                <a:latin typeface="Courier New" pitchFamily="49" charset="0"/>
              </a:rPr>
              <a:t>public void displayMessageSentConfirmation(TextMessage msg, String to) {</a:t>
            </a:r>
          </a:p>
          <a:p>
            <a:pPr>
              <a:lnSpc>
                <a:spcPct val="70000"/>
              </a:lnSpc>
            </a:pPr>
            <a:r>
              <a:rPr lang="en-GB" sz="800" smtClean="0">
                <a:latin typeface="Courier New" pitchFamily="49" charset="0"/>
              </a:rPr>
              <a:t>   Alert alert = new Alert("SMS Sent!");</a:t>
            </a:r>
          </a:p>
          <a:p>
            <a:pPr>
              <a:lnSpc>
                <a:spcPct val="70000"/>
              </a:lnSpc>
            </a:pPr>
            <a:r>
              <a:rPr lang="en-GB" sz="800" smtClean="0">
                <a:latin typeface="Courier New" pitchFamily="49" charset="0"/>
              </a:rPr>
              <a:t>   alert.setString("\nTo :" + to);</a:t>
            </a:r>
          </a:p>
          <a:p>
            <a:pPr>
              <a:lnSpc>
                <a:spcPct val="70000"/>
              </a:lnSpc>
            </a:pPr>
            <a:r>
              <a:rPr lang="en-GB" sz="800" smtClean="0">
                <a:latin typeface="Courier New" pitchFamily="49" charset="0"/>
              </a:rPr>
              <a:t>   alert.addCommand(okCommand);</a:t>
            </a:r>
          </a:p>
          <a:p>
            <a:pPr>
              <a:lnSpc>
                <a:spcPct val="70000"/>
              </a:lnSpc>
            </a:pPr>
            <a:r>
              <a:rPr lang="en-GB" sz="800" smtClean="0">
                <a:latin typeface="Courier New" pitchFamily="49" charset="0"/>
              </a:rPr>
              <a:t>   alert.setCommandListener(this);</a:t>
            </a:r>
          </a:p>
          <a:p>
            <a:pPr>
              <a:lnSpc>
                <a:spcPct val="70000"/>
              </a:lnSpc>
            </a:pPr>
            <a:r>
              <a:rPr lang="en-GB" sz="800" smtClean="0">
                <a:latin typeface="Courier New" pitchFamily="49" charset="0"/>
              </a:rPr>
              <a:t>   display.setCurrent(alert);</a:t>
            </a:r>
          </a:p>
          <a:p>
            <a:pPr>
              <a:lnSpc>
                <a:spcPct val="70000"/>
              </a:lnSpc>
            </a:pPr>
            <a:r>
              <a:rPr lang="en-GB" sz="800" smtClean="0">
                <a:latin typeface="Courier New" pitchFamily="49" charset="0"/>
              </a:rPr>
              <a:t>}</a:t>
            </a:r>
          </a:p>
          <a:p>
            <a:pPr>
              <a:lnSpc>
                <a:spcPct val="70000"/>
              </a:lnSpc>
            </a:pPr>
            <a:endParaRPr lang="en-US" sz="800" smtClean="0">
              <a:latin typeface="Courier New" pitchFamily="49" charset="0"/>
            </a:endParaRPr>
          </a:p>
          <a:p>
            <a:pPr>
              <a:lnSpc>
                <a:spcPct val="70000"/>
              </a:lnSpc>
            </a:pPr>
            <a:r>
              <a:rPr lang="en-US" sz="800" smtClean="0"/>
              <a:t>So putting together the above code snippets, the following illustrates how to send a text message, confirm to the user the message has been sent and to trap the appropriate exceptions – individual exceptions are discussed elsewhere in the course.</a:t>
            </a:r>
          </a:p>
          <a:p>
            <a:pPr>
              <a:lnSpc>
                <a:spcPct val="70000"/>
              </a:lnSpc>
            </a:pPr>
            <a:endParaRPr lang="en-US" sz="800" smtClean="0"/>
          </a:p>
          <a:p>
            <a:pPr>
              <a:lnSpc>
                <a:spcPct val="70000"/>
              </a:lnSpc>
            </a:pPr>
            <a:r>
              <a:rPr lang="en-US" sz="800" smtClean="0">
                <a:latin typeface="Courier New" pitchFamily="49" charset="0"/>
              </a:rPr>
              <a:t>try {</a:t>
            </a:r>
          </a:p>
          <a:p>
            <a:pPr>
              <a:lnSpc>
                <a:spcPct val="70000"/>
              </a:lnSpc>
            </a:pPr>
            <a:r>
              <a:rPr lang="en-US" sz="800" smtClean="0">
                <a:latin typeface="Courier New" pitchFamily="49" charset="0"/>
              </a:rPr>
              <a:t>   MessageConnection conn = (MessageConnection)Connection.open(“sms://+3725555555”);</a:t>
            </a:r>
          </a:p>
          <a:p>
            <a:pPr>
              <a:lnSpc>
                <a:spcPct val="70000"/>
              </a:lnSpc>
            </a:pPr>
            <a:r>
              <a:rPr lang="en-US" sz="800" smtClean="0">
                <a:latin typeface="Courier New" pitchFamily="49" charset="0"/>
              </a:rPr>
              <a:t>   TextMessage tmsg = (TextMessage)conn.newMessage(MessageConnection.TEXT_MESSAGE);</a:t>
            </a:r>
          </a:p>
          <a:p>
            <a:pPr>
              <a:lnSpc>
                <a:spcPct val="70000"/>
              </a:lnSpc>
            </a:pPr>
            <a:r>
              <a:rPr lang="en-US" sz="800" smtClean="0">
                <a:latin typeface="Courier New" pitchFamily="49" charset="0"/>
              </a:rPr>
              <a:t>   tmsg.setPayloadText(“my message”);  // construct a TEXT messages</a:t>
            </a:r>
          </a:p>
          <a:p>
            <a:pPr>
              <a:lnSpc>
                <a:spcPct val="70000"/>
              </a:lnSpc>
            </a:pPr>
            <a:r>
              <a:rPr lang="en-US" sz="800" smtClean="0">
                <a:latin typeface="Courier New" pitchFamily="49" charset="0"/>
              </a:rPr>
              <a:t>   conn.send(tmsg); // sends messages in the message queue.</a:t>
            </a:r>
          </a:p>
          <a:p>
            <a:pPr>
              <a:lnSpc>
                <a:spcPct val="70000"/>
              </a:lnSpc>
            </a:pPr>
            <a:r>
              <a:rPr lang="en-US" sz="800" smtClean="0">
                <a:latin typeface="Courier New" pitchFamily="49" charset="0"/>
              </a:rPr>
              <a:t>   displayMessageSentConfirmation(tmsg, “+3725555555”);</a:t>
            </a:r>
          </a:p>
          <a:p>
            <a:pPr>
              <a:lnSpc>
                <a:spcPct val="70000"/>
              </a:lnSpc>
            </a:pPr>
            <a:r>
              <a:rPr lang="en-US" sz="800" smtClean="0">
                <a:latin typeface="Courier New" pitchFamily="49" charset="0"/>
              </a:rPr>
              <a:t>} catch (IOException e) {</a:t>
            </a:r>
          </a:p>
          <a:p>
            <a:pPr>
              <a:lnSpc>
                <a:spcPct val="70000"/>
              </a:lnSpc>
            </a:pPr>
            <a:r>
              <a:rPr lang="en-US" sz="800" smtClean="0">
                <a:latin typeface="Courier New" pitchFamily="49" charset="0"/>
              </a:rPr>
              <a:t>} catch (InterruptedIOException e) {</a:t>
            </a:r>
          </a:p>
          <a:p>
            <a:pPr>
              <a:lnSpc>
                <a:spcPct val="70000"/>
              </a:lnSpc>
            </a:pPr>
            <a:r>
              <a:rPr lang="en-US" sz="800" smtClean="0">
                <a:latin typeface="Courier New" pitchFamily="49" charset="0"/>
              </a:rPr>
              <a:t>} catch (SecurityException e) {</a:t>
            </a:r>
          </a:p>
          <a:p>
            <a:pPr>
              <a:lnSpc>
                <a:spcPct val="70000"/>
              </a:lnSpc>
            </a:pPr>
            <a:r>
              <a:rPr lang="en-US" sz="800" smtClean="0">
                <a:latin typeface="Courier New" pitchFamily="49" charset="0"/>
              </a:rPr>
              <a:t>} catch (IllegalArgumentException e) {</a:t>
            </a:r>
          </a:p>
          <a:p>
            <a:pPr>
              <a:lnSpc>
                <a:spcPct val="70000"/>
              </a:lnSpc>
            </a:pPr>
            <a:r>
              <a:rPr lang="en-US" sz="800" smtClean="0">
                <a:latin typeface="Courier New" pitchFamily="49" charset="0"/>
              </a:rPr>
              <a:t>} catch (Exception e) {</a:t>
            </a:r>
          </a:p>
          <a:p>
            <a:pPr>
              <a:lnSpc>
                <a:spcPct val="70000"/>
              </a:lnSpc>
            </a:pPr>
            <a:r>
              <a:rPr lang="en-US" sz="800" smtClean="0">
                <a:latin typeface="Courier New" pitchFamily="49" charset="0"/>
              </a:rPr>
              <a:t>}</a:t>
            </a:r>
          </a:p>
          <a:p>
            <a:pPr>
              <a:lnSpc>
                <a:spcPct val="70000"/>
              </a:lnSpc>
            </a:pPr>
            <a:endParaRPr lang="en-US" sz="800" b="1" i="1" smtClean="0">
              <a:latin typeface="Courier New" pitchFamily="49" charset="0"/>
            </a:endParaRPr>
          </a:p>
          <a:p>
            <a:pPr>
              <a:lnSpc>
                <a:spcPct val="70000"/>
              </a:lnSpc>
            </a:pPr>
            <a:r>
              <a:rPr lang="en-US" sz="800" b="1" i="1" smtClean="0"/>
              <a:t>NT-120-01 - Verify that MIDlet successfully sends the SMS message. This test verifies that the WMA method is used correctly.</a:t>
            </a:r>
          </a:p>
          <a:p>
            <a:pPr>
              <a:lnSpc>
                <a:spcPct val="70000"/>
              </a:lnSpc>
            </a:pPr>
            <a:r>
              <a:rPr lang="en-US" sz="800" b="1" i="1" smtClean="0"/>
              <a:t>As the slide shows, when the connection.send(msg) method has been completed, you must display an information screen to tell the user that the SMS has been sent correctly.  Use an Alert class to do this, possibly including details such as the senders address and the current time, and so on.</a:t>
            </a:r>
          </a:p>
          <a:p>
            <a:pPr>
              <a:lnSpc>
                <a:spcPct val="70000"/>
              </a:lnSpc>
            </a:pPr>
            <a:endParaRPr lang="en-US" sz="8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6"/>
          <p:cNvSpPr>
            <a:spLocks noGrp="1" noChangeArrowheads="1"/>
          </p:cNvSpPr>
          <p:nvPr>
            <p:ph type="sldNum" sz="quarter" idx="5"/>
          </p:nvPr>
        </p:nvSpPr>
        <p:spPr>
          <a:noFill/>
        </p:spPr>
        <p:txBody>
          <a:bodyPr/>
          <a:lstStyle/>
          <a:p>
            <a:fld id="{0A42AE75-3B9C-4F73-B7C9-3EF4D714F55B}" type="slidenum">
              <a:rPr lang="en-US"/>
              <a:pPr/>
              <a:t>10</a:t>
            </a:fld>
            <a:endParaRPr lang="en-US"/>
          </a:p>
        </p:txBody>
      </p:sp>
      <p:sp>
        <p:nvSpPr>
          <p:cNvPr id="36869" name="Rectangle 2"/>
          <p:cNvSpPr>
            <a:spLocks noGrp="1" noRot="1" noChangeAspect="1" noChangeArrowheads="1" noTextEdit="1"/>
          </p:cNvSpPr>
          <p:nvPr>
            <p:ph type="sldImg"/>
          </p:nvPr>
        </p:nvSpPr>
        <p:spPr>
          <a:xfrm>
            <a:off x="1295400" y="795338"/>
            <a:ext cx="4268788" cy="3201987"/>
          </a:xfrm>
          <a:ln/>
        </p:spPr>
      </p:sp>
      <p:sp>
        <p:nvSpPr>
          <p:cNvPr id="36870" name="Rectangle 3"/>
          <p:cNvSpPr>
            <a:spLocks noGrp="1" noChangeArrowheads="1"/>
          </p:cNvSpPr>
          <p:nvPr>
            <p:ph type="body" idx="1"/>
          </p:nvPr>
        </p:nvSpPr>
        <p:spPr>
          <a:noFill/>
          <a:ln w="9525"/>
        </p:spPr>
        <p:txBody>
          <a:bodyPr/>
          <a:lstStyle/>
          <a:p>
            <a:pPr>
              <a:lnSpc>
                <a:spcPct val="70000"/>
              </a:lnSpc>
            </a:pPr>
            <a:r>
              <a:rPr lang="en-US" sz="800" dirty="0" smtClean="0"/>
              <a:t>Messages can be received by a server either in polling mode or as asynchronous callbacks via an event listener interface. In either case – especially polling – the server can be set up as a separate thread so as not to block the application.  As explained above, a connection is determined to be a server connection if the connection is opened with the URL describing an endpoint and not the address of a recipient. Endpoints are protocol dependent and describe the port that server listens to for incoming messages.</a:t>
            </a:r>
          </a:p>
          <a:p>
            <a:pPr>
              <a:lnSpc>
                <a:spcPct val="70000"/>
              </a:lnSpc>
            </a:pPr>
            <a:endParaRPr lang="en-US" sz="800" dirty="0" smtClean="0">
              <a:latin typeface="Courier New" pitchFamily="49" charset="0"/>
            </a:endParaRPr>
          </a:p>
          <a:p>
            <a:pPr>
              <a:lnSpc>
                <a:spcPct val="70000"/>
              </a:lnSpc>
            </a:pPr>
            <a:r>
              <a:rPr lang="en-US" sz="800" dirty="0" smtClean="0"/>
              <a:t>Check the type of message – either binary or text – to determine the appropriate code to unpack the message. You must also provide indicate to the user that a message has been received</a:t>
            </a:r>
          </a:p>
          <a:p>
            <a:pPr>
              <a:lnSpc>
                <a:spcPct val="70000"/>
              </a:lnSpc>
            </a:pPr>
            <a:endParaRPr lang="en-GB" sz="800" dirty="0" smtClean="0"/>
          </a:p>
          <a:p>
            <a:pPr>
              <a:lnSpc>
                <a:spcPct val="70000"/>
              </a:lnSpc>
              <a:buNone/>
            </a:pPr>
            <a:r>
              <a:rPr lang="en-GB" sz="800" dirty="0" smtClean="0">
                <a:latin typeface="Courier New" pitchFamily="49" charset="0"/>
              </a:rPr>
              <a:t>public void </a:t>
            </a:r>
            <a:r>
              <a:rPr lang="en-GB" sz="800" dirty="0" err="1" smtClean="0">
                <a:latin typeface="Courier New" pitchFamily="49" charset="0"/>
              </a:rPr>
              <a:t>displayMessageReceivedConfirmation</a:t>
            </a:r>
            <a:r>
              <a:rPr lang="en-GB" sz="800" dirty="0" smtClean="0">
                <a:latin typeface="Courier New" pitchFamily="49" charset="0"/>
              </a:rPr>
              <a:t> (</a:t>
            </a:r>
            <a:r>
              <a:rPr lang="en-GB" sz="800" dirty="0" err="1" smtClean="0">
                <a:latin typeface="Courier New" pitchFamily="49" charset="0"/>
              </a:rPr>
              <a:t>TextMessage</a:t>
            </a:r>
            <a:r>
              <a:rPr lang="en-GB" sz="800" dirty="0" smtClean="0">
                <a:latin typeface="Courier New" pitchFamily="49" charset="0"/>
              </a:rPr>
              <a:t> </a:t>
            </a:r>
            <a:r>
              <a:rPr lang="en-GB" sz="800" dirty="0" err="1" smtClean="0">
                <a:latin typeface="Courier New" pitchFamily="49" charset="0"/>
              </a:rPr>
              <a:t>msg</a:t>
            </a:r>
            <a:r>
              <a:rPr lang="en-GB" sz="800" dirty="0" smtClean="0">
                <a:latin typeface="Courier New" pitchFamily="49" charset="0"/>
              </a:rPr>
              <a:t>) {</a:t>
            </a:r>
          </a:p>
          <a:p>
            <a:pPr>
              <a:lnSpc>
                <a:spcPct val="70000"/>
              </a:lnSpc>
              <a:buNone/>
            </a:pPr>
            <a:r>
              <a:rPr lang="en-GB" sz="800" dirty="0" smtClean="0">
                <a:latin typeface="Courier New" pitchFamily="49" charset="0"/>
              </a:rPr>
              <a:t>    </a:t>
            </a:r>
            <a:r>
              <a:rPr lang="en-GB" sz="800" dirty="0" err="1" smtClean="0">
                <a:latin typeface="Courier New" pitchFamily="49" charset="0"/>
              </a:rPr>
              <a:t>receivedMessage</a:t>
            </a:r>
            <a:r>
              <a:rPr lang="en-GB" sz="800" dirty="0" smtClean="0">
                <a:latin typeface="Courier New" pitchFamily="49" charset="0"/>
              </a:rPr>
              <a:t> = </a:t>
            </a:r>
            <a:r>
              <a:rPr lang="en-GB" sz="800" dirty="0" err="1" smtClean="0">
                <a:latin typeface="Courier New" pitchFamily="49" charset="0"/>
              </a:rPr>
              <a:t>msg</a:t>
            </a:r>
            <a:r>
              <a:rPr lang="en-GB" sz="800" dirty="0" smtClean="0">
                <a:latin typeface="Courier New" pitchFamily="49" charset="0"/>
              </a:rPr>
              <a:t>;</a:t>
            </a:r>
          </a:p>
          <a:p>
            <a:pPr>
              <a:lnSpc>
                <a:spcPct val="70000"/>
              </a:lnSpc>
              <a:buNone/>
            </a:pPr>
            <a:r>
              <a:rPr lang="en-GB" sz="800" dirty="0" smtClean="0">
                <a:latin typeface="Courier New" pitchFamily="49" charset="0"/>
              </a:rPr>
              <a:t>    Alert </a:t>
            </a:r>
            <a:r>
              <a:rPr lang="en-GB" sz="800" dirty="0" err="1" smtClean="0">
                <a:latin typeface="Courier New" pitchFamily="49" charset="0"/>
              </a:rPr>
              <a:t>alert</a:t>
            </a:r>
            <a:r>
              <a:rPr lang="en-GB" sz="800" dirty="0" smtClean="0">
                <a:latin typeface="Courier New" pitchFamily="49" charset="0"/>
              </a:rPr>
              <a:t> = new Alert("SMS Received!"); …</a:t>
            </a:r>
          </a:p>
          <a:p>
            <a:pPr>
              <a:lnSpc>
                <a:spcPct val="70000"/>
              </a:lnSpc>
              <a:buNone/>
            </a:pPr>
            <a:r>
              <a:rPr lang="en-GB" sz="800" dirty="0" smtClean="0">
                <a:latin typeface="Courier New" pitchFamily="49" charset="0"/>
              </a:rPr>
              <a:t>  }</a:t>
            </a:r>
          </a:p>
          <a:p>
            <a:pPr>
              <a:lnSpc>
                <a:spcPct val="70000"/>
              </a:lnSpc>
            </a:pPr>
            <a:endParaRPr lang="en-US" sz="800" dirty="0" smtClean="0">
              <a:latin typeface="Courier New" pitchFamily="49" charset="0"/>
            </a:endParaRPr>
          </a:p>
          <a:p>
            <a:pPr>
              <a:lnSpc>
                <a:spcPct val="70000"/>
              </a:lnSpc>
            </a:pPr>
            <a:r>
              <a:rPr lang="en-US" sz="800" dirty="0" smtClean="0"/>
              <a:t>Putting it together, the following code snippet illustrates how to receive messages in polling mode and what exceptions to trap.</a:t>
            </a:r>
          </a:p>
          <a:p>
            <a:pPr>
              <a:lnSpc>
                <a:spcPct val="70000"/>
              </a:lnSpc>
            </a:pPr>
            <a:endParaRPr lang="en-US" sz="800" dirty="0" smtClean="0"/>
          </a:p>
          <a:p>
            <a:pPr>
              <a:lnSpc>
                <a:spcPct val="70000"/>
              </a:lnSpc>
              <a:buNone/>
            </a:pPr>
            <a:r>
              <a:rPr lang="en-US" sz="800" dirty="0" smtClean="0">
                <a:latin typeface="Courier New" pitchFamily="49" charset="0"/>
              </a:rPr>
              <a:t>try {	</a:t>
            </a:r>
          </a:p>
          <a:p>
            <a:pPr>
              <a:lnSpc>
                <a:spcPct val="70000"/>
              </a:lnSpc>
              <a:buNone/>
            </a:pPr>
            <a:r>
              <a:rPr lang="en-US" sz="800" dirty="0" smtClean="0">
                <a:latin typeface="Courier New" pitchFamily="49" charset="0"/>
              </a:rPr>
              <a:t>   </a:t>
            </a:r>
            <a:r>
              <a:rPr lang="en-US" sz="800" dirty="0" err="1" smtClean="0">
                <a:latin typeface="Courier New" pitchFamily="49" charset="0"/>
              </a:rPr>
              <a:t>MessageConnection</a:t>
            </a:r>
            <a:r>
              <a:rPr lang="en-US" sz="800" dirty="0" smtClean="0">
                <a:latin typeface="Courier New" pitchFamily="49" charset="0"/>
              </a:rPr>
              <a:t> </a:t>
            </a:r>
            <a:r>
              <a:rPr lang="en-US" sz="800" dirty="0" err="1" smtClean="0">
                <a:latin typeface="Courier New" pitchFamily="49" charset="0"/>
              </a:rPr>
              <a:t>conn</a:t>
            </a:r>
            <a:r>
              <a:rPr lang="en-US" sz="800" dirty="0" smtClean="0">
                <a:latin typeface="Courier New" pitchFamily="49" charset="0"/>
              </a:rPr>
              <a:t> = (</a:t>
            </a:r>
            <a:r>
              <a:rPr lang="en-US" sz="800" dirty="0" err="1" smtClean="0">
                <a:latin typeface="Courier New" pitchFamily="49" charset="0"/>
              </a:rPr>
              <a:t>MessageConnection</a:t>
            </a:r>
            <a:r>
              <a:rPr lang="en-US" sz="800" dirty="0" smtClean="0">
                <a:latin typeface="Courier New" pitchFamily="49" charset="0"/>
              </a:rPr>
              <a:t>)Connection..open(“sms://5432”);</a:t>
            </a:r>
          </a:p>
          <a:p>
            <a:pPr>
              <a:lnSpc>
                <a:spcPct val="70000"/>
              </a:lnSpc>
              <a:buNone/>
            </a:pPr>
            <a:r>
              <a:rPr lang="en-US" sz="800" dirty="0" smtClean="0">
                <a:latin typeface="Courier New" pitchFamily="49" charset="0"/>
              </a:rPr>
              <a:t>   Messages </a:t>
            </a:r>
            <a:r>
              <a:rPr lang="en-US" sz="800" dirty="0" err="1" smtClean="0">
                <a:latin typeface="Courier New" pitchFamily="49" charset="0"/>
              </a:rPr>
              <a:t>msg</a:t>
            </a:r>
            <a:r>
              <a:rPr lang="en-US" sz="800" dirty="0" smtClean="0">
                <a:latin typeface="Courier New" pitchFamily="49" charset="0"/>
              </a:rPr>
              <a:t> = null;</a:t>
            </a:r>
          </a:p>
          <a:p>
            <a:pPr>
              <a:lnSpc>
                <a:spcPct val="70000"/>
              </a:lnSpc>
              <a:buNone/>
            </a:pPr>
            <a:r>
              <a:rPr lang="en-US" sz="800" dirty="0" smtClean="0">
                <a:latin typeface="Courier New" pitchFamily="49" charset="0"/>
              </a:rPr>
              <a:t>   while (</a:t>
            </a:r>
            <a:r>
              <a:rPr lang="en-US" sz="800" dirty="0" err="1" smtClean="0">
                <a:latin typeface="Courier New" pitchFamily="49" charset="0"/>
              </a:rPr>
              <a:t>exitCondition</a:t>
            </a:r>
            <a:r>
              <a:rPr lang="en-US" sz="800" dirty="0" smtClean="0">
                <a:latin typeface="Courier New" pitchFamily="49" charset="0"/>
              </a:rPr>
              <a:t>) {</a:t>
            </a:r>
          </a:p>
          <a:p>
            <a:pPr>
              <a:lnSpc>
                <a:spcPct val="70000"/>
              </a:lnSpc>
              <a:buNone/>
            </a:pPr>
            <a:r>
              <a:rPr lang="en-US" sz="800" dirty="0" smtClean="0">
                <a:latin typeface="Courier New" pitchFamily="49" charset="0"/>
              </a:rPr>
              <a:t>      </a:t>
            </a:r>
            <a:r>
              <a:rPr lang="en-US" sz="800" dirty="0" err="1" smtClean="0">
                <a:latin typeface="Courier New" pitchFamily="49" charset="0"/>
              </a:rPr>
              <a:t>msg.receive</a:t>
            </a:r>
            <a:r>
              <a:rPr lang="en-US" sz="800" dirty="0" smtClean="0">
                <a:latin typeface="Courier New" pitchFamily="49" charset="0"/>
              </a:rPr>
              <a:t>();</a:t>
            </a:r>
          </a:p>
          <a:p>
            <a:pPr>
              <a:lnSpc>
                <a:spcPct val="70000"/>
              </a:lnSpc>
              <a:buNone/>
            </a:pPr>
            <a:r>
              <a:rPr lang="en-US" sz="800" dirty="0" smtClean="0">
                <a:latin typeface="Courier New" pitchFamily="49" charset="0"/>
              </a:rPr>
              <a:t>      if (</a:t>
            </a:r>
            <a:r>
              <a:rPr lang="en-US" sz="800" dirty="0" err="1" smtClean="0">
                <a:latin typeface="Courier New" pitchFamily="49" charset="0"/>
              </a:rPr>
              <a:t>msg</a:t>
            </a:r>
            <a:r>
              <a:rPr lang="en-US" sz="800" dirty="0" smtClean="0">
                <a:latin typeface="Courier New" pitchFamily="49" charset="0"/>
              </a:rPr>
              <a:t> </a:t>
            </a:r>
            <a:r>
              <a:rPr lang="en-US" sz="800" dirty="0" err="1" smtClean="0">
                <a:latin typeface="Courier New" pitchFamily="49" charset="0"/>
              </a:rPr>
              <a:t>instanceof</a:t>
            </a:r>
            <a:r>
              <a:rPr lang="en-US" sz="800" dirty="0" smtClean="0">
                <a:latin typeface="Courier New" pitchFamily="49" charset="0"/>
              </a:rPr>
              <a:t> </a:t>
            </a:r>
            <a:r>
              <a:rPr lang="en-US" sz="800" dirty="0" err="1" smtClean="0">
                <a:latin typeface="Courier New" pitchFamily="49" charset="0"/>
              </a:rPr>
              <a:t>TextMessage</a:t>
            </a:r>
            <a:r>
              <a:rPr lang="en-US" sz="800" dirty="0" smtClean="0">
                <a:latin typeface="Courier New" pitchFamily="49" charset="0"/>
              </a:rPr>
              <a:t>) {</a:t>
            </a:r>
          </a:p>
          <a:p>
            <a:pPr>
              <a:lnSpc>
                <a:spcPct val="70000"/>
              </a:lnSpc>
              <a:buNone/>
            </a:pPr>
            <a:r>
              <a:rPr lang="en-US" sz="800" dirty="0" smtClean="0">
                <a:latin typeface="Courier New" pitchFamily="49" charset="0"/>
              </a:rPr>
              <a:t>          </a:t>
            </a:r>
            <a:r>
              <a:rPr lang="en-US" sz="800" dirty="0" err="1" smtClean="0">
                <a:latin typeface="Courier New" pitchFamily="49" charset="0"/>
              </a:rPr>
              <a:t>TextMessage</a:t>
            </a:r>
            <a:r>
              <a:rPr lang="en-US" sz="800" dirty="0" smtClean="0">
                <a:latin typeface="Courier New" pitchFamily="49" charset="0"/>
              </a:rPr>
              <a:t> </a:t>
            </a:r>
            <a:r>
              <a:rPr lang="en-US" sz="800" dirty="0" err="1" smtClean="0">
                <a:latin typeface="Courier New" pitchFamily="49" charset="0"/>
              </a:rPr>
              <a:t>tmsg</a:t>
            </a:r>
            <a:r>
              <a:rPr lang="en-US" sz="800" dirty="0" smtClean="0">
                <a:latin typeface="Courier New" pitchFamily="49" charset="0"/>
              </a:rPr>
              <a:t> = (</a:t>
            </a:r>
            <a:r>
              <a:rPr lang="en-US" sz="800" dirty="0" err="1" smtClean="0">
                <a:latin typeface="Courier New" pitchFamily="49" charset="0"/>
              </a:rPr>
              <a:t>TextMessage</a:t>
            </a:r>
            <a:r>
              <a:rPr lang="en-US" sz="800" dirty="0" smtClean="0">
                <a:latin typeface="Courier New" pitchFamily="49" charset="0"/>
              </a:rPr>
              <a:t>)</a:t>
            </a:r>
            <a:r>
              <a:rPr lang="en-US" sz="800" dirty="0" err="1" smtClean="0">
                <a:latin typeface="Courier New" pitchFamily="49" charset="0"/>
              </a:rPr>
              <a:t>msg</a:t>
            </a:r>
            <a:r>
              <a:rPr lang="en-US" sz="800" dirty="0" smtClean="0">
                <a:latin typeface="Courier New" pitchFamily="49" charset="0"/>
              </a:rPr>
              <a:t>;</a:t>
            </a:r>
          </a:p>
          <a:p>
            <a:pPr>
              <a:lnSpc>
                <a:spcPct val="70000"/>
              </a:lnSpc>
              <a:buNone/>
            </a:pPr>
            <a:r>
              <a:rPr lang="en-US" sz="800" dirty="0" smtClean="0">
                <a:latin typeface="Courier New" pitchFamily="49" charset="0"/>
              </a:rPr>
              <a:t>          </a:t>
            </a:r>
            <a:r>
              <a:rPr lang="en-US" sz="800" dirty="0" err="1" smtClean="0">
                <a:latin typeface="Courier New" pitchFamily="49" charset="0"/>
              </a:rPr>
              <a:t>displayMessageReceivedConfirmation</a:t>
            </a:r>
            <a:r>
              <a:rPr lang="en-US" sz="800" dirty="0" smtClean="0">
                <a:latin typeface="Courier New" pitchFamily="49" charset="0"/>
              </a:rPr>
              <a:t>(</a:t>
            </a:r>
            <a:r>
              <a:rPr lang="en-US" sz="800" dirty="0" err="1" smtClean="0">
                <a:latin typeface="Courier New" pitchFamily="49" charset="0"/>
              </a:rPr>
              <a:t>tmsg</a:t>
            </a:r>
            <a:r>
              <a:rPr lang="en-US" sz="800" dirty="0" smtClean="0">
                <a:latin typeface="Courier New" pitchFamily="49" charset="0"/>
              </a:rPr>
              <a:t>);</a:t>
            </a:r>
          </a:p>
          <a:p>
            <a:pPr>
              <a:lnSpc>
                <a:spcPct val="70000"/>
              </a:lnSpc>
              <a:buNone/>
            </a:pPr>
            <a:r>
              <a:rPr lang="en-US" sz="800" dirty="0" smtClean="0">
                <a:latin typeface="Courier New" pitchFamily="49" charset="0"/>
              </a:rPr>
              <a:t>          String text = </a:t>
            </a:r>
            <a:r>
              <a:rPr lang="en-US" sz="800" dirty="0" err="1" smtClean="0">
                <a:latin typeface="Courier New" pitchFamily="49" charset="0"/>
              </a:rPr>
              <a:t>tmsg.getPayloadText</a:t>
            </a:r>
            <a:r>
              <a:rPr lang="en-US" sz="800" dirty="0" smtClean="0">
                <a:latin typeface="Courier New" pitchFamily="49" charset="0"/>
              </a:rPr>
              <a:t>();</a:t>
            </a:r>
          </a:p>
          <a:p>
            <a:pPr>
              <a:lnSpc>
                <a:spcPct val="70000"/>
              </a:lnSpc>
              <a:buNone/>
            </a:pPr>
            <a:r>
              <a:rPr lang="en-US" sz="800" dirty="0" smtClean="0">
                <a:latin typeface="Courier New" pitchFamily="49" charset="0"/>
              </a:rPr>
              <a:t>       } else { // binary message }</a:t>
            </a:r>
          </a:p>
          <a:p>
            <a:pPr>
              <a:lnSpc>
                <a:spcPct val="70000"/>
              </a:lnSpc>
              <a:buNone/>
            </a:pPr>
            <a:r>
              <a:rPr lang="en-US" sz="800" dirty="0" smtClean="0">
                <a:latin typeface="Courier New" pitchFamily="49" charset="0"/>
              </a:rPr>
              <a:t>   }</a:t>
            </a:r>
          </a:p>
          <a:p>
            <a:pPr>
              <a:lnSpc>
                <a:spcPct val="70000"/>
              </a:lnSpc>
              <a:buNone/>
            </a:pPr>
            <a:r>
              <a:rPr lang="en-US" sz="800" dirty="0" smtClean="0">
                <a:latin typeface="Courier New" pitchFamily="49" charset="0"/>
              </a:rPr>
              <a:t>} catch…</a:t>
            </a:r>
          </a:p>
          <a:p>
            <a:pPr>
              <a:lnSpc>
                <a:spcPct val="70000"/>
              </a:lnSpc>
            </a:pPr>
            <a:endParaRPr lang="en-US" sz="800" dirty="0" smtClean="0">
              <a:latin typeface="Courier New" pitchFamily="49" charset="0"/>
            </a:endParaRPr>
          </a:p>
          <a:p>
            <a:pPr>
              <a:lnSpc>
                <a:spcPct val="70000"/>
              </a:lnSpc>
            </a:pPr>
            <a:r>
              <a:rPr lang="en-US" sz="800" dirty="0" smtClean="0"/>
              <a:t>Note that in MIDP 2.0 the push event registry can be used to respond to messages that are sent to the </a:t>
            </a:r>
            <a:r>
              <a:rPr lang="en-US" sz="800" dirty="0" err="1" smtClean="0"/>
              <a:t>MIDlet</a:t>
            </a:r>
            <a:r>
              <a:rPr lang="en-US" sz="800" dirty="0" smtClean="0"/>
              <a:t> when the </a:t>
            </a:r>
            <a:r>
              <a:rPr lang="en-US" sz="800" dirty="0" err="1" smtClean="0"/>
              <a:t>MIDlet</a:t>
            </a:r>
            <a:r>
              <a:rPr lang="en-US" sz="800" dirty="0" smtClean="0"/>
              <a:t> is in an inactive state.  You can simulate push events with MIDP 1.0 if you use the Nokia SMS API and the JAD extension: Nokia-SMS-Handler.  However, use this only if you really need messages push events because as mentioned earlier, the Nokia SMS API is slated for deprecation.</a:t>
            </a:r>
            <a:endParaRPr lang="en-US" sz="800" b="1" i="1" dirty="0" smtClean="0"/>
          </a:p>
          <a:p>
            <a:pPr>
              <a:lnSpc>
                <a:spcPct val="70000"/>
              </a:lnSpc>
            </a:pPr>
            <a:r>
              <a:rPr lang="en-US" sz="800" b="1" i="1" dirty="0" smtClean="0"/>
              <a:t>NT-120-03 - Verify the SMS or CB message is received and processed correctly by the appropriate receiving application if the message is being sent to an application.</a:t>
            </a:r>
          </a:p>
          <a:p>
            <a:pPr>
              <a:lnSpc>
                <a:spcPct val="70000"/>
              </a:lnSpc>
            </a:pPr>
            <a:r>
              <a:rPr lang="en-US" sz="800" b="1" i="1" dirty="0" smtClean="0"/>
              <a:t>As the slide explains, your application indicates to the user that a message has been successfully received. This can be done by displaying a status box with “Message Received” or an “envelope” icon.  Alternatively your application can display an Alert with the title “Message Received”, possibly giving details of the send and the option to actually read the message.</a:t>
            </a:r>
          </a:p>
          <a:p>
            <a:pPr>
              <a:lnSpc>
                <a:spcPct val="70000"/>
              </a:lnSpc>
            </a:pPr>
            <a:endParaRPr lang="en-US" sz="80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a:xfrm>
            <a:off x="682869" y="1557338"/>
            <a:ext cx="6553200" cy="1295400"/>
          </a:xfrm>
        </p:spPr>
        <p:txBody>
          <a:bodyPr/>
          <a:lstStyle>
            <a:lvl1pPr>
              <a:defRPr sz="3200">
                <a:solidFill>
                  <a:schemeClr val="bg1"/>
                </a:solidFill>
              </a:defRPr>
            </a:lvl1pPr>
          </a:lstStyle>
          <a:p>
            <a:pPr lvl="0"/>
            <a:r>
              <a:rPr lang="en-US" noProof="0" smtClean="0"/>
              <a:t>Click to edit Master title style</a:t>
            </a:r>
            <a:endParaRPr lang="en-AU" noProof="0" smtClean="0"/>
          </a:p>
        </p:txBody>
      </p:sp>
      <p:sp>
        <p:nvSpPr>
          <p:cNvPr id="63491" name="Rectangle 3"/>
          <p:cNvSpPr>
            <a:spLocks noGrp="1" noChangeArrowheads="1"/>
          </p:cNvSpPr>
          <p:nvPr>
            <p:ph type="subTitle" idx="1"/>
          </p:nvPr>
        </p:nvSpPr>
        <p:spPr>
          <a:xfrm>
            <a:off x="682870" y="3357564"/>
            <a:ext cx="5858608" cy="503237"/>
          </a:xfrm>
        </p:spPr>
        <p:txBody>
          <a:bodyPr/>
          <a:lstStyle>
            <a:lvl1pPr marL="0" indent="0">
              <a:buFontTx/>
              <a:buNone/>
              <a:defRPr sz="2200">
                <a:solidFill>
                  <a:schemeClr val="bg1"/>
                </a:solidFill>
              </a:defRPr>
            </a:lvl1pPr>
          </a:lstStyle>
          <a:p>
            <a:pPr lvl="0"/>
            <a:r>
              <a:rPr lang="en-US" noProof="0" smtClean="0"/>
              <a:t>Click to edit Master subtitle style</a:t>
            </a:r>
            <a:endParaRPr lang="en-AU" noProof="0" smtClean="0"/>
          </a:p>
        </p:txBody>
      </p:sp>
    </p:spTree>
    <p:extLst>
      <p:ext uri="{BB962C8B-B14F-4D97-AF65-F5344CB8AC3E}">
        <p14:creationId xmlns:p14="http://schemas.microsoft.com/office/powerpoint/2010/main" val="3268964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28215DA6-9C8B-AA40-8599-49E941EA186D}" type="datetimeFigureOut">
              <a:rPr lang="en-US" smtClean="0"/>
              <a:t>11/22/11</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881CAEA3-286E-F44A-94E0-C81225BE92CA}" type="slidenum">
              <a:rPr lang="en-US" smtClean="0"/>
              <a:t>‹#›</a:t>
            </a:fld>
            <a:endParaRPr lang="en-US"/>
          </a:p>
        </p:txBody>
      </p:sp>
    </p:spTree>
    <p:extLst>
      <p:ext uri="{BB962C8B-B14F-4D97-AF65-F5344CB8AC3E}">
        <p14:creationId xmlns:p14="http://schemas.microsoft.com/office/powerpoint/2010/main" val="2769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638"/>
            <a:ext cx="2057400" cy="5891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74638"/>
            <a:ext cx="6031523" cy="5891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28215DA6-9C8B-AA40-8599-49E941EA186D}" type="datetimeFigureOut">
              <a:rPr lang="en-US" smtClean="0"/>
              <a:t>11/22/11</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881CAEA3-286E-F44A-94E0-C81225BE92CA}" type="slidenum">
              <a:rPr lang="en-US" smtClean="0"/>
              <a:t>‹#›</a:t>
            </a:fld>
            <a:endParaRPr lang="en-US"/>
          </a:p>
        </p:txBody>
      </p:sp>
    </p:spTree>
    <p:extLst>
      <p:ext uri="{BB962C8B-B14F-4D97-AF65-F5344CB8AC3E}">
        <p14:creationId xmlns:p14="http://schemas.microsoft.com/office/powerpoint/2010/main" val="4105873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ctrTitle"/>
          </p:nvPr>
        </p:nvSpPr>
        <p:spPr>
          <a:xfrm>
            <a:off x="682869" y="1557338"/>
            <a:ext cx="6553200" cy="1295400"/>
          </a:xfrm>
        </p:spPr>
        <p:txBody>
          <a:bodyPr/>
          <a:lstStyle>
            <a:lvl1pPr>
              <a:defRPr/>
            </a:lvl1pPr>
          </a:lstStyle>
          <a:p>
            <a:pPr lvl="0"/>
            <a:r>
              <a:rPr lang="en-US" noProof="0" smtClean="0"/>
              <a:t>Click to edit Master title style</a:t>
            </a:r>
            <a:endParaRPr lang="en-AU" noProof="0" smtClean="0"/>
          </a:p>
        </p:txBody>
      </p:sp>
      <p:sp>
        <p:nvSpPr>
          <p:cNvPr id="94211" name="Rectangle 3"/>
          <p:cNvSpPr>
            <a:spLocks noGrp="1" noChangeArrowheads="1"/>
          </p:cNvSpPr>
          <p:nvPr>
            <p:ph type="subTitle" idx="1"/>
          </p:nvPr>
        </p:nvSpPr>
        <p:spPr>
          <a:xfrm>
            <a:off x="682870" y="3357564"/>
            <a:ext cx="5858608" cy="503237"/>
          </a:xfrm>
        </p:spPr>
        <p:txBody>
          <a:bodyPr/>
          <a:lstStyle>
            <a:lvl1pPr marL="0" indent="0" algn="ctr">
              <a:buFontTx/>
              <a:buNone/>
              <a:defRPr/>
            </a:lvl1pPr>
          </a:lstStyle>
          <a:p>
            <a:pPr lvl="0"/>
            <a:r>
              <a:rPr lang="en-US" noProof="0" smtClean="0"/>
              <a:t>Click to edit Master subtitle style</a:t>
            </a:r>
            <a:endParaRPr lang="en-AU" noProof="0" smtClean="0"/>
          </a:p>
        </p:txBody>
      </p:sp>
    </p:spTree>
    <p:extLst>
      <p:ext uri="{BB962C8B-B14F-4D97-AF65-F5344CB8AC3E}">
        <p14:creationId xmlns:p14="http://schemas.microsoft.com/office/powerpoint/2010/main" val="3867383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77F8DB62-1DE6-0040-BF69-39A5BE400AE5}" type="datetime1">
              <a:rPr lang="en-US"/>
              <a:pPr/>
              <a:t>11/22/11</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B81283A5-ADFD-DD4C-86B0-0E51D09D514B}" type="slidenum">
              <a:rPr lang="en-AU"/>
              <a:pPr/>
              <a:t>‹#›</a:t>
            </a:fld>
            <a:endParaRPr lang="en-AU"/>
          </a:p>
        </p:txBody>
      </p:sp>
    </p:spTree>
    <p:extLst>
      <p:ext uri="{BB962C8B-B14F-4D97-AF65-F5344CB8AC3E}">
        <p14:creationId xmlns:p14="http://schemas.microsoft.com/office/powerpoint/2010/main" val="4096879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5"/>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5BC77BC6-3B16-0048-A9EE-CA5E939D5563}" type="datetime1">
              <a:rPr lang="en-US"/>
              <a:pPr/>
              <a:t>11/22/11</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813A4531-7B16-1A4D-8138-8E53DA4BEAE5}" type="slidenum">
              <a:rPr lang="en-AU"/>
              <a:pPr/>
              <a:t>‹#›</a:t>
            </a:fld>
            <a:endParaRPr lang="en-AU"/>
          </a:p>
        </p:txBody>
      </p:sp>
    </p:spTree>
    <p:extLst>
      <p:ext uri="{BB962C8B-B14F-4D97-AF65-F5344CB8AC3E}">
        <p14:creationId xmlns:p14="http://schemas.microsoft.com/office/powerpoint/2010/main" val="966759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2" y="1300168"/>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66138" y="1300168"/>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r>
              <a:rPr lang="en-AU"/>
              <a:t>RMIT University©</a:t>
            </a:r>
            <a:fld id="{5B4FDDD9-5C63-2F44-8BAA-135117B079DD}" type="datetime1">
              <a:rPr lang="en-US"/>
              <a:pPr/>
              <a:t>11/22/11</a:t>
            </a:fld>
            <a:endParaRPr lang="en-AU"/>
          </a:p>
        </p:txBody>
      </p:sp>
      <p:sp>
        <p:nvSpPr>
          <p:cNvPr id="6"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7" name="Rectangle 7"/>
          <p:cNvSpPr>
            <a:spLocks noGrp="1" noChangeArrowheads="1"/>
          </p:cNvSpPr>
          <p:nvPr>
            <p:ph type="sldNum" sz="quarter" idx="12"/>
          </p:nvPr>
        </p:nvSpPr>
        <p:spPr>
          <a:ln/>
        </p:spPr>
        <p:txBody>
          <a:bodyPr/>
          <a:lstStyle>
            <a:lvl1pPr>
              <a:defRPr/>
            </a:lvl1pPr>
          </a:lstStyle>
          <a:p>
            <a:fld id="{CEAA4106-D4EC-C841-88E7-E24F8D07E7E5}" type="slidenum">
              <a:rPr lang="en-AU"/>
              <a:pPr/>
              <a:t>‹#›</a:t>
            </a:fld>
            <a:endParaRPr lang="en-AU"/>
          </a:p>
        </p:txBody>
      </p:sp>
    </p:spTree>
    <p:extLst>
      <p:ext uri="{BB962C8B-B14F-4D97-AF65-F5344CB8AC3E}">
        <p14:creationId xmlns:p14="http://schemas.microsoft.com/office/powerpoint/2010/main" val="63333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72"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72"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r>
              <a:rPr lang="en-AU"/>
              <a:t>RMIT University©</a:t>
            </a:r>
            <a:fld id="{C6C9CCF0-3911-AB46-A612-CF874DEB322C}" type="datetime1">
              <a:rPr lang="en-US"/>
              <a:pPr/>
              <a:t>11/22/11</a:t>
            </a:fld>
            <a:endParaRPr lang="en-AU"/>
          </a:p>
        </p:txBody>
      </p:sp>
      <p:sp>
        <p:nvSpPr>
          <p:cNvPr id="8"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9" name="Rectangle 7"/>
          <p:cNvSpPr>
            <a:spLocks noGrp="1" noChangeArrowheads="1"/>
          </p:cNvSpPr>
          <p:nvPr>
            <p:ph type="sldNum" sz="quarter" idx="12"/>
          </p:nvPr>
        </p:nvSpPr>
        <p:spPr>
          <a:ln/>
        </p:spPr>
        <p:txBody>
          <a:bodyPr/>
          <a:lstStyle>
            <a:lvl1pPr>
              <a:defRPr/>
            </a:lvl1pPr>
          </a:lstStyle>
          <a:p>
            <a:fld id="{3C589705-E7B8-3244-9D4C-1F6627D55F8E}" type="slidenum">
              <a:rPr lang="en-AU"/>
              <a:pPr/>
              <a:t>‹#›</a:t>
            </a:fld>
            <a:endParaRPr lang="en-AU"/>
          </a:p>
        </p:txBody>
      </p:sp>
    </p:spTree>
    <p:extLst>
      <p:ext uri="{BB962C8B-B14F-4D97-AF65-F5344CB8AC3E}">
        <p14:creationId xmlns:p14="http://schemas.microsoft.com/office/powerpoint/2010/main" val="429636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r>
              <a:rPr lang="en-AU"/>
              <a:t>RMIT University©</a:t>
            </a:r>
            <a:fld id="{6FC0E3DD-14BD-BA4A-BE42-3A3ECB03AD62}" type="datetime1">
              <a:rPr lang="en-US"/>
              <a:pPr/>
              <a:t>11/22/11</a:t>
            </a:fld>
            <a:endParaRPr lang="en-AU"/>
          </a:p>
        </p:txBody>
      </p:sp>
      <p:sp>
        <p:nvSpPr>
          <p:cNvPr id="4"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5" name="Rectangle 7"/>
          <p:cNvSpPr>
            <a:spLocks noGrp="1" noChangeArrowheads="1"/>
          </p:cNvSpPr>
          <p:nvPr>
            <p:ph type="sldNum" sz="quarter" idx="12"/>
          </p:nvPr>
        </p:nvSpPr>
        <p:spPr>
          <a:ln/>
        </p:spPr>
        <p:txBody>
          <a:bodyPr/>
          <a:lstStyle>
            <a:lvl1pPr>
              <a:defRPr/>
            </a:lvl1pPr>
          </a:lstStyle>
          <a:p>
            <a:fld id="{2A070FCD-8D68-6843-9B0B-B1458BB966E9}" type="slidenum">
              <a:rPr lang="en-AU"/>
              <a:pPr/>
              <a:t>‹#›</a:t>
            </a:fld>
            <a:endParaRPr lang="en-AU"/>
          </a:p>
        </p:txBody>
      </p:sp>
    </p:spTree>
    <p:extLst>
      <p:ext uri="{BB962C8B-B14F-4D97-AF65-F5344CB8AC3E}">
        <p14:creationId xmlns:p14="http://schemas.microsoft.com/office/powerpoint/2010/main" val="32538153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r>
              <a:rPr lang="en-AU"/>
              <a:t>RMIT University©</a:t>
            </a:r>
            <a:fld id="{311FE679-51B9-AE43-992B-E0770148B5B4}" type="datetime1">
              <a:rPr lang="en-US"/>
              <a:pPr/>
              <a:t>11/22/11</a:t>
            </a:fld>
            <a:endParaRPr lang="en-AU"/>
          </a:p>
        </p:txBody>
      </p:sp>
      <p:sp>
        <p:nvSpPr>
          <p:cNvPr id="3"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4" name="Rectangle 7"/>
          <p:cNvSpPr>
            <a:spLocks noGrp="1" noChangeArrowheads="1"/>
          </p:cNvSpPr>
          <p:nvPr>
            <p:ph type="sldNum" sz="quarter" idx="12"/>
          </p:nvPr>
        </p:nvSpPr>
        <p:spPr>
          <a:ln/>
        </p:spPr>
        <p:txBody>
          <a:bodyPr/>
          <a:lstStyle>
            <a:lvl1pPr>
              <a:defRPr/>
            </a:lvl1pPr>
          </a:lstStyle>
          <a:p>
            <a:fld id="{76F35D74-DCB4-CD4C-A671-329E451EC2CE}" type="slidenum">
              <a:rPr lang="en-AU"/>
              <a:pPr/>
              <a:t>‹#›</a:t>
            </a:fld>
            <a:endParaRPr lang="en-AU"/>
          </a:p>
        </p:txBody>
      </p:sp>
    </p:spTree>
    <p:extLst>
      <p:ext uri="{BB962C8B-B14F-4D97-AF65-F5344CB8AC3E}">
        <p14:creationId xmlns:p14="http://schemas.microsoft.com/office/powerpoint/2010/main" val="11641265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43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538" y="273055"/>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r>
              <a:rPr lang="en-AU"/>
              <a:t>RMIT University©</a:t>
            </a:r>
            <a:fld id="{CA9FF04E-EFAC-A748-A5CD-CDA63DF95251}" type="datetime1">
              <a:rPr lang="en-US"/>
              <a:pPr/>
              <a:t>11/22/11</a:t>
            </a:fld>
            <a:endParaRPr lang="en-AU"/>
          </a:p>
        </p:txBody>
      </p:sp>
      <p:sp>
        <p:nvSpPr>
          <p:cNvPr id="6"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7" name="Rectangle 7"/>
          <p:cNvSpPr>
            <a:spLocks noGrp="1" noChangeArrowheads="1"/>
          </p:cNvSpPr>
          <p:nvPr>
            <p:ph type="sldNum" sz="quarter" idx="12"/>
          </p:nvPr>
        </p:nvSpPr>
        <p:spPr>
          <a:ln/>
        </p:spPr>
        <p:txBody>
          <a:bodyPr/>
          <a:lstStyle>
            <a:lvl1pPr>
              <a:defRPr/>
            </a:lvl1pPr>
          </a:lstStyle>
          <a:p>
            <a:fld id="{AC92122B-5044-614D-A6A6-F5B2BDEA493F}" type="slidenum">
              <a:rPr lang="en-AU"/>
              <a:pPr/>
              <a:t>‹#›</a:t>
            </a:fld>
            <a:endParaRPr lang="en-AU"/>
          </a:p>
        </p:txBody>
      </p:sp>
    </p:spTree>
    <p:extLst>
      <p:ext uri="{BB962C8B-B14F-4D97-AF65-F5344CB8AC3E}">
        <p14:creationId xmlns:p14="http://schemas.microsoft.com/office/powerpoint/2010/main" val="3748507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28215DA6-9C8B-AA40-8599-49E941EA186D}" type="datetimeFigureOut">
              <a:rPr lang="en-US" smtClean="0"/>
              <a:t>11/22/11</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881CAEA3-286E-F44A-94E0-C81225BE92CA}" type="slidenum">
              <a:rPr lang="en-US" smtClean="0"/>
              <a:t>‹#›</a:t>
            </a:fld>
            <a:endParaRPr lang="en-US"/>
          </a:p>
        </p:txBody>
      </p:sp>
    </p:spTree>
    <p:extLst>
      <p:ext uri="{BB962C8B-B14F-4D97-AF65-F5344CB8AC3E}">
        <p14:creationId xmlns:p14="http://schemas.microsoft.com/office/powerpoint/2010/main" val="2988531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r>
              <a:rPr lang="en-AU"/>
              <a:t>RMIT University©</a:t>
            </a:r>
            <a:fld id="{F3911F8D-5D48-8940-96F4-58598AAD8712}" type="datetime1">
              <a:rPr lang="en-US"/>
              <a:pPr/>
              <a:t>11/22/11</a:t>
            </a:fld>
            <a:endParaRPr lang="en-AU"/>
          </a:p>
        </p:txBody>
      </p:sp>
      <p:sp>
        <p:nvSpPr>
          <p:cNvPr id="6"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7" name="Rectangle 7"/>
          <p:cNvSpPr>
            <a:spLocks noGrp="1" noChangeArrowheads="1"/>
          </p:cNvSpPr>
          <p:nvPr>
            <p:ph type="sldNum" sz="quarter" idx="12"/>
          </p:nvPr>
        </p:nvSpPr>
        <p:spPr>
          <a:ln/>
        </p:spPr>
        <p:txBody>
          <a:bodyPr/>
          <a:lstStyle>
            <a:lvl1pPr>
              <a:defRPr/>
            </a:lvl1pPr>
          </a:lstStyle>
          <a:p>
            <a:fld id="{B8775E6F-9F5B-D34C-AADF-8B50D77522BF}" type="slidenum">
              <a:rPr lang="en-AU"/>
              <a:pPr/>
              <a:t>‹#›</a:t>
            </a:fld>
            <a:endParaRPr lang="en-AU"/>
          </a:p>
        </p:txBody>
      </p:sp>
    </p:spTree>
    <p:extLst>
      <p:ext uri="{BB962C8B-B14F-4D97-AF65-F5344CB8AC3E}">
        <p14:creationId xmlns:p14="http://schemas.microsoft.com/office/powerpoint/2010/main" val="35875762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5158F6B3-19C4-8A4D-A337-6E2D31E8ABA7}" type="datetime1">
              <a:rPr lang="en-US"/>
              <a:pPr/>
              <a:t>11/22/11</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B28D67D6-E8F0-6544-9C4A-432163E37CC4}" type="slidenum">
              <a:rPr lang="en-AU"/>
              <a:pPr/>
              <a:t>‹#›</a:t>
            </a:fld>
            <a:endParaRPr lang="en-AU"/>
          </a:p>
        </p:txBody>
      </p:sp>
    </p:spTree>
    <p:extLst>
      <p:ext uri="{BB962C8B-B14F-4D97-AF65-F5344CB8AC3E}">
        <p14:creationId xmlns:p14="http://schemas.microsoft.com/office/powerpoint/2010/main" val="2762845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638"/>
            <a:ext cx="2057400" cy="5891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2" y="274638"/>
            <a:ext cx="6031523" cy="5891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2BC63933-2C9F-D941-919E-01790A9800A0}" type="datetime1">
              <a:rPr lang="en-US"/>
              <a:pPr/>
              <a:t>11/22/11</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0BA733F1-25F2-AC4D-A1B9-E5DBD68BD981}" type="slidenum">
              <a:rPr lang="en-AU"/>
              <a:pPr/>
              <a:t>‹#›</a:t>
            </a:fld>
            <a:endParaRPr lang="en-AU"/>
          </a:p>
        </p:txBody>
      </p:sp>
    </p:spTree>
    <p:extLst>
      <p:ext uri="{BB962C8B-B14F-4D97-AF65-F5344CB8AC3E}">
        <p14:creationId xmlns:p14="http://schemas.microsoft.com/office/powerpoint/2010/main" val="2424087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fld id="{28215DA6-9C8B-AA40-8599-49E941EA186D}" type="datetimeFigureOut">
              <a:rPr lang="en-US" smtClean="0"/>
              <a:t>11/22/11</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881CAEA3-286E-F44A-94E0-C81225BE92CA}" type="slidenum">
              <a:rPr lang="en-US" smtClean="0"/>
              <a:t>‹#›</a:t>
            </a:fld>
            <a:endParaRPr lang="en-US"/>
          </a:p>
        </p:txBody>
      </p:sp>
    </p:spTree>
    <p:extLst>
      <p:ext uri="{BB962C8B-B14F-4D97-AF65-F5344CB8AC3E}">
        <p14:creationId xmlns:p14="http://schemas.microsoft.com/office/powerpoint/2010/main" val="1450783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300164"/>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66138" y="1300164"/>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fld id="{28215DA6-9C8B-AA40-8599-49E941EA186D}" type="datetimeFigureOut">
              <a:rPr lang="en-US" smtClean="0"/>
              <a:t>11/22/11</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881CAEA3-286E-F44A-94E0-C81225BE92CA}" type="slidenum">
              <a:rPr lang="en-US" smtClean="0"/>
              <a:t>‹#›</a:t>
            </a:fld>
            <a:endParaRPr lang="en-US"/>
          </a:p>
        </p:txBody>
      </p:sp>
    </p:spTree>
    <p:extLst>
      <p:ext uri="{BB962C8B-B14F-4D97-AF65-F5344CB8AC3E}">
        <p14:creationId xmlns:p14="http://schemas.microsoft.com/office/powerpoint/2010/main" val="3900378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70"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70"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fld id="{28215DA6-9C8B-AA40-8599-49E941EA186D}" type="datetimeFigureOut">
              <a:rPr lang="en-US" smtClean="0"/>
              <a:t>11/22/11</a:t>
            </a:fld>
            <a:endParaRPr lang="en-US"/>
          </a:p>
        </p:txBody>
      </p:sp>
      <p:sp>
        <p:nvSpPr>
          <p:cNvPr id="8" name="Rectangle 6"/>
          <p:cNvSpPr>
            <a:spLocks noGrp="1" noChangeArrowheads="1"/>
          </p:cNvSpPr>
          <p:nvPr>
            <p:ph type="ftr" sz="quarter" idx="11"/>
          </p:nvPr>
        </p:nvSpPr>
        <p:spPr>
          <a:ln/>
        </p:spPr>
        <p:txBody>
          <a:bodyPr/>
          <a:lstStyle>
            <a:lvl1pPr>
              <a:defRPr/>
            </a:lvl1pPr>
          </a:lstStyle>
          <a:p>
            <a:endParaRPr lang="en-US"/>
          </a:p>
        </p:txBody>
      </p:sp>
      <p:sp>
        <p:nvSpPr>
          <p:cNvPr id="9" name="Rectangle 7"/>
          <p:cNvSpPr>
            <a:spLocks noGrp="1" noChangeArrowheads="1"/>
          </p:cNvSpPr>
          <p:nvPr>
            <p:ph type="sldNum" sz="quarter" idx="12"/>
          </p:nvPr>
        </p:nvSpPr>
        <p:spPr>
          <a:ln/>
        </p:spPr>
        <p:txBody>
          <a:bodyPr/>
          <a:lstStyle>
            <a:lvl1pPr>
              <a:defRPr/>
            </a:lvl1pPr>
          </a:lstStyle>
          <a:p>
            <a:fld id="{881CAEA3-286E-F44A-94E0-C81225BE92CA}" type="slidenum">
              <a:rPr lang="en-US" smtClean="0"/>
              <a:t>‹#›</a:t>
            </a:fld>
            <a:endParaRPr lang="en-US"/>
          </a:p>
        </p:txBody>
      </p:sp>
    </p:spTree>
    <p:extLst>
      <p:ext uri="{BB962C8B-B14F-4D97-AF65-F5344CB8AC3E}">
        <p14:creationId xmlns:p14="http://schemas.microsoft.com/office/powerpoint/2010/main" val="1363262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fld id="{28215DA6-9C8B-AA40-8599-49E941EA186D}" type="datetimeFigureOut">
              <a:rPr lang="en-US" smtClean="0"/>
              <a:t>11/22/11</a:t>
            </a:fld>
            <a:endParaRPr lang="en-US"/>
          </a:p>
        </p:txBody>
      </p:sp>
      <p:sp>
        <p:nvSpPr>
          <p:cNvPr id="4" name="Rectangle 6"/>
          <p:cNvSpPr>
            <a:spLocks noGrp="1" noChangeArrowheads="1"/>
          </p:cNvSpPr>
          <p:nvPr>
            <p:ph type="ftr" sz="quarter" idx="11"/>
          </p:nvPr>
        </p:nvSpPr>
        <p:spPr>
          <a:ln/>
        </p:spPr>
        <p:txBody>
          <a:bodyPr/>
          <a:lstStyle>
            <a:lvl1pPr>
              <a:defRPr/>
            </a:lvl1pPr>
          </a:lstStyle>
          <a:p>
            <a:endParaRPr lang="en-US"/>
          </a:p>
        </p:txBody>
      </p:sp>
      <p:sp>
        <p:nvSpPr>
          <p:cNvPr id="5" name="Rectangle 7"/>
          <p:cNvSpPr>
            <a:spLocks noGrp="1" noChangeArrowheads="1"/>
          </p:cNvSpPr>
          <p:nvPr>
            <p:ph type="sldNum" sz="quarter" idx="12"/>
          </p:nvPr>
        </p:nvSpPr>
        <p:spPr>
          <a:ln/>
        </p:spPr>
        <p:txBody>
          <a:bodyPr/>
          <a:lstStyle>
            <a:lvl1pPr>
              <a:defRPr/>
            </a:lvl1pPr>
          </a:lstStyle>
          <a:p>
            <a:fld id="{881CAEA3-286E-F44A-94E0-C81225BE92CA}" type="slidenum">
              <a:rPr lang="en-US" smtClean="0"/>
              <a:t>‹#›</a:t>
            </a:fld>
            <a:endParaRPr lang="en-US"/>
          </a:p>
        </p:txBody>
      </p:sp>
    </p:spTree>
    <p:extLst>
      <p:ext uri="{BB962C8B-B14F-4D97-AF65-F5344CB8AC3E}">
        <p14:creationId xmlns:p14="http://schemas.microsoft.com/office/powerpoint/2010/main" val="365193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28215DA6-9C8B-AA40-8599-49E941EA186D}" type="datetimeFigureOut">
              <a:rPr lang="en-US" smtClean="0"/>
              <a:t>11/22/11</a:t>
            </a:fld>
            <a:endParaRPr lang="en-US"/>
          </a:p>
        </p:txBody>
      </p:sp>
      <p:sp>
        <p:nvSpPr>
          <p:cNvPr id="3" name="Rectangle 6"/>
          <p:cNvSpPr>
            <a:spLocks noGrp="1" noChangeArrowheads="1"/>
          </p:cNvSpPr>
          <p:nvPr>
            <p:ph type="ftr" sz="quarter" idx="11"/>
          </p:nvPr>
        </p:nvSpPr>
        <p:spPr>
          <a:ln/>
        </p:spPr>
        <p:txBody>
          <a:bodyPr/>
          <a:lstStyle>
            <a:lvl1pPr>
              <a:defRPr/>
            </a:lvl1pPr>
          </a:lstStyle>
          <a:p>
            <a:endParaRPr lang="en-US"/>
          </a:p>
        </p:txBody>
      </p:sp>
      <p:sp>
        <p:nvSpPr>
          <p:cNvPr id="4" name="Rectangle 7"/>
          <p:cNvSpPr>
            <a:spLocks noGrp="1" noChangeArrowheads="1"/>
          </p:cNvSpPr>
          <p:nvPr>
            <p:ph type="sldNum" sz="quarter" idx="12"/>
          </p:nvPr>
        </p:nvSpPr>
        <p:spPr>
          <a:ln/>
        </p:spPr>
        <p:txBody>
          <a:bodyPr/>
          <a:lstStyle>
            <a:lvl1pPr>
              <a:defRPr/>
            </a:lvl1pPr>
          </a:lstStyle>
          <a:p>
            <a:fld id="{881CAEA3-286E-F44A-94E0-C81225BE92CA}" type="slidenum">
              <a:rPr lang="en-US" smtClean="0"/>
              <a:t>‹#›</a:t>
            </a:fld>
            <a:endParaRPr lang="en-US"/>
          </a:p>
        </p:txBody>
      </p:sp>
    </p:spTree>
    <p:extLst>
      <p:ext uri="{BB962C8B-B14F-4D97-AF65-F5344CB8AC3E}">
        <p14:creationId xmlns:p14="http://schemas.microsoft.com/office/powerpoint/2010/main" val="2323151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43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538" y="273051"/>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28215DA6-9C8B-AA40-8599-49E941EA186D}" type="datetimeFigureOut">
              <a:rPr lang="en-US" smtClean="0"/>
              <a:t>11/22/11</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881CAEA3-286E-F44A-94E0-C81225BE92CA}" type="slidenum">
              <a:rPr lang="en-US" smtClean="0"/>
              <a:t>‹#›</a:t>
            </a:fld>
            <a:endParaRPr lang="en-US"/>
          </a:p>
        </p:txBody>
      </p:sp>
    </p:spTree>
    <p:extLst>
      <p:ext uri="{BB962C8B-B14F-4D97-AF65-F5344CB8AC3E}">
        <p14:creationId xmlns:p14="http://schemas.microsoft.com/office/powerpoint/2010/main" val="30757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28215DA6-9C8B-AA40-8599-49E941EA186D}" type="datetimeFigureOut">
              <a:rPr lang="en-US" smtClean="0"/>
              <a:t>11/22/11</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881CAEA3-286E-F44A-94E0-C81225BE92CA}" type="slidenum">
              <a:rPr lang="en-US" smtClean="0"/>
              <a:t>‹#›</a:t>
            </a:fld>
            <a:endParaRPr lang="en-US"/>
          </a:p>
        </p:txBody>
      </p:sp>
    </p:spTree>
    <p:extLst>
      <p:ext uri="{BB962C8B-B14F-4D97-AF65-F5344CB8AC3E}">
        <p14:creationId xmlns:p14="http://schemas.microsoft.com/office/powerpoint/2010/main" val="37470412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core foot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381000" y="274639"/>
            <a:ext cx="82296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t>Click to edit Header 1</a:t>
            </a:r>
          </a:p>
        </p:txBody>
      </p:sp>
      <p:sp>
        <p:nvSpPr>
          <p:cNvPr id="1028" name="Rectangle 4"/>
          <p:cNvSpPr>
            <a:spLocks noGrp="1" noChangeArrowheads="1"/>
          </p:cNvSpPr>
          <p:nvPr>
            <p:ph type="body" idx="1"/>
          </p:nvPr>
        </p:nvSpPr>
        <p:spPr bwMode="auto">
          <a:xfrm>
            <a:off x="381000" y="1300164"/>
            <a:ext cx="8229600" cy="486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2469" name="Rectangle 5"/>
          <p:cNvSpPr>
            <a:spLocks noGrp="1" noChangeArrowheads="1"/>
          </p:cNvSpPr>
          <p:nvPr>
            <p:ph type="dt" sz="half" idx="2"/>
          </p:nvPr>
        </p:nvSpPr>
        <p:spPr bwMode="auto">
          <a:xfrm>
            <a:off x="444012" y="65659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fontAlgn="base">
              <a:defRPr sz="1100"/>
            </a:lvl1pPr>
          </a:lstStyle>
          <a:p>
            <a:fld id="{28215DA6-9C8B-AA40-8599-49E941EA186D}" type="datetimeFigureOut">
              <a:rPr lang="en-US" smtClean="0"/>
              <a:t>11/22/11</a:t>
            </a:fld>
            <a:endParaRPr lang="en-US"/>
          </a:p>
        </p:txBody>
      </p:sp>
      <p:sp>
        <p:nvSpPr>
          <p:cNvPr id="62470" name="Rectangle 6"/>
          <p:cNvSpPr>
            <a:spLocks noGrp="1" noChangeArrowheads="1"/>
          </p:cNvSpPr>
          <p:nvPr>
            <p:ph type="ftr" sz="quarter" idx="3"/>
          </p:nvPr>
        </p:nvSpPr>
        <p:spPr bwMode="auto">
          <a:xfrm>
            <a:off x="2611316" y="6575425"/>
            <a:ext cx="3831981"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fontAlgn="base">
              <a:defRPr sz="1100"/>
            </a:lvl1pPr>
          </a:lstStyle>
          <a:p>
            <a:endParaRPr lang="en-US"/>
          </a:p>
        </p:txBody>
      </p:sp>
      <p:sp>
        <p:nvSpPr>
          <p:cNvPr id="62471" name="Rectangle 7"/>
          <p:cNvSpPr>
            <a:spLocks noGrp="1" noChangeArrowheads="1"/>
          </p:cNvSpPr>
          <p:nvPr>
            <p:ph type="sldNum" sz="quarter" idx="4"/>
          </p:nvPr>
        </p:nvSpPr>
        <p:spPr bwMode="auto">
          <a:xfrm>
            <a:off x="6522427" y="65786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fontAlgn="base">
              <a:defRPr sz="1100"/>
            </a:lvl1pPr>
          </a:lstStyle>
          <a:p>
            <a:fld id="{881CAEA3-286E-F44A-94E0-C81225BE92CA}" type="slidenum">
              <a:rPr lang="en-US" smtClean="0"/>
              <a:t>‹#›</a:t>
            </a:fld>
            <a:endParaRPr lang="en-US"/>
          </a:p>
        </p:txBody>
      </p:sp>
      <p:pic>
        <p:nvPicPr>
          <p:cNvPr id="1032" name="Picture 8" descr="rmit 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29500" y="476251"/>
            <a:ext cx="107266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500">
          <a:solidFill>
            <a:srgbClr val="EE3224"/>
          </a:solidFill>
          <a:latin typeface="+mj-lt"/>
          <a:ea typeface="ＭＳ Ｐゴシック" charset="0"/>
          <a:cs typeface="+mj-cs"/>
        </a:defRPr>
      </a:lvl1pPr>
      <a:lvl2pPr algn="l" rtl="0" eaLnBrk="1" fontAlgn="base" hangingPunct="1">
        <a:spcBef>
          <a:spcPct val="0"/>
        </a:spcBef>
        <a:spcAft>
          <a:spcPct val="0"/>
        </a:spcAft>
        <a:defRPr sz="2500">
          <a:solidFill>
            <a:srgbClr val="EE3224"/>
          </a:solidFill>
          <a:latin typeface="Arial" charset="0"/>
          <a:ea typeface="ＭＳ Ｐゴシック" charset="0"/>
          <a:cs typeface="Arial" charset="0"/>
        </a:defRPr>
      </a:lvl2pPr>
      <a:lvl3pPr algn="l" rtl="0" eaLnBrk="1" fontAlgn="base" hangingPunct="1">
        <a:spcBef>
          <a:spcPct val="0"/>
        </a:spcBef>
        <a:spcAft>
          <a:spcPct val="0"/>
        </a:spcAft>
        <a:defRPr sz="2500">
          <a:solidFill>
            <a:srgbClr val="EE3224"/>
          </a:solidFill>
          <a:latin typeface="Arial" charset="0"/>
          <a:ea typeface="ＭＳ Ｐゴシック" charset="0"/>
          <a:cs typeface="Arial" charset="0"/>
        </a:defRPr>
      </a:lvl3pPr>
      <a:lvl4pPr algn="l" rtl="0" eaLnBrk="1" fontAlgn="base" hangingPunct="1">
        <a:spcBef>
          <a:spcPct val="0"/>
        </a:spcBef>
        <a:spcAft>
          <a:spcPct val="0"/>
        </a:spcAft>
        <a:defRPr sz="2500">
          <a:solidFill>
            <a:srgbClr val="EE3224"/>
          </a:solidFill>
          <a:latin typeface="Arial" charset="0"/>
          <a:ea typeface="ＭＳ Ｐゴシック" charset="0"/>
          <a:cs typeface="Arial" charset="0"/>
        </a:defRPr>
      </a:lvl4pPr>
      <a:lvl5pPr algn="l" rtl="0" eaLnBrk="1" fontAlgn="base" hangingPunct="1">
        <a:spcBef>
          <a:spcPct val="0"/>
        </a:spcBef>
        <a:spcAft>
          <a:spcPct val="0"/>
        </a:spcAft>
        <a:defRPr sz="2500">
          <a:solidFill>
            <a:srgbClr val="EE3224"/>
          </a:solidFill>
          <a:latin typeface="Arial" charset="0"/>
          <a:ea typeface="ＭＳ Ｐゴシック" charset="0"/>
          <a:cs typeface="Arial" charset="0"/>
        </a:defRPr>
      </a:lvl5pPr>
      <a:lvl6pPr marL="457200" algn="l" rtl="0" eaLnBrk="1" fontAlgn="base" hangingPunct="1">
        <a:spcBef>
          <a:spcPct val="0"/>
        </a:spcBef>
        <a:spcAft>
          <a:spcPct val="0"/>
        </a:spcAft>
        <a:defRPr sz="2500">
          <a:solidFill>
            <a:srgbClr val="EE3224"/>
          </a:solidFill>
          <a:latin typeface="Arial" charset="0"/>
          <a:cs typeface="Arial" charset="0"/>
        </a:defRPr>
      </a:lvl6pPr>
      <a:lvl7pPr marL="914400" algn="l" rtl="0" eaLnBrk="1" fontAlgn="base" hangingPunct="1">
        <a:spcBef>
          <a:spcPct val="0"/>
        </a:spcBef>
        <a:spcAft>
          <a:spcPct val="0"/>
        </a:spcAft>
        <a:defRPr sz="2500">
          <a:solidFill>
            <a:srgbClr val="EE3224"/>
          </a:solidFill>
          <a:latin typeface="Arial" charset="0"/>
          <a:cs typeface="Arial" charset="0"/>
        </a:defRPr>
      </a:lvl7pPr>
      <a:lvl8pPr marL="1371600" algn="l" rtl="0" eaLnBrk="1" fontAlgn="base" hangingPunct="1">
        <a:spcBef>
          <a:spcPct val="0"/>
        </a:spcBef>
        <a:spcAft>
          <a:spcPct val="0"/>
        </a:spcAft>
        <a:defRPr sz="2500">
          <a:solidFill>
            <a:srgbClr val="EE3224"/>
          </a:solidFill>
          <a:latin typeface="Arial" charset="0"/>
          <a:cs typeface="Arial" charset="0"/>
        </a:defRPr>
      </a:lvl8pPr>
      <a:lvl9pPr marL="1828800" algn="l" rtl="0" eaLnBrk="1" fontAlgn="base" hangingPunct="1">
        <a:spcBef>
          <a:spcPct val="0"/>
        </a:spcBef>
        <a:spcAft>
          <a:spcPct val="0"/>
        </a:spcAft>
        <a:defRPr sz="2500">
          <a:solidFill>
            <a:srgbClr val="EE3224"/>
          </a:solidFill>
          <a:latin typeface="Arial" charset="0"/>
          <a:cs typeface="Arial" charset="0"/>
        </a:defRPr>
      </a:lvl9pPr>
    </p:titleStyle>
    <p:bodyStyle>
      <a:lvl1pPr marL="180975" indent="-180975" algn="l" rtl="0" eaLnBrk="1" fontAlgn="base" hangingPunct="1">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1" fontAlgn="base" hangingPunct="1">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core foot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381000" y="274641"/>
            <a:ext cx="82296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t>Click to edit Header 1</a:t>
            </a:r>
          </a:p>
        </p:txBody>
      </p:sp>
      <p:sp>
        <p:nvSpPr>
          <p:cNvPr id="2052" name="Rectangle 4"/>
          <p:cNvSpPr>
            <a:spLocks noGrp="1" noChangeArrowheads="1"/>
          </p:cNvSpPr>
          <p:nvPr>
            <p:ph type="body" idx="1"/>
          </p:nvPr>
        </p:nvSpPr>
        <p:spPr bwMode="auto">
          <a:xfrm>
            <a:off x="381000" y="1300166"/>
            <a:ext cx="8229600" cy="486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93189" name="Rectangle 5"/>
          <p:cNvSpPr>
            <a:spLocks noGrp="1" noChangeArrowheads="1"/>
          </p:cNvSpPr>
          <p:nvPr>
            <p:ph type="dt" sz="half" idx="2"/>
          </p:nvPr>
        </p:nvSpPr>
        <p:spPr bwMode="auto">
          <a:xfrm>
            <a:off x="444012" y="65659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fontAlgn="base">
              <a:defRPr sz="1100"/>
            </a:lvl1pPr>
          </a:lstStyle>
          <a:p>
            <a:r>
              <a:rPr lang="en-AU"/>
              <a:t>RMIT University©</a:t>
            </a:r>
            <a:fld id="{4A5E2BB4-F099-664A-805A-84DEB5E19ACB}" type="datetime1">
              <a:rPr lang="en-US"/>
              <a:pPr/>
              <a:t>11/22/11</a:t>
            </a:fld>
            <a:endParaRPr lang="en-AU"/>
          </a:p>
        </p:txBody>
      </p:sp>
      <p:sp>
        <p:nvSpPr>
          <p:cNvPr id="93190" name="Rectangle 6"/>
          <p:cNvSpPr>
            <a:spLocks noGrp="1" noChangeArrowheads="1"/>
          </p:cNvSpPr>
          <p:nvPr>
            <p:ph type="ftr" sz="quarter" idx="3"/>
          </p:nvPr>
        </p:nvSpPr>
        <p:spPr bwMode="auto">
          <a:xfrm>
            <a:off x="2611317" y="6575425"/>
            <a:ext cx="3831981"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fontAlgn="base">
              <a:defRPr sz="1100"/>
            </a:lvl1pPr>
          </a:lstStyle>
          <a:p>
            <a:r>
              <a:rPr lang="en-AU"/>
              <a:t>RMIT University©2010</a:t>
            </a:r>
          </a:p>
        </p:txBody>
      </p:sp>
      <p:sp>
        <p:nvSpPr>
          <p:cNvPr id="93191" name="Rectangle 7"/>
          <p:cNvSpPr>
            <a:spLocks noGrp="1" noChangeArrowheads="1"/>
          </p:cNvSpPr>
          <p:nvPr>
            <p:ph type="sldNum" sz="quarter" idx="4"/>
          </p:nvPr>
        </p:nvSpPr>
        <p:spPr bwMode="auto">
          <a:xfrm>
            <a:off x="6522427" y="65786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fontAlgn="base">
              <a:defRPr sz="1100"/>
            </a:lvl1pPr>
          </a:lstStyle>
          <a:p>
            <a:fld id="{A86474B2-CA88-2248-92E8-0FC9B6DA64C6}" type="slidenum">
              <a:rPr lang="en-AU"/>
              <a:pPr/>
              <a:t>‹#›</a:t>
            </a:fld>
            <a:endParaRPr lang="en-AU"/>
          </a:p>
        </p:txBody>
      </p:sp>
      <p:pic>
        <p:nvPicPr>
          <p:cNvPr id="2056" name="Picture 8" descr="rmit 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29501" y="404816"/>
            <a:ext cx="107266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fontAlgn="base" hangingPunct="1">
        <a:spcBef>
          <a:spcPct val="0"/>
        </a:spcBef>
        <a:spcAft>
          <a:spcPct val="0"/>
        </a:spcAft>
        <a:defRPr sz="2500">
          <a:solidFill>
            <a:srgbClr val="EE3224"/>
          </a:solidFill>
          <a:latin typeface="+mj-lt"/>
          <a:ea typeface="ＭＳ Ｐゴシック" charset="0"/>
          <a:cs typeface="+mj-cs"/>
        </a:defRPr>
      </a:lvl1pPr>
      <a:lvl2pPr algn="l" rtl="0" eaLnBrk="1" fontAlgn="base" hangingPunct="1">
        <a:spcBef>
          <a:spcPct val="0"/>
        </a:spcBef>
        <a:spcAft>
          <a:spcPct val="0"/>
        </a:spcAft>
        <a:defRPr sz="2500">
          <a:solidFill>
            <a:srgbClr val="EE3224"/>
          </a:solidFill>
          <a:latin typeface="Arial" charset="0"/>
          <a:ea typeface="ＭＳ Ｐゴシック" charset="0"/>
          <a:cs typeface="Arial" charset="0"/>
        </a:defRPr>
      </a:lvl2pPr>
      <a:lvl3pPr algn="l" rtl="0" eaLnBrk="1" fontAlgn="base" hangingPunct="1">
        <a:spcBef>
          <a:spcPct val="0"/>
        </a:spcBef>
        <a:spcAft>
          <a:spcPct val="0"/>
        </a:spcAft>
        <a:defRPr sz="2500">
          <a:solidFill>
            <a:srgbClr val="EE3224"/>
          </a:solidFill>
          <a:latin typeface="Arial" charset="0"/>
          <a:ea typeface="ＭＳ Ｐゴシック" charset="0"/>
          <a:cs typeface="Arial" charset="0"/>
        </a:defRPr>
      </a:lvl3pPr>
      <a:lvl4pPr algn="l" rtl="0" eaLnBrk="1" fontAlgn="base" hangingPunct="1">
        <a:spcBef>
          <a:spcPct val="0"/>
        </a:spcBef>
        <a:spcAft>
          <a:spcPct val="0"/>
        </a:spcAft>
        <a:defRPr sz="2500">
          <a:solidFill>
            <a:srgbClr val="EE3224"/>
          </a:solidFill>
          <a:latin typeface="Arial" charset="0"/>
          <a:ea typeface="ＭＳ Ｐゴシック" charset="0"/>
          <a:cs typeface="Arial" charset="0"/>
        </a:defRPr>
      </a:lvl4pPr>
      <a:lvl5pPr algn="l" rtl="0" eaLnBrk="1" fontAlgn="base" hangingPunct="1">
        <a:spcBef>
          <a:spcPct val="0"/>
        </a:spcBef>
        <a:spcAft>
          <a:spcPct val="0"/>
        </a:spcAft>
        <a:defRPr sz="2500">
          <a:solidFill>
            <a:srgbClr val="EE3224"/>
          </a:solidFill>
          <a:latin typeface="Arial" charset="0"/>
          <a:ea typeface="ＭＳ Ｐゴシック" charset="0"/>
          <a:cs typeface="Arial" charset="0"/>
        </a:defRPr>
      </a:lvl5pPr>
      <a:lvl6pPr marL="457200" algn="l" rtl="0" eaLnBrk="1" fontAlgn="base" hangingPunct="1">
        <a:spcBef>
          <a:spcPct val="0"/>
        </a:spcBef>
        <a:spcAft>
          <a:spcPct val="0"/>
        </a:spcAft>
        <a:defRPr sz="2500">
          <a:solidFill>
            <a:srgbClr val="EE3224"/>
          </a:solidFill>
          <a:latin typeface="Arial" charset="0"/>
          <a:cs typeface="Arial" charset="0"/>
        </a:defRPr>
      </a:lvl6pPr>
      <a:lvl7pPr marL="914400" algn="l" rtl="0" eaLnBrk="1" fontAlgn="base" hangingPunct="1">
        <a:spcBef>
          <a:spcPct val="0"/>
        </a:spcBef>
        <a:spcAft>
          <a:spcPct val="0"/>
        </a:spcAft>
        <a:defRPr sz="2500">
          <a:solidFill>
            <a:srgbClr val="EE3224"/>
          </a:solidFill>
          <a:latin typeface="Arial" charset="0"/>
          <a:cs typeface="Arial" charset="0"/>
        </a:defRPr>
      </a:lvl7pPr>
      <a:lvl8pPr marL="1371600" algn="l" rtl="0" eaLnBrk="1" fontAlgn="base" hangingPunct="1">
        <a:spcBef>
          <a:spcPct val="0"/>
        </a:spcBef>
        <a:spcAft>
          <a:spcPct val="0"/>
        </a:spcAft>
        <a:defRPr sz="2500">
          <a:solidFill>
            <a:srgbClr val="EE3224"/>
          </a:solidFill>
          <a:latin typeface="Arial" charset="0"/>
          <a:cs typeface="Arial" charset="0"/>
        </a:defRPr>
      </a:lvl8pPr>
      <a:lvl9pPr marL="1828800" algn="l" rtl="0" eaLnBrk="1" fontAlgn="base" hangingPunct="1">
        <a:spcBef>
          <a:spcPct val="0"/>
        </a:spcBef>
        <a:spcAft>
          <a:spcPct val="0"/>
        </a:spcAft>
        <a:defRPr sz="2500">
          <a:solidFill>
            <a:srgbClr val="EE3224"/>
          </a:solidFill>
          <a:latin typeface="Arial" charset="0"/>
          <a:cs typeface="Arial" charset="0"/>
        </a:defRPr>
      </a:lvl9pPr>
    </p:titleStyle>
    <p:bodyStyle>
      <a:lvl1pPr marL="180975" indent="-180975" algn="l" rtl="0" eaLnBrk="1" fontAlgn="base" hangingPunct="1">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1" fontAlgn="base" hangingPunct="1">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t>Java ME – </a:t>
            </a:r>
            <a:r>
              <a:rPr lang="en-US" b="1" dirty="0"/>
              <a:t>Wireless Messaging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3154657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Receiving messages</a:t>
            </a:r>
            <a:endParaRPr lang="en-US" smtClean="0"/>
          </a:p>
        </p:txBody>
      </p:sp>
      <p:sp>
        <p:nvSpPr>
          <p:cNvPr id="17411" name="Rectangle 3"/>
          <p:cNvSpPr>
            <a:spLocks noGrp="1" noChangeArrowheads="1"/>
          </p:cNvSpPr>
          <p:nvPr>
            <p:ph type="body" idx="1"/>
          </p:nvPr>
        </p:nvSpPr>
        <p:spPr>
          <a:xfrm>
            <a:off x="381000" y="1300164"/>
            <a:ext cx="8229600" cy="5179323"/>
          </a:xfrm>
        </p:spPr>
        <p:txBody>
          <a:bodyPr/>
          <a:lstStyle/>
          <a:p>
            <a:r>
              <a:rPr lang="en-GB" dirty="0" smtClean="0"/>
              <a:t>Use </a:t>
            </a:r>
            <a:r>
              <a:rPr lang="en-GB" dirty="0" err="1" smtClean="0"/>
              <a:t>MessageListener</a:t>
            </a:r>
            <a:r>
              <a:rPr lang="en-GB" dirty="0" smtClean="0"/>
              <a:t> for asynchronous message dispatching.</a:t>
            </a:r>
          </a:p>
          <a:p>
            <a:r>
              <a:rPr lang="en-GB" dirty="0" smtClean="0"/>
              <a:t>Important: call receive() from a separate thread because it blocks:</a:t>
            </a:r>
          </a:p>
          <a:p>
            <a:pPr marL="628650" lvl="2" indent="0">
              <a:buNone/>
            </a:pPr>
            <a:r>
              <a:rPr lang="en-GB" sz="1400" dirty="0">
                <a:latin typeface="Courier New"/>
                <a:cs typeface="Courier New"/>
              </a:rPr>
              <a:t>public void </a:t>
            </a:r>
            <a:r>
              <a:rPr lang="en-GB" sz="1400" dirty="0" err="1">
                <a:latin typeface="Courier New"/>
                <a:cs typeface="Courier New"/>
              </a:rPr>
              <a:t>setNotifyIncoming</a:t>
            </a:r>
            <a:r>
              <a:rPr lang="en-GB" sz="1400" dirty="0">
                <a:latin typeface="Courier New"/>
                <a:cs typeface="Courier New"/>
              </a:rPr>
              <a:t>(</a:t>
            </a:r>
            <a:r>
              <a:rPr lang="en-GB" sz="1400" dirty="0" err="1">
                <a:latin typeface="Courier New"/>
                <a:cs typeface="Courier New"/>
              </a:rPr>
              <a:t>MessageConnection</a:t>
            </a:r>
            <a:r>
              <a:rPr lang="en-GB" sz="1400" dirty="0">
                <a:latin typeface="Courier New"/>
                <a:cs typeface="Courier New"/>
              </a:rPr>
              <a:t> conn) </a:t>
            </a:r>
          </a:p>
          <a:p>
            <a:pPr marL="628650" lvl="2" indent="0">
              <a:buNone/>
            </a:pPr>
            <a:r>
              <a:rPr lang="en-GB" sz="1400" dirty="0">
                <a:latin typeface="Courier New"/>
                <a:cs typeface="Courier New"/>
              </a:rPr>
              <a:t>   </a:t>
            </a:r>
            <a:r>
              <a:rPr lang="en-GB" sz="1400" dirty="0" err="1">
                <a:latin typeface="Courier New"/>
                <a:cs typeface="Courier New"/>
              </a:rPr>
              <a:t>Runnable</a:t>
            </a:r>
            <a:r>
              <a:rPr lang="en-GB" sz="1400" dirty="0">
                <a:latin typeface="Courier New"/>
                <a:cs typeface="Courier New"/>
              </a:rPr>
              <a:t> r = new </a:t>
            </a:r>
            <a:r>
              <a:rPr lang="en-GB" sz="1400" dirty="0" err="1">
                <a:latin typeface="Courier New"/>
                <a:cs typeface="Courier New"/>
              </a:rPr>
              <a:t>Runnable</a:t>
            </a:r>
            <a:r>
              <a:rPr lang="en-GB" sz="1400" dirty="0">
                <a:latin typeface="Courier New"/>
                <a:cs typeface="Courier New"/>
              </a:rPr>
              <a:t>() {</a:t>
            </a:r>
          </a:p>
          <a:p>
            <a:pPr marL="628650" lvl="2" indent="0">
              <a:buNone/>
            </a:pPr>
            <a:r>
              <a:rPr lang="en-GB" sz="1400" dirty="0">
                <a:latin typeface="Courier New"/>
                <a:cs typeface="Courier New"/>
              </a:rPr>
              <a:t>      public void run() {</a:t>
            </a:r>
          </a:p>
          <a:p>
            <a:pPr marL="628650" lvl="2" indent="0">
              <a:buNone/>
            </a:pPr>
            <a:r>
              <a:rPr lang="en-GB" sz="1400" dirty="0">
                <a:latin typeface="Courier New"/>
                <a:cs typeface="Courier New"/>
              </a:rPr>
              <a:t>         </a:t>
            </a:r>
            <a:r>
              <a:rPr lang="en-GB" sz="1400" dirty="0" err="1">
                <a:latin typeface="Courier New"/>
                <a:cs typeface="Courier New"/>
              </a:rPr>
              <a:t>doMesgReceive</a:t>
            </a:r>
            <a:r>
              <a:rPr lang="en-GB" sz="1400" dirty="0">
                <a:latin typeface="Courier New"/>
                <a:cs typeface="Courier New"/>
              </a:rPr>
              <a:t>(</a:t>
            </a:r>
            <a:r>
              <a:rPr lang="en-GB" sz="1400" dirty="0" err="1">
                <a:latin typeface="Courier New"/>
                <a:cs typeface="Courier New"/>
              </a:rPr>
              <a:t>conn</a:t>
            </a:r>
            <a:r>
              <a:rPr lang="en-GB" sz="1400" dirty="0">
                <a:latin typeface="Courier New"/>
                <a:cs typeface="Courier New"/>
              </a:rPr>
              <a:t>);</a:t>
            </a:r>
          </a:p>
          <a:p>
            <a:pPr marL="628650" lvl="2" indent="0">
              <a:buNone/>
            </a:pPr>
            <a:r>
              <a:rPr lang="en-GB" sz="1400" dirty="0">
                <a:latin typeface="Courier New"/>
                <a:cs typeface="Courier New"/>
              </a:rPr>
              <a:t>      }</a:t>
            </a:r>
          </a:p>
          <a:p>
            <a:pPr marL="628650" lvl="2" indent="0">
              <a:buNone/>
            </a:pPr>
            <a:r>
              <a:rPr lang="en-GB" sz="1400" dirty="0">
                <a:latin typeface="Courier New"/>
                <a:cs typeface="Courier New"/>
              </a:rPr>
              <a:t>   };					</a:t>
            </a:r>
          </a:p>
          <a:p>
            <a:pPr marL="628650" lvl="2" indent="0">
              <a:buNone/>
            </a:pPr>
            <a:r>
              <a:rPr lang="en-GB" sz="1400" dirty="0" smtClean="0">
                <a:latin typeface="Courier New"/>
                <a:cs typeface="Courier New"/>
              </a:rPr>
              <a:t>   new </a:t>
            </a:r>
            <a:r>
              <a:rPr lang="en-GB" sz="1400" dirty="0">
                <a:latin typeface="Courier New"/>
                <a:cs typeface="Courier New"/>
              </a:rPr>
              <a:t>Thread(r).start()</a:t>
            </a:r>
            <a:r>
              <a:rPr lang="en-GB" sz="1400" dirty="0" smtClean="0">
                <a:latin typeface="Courier New"/>
                <a:cs typeface="Courier New"/>
              </a:rPr>
              <a:t>;</a:t>
            </a:r>
            <a:r>
              <a:rPr lang="en-GB" sz="1400" dirty="0">
                <a:latin typeface="Courier New"/>
                <a:cs typeface="Courier New"/>
              </a:rPr>
              <a:t>	</a:t>
            </a:r>
          </a:p>
          <a:p>
            <a:pPr marL="628650" lvl="2" indent="0">
              <a:buNone/>
            </a:pPr>
            <a:r>
              <a:rPr lang="en-GB" sz="1400" dirty="0">
                <a:latin typeface="Courier New"/>
                <a:cs typeface="Courier New"/>
              </a:rPr>
              <a:t>}</a:t>
            </a:r>
          </a:p>
          <a:p>
            <a:r>
              <a:rPr lang="en-GB" dirty="0" smtClean="0"/>
              <a:t>Display confirmation to the user that a message has been received:</a:t>
            </a:r>
          </a:p>
          <a:p>
            <a:pPr marL="628650" lvl="2" indent="0">
              <a:buNone/>
            </a:pPr>
            <a:r>
              <a:rPr lang="en-GB" sz="1400" dirty="0">
                <a:latin typeface="Courier New"/>
                <a:cs typeface="Courier New"/>
              </a:rPr>
              <a:t>public void </a:t>
            </a:r>
            <a:r>
              <a:rPr lang="en-GB" sz="1400" dirty="0" err="1">
                <a:latin typeface="Courier New"/>
                <a:cs typeface="Courier New"/>
              </a:rPr>
              <a:t>doMesgReceive</a:t>
            </a:r>
            <a:r>
              <a:rPr lang="en-GB" sz="1400" dirty="0">
                <a:latin typeface="Courier New"/>
                <a:cs typeface="Courier New"/>
              </a:rPr>
              <a:t>(</a:t>
            </a:r>
            <a:r>
              <a:rPr lang="en-GB" sz="1400" dirty="0" err="1">
                <a:latin typeface="Courier New"/>
                <a:cs typeface="Courier New"/>
              </a:rPr>
              <a:t>MessageConnection</a:t>
            </a:r>
            <a:r>
              <a:rPr lang="en-GB" sz="1400" dirty="0">
                <a:latin typeface="Courier New"/>
                <a:cs typeface="Courier New"/>
              </a:rPr>
              <a:t> </a:t>
            </a:r>
            <a:r>
              <a:rPr lang="en-GB" sz="1400" dirty="0" err="1">
                <a:latin typeface="Courier New"/>
                <a:cs typeface="Courier New"/>
              </a:rPr>
              <a:t>conn</a:t>
            </a:r>
            <a:r>
              <a:rPr lang="en-GB" sz="1400" dirty="0">
                <a:latin typeface="Courier New"/>
                <a:cs typeface="Courier New"/>
              </a:rPr>
              <a:t>) throws </a:t>
            </a:r>
            <a:r>
              <a:rPr lang="en-GB" sz="1400" dirty="0" err="1">
                <a:latin typeface="Courier New"/>
                <a:cs typeface="Courier New"/>
              </a:rPr>
              <a:t>IOException</a:t>
            </a:r>
            <a:r>
              <a:rPr lang="en-GB" sz="1400" dirty="0">
                <a:latin typeface="Courier New"/>
                <a:cs typeface="Courier New"/>
              </a:rPr>
              <a:t>  {</a:t>
            </a:r>
          </a:p>
          <a:p>
            <a:pPr marL="628650" lvl="2" indent="0">
              <a:buNone/>
            </a:pPr>
            <a:r>
              <a:rPr lang="en-GB" sz="1400" dirty="0">
                <a:latin typeface="Courier New"/>
                <a:cs typeface="Courier New"/>
              </a:rPr>
              <a:t>	Message </a:t>
            </a:r>
            <a:r>
              <a:rPr lang="en-GB" sz="1400" dirty="0" err="1">
                <a:latin typeface="Courier New"/>
                <a:cs typeface="Courier New"/>
              </a:rPr>
              <a:t>msg</a:t>
            </a:r>
            <a:r>
              <a:rPr lang="en-GB" sz="1400" dirty="0">
                <a:latin typeface="Courier New"/>
                <a:cs typeface="Courier New"/>
              </a:rPr>
              <a:t> = </a:t>
            </a:r>
            <a:r>
              <a:rPr lang="en-GB" sz="1400" dirty="0" err="1">
                <a:latin typeface="Courier New"/>
                <a:cs typeface="Courier New"/>
              </a:rPr>
              <a:t>conn.receive</a:t>
            </a:r>
            <a:r>
              <a:rPr lang="en-GB" sz="1400" dirty="0">
                <a:latin typeface="Courier New"/>
                <a:cs typeface="Courier New"/>
              </a:rPr>
              <a:t>();</a:t>
            </a:r>
          </a:p>
          <a:p>
            <a:pPr marL="628650" lvl="2" indent="0">
              <a:buNone/>
            </a:pPr>
            <a:r>
              <a:rPr lang="en-GB" sz="1400" dirty="0">
                <a:latin typeface="Courier New"/>
                <a:cs typeface="Courier New"/>
              </a:rPr>
              <a:t>  if (</a:t>
            </a:r>
            <a:r>
              <a:rPr lang="en-GB" sz="1400" dirty="0" err="1">
                <a:latin typeface="Courier New"/>
                <a:cs typeface="Courier New"/>
              </a:rPr>
              <a:t>msg</a:t>
            </a:r>
            <a:r>
              <a:rPr lang="en-GB" sz="1400" dirty="0">
                <a:latin typeface="Courier New"/>
                <a:cs typeface="Courier New"/>
              </a:rPr>
              <a:t> </a:t>
            </a:r>
            <a:r>
              <a:rPr lang="en-GB" sz="1400" dirty="0" err="1">
                <a:latin typeface="Courier New"/>
                <a:cs typeface="Courier New"/>
              </a:rPr>
              <a:t>instanceof</a:t>
            </a:r>
            <a:r>
              <a:rPr lang="en-GB" sz="1400" dirty="0">
                <a:latin typeface="Courier New"/>
                <a:cs typeface="Courier New"/>
              </a:rPr>
              <a:t> </a:t>
            </a:r>
            <a:r>
              <a:rPr lang="en-GB" sz="1400" dirty="0" err="1">
                <a:latin typeface="Courier New"/>
                <a:cs typeface="Courier New"/>
              </a:rPr>
              <a:t>MultipartMessage</a:t>
            </a:r>
            <a:r>
              <a:rPr lang="en-GB" sz="1400" dirty="0">
                <a:latin typeface="Courier New"/>
                <a:cs typeface="Courier New"/>
              </a:rPr>
              <a:t>) {</a:t>
            </a:r>
          </a:p>
          <a:p>
            <a:pPr marL="628650" lvl="2" indent="0">
              <a:buNone/>
            </a:pPr>
            <a:r>
              <a:rPr lang="en-GB" sz="1400" dirty="0">
                <a:latin typeface="Courier New"/>
                <a:cs typeface="Courier New"/>
              </a:rPr>
              <a:t>     </a:t>
            </a:r>
            <a:r>
              <a:rPr lang="en-GB" sz="1400" dirty="0" err="1">
                <a:latin typeface="Courier New"/>
                <a:cs typeface="Courier New"/>
              </a:rPr>
              <a:t>processMMS</a:t>
            </a:r>
            <a:r>
              <a:rPr lang="en-GB" sz="1400" dirty="0">
                <a:latin typeface="Courier New"/>
                <a:cs typeface="Courier New"/>
              </a:rPr>
              <a:t>(</a:t>
            </a:r>
            <a:r>
              <a:rPr lang="en-GB" sz="1400" dirty="0" err="1">
                <a:latin typeface="Courier New"/>
                <a:cs typeface="Courier New"/>
              </a:rPr>
              <a:t>msg</a:t>
            </a:r>
            <a:r>
              <a:rPr lang="en-GB" sz="1400" dirty="0">
                <a:latin typeface="Courier New"/>
                <a:cs typeface="Courier New"/>
              </a:rPr>
              <a:t>);</a:t>
            </a:r>
          </a:p>
          <a:p>
            <a:pPr marL="628650" lvl="2" indent="0">
              <a:buNone/>
            </a:pPr>
            <a:r>
              <a:rPr lang="en-GB" sz="1400" dirty="0">
                <a:latin typeface="Courier New"/>
                <a:cs typeface="Courier New"/>
              </a:rPr>
              <a:t>	}</a:t>
            </a:r>
          </a:p>
          <a:p>
            <a:pPr marL="628650" lvl="2" indent="0">
              <a:buNone/>
            </a:pPr>
            <a:r>
              <a:rPr lang="en-GB" sz="1400" dirty="0">
                <a:latin typeface="Courier New"/>
                <a:cs typeface="Courier New"/>
              </a:rPr>
              <a:t>}</a:t>
            </a:r>
            <a:endParaRPr lang="en-US" sz="1400" dirty="0">
              <a:latin typeface="Courier New"/>
              <a:cs typeface="Courier New"/>
            </a:endParaRPr>
          </a:p>
        </p:txBody>
      </p:sp>
    </p:spTree>
    <p:extLst>
      <p:ext uri="{BB962C8B-B14F-4D97-AF65-F5344CB8AC3E}">
        <p14:creationId xmlns:p14="http://schemas.microsoft.com/office/powerpoint/2010/main" val="3553484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&amp; Exercise</a:t>
            </a:r>
            <a:endParaRPr lang="en-US" dirty="0"/>
          </a:p>
        </p:txBody>
      </p:sp>
      <p:sp>
        <p:nvSpPr>
          <p:cNvPr id="5" name="Text Placeholder 4"/>
          <p:cNvSpPr>
            <a:spLocks noGrp="1"/>
          </p:cNvSpPr>
          <p:nvPr>
            <p:ph type="body" idx="1"/>
          </p:nvPr>
        </p:nvSpPr>
        <p:spPr/>
        <p:txBody>
          <a:bodyPr/>
          <a:lstStyle/>
          <a:p>
            <a:r>
              <a:rPr lang="en-US" dirty="0" smtClean="0"/>
              <a:t>Look at the demo code. When the “Stop” command is pressed, it still receives that last message before stopping receiving. Find the way to fix the problem and post on Discussion Board.</a:t>
            </a:r>
            <a:endParaRPr lang="en-US" dirty="0"/>
          </a:p>
        </p:txBody>
      </p:sp>
    </p:spTree>
    <p:extLst>
      <p:ext uri="{BB962C8B-B14F-4D97-AF65-F5344CB8AC3E}">
        <p14:creationId xmlns:p14="http://schemas.microsoft.com/office/powerpoint/2010/main" val="582884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smtClean="0"/>
              <a:t>Binary messages</a:t>
            </a:r>
            <a:endParaRPr lang="en-US" smtClean="0"/>
          </a:p>
        </p:txBody>
      </p:sp>
      <p:sp>
        <p:nvSpPr>
          <p:cNvPr id="11267" name="Rectangle 3"/>
          <p:cNvSpPr>
            <a:spLocks noGrp="1" noChangeArrowheads="1"/>
          </p:cNvSpPr>
          <p:nvPr>
            <p:ph type="body" idx="1"/>
          </p:nvPr>
        </p:nvSpPr>
        <p:spPr/>
        <p:txBody>
          <a:bodyPr/>
          <a:lstStyle/>
          <a:p>
            <a:r>
              <a:rPr lang="en-GB" smtClean="0"/>
              <a:t>Get binary message prototype object from message connection:</a:t>
            </a:r>
          </a:p>
          <a:p>
            <a:endParaRPr lang="en-GB" smtClean="0"/>
          </a:p>
          <a:p>
            <a:endParaRPr lang="en-GB" smtClean="0"/>
          </a:p>
          <a:p>
            <a:r>
              <a:rPr lang="en-GB" smtClean="0"/>
              <a:t>Set the binary message payload:</a:t>
            </a:r>
          </a:p>
          <a:p>
            <a:endParaRPr lang="en-GB" smtClean="0"/>
          </a:p>
          <a:p>
            <a:endParaRPr lang="en-GB" smtClean="0"/>
          </a:p>
          <a:p>
            <a:r>
              <a:rPr lang="en-GB" smtClean="0"/>
              <a:t>Before sending the message, make sure the message size is valid for the protocol and adapter:</a:t>
            </a:r>
          </a:p>
          <a:p>
            <a:endParaRPr lang="en-GB" smtClean="0"/>
          </a:p>
          <a:p>
            <a:pPr lvl="1"/>
            <a:r>
              <a:rPr lang="en-GB" smtClean="0"/>
              <a:t>This method returns 0 if the message cannot be sent.</a:t>
            </a:r>
          </a:p>
          <a:p>
            <a:pPr lvl="1"/>
            <a:r>
              <a:rPr lang="en-GB" smtClean="0"/>
              <a:t>Try to limit the number of segments to 3. This is the minimum that implementations must support, as specified in the WMA specification.</a:t>
            </a:r>
            <a:endParaRPr lang="en-US" smtClean="0"/>
          </a:p>
        </p:txBody>
      </p:sp>
      <p:sp>
        <p:nvSpPr>
          <p:cNvPr id="11268" name="Text Box 4"/>
          <p:cNvSpPr txBox="1">
            <a:spLocks noChangeArrowheads="1"/>
          </p:cNvSpPr>
          <p:nvPr/>
        </p:nvSpPr>
        <p:spPr bwMode="auto">
          <a:xfrm>
            <a:off x="586154" y="1755777"/>
            <a:ext cx="9188596" cy="741895"/>
          </a:xfrm>
          <a:prstGeom prst="rect">
            <a:avLst/>
          </a:prstGeom>
          <a:noFill/>
          <a:ln w="12700">
            <a:noFill/>
            <a:miter lim="800000"/>
            <a:headEnd/>
            <a:tailEnd/>
          </a:ln>
        </p:spPr>
        <p:txBody>
          <a:bodyPr wrap="none">
            <a:spAutoFit/>
          </a:bodyPr>
          <a:lstStyle/>
          <a:p>
            <a:pPr>
              <a:lnSpc>
                <a:spcPct val="97000"/>
              </a:lnSpc>
              <a:spcBef>
                <a:spcPct val="40000"/>
              </a:spcBef>
              <a:spcAft>
                <a:spcPct val="0"/>
              </a:spcAft>
              <a:buClr>
                <a:srgbClr val="0052BA"/>
              </a:buClr>
              <a:buSzPct val="80000"/>
              <a:buFont typeface="Times" pitchFamily="18" charset="0"/>
              <a:buNone/>
            </a:pPr>
            <a:r>
              <a:rPr lang="en-GB" b="1">
                <a:solidFill>
                  <a:srgbClr val="336600"/>
                </a:solidFill>
                <a:latin typeface="Courier New" pitchFamily="49" charset="0"/>
              </a:rPr>
              <a:t>BinaryMessage msg = </a:t>
            </a:r>
          </a:p>
          <a:p>
            <a:pPr>
              <a:lnSpc>
                <a:spcPct val="97000"/>
              </a:lnSpc>
              <a:spcBef>
                <a:spcPct val="40000"/>
              </a:spcBef>
              <a:spcAft>
                <a:spcPct val="0"/>
              </a:spcAft>
              <a:buClr>
                <a:srgbClr val="0052BA"/>
              </a:buClr>
              <a:buSzPct val="80000"/>
              <a:buFont typeface="Times" pitchFamily="18" charset="0"/>
              <a:buNone/>
            </a:pPr>
            <a:r>
              <a:rPr lang="en-GB" b="1">
                <a:solidFill>
                  <a:srgbClr val="336600"/>
                </a:solidFill>
                <a:latin typeface="Courier New" pitchFamily="49" charset="0"/>
              </a:rPr>
              <a:t>(BinaryMessage)conn.newMessage(MessageConnection.BINARY_MESSAGE);</a:t>
            </a:r>
            <a:endParaRPr lang="en-GB" sz="2000">
              <a:latin typeface="Nokia Sans" pitchFamily="34" charset="0"/>
            </a:endParaRPr>
          </a:p>
        </p:txBody>
      </p:sp>
      <p:sp>
        <p:nvSpPr>
          <p:cNvPr id="11269" name="Text Box 5"/>
          <p:cNvSpPr txBox="1">
            <a:spLocks noChangeArrowheads="1"/>
          </p:cNvSpPr>
          <p:nvPr/>
        </p:nvSpPr>
        <p:spPr bwMode="auto">
          <a:xfrm>
            <a:off x="586155" y="3059113"/>
            <a:ext cx="4755892" cy="741895"/>
          </a:xfrm>
          <a:prstGeom prst="rect">
            <a:avLst/>
          </a:prstGeom>
          <a:noFill/>
          <a:ln w="12700">
            <a:noFill/>
            <a:miter lim="800000"/>
            <a:headEnd/>
            <a:tailEnd/>
          </a:ln>
        </p:spPr>
        <p:txBody>
          <a:bodyPr wrap="none">
            <a:spAutoFit/>
          </a:bodyPr>
          <a:lstStyle/>
          <a:p>
            <a:pPr>
              <a:lnSpc>
                <a:spcPct val="97000"/>
              </a:lnSpc>
              <a:spcBef>
                <a:spcPct val="40000"/>
              </a:spcBef>
              <a:spcAft>
                <a:spcPct val="0"/>
              </a:spcAft>
              <a:buClr>
                <a:srgbClr val="0052BA"/>
              </a:buClr>
              <a:buSzPct val="80000"/>
              <a:buFont typeface="Times" pitchFamily="18" charset="0"/>
              <a:buNone/>
            </a:pPr>
            <a:r>
              <a:rPr lang="en-GB" b="1">
                <a:solidFill>
                  <a:srgbClr val="336600"/>
                </a:solidFill>
                <a:latin typeface="Courier New" pitchFamily="49" charset="0"/>
              </a:rPr>
              <a:t>byte[] b = {'h','e','l','l','o'};</a:t>
            </a:r>
          </a:p>
          <a:p>
            <a:pPr>
              <a:lnSpc>
                <a:spcPct val="97000"/>
              </a:lnSpc>
              <a:spcBef>
                <a:spcPct val="40000"/>
              </a:spcBef>
              <a:spcAft>
                <a:spcPct val="0"/>
              </a:spcAft>
              <a:buClr>
                <a:srgbClr val="0052BA"/>
              </a:buClr>
              <a:buSzPct val="80000"/>
              <a:buFont typeface="Times" pitchFamily="18" charset="0"/>
              <a:buNone/>
            </a:pPr>
            <a:r>
              <a:rPr lang="en-GB" b="1">
                <a:solidFill>
                  <a:srgbClr val="336600"/>
                </a:solidFill>
                <a:latin typeface="Courier New" pitchFamily="49" charset="0"/>
              </a:rPr>
              <a:t>msg.setPayLoadData(b);</a:t>
            </a:r>
            <a:endParaRPr lang="en-GB" sz="2000">
              <a:latin typeface="Nokia Sans" pitchFamily="34" charset="0"/>
            </a:endParaRPr>
          </a:p>
        </p:txBody>
      </p:sp>
      <p:sp>
        <p:nvSpPr>
          <p:cNvPr id="11270" name="Text Box 6"/>
          <p:cNvSpPr txBox="1">
            <a:spLocks noChangeArrowheads="1"/>
          </p:cNvSpPr>
          <p:nvPr/>
        </p:nvSpPr>
        <p:spPr bwMode="auto">
          <a:xfrm>
            <a:off x="328060" y="4605340"/>
            <a:ext cx="6002590" cy="346249"/>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b="1">
                <a:solidFill>
                  <a:srgbClr val="336600"/>
                </a:solidFill>
                <a:latin typeface="Courier New" pitchFamily="49" charset="0"/>
              </a:rPr>
              <a:t>int segments = conn.numberOfSegments(msg);</a:t>
            </a:r>
          </a:p>
        </p:txBody>
      </p:sp>
    </p:spTree>
    <p:extLst>
      <p:ext uri="{BB962C8B-B14F-4D97-AF65-F5344CB8AC3E}">
        <p14:creationId xmlns:p14="http://schemas.microsoft.com/office/powerpoint/2010/main" val="1419690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smtClean="0"/>
              <a:t>Multipart messages</a:t>
            </a:r>
            <a:endParaRPr lang="en-US" smtClean="0"/>
          </a:p>
        </p:txBody>
      </p:sp>
      <p:sp>
        <p:nvSpPr>
          <p:cNvPr id="12291" name="Rectangle 3"/>
          <p:cNvSpPr>
            <a:spLocks noGrp="1" noChangeArrowheads="1"/>
          </p:cNvSpPr>
          <p:nvPr>
            <p:ph type="body" idx="1"/>
          </p:nvPr>
        </p:nvSpPr>
        <p:spPr/>
        <p:txBody>
          <a:bodyPr/>
          <a:lstStyle/>
          <a:p>
            <a:r>
              <a:rPr lang="en-GB" smtClean="0"/>
              <a:t>A new feature in WMA 2.0 allows the sending of MMS messages.</a:t>
            </a:r>
          </a:p>
          <a:p>
            <a:r>
              <a:rPr lang="en-GB" smtClean="0"/>
              <a:t>Get multipart message prototype object from message connection:</a:t>
            </a:r>
          </a:p>
          <a:p>
            <a:endParaRPr lang="en-GB" smtClean="0"/>
          </a:p>
          <a:p>
            <a:endParaRPr lang="en-GB" smtClean="0"/>
          </a:p>
          <a:p>
            <a:r>
              <a:rPr lang="en-GB" smtClean="0"/>
              <a:t>If this is a “Server mode connection” set the receiving address:</a:t>
            </a:r>
          </a:p>
          <a:p>
            <a:endParaRPr lang="en-GB" smtClean="0"/>
          </a:p>
          <a:p>
            <a:r>
              <a:rPr lang="en-GB" smtClean="0"/>
              <a:t>Set the subject of the message:</a:t>
            </a:r>
            <a:endParaRPr lang="en-US" smtClean="0"/>
          </a:p>
        </p:txBody>
      </p:sp>
      <p:sp>
        <p:nvSpPr>
          <p:cNvPr id="12292" name="Text Box 4"/>
          <p:cNvSpPr txBox="1">
            <a:spLocks noChangeArrowheads="1"/>
          </p:cNvSpPr>
          <p:nvPr/>
        </p:nvSpPr>
        <p:spPr bwMode="auto">
          <a:xfrm>
            <a:off x="646235" y="2114552"/>
            <a:ext cx="8939767" cy="669722"/>
          </a:xfrm>
          <a:prstGeom prst="rect">
            <a:avLst/>
          </a:prstGeom>
          <a:noFill/>
          <a:ln w="12700">
            <a:noFill/>
            <a:miter lim="800000"/>
            <a:headEnd/>
            <a:tailEnd/>
          </a:ln>
        </p:spPr>
        <p:txBody>
          <a:bodyPr wrap="none">
            <a:spAutoFit/>
          </a:bodyPr>
          <a:lstStyle/>
          <a:p>
            <a:pPr>
              <a:lnSpc>
                <a:spcPct val="97000"/>
              </a:lnSpc>
              <a:spcBef>
                <a:spcPct val="40000"/>
              </a:spcBef>
              <a:spcAft>
                <a:spcPct val="0"/>
              </a:spcAft>
              <a:buClr>
                <a:srgbClr val="0052BA"/>
              </a:buClr>
              <a:buSzPct val="80000"/>
              <a:buFont typeface="Times" pitchFamily="18" charset="0"/>
              <a:buNone/>
            </a:pPr>
            <a:r>
              <a:rPr lang="en-GB" sz="1600" b="1">
                <a:solidFill>
                  <a:srgbClr val="336600"/>
                </a:solidFill>
                <a:latin typeface="Courier New" pitchFamily="49" charset="0"/>
              </a:rPr>
              <a:t>MultipartMessage msg = </a:t>
            </a:r>
          </a:p>
          <a:p>
            <a:pPr>
              <a:lnSpc>
                <a:spcPct val="97000"/>
              </a:lnSpc>
              <a:spcBef>
                <a:spcPct val="40000"/>
              </a:spcBef>
              <a:spcAft>
                <a:spcPct val="0"/>
              </a:spcAft>
              <a:buClr>
                <a:srgbClr val="0052BA"/>
              </a:buClr>
              <a:buSzPct val="80000"/>
              <a:buFont typeface="Times" pitchFamily="18" charset="0"/>
              <a:buNone/>
            </a:pPr>
            <a:r>
              <a:rPr lang="en-GB" sz="1600" b="1">
                <a:solidFill>
                  <a:srgbClr val="336600"/>
                </a:solidFill>
                <a:latin typeface="Courier New" pitchFamily="49" charset="0"/>
              </a:rPr>
              <a:t>(MultipartMessage)conn.newMessage(MessageConnection.MULTIPART_MESSAGE);</a:t>
            </a:r>
            <a:endParaRPr lang="en-GB" sz="1600">
              <a:latin typeface="Nokia Sans" pitchFamily="34" charset="0"/>
            </a:endParaRPr>
          </a:p>
        </p:txBody>
      </p:sp>
      <p:sp>
        <p:nvSpPr>
          <p:cNvPr id="12293" name="Text Box 5"/>
          <p:cNvSpPr txBox="1">
            <a:spLocks noChangeArrowheads="1"/>
          </p:cNvSpPr>
          <p:nvPr/>
        </p:nvSpPr>
        <p:spPr bwMode="auto">
          <a:xfrm>
            <a:off x="633046" y="3262313"/>
            <a:ext cx="5417719" cy="392415"/>
          </a:xfrm>
          <a:prstGeom prst="rect">
            <a:avLst/>
          </a:prstGeom>
          <a:noFill/>
          <a:ln w="12700">
            <a:noFill/>
            <a:miter lim="800000"/>
            <a:headEnd/>
            <a:tailEnd/>
          </a:ln>
        </p:spPr>
        <p:txBody>
          <a:bodyPr wrap="none">
            <a:spAutoFit/>
          </a:bodyPr>
          <a:lstStyle/>
          <a:p>
            <a:pPr>
              <a:lnSpc>
                <a:spcPct val="97000"/>
              </a:lnSpc>
              <a:spcBef>
                <a:spcPct val="40000"/>
              </a:spcBef>
              <a:spcAft>
                <a:spcPct val="0"/>
              </a:spcAft>
              <a:buClr>
                <a:srgbClr val="0052BA"/>
              </a:buClr>
              <a:buSzPct val="80000"/>
              <a:buFont typeface="Times" pitchFamily="18" charset="0"/>
              <a:buNone/>
            </a:pPr>
            <a:r>
              <a:rPr lang="en-GB" sz="2000" b="1">
                <a:solidFill>
                  <a:srgbClr val="336600"/>
                </a:solidFill>
                <a:latin typeface="Courier New" pitchFamily="49" charset="0"/>
              </a:rPr>
              <a:t>msg.setAddress(“mms://+55512345”);</a:t>
            </a:r>
            <a:endParaRPr lang="en-GB" sz="2000">
              <a:latin typeface="Nokia Sans" pitchFamily="34" charset="0"/>
            </a:endParaRPr>
          </a:p>
        </p:txBody>
      </p:sp>
      <p:sp>
        <p:nvSpPr>
          <p:cNvPr id="12294" name="Text Box 6"/>
          <p:cNvSpPr txBox="1">
            <a:spLocks noChangeArrowheads="1"/>
          </p:cNvSpPr>
          <p:nvPr/>
        </p:nvSpPr>
        <p:spPr bwMode="auto">
          <a:xfrm>
            <a:off x="633047" y="4067175"/>
            <a:ext cx="5725546" cy="392415"/>
          </a:xfrm>
          <a:prstGeom prst="rect">
            <a:avLst/>
          </a:prstGeom>
          <a:noFill/>
          <a:ln w="12700">
            <a:noFill/>
            <a:miter lim="800000"/>
            <a:headEnd/>
            <a:tailEnd/>
          </a:ln>
        </p:spPr>
        <p:txBody>
          <a:bodyPr wrap="none">
            <a:spAutoFit/>
          </a:bodyPr>
          <a:lstStyle/>
          <a:p>
            <a:pPr>
              <a:lnSpc>
                <a:spcPct val="97000"/>
              </a:lnSpc>
              <a:spcBef>
                <a:spcPct val="40000"/>
              </a:spcBef>
              <a:spcAft>
                <a:spcPct val="0"/>
              </a:spcAft>
              <a:buClr>
                <a:srgbClr val="0052BA"/>
              </a:buClr>
              <a:buSzPct val="80000"/>
              <a:buFont typeface="Times" pitchFamily="18" charset="0"/>
              <a:buNone/>
            </a:pPr>
            <a:r>
              <a:rPr lang="en-GB" sz="2000" b="1">
                <a:solidFill>
                  <a:srgbClr val="336600"/>
                </a:solidFill>
                <a:latin typeface="Courier New" pitchFamily="49" charset="0"/>
              </a:rPr>
              <a:t>msg.setSubject(“This is my photo!”);</a:t>
            </a:r>
            <a:endParaRPr lang="en-GB" sz="2000">
              <a:latin typeface="Nokia Sans" pitchFamily="34" charset="0"/>
            </a:endParaRPr>
          </a:p>
        </p:txBody>
      </p:sp>
    </p:spTree>
    <p:extLst>
      <p:ext uri="{BB962C8B-B14F-4D97-AF65-F5344CB8AC3E}">
        <p14:creationId xmlns:p14="http://schemas.microsoft.com/office/powerpoint/2010/main" val="3046210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smtClean="0"/>
              <a:t>MMS content</a:t>
            </a:r>
            <a:endParaRPr lang="en-US" smtClean="0"/>
          </a:p>
        </p:txBody>
      </p:sp>
      <p:sp>
        <p:nvSpPr>
          <p:cNvPr id="13315" name="Rectangle 3"/>
          <p:cNvSpPr>
            <a:spLocks noGrp="1" noChangeArrowheads="1"/>
          </p:cNvSpPr>
          <p:nvPr>
            <p:ph type="body" idx="1"/>
          </p:nvPr>
        </p:nvSpPr>
        <p:spPr/>
        <p:txBody>
          <a:bodyPr/>
          <a:lstStyle/>
          <a:p>
            <a:r>
              <a:rPr lang="en-GB" smtClean="0"/>
              <a:t>The content of an MMS message is added using a MessagePart object for each item.</a:t>
            </a:r>
          </a:p>
          <a:p>
            <a:r>
              <a:rPr lang="en-GB" smtClean="0"/>
              <a:t>Each MessagePart consists of the content element, MIME type and content ID, and can be of any type.</a:t>
            </a:r>
          </a:p>
          <a:p>
            <a:r>
              <a:rPr lang="en-GB" smtClean="0"/>
              <a:t>For example, to add an image file from a JAR to an MMS, create a MessagePart in the following way:</a:t>
            </a:r>
            <a:endParaRPr lang="en-US" smtClean="0"/>
          </a:p>
        </p:txBody>
      </p:sp>
      <p:sp>
        <p:nvSpPr>
          <p:cNvPr id="13316" name="Text Box 4"/>
          <p:cNvSpPr txBox="1">
            <a:spLocks noChangeArrowheads="1"/>
          </p:cNvSpPr>
          <p:nvPr/>
        </p:nvSpPr>
        <p:spPr bwMode="auto">
          <a:xfrm>
            <a:off x="191967" y="3652840"/>
            <a:ext cx="9678551" cy="2019014"/>
          </a:xfrm>
          <a:prstGeom prst="rect">
            <a:avLst/>
          </a:prstGeom>
          <a:noFill/>
          <a:ln w="12700">
            <a:noFill/>
            <a:miter lim="800000"/>
            <a:headEnd/>
            <a:tailEnd/>
          </a:ln>
        </p:spPr>
        <p:txBody>
          <a:bodyPr wrap="none">
            <a:spAutoFit/>
          </a:bodyPr>
          <a:lstStyle/>
          <a:p>
            <a:pPr>
              <a:lnSpc>
                <a:spcPct val="97000"/>
              </a:lnSpc>
              <a:spcBef>
                <a:spcPct val="40000"/>
              </a:spcBef>
              <a:spcAft>
                <a:spcPct val="0"/>
              </a:spcAft>
              <a:buClr>
                <a:srgbClr val="0052BA"/>
              </a:buClr>
              <a:buSzPct val="80000"/>
              <a:buFont typeface="Times" pitchFamily="18" charset="0"/>
              <a:buNone/>
            </a:pPr>
            <a:r>
              <a:rPr lang="en-GB" sz="1600" b="1">
                <a:solidFill>
                  <a:srgbClr val="336600"/>
                </a:solidFill>
                <a:latin typeface="Courier New" pitchFamily="49" charset="0"/>
              </a:rPr>
              <a:t>InputStream is = getClass().getResourceAsStream(resource);</a:t>
            </a:r>
          </a:p>
          <a:p>
            <a:pPr>
              <a:lnSpc>
                <a:spcPct val="97000"/>
              </a:lnSpc>
              <a:spcBef>
                <a:spcPct val="40000"/>
              </a:spcBef>
              <a:spcAft>
                <a:spcPct val="0"/>
              </a:spcAft>
              <a:buClr>
                <a:srgbClr val="0052BA"/>
              </a:buClr>
              <a:buSzPct val="80000"/>
              <a:buFont typeface="Times" pitchFamily="18" charset="0"/>
              <a:buNone/>
            </a:pPr>
            <a:r>
              <a:rPr lang="en-GB" sz="1600" b="1">
                <a:solidFill>
                  <a:srgbClr val="336600"/>
                </a:solidFill>
                <a:latin typeface="Courier New" pitchFamily="49" charset="0"/>
              </a:rPr>
              <a:t>byte[] b = new byte[is.available()];</a:t>
            </a:r>
          </a:p>
          <a:p>
            <a:pPr>
              <a:lnSpc>
                <a:spcPct val="97000"/>
              </a:lnSpc>
              <a:spcBef>
                <a:spcPct val="40000"/>
              </a:spcBef>
              <a:spcAft>
                <a:spcPct val="0"/>
              </a:spcAft>
              <a:buClr>
                <a:srgbClr val="0052BA"/>
              </a:buClr>
              <a:buSzPct val="80000"/>
              <a:buFont typeface="Times" pitchFamily="18" charset="0"/>
              <a:buNone/>
            </a:pPr>
            <a:r>
              <a:rPr lang="en-GB" sz="1600" b="1">
                <a:solidFill>
                  <a:srgbClr val="336600"/>
                </a:solidFill>
                <a:latin typeface="Courier New" pitchFamily="49" charset="0"/>
              </a:rPr>
              <a:t>is.read(b);</a:t>
            </a:r>
          </a:p>
          <a:p>
            <a:pPr>
              <a:lnSpc>
                <a:spcPct val="97000"/>
              </a:lnSpc>
              <a:spcBef>
                <a:spcPct val="40000"/>
              </a:spcBef>
              <a:spcAft>
                <a:spcPct val="0"/>
              </a:spcAft>
              <a:buClr>
                <a:srgbClr val="0052BA"/>
              </a:buClr>
              <a:buSzPct val="80000"/>
              <a:buFont typeface="Times" pitchFamily="18" charset="0"/>
              <a:buNone/>
            </a:pPr>
            <a:r>
              <a:rPr lang="en-GB" sz="1600" b="1">
                <a:solidFill>
                  <a:srgbClr val="336600"/>
                </a:solidFill>
                <a:latin typeface="Courier New" pitchFamily="49" charset="0"/>
              </a:rPr>
              <a:t>String mimeType = “image/png”;</a:t>
            </a:r>
          </a:p>
          <a:p>
            <a:pPr>
              <a:lnSpc>
                <a:spcPct val="97000"/>
              </a:lnSpc>
              <a:spcBef>
                <a:spcPct val="40000"/>
              </a:spcBef>
              <a:spcAft>
                <a:spcPct val="0"/>
              </a:spcAft>
              <a:buClr>
                <a:srgbClr val="0052BA"/>
              </a:buClr>
              <a:buSzPct val="80000"/>
              <a:buFont typeface="Times" pitchFamily="18" charset="0"/>
              <a:buNone/>
            </a:pPr>
            <a:r>
              <a:rPr lang="en-GB" sz="1600" b="1">
                <a:solidFill>
                  <a:srgbClr val="336600"/>
                </a:solidFill>
                <a:latin typeface="Courier New" pitchFamily="49" charset="0"/>
              </a:rPr>
              <a:t>int length = b.length;</a:t>
            </a:r>
          </a:p>
          <a:p>
            <a:pPr>
              <a:lnSpc>
                <a:spcPct val="97000"/>
              </a:lnSpc>
              <a:spcBef>
                <a:spcPct val="40000"/>
              </a:spcBef>
              <a:spcAft>
                <a:spcPct val="0"/>
              </a:spcAft>
              <a:buClr>
                <a:srgbClr val="0052BA"/>
              </a:buClr>
              <a:buSzPct val="80000"/>
              <a:buFont typeface="Times" pitchFamily="18" charset="0"/>
              <a:buNone/>
            </a:pPr>
            <a:r>
              <a:rPr lang="en-GB" sz="1600" b="1">
                <a:solidFill>
                  <a:srgbClr val="336600"/>
                </a:solidFill>
                <a:latin typeface="Courier New" pitchFamily="49" charset="0"/>
              </a:rPr>
              <a:t>MessagePart mp = new MessagePart(b, 0, length, mimeType, "id1", null, null));</a:t>
            </a:r>
          </a:p>
        </p:txBody>
      </p:sp>
    </p:spTree>
    <p:extLst>
      <p:ext uri="{BB962C8B-B14F-4D97-AF65-F5344CB8AC3E}">
        <p14:creationId xmlns:p14="http://schemas.microsoft.com/office/powerpoint/2010/main" val="3997912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smtClean="0"/>
              <a:t>Adding MMS content to the message</a:t>
            </a:r>
            <a:endParaRPr lang="en-US" smtClean="0"/>
          </a:p>
        </p:txBody>
      </p:sp>
      <p:sp>
        <p:nvSpPr>
          <p:cNvPr id="14339" name="Rectangle 3"/>
          <p:cNvSpPr>
            <a:spLocks noGrp="1" noChangeArrowheads="1"/>
          </p:cNvSpPr>
          <p:nvPr>
            <p:ph type="body" idx="1"/>
          </p:nvPr>
        </p:nvSpPr>
        <p:spPr/>
        <p:txBody>
          <a:bodyPr/>
          <a:lstStyle/>
          <a:p>
            <a:r>
              <a:rPr lang="en-GB" smtClean="0"/>
              <a:t>Once you have created all the MessagePart objects for your message, add these using addMessagePart();</a:t>
            </a:r>
            <a:endParaRPr lang="en-US" smtClean="0"/>
          </a:p>
        </p:txBody>
      </p:sp>
      <p:sp>
        <p:nvSpPr>
          <p:cNvPr id="14340" name="Text Box 4"/>
          <p:cNvSpPr txBox="1">
            <a:spLocks noChangeArrowheads="1"/>
          </p:cNvSpPr>
          <p:nvPr/>
        </p:nvSpPr>
        <p:spPr bwMode="auto">
          <a:xfrm>
            <a:off x="773723" y="2365377"/>
            <a:ext cx="3878586" cy="1205458"/>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sz="2000" b="1">
                <a:solidFill>
                  <a:srgbClr val="336600"/>
                </a:solidFill>
                <a:latin typeface="Courier New" pitchFamily="49" charset="0"/>
              </a:rPr>
              <a:t>MessagePart mp1 = …;</a:t>
            </a:r>
          </a:p>
          <a:p>
            <a:pPr>
              <a:lnSpc>
                <a:spcPct val="90000"/>
              </a:lnSpc>
              <a:spcBef>
                <a:spcPct val="0"/>
              </a:spcBef>
              <a:spcAft>
                <a:spcPct val="0"/>
              </a:spcAft>
              <a:buClrTx/>
            </a:pPr>
            <a:r>
              <a:rPr lang="en-GB" sz="2000" b="1">
                <a:solidFill>
                  <a:srgbClr val="336600"/>
                </a:solidFill>
                <a:latin typeface="Courier New" pitchFamily="49" charset="0"/>
              </a:rPr>
              <a:t>MessagePart mp2 = …;</a:t>
            </a:r>
          </a:p>
          <a:p>
            <a:pPr>
              <a:lnSpc>
                <a:spcPct val="90000"/>
              </a:lnSpc>
              <a:spcBef>
                <a:spcPct val="0"/>
              </a:spcBef>
              <a:spcAft>
                <a:spcPct val="0"/>
              </a:spcAft>
              <a:buClrTx/>
            </a:pPr>
            <a:r>
              <a:rPr lang="en-GB" sz="2000" b="1">
                <a:solidFill>
                  <a:srgbClr val="336600"/>
                </a:solidFill>
                <a:latin typeface="Courier New" pitchFamily="49" charset="0"/>
              </a:rPr>
              <a:t>msg.addMessagePart(mp1);</a:t>
            </a:r>
          </a:p>
          <a:p>
            <a:pPr>
              <a:lnSpc>
                <a:spcPct val="90000"/>
              </a:lnSpc>
              <a:spcBef>
                <a:spcPct val="0"/>
              </a:spcBef>
              <a:spcAft>
                <a:spcPct val="0"/>
              </a:spcAft>
              <a:buClrTx/>
            </a:pPr>
            <a:r>
              <a:rPr lang="en-GB" sz="2000" b="1">
                <a:solidFill>
                  <a:srgbClr val="336600"/>
                </a:solidFill>
                <a:latin typeface="Courier New" pitchFamily="49" charset="0"/>
              </a:rPr>
              <a:t>msg.addMessagePart(mp2);</a:t>
            </a:r>
          </a:p>
        </p:txBody>
      </p:sp>
    </p:spTree>
    <p:extLst>
      <p:ext uri="{BB962C8B-B14F-4D97-AF65-F5344CB8AC3E}">
        <p14:creationId xmlns:p14="http://schemas.microsoft.com/office/powerpoint/2010/main" val="1670595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smtClean="0"/>
              <a:t>Push Registry</a:t>
            </a:r>
            <a:endParaRPr lang="en-US" smtClean="0"/>
          </a:p>
        </p:txBody>
      </p:sp>
      <p:sp>
        <p:nvSpPr>
          <p:cNvPr id="15363" name="Rectangle 3"/>
          <p:cNvSpPr>
            <a:spLocks noGrp="1" noChangeArrowheads="1"/>
          </p:cNvSpPr>
          <p:nvPr>
            <p:ph type="body" idx="1"/>
          </p:nvPr>
        </p:nvSpPr>
        <p:spPr/>
        <p:txBody>
          <a:bodyPr/>
          <a:lstStyle/>
          <a:p>
            <a:r>
              <a:rPr lang="en-GB" smtClean="0"/>
              <a:t>With WMA 2.0, MMS is supported in Push Registry.</a:t>
            </a:r>
          </a:p>
          <a:p>
            <a:r>
              <a:rPr lang="en-GB" smtClean="0"/>
              <a:t>MIDlets can be started automatically when an MMS is received to the device.</a:t>
            </a:r>
          </a:p>
          <a:p>
            <a:r>
              <a:rPr lang="en-GB" smtClean="0"/>
              <a:t>Add the following line to the JAD file to listen on port 12345 and start the MIDlet:</a:t>
            </a:r>
          </a:p>
          <a:p>
            <a:pPr lvl="1"/>
            <a:r>
              <a:rPr lang="en-GB" smtClean="0"/>
              <a:t>MMSReceive</a:t>
            </a:r>
          </a:p>
          <a:p>
            <a:pPr lvl="1"/>
            <a:r>
              <a:rPr lang="en-GB" smtClean="0"/>
              <a:t>MIDlet-Push-1: mms://:12345, MMSReceive, *</a:t>
            </a:r>
            <a:endParaRPr lang="en-US" smtClean="0"/>
          </a:p>
        </p:txBody>
      </p:sp>
    </p:spTree>
    <p:extLst>
      <p:ext uri="{BB962C8B-B14F-4D97-AF65-F5344CB8AC3E}">
        <p14:creationId xmlns:p14="http://schemas.microsoft.com/office/powerpoint/2010/main" val="3832868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smtClean="0"/>
              <a:t>Receiving MMS messages</a:t>
            </a:r>
            <a:endParaRPr lang="en-US" smtClean="0"/>
          </a:p>
        </p:txBody>
      </p:sp>
      <p:sp>
        <p:nvSpPr>
          <p:cNvPr id="18435" name="Rectangle 3"/>
          <p:cNvSpPr>
            <a:spLocks noGrp="1" noChangeArrowheads="1"/>
          </p:cNvSpPr>
          <p:nvPr>
            <p:ph type="body" idx="1"/>
          </p:nvPr>
        </p:nvSpPr>
        <p:spPr/>
        <p:txBody>
          <a:bodyPr/>
          <a:lstStyle/>
          <a:p>
            <a:r>
              <a:rPr lang="en-GB" smtClean="0"/>
              <a:t>When an MMS message is received you can get the subject, address and its each individual part:</a:t>
            </a:r>
            <a:endParaRPr lang="en-US" smtClean="0"/>
          </a:p>
        </p:txBody>
      </p:sp>
      <p:sp>
        <p:nvSpPr>
          <p:cNvPr id="18436" name="Text Box 4"/>
          <p:cNvSpPr txBox="1">
            <a:spLocks noChangeArrowheads="1"/>
          </p:cNvSpPr>
          <p:nvPr/>
        </p:nvSpPr>
        <p:spPr bwMode="auto">
          <a:xfrm>
            <a:off x="656493" y="2566990"/>
            <a:ext cx="7849475" cy="2340641"/>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b="1">
                <a:solidFill>
                  <a:srgbClr val="336600"/>
                </a:solidFill>
                <a:latin typeface="Courier New" pitchFamily="49" charset="0"/>
              </a:rPr>
              <a:t>public void processMMS(MultipartMessage msg) {</a:t>
            </a:r>
          </a:p>
          <a:p>
            <a:pPr lvl="1">
              <a:lnSpc>
                <a:spcPct val="90000"/>
              </a:lnSpc>
              <a:spcBef>
                <a:spcPct val="0"/>
              </a:spcBef>
              <a:spcAft>
                <a:spcPct val="0"/>
              </a:spcAft>
              <a:buClrTx/>
            </a:pPr>
            <a:r>
              <a:rPr lang="en-GB" b="1">
                <a:solidFill>
                  <a:srgbClr val="336600"/>
                </a:solidFill>
                <a:latin typeface="Courier New" pitchFamily="49" charset="0"/>
              </a:rPr>
              <a:t>String address = msg.getAddress;</a:t>
            </a:r>
          </a:p>
          <a:p>
            <a:pPr lvl="1">
              <a:lnSpc>
                <a:spcPct val="90000"/>
              </a:lnSpc>
              <a:spcBef>
                <a:spcPct val="0"/>
              </a:spcBef>
              <a:spcAft>
                <a:spcPct val="0"/>
              </a:spcAft>
              <a:buClrTx/>
            </a:pPr>
            <a:r>
              <a:rPr lang="en-GB" b="1">
                <a:solidFill>
                  <a:srgbClr val="336600"/>
                </a:solidFill>
                <a:latin typeface="Courier New" pitchFamily="49" charset="0"/>
              </a:rPr>
              <a:t>String subject = msg.getSubject();</a:t>
            </a:r>
          </a:p>
          <a:p>
            <a:pPr lvl="1">
              <a:lnSpc>
                <a:spcPct val="90000"/>
              </a:lnSpc>
              <a:spcBef>
                <a:spcPct val="0"/>
              </a:spcBef>
              <a:spcAft>
                <a:spcPct val="0"/>
              </a:spcAft>
              <a:buClrTx/>
            </a:pPr>
            <a:r>
              <a:rPr lang="en-GB" b="1">
                <a:solidFill>
                  <a:srgbClr val="336600"/>
                </a:solidFill>
                <a:latin typeface="Courier New" pitchFamily="49" charset="0"/>
              </a:rPr>
              <a:t>MessagePart[] parts = msg.getMessageParts();</a:t>
            </a:r>
          </a:p>
          <a:p>
            <a:pPr lvl="1">
              <a:lnSpc>
                <a:spcPct val="90000"/>
              </a:lnSpc>
              <a:spcBef>
                <a:spcPct val="0"/>
              </a:spcBef>
              <a:spcAft>
                <a:spcPct val="0"/>
              </a:spcAft>
              <a:buClrTx/>
            </a:pPr>
            <a:r>
              <a:rPr lang="en-GB" b="1">
                <a:solidFill>
                  <a:srgbClr val="336600"/>
                </a:solidFill>
                <a:latin typeface="Courier New" pitchFamily="49" charset="0"/>
              </a:rPr>
              <a:t>for (int i = 0; i &lt; parts.length; i++) {</a:t>
            </a:r>
          </a:p>
          <a:p>
            <a:pPr lvl="1">
              <a:lnSpc>
                <a:spcPct val="90000"/>
              </a:lnSpc>
              <a:spcBef>
                <a:spcPct val="0"/>
              </a:spcBef>
              <a:spcAft>
                <a:spcPct val="0"/>
              </a:spcAft>
              <a:buClrTx/>
            </a:pPr>
            <a:r>
              <a:rPr lang="en-GB" b="1">
                <a:solidFill>
                  <a:srgbClr val="336600"/>
                </a:solidFill>
                <a:latin typeface="Courier New" pitchFamily="49" charset="0"/>
              </a:rPr>
              <a:t>   MessagePart mp = parts[i];</a:t>
            </a:r>
          </a:p>
          <a:p>
            <a:pPr lvl="1">
              <a:lnSpc>
                <a:spcPct val="90000"/>
              </a:lnSpc>
              <a:spcBef>
                <a:spcPct val="0"/>
              </a:spcBef>
              <a:spcAft>
                <a:spcPct val="0"/>
              </a:spcAft>
              <a:buClrTx/>
            </a:pPr>
            <a:r>
              <a:rPr lang="en-GB" b="1">
                <a:solidFill>
                  <a:srgbClr val="336600"/>
                </a:solidFill>
                <a:latin typeface="Courier New" pitchFamily="49" charset="0"/>
              </a:rPr>
              <a:t>   byte[] ba = mp.getContent();</a:t>
            </a:r>
          </a:p>
          <a:p>
            <a:pPr lvl="1">
              <a:lnSpc>
                <a:spcPct val="90000"/>
              </a:lnSpc>
              <a:spcBef>
                <a:spcPct val="0"/>
              </a:spcBef>
              <a:spcAft>
                <a:spcPct val="0"/>
              </a:spcAft>
              <a:buClrTx/>
            </a:pPr>
            <a:r>
              <a:rPr lang="en-GB" b="1">
                <a:solidFill>
                  <a:srgbClr val="336600"/>
                </a:solidFill>
                <a:latin typeface="Courier New" pitchFamily="49" charset="0"/>
              </a:rPr>
              <a:t>  Image image = Image.createImage(ba, 0, ba.length);</a:t>
            </a:r>
          </a:p>
          <a:p>
            <a:pPr>
              <a:lnSpc>
                <a:spcPct val="90000"/>
              </a:lnSpc>
              <a:spcBef>
                <a:spcPct val="0"/>
              </a:spcBef>
              <a:spcAft>
                <a:spcPct val="0"/>
              </a:spcAft>
              <a:buClrTx/>
            </a:pPr>
            <a:r>
              <a:rPr lang="en-GB" b="1">
                <a:solidFill>
                  <a:srgbClr val="336600"/>
                </a:solidFill>
                <a:latin typeface="Courier New" pitchFamily="49" charset="0"/>
              </a:rPr>
              <a:t>}</a:t>
            </a:r>
          </a:p>
        </p:txBody>
      </p:sp>
    </p:spTree>
    <p:extLst>
      <p:ext uri="{BB962C8B-B14F-4D97-AF65-F5344CB8AC3E}">
        <p14:creationId xmlns:p14="http://schemas.microsoft.com/office/powerpoint/2010/main" val="1567390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smtClean="0"/>
              <a:t>Wireless Messaging API review</a:t>
            </a:r>
            <a:endParaRPr lang="en-US" smtClean="0"/>
          </a:p>
        </p:txBody>
      </p:sp>
      <p:sp>
        <p:nvSpPr>
          <p:cNvPr id="19459" name="Rectangle 3"/>
          <p:cNvSpPr>
            <a:spLocks noGrp="1" noChangeArrowheads="1"/>
          </p:cNvSpPr>
          <p:nvPr>
            <p:ph type="body" idx="1"/>
          </p:nvPr>
        </p:nvSpPr>
        <p:spPr/>
        <p:txBody>
          <a:bodyPr/>
          <a:lstStyle/>
          <a:p>
            <a:r>
              <a:rPr lang="en-GB" smtClean="0"/>
              <a:t>Messages are created and sent using the MessageConnection class.</a:t>
            </a:r>
          </a:p>
          <a:p>
            <a:r>
              <a:rPr lang="en-GB" smtClean="0"/>
              <a:t>There are 3 types of messages:</a:t>
            </a:r>
          </a:p>
          <a:p>
            <a:pPr lvl="1"/>
            <a:r>
              <a:rPr lang="en-GB" smtClean="0"/>
              <a:t>TextMessage</a:t>
            </a:r>
          </a:p>
          <a:p>
            <a:pPr lvl="1"/>
            <a:r>
              <a:rPr lang="en-GB" smtClean="0"/>
              <a:t>BinaryMessage</a:t>
            </a:r>
          </a:p>
          <a:p>
            <a:pPr lvl="1"/>
            <a:r>
              <a:rPr lang="en-GB" smtClean="0"/>
              <a:t>MultipartMessage</a:t>
            </a:r>
          </a:p>
          <a:p>
            <a:r>
              <a:rPr lang="en-GB" smtClean="0"/>
              <a:t>Incoming messages can be detected using the MessageListener class.</a:t>
            </a:r>
            <a:endParaRPr lang="en-US" smtClean="0"/>
          </a:p>
        </p:txBody>
      </p:sp>
    </p:spTree>
    <p:extLst>
      <p:ext uri="{BB962C8B-B14F-4D97-AF65-F5344CB8AC3E}">
        <p14:creationId xmlns:p14="http://schemas.microsoft.com/office/powerpoint/2010/main" val="3333557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7"/>
          <p:cNvSpPr>
            <a:spLocks noGrp="1" noChangeArrowheads="1"/>
          </p:cNvSpPr>
          <p:nvPr>
            <p:ph type="title"/>
          </p:nvPr>
        </p:nvSpPr>
        <p:spPr/>
        <p:txBody>
          <a:bodyPr/>
          <a:lstStyle/>
          <a:p>
            <a:r>
              <a:rPr lang="en-GB" smtClean="0"/>
              <a:t>Lecture overview</a:t>
            </a:r>
            <a:endParaRPr lang="en-US" smtClean="0"/>
          </a:p>
        </p:txBody>
      </p:sp>
      <p:sp>
        <p:nvSpPr>
          <p:cNvPr id="4099" name="Rectangle 38"/>
          <p:cNvSpPr>
            <a:spLocks noGrp="1" noChangeArrowheads="1"/>
          </p:cNvSpPr>
          <p:nvPr>
            <p:ph type="body" idx="1"/>
          </p:nvPr>
        </p:nvSpPr>
        <p:spPr/>
        <p:txBody>
          <a:bodyPr/>
          <a:lstStyle/>
          <a:p>
            <a:r>
              <a:rPr lang="en-GB" dirty="0" smtClean="0"/>
              <a:t>Architecture</a:t>
            </a:r>
          </a:p>
          <a:p>
            <a:pPr lvl="1"/>
            <a:r>
              <a:rPr lang="en-GB" dirty="0" smtClean="0"/>
              <a:t>WMA system and event flow</a:t>
            </a:r>
          </a:p>
          <a:p>
            <a:pPr lvl="1"/>
            <a:r>
              <a:rPr lang="en-GB" dirty="0" smtClean="0"/>
              <a:t>Capabilities and limitations</a:t>
            </a:r>
          </a:p>
          <a:p>
            <a:r>
              <a:rPr lang="en-GB" dirty="0" smtClean="0"/>
              <a:t>Constructing messages</a:t>
            </a:r>
          </a:p>
          <a:p>
            <a:pPr lvl="1"/>
            <a:r>
              <a:rPr lang="en-GB" dirty="0" err="1" smtClean="0"/>
              <a:t>TextMessage</a:t>
            </a:r>
            <a:endParaRPr lang="en-GB" dirty="0" smtClean="0"/>
          </a:p>
          <a:p>
            <a:pPr lvl="1"/>
            <a:r>
              <a:rPr lang="en-GB" dirty="0" err="1" smtClean="0"/>
              <a:t>BinaryMessage</a:t>
            </a:r>
            <a:endParaRPr lang="en-GB" dirty="0" smtClean="0"/>
          </a:p>
          <a:p>
            <a:pPr lvl="1"/>
            <a:r>
              <a:rPr lang="en-GB" dirty="0" err="1" smtClean="0"/>
              <a:t>MultipartMessage</a:t>
            </a:r>
            <a:endParaRPr lang="en-GB" dirty="0" smtClean="0"/>
          </a:p>
          <a:p>
            <a:r>
              <a:rPr lang="en-GB" dirty="0" smtClean="0"/>
              <a:t>Sending and Receiving Messages</a:t>
            </a:r>
            <a:endParaRPr lang="en-US" dirty="0" smtClean="0"/>
          </a:p>
        </p:txBody>
      </p:sp>
    </p:spTree>
    <p:extLst>
      <p:ext uri="{BB962C8B-B14F-4D97-AF65-F5344CB8AC3E}">
        <p14:creationId xmlns:p14="http://schemas.microsoft.com/office/powerpoint/2010/main" val="2314217203"/>
      </p:ext>
    </p:extLst>
  </p:cSld>
  <p:clrMapOvr>
    <a:masterClrMapping/>
  </p:clrMapOvr>
  <p:transition xmlns:p14="http://schemas.microsoft.com/office/powerpoint/2010/main">
    <p:wipe dir="d"/>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smtClean="0"/>
              <a:t>Architecture</a:t>
            </a:r>
            <a:endParaRPr lang="en-US" smtClean="0"/>
          </a:p>
        </p:txBody>
      </p:sp>
      <p:sp>
        <p:nvSpPr>
          <p:cNvPr id="5123" name="Rectangle 3"/>
          <p:cNvSpPr>
            <a:spLocks noGrp="1" noChangeArrowheads="1"/>
          </p:cNvSpPr>
          <p:nvPr>
            <p:ph type="body" idx="1"/>
          </p:nvPr>
        </p:nvSpPr>
        <p:spPr/>
        <p:txBody>
          <a:bodyPr/>
          <a:lstStyle/>
          <a:p>
            <a:r>
              <a:rPr lang="en-GB" smtClean="0"/>
              <a:t>Message connections are based on General Connection Framework connections.</a:t>
            </a:r>
          </a:p>
          <a:p>
            <a:r>
              <a:rPr lang="en-GB" smtClean="0"/>
              <a:t>In Wireless Messaging API (WMA) 1.0, messages were only text or binary files.</a:t>
            </a:r>
          </a:p>
          <a:p>
            <a:r>
              <a:rPr lang="en-GB" smtClean="0"/>
              <a:t>Wireless Messaging API (WMA) 2.0 supports MMS multimedia messaging including text, sound, and images.</a:t>
            </a:r>
          </a:p>
          <a:p>
            <a:r>
              <a:rPr lang="en-GB" smtClean="0"/>
              <a:t>Connections can be either:</a:t>
            </a:r>
          </a:p>
          <a:p>
            <a:pPr lvl="1"/>
            <a:r>
              <a:rPr lang="en-GB" smtClean="0"/>
              <a:t>Client connections can only send messages.</a:t>
            </a:r>
          </a:p>
          <a:p>
            <a:pPr lvl="1"/>
            <a:r>
              <a:rPr lang="en-GB" smtClean="0"/>
              <a:t>Server connections can send and receive messages.</a:t>
            </a:r>
          </a:p>
          <a:p>
            <a:r>
              <a:rPr lang="en-GB" smtClean="0"/>
              <a:t>Messaging uses the "store and forward" metaphor for offline recipients.</a:t>
            </a:r>
            <a:endParaRPr lang="en-US" smtClean="0"/>
          </a:p>
        </p:txBody>
      </p:sp>
    </p:spTree>
    <p:extLst>
      <p:ext uri="{BB962C8B-B14F-4D97-AF65-F5344CB8AC3E}">
        <p14:creationId xmlns:p14="http://schemas.microsoft.com/office/powerpoint/2010/main" val="1943613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smtClean="0"/>
              <a:t>Architecture (2)</a:t>
            </a:r>
            <a:endParaRPr lang="en-US" smtClean="0"/>
          </a:p>
        </p:txBody>
      </p:sp>
      <p:sp>
        <p:nvSpPr>
          <p:cNvPr id="6147" name="Rectangle 3"/>
          <p:cNvSpPr>
            <a:spLocks noGrp="1" noChangeArrowheads="1"/>
          </p:cNvSpPr>
          <p:nvPr>
            <p:ph type="body" idx="1"/>
          </p:nvPr>
        </p:nvSpPr>
        <p:spPr/>
        <p:txBody>
          <a:bodyPr/>
          <a:lstStyle/>
          <a:p>
            <a:r>
              <a:rPr lang="en-GB" dirty="0" smtClean="0"/>
              <a:t>WMA is protocol independent.</a:t>
            </a:r>
          </a:p>
          <a:p>
            <a:r>
              <a:rPr lang="en-GB" dirty="0" smtClean="0"/>
              <a:t>Connection adapters provide protocol implementations.</a:t>
            </a:r>
          </a:p>
          <a:p>
            <a:r>
              <a:rPr lang="en-GB" dirty="0" smtClean="0"/>
              <a:t>Adapters specify:</a:t>
            </a:r>
          </a:p>
          <a:p>
            <a:pPr lvl="1"/>
            <a:r>
              <a:rPr lang="en-GB" dirty="0" smtClean="0"/>
              <a:t>URL address syntax: </a:t>
            </a:r>
            <a:r>
              <a:rPr lang="en-GB" dirty="0" err="1" smtClean="0"/>
              <a:t>sms</a:t>
            </a:r>
            <a:r>
              <a:rPr lang="en-GB" dirty="0" smtClean="0"/>
              <a:t>://+5555555</a:t>
            </a:r>
          </a:p>
          <a:p>
            <a:pPr lvl="1"/>
            <a:r>
              <a:rPr lang="en-GB" dirty="0" smtClean="0"/>
              <a:t>Payload length</a:t>
            </a:r>
          </a:p>
          <a:p>
            <a:pPr lvl="1"/>
            <a:r>
              <a:rPr lang="en-GB" dirty="0" smtClean="0"/>
              <a:t>Payload encoding</a:t>
            </a:r>
          </a:p>
          <a:p>
            <a:pPr lvl="1"/>
            <a:r>
              <a:rPr lang="en-GB" dirty="0" smtClean="0"/>
              <a:t>Server mode port numbers: </a:t>
            </a:r>
            <a:r>
              <a:rPr lang="en-GB" dirty="0" err="1" smtClean="0"/>
              <a:t>sms</a:t>
            </a:r>
            <a:r>
              <a:rPr lang="en-GB" dirty="0" smtClean="0"/>
              <a:t>://:6535</a:t>
            </a:r>
            <a:endParaRPr lang="en-US" dirty="0" smtClean="0"/>
          </a:p>
        </p:txBody>
      </p:sp>
    </p:spTree>
    <p:extLst>
      <p:ext uri="{BB962C8B-B14F-4D97-AF65-F5344CB8AC3E}">
        <p14:creationId xmlns:p14="http://schemas.microsoft.com/office/powerpoint/2010/main" val="2767423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mtClean="0"/>
              <a:t>Architecture (3)</a:t>
            </a:r>
            <a:endParaRPr lang="en-US" smtClean="0"/>
          </a:p>
        </p:txBody>
      </p:sp>
      <p:sp>
        <p:nvSpPr>
          <p:cNvPr id="7171" name="Rectangle 3"/>
          <p:cNvSpPr>
            <a:spLocks noGrp="1" noChangeArrowheads="1"/>
          </p:cNvSpPr>
          <p:nvPr>
            <p:ph type="body" idx="1"/>
          </p:nvPr>
        </p:nvSpPr>
        <p:spPr/>
        <p:txBody>
          <a:bodyPr/>
          <a:lstStyle/>
          <a:p>
            <a:r>
              <a:rPr lang="en-GB" smtClean="0"/>
              <a:t>Receiving messages block: affects MIDlet responsiveness</a:t>
            </a:r>
          </a:p>
          <a:p>
            <a:r>
              <a:rPr lang="en-GB" smtClean="0"/>
              <a:t>Security:</a:t>
            </a:r>
          </a:p>
          <a:p>
            <a:pPr lvl="1"/>
            <a:r>
              <a:rPr lang="en-GB" smtClean="0"/>
              <a:t>MIDP 1.0: not specified and application specific</a:t>
            </a:r>
          </a:p>
          <a:p>
            <a:pPr lvl="1"/>
            <a:r>
              <a:rPr lang="en-GB" smtClean="0"/>
              <a:t>MIDP 2.0: MIDlet needs permission to access WMA</a:t>
            </a:r>
          </a:p>
          <a:p>
            <a:r>
              <a:rPr lang="en-GB" smtClean="0"/>
              <a:t>Push registry in MIDP 2.0:</a:t>
            </a:r>
          </a:p>
          <a:p>
            <a:pPr lvl="1"/>
            <a:r>
              <a:rPr lang="en-GB" smtClean="0"/>
              <a:t>Supports incoming connection from SMS and MMS.</a:t>
            </a:r>
            <a:endParaRPr lang="en-US" smtClean="0"/>
          </a:p>
        </p:txBody>
      </p:sp>
    </p:spTree>
    <p:extLst>
      <p:ext uri="{BB962C8B-B14F-4D97-AF65-F5344CB8AC3E}">
        <p14:creationId xmlns:p14="http://schemas.microsoft.com/office/powerpoint/2010/main" val="1601645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smtClean="0"/>
              <a:t>Message connections (1)</a:t>
            </a:r>
            <a:endParaRPr lang="en-US" smtClean="0"/>
          </a:p>
        </p:txBody>
      </p:sp>
      <p:sp>
        <p:nvSpPr>
          <p:cNvPr id="8195" name="Rectangle 3"/>
          <p:cNvSpPr>
            <a:spLocks noGrp="1" noChangeArrowheads="1"/>
          </p:cNvSpPr>
          <p:nvPr>
            <p:ph type="body" idx="1"/>
          </p:nvPr>
        </p:nvSpPr>
        <p:spPr/>
        <p:txBody>
          <a:bodyPr/>
          <a:lstStyle/>
          <a:p>
            <a:r>
              <a:rPr lang="en-GB" dirty="0" smtClean="0"/>
              <a:t>Similar to GCF UDP connections.			</a:t>
            </a:r>
          </a:p>
          <a:p>
            <a:r>
              <a:rPr lang="en-GB" dirty="0" smtClean="0"/>
              <a:t>Client mode connection to send message:</a:t>
            </a:r>
          </a:p>
          <a:p>
            <a:pPr lvl="3"/>
            <a:r>
              <a:rPr lang="en-GB" dirty="0" err="1">
                <a:latin typeface="Courier New"/>
                <a:cs typeface="Courier New"/>
              </a:rPr>
              <a:t>MessageConnection</a:t>
            </a:r>
            <a:r>
              <a:rPr lang="en-GB" dirty="0">
                <a:latin typeface="Courier New"/>
                <a:cs typeface="Courier New"/>
              </a:rPr>
              <a:t> conn = (</a:t>
            </a:r>
            <a:r>
              <a:rPr lang="en-GB" dirty="0" err="1">
                <a:latin typeface="Courier New"/>
                <a:cs typeface="Courier New"/>
              </a:rPr>
              <a:t>MessageConnection</a:t>
            </a:r>
            <a:r>
              <a:rPr lang="en-GB" dirty="0">
                <a:latin typeface="Courier New"/>
                <a:cs typeface="Courier New"/>
              </a:rPr>
              <a:t>) </a:t>
            </a:r>
            <a:r>
              <a:rPr lang="en-GB" dirty="0" err="1">
                <a:latin typeface="Courier New"/>
                <a:cs typeface="Courier New"/>
              </a:rPr>
              <a:t>Connection.open</a:t>
            </a:r>
            <a:r>
              <a:rPr lang="en-GB" dirty="0">
                <a:latin typeface="Courier New"/>
                <a:cs typeface="Courier New"/>
              </a:rPr>
              <a:t>(</a:t>
            </a:r>
            <a:r>
              <a:rPr lang="en-GB" dirty="0" smtClean="0">
                <a:latin typeface="Courier New"/>
                <a:cs typeface="Courier New"/>
              </a:rPr>
              <a:t>“</a:t>
            </a:r>
            <a:r>
              <a:rPr lang="en-GB" dirty="0" err="1" smtClean="0">
                <a:latin typeface="Courier New"/>
                <a:cs typeface="Courier New"/>
              </a:rPr>
              <a:t>sms</a:t>
            </a:r>
            <a:r>
              <a:rPr lang="en-GB" dirty="0">
                <a:latin typeface="Courier New"/>
                <a:cs typeface="Courier New"/>
              </a:rPr>
              <a:t>://+55512345");</a:t>
            </a:r>
          </a:p>
          <a:p>
            <a:r>
              <a:rPr lang="en-GB" dirty="0" smtClean="0"/>
              <a:t>Server mode connection to receive or send message:</a:t>
            </a:r>
          </a:p>
          <a:p>
            <a:pPr lvl="3"/>
            <a:r>
              <a:rPr lang="en-GB" dirty="0" err="1" smtClean="0">
                <a:latin typeface="Courier New"/>
                <a:cs typeface="Courier New"/>
              </a:rPr>
              <a:t>MessageConnection</a:t>
            </a:r>
            <a:r>
              <a:rPr lang="en-GB" dirty="0" smtClean="0">
                <a:latin typeface="Courier New"/>
                <a:cs typeface="Courier New"/>
              </a:rPr>
              <a:t> conn = (</a:t>
            </a:r>
            <a:r>
              <a:rPr lang="en-GB" dirty="0" err="1" smtClean="0">
                <a:latin typeface="Courier New"/>
                <a:cs typeface="Courier New"/>
              </a:rPr>
              <a:t>MessageConnection</a:t>
            </a:r>
            <a:r>
              <a:rPr lang="en-GB" dirty="0" smtClean="0">
                <a:latin typeface="Courier New"/>
                <a:cs typeface="Courier New"/>
              </a:rPr>
              <a:t>) </a:t>
            </a:r>
            <a:r>
              <a:rPr lang="en-GB" dirty="0" err="1" smtClean="0">
                <a:latin typeface="Courier New"/>
                <a:cs typeface="Courier New"/>
              </a:rPr>
              <a:t>Connection.open</a:t>
            </a:r>
            <a:r>
              <a:rPr lang="en-GB" dirty="0" smtClean="0">
                <a:latin typeface="Courier New"/>
                <a:cs typeface="Courier New"/>
              </a:rPr>
              <a:t>(“</a:t>
            </a:r>
            <a:r>
              <a:rPr lang="en-GB" dirty="0" err="1">
                <a:latin typeface="Courier New"/>
                <a:cs typeface="Courier New"/>
              </a:rPr>
              <a:t>s</a:t>
            </a:r>
            <a:r>
              <a:rPr lang="en-GB" dirty="0" err="1" smtClean="0">
                <a:latin typeface="Courier New"/>
                <a:cs typeface="Courier New"/>
              </a:rPr>
              <a:t>ms</a:t>
            </a:r>
            <a:r>
              <a:rPr lang="en-GB" dirty="0" smtClean="0">
                <a:latin typeface="Courier New"/>
                <a:cs typeface="Courier New"/>
              </a:rPr>
              <a:t>://:12345");</a:t>
            </a:r>
            <a:endParaRPr lang="en-US" dirty="0" smtClean="0">
              <a:latin typeface="Courier New"/>
              <a:cs typeface="Courier New"/>
            </a:endParaRPr>
          </a:p>
        </p:txBody>
      </p:sp>
    </p:spTree>
    <p:extLst>
      <p:ext uri="{BB962C8B-B14F-4D97-AF65-F5344CB8AC3E}">
        <p14:creationId xmlns:p14="http://schemas.microsoft.com/office/powerpoint/2010/main" val="3558131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smtClean="0"/>
              <a:t>Message connections (2)</a:t>
            </a:r>
            <a:endParaRPr lang="en-US" smtClean="0"/>
          </a:p>
        </p:txBody>
      </p:sp>
      <p:sp>
        <p:nvSpPr>
          <p:cNvPr id="9219" name="Rectangle 3"/>
          <p:cNvSpPr>
            <a:spLocks noGrp="1" noChangeArrowheads="1"/>
          </p:cNvSpPr>
          <p:nvPr>
            <p:ph type="body" idx="1"/>
          </p:nvPr>
        </p:nvSpPr>
        <p:spPr/>
        <p:txBody>
          <a:bodyPr/>
          <a:lstStyle/>
          <a:p>
            <a:r>
              <a:rPr lang="en-GB" smtClean="0"/>
              <a:t>Exceptions:</a:t>
            </a:r>
          </a:p>
          <a:p>
            <a:pPr lvl="1"/>
            <a:r>
              <a:rPr lang="en-GB" smtClean="0"/>
              <a:t>SecurityException: invalid permissions to WMA</a:t>
            </a:r>
          </a:p>
          <a:p>
            <a:pPr lvl="1"/>
            <a:r>
              <a:rPr lang="en-GB" smtClean="0"/>
              <a:t>InterruptedIOException: timeout or closed connection</a:t>
            </a:r>
          </a:p>
          <a:p>
            <a:pPr lvl="1"/>
            <a:r>
              <a:rPr lang="en-GB" smtClean="0"/>
              <a:t>IllegalArgumentException: invalid message format; usually means message size is too large</a:t>
            </a:r>
          </a:p>
          <a:p>
            <a:pPr lvl="1"/>
            <a:r>
              <a:rPr lang="en-GB" smtClean="0"/>
              <a:t>IOException: network failure</a:t>
            </a:r>
          </a:p>
          <a:p>
            <a:r>
              <a:rPr lang="en-GB" smtClean="0"/>
              <a:t>Each of these exceptions is caught.</a:t>
            </a:r>
          </a:p>
          <a:p>
            <a:r>
              <a:rPr lang="en-GB" smtClean="0"/>
              <a:t>Display an appropriate error message for each exception using an Alert.</a:t>
            </a:r>
            <a:endParaRPr lang="en-US" smtClean="0"/>
          </a:p>
        </p:txBody>
      </p:sp>
    </p:spTree>
    <p:extLst>
      <p:ext uri="{BB962C8B-B14F-4D97-AF65-F5344CB8AC3E}">
        <p14:creationId xmlns:p14="http://schemas.microsoft.com/office/powerpoint/2010/main" val="3226609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smtClean="0"/>
              <a:t>Text messages</a:t>
            </a:r>
            <a:endParaRPr lang="en-US" smtClean="0"/>
          </a:p>
        </p:txBody>
      </p:sp>
      <p:sp>
        <p:nvSpPr>
          <p:cNvPr id="10243" name="Rectangle 3"/>
          <p:cNvSpPr>
            <a:spLocks noGrp="1" noChangeArrowheads="1"/>
          </p:cNvSpPr>
          <p:nvPr>
            <p:ph type="body" idx="1"/>
          </p:nvPr>
        </p:nvSpPr>
        <p:spPr/>
        <p:txBody>
          <a:bodyPr/>
          <a:lstStyle/>
          <a:p>
            <a:r>
              <a:rPr lang="en-GB" smtClean="0"/>
              <a:t>Get text message prototype object from the message connection:</a:t>
            </a:r>
          </a:p>
          <a:p>
            <a:endParaRPr lang="en-GB" smtClean="0"/>
          </a:p>
          <a:p>
            <a:endParaRPr lang="en-GB" smtClean="0"/>
          </a:p>
          <a:p>
            <a:r>
              <a:rPr lang="en-GB" smtClean="0"/>
              <a:t>Set the text message payload:</a:t>
            </a:r>
          </a:p>
          <a:p>
            <a:endParaRPr lang="en-GB" smtClean="0"/>
          </a:p>
          <a:p>
            <a:r>
              <a:rPr lang="en-GB" smtClean="0"/>
              <a:t>Make sure the message size is valid for the protocol and adapter:</a:t>
            </a:r>
          </a:p>
          <a:p>
            <a:pPr lvl="1"/>
            <a:endParaRPr lang="en-GB" smtClean="0"/>
          </a:p>
          <a:p>
            <a:r>
              <a:rPr lang="en-GB" smtClean="0"/>
              <a:t>Make sure the character encoding is valid for the protocol and adapter.</a:t>
            </a:r>
            <a:endParaRPr lang="en-US" smtClean="0"/>
          </a:p>
        </p:txBody>
      </p:sp>
      <p:sp>
        <p:nvSpPr>
          <p:cNvPr id="10244" name="Text Box 4"/>
          <p:cNvSpPr txBox="1">
            <a:spLocks noChangeArrowheads="1"/>
          </p:cNvSpPr>
          <p:nvPr/>
        </p:nvSpPr>
        <p:spPr bwMode="auto">
          <a:xfrm>
            <a:off x="679938" y="1755775"/>
            <a:ext cx="8634508" cy="1022639"/>
          </a:xfrm>
          <a:prstGeom prst="rect">
            <a:avLst/>
          </a:prstGeom>
          <a:noFill/>
          <a:ln w="12700">
            <a:noFill/>
            <a:miter lim="800000"/>
            <a:headEnd/>
            <a:tailEnd/>
          </a:ln>
        </p:spPr>
        <p:txBody>
          <a:bodyPr wrap="none">
            <a:spAutoFit/>
          </a:bodyPr>
          <a:lstStyle/>
          <a:p>
            <a:pPr>
              <a:lnSpc>
                <a:spcPct val="97000"/>
              </a:lnSpc>
              <a:spcBef>
                <a:spcPct val="40000"/>
              </a:spcBef>
              <a:spcAft>
                <a:spcPct val="0"/>
              </a:spcAft>
              <a:buClr>
                <a:srgbClr val="0052BA"/>
              </a:buClr>
              <a:buSzPct val="80000"/>
              <a:buFont typeface="Times" pitchFamily="18" charset="0"/>
              <a:buNone/>
            </a:pPr>
            <a:r>
              <a:rPr lang="en-GB" b="1">
                <a:solidFill>
                  <a:srgbClr val="336600"/>
                </a:solidFill>
                <a:latin typeface="Courier New" pitchFamily="49" charset="0"/>
              </a:rPr>
              <a:t>TextMessage msg = </a:t>
            </a:r>
          </a:p>
          <a:p>
            <a:pPr>
              <a:lnSpc>
                <a:spcPct val="97000"/>
              </a:lnSpc>
              <a:spcBef>
                <a:spcPct val="40000"/>
              </a:spcBef>
              <a:spcAft>
                <a:spcPct val="0"/>
              </a:spcAft>
              <a:buClr>
                <a:srgbClr val="0052BA"/>
              </a:buClr>
              <a:buSzPct val="80000"/>
              <a:buFont typeface="Times" pitchFamily="18" charset="0"/>
              <a:buNone/>
            </a:pPr>
            <a:r>
              <a:rPr lang="en-GB" b="1">
                <a:solidFill>
                  <a:srgbClr val="336600"/>
                </a:solidFill>
                <a:latin typeface="Courier New" pitchFamily="49" charset="0"/>
              </a:rPr>
              <a:t>(TextMessage)conn.newMessage(MessageConnection.TEXT_MESSAGE);</a:t>
            </a:r>
          </a:p>
          <a:p>
            <a:pPr>
              <a:lnSpc>
                <a:spcPct val="90000"/>
              </a:lnSpc>
              <a:spcBef>
                <a:spcPct val="0"/>
              </a:spcBef>
              <a:spcAft>
                <a:spcPct val="0"/>
              </a:spcAft>
              <a:buClrTx/>
            </a:pPr>
            <a:endParaRPr lang="en-GB" sz="2000">
              <a:latin typeface="Nokia Sans" pitchFamily="34" charset="0"/>
            </a:endParaRPr>
          </a:p>
        </p:txBody>
      </p:sp>
      <p:sp>
        <p:nvSpPr>
          <p:cNvPr id="10245" name="Text Box 5"/>
          <p:cNvSpPr txBox="1">
            <a:spLocks noChangeArrowheads="1"/>
          </p:cNvSpPr>
          <p:nvPr/>
        </p:nvSpPr>
        <p:spPr bwMode="auto">
          <a:xfrm>
            <a:off x="497613" y="2865440"/>
            <a:ext cx="4063282" cy="346249"/>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b="1">
                <a:solidFill>
                  <a:srgbClr val="336600"/>
                </a:solidFill>
                <a:latin typeface="Courier New" pitchFamily="49" charset="0"/>
              </a:rPr>
              <a:t>msg.setPayLoadText("hello");</a:t>
            </a:r>
          </a:p>
        </p:txBody>
      </p:sp>
      <p:sp>
        <p:nvSpPr>
          <p:cNvPr id="10246" name="Text Box 6"/>
          <p:cNvSpPr txBox="1">
            <a:spLocks noChangeArrowheads="1"/>
          </p:cNvSpPr>
          <p:nvPr/>
        </p:nvSpPr>
        <p:spPr bwMode="auto">
          <a:xfrm>
            <a:off x="506794" y="3584577"/>
            <a:ext cx="3924760" cy="346249"/>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b="1">
                <a:solidFill>
                  <a:srgbClr val="336600"/>
                </a:solidFill>
                <a:latin typeface="Courier New" pitchFamily="49" charset="0"/>
              </a:rPr>
              <a:t>conn.numberOfSegments(msg);</a:t>
            </a:r>
          </a:p>
        </p:txBody>
      </p:sp>
    </p:spTree>
    <p:extLst>
      <p:ext uri="{BB962C8B-B14F-4D97-AF65-F5344CB8AC3E}">
        <p14:creationId xmlns:p14="http://schemas.microsoft.com/office/powerpoint/2010/main" val="2237657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smtClean="0"/>
              <a:t>Sending and receiving messages</a:t>
            </a:r>
            <a:endParaRPr lang="en-US" smtClean="0"/>
          </a:p>
        </p:txBody>
      </p:sp>
      <p:sp>
        <p:nvSpPr>
          <p:cNvPr id="16387" name="Rectangle 3"/>
          <p:cNvSpPr>
            <a:spLocks noGrp="1" noChangeArrowheads="1"/>
          </p:cNvSpPr>
          <p:nvPr>
            <p:ph type="body" idx="1"/>
          </p:nvPr>
        </p:nvSpPr>
        <p:spPr/>
        <p:txBody>
          <a:bodyPr/>
          <a:lstStyle/>
          <a:p>
            <a:r>
              <a:rPr lang="en-GB" smtClean="0"/>
              <a:t>Sending messages is easy:</a:t>
            </a:r>
          </a:p>
          <a:p>
            <a:endParaRPr lang="en-GB" smtClean="0"/>
          </a:p>
          <a:p>
            <a:r>
              <a:rPr lang="en-GB" smtClean="0"/>
              <a:t>Receiving messages is a bit trickier:</a:t>
            </a:r>
          </a:p>
          <a:p>
            <a:pPr lvl="1"/>
            <a:r>
              <a:rPr lang="en-GB" smtClean="0"/>
              <a:t>How the receive() method blocks:</a:t>
            </a:r>
          </a:p>
          <a:p>
            <a:endParaRPr lang="en-GB" smtClean="0"/>
          </a:p>
          <a:p>
            <a:endParaRPr lang="en-GB" smtClean="0"/>
          </a:p>
          <a:p>
            <a:r>
              <a:rPr lang="en-GB" smtClean="0"/>
              <a:t>Need to check the type of message:</a:t>
            </a:r>
            <a:endParaRPr lang="en-US" smtClean="0"/>
          </a:p>
        </p:txBody>
      </p:sp>
      <p:sp>
        <p:nvSpPr>
          <p:cNvPr id="16388" name="Text Box 4"/>
          <p:cNvSpPr txBox="1">
            <a:spLocks noChangeArrowheads="1"/>
          </p:cNvSpPr>
          <p:nvPr/>
        </p:nvSpPr>
        <p:spPr bwMode="auto">
          <a:xfrm>
            <a:off x="820615" y="4038602"/>
            <a:ext cx="6186309" cy="2287805"/>
          </a:xfrm>
          <a:prstGeom prst="rect">
            <a:avLst/>
          </a:prstGeom>
          <a:noFill/>
          <a:ln w="12700">
            <a:noFill/>
            <a:miter lim="800000"/>
            <a:headEnd/>
            <a:tailEnd/>
          </a:ln>
        </p:spPr>
        <p:txBody>
          <a:bodyPr wrap="none">
            <a:spAutoFit/>
          </a:bodyPr>
          <a:lstStyle/>
          <a:p>
            <a:pPr>
              <a:lnSpc>
                <a:spcPct val="80000"/>
              </a:lnSpc>
              <a:spcBef>
                <a:spcPct val="40000"/>
              </a:spcBef>
              <a:spcAft>
                <a:spcPct val="0"/>
              </a:spcAft>
              <a:buClr>
                <a:srgbClr val="0052BA"/>
              </a:buClr>
              <a:buSzPct val="80000"/>
              <a:buFont typeface="Times" pitchFamily="18" charset="0"/>
              <a:buNone/>
            </a:pPr>
            <a:r>
              <a:rPr lang="en-GB" sz="1600" b="1">
                <a:solidFill>
                  <a:srgbClr val="336600"/>
                </a:solidFill>
                <a:latin typeface="Courier New" pitchFamily="49" charset="0"/>
              </a:rPr>
              <a:t>if (msg instanceof TextMessage) {					</a:t>
            </a:r>
          </a:p>
          <a:p>
            <a:pPr>
              <a:lnSpc>
                <a:spcPct val="80000"/>
              </a:lnSpc>
              <a:spcBef>
                <a:spcPct val="40000"/>
              </a:spcBef>
              <a:spcAft>
                <a:spcPct val="0"/>
              </a:spcAft>
              <a:buClr>
                <a:srgbClr val="0052BA"/>
              </a:buClr>
              <a:buSzPct val="80000"/>
              <a:buFont typeface="Times" pitchFamily="18" charset="0"/>
              <a:buNone/>
            </a:pPr>
            <a:r>
              <a:rPr lang="en-GB" sz="1600" b="1">
                <a:solidFill>
                  <a:srgbClr val="336600"/>
                </a:solidFill>
                <a:latin typeface="Courier New" pitchFamily="49" charset="0"/>
              </a:rPr>
              <a:t>   String data = msg.getPayloadText();			</a:t>
            </a:r>
          </a:p>
          <a:p>
            <a:pPr>
              <a:lnSpc>
                <a:spcPct val="80000"/>
              </a:lnSpc>
              <a:spcBef>
                <a:spcPct val="40000"/>
              </a:spcBef>
              <a:spcAft>
                <a:spcPct val="0"/>
              </a:spcAft>
              <a:buClr>
                <a:srgbClr val="0052BA"/>
              </a:buClr>
              <a:buSzPct val="80000"/>
              <a:buFont typeface="Times" pitchFamily="18" charset="0"/>
              <a:buNone/>
            </a:pPr>
            <a:r>
              <a:rPr lang="en-GB" sz="1600" b="1">
                <a:solidFill>
                  <a:srgbClr val="336600"/>
                </a:solidFill>
                <a:latin typeface="Courier New" pitchFamily="49" charset="0"/>
              </a:rPr>
              <a:t>} else if (msg instanceof BinaryMessage) {</a:t>
            </a:r>
          </a:p>
          <a:p>
            <a:pPr>
              <a:lnSpc>
                <a:spcPct val="80000"/>
              </a:lnSpc>
              <a:spcBef>
                <a:spcPct val="40000"/>
              </a:spcBef>
              <a:spcAft>
                <a:spcPct val="0"/>
              </a:spcAft>
              <a:buClr>
                <a:srgbClr val="0052BA"/>
              </a:buClr>
              <a:buSzPct val="80000"/>
              <a:buFont typeface="Times" pitchFamily="18" charset="0"/>
              <a:buNone/>
            </a:pPr>
            <a:r>
              <a:rPr lang="en-GB" sz="1600" b="1">
                <a:solidFill>
                  <a:srgbClr val="336600"/>
                </a:solidFill>
                <a:latin typeface="Courier New" pitchFamily="49" charset="0"/>
              </a:rPr>
              <a:t>   byte[] data = msg.getPayloadData();			</a:t>
            </a:r>
          </a:p>
          <a:p>
            <a:pPr>
              <a:lnSpc>
                <a:spcPct val="80000"/>
              </a:lnSpc>
              <a:spcBef>
                <a:spcPct val="40000"/>
              </a:spcBef>
              <a:spcAft>
                <a:spcPct val="0"/>
              </a:spcAft>
              <a:buClr>
                <a:srgbClr val="0052BA"/>
              </a:buClr>
              <a:buSzPct val="80000"/>
              <a:buFont typeface="Times" pitchFamily="18" charset="0"/>
              <a:buNone/>
            </a:pPr>
            <a:r>
              <a:rPr lang="en-GB" sz="1600" b="1">
                <a:solidFill>
                  <a:srgbClr val="336600"/>
                </a:solidFill>
                <a:latin typeface="Courier New" pitchFamily="49" charset="0"/>
              </a:rPr>
              <a:t>} else if (msg instanceof MultipartMessage) {</a:t>
            </a:r>
          </a:p>
          <a:p>
            <a:pPr>
              <a:lnSpc>
                <a:spcPct val="80000"/>
              </a:lnSpc>
              <a:spcBef>
                <a:spcPct val="40000"/>
              </a:spcBef>
              <a:spcAft>
                <a:spcPct val="0"/>
              </a:spcAft>
              <a:buClr>
                <a:srgbClr val="0052BA"/>
              </a:buClr>
              <a:buSzPct val="80000"/>
              <a:buFont typeface="Times" pitchFamily="18" charset="0"/>
              <a:buNone/>
            </a:pPr>
            <a:r>
              <a:rPr lang="en-GB" sz="1600" b="1">
                <a:solidFill>
                  <a:srgbClr val="336600"/>
                </a:solidFill>
                <a:latin typeface="Courier New" pitchFamily="49" charset="0"/>
              </a:rPr>
              <a:t>   processMMS(msg);</a:t>
            </a:r>
          </a:p>
          <a:p>
            <a:pPr>
              <a:lnSpc>
                <a:spcPct val="80000"/>
              </a:lnSpc>
              <a:spcBef>
                <a:spcPct val="40000"/>
              </a:spcBef>
              <a:spcAft>
                <a:spcPct val="0"/>
              </a:spcAft>
              <a:buClr>
                <a:srgbClr val="0052BA"/>
              </a:buClr>
              <a:buSzPct val="80000"/>
              <a:buFont typeface="Times" pitchFamily="18" charset="0"/>
              <a:buNone/>
            </a:pPr>
            <a:r>
              <a:rPr lang="en-GB" sz="1600" b="1">
                <a:solidFill>
                  <a:srgbClr val="336600"/>
                </a:solidFill>
                <a:latin typeface="Courier New" pitchFamily="49" charset="0"/>
              </a:rPr>
              <a:t>}</a:t>
            </a:r>
          </a:p>
          <a:p>
            <a:pPr>
              <a:lnSpc>
                <a:spcPct val="90000"/>
              </a:lnSpc>
              <a:spcBef>
                <a:spcPct val="0"/>
              </a:spcBef>
              <a:spcAft>
                <a:spcPct val="0"/>
              </a:spcAft>
              <a:buClrTx/>
            </a:pPr>
            <a:endParaRPr lang="en-GB" sz="1600">
              <a:latin typeface="Nokia Sans" pitchFamily="34" charset="0"/>
            </a:endParaRPr>
          </a:p>
        </p:txBody>
      </p:sp>
      <p:sp>
        <p:nvSpPr>
          <p:cNvPr id="16389" name="Text Box 5"/>
          <p:cNvSpPr txBox="1">
            <a:spLocks noChangeArrowheads="1"/>
          </p:cNvSpPr>
          <p:nvPr/>
        </p:nvSpPr>
        <p:spPr bwMode="auto">
          <a:xfrm>
            <a:off x="1160585" y="2700340"/>
            <a:ext cx="5032936" cy="987963"/>
          </a:xfrm>
          <a:prstGeom prst="rect">
            <a:avLst/>
          </a:prstGeom>
          <a:noFill/>
          <a:ln w="12700">
            <a:noFill/>
            <a:miter lim="800000"/>
            <a:headEnd/>
            <a:tailEnd/>
          </a:ln>
        </p:spPr>
        <p:txBody>
          <a:bodyPr wrap="none">
            <a:spAutoFit/>
          </a:bodyPr>
          <a:lstStyle/>
          <a:p>
            <a:pPr>
              <a:lnSpc>
                <a:spcPct val="80000"/>
              </a:lnSpc>
              <a:spcBef>
                <a:spcPct val="40000"/>
              </a:spcBef>
              <a:spcAft>
                <a:spcPct val="0"/>
              </a:spcAft>
              <a:buClr>
                <a:srgbClr val="0052BA"/>
              </a:buClr>
              <a:buSzPct val="80000"/>
              <a:buFont typeface="Times" pitchFamily="18" charset="0"/>
              <a:buNone/>
            </a:pPr>
            <a:r>
              <a:rPr lang="en-GB" b="1">
                <a:solidFill>
                  <a:srgbClr val="336600"/>
                </a:solidFill>
                <a:latin typeface="Courier New" pitchFamily="49" charset="0"/>
              </a:rPr>
              <a:t>while (!exit) {</a:t>
            </a:r>
          </a:p>
          <a:p>
            <a:pPr>
              <a:lnSpc>
                <a:spcPct val="80000"/>
              </a:lnSpc>
              <a:spcBef>
                <a:spcPct val="40000"/>
              </a:spcBef>
              <a:spcAft>
                <a:spcPct val="0"/>
              </a:spcAft>
              <a:buClr>
                <a:srgbClr val="0052BA"/>
              </a:buClr>
              <a:buSzPct val="80000"/>
              <a:buFont typeface="Times" pitchFamily="18" charset="0"/>
              <a:buNone/>
            </a:pPr>
            <a:r>
              <a:rPr lang="en-GB" b="1">
                <a:solidFill>
                  <a:srgbClr val="336600"/>
                </a:solidFill>
                <a:latin typeface="Courier New" pitchFamily="49" charset="0"/>
              </a:rPr>
              <a:t>   msg = conn.receive(); // blocks!</a:t>
            </a:r>
          </a:p>
          <a:p>
            <a:pPr>
              <a:lnSpc>
                <a:spcPct val="80000"/>
              </a:lnSpc>
              <a:spcBef>
                <a:spcPct val="40000"/>
              </a:spcBef>
              <a:spcAft>
                <a:spcPct val="0"/>
              </a:spcAft>
              <a:buClr>
                <a:srgbClr val="0052BA"/>
              </a:buClr>
              <a:buSzPct val="80000"/>
              <a:buFont typeface="Times" pitchFamily="18" charset="0"/>
              <a:buNone/>
            </a:pPr>
            <a:r>
              <a:rPr lang="en-GB" b="1">
                <a:solidFill>
                  <a:srgbClr val="336600"/>
                </a:solidFill>
                <a:latin typeface="Courier New" pitchFamily="49" charset="0"/>
              </a:rPr>
              <a:t>}</a:t>
            </a:r>
          </a:p>
        </p:txBody>
      </p:sp>
      <p:sp>
        <p:nvSpPr>
          <p:cNvPr id="16390" name="Text Box 6"/>
          <p:cNvSpPr txBox="1">
            <a:spLocks noChangeArrowheads="1"/>
          </p:cNvSpPr>
          <p:nvPr/>
        </p:nvSpPr>
        <p:spPr bwMode="auto">
          <a:xfrm>
            <a:off x="785446" y="1682750"/>
            <a:ext cx="2493366" cy="348813"/>
          </a:xfrm>
          <a:prstGeom prst="rect">
            <a:avLst/>
          </a:prstGeom>
          <a:noFill/>
          <a:ln w="12700">
            <a:noFill/>
            <a:miter lim="800000"/>
            <a:headEnd/>
            <a:tailEnd/>
          </a:ln>
        </p:spPr>
        <p:txBody>
          <a:bodyPr wrap="none">
            <a:spAutoFit/>
          </a:bodyPr>
          <a:lstStyle/>
          <a:p>
            <a:pPr>
              <a:lnSpc>
                <a:spcPct val="80000"/>
              </a:lnSpc>
              <a:spcBef>
                <a:spcPct val="40000"/>
              </a:spcBef>
              <a:spcAft>
                <a:spcPct val="0"/>
              </a:spcAft>
              <a:buClr>
                <a:srgbClr val="0052BA"/>
              </a:buClr>
              <a:buSzPct val="80000"/>
              <a:buFont typeface="Times" pitchFamily="18" charset="0"/>
              <a:buNone/>
            </a:pPr>
            <a:r>
              <a:rPr lang="en-GB" sz="2000" b="1">
                <a:solidFill>
                  <a:srgbClr val="336600"/>
                </a:solidFill>
                <a:latin typeface="Courier New" pitchFamily="49" charset="0"/>
              </a:rPr>
              <a:t>conn.send(msg);</a:t>
            </a:r>
            <a:endParaRPr lang="en-GB" sz="2000">
              <a:solidFill>
                <a:srgbClr val="336600"/>
              </a:solidFill>
              <a:latin typeface="Nokia Sans" pitchFamily="34" charset="0"/>
            </a:endParaRPr>
          </a:p>
        </p:txBody>
      </p:sp>
    </p:spTree>
    <p:extLst>
      <p:ext uri="{BB962C8B-B14F-4D97-AF65-F5344CB8AC3E}">
        <p14:creationId xmlns:p14="http://schemas.microsoft.com/office/powerpoint/2010/main" val="636882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RMIT">
  <a:themeElements>
    <a:clrScheme name="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RMIT Core Presentation 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RMIT Core Presentation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MIT Core Presentation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MIT Core Presentation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MIT Core Presentation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MIT Core Presentation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MIT Core Presentation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MIT Core Presentation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MIT Core Presentation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MIT Core Presentation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MIT Core Presentation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MIT Core Presentation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MIT Core Presentation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RMIT Core Presentation 2">
  <a:themeElements>
    <a:clrScheme name="1_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1_RMIT Core Presentation 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1_RMIT Core Presentation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RMIT Core Presentation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RMIT Core Presentation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RMIT Core Presentation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RMIT Core Presentation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RMIT Core Presentation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RMIT Core Presentation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RMIT Core Presentation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RMIT Core Presentation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RMIT Core Presentation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RMIT Core Presentation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RMIT Core Presentation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RMIT.thmx</Template>
  <TotalTime>186</TotalTime>
  <Words>1954</Words>
  <Application>Microsoft Macintosh PowerPoint</Application>
  <PresentationFormat>On-screen Show (4:3)</PresentationFormat>
  <Paragraphs>264</Paragraphs>
  <Slides>18</Slides>
  <Notes>16</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RMIT</vt:lpstr>
      <vt:lpstr>1_RMIT Core Presentation 2</vt:lpstr>
      <vt:lpstr>Java ME – Wireless Messaging </vt:lpstr>
      <vt:lpstr>Lecture overview</vt:lpstr>
      <vt:lpstr>Architecture</vt:lpstr>
      <vt:lpstr>Architecture (2)</vt:lpstr>
      <vt:lpstr>Architecture (3)</vt:lpstr>
      <vt:lpstr>Message connections (1)</vt:lpstr>
      <vt:lpstr>Message connections (2)</vt:lpstr>
      <vt:lpstr>Text messages</vt:lpstr>
      <vt:lpstr>Sending and receiving messages</vt:lpstr>
      <vt:lpstr>Receiving messages</vt:lpstr>
      <vt:lpstr>Demo &amp; Exercise</vt:lpstr>
      <vt:lpstr>Binary messages</vt:lpstr>
      <vt:lpstr>Multipart messages</vt:lpstr>
      <vt:lpstr>MMS content</vt:lpstr>
      <vt:lpstr>Adding MMS content to the message</vt:lpstr>
      <vt:lpstr>Push Registry</vt:lpstr>
      <vt:lpstr>Receiving MMS messages</vt:lpstr>
      <vt:lpstr>Wireless Messaging API review</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ME – Wireless Messaging </dc:title>
  <dc:creator>Tina Nguyen</dc:creator>
  <cp:lastModifiedBy>George Nguyen</cp:lastModifiedBy>
  <cp:revision>5</cp:revision>
  <cp:lastPrinted>2011-11-22T03:05:42Z</cp:lastPrinted>
  <dcterms:created xsi:type="dcterms:W3CDTF">2011-10-06T11:44:28Z</dcterms:created>
  <dcterms:modified xsi:type="dcterms:W3CDTF">2011-11-22T05:38:27Z</dcterms:modified>
</cp:coreProperties>
</file>