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256" r:id="rId2"/>
    <p:sldId id="257" r:id="rId3"/>
    <p:sldId id="258" r:id="rId4"/>
    <p:sldId id="264" r:id="rId5"/>
    <p:sldId id="259" r:id="rId6"/>
    <p:sldId id="260" r:id="rId7"/>
    <p:sldId id="263" r:id="rId8"/>
    <p:sldId id="265" r:id="rId9"/>
    <p:sldId id="267" r:id="rId10"/>
    <p:sldId id="269" r:id="rId11"/>
    <p:sldId id="268" r:id="rId12"/>
    <p:sldId id="270" r:id="rId13"/>
    <p:sldId id="266" r:id="rId14"/>
    <p:sldId id="262"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9527" autoAdjust="0"/>
  </p:normalViewPr>
  <p:slideViewPr>
    <p:cSldViewPr>
      <p:cViewPr varScale="1">
        <p:scale>
          <a:sx n="59" d="100"/>
          <a:sy n="59" d="100"/>
        </p:scale>
        <p:origin x="-178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DD7901-213B-4F8C-8A45-B8EA9DC755D0}" type="datetimeFigureOut">
              <a:rPr lang="en-US" smtClean="0"/>
              <a:t>6/14/2012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78EF99-834B-4F4F-93AC-D4A4FB8545A4}" type="slidenum">
              <a:rPr lang="en-US" smtClean="0"/>
              <a:t>‹#›</a:t>
            </a:fld>
            <a:endParaRPr lang="en-US"/>
          </a:p>
        </p:txBody>
      </p:sp>
    </p:spTree>
    <p:extLst>
      <p:ext uri="{BB962C8B-B14F-4D97-AF65-F5344CB8AC3E}">
        <p14:creationId xmlns:p14="http://schemas.microsoft.com/office/powerpoint/2010/main" val="2839670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msdn.microsoft.com/en-us/library/microsoft.visualstudio.testtools.unittesting.assert(v=vs.100).aspx"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solidsyntaxprogrammer.com/act-arrange-assert/"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8EF99-834B-4F4F-93AC-D4A4FB8545A4}" type="slidenum">
              <a:rPr lang="en-US" smtClean="0"/>
              <a:t>1</a:t>
            </a:fld>
            <a:endParaRPr lang="en-US"/>
          </a:p>
        </p:txBody>
      </p:sp>
    </p:spTree>
    <p:extLst>
      <p:ext uri="{BB962C8B-B14F-4D97-AF65-F5344CB8AC3E}">
        <p14:creationId xmlns:p14="http://schemas.microsoft.com/office/powerpoint/2010/main" val="3143797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8EF99-834B-4F4F-93AC-D4A4FB8545A4}" type="slidenum">
              <a:rPr lang="en-US" smtClean="0"/>
              <a:t>10</a:t>
            </a:fld>
            <a:endParaRPr lang="en-US"/>
          </a:p>
        </p:txBody>
      </p:sp>
    </p:spTree>
    <p:extLst>
      <p:ext uri="{BB962C8B-B14F-4D97-AF65-F5344CB8AC3E}">
        <p14:creationId xmlns:p14="http://schemas.microsoft.com/office/powerpoint/2010/main" val="2477553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http://msdn.microsoft.com/en-us/library/microsoft.visualstudio.testtools.unittesting.assert(v=vs.100).aspx</a:t>
            </a:r>
            <a:endParaRPr lang="en-US" dirty="0"/>
          </a:p>
        </p:txBody>
      </p:sp>
      <p:sp>
        <p:nvSpPr>
          <p:cNvPr id="4" name="Slide Number Placeholder 3"/>
          <p:cNvSpPr>
            <a:spLocks noGrp="1"/>
          </p:cNvSpPr>
          <p:nvPr>
            <p:ph type="sldNum" sz="quarter" idx="10"/>
          </p:nvPr>
        </p:nvSpPr>
        <p:spPr/>
        <p:txBody>
          <a:bodyPr/>
          <a:lstStyle/>
          <a:p>
            <a:fld id="{B878EF99-834B-4F4F-93AC-D4A4FB8545A4}" type="slidenum">
              <a:rPr lang="en-US" smtClean="0"/>
              <a:t>11</a:t>
            </a:fld>
            <a:endParaRPr lang="en-US"/>
          </a:p>
        </p:txBody>
      </p:sp>
    </p:spTree>
    <p:extLst>
      <p:ext uri="{BB962C8B-B14F-4D97-AF65-F5344CB8AC3E}">
        <p14:creationId xmlns:p14="http://schemas.microsoft.com/office/powerpoint/2010/main" val="1426421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8EF99-834B-4F4F-93AC-D4A4FB8545A4}" type="slidenum">
              <a:rPr lang="en-US" smtClean="0"/>
              <a:t>12</a:t>
            </a:fld>
            <a:endParaRPr lang="en-US"/>
          </a:p>
        </p:txBody>
      </p:sp>
    </p:spTree>
    <p:extLst>
      <p:ext uri="{BB962C8B-B14F-4D97-AF65-F5344CB8AC3E}">
        <p14:creationId xmlns:p14="http://schemas.microsoft.com/office/powerpoint/2010/main" val="4124841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8EF99-834B-4F4F-93AC-D4A4FB8545A4}" type="slidenum">
              <a:rPr lang="en-US" smtClean="0"/>
              <a:t>13</a:t>
            </a:fld>
            <a:endParaRPr lang="en-US"/>
          </a:p>
        </p:txBody>
      </p:sp>
    </p:spTree>
    <p:extLst>
      <p:ext uri="{BB962C8B-B14F-4D97-AF65-F5344CB8AC3E}">
        <p14:creationId xmlns:p14="http://schemas.microsoft.com/office/powerpoint/2010/main" val="22679918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B878EF99-834B-4F4F-93AC-D4A4FB8545A4}" type="slidenum">
              <a:rPr lang="en-US" smtClean="0"/>
              <a:t>14</a:t>
            </a:fld>
            <a:endParaRPr lang="en-US"/>
          </a:p>
        </p:txBody>
      </p:sp>
    </p:spTree>
    <p:extLst>
      <p:ext uri="{BB962C8B-B14F-4D97-AF65-F5344CB8AC3E}">
        <p14:creationId xmlns:p14="http://schemas.microsoft.com/office/powerpoint/2010/main" val="1540080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8EF99-834B-4F4F-93AC-D4A4FB8545A4}" type="slidenum">
              <a:rPr lang="en-US" smtClean="0"/>
              <a:t>2</a:t>
            </a:fld>
            <a:endParaRPr lang="en-US"/>
          </a:p>
        </p:txBody>
      </p:sp>
    </p:spTree>
    <p:extLst>
      <p:ext uri="{BB962C8B-B14F-4D97-AF65-F5344CB8AC3E}">
        <p14:creationId xmlns:p14="http://schemas.microsoft.com/office/powerpoint/2010/main" val="1344920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computer programming, unit testing is a method by which individual units of source code, sets of one or more computer program modules together with associated control data, usage procedures, and operating procedures, are tested to determine if they are fit for use. Intuitively, one can view a unit as the smallest testable part of an application. In procedural programming a unit could be an entire module but is more commonly an individual function or procedure. In object-oriented programming a unit is often an entire interface, such as a class, but could be an individual method. Unit tests are created by programmers or occasionally by white box testers during the development process.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Ideally, each test case is independent from the others: substitutes like method stubs, mock objects, fakes and test harnesses can be used to assist testing a module in isolation. Unit tests are typically written and run by software developers to ensure that code meets its design and behaves as intended. Its implementation can vary from being very manual (pencil and paper) to being formalized as part of build automation.</a:t>
            </a:r>
          </a:p>
          <a:p>
            <a:endParaRPr lang="en-US" dirty="0"/>
          </a:p>
        </p:txBody>
      </p:sp>
      <p:sp>
        <p:nvSpPr>
          <p:cNvPr id="4" name="Slide Number Placeholder 3"/>
          <p:cNvSpPr>
            <a:spLocks noGrp="1"/>
          </p:cNvSpPr>
          <p:nvPr>
            <p:ph type="sldNum" sz="quarter" idx="10"/>
          </p:nvPr>
        </p:nvSpPr>
        <p:spPr/>
        <p:txBody>
          <a:bodyPr/>
          <a:lstStyle/>
          <a:p>
            <a:fld id="{B878EF99-834B-4F4F-93AC-D4A4FB8545A4}" type="slidenum">
              <a:rPr lang="en-US" smtClean="0"/>
              <a:t>3</a:t>
            </a:fld>
            <a:endParaRPr lang="en-US"/>
          </a:p>
        </p:txBody>
      </p:sp>
    </p:spTree>
    <p:extLst>
      <p:ext uri="{BB962C8B-B14F-4D97-AF65-F5344CB8AC3E}">
        <p14:creationId xmlns:p14="http://schemas.microsoft.com/office/powerpoint/2010/main" val="3902268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8EF99-834B-4F4F-93AC-D4A4FB8545A4}" type="slidenum">
              <a:rPr lang="en-US" smtClean="0"/>
              <a:t>4</a:t>
            </a:fld>
            <a:endParaRPr lang="en-US"/>
          </a:p>
        </p:txBody>
      </p:sp>
    </p:spTree>
    <p:extLst>
      <p:ext uri="{BB962C8B-B14F-4D97-AF65-F5344CB8AC3E}">
        <p14:creationId xmlns:p14="http://schemas.microsoft.com/office/powerpoint/2010/main" val="2269413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Find problems early</a:t>
            </a:r>
          </a:p>
          <a:p>
            <a:endParaRPr lang="en-US" dirty="0" smtClean="0"/>
          </a:p>
          <a:p>
            <a:r>
              <a:rPr lang="en-US" dirty="0" smtClean="0"/>
              <a:t>Unit tests find problems early in the development cycle.</a:t>
            </a:r>
          </a:p>
          <a:p>
            <a:endParaRPr lang="en-US" dirty="0" smtClean="0"/>
          </a:p>
          <a:p>
            <a:r>
              <a:rPr lang="en-US" dirty="0" smtClean="0"/>
              <a:t>In test-driven development (TDD), which is frequently used in both Extreme Programming and Scrum, unit tests are created before the code itself is written. When the tests pass, that code is considered complete. The same unit tests are run against that function frequently as the larger code base is developed either as the code is changed or via an automated process with the build. If the unit tests fail, it considered to be a bug either in the changed code or the tests themselves. They unit tests then allow the location of the fault or failure to be easily traced. Since the unit tests alert the development team of the problem before handing the code off to testers or clients, it is still early in the development process.</a:t>
            </a:r>
          </a:p>
          <a:p>
            <a:endParaRPr lang="en-US" dirty="0" smtClean="0"/>
          </a:p>
          <a:p>
            <a:r>
              <a:rPr lang="en-US" b="1" dirty="0" smtClean="0"/>
              <a:t>Facilitates change</a:t>
            </a:r>
          </a:p>
          <a:p>
            <a:endParaRPr lang="en-US" dirty="0" smtClean="0"/>
          </a:p>
          <a:p>
            <a:r>
              <a:rPr lang="en-US" dirty="0" smtClean="0"/>
              <a:t>Unit testing allows the programmer to refactor code at a later date, and make sure the module still works correctly (e.g., in regression testing). The procedure is to write test cases for all functions and methods so that whenever a change causes a fault, it can be quickly identified and fixed.</a:t>
            </a:r>
          </a:p>
          <a:p>
            <a:endParaRPr lang="en-US" dirty="0" smtClean="0"/>
          </a:p>
          <a:p>
            <a:r>
              <a:rPr lang="en-US" dirty="0" smtClean="0"/>
              <a:t>Readily available unit tests make it easy for the programmer to check whether a piece of code is still working properly.</a:t>
            </a:r>
          </a:p>
          <a:p>
            <a:endParaRPr lang="en-US" dirty="0" smtClean="0"/>
          </a:p>
          <a:p>
            <a:r>
              <a:rPr lang="en-US" dirty="0" smtClean="0"/>
              <a:t>In continuous unit testing environments, through the inherent practice of sustained maintenance, unit tests will continue to accurately reflect the intended use of the executable and code in the face of any change. Depending upon established development practices and unit test coverage, up-to-the-second accuracy can be maintained.</a:t>
            </a:r>
          </a:p>
          <a:p>
            <a:endParaRPr lang="en-US" dirty="0" smtClean="0"/>
          </a:p>
          <a:p>
            <a:r>
              <a:rPr lang="en-US" b="1" dirty="0" smtClean="0"/>
              <a:t>Simplifies integration</a:t>
            </a:r>
          </a:p>
          <a:p>
            <a:endParaRPr lang="en-US" dirty="0" smtClean="0"/>
          </a:p>
          <a:p>
            <a:r>
              <a:rPr lang="en-US" dirty="0" smtClean="0"/>
              <a:t>Unit testing may reduce uncertainty in the units themselves and can be used in a bottom-up testing style approach. By testing the parts of a program first and then testing the sum of its parts, integration testing becomes much easier.</a:t>
            </a:r>
          </a:p>
          <a:p>
            <a:endParaRPr lang="en-US" dirty="0" smtClean="0"/>
          </a:p>
          <a:p>
            <a:r>
              <a:rPr lang="en-US" dirty="0" smtClean="0"/>
              <a:t>An elaborate hierarchy of unit tests does not equal integration testing. Integration with peripheral units should be included in integration tests, but not in unit tests. Integration testing typically still relies heavily on humans testing manually; high-level or global-scope testing can be difficult to automate, such that manual testing often appears faster and cheaper.</a:t>
            </a:r>
          </a:p>
          <a:p>
            <a:endParaRPr lang="en-US" dirty="0" smtClean="0"/>
          </a:p>
          <a:p>
            <a:r>
              <a:rPr lang="en-US" b="1" dirty="0" smtClean="0"/>
              <a:t>Documentation</a:t>
            </a:r>
          </a:p>
          <a:p>
            <a:endParaRPr lang="en-US" dirty="0" smtClean="0"/>
          </a:p>
          <a:p>
            <a:r>
              <a:rPr lang="en-US" dirty="0" smtClean="0"/>
              <a:t>Unit testing provides a sort of living documentation of the system. Developers looking to learn what functionality is provided by a unit and how to use it can look at the unit tests to gain a basic understanding of the unit's API.</a:t>
            </a:r>
          </a:p>
          <a:p>
            <a:endParaRPr lang="en-US" dirty="0" smtClean="0"/>
          </a:p>
          <a:p>
            <a:r>
              <a:rPr lang="en-US" dirty="0" smtClean="0"/>
              <a:t>Unit test cases embody characteristics that are critical to the success of the unit. These characteristics can indicate appropriate/inappropriate use of a unit as well as negative behaviors that are to be trapped by the unit. A unit test case, in and of itself, documents these critical characteristics, although many software development environments do not rely solely upon code to document the product in development.</a:t>
            </a:r>
          </a:p>
          <a:p>
            <a:endParaRPr lang="en-US" dirty="0" smtClean="0"/>
          </a:p>
          <a:p>
            <a:r>
              <a:rPr lang="en-US" dirty="0" smtClean="0"/>
              <a:t>By contrast, ordinary narrative documentation is more susceptible to drifting from the implementation of the program and will thus become outdated (e.g., design changes, feature creep, relaxed practices in keeping documents up-to-date).</a:t>
            </a:r>
          </a:p>
          <a:p>
            <a:endParaRPr lang="en-US" dirty="0" smtClean="0"/>
          </a:p>
          <a:p>
            <a:r>
              <a:rPr lang="en-US" b="1" dirty="0" smtClean="0"/>
              <a:t>Design</a:t>
            </a:r>
          </a:p>
          <a:p>
            <a:endParaRPr lang="en-US" dirty="0" smtClean="0"/>
          </a:p>
          <a:p>
            <a:r>
              <a:rPr lang="en-US" dirty="0" smtClean="0"/>
              <a:t>When software is developed using a test-driven approach, the unit test may take the place of formal design. Each unit test can be seen as a design element specifying classes, methods, and observable behavior.</a:t>
            </a:r>
          </a:p>
          <a:p>
            <a:endParaRPr lang="en-US" dirty="0" smtClean="0"/>
          </a:p>
          <a:p>
            <a:r>
              <a:rPr lang="en-US" dirty="0" smtClean="0"/>
              <a:t>Unlike other diagram-based design methods, using a unit-test as a design has one significant advantage. The design document (the unit-test itself) can be used to verify that the implementation adheres to the design. With the unit-test design method, the tests will never pass if the developer does not implement the solution according to the design.</a:t>
            </a:r>
          </a:p>
          <a:p>
            <a:endParaRPr lang="en-US" dirty="0" smtClean="0"/>
          </a:p>
          <a:p>
            <a:r>
              <a:rPr lang="en-US" dirty="0" smtClean="0"/>
              <a:t>It is true that unit testing lacks some of the accessibility of a diagram, but UML diagrams are now easily generated for most modern languages by free tools (usually available as extensions to IDEs). Free tools, like those based on the </a:t>
            </a:r>
            <a:r>
              <a:rPr lang="en-US" dirty="0" err="1" smtClean="0"/>
              <a:t>xUnit</a:t>
            </a:r>
            <a:r>
              <a:rPr lang="en-US" dirty="0" smtClean="0"/>
              <a:t> framework, outsource to another system the graphical rendering of a view for human consumption.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878EF99-834B-4F4F-93AC-D4A4FB8545A4}" type="slidenum">
              <a:rPr lang="en-US" smtClean="0"/>
              <a:t>5</a:t>
            </a:fld>
            <a:endParaRPr lang="en-US"/>
          </a:p>
        </p:txBody>
      </p:sp>
    </p:spTree>
    <p:extLst>
      <p:ext uri="{BB962C8B-B14F-4D97-AF65-F5344CB8AC3E}">
        <p14:creationId xmlns:p14="http://schemas.microsoft.com/office/powerpoint/2010/main" val="2561790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8EF99-834B-4F4F-93AC-D4A4FB8545A4}" type="slidenum">
              <a:rPr lang="en-US" smtClean="0"/>
              <a:t>6</a:t>
            </a:fld>
            <a:endParaRPr lang="en-US"/>
          </a:p>
        </p:txBody>
      </p:sp>
    </p:spTree>
    <p:extLst>
      <p:ext uri="{BB962C8B-B14F-4D97-AF65-F5344CB8AC3E}">
        <p14:creationId xmlns:p14="http://schemas.microsoft.com/office/powerpoint/2010/main" val="2093242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pattern will fit a majority of unit tests.</a:t>
            </a:r>
          </a:p>
          <a:p>
            <a:endParaRPr lang="en-US" sz="1200" b="0" i="0" kern="1200" dirty="0" smtClean="0">
              <a:solidFill>
                <a:schemeClr val="tx1"/>
              </a:solidFill>
              <a:effectLst/>
              <a:latin typeface="+mn-lt"/>
              <a:ea typeface="+mn-ea"/>
              <a:cs typeface="+mn-cs"/>
            </a:endParaRPr>
          </a:p>
          <a:p>
            <a:r>
              <a:rPr lang="en-US" dirty="0" smtClean="0">
                <a:hlinkClick r:id="rId3"/>
              </a:rPr>
              <a:t>http://www.solidsyntaxprogrammer.com/act-arrange-assert/</a:t>
            </a:r>
            <a:endParaRPr lang="en-US" dirty="0"/>
          </a:p>
        </p:txBody>
      </p:sp>
      <p:sp>
        <p:nvSpPr>
          <p:cNvPr id="4" name="Slide Number Placeholder 3"/>
          <p:cNvSpPr>
            <a:spLocks noGrp="1"/>
          </p:cNvSpPr>
          <p:nvPr>
            <p:ph type="sldNum" sz="quarter" idx="10"/>
          </p:nvPr>
        </p:nvSpPr>
        <p:spPr/>
        <p:txBody>
          <a:bodyPr/>
          <a:lstStyle/>
          <a:p>
            <a:fld id="{B878EF99-834B-4F4F-93AC-D4A4FB8545A4}" type="slidenum">
              <a:rPr lang="en-US" smtClean="0"/>
              <a:t>7</a:t>
            </a:fld>
            <a:endParaRPr lang="en-US"/>
          </a:p>
        </p:txBody>
      </p:sp>
    </p:spTree>
    <p:extLst>
      <p:ext uri="{BB962C8B-B14F-4D97-AF65-F5344CB8AC3E}">
        <p14:creationId xmlns:p14="http://schemas.microsoft.com/office/powerpoint/2010/main" val="3624335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8EF99-834B-4F4F-93AC-D4A4FB8545A4}" type="slidenum">
              <a:rPr lang="en-US" smtClean="0"/>
              <a:t>8</a:t>
            </a:fld>
            <a:endParaRPr lang="en-US"/>
          </a:p>
        </p:txBody>
      </p:sp>
    </p:spTree>
    <p:extLst>
      <p:ext uri="{BB962C8B-B14F-4D97-AF65-F5344CB8AC3E}">
        <p14:creationId xmlns:p14="http://schemas.microsoft.com/office/powerpoint/2010/main" val="1778628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8EF99-834B-4F4F-93AC-D4A4FB8545A4}" type="slidenum">
              <a:rPr lang="en-US" smtClean="0"/>
              <a:t>9</a:t>
            </a:fld>
            <a:endParaRPr lang="en-US"/>
          </a:p>
        </p:txBody>
      </p:sp>
    </p:spTree>
    <p:extLst>
      <p:ext uri="{BB962C8B-B14F-4D97-AF65-F5344CB8AC3E}">
        <p14:creationId xmlns:p14="http://schemas.microsoft.com/office/powerpoint/2010/main" val="1895934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1A99A1BF-11CC-4536-BEDA-A7F60DFE43A4}" type="datetimeFigureOut">
              <a:rPr lang="en-US" smtClean="0"/>
              <a:t>6/14/2012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AF083-0BDD-4C7A-B0EA-E1556ED328CB}"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A99A1BF-11CC-4536-BEDA-A7F60DFE43A4}" type="datetimeFigureOut">
              <a:rPr lang="en-US" smtClean="0"/>
              <a:t>6/14/2012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AF083-0BDD-4C7A-B0EA-E1556ED328C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A99A1BF-11CC-4536-BEDA-A7F60DFE43A4}" type="datetimeFigureOut">
              <a:rPr lang="en-US" smtClean="0"/>
              <a:t>6/14/2012</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9DEAF083-0BDD-4C7A-B0EA-E1556ED328C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A99A1BF-11CC-4536-BEDA-A7F60DFE43A4}" type="datetimeFigureOut">
              <a:rPr lang="en-US" smtClean="0"/>
              <a:t>6/14/2012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AF083-0BDD-4C7A-B0EA-E1556ED328C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A99A1BF-11CC-4536-BEDA-A7F60DFE43A4}" type="datetimeFigureOut">
              <a:rPr lang="en-US" smtClean="0"/>
              <a:t>6/14/2012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AF083-0BDD-4C7A-B0EA-E1556ED328C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A99A1BF-11CC-4536-BEDA-A7F60DFE43A4}" type="datetimeFigureOut">
              <a:rPr lang="en-US" smtClean="0"/>
              <a:t>6/14/2012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EAF083-0BDD-4C7A-B0EA-E1556ED328C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A99A1BF-11CC-4536-BEDA-A7F60DFE43A4}" type="datetimeFigureOut">
              <a:rPr lang="en-US" smtClean="0"/>
              <a:t>6/14/2012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EAF083-0BDD-4C7A-B0EA-E1556ED328C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A99A1BF-11CC-4536-BEDA-A7F60DFE43A4}" type="datetimeFigureOut">
              <a:rPr lang="en-US" smtClean="0"/>
              <a:t>6/14/2012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EAF083-0BDD-4C7A-B0EA-E1556ED328C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99A1BF-11CC-4536-BEDA-A7F60DFE43A4}" type="datetimeFigureOut">
              <a:rPr lang="en-US" smtClean="0"/>
              <a:t>6/14/2012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EAF083-0BDD-4C7A-B0EA-E1556ED328C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A99A1BF-11CC-4536-BEDA-A7F60DFE43A4}" type="datetimeFigureOut">
              <a:rPr lang="en-US" smtClean="0"/>
              <a:t>6/14/2012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EAF083-0BDD-4C7A-B0EA-E1556ED328CB}"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1A99A1BF-11CC-4536-BEDA-A7F60DFE43A4}" type="datetimeFigureOut">
              <a:rPr lang="en-US" smtClean="0"/>
              <a:t>6/14/2012</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9DEAF083-0BDD-4C7A-B0EA-E1556ED328C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1A99A1BF-11CC-4536-BEDA-A7F60DFE43A4}" type="datetimeFigureOut">
              <a:rPr lang="en-US" smtClean="0"/>
              <a:t>6/14/2012</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DEAF083-0BDD-4C7A-B0EA-E1556ED328C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msdn.microsoft.com/en-us/library/ms182515(v=vs.9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Testing</a:t>
            </a:r>
            <a:endParaRPr lang="en-US" dirty="0"/>
          </a:p>
        </p:txBody>
      </p:sp>
      <p:sp>
        <p:nvSpPr>
          <p:cNvPr id="3" name="Subtitle 2"/>
          <p:cNvSpPr>
            <a:spLocks noGrp="1"/>
          </p:cNvSpPr>
          <p:nvPr>
            <p:ph type="subTitle" idx="1"/>
          </p:nvPr>
        </p:nvSpPr>
        <p:spPr/>
        <p:txBody>
          <a:bodyPr/>
          <a:lstStyle/>
          <a:p>
            <a:r>
              <a:rPr lang="en-US" dirty="0" smtClean="0"/>
              <a:t>An Introduction to</a:t>
            </a:r>
            <a:endParaRPr lang="en-US" dirty="0"/>
          </a:p>
        </p:txBody>
      </p:sp>
    </p:spTree>
    <p:extLst>
      <p:ext uri="{BB962C8B-B14F-4D97-AF65-F5344CB8AC3E}">
        <p14:creationId xmlns:p14="http://schemas.microsoft.com/office/powerpoint/2010/main" val="2129053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TestContext</a:t>
            </a:r>
            <a:r>
              <a:rPr lang="en-US" dirty="0" smtClean="0"/>
              <a:t> Class</a:t>
            </a:r>
            <a:endParaRPr lang="en-US" dirty="0"/>
          </a:p>
        </p:txBody>
      </p:sp>
      <p:sp>
        <p:nvSpPr>
          <p:cNvPr id="3" name="Content Placeholder 2"/>
          <p:cNvSpPr>
            <a:spLocks noGrp="1"/>
          </p:cNvSpPr>
          <p:nvPr>
            <p:ph idx="1"/>
          </p:nvPr>
        </p:nvSpPr>
        <p:spPr/>
        <p:txBody>
          <a:bodyPr/>
          <a:lstStyle/>
          <a:p>
            <a:r>
              <a:rPr lang="en-US" dirty="0" smtClean="0"/>
              <a:t>Allows access to run-time environment data such as details, directories, etc.</a:t>
            </a:r>
          </a:p>
          <a:p>
            <a:r>
              <a:rPr lang="en-US" dirty="0" smtClean="0"/>
              <a:t>Can use </a:t>
            </a:r>
            <a:r>
              <a:rPr lang="en-US" dirty="0" err="1" smtClean="0">
                <a:latin typeface="Consolas" pitchFamily="49" charset="0"/>
                <a:cs typeface="Consolas" pitchFamily="49" charset="0"/>
              </a:rPr>
              <a:t>WriteLine</a:t>
            </a:r>
            <a:r>
              <a:rPr lang="en-US" dirty="0" smtClean="0">
                <a:latin typeface="Consolas" pitchFamily="49" charset="0"/>
                <a:cs typeface="Consolas" pitchFamily="49" charset="0"/>
              </a:rPr>
              <a:t>()</a:t>
            </a:r>
            <a:r>
              <a:rPr lang="en-US" dirty="0" smtClean="0"/>
              <a:t> to add additional information to test results.</a:t>
            </a:r>
          </a:p>
          <a:p>
            <a:r>
              <a:rPr lang="en-US" dirty="0" smtClean="0"/>
              <a:t>Declared as an automatic property:</a:t>
            </a:r>
          </a:p>
          <a:p>
            <a:pPr lvl="1"/>
            <a:r>
              <a:rPr lang="en-US" sz="2400" dirty="0" smtClean="0">
                <a:latin typeface="Consolas" pitchFamily="49" charset="0"/>
                <a:cs typeface="Consolas" pitchFamily="49" charset="0"/>
              </a:rPr>
              <a:t>public </a:t>
            </a:r>
            <a:r>
              <a:rPr lang="en-US" sz="2400" dirty="0" err="1" smtClean="0">
                <a:latin typeface="Consolas" pitchFamily="49" charset="0"/>
                <a:cs typeface="Consolas" pitchFamily="49" charset="0"/>
              </a:rPr>
              <a:t>TestContext</a:t>
            </a: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TextContext</a:t>
            </a:r>
            <a:r>
              <a:rPr lang="en-US" sz="2400" dirty="0" smtClean="0">
                <a:latin typeface="Consolas" pitchFamily="49" charset="0"/>
                <a:cs typeface="Consolas" pitchFamily="49" charset="0"/>
              </a:rPr>
              <a:t> { </a:t>
            </a:r>
            <a:r>
              <a:rPr lang="en-US" sz="2400" dirty="0" err="1" smtClean="0">
                <a:latin typeface="Consolas" pitchFamily="49" charset="0"/>
                <a:cs typeface="Consolas" pitchFamily="49" charset="0"/>
              </a:rPr>
              <a:t>get;set</a:t>
            </a:r>
            <a:r>
              <a:rPr lang="en-US" sz="2400" dirty="0" smtClean="0">
                <a:latin typeface="Consolas" pitchFamily="49" charset="0"/>
                <a:cs typeface="Consolas" pitchFamily="49" charset="0"/>
              </a:rPr>
              <a:t>; }</a:t>
            </a:r>
          </a:p>
        </p:txBody>
      </p:sp>
    </p:spTree>
    <p:extLst>
      <p:ext uri="{BB962C8B-B14F-4D97-AF65-F5344CB8AC3E}">
        <p14:creationId xmlns:p14="http://schemas.microsoft.com/office/powerpoint/2010/main" val="2340276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 Class</a:t>
            </a:r>
            <a:endParaRPr lang="en-US" dirty="0"/>
          </a:p>
        </p:txBody>
      </p:sp>
      <p:sp>
        <p:nvSpPr>
          <p:cNvPr id="3" name="Content Placeholder 2"/>
          <p:cNvSpPr>
            <a:spLocks noGrp="1"/>
          </p:cNvSpPr>
          <p:nvPr>
            <p:ph idx="1"/>
          </p:nvPr>
        </p:nvSpPr>
        <p:spPr/>
        <p:txBody>
          <a:bodyPr/>
          <a:lstStyle/>
          <a:p>
            <a:r>
              <a:rPr lang="en-US" dirty="0" smtClean="0"/>
              <a:t>Used to verify a fact within a unit test</a:t>
            </a:r>
          </a:p>
          <a:p>
            <a:r>
              <a:rPr lang="en-US" dirty="0" smtClean="0"/>
              <a:t>Methods:</a:t>
            </a:r>
          </a:p>
          <a:p>
            <a:pPr lvl="1"/>
            <a:r>
              <a:rPr lang="en-US" dirty="0" err="1" smtClean="0"/>
              <a:t>AreEqual</a:t>
            </a:r>
            <a:r>
              <a:rPr lang="en-US" dirty="0" smtClean="0"/>
              <a:t>()/</a:t>
            </a:r>
            <a:r>
              <a:rPr lang="en-US" dirty="0" err="1" smtClean="0"/>
              <a:t>AreNotEqual</a:t>
            </a:r>
            <a:r>
              <a:rPr lang="en-US" dirty="0" smtClean="0"/>
              <a:t>()</a:t>
            </a:r>
          </a:p>
          <a:p>
            <a:pPr lvl="1"/>
            <a:r>
              <a:rPr lang="en-US" dirty="0" err="1" smtClean="0"/>
              <a:t>AreSame</a:t>
            </a:r>
            <a:r>
              <a:rPr lang="en-US" dirty="0" smtClean="0"/>
              <a:t>()/</a:t>
            </a:r>
            <a:r>
              <a:rPr lang="en-US" dirty="0" err="1" smtClean="0"/>
              <a:t>AreNotSame</a:t>
            </a:r>
            <a:r>
              <a:rPr lang="en-US" dirty="0" smtClean="0"/>
              <a:t>()</a:t>
            </a:r>
          </a:p>
          <a:p>
            <a:pPr lvl="1"/>
            <a:r>
              <a:rPr lang="en-US" dirty="0" smtClean="0"/>
              <a:t>Fail()</a:t>
            </a:r>
          </a:p>
          <a:p>
            <a:pPr lvl="1"/>
            <a:r>
              <a:rPr lang="en-US" dirty="0" err="1" smtClean="0"/>
              <a:t>IsTrue</a:t>
            </a:r>
            <a:r>
              <a:rPr lang="en-US" dirty="0" smtClean="0"/>
              <a:t>()/</a:t>
            </a:r>
            <a:r>
              <a:rPr lang="en-US" dirty="0" err="1" smtClean="0"/>
              <a:t>IsFalse</a:t>
            </a:r>
            <a:r>
              <a:rPr lang="en-US" dirty="0" smtClean="0"/>
              <a:t>()</a:t>
            </a:r>
          </a:p>
          <a:p>
            <a:pPr lvl="1"/>
            <a:r>
              <a:rPr lang="en-US" dirty="0" err="1" smtClean="0"/>
              <a:t>IsInstanceOfType</a:t>
            </a:r>
            <a:r>
              <a:rPr lang="en-US" dirty="0" smtClean="0"/>
              <a:t>()/</a:t>
            </a:r>
            <a:r>
              <a:rPr lang="en-US" dirty="0" err="1" smtClean="0"/>
              <a:t>IsNotInstanceOfType</a:t>
            </a:r>
            <a:r>
              <a:rPr lang="en-US" dirty="0" smtClean="0"/>
              <a:t>()</a:t>
            </a:r>
          </a:p>
          <a:p>
            <a:pPr lvl="1"/>
            <a:r>
              <a:rPr lang="en-US" dirty="0" err="1" smtClean="0"/>
              <a:t>IsNull</a:t>
            </a:r>
            <a:r>
              <a:rPr lang="en-US" dirty="0" smtClean="0"/>
              <a:t>()/</a:t>
            </a:r>
            <a:r>
              <a:rPr lang="en-US" dirty="0" err="1" smtClean="0"/>
              <a:t>IsNotNull</a:t>
            </a:r>
            <a:r>
              <a:rPr lang="en-US" dirty="0" smtClean="0"/>
              <a:t>()</a:t>
            </a:r>
          </a:p>
          <a:p>
            <a:pPr lvl="1"/>
            <a:endParaRPr lang="en-US" dirty="0" smtClean="0"/>
          </a:p>
          <a:p>
            <a:pPr lvl="1"/>
            <a:endParaRPr lang="en-US" dirty="0" smtClean="0"/>
          </a:p>
          <a:p>
            <a:endParaRPr lang="en-US" dirty="0"/>
          </a:p>
        </p:txBody>
      </p:sp>
    </p:spTree>
    <p:extLst>
      <p:ext uri="{BB962C8B-B14F-4D97-AF65-F5344CB8AC3E}">
        <p14:creationId xmlns:p14="http://schemas.microsoft.com/office/powerpoint/2010/main" val="1545075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ExpectedException</a:t>
            </a:r>
            <a:r>
              <a:rPr lang="en-US" dirty="0" smtClean="0"/>
              <a:t> Attribute</a:t>
            </a:r>
            <a:endParaRPr lang="en-US" dirty="0"/>
          </a:p>
        </p:txBody>
      </p:sp>
      <p:sp>
        <p:nvSpPr>
          <p:cNvPr id="3" name="Content Placeholder 2"/>
          <p:cNvSpPr>
            <a:spLocks noGrp="1"/>
          </p:cNvSpPr>
          <p:nvPr>
            <p:ph idx="1"/>
          </p:nvPr>
        </p:nvSpPr>
        <p:spPr/>
        <p:txBody>
          <a:bodyPr/>
          <a:lstStyle/>
          <a:p>
            <a:r>
              <a:rPr lang="en-US" dirty="0" smtClean="0"/>
              <a:t>Tests that a certain exception is thrown by the method under test</a:t>
            </a:r>
          </a:p>
          <a:p>
            <a:r>
              <a:rPr lang="en-US" dirty="0" smtClean="0"/>
              <a:t>Counterpart to Assert class</a:t>
            </a:r>
          </a:p>
          <a:p>
            <a:r>
              <a:rPr lang="en-US" dirty="0" smtClean="0"/>
              <a:t>Very frequently used</a:t>
            </a:r>
          </a:p>
          <a:p>
            <a:r>
              <a:rPr lang="en-US" dirty="0" smtClean="0"/>
              <a:t>Syntax:</a:t>
            </a:r>
          </a:p>
          <a:p>
            <a:pPr marL="118872" indent="0">
              <a:buNone/>
            </a:pPr>
            <a:r>
              <a:rPr lang="en-US" sz="1800" dirty="0" smtClean="0">
                <a:latin typeface="Consolas" pitchFamily="49" charset="0"/>
                <a:cs typeface="Consolas" pitchFamily="49" charset="0"/>
              </a:rPr>
              <a:t>   </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ExpectedException</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typeof</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ArgumentException</a:t>
            </a:r>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p>
            <a:pPr marL="118872" indent="0">
              <a:buNone/>
            </a:pPr>
            <a:r>
              <a:rPr lang="en-US" dirty="0" smtClean="0"/>
              <a:t>	</a:t>
            </a:r>
            <a:endParaRPr lang="en-US" dirty="0"/>
          </a:p>
        </p:txBody>
      </p:sp>
    </p:spTree>
    <p:extLst>
      <p:ext uri="{BB962C8B-B14F-4D97-AF65-F5344CB8AC3E}">
        <p14:creationId xmlns:p14="http://schemas.microsoft.com/office/powerpoint/2010/main" val="3082439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Initialization and Cleanup</a:t>
            </a:r>
            <a:endParaRPr lang="en-US" dirty="0"/>
          </a:p>
        </p:txBody>
      </p:sp>
      <p:sp>
        <p:nvSpPr>
          <p:cNvPr id="5" name="Content Placeholder 4"/>
          <p:cNvSpPr>
            <a:spLocks noGrp="1"/>
          </p:cNvSpPr>
          <p:nvPr>
            <p:ph idx="1"/>
          </p:nvPr>
        </p:nvSpPr>
        <p:spPr/>
        <p:txBody>
          <a:bodyPr/>
          <a:lstStyle/>
          <a:p>
            <a:r>
              <a:rPr lang="en-US" dirty="0" smtClean="0"/>
              <a:t>Optional methods in test class attributed with:</a:t>
            </a:r>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863820564"/>
              </p:ext>
            </p:extLst>
          </p:nvPr>
        </p:nvGraphicFramePr>
        <p:xfrm>
          <a:off x="838200" y="2971800"/>
          <a:ext cx="7772400" cy="1920240"/>
        </p:xfrm>
        <a:graphic>
          <a:graphicData uri="http://schemas.openxmlformats.org/drawingml/2006/table">
            <a:tbl>
              <a:tblPr bandRow="1">
                <a:tableStyleId>{5C22544A-7EE6-4342-B048-85BDC9FD1C3A}</a:tableStyleId>
              </a:tblPr>
              <a:tblGrid>
                <a:gridCol w="3886200"/>
                <a:gridCol w="3886200"/>
              </a:tblGrid>
              <a:tr h="396240">
                <a:tc>
                  <a:txBody>
                    <a:bodyPr/>
                    <a:lstStyle/>
                    <a:p>
                      <a:r>
                        <a:rPr lang="en-US" dirty="0" smtClean="0">
                          <a:latin typeface="Consolas" pitchFamily="49" charset="0"/>
                          <a:cs typeface="Consolas" pitchFamily="49" charset="0"/>
                        </a:rPr>
                        <a:t>[</a:t>
                      </a:r>
                      <a:r>
                        <a:rPr lang="en-US" dirty="0" err="1" smtClean="0">
                          <a:latin typeface="Consolas" pitchFamily="49" charset="0"/>
                          <a:cs typeface="Consolas" pitchFamily="49" charset="0"/>
                        </a:rPr>
                        <a:t>TestInitialize</a:t>
                      </a:r>
                      <a:r>
                        <a:rPr lang="en-US" dirty="0" smtClean="0">
                          <a:latin typeface="Consolas" pitchFamily="49" charset="0"/>
                          <a:cs typeface="Consolas" pitchFamily="49" charset="0"/>
                        </a:rPr>
                        <a:t>]</a:t>
                      </a:r>
                      <a:br>
                        <a:rPr lang="en-US" dirty="0" smtClean="0">
                          <a:latin typeface="Consolas" pitchFamily="49" charset="0"/>
                          <a:cs typeface="Consolas" pitchFamily="49" charset="0"/>
                        </a:rPr>
                      </a:br>
                      <a:r>
                        <a:rPr lang="en-US" dirty="0" smtClean="0">
                          <a:latin typeface="Consolas" pitchFamily="49" charset="0"/>
                          <a:cs typeface="Consolas" pitchFamily="49" charset="0"/>
                        </a:rPr>
                        <a:t>[</a:t>
                      </a:r>
                      <a:r>
                        <a:rPr lang="en-US" dirty="0" err="1" smtClean="0">
                          <a:latin typeface="Consolas" pitchFamily="49" charset="0"/>
                          <a:cs typeface="Consolas" pitchFamily="49" charset="0"/>
                        </a:rPr>
                        <a:t>TestCleanup</a:t>
                      </a:r>
                      <a:r>
                        <a:rPr lang="en-US" dirty="0" smtClean="0">
                          <a:latin typeface="Consolas" pitchFamily="49" charset="0"/>
                          <a:cs typeface="Consolas" pitchFamily="49" charset="0"/>
                        </a:rPr>
                        <a:t>]</a:t>
                      </a:r>
                      <a:endParaRPr lang="en-US" dirty="0">
                        <a:latin typeface="Consolas" pitchFamily="49" charset="0"/>
                        <a:cs typeface="Consolas" pitchFamily="49" charset="0"/>
                      </a:endParaRPr>
                    </a:p>
                  </a:txBody>
                  <a:tcPr/>
                </a:tc>
                <a:tc>
                  <a:txBody>
                    <a:bodyPr/>
                    <a:lstStyle/>
                    <a:p>
                      <a:r>
                        <a:rPr lang="en-US" dirty="0" smtClean="0"/>
                        <a:t>Before/after</a:t>
                      </a:r>
                      <a:r>
                        <a:rPr lang="en-US" baseline="0" dirty="0" smtClean="0"/>
                        <a:t> each test method.</a:t>
                      </a:r>
                      <a:endParaRPr lang="en-US" dirty="0"/>
                    </a:p>
                  </a:txBody>
                  <a:tcPr/>
                </a:tc>
              </a:tr>
              <a:tr h="370840">
                <a:tc>
                  <a:txBody>
                    <a:bodyPr/>
                    <a:lstStyle/>
                    <a:p>
                      <a:r>
                        <a:rPr lang="en-US" dirty="0" smtClean="0">
                          <a:latin typeface="Consolas" pitchFamily="49" charset="0"/>
                          <a:cs typeface="Consolas" pitchFamily="49" charset="0"/>
                        </a:rPr>
                        <a:t>[</a:t>
                      </a:r>
                      <a:r>
                        <a:rPr lang="en-US" dirty="0" err="1" smtClean="0">
                          <a:latin typeface="Consolas" pitchFamily="49" charset="0"/>
                          <a:cs typeface="Consolas" pitchFamily="49" charset="0"/>
                        </a:rPr>
                        <a:t>ClassInitialize</a:t>
                      </a:r>
                      <a:r>
                        <a:rPr lang="en-US" dirty="0" smtClean="0">
                          <a:latin typeface="Consolas" pitchFamily="49" charset="0"/>
                          <a:cs typeface="Consolas" pitchFamily="49" charset="0"/>
                        </a:rPr>
                        <a:t>]</a:t>
                      </a:r>
                      <a:br>
                        <a:rPr lang="en-US" dirty="0" smtClean="0">
                          <a:latin typeface="Consolas" pitchFamily="49" charset="0"/>
                          <a:cs typeface="Consolas" pitchFamily="49" charset="0"/>
                        </a:rPr>
                      </a:br>
                      <a:r>
                        <a:rPr lang="en-US" dirty="0" smtClean="0">
                          <a:latin typeface="Consolas" pitchFamily="49" charset="0"/>
                          <a:cs typeface="Consolas" pitchFamily="49" charset="0"/>
                        </a:rPr>
                        <a:t>[</a:t>
                      </a:r>
                      <a:r>
                        <a:rPr lang="en-US" dirty="0" err="1" smtClean="0">
                          <a:latin typeface="Consolas" pitchFamily="49" charset="0"/>
                          <a:cs typeface="Consolas" pitchFamily="49" charset="0"/>
                        </a:rPr>
                        <a:t>ClassCleanup</a:t>
                      </a:r>
                      <a:r>
                        <a:rPr lang="en-US" dirty="0" smtClean="0">
                          <a:latin typeface="Consolas" pitchFamily="49" charset="0"/>
                          <a:cs typeface="Consolas" pitchFamily="49" charset="0"/>
                        </a:rPr>
                        <a:t>]</a:t>
                      </a:r>
                      <a:endParaRPr lang="en-US" dirty="0">
                        <a:latin typeface="Consolas" pitchFamily="49" charset="0"/>
                        <a:cs typeface="Consolas" pitchFamily="49" charset="0"/>
                      </a:endParaRPr>
                    </a:p>
                  </a:txBody>
                  <a:tcPr/>
                </a:tc>
                <a:tc>
                  <a:txBody>
                    <a:bodyPr/>
                    <a:lstStyle/>
                    <a:p>
                      <a:r>
                        <a:rPr lang="en-US" dirty="0" smtClean="0"/>
                        <a:t>Before/after</a:t>
                      </a:r>
                      <a:r>
                        <a:rPr lang="en-US" baseline="0" dirty="0" smtClean="0"/>
                        <a:t> the first/last test method of the class. Must be static method.</a:t>
                      </a:r>
                      <a:endParaRPr lang="en-US" dirty="0"/>
                    </a:p>
                  </a:txBody>
                  <a:tcPr/>
                </a:tc>
              </a:tr>
              <a:tr h="370840">
                <a:tc>
                  <a:txBody>
                    <a:bodyPr/>
                    <a:lstStyle/>
                    <a:p>
                      <a:r>
                        <a:rPr lang="en-US" dirty="0" smtClean="0">
                          <a:latin typeface="Consolas" pitchFamily="49" charset="0"/>
                          <a:cs typeface="Consolas" pitchFamily="49" charset="0"/>
                        </a:rPr>
                        <a:t>[</a:t>
                      </a:r>
                      <a:r>
                        <a:rPr lang="en-US" dirty="0" err="1" smtClean="0">
                          <a:latin typeface="Consolas" pitchFamily="49" charset="0"/>
                          <a:cs typeface="Consolas" pitchFamily="49" charset="0"/>
                        </a:rPr>
                        <a:t>AssemblyInitialize</a:t>
                      </a:r>
                      <a:r>
                        <a:rPr lang="en-US" dirty="0" smtClean="0">
                          <a:latin typeface="Consolas" pitchFamily="49" charset="0"/>
                          <a:cs typeface="Consolas" pitchFamily="49" charset="0"/>
                        </a:rPr>
                        <a:t>]</a:t>
                      </a:r>
                      <a:br>
                        <a:rPr lang="en-US" dirty="0" smtClean="0">
                          <a:latin typeface="Consolas" pitchFamily="49" charset="0"/>
                          <a:cs typeface="Consolas" pitchFamily="49" charset="0"/>
                        </a:rPr>
                      </a:br>
                      <a:r>
                        <a:rPr lang="en-US" dirty="0" smtClean="0">
                          <a:latin typeface="Consolas" pitchFamily="49" charset="0"/>
                          <a:cs typeface="Consolas" pitchFamily="49" charset="0"/>
                        </a:rPr>
                        <a:t>[</a:t>
                      </a:r>
                      <a:r>
                        <a:rPr lang="en-US" dirty="0" err="1" smtClean="0">
                          <a:latin typeface="Consolas" pitchFamily="49" charset="0"/>
                          <a:cs typeface="Consolas" pitchFamily="49" charset="0"/>
                        </a:rPr>
                        <a:t>AssemblyCleanup</a:t>
                      </a:r>
                      <a:r>
                        <a:rPr lang="en-US" dirty="0" smtClean="0">
                          <a:latin typeface="Consolas" pitchFamily="49" charset="0"/>
                          <a:cs typeface="Consolas" pitchFamily="49" charset="0"/>
                        </a:rPr>
                        <a:t>]</a:t>
                      </a:r>
                      <a:endParaRPr lang="en-US" dirty="0">
                        <a:latin typeface="Consolas" pitchFamily="49" charset="0"/>
                        <a:cs typeface="Consolas" pitchFamily="49" charset="0"/>
                      </a:endParaRPr>
                    </a:p>
                  </a:txBody>
                  <a:tcPr/>
                </a:tc>
                <a:tc>
                  <a:txBody>
                    <a:bodyPr/>
                    <a:lstStyle/>
                    <a:p>
                      <a:r>
                        <a:rPr lang="en-US" dirty="0" smtClean="0"/>
                        <a:t>Before/after</a:t>
                      </a:r>
                      <a:r>
                        <a:rPr lang="en-US" baseline="0" dirty="0" smtClean="0"/>
                        <a:t> any test class of the assembly. Must be static method.</a:t>
                      </a:r>
                      <a:endParaRPr lang="en-US" dirty="0"/>
                    </a:p>
                  </a:txBody>
                  <a:tcPr/>
                </a:tc>
              </a:tr>
            </a:tbl>
          </a:graphicData>
        </a:graphic>
      </p:graphicFrame>
    </p:spTree>
    <p:extLst>
      <p:ext uri="{BB962C8B-B14F-4D97-AF65-F5344CB8AC3E}">
        <p14:creationId xmlns:p14="http://schemas.microsoft.com/office/powerpoint/2010/main" val="329288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Demonstrations</a:t>
            </a:r>
            <a:endParaRPr lang="en-US" dirty="0"/>
          </a:p>
        </p:txBody>
      </p:sp>
      <p:sp>
        <p:nvSpPr>
          <p:cNvPr id="5" name="Text Placeholder 4"/>
          <p:cNvSpPr>
            <a:spLocks noGrp="1"/>
          </p:cNvSpPr>
          <p:nvPr>
            <p:ph type="body" idx="1"/>
          </p:nvPr>
        </p:nvSpPr>
        <p:spPr/>
        <p:txBody>
          <a:bodyPr/>
          <a:lstStyle/>
          <a:p>
            <a:r>
              <a:rPr lang="en-US" dirty="0" smtClean="0"/>
              <a:t>Visual Studio Unit Testing Framework</a:t>
            </a:r>
            <a:endParaRPr lang="en-US" dirty="0"/>
          </a:p>
        </p:txBody>
      </p:sp>
    </p:spTree>
    <p:extLst>
      <p:ext uri="{BB962C8B-B14F-4D97-AF65-F5344CB8AC3E}">
        <p14:creationId xmlns:p14="http://schemas.microsoft.com/office/powerpoint/2010/main" val="748136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Links and Resources</a:t>
            </a:r>
            <a:endParaRPr lang="en-US" dirty="0"/>
          </a:p>
        </p:txBody>
      </p:sp>
      <p:sp>
        <p:nvSpPr>
          <p:cNvPr id="5" name="Content Placeholder 4"/>
          <p:cNvSpPr>
            <a:spLocks noGrp="1"/>
          </p:cNvSpPr>
          <p:nvPr>
            <p:ph idx="1"/>
          </p:nvPr>
        </p:nvSpPr>
        <p:spPr/>
        <p:txBody>
          <a:bodyPr/>
          <a:lstStyle/>
          <a:p>
            <a:r>
              <a:rPr lang="en-US" dirty="0" smtClean="0"/>
              <a:t>Working with Unit Tests</a:t>
            </a:r>
            <a:br>
              <a:rPr lang="en-US" dirty="0" smtClean="0"/>
            </a:br>
            <a:r>
              <a:rPr lang="en-US" dirty="0">
                <a:hlinkClick r:id="rId2"/>
              </a:rPr>
              <a:t>http://msdn.microsoft.com/en-us/library/ms182515(v=vs.90)</a:t>
            </a:r>
            <a:endParaRPr lang="en-US" dirty="0"/>
          </a:p>
        </p:txBody>
      </p:sp>
    </p:spTree>
    <p:extLst>
      <p:ext uri="{BB962C8B-B14F-4D97-AF65-F5344CB8AC3E}">
        <p14:creationId xmlns:p14="http://schemas.microsoft.com/office/powerpoint/2010/main" val="2906917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What are unit tests?</a:t>
            </a:r>
          </a:p>
          <a:p>
            <a:r>
              <a:rPr lang="en-US" dirty="0" smtClean="0"/>
              <a:t>What are the benefits of unit testing?</a:t>
            </a:r>
          </a:p>
          <a:p>
            <a:r>
              <a:rPr lang="en-US" dirty="0" smtClean="0"/>
              <a:t>How do I write unit tests?</a:t>
            </a:r>
            <a:endParaRPr lang="en-US" dirty="0"/>
          </a:p>
        </p:txBody>
      </p:sp>
    </p:spTree>
    <p:extLst>
      <p:ext uri="{BB962C8B-B14F-4D97-AF65-F5344CB8AC3E}">
        <p14:creationId xmlns:p14="http://schemas.microsoft.com/office/powerpoint/2010/main" val="1843068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unit tests?</a:t>
            </a:r>
            <a:endParaRPr lang="en-US" dirty="0"/>
          </a:p>
        </p:txBody>
      </p:sp>
      <p:sp>
        <p:nvSpPr>
          <p:cNvPr id="3" name="Content Placeholder 2"/>
          <p:cNvSpPr>
            <a:spLocks noGrp="1"/>
          </p:cNvSpPr>
          <p:nvPr>
            <p:ph idx="1"/>
          </p:nvPr>
        </p:nvSpPr>
        <p:spPr/>
        <p:txBody>
          <a:bodyPr/>
          <a:lstStyle/>
          <a:p>
            <a:r>
              <a:rPr lang="en-US" dirty="0" smtClean="0"/>
              <a:t>Code that tests individual units of source code.</a:t>
            </a:r>
          </a:p>
          <a:p>
            <a:r>
              <a:rPr lang="en-US" dirty="0" smtClean="0"/>
              <a:t>Written and run to ensure that code meets its design and behaves as intended.</a:t>
            </a:r>
          </a:p>
        </p:txBody>
      </p:sp>
    </p:spTree>
    <p:extLst>
      <p:ext uri="{BB962C8B-B14F-4D97-AF65-F5344CB8AC3E}">
        <p14:creationId xmlns:p14="http://schemas.microsoft.com/office/powerpoint/2010/main" val="399648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unit test?</a:t>
            </a:r>
            <a:endParaRPr lang="en-US" dirty="0"/>
          </a:p>
        </p:txBody>
      </p:sp>
      <p:sp>
        <p:nvSpPr>
          <p:cNvPr id="3" name="Content Placeholder 2"/>
          <p:cNvSpPr>
            <a:spLocks noGrp="1"/>
          </p:cNvSpPr>
          <p:nvPr>
            <p:ph idx="1"/>
          </p:nvPr>
        </p:nvSpPr>
        <p:spPr/>
        <p:txBody>
          <a:bodyPr/>
          <a:lstStyle/>
          <a:p>
            <a:r>
              <a:rPr lang="en-US" dirty="0" smtClean="0"/>
              <a:t>Verify only </a:t>
            </a:r>
            <a:r>
              <a:rPr lang="en-US" b="1" dirty="0" smtClean="0"/>
              <a:t>one </a:t>
            </a:r>
            <a:r>
              <a:rPr lang="en-US" dirty="0" smtClean="0"/>
              <a:t>fact</a:t>
            </a:r>
          </a:p>
          <a:p>
            <a:r>
              <a:rPr lang="en-US" dirty="0" smtClean="0"/>
              <a:t>Try to isolate code under test</a:t>
            </a:r>
          </a:p>
          <a:p>
            <a:r>
              <a:rPr lang="en-US" dirty="0" smtClean="0"/>
              <a:t>Short, simple, fast, readable</a:t>
            </a:r>
          </a:p>
          <a:p>
            <a:r>
              <a:rPr lang="en-US" dirty="0" smtClean="0"/>
              <a:t>Test should be documentation and usage example</a:t>
            </a:r>
          </a:p>
          <a:p>
            <a:r>
              <a:rPr lang="en-US" b="1" dirty="0" smtClean="0"/>
              <a:t>No</a:t>
            </a:r>
            <a:r>
              <a:rPr lang="en-US" dirty="0" smtClean="0"/>
              <a:t> dependencies on other tests (tests should be able to be run in random order)</a:t>
            </a:r>
            <a:endParaRPr lang="en-US" dirty="0"/>
          </a:p>
        </p:txBody>
      </p:sp>
    </p:spTree>
    <p:extLst>
      <p:ext uri="{BB962C8B-B14F-4D97-AF65-F5344CB8AC3E}">
        <p14:creationId xmlns:p14="http://schemas.microsoft.com/office/powerpoint/2010/main" val="804542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Unit Tests</a:t>
            </a:r>
            <a:endParaRPr lang="en-US" dirty="0"/>
          </a:p>
        </p:txBody>
      </p:sp>
      <p:sp>
        <p:nvSpPr>
          <p:cNvPr id="3" name="Content Placeholder 2"/>
          <p:cNvSpPr>
            <a:spLocks noGrp="1"/>
          </p:cNvSpPr>
          <p:nvPr>
            <p:ph idx="1"/>
          </p:nvPr>
        </p:nvSpPr>
        <p:spPr/>
        <p:txBody>
          <a:bodyPr/>
          <a:lstStyle/>
          <a:p>
            <a:r>
              <a:rPr lang="en-US" dirty="0" smtClean="0"/>
              <a:t>Find problems early</a:t>
            </a:r>
          </a:p>
          <a:p>
            <a:r>
              <a:rPr lang="en-US" dirty="0" smtClean="0"/>
              <a:t>Facilitates change</a:t>
            </a:r>
          </a:p>
          <a:p>
            <a:r>
              <a:rPr lang="en-US" dirty="0" smtClean="0"/>
              <a:t>Simplifies integration</a:t>
            </a:r>
          </a:p>
          <a:p>
            <a:r>
              <a:rPr lang="en-US" dirty="0" smtClean="0"/>
              <a:t>Documentation</a:t>
            </a:r>
          </a:p>
          <a:p>
            <a:r>
              <a:rPr lang="en-US" dirty="0" smtClean="0"/>
              <a:t>Design</a:t>
            </a:r>
          </a:p>
        </p:txBody>
      </p:sp>
    </p:spTree>
    <p:extLst>
      <p:ext uri="{BB962C8B-B14F-4D97-AF65-F5344CB8AC3E}">
        <p14:creationId xmlns:p14="http://schemas.microsoft.com/office/powerpoint/2010/main" val="839016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Frameworks</a:t>
            </a:r>
            <a:endParaRPr lang="en-US" dirty="0"/>
          </a:p>
        </p:txBody>
      </p:sp>
      <p:sp>
        <p:nvSpPr>
          <p:cNvPr id="3" name="Content Placeholder 2"/>
          <p:cNvSpPr>
            <a:spLocks noGrp="1"/>
          </p:cNvSpPr>
          <p:nvPr>
            <p:ph idx="1"/>
          </p:nvPr>
        </p:nvSpPr>
        <p:spPr/>
        <p:txBody>
          <a:bodyPr/>
          <a:lstStyle/>
          <a:p>
            <a:r>
              <a:rPr lang="en-US" dirty="0" smtClean="0"/>
              <a:t>Visual Studio Unit Testing Framework</a:t>
            </a:r>
          </a:p>
          <a:p>
            <a:pPr lvl="1"/>
            <a:r>
              <a:rPr lang="en-US" dirty="0" smtClean="0"/>
              <a:t>Sometimes called </a:t>
            </a:r>
            <a:r>
              <a:rPr lang="en-US" dirty="0" err="1" smtClean="0"/>
              <a:t>MSTest</a:t>
            </a:r>
            <a:r>
              <a:rPr lang="en-US" dirty="0" smtClean="0"/>
              <a:t> which is the name of the command line tool.</a:t>
            </a:r>
          </a:p>
          <a:p>
            <a:r>
              <a:rPr lang="en-US" dirty="0" err="1" smtClean="0"/>
              <a:t>NUnit</a:t>
            </a:r>
            <a:endParaRPr lang="en-US" dirty="0"/>
          </a:p>
        </p:txBody>
      </p:sp>
    </p:spTree>
    <p:extLst>
      <p:ext uri="{BB962C8B-B14F-4D97-AF65-F5344CB8AC3E}">
        <p14:creationId xmlns:p14="http://schemas.microsoft.com/office/powerpoint/2010/main" val="2460186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AAA Pattern</a:t>
            </a:r>
            <a:endParaRPr lang="en-US" dirty="0"/>
          </a:p>
        </p:txBody>
      </p:sp>
      <p:sp>
        <p:nvSpPr>
          <p:cNvPr id="3" name="Content Placeholder 2"/>
          <p:cNvSpPr>
            <a:spLocks noGrp="1"/>
          </p:cNvSpPr>
          <p:nvPr>
            <p:ph idx="1"/>
          </p:nvPr>
        </p:nvSpPr>
        <p:spPr/>
        <p:txBody>
          <a:bodyPr/>
          <a:lstStyle/>
          <a:p>
            <a:pPr marL="633222" indent="-514350">
              <a:buFont typeface="+mj-lt"/>
              <a:buAutoNum type="arabicPeriod"/>
            </a:pPr>
            <a:r>
              <a:rPr lang="en-US" dirty="0" smtClean="0"/>
              <a:t>Arrange – Set up data for the test.</a:t>
            </a:r>
          </a:p>
          <a:p>
            <a:pPr marL="633222" indent="-514350">
              <a:buFont typeface="+mj-lt"/>
              <a:buAutoNum type="arabicPeriod"/>
            </a:pPr>
            <a:r>
              <a:rPr lang="en-US" dirty="0" smtClean="0"/>
              <a:t>Act – Perform the action of the test.</a:t>
            </a:r>
          </a:p>
          <a:p>
            <a:pPr marL="633222" indent="-514350">
              <a:buFont typeface="+mj-lt"/>
              <a:buAutoNum type="arabicPeriod"/>
            </a:pPr>
            <a:r>
              <a:rPr lang="en-US" dirty="0" smtClean="0"/>
              <a:t>Assert – Verify the result of the test.</a:t>
            </a:r>
          </a:p>
          <a:p>
            <a:pPr marL="118872" indent="0">
              <a:buNone/>
            </a:pPr>
            <a:endParaRPr lang="en-US" dirty="0"/>
          </a:p>
        </p:txBody>
      </p:sp>
    </p:spTree>
    <p:extLst>
      <p:ext uri="{BB962C8B-B14F-4D97-AF65-F5344CB8AC3E}">
        <p14:creationId xmlns:p14="http://schemas.microsoft.com/office/powerpoint/2010/main" val="490201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Visual Studio Framework</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07191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Test Class</a:t>
            </a:r>
            <a:endParaRPr lang="en-US" dirty="0"/>
          </a:p>
        </p:txBody>
      </p:sp>
      <p:sp>
        <p:nvSpPr>
          <p:cNvPr id="5" name="Content Placeholder 4"/>
          <p:cNvSpPr>
            <a:spLocks noGrp="1"/>
          </p:cNvSpPr>
          <p:nvPr>
            <p:ph idx="1"/>
          </p:nvPr>
        </p:nvSpPr>
        <p:spPr/>
        <p:txBody>
          <a:bodyPr/>
          <a:lstStyle/>
          <a:p>
            <a:r>
              <a:rPr lang="en-US" dirty="0" smtClean="0"/>
              <a:t>Ordinary C# class with attribute: </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TestClass</a:t>
            </a:r>
            <a:r>
              <a:rPr lang="en-US" dirty="0" smtClean="0">
                <a:latin typeface="Consolas" pitchFamily="49" charset="0"/>
                <a:cs typeface="Consolas" pitchFamily="49" charset="0"/>
              </a:rPr>
              <a:t>]</a:t>
            </a:r>
          </a:p>
          <a:p>
            <a:r>
              <a:rPr lang="en-US" dirty="0" smtClean="0"/>
              <a:t>Test methods:</a:t>
            </a:r>
          </a:p>
          <a:p>
            <a:pPr lvl="1"/>
            <a:r>
              <a:rPr lang="en-US" dirty="0" smtClean="0"/>
              <a:t>Have the </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TestMethod</a:t>
            </a:r>
            <a:r>
              <a:rPr lang="en-US" dirty="0" smtClean="0">
                <a:latin typeface="Consolas" pitchFamily="49" charset="0"/>
                <a:cs typeface="Consolas" pitchFamily="49" charset="0"/>
              </a:rPr>
              <a:t>]</a:t>
            </a:r>
            <a:r>
              <a:rPr lang="en-US" dirty="0" smtClean="0"/>
              <a:t> attribute</a:t>
            </a:r>
          </a:p>
          <a:p>
            <a:pPr lvl="1"/>
            <a:r>
              <a:rPr lang="en-US" dirty="0" smtClean="0"/>
              <a:t>Are </a:t>
            </a:r>
            <a:r>
              <a:rPr lang="en-US" dirty="0" smtClean="0">
                <a:latin typeface="Consolas" pitchFamily="49" charset="0"/>
                <a:cs typeface="Consolas" pitchFamily="49" charset="0"/>
              </a:rPr>
              <a:t>public void</a:t>
            </a:r>
          </a:p>
          <a:p>
            <a:pPr lvl="1"/>
            <a:r>
              <a:rPr lang="en-US" dirty="0" smtClean="0"/>
              <a:t>Are </a:t>
            </a:r>
            <a:r>
              <a:rPr lang="en-US" dirty="0" err="1" smtClean="0"/>
              <a:t>parameterless</a:t>
            </a:r>
            <a:endParaRPr lang="en-US" dirty="0"/>
          </a:p>
        </p:txBody>
      </p:sp>
    </p:spTree>
    <p:extLst>
      <p:ext uri="{BB962C8B-B14F-4D97-AF65-F5344CB8AC3E}">
        <p14:creationId xmlns:p14="http://schemas.microsoft.com/office/powerpoint/2010/main" val="12554725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200</TotalTime>
  <Words>1309</Words>
  <Application>Microsoft Office PowerPoint</Application>
  <PresentationFormat>On-screen Show (4:3)</PresentationFormat>
  <Paragraphs>126</Paragraphs>
  <Slides>15</Slides>
  <Notes>14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Module</vt:lpstr>
      <vt:lpstr>Unit Testing</vt:lpstr>
      <vt:lpstr>Agenda</vt:lpstr>
      <vt:lpstr>What are unit tests?</vt:lpstr>
      <vt:lpstr>What makes a good unit test?</vt:lpstr>
      <vt:lpstr>Benefits of Unit Tests</vt:lpstr>
      <vt:lpstr>Unit Testing Frameworks</vt:lpstr>
      <vt:lpstr>AAA Pattern</vt:lpstr>
      <vt:lpstr>Visual Studio Framework</vt:lpstr>
      <vt:lpstr>Test Class</vt:lpstr>
      <vt:lpstr>TestContext Class</vt:lpstr>
      <vt:lpstr>Assert Class</vt:lpstr>
      <vt:lpstr>ExpectedException Attribute</vt:lpstr>
      <vt:lpstr>Initialization and Cleanup</vt:lpstr>
      <vt:lpstr>Demonstrations</vt:lpstr>
      <vt:lpstr>Links and 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dc:title>
  <dc:creator>Jeremy Knight</dc:creator>
  <cp:lastModifiedBy>Jeremy Knight</cp:lastModifiedBy>
  <cp:revision>15</cp:revision>
  <dcterms:created xsi:type="dcterms:W3CDTF">2012-06-14T16:00:04Z</dcterms:created>
  <dcterms:modified xsi:type="dcterms:W3CDTF">2012-06-14T19:21:45Z</dcterms:modified>
</cp:coreProperties>
</file>