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4"/>
  </p:sldMasterIdLst>
  <p:notesMasterIdLst>
    <p:notesMasterId r:id="rId37"/>
  </p:notesMasterIdLst>
  <p:sldIdLst>
    <p:sldId id="256" r:id="rId5"/>
    <p:sldId id="257" r:id="rId6"/>
    <p:sldId id="260" r:id="rId7"/>
    <p:sldId id="312" r:id="rId8"/>
    <p:sldId id="313" r:id="rId9"/>
    <p:sldId id="314" r:id="rId10"/>
    <p:sldId id="258" r:id="rId11"/>
    <p:sldId id="259" r:id="rId12"/>
    <p:sldId id="333" r:id="rId13"/>
    <p:sldId id="334" r:id="rId14"/>
    <p:sldId id="262" r:id="rId15"/>
    <p:sldId id="316" r:id="rId16"/>
    <p:sldId id="261" r:id="rId17"/>
    <p:sldId id="308" r:id="rId18"/>
    <p:sldId id="306" r:id="rId19"/>
    <p:sldId id="307" r:id="rId20"/>
    <p:sldId id="266" r:id="rId21"/>
    <p:sldId id="319" r:id="rId22"/>
    <p:sldId id="329" r:id="rId23"/>
    <p:sldId id="331" r:id="rId24"/>
    <p:sldId id="332" r:id="rId25"/>
    <p:sldId id="318" r:id="rId26"/>
    <p:sldId id="270" r:id="rId27"/>
    <p:sldId id="311" r:id="rId28"/>
    <p:sldId id="327" r:id="rId29"/>
    <p:sldId id="320" r:id="rId30"/>
    <p:sldId id="330" r:id="rId31"/>
    <p:sldId id="321" r:id="rId32"/>
    <p:sldId id="325" r:id="rId33"/>
    <p:sldId id="268" r:id="rId34"/>
    <p:sldId id="286" r:id="rId35"/>
    <p:sldId id="284" r:id="rId36"/>
  </p:sldIdLst>
  <p:sldSz cx="9144000" cy="5143500" type="screen16x9"/>
  <p:notesSz cx="6858000" cy="9144000"/>
  <p:embeddedFontLst>
    <p:embeddedFont>
      <p:font typeface="Bebas Neue" panose="020B0604020202020204" charset="0"/>
      <p:regular r:id="rId38"/>
    </p:embeddedFont>
    <p:embeddedFont>
      <p:font typeface="Cambria Math" panose="02040503050406030204" pitchFamily="18" charset="0"/>
      <p:regular r:id="rId39"/>
    </p:embeddedFont>
    <p:embeddedFont>
      <p:font typeface="Josefin Sans" panose="020B0604020202020204" charset="0"/>
      <p:regular r:id="rId40"/>
      <p:bold r:id="rId41"/>
      <p:italic r:id="rId42"/>
      <p:boldItalic r:id="rId43"/>
    </p:embeddedFont>
    <p:embeddedFont>
      <p:font typeface="Open Sans" panose="020B0604020202020204" charset="0"/>
      <p:regular r:id="rId44"/>
      <p:bold r:id="rId45"/>
      <p:italic r:id="rId46"/>
      <p:boldItalic r:id="rId47"/>
    </p:embeddedFont>
    <p:embeddedFont>
      <p:font typeface="Proxima Nova"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A9DE934-58D1-487A-BE4B-A2B426C98A29}">
          <p14:sldIdLst>
            <p14:sldId id="256"/>
            <p14:sldId id="257"/>
            <p14:sldId id="260"/>
            <p14:sldId id="312"/>
            <p14:sldId id="313"/>
            <p14:sldId id="314"/>
            <p14:sldId id="258"/>
            <p14:sldId id="259"/>
            <p14:sldId id="333"/>
            <p14:sldId id="334"/>
            <p14:sldId id="262"/>
            <p14:sldId id="316"/>
            <p14:sldId id="261"/>
            <p14:sldId id="308"/>
            <p14:sldId id="306"/>
            <p14:sldId id="307"/>
            <p14:sldId id="266"/>
            <p14:sldId id="319"/>
            <p14:sldId id="329"/>
            <p14:sldId id="331"/>
            <p14:sldId id="332"/>
            <p14:sldId id="318"/>
            <p14:sldId id="270"/>
            <p14:sldId id="311"/>
            <p14:sldId id="327"/>
            <p14:sldId id="320"/>
            <p14:sldId id="330"/>
            <p14:sldId id="321"/>
            <p14:sldId id="325"/>
            <p14:sldId id="268"/>
            <p14:sldId id="286"/>
            <p14:sldId id="284"/>
          </p14:sldIdLst>
        </p14:section>
        <p14:section name="Section 1" id="{E737AB68-1F15-499B-9731-1B70A56B4D1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Thành Trọng" initials="NTT" lastIdx="7" clrIdx="0">
    <p:extLst>
      <p:ext uri="{19B8F6BF-5375-455C-9EA6-DF929625EA0E}">
        <p15:presenceInfo xmlns:p15="http://schemas.microsoft.com/office/powerpoint/2012/main" userId="Nguyễn Thành Trọng" providerId="None"/>
      </p:ext>
    </p:extLst>
  </p:cmAuthor>
  <p:cmAuthor id="2" name="Hoàng Tiến Dũng" initials="HD" lastIdx="2" clrIdx="1">
    <p:extLst>
      <p:ext uri="{19B8F6BF-5375-455C-9EA6-DF929625EA0E}">
        <p15:presenceInfo xmlns:p15="http://schemas.microsoft.com/office/powerpoint/2012/main" userId="S::19521388@ms.uit.edu.vn::7932ef73-abf6-4e1a-a7e2-97c4fc980c53" providerId="AD"/>
      </p:ext>
    </p:extLst>
  </p:cmAuthor>
  <p:cmAuthor id="3" name="Đào Văn Tài" initials="ĐVT" lastIdx="1" clrIdx="2">
    <p:extLst>
      <p:ext uri="{19B8F6BF-5375-455C-9EA6-DF929625EA0E}">
        <p15:presenceInfo xmlns:p15="http://schemas.microsoft.com/office/powerpoint/2012/main" userId="Đào Văn Tài" providerId="None"/>
      </p:ext>
    </p:extLst>
  </p:cmAuthor>
  <p:cmAuthor id="4" name="Ngô Gia Kiệt" initials="NGK" lastIdx="1" clrIdx="3">
    <p:extLst>
      <p:ext uri="{19B8F6BF-5375-455C-9EA6-DF929625EA0E}">
        <p15:presenceInfo xmlns:p15="http://schemas.microsoft.com/office/powerpoint/2012/main" userId="S::19521725@ms.uit.edu.vn::691fc2f7-9fea-442b-bbfa-fc5fddd28623" providerId="AD"/>
      </p:ext>
    </p:extLst>
  </p:cmAuthor>
  <p:cmAuthor id="5" name="Nguyễn Thành Trọng" initials="NT" lastIdx="1" clrIdx="4">
    <p:extLst>
      <p:ext uri="{19B8F6BF-5375-455C-9EA6-DF929625EA0E}">
        <p15:presenceInfo xmlns:p15="http://schemas.microsoft.com/office/powerpoint/2012/main" userId="S::19522410@ms.uit.edu.vn::c4726116-1ef0-4b15-863a-f0d45902c6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4568"/>
    <a:srgbClr val="1E4667"/>
    <a:srgbClr val="80C9DD"/>
    <a:srgbClr val="0CC0E8"/>
    <a:srgbClr val="A5BBCD"/>
    <a:srgbClr val="435D74"/>
    <a:srgbClr val="FFFFFF"/>
    <a:srgbClr val="67B5F5"/>
    <a:srgbClr val="445D73"/>
    <a:srgbClr val="DAE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28" dt="2021-04-25T15:44:52.886"/>
    <p1510:client id="{42DC7B29-E8AB-4267-A17A-E21609C2DED2}" v="5246" dt="2021-04-25T15:46:01.671"/>
  </p1510:revLst>
</p1510:revInfo>
</file>

<file path=ppt/tableStyles.xml><?xml version="1.0" encoding="utf-8"?>
<a:tblStyleLst xmlns:a="http://schemas.openxmlformats.org/drawingml/2006/main" def="{A871EA07-F473-45AD-805B-75C4B573366B}">
  <a:tblStyle styleId="{A871EA07-F473-45AD-805B-75C4B57336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2.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7.fntdata"/><Relationship Id="rId5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4-22T15:08:46.649" idx="2">
    <p:pos x="10" y="10"/>
    <p:text>thêm dấu tick</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347e33a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347e33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6847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46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ab8d1ca927_3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ab8d1ca927_3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ab8d1ca927_3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ab8d1ca927_3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028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818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868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b8d1ca927_3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b8d1ca927_3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ab8d1ca927_3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ab8d1ca927_3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b347e33ac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b347e33ac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13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ab8d1ca92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ab8d1ca92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ab8d1ca927_3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ab8d1ca927_3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733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6" name="Google Shape;196;p14"/>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7" name="Google Shape;197;p14"/>
          <p:cNvSpPr/>
          <p:nvPr/>
        </p:nvSpPr>
        <p:spPr>
          <a:xfrm>
            <a:off x="2301825" y="-81050"/>
            <a:ext cx="5472801"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10800000">
            <a:off x="3105740" y="-321877"/>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rot="-5400000">
            <a:off x="5094113" y="-67676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10800000">
            <a:off x="1820973" y="3982367"/>
            <a:ext cx="5577954"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4175688" y="4603443"/>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rot="5400000">
            <a:off x="3798057" y="386450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2846475" y="363275"/>
            <a:ext cx="3450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45" name="Google Shape;245;p17"/>
          <p:cNvSpPr txBox="1">
            <a:spLocks noGrp="1"/>
          </p:cNvSpPr>
          <p:nvPr>
            <p:ph type="subTitle" idx="1"/>
          </p:nvPr>
        </p:nvSpPr>
        <p:spPr>
          <a:xfrm>
            <a:off x="788350" y="1645450"/>
            <a:ext cx="2704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46" name="Google Shape;246;p17"/>
          <p:cNvSpPr txBox="1">
            <a:spLocks noGrp="1"/>
          </p:cNvSpPr>
          <p:nvPr>
            <p:ph type="subTitle" idx="2"/>
          </p:nvPr>
        </p:nvSpPr>
        <p:spPr>
          <a:xfrm>
            <a:off x="538175" y="2255400"/>
            <a:ext cx="3834000" cy="19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sz="1200"/>
            </a:lvl1pPr>
            <a:lvl2pPr lvl="1" algn="ctr" rtl="0">
              <a:spcBef>
                <a:spcPts val="100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247" name="Google Shape;247;p17"/>
          <p:cNvSpPr txBox="1">
            <a:spLocks noGrp="1"/>
          </p:cNvSpPr>
          <p:nvPr>
            <p:ph type="subTitle" idx="3"/>
          </p:nvPr>
        </p:nvSpPr>
        <p:spPr>
          <a:xfrm>
            <a:off x="5158975" y="1645450"/>
            <a:ext cx="2704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48" name="Google Shape;248;p17"/>
          <p:cNvSpPr txBox="1">
            <a:spLocks noGrp="1"/>
          </p:cNvSpPr>
          <p:nvPr>
            <p:ph type="subTitle" idx="4"/>
          </p:nvPr>
        </p:nvSpPr>
        <p:spPr>
          <a:xfrm>
            <a:off x="4771825" y="2255400"/>
            <a:ext cx="3834000" cy="19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sz="1200"/>
            </a:lvl1pPr>
            <a:lvl2pPr lvl="1" algn="ctr" rtl="0">
              <a:spcBef>
                <a:spcPts val="100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249" name="Google Shape;249;p17"/>
          <p:cNvSpPr/>
          <p:nvPr/>
        </p:nvSpPr>
        <p:spPr>
          <a:xfrm rot="-10350985" flipH="1">
            <a:off x="6450155" y="-124771"/>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flipH="1">
            <a:off x="8345826" y="98462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flipH="1">
            <a:off x="8977776" y="13254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flipH="1">
            <a:off x="6236651" y="1883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flipH="1">
            <a:off x="7070376" y="539299"/>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7168769" y="-99365"/>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rot="10800000" flipH="1">
            <a:off x="7678176" y="-210266"/>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rot="10350985">
            <a:off x="-562292" y="-173408"/>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823471" y="93598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a:off x="256621" y="1276811"/>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a:off x="2997746" y="13973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2164021" y="490661"/>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flipH="1">
            <a:off x="-353582" y="-148002"/>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rot="10800000">
            <a:off x="-402608" y="-258904"/>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p:cSld name="CUSTOM_5">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5" name="Google Shape;265;p18"/>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66" name="Google Shape;266;p18"/>
          <p:cNvSpPr/>
          <p:nvPr/>
        </p:nvSpPr>
        <p:spPr>
          <a:xfrm rot="-5400000">
            <a:off x="-1029861" y="815281"/>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rot="-5400000">
            <a:off x="-1888219" y="1592238"/>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rot="5400000">
            <a:off x="387256" y="36107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rot="5400000">
            <a:off x="603369" y="172221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rot="5400000">
            <a:off x="-751978" y="255224"/>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rot="5400000">
            <a:off x="1033906" y="11430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rot="5400000">
            <a:off x="1978444" y="200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rot="5400000">
            <a:off x="6115544" y="2556136"/>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rot="5400000">
            <a:off x="6901950" y="2423794"/>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rot="-5400000">
            <a:off x="8658344" y="13917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rot="-5400000">
            <a:off x="8377131" y="3215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rot="-5400000">
            <a:off x="7021777" y="3324160"/>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rot="-5400000">
            <a:off x="8011694" y="38594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rot="-5400000">
            <a:off x="7002056" y="4917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10"/>
        <p:cNvGrpSpPr/>
        <p:nvPr/>
      </p:nvGrpSpPr>
      <p:grpSpPr>
        <a:xfrm>
          <a:off x="0" y="0"/>
          <a:ext cx="0" cy="0"/>
          <a:chOff x="0" y="0"/>
          <a:chExt cx="0" cy="0"/>
        </a:xfrm>
      </p:grpSpPr>
      <p:sp>
        <p:nvSpPr>
          <p:cNvPr id="411" name="Google Shape;411;p25"/>
          <p:cNvSpPr txBox="1">
            <a:spLocks noGrp="1"/>
          </p:cNvSpPr>
          <p:nvPr>
            <p:ph type="title"/>
          </p:nvPr>
        </p:nvSpPr>
        <p:spPr>
          <a:xfrm>
            <a:off x="2629950" y="989275"/>
            <a:ext cx="3884100" cy="9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12" name="Google Shape;412;p25"/>
          <p:cNvSpPr txBox="1">
            <a:spLocks noGrp="1"/>
          </p:cNvSpPr>
          <p:nvPr>
            <p:ph type="subTitle" idx="1"/>
          </p:nvPr>
        </p:nvSpPr>
        <p:spPr>
          <a:xfrm>
            <a:off x="3043615" y="1769613"/>
            <a:ext cx="3066900" cy="10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413" name="Google Shape;413;p25"/>
          <p:cNvSpPr txBox="1">
            <a:spLocks noGrp="1"/>
          </p:cNvSpPr>
          <p:nvPr>
            <p:ph type="subTitle" idx="2"/>
          </p:nvPr>
        </p:nvSpPr>
        <p:spPr>
          <a:xfrm>
            <a:off x="2676890" y="3876500"/>
            <a:ext cx="3790200" cy="27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100">
                <a:solidFill>
                  <a:schemeClr val="dk1"/>
                </a:solidFill>
              </a:defRPr>
            </a:lvl1pPr>
            <a:lvl2pPr lvl="1" algn="ctr" rtl="0">
              <a:spcBef>
                <a:spcPts val="160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414" name="Google Shape;414;p25"/>
          <p:cNvSpPr txBox="1"/>
          <p:nvPr/>
        </p:nvSpPr>
        <p:spPr>
          <a:xfrm>
            <a:off x="2924390" y="3270788"/>
            <a:ext cx="3295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lang="en" sz="1100" b="1">
                <a:solidFill>
                  <a:schemeClr val="dk1"/>
                </a:solidFill>
                <a:latin typeface="Open Sans"/>
                <a:ea typeface="Open Sans"/>
                <a:cs typeface="Open Sans"/>
                <a:sym typeface="Open Sans"/>
              </a:rPr>
              <a:t> </a:t>
            </a:r>
            <a:r>
              <a:rPr lang="en" sz="11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100">
                <a:solidFill>
                  <a:schemeClr val="dk1"/>
                </a:solidFill>
                <a:latin typeface="Open Sans"/>
                <a:ea typeface="Open Sans"/>
                <a:cs typeface="Open Sans"/>
                <a:sym typeface="Open Sans"/>
              </a:rPr>
              <a:t>, including icons by </a:t>
            </a:r>
            <a:r>
              <a:rPr lang="en" sz="11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100">
                <a:solidFill>
                  <a:schemeClr val="dk1"/>
                </a:solidFill>
                <a:latin typeface="Open Sans"/>
                <a:ea typeface="Open Sans"/>
                <a:cs typeface="Open Sans"/>
                <a:sym typeface="Open Sans"/>
              </a:rPr>
              <a:t>, infographics &amp; images by </a:t>
            </a:r>
            <a:r>
              <a:rPr lang="en" sz="11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100" b="1">
              <a:solidFill>
                <a:schemeClr val="dk1"/>
              </a:solidFill>
              <a:latin typeface="Open Sans"/>
              <a:ea typeface="Open Sans"/>
              <a:cs typeface="Open Sans"/>
              <a:sym typeface="Open Sans"/>
            </a:endParaRPr>
          </a:p>
        </p:txBody>
      </p:sp>
      <p:sp>
        <p:nvSpPr>
          <p:cNvPr id="415" name="Google Shape;415;p25"/>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771800" y="27575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1169650" y="35512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37648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25"/>
          <p:cNvGrpSpPr/>
          <p:nvPr/>
        </p:nvGrpSpPr>
        <p:grpSpPr>
          <a:xfrm rot="10800000">
            <a:off x="7695844" y="-223188"/>
            <a:ext cx="1676378" cy="6958517"/>
            <a:chOff x="-174456" y="-1522725"/>
            <a:chExt cx="1676378" cy="6958517"/>
          </a:xfrm>
        </p:grpSpPr>
        <p:sp>
          <p:nvSpPr>
            <p:cNvPr id="424" name="Google Shape;424;p25"/>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25"/>
          <p:cNvSpPr/>
          <p:nvPr/>
        </p:nvSpPr>
        <p:spPr>
          <a:xfrm rot="10800000" flipH="1">
            <a:off x="7981650" y="28604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rot="10800000" flipH="1">
            <a:off x="7932450" y="4287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rot="10800000" flipH="1">
            <a:off x="7695850" y="17277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rot="10800000" flipH="1">
            <a:off x="829948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432"/>
        <p:cNvGrpSpPr/>
        <p:nvPr/>
      </p:nvGrpSpPr>
      <p:grpSpPr>
        <a:xfrm>
          <a:off x="0" y="0"/>
          <a:ext cx="0" cy="0"/>
          <a:chOff x="0" y="0"/>
          <a:chExt cx="0" cy="0"/>
        </a:xfrm>
      </p:grpSpPr>
      <p:sp>
        <p:nvSpPr>
          <p:cNvPr id="433" name="Google Shape;433;p2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434" name="Google Shape;434;p26"/>
          <p:cNvSpPr txBox="1">
            <a:spLocks noGrp="1"/>
          </p:cNvSpPr>
          <p:nvPr>
            <p:ph type="subTitle" idx="1"/>
          </p:nvPr>
        </p:nvSpPr>
        <p:spPr>
          <a:xfrm>
            <a:off x="2115575" y="1535450"/>
            <a:ext cx="20079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35" name="Google Shape;435;p26"/>
          <p:cNvSpPr txBox="1">
            <a:spLocks noGrp="1"/>
          </p:cNvSpPr>
          <p:nvPr>
            <p:ph type="subTitle" idx="2"/>
          </p:nvPr>
        </p:nvSpPr>
        <p:spPr>
          <a:xfrm>
            <a:off x="2016350" y="2145400"/>
            <a:ext cx="5111400" cy="179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spcBef>
                <a:spcPts val="100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436" name="Google Shape;436;p26"/>
          <p:cNvSpPr/>
          <p:nvPr/>
        </p:nvSpPr>
        <p:spPr>
          <a:xfrm flipH="1">
            <a:off x="-178543"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rot="10800000" flipH="1">
            <a:off x="-278322"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rot="-10484947">
            <a:off x="-734940"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rot="10800000" flipH="1">
            <a:off x="17222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rot="10800000" flipH="1">
            <a:off x="832326"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rot="10800000" flipH="1">
            <a:off x="61551"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 name="Google Shape;46;p4"/>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sz="12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4"/>
          <p:cNvGrpSpPr/>
          <p:nvPr/>
        </p:nvGrpSpPr>
        <p:grpSpPr>
          <a:xfrm>
            <a:off x="6806901" y="36100"/>
            <a:ext cx="2684034" cy="1738163"/>
            <a:chOff x="6654501" y="-116300"/>
            <a:chExt cx="2684034" cy="1738163"/>
          </a:xfrm>
        </p:grpSpPr>
        <p:sp>
          <p:nvSpPr>
            <p:cNvPr id="55" name="Google Shape;55;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
        <p:cNvGrpSpPr/>
        <p:nvPr/>
      </p:nvGrpSpPr>
      <p:grpSpPr>
        <a:xfrm>
          <a:off x="0" y="0"/>
          <a:ext cx="0" cy="0"/>
          <a:chOff x="0" y="0"/>
          <a:chExt cx="0" cy="0"/>
        </a:xfrm>
      </p:grpSpPr>
      <p:sp>
        <p:nvSpPr>
          <p:cNvPr id="62" name="Google Shape;62;p5"/>
          <p:cNvSpPr txBox="1">
            <a:spLocks noGrp="1"/>
          </p:cNvSpPr>
          <p:nvPr>
            <p:ph type="subTitle" idx="1"/>
          </p:nvPr>
        </p:nvSpPr>
        <p:spPr>
          <a:xfrm>
            <a:off x="5069450"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3" name="Google Shape;63;p5"/>
          <p:cNvSpPr txBox="1">
            <a:spLocks noGrp="1"/>
          </p:cNvSpPr>
          <p:nvPr>
            <p:ph type="subTitle" idx="2"/>
          </p:nvPr>
        </p:nvSpPr>
        <p:spPr>
          <a:xfrm>
            <a:off x="50694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4" name="Google Shape;64;p5"/>
          <p:cNvSpPr txBox="1">
            <a:spLocks noGrp="1"/>
          </p:cNvSpPr>
          <p:nvPr>
            <p:ph type="subTitle" idx="3"/>
          </p:nvPr>
        </p:nvSpPr>
        <p:spPr>
          <a:xfrm>
            <a:off x="1189788" y="2590588"/>
            <a:ext cx="2884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65" name="Google Shape;65;p5"/>
          <p:cNvSpPr txBox="1">
            <a:spLocks noGrp="1"/>
          </p:cNvSpPr>
          <p:nvPr>
            <p:ph type="subTitle" idx="4"/>
          </p:nvPr>
        </p:nvSpPr>
        <p:spPr>
          <a:xfrm>
            <a:off x="1189800" y="2882600"/>
            <a:ext cx="2884800" cy="78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66" name="Google Shape;66;p5"/>
          <p:cNvSpPr/>
          <p:nvPr/>
        </p:nvSpPr>
        <p:spPr>
          <a:xfrm rot="10376871">
            <a:off x="-495921" y="-203555"/>
            <a:ext cx="4143688" cy="141169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93226" y="8386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418776" y="6334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981851" y="2502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flipH="1">
            <a:off x="-201027" y="-164602"/>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rot="10800000">
            <a:off x="-259611" y="-297078"/>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rot="-448972">
            <a:off x="5418223" y="3906226"/>
            <a:ext cx="4114989" cy="1394558"/>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rot="10800000" flipH="1">
            <a:off x="6276637" y="4026301"/>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6885137" y="4472397"/>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82" name="Google Shape;82;p6"/>
          <p:cNvSpPr/>
          <p:nvPr/>
        </p:nvSpPr>
        <p:spPr>
          <a:xfrm>
            <a:off x="6082076"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10800000">
            <a:off x="6965676"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rgbClr val="9DC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10484947" flipH="1">
            <a:off x="799938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10800000">
            <a:off x="72221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10800000">
            <a:off x="8177150"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rot="10800000">
            <a:off x="8947925"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478950" y="1922950"/>
            <a:ext cx="4860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7"/>
          <p:cNvSpPr txBox="1">
            <a:spLocks noGrp="1"/>
          </p:cNvSpPr>
          <p:nvPr>
            <p:ph type="subTitle" idx="1"/>
          </p:nvPr>
        </p:nvSpPr>
        <p:spPr>
          <a:xfrm>
            <a:off x="479050" y="2757125"/>
            <a:ext cx="48600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7"/>
          <p:cNvSpPr/>
          <p:nvPr/>
        </p:nvSpPr>
        <p:spPr>
          <a:xfrm rot="-10667561">
            <a:off x="305871" y="4396335"/>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10800000">
            <a:off x="402459" y="43035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272112" y="41591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246676" y="48207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402451" y="39521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2859751" y="47374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32439" flipH="1">
            <a:off x="305871" y="-3991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26" name="Google Shape;126;p9"/>
          <p:cNvSpPr/>
          <p:nvPr/>
        </p:nvSpPr>
        <p:spPr>
          <a:xfrm rot="10800000" flipH="1">
            <a:off x="5365175"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rot="10800000" flipH="1">
            <a:off x="4874550"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21274"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flipH="1">
            <a:off x="-260192"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flipH="1">
            <a:off x="158481"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10800000" flipH="1">
            <a:off x="369972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10800000" flipH="1">
            <a:off x="1811013"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rot="10800000" flipH="1">
            <a:off x="-332175"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rot="10800000" flipH="1">
            <a:off x="123202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10800000" flipH="1">
            <a:off x="108888"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0"/>
        <p:cNvGrpSpPr/>
        <p:nvPr/>
      </p:nvGrpSpPr>
      <p:grpSpPr>
        <a:xfrm>
          <a:off x="0" y="0"/>
          <a:ext cx="0" cy="0"/>
          <a:chOff x="0" y="0"/>
          <a:chExt cx="0" cy="0"/>
        </a:xfrm>
      </p:grpSpPr>
      <p:sp>
        <p:nvSpPr>
          <p:cNvPr id="141" name="Google Shape;141;p10"/>
          <p:cNvSpPr txBox="1">
            <a:spLocks noGrp="1"/>
          </p:cNvSpPr>
          <p:nvPr>
            <p:ph type="body" idx="1"/>
          </p:nvPr>
        </p:nvSpPr>
        <p:spPr>
          <a:xfrm>
            <a:off x="540000" y="540000"/>
            <a:ext cx="3590400" cy="904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1800"/>
              <a:buNone/>
              <a:defRPr sz="3000" b="1">
                <a:solidFill>
                  <a:schemeClr val="dk1"/>
                </a:solidFill>
                <a:latin typeface="Josefin Sans"/>
                <a:ea typeface="Josefin Sans"/>
                <a:cs typeface="Josefin Sans"/>
                <a:sym typeface="Josefin Sans"/>
              </a:defRPr>
            </a:lvl1pPr>
          </a:lstStyle>
          <a:p>
            <a:endParaRPr/>
          </a:p>
        </p:txBody>
      </p:sp>
      <p:sp>
        <p:nvSpPr>
          <p:cNvPr id="142" name="Google Shape;142;p10"/>
          <p:cNvSpPr/>
          <p:nvPr/>
        </p:nvSpPr>
        <p:spPr>
          <a:xfrm flipH="1">
            <a:off x="3426309" y="3056502"/>
            <a:ext cx="5986869" cy="212719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rot="10800000" flipH="1">
            <a:off x="5737690" y="3381530"/>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315040">
            <a:off x="7305814" y="4459737"/>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flipH="1">
            <a:off x="5699552" y="47843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flipH="1">
            <a:off x="8043764" y="3943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flipH="1">
            <a:off x="8476477" y="34271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flipH="1">
            <a:off x="7442277" y="35570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217350" y="1604400"/>
            <a:ext cx="6709200" cy="148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a:spLocks noGrp="1"/>
          </p:cNvSpPr>
          <p:nvPr>
            <p:ph type="body" idx="1"/>
          </p:nvPr>
        </p:nvSpPr>
        <p:spPr>
          <a:xfrm>
            <a:off x="1668825" y="3087600"/>
            <a:ext cx="5806200" cy="45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52" name="Google Shape;152;p11"/>
          <p:cNvSpPr/>
          <p:nvPr/>
        </p:nvSpPr>
        <p:spPr>
          <a:xfrm rot="10800000" flipH="1">
            <a:off x="2527149" y="4367365"/>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6198946" y="4555768"/>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7520738" flipH="1">
            <a:off x="7812289" y="3760467"/>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flipH="1">
            <a:off x="5018091" y="47256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7887341" y="4554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8652966" y="36287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7477516" y="43673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flipH="1">
            <a:off x="-426404" y="-8470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0800000">
            <a:off x="-294784" y="-365201"/>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rgbClr val="80C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3279262" flipH="1">
            <a:off x="-226292" y="-691608"/>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885666" y="60690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flipH="1">
            <a:off x="2476066" y="6665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flipH="1">
            <a:off x="82941" y="14352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9" r:id="rId10"/>
    <p:sldLayoutId id="2147483660" r:id="rId11"/>
    <p:sldLayoutId id="2147483663" r:id="rId12"/>
    <p:sldLayoutId id="2147483664" r:id="rId13"/>
    <p:sldLayoutId id="2147483671" r:id="rId14"/>
    <p:sldLayoutId id="214748367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Branch_and_bound" TargetMode="External"/><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hyperlink" Target="https://www.coursera.org/lecture/discrete-optimization/knapsack-5-relaxation-branch-and-bound-66OlO" TargetMode="External"/><Relationship Id="rId5" Type="http://schemas.openxmlformats.org/officeDocument/2006/relationships/hyperlink" Target="https://www.baeldung.com/cs/branch-and-bound" TargetMode="External"/><Relationship Id="rId4" Type="http://schemas.openxmlformats.org/officeDocument/2006/relationships/hyperlink" Target="https://www.geeksforgeeks.org/branch-and-bound-algorith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0"/>
          <p:cNvSpPr txBox="1">
            <a:spLocks noGrp="1"/>
          </p:cNvSpPr>
          <p:nvPr>
            <p:ph type="ctrTitle"/>
          </p:nvPr>
        </p:nvSpPr>
        <p:spPr>
          <a:xfrm>
            <a:off x="681997" y="1353821"/>
            <a:ext cx="7688373" cy="2087514"/>
          </a:xfrm>
          <a:prstGeom prst="rect">
            <a:avLst/>
          </a:prstGeom>
        </p:spPr>
        <p:txBody>
          <a:bodyPr spcFirstLastPara="1" wrap="square" lIns="91425" tIns="91425" rIns="91425" bIns="91425" anchor="ctr" anchorCtr="0">
            <a:noAutofit/>
          </a:bodyPr>
          <a:lstStyle/>
          <a:p>
            <a:br>
              <a:rPr lang="en" sz="5000"/>
            </a:br>
            <a:r>
              <a:rPr lang="en" sz="5000"/>
              <a:t>BRANCH AND BOUND</a:t>
            </a:r>
          </a:p>
        </p:txBody>
      </p:sp>
      <p:sp>
        <p:nvSpPr>
          <p:cNvPr id="463" name="Google Shape;463;p30"/>
          <p:cNvSpPr txBox="1">
            <a:spLocks noGrp="1"/>
          </p:cNvSpPr>
          <p:nvPr>
            <p:ph type="subTitle" idx="1"/>
          </p:nvPr>
        </p:nvSpPr>
        <p:spPr>
          <a:xfrm>
            <a:off x="678475" y="1161821"/>
            <a:ext cx="7571907" cy="591242"/>
          </a:xfrm>
          <a:prstGeom prst="rect">
            <a:avLst/>
          </a:prstGeom>
        </p:spPr>
        <p:txBody>
          <a:bodyPr spcFirstLastPara="1" wrap="square" lIns="91425" tIns="91425" rIns="91425" bIns="91425" anchor="t" anchorCtr="0">
            <a:noAutofit/>
          </a:bodyPr>
          <a:lstStyle/>
          <a:p>
            <a:pPr marL="0" indent="0" algn="l"/>
            <a:r>
              <a:rPr lang="en-US" sz="2800" b="1" i="0" err="1">
                <a:effectLst/>
                <a:latin typeface="Arial"/>
              </a:rPr>
              <a:t>Giới</a:t>
            </a:r>
            <a:r>
              <a:rPr lang="en-US" sz="2800" b="1" i="0">
                <a:effectLst/>
                <a:latin typeface="Arial"/>
              </a:rPr>
              <a:t> </a:t>
            </a:r>
            <a:r>
              <a:rPr lang="en-US" sz="2800" b="1" i="0" err="1">
                <a:effectLst/>
                <a:latin typeface="Arial"/>
              </a:rPr>
              <a:t>thiệu</a:t>
            </a:r>
            <a:r>
              <a:rPr lang="en-US" sz="2800" b="1" i="0">
                <a:effectLst/>
                <a:latin typeface="Arial"/>
              </a:rPr>
              <a:t> </a:t>
            </a:r>
            <a:r>
              <a:rPr lang="en-US" sz="2800" b="1" i="0" err="1">
                <a:effectLst/>
                <a:latin typeface="Arial"/>
              </a:rPr>
              <a:t>phương</a:t>
            </a:r>
            <a:r>
              <a:rPr lang="en-US" sz="2800" b="1" i="0">
                <a:effectLst/>
                <a:latin typeface="Arial"/>
              </a:rPr>
              <a:t> </a:t>
            </a:r>
            <a:r>
              <a:rPr lang="en-US" sz="2800" b="1" i="0" err="1">
                <a:effectLst/>
                <a:latin typeface="Arial"/>
              </a:rPr>
              <a:t>pháp</a:t>
            </a:r>
            <a:r>
              <a:rPr lang="en-US" sz="2800" b="1" i="0">
                <a:effectLst/>
                <a:latin typeface="Arial"/>
              </a:rPr>
              <a:t> </a:t>
            </a:r>
            <a:r>
              <a:rPr lang="en-US" sz="2800" b="1" i="0" err="1">
                <a:effectLst/>
                <a:latin typeface="Arial"/>
              </a:rPr>
              <a:t>thiết</a:t>
            </a:r>
            <a:r>
              <a:rPr lang="en-US" sz="2800" b="1" i="0">
                <a:effectLst/>
                <a:latin typeface="Arial"/>
              </a:rPr>
              <a:t> </a:t>
            </a:r>
            <a:r>
              <a:rPr lang="en-US" sz="2800" b="1" i="0" err="1">
                <a:effectLst/>
                <a:latin typeface="Arial"/>
              </a:rPr>
              <a:t>kế</a:t>
            </a:r>
            <a:r>
              <a:rPr lang="en-US" sz="2800" b="1" i="0">
                <a:effectLst/>
                <a:latin typeface="Arial"/>
              </a:rPr>
              <a:t> </a:t>
            </a:r>
            <a:r>
              <a:rPr lang="en-US" sz="2800" b="1" i="0" err="1">
                <a:effectLst/>
                <a:latin typeface="Arial"/>
              </a:rPr>
              <a:t>thuật</a:t>
            </a:r>
            <a:r>
              <a:rPr lang="en-US" sz="2800" b="1" i="0">
                <a:effectLst/>
                <a:latin typeface="Arial"/>
              </a:rPr>
              <a:t> </a:t>
            </a:r>
            <a:r>
              <a:rPr lang="en-US" sz="2800" b="1" i="0" err="1">
                <a:effectLst/>
                <a:latin typeface="Arial"/>
              </a:rPr>
              <a:t>toán</a:t>
            </a:r>
            <a:r>
              <a:rPr lang="en-US" sz="2800" b="1">
                <a:latin typeface="Arial"/>
              </a:rPr>
              <a:t> </a:t>
            </a:r>
          </a:p>
        </p:txBody>
      </p:sp>
      <p:sp>
        <p:nvSpPr>
          <p:cNvPr id="4" name="Google Shape;463;p30">
            <a:extLst>
              <a:ext uri="{FF2B5EF4-FFF2-40B4-BE49-F238E27FC236}">
                <a16:creationId xmlns:a16="http://schemas.microsoft.com/office/drawing/2014/main" id="{49CA493B-5DEF-4070-B7FC-7CC1BAF6C9DF}"/>
              </a:ext>
            </a:extLst>
          </p:cNvPr>
          <p:cNvSpPr txBox="1">
            <a:spLocks/>
          </p:cNvSpPr>
          <p:nvPr/>
        </p:nvSpPr>
        <p:spPr>
          <a:xfrm>
            <a:off x="1461958" y="1806335"/>
            <a:ext cx="3952303" cy="591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9pPr>
          </a:lstStyle>
          <a:p>
            <a:pPr marL="0" indent="0" algn="l"/>
            <a:r>
              <a:rPr lang="vi-VN" sz="3200" b="1">
                <a:latin typeface="Josefin Sans"/>
              </a:rPr>
              <a:t>Completed Search </a:t>
            </a:r>
            <a:endParaRPr lang="vi-VN" sz="3200" b="1">
              <a:latin typeface="Josefin Sans" panose="020B0604020202020204" charset="0"/>
            </a:endParaRPr>
          </a:p>
        </p:txBody>
      </p:sp>
      <p:sp>
        <p:nvSpPr>
          <p:cNvPr id="6" name="Google Shape;463;p30">
            <a:extLst>
              <a:ext uri="{FF2B5EF4-FFF2-40B4-BE49-F238E27FC236}">
                <a16:creationId xmlns:a16="http://schemas.microsoft.com/office/drawing/2014/main" id="{998DE9F5-0D09-4881-AFE9-B1962BDF3830}"/>
              </a:ext>
            </a:extLst>
          </p:cNvPr>
          <p:cNvSpPr txBox="1">
            <a:spLocks/>
          </p:cNvSpPr>
          <p:nvPr/>
        </p:nvSpPr>
        <p:spPr>
          <a:xfrm>
            <a:off x="5384695" y="3438557"/>
            <a:ext cx="2985675" cy="389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9pPr>
          </a:lstStyle>
          <a:p>
            <a:pPr marL="0" indent="0" algn="l"/>
            <a:r>
              <a:rPr lang="en-US" sz="1800">
                <a:latin typeface="Arial"/>
              </a:rPr>
              <a:t>GVHD: </a:t>
            </a:r>
            <a:r>
              <a:rPr lang="en-US" sz="1800" err="1">
                <a:latin typeface="Arial"/>
              </a:rPr>
              <a:t>Nguyễn</a:t>
            </a:r>
            <a:r>
              <a:rPr lang="en-US" sz="1800">
                <a:latin typeface="Arial"/>
              </a:rPr>
              <a:t> Thanh </a:t>
            </a:r>
            <a:r>
              <a:rPr lang="en-US" sz="1800" err="1">
                <a:latin typeface="Arial"/>
              </a:rPr>
              <a:t>Sơn</a:t>
            </a:r>
            <a:endParaRPr lang="en-US" sz="180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2E3F-186A-4D89-B852-C64ACBDF581C}"/>
              </a:ext>
            </a:extLst>
          </p:cNvPr>
          <p:cNvSpPr>
            <a:spLocks noGrp="1"/>
          </p:cNvSpPr>
          <p:nvPr>
            <p:ph type="title"/>
          </p:nvPr>
        </p:nvSpPr>
        <p:spPr>
          <a:xfrm>
            <a:off x="887659" y="1084750"/>
            <a:ext cx="4860000" cy="822300"/>
          </a:xfrm>
        </p:spPr>
        <p:txBody>
          <a:bodyPr/>
          <a:lstStyle/>
          <a:p>
            <a:r>
              <a:rPr lang="en-US"/>
              <a:t>Bound ?</a:t>
            </a:r>
          </a:p>
        </p:txBody>
      </p:sp>
      <p:sp>
        <p:nvSpPr>
          <p:cNvPr id="3" name="Subtitle 2">
            <a:extLst>
              <a:ext uri="{FF2B5EF4-FFF2-40B4-BE49-F238E27FC236}">
                <a16:creationId xmlns:a16="http://schemas.microsoft.com/office/drawing/2014/main" id="{195C5E4D-B42A-4710-AA9C-26C3026EEEDB}"/>
              </a:ext>
            </a:extLst>
          </p:cNvPr>
          <p:cNvSpPr>
            <a:spLocks noGrp="1"/>
          </p:cNvSpPr>
          <p:nvPr>
            <p:ph type="subTitle" idx="1"/>
          </p:nvPr>
        </p:nvSpPr>
        <p:spPr>
          <a:xfrm>
            <a:off x="499831" y="2182161"/>
            <a:ext cx="5247828" cy="1142930"/>
          </a:xfrm>
        </p:spPr>
        <p:txBody>
          <a:bodyPr/>
          <a:lstStyle/>
          <a:p>
            <a:pPr>
              <a:buFont typeface="Wingdings" panose="05000000000000000000" pitchFamily="2" charset="2"/>
              <a:buChar char="q"/>
            </a:pPr>
            <a:r>
              <a:rPr lang="en-US">
                <a:latin typeface="Josefin Sans" panose="020B0604020202020204" charset="0"/>
              </a:rPr>
              <a:t>C</a:t>
            </a:r>
            <a:r>
              <a:rPr lang="vi-VN">
                <a:latin typeface="Josefin Sans" panose="020B0604020202020204" charset="0"/>
              </a:rPr>
              <a:t>ận là ước lượng không phải dự đoán. để xác định cận, phải chắc rằng số đó lớn hơn hoặc bằng (cận trên) hoặc bé hơn hoặc bằng (cận dưới) giá trị lớn nhất hoặc giá trị bé nhất trong 1 </a:t>
            </a:r>
            <a:r>
              <a:rPr lang="en-US" err="1">
                <a:latin typeface="Josefin Sans" panose="020B0604020202020204" charset="0"/>
              </a:rPr>
              <a:t>bộ</a:t>
            </a:r>
            <a:r>
              <a:rPr lang="en-US">
                <a:latin typeface="Josefin Sans" panose="020B0604020202020204" charset="0"/>
              </a:rPr>
              <a:t>.</a:t>
            </a:r>
          </a:p>
        </p:txBody>
      </p:sp>
    </p:spTree>
    <p:extLst>
      <p:ext uri="{BB962C8B-B14F-4D97-AF65-F5344CB8AC3E}">
        <p14:creationId xmlns:p14="http://schemas.microsoft.com/office/powerpoint/2010/main" val="168041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6"/>
          <p:cNvSpPr txBox="1">
            <a:spLocks noGrp="1"/>
          </p:cNvSpPr>
          <p:nvPr>
            <p:ph type="subTitle" idx="1"/>
          </p:nvPr>
        </p:nvSpPr>
        <p:spPr>
          <a:xfrm>
            <a:off x="473571" y="1111857"/>
            <a:ext cx="8200364" cy="2878251"/>
          </a:xfrm>
          <a:prstGeom prst="rect">
            <a:avLst/>
          </a:prstGeom>
        </p:spPr>
        <p:txBody>
          <a:bodyPr spcFirstLastPara="1" wrap="square" lIns="91425" tIns="91425" rIns="91425" bIns="91425" anchor="t" anchorCtr="0">
            <a:noAutofit/>
          </a:bodyPr>
          <a:lstStyle/>
          <a:p>
            <a:pPr marL="342900" algn="l">
              <a:spcAft>
                <a:spcPts val="1600"/>
              </a:spcAft>
              <a:buFont typeface="Wingdings" panose="05000000000000000000" pitchFamily="2" charset="2"/>
              <a:buChar char="q"/>
            </a:pPr>
            <a:r>
              <a:rPr lang="en-US" b="1" err="1">
                <a:latin typeface="Josefin Sans"/>
              </a:rPr>
              <a:t>Để</a:t>
            </a:r>
            <a:r>
              <a:rPr lang="en-US" b="1">
                <a:latin typeface="Josefin Sans"/>
              </a:rPr>
              <a:t> </a:t>
            </a:r>
            <a:r>
              <a:rPr lang="en-US" b="1" err="1">
                <a:latin typeface="Josefin Sans"/>
              </a:rPr>
              <a:t>dễ</a:t>
            </a:r>
            <a:r>
              <a:rPr lang="en-US" b="1">
                <a:latin typeface="Josefin Sans"/>
              </a:rPr>
              <a:t> </a:t>
            </a:r>
            <a:r>
              <a:rPr lang="en-US" b="1" err="1">
                <a:latin typeface="Josefin Sans"/>
              </a:rPr>
              <a:t>hình</a:t>
            </a:r>
            <a:r>
              <a:rPr lang="en-US" b="1">
                <a:latin typeface="Josefin Sans"/>
              </a:rPr>
              <a:t> dung </a:t>
            </a:r>
            <a:r>
              <a:rPr lang="en-US" b="1" err="1">
                <a:latin typeface="Josefin Sans"/>
              </a:rPr>
              <a:t>thì</a:t>
            </a:r>
            <a:r>
              <a:rPr lang="en-US" b="1">
                <a:latin typeface="Josefin Sans"/>
              </a:rPr>
              <a:t> </a:t>
            </a:r>
            <a:r>
              <a:rPr lang="en-US" b="1" err="1">
                <a:latin typeface="Josefin Sans"/>
              </a:rPr>
              <a:t>BnB</a:t>
            </a:r>
            <a:r>
              <a:rPr lang="en-US" b="1">
                <a:latin typeface="Josefin Sans"/>
              </a:rPr>
              <a:t> </a:t>
            </a:r>
            <a:r>
              <a:rPr lang="en-US" b="1" err="1">
                <a:latin typeface="Josefin Sans"/>
              </a:rPr>
              <a:t>giống</a:t>
            </a:r>
            <a:r>
              <a:rPr lang="en-US" b="1">
                <a:latin typeface="Josefin Sans"/>
              </a:rPr>
              <a:t> </a:t>
            </a:r>
            <a:r>
              <a:rPr lang="en-US" b="1" err="1">
                <a:latin typeface="Josefin Sans"/>
              </a:rPr>
              <a:t>như</a:t>
            </a:r>
            <a:r>
              <a:rPr lang="en-US" b="1">
                <a:latin typeface="Josefin Sans"/>
              </a:rPr>
              <a:t> </a:t>
            </a:r>
            <a:r>
              <a:rPr lang="en-US" b="1" err="1">
                <a:latin typeface="Josefin Sans"/>
              </a:rPr>
              <a:t>một</a:t>
            </a:r>
            <a:r>
              <a:rPr lang="en-US" b="1">
                <a:latin typeface="Josefin Sans"/>
              </a:rPr>
              <a:t> “</a:t>
            </a:r>
            <a:r>
              <a:rPr lang="en-US" b="1" err="1">
                <a:latin typeface="Josefin Sans"/>
              </a:rPr>
              <a:t>cây</a:t>
            </a:r>
            <a:r>
              <a:rPr lang="en-US" b="1">
                <a:latin typeface="Josefin Sans"/>
              </a:rPr>
              <a:t> Bonsai” </a:t>
            </a:r>
            <a:r>
              <a:rPr lang="en-US" b="1" err="1">
                <a:latin typeface="Josefin Sans"/>
              </a:rPr>
              <a:t>và</a:t>
            </a:r>
            <a:r>
              <a:rPr lang="en-US" b="1">
                <a:latin typeface="Josefin Sans"/>
              </a:rPr>
              <a:t> </a:t>
            </a:r>
            <a:r>
              <a:rPr lang="en-US" b="1" err="1">
                <a:latin typeface="Josefin Sans"/>
              </a:rPr>
              <a:t>nhiệm</a:t>
            </a:r>
            <a:r>
              <a:rPr lang="en-US" b="1">
                <a:latin typeface="Josefin Sans"/>
              </a:rPr>
              <a:t> </a:t>
            </a:r>
            <a:r>
              <a:rPr lang="en-US" b="1" err="1">
                <a:latin typeface="Josefin Sans"/>
              </a:rPr>
              <a:t>vụ</a:t>
            </a:r>
            <a:r>
              <a:rPr lang="en-US" b="1">
                <a:latin typeface="Josefin Sans"/>
              </a:rPr>
              <a:t> </a:t>
            </a:r>
            <a:r>
              <a:rPr lang="en-US" b="1" err="1">
                <a:latin typeface="Josefin Sans"/>
              </a:rPr>
              <a:t>của</a:t>
            </a:r>
            <a:r>
              <a:rPr lang="en-US" b="1">
                <a:latin typeface="Josefin Sans"/>
              </a:rPr>
              <a:t> ta </a:t>
            </a:r>
            <a:r>
              <a:rPr lang="en-US" b="1" err="1">
                <a:latin typeface="Josefin Sans"/>
              </a:rPr>
              <a:t>là</a:t>
            </a:r>
            <a:r>
              <a:rPr lang="en-US" b="1">
                <a:latin typeface="Josefin Sans"/>
              </a:rPr>
              <a:t> </a:t>
            </a:r>
            <a:r>
              <a:rPr lang="en-US" b="1" err="1">
                <a:latin typeface="Josefin Sans"/>
              </a:rPr>
              <a:t>dùng</a:t>
            </a:r>
            <a:r>
              <a:rPr lang="en-US" b="1">
                <a:latin typeface="Josefin Sans"/>
              </a:rPr>
              <a:t> “</a:t>
            </a:r>
            <a:r>
              <a:rPr lang="en-US" b="1" err="1">
                <a:latin typeface="Josefin Sans"/>
              </a:rPr>
              <a:t>cận</a:t>
            </a:r>
            <a:r>
              <a:rPr lang="en-US" b="1">
                <a:latin typeface="Josefin Sans"/>
              </a:rPr>
              <a:t>” </a:t>
            </a:r>
            <a:r>
              <a:rPr lang="en-US" b="1" err="1">
                <a:latin typeface="Josefin Sans"/>
              </a:rPr>
              <a:t>như</a:t>
            </a:r>
            <a:r>
              <a:rPr lang="en-US" b="1">
                <a:latin typeface="Josefin Sans"/>
              </a:rPr>
              <a:t> </a:t>
            </a:r>
            <a:r>
              <a:rPr lang="en-US" b="1" err="1">
                <a:latin typeface="Josefin Sans"/>
              </a:rPr>
              <a:t>một</a:t>
            </a:r>
            <a:r>
              <a:rPr lang="en-US" b="1">
                <a:latin typeface="Josefin Sans"/>
              </a:rPr>
              <a:t> </a:t>
            </a:r>
            <a:r>
              <a:rPr lang="en-US" b="1" err="1">
                <a:latin typeface="Josefin Sans"/>
              </a:rPr>
              <a:t>cái</a:t>
            </a:r>
            <a:r>
              <a:rPr lang="en-US" b="1">
                <a:latin typeface="Josefin Sans"/>
              </a:rPr>
              <a:t> “</a:t>
            </a:r>
            <a:r>
              <a:rPr lang="en-US" b="1" err="1">
                <a:latin typeface="Josefin Sans"/>
              </a:rPr>
              <a:t>kéo</a:t>
            </a:r>
            <a:r>
              <a:rPr lang="en-US" b="1">
                <a:latin typeface="Josefin Sans"/>
              </a:rPr>
              <a:t>” </a:t>
            </a:r>
            <a:r>
              <a:rPr lang="en-US" b="1" err="1">
                <a:latin typeface="Josefin Sans"/>
              </a:rPr>
              <a:t>để</a:t>
            </a:r>
            <a:r>
              <a:rPr lang="en-US" b="1">
                <a:latin typeface="Josefin Sans"/>
              </a:rPr>
              <a:t> </a:t>
            </a:r>
            <a:r>
              <a:rPr lang="en-US" b="1" err="1">
                <a:latin typeface="Josefin Sans"/>
              </a:rPr>
              <a:t>tỉa</a:t>
            </a:r>
            <a:r>
              <a:rPr lang="en-US" b="1">
                <a:latin typeface="Josefin Sans"/>
              </a:rPr>
              <a:t> </a:t>
            </a:r>
            <a:r>
              <a:rPr lang="en-US" b="1" err="1">
                <a:latin typeface="Josefin Sans"/>
              </a:rPr>
              <a:t>gọn</a:t>
            </a:r>
            <a:r>
              <a:rPr lang="en-US" b="1">
                <a:latin typeface="Josefin Sans"/>
              </a:rPr>
              <a:t> </a:t>
            </a:r>
            <a:r>
              <a:rPr lang="en-US" b="1" err="1">
                <a:latin typeface="Josefin Sans"/>
              </a:rPr>
              <a:t>những</a:t>
            </a:r>
            <a:r>
              <a:rPr lang="en-US" b="1">
                <a:latin typeface="Josefin Sans"/>
              </a:rPr>
              <a:t> </a:t>
            </a:r>
            <a:r>
              <a:rPr lang="en-US" b="1" err="1">
                <a:latin typeface="Josefin Sans"/>
              </a:rPr>
              <a:t>nhánh</a:t>
            </a:r>
            <a:r>
              <a:rPr lang="en-US" b="1">
                <a:latin typeface="Josefin Sans"/>
              </a:rPr>
              <a:t> “</a:t>
            </a:r>
            <a:r>
              <a:rPr lang="en-US" b="1" err="1">
                <a:latin typeface="Josefin Sans"/>
              </a:rPr>
              <a:t>giải</a:t>
            </a:r>
            <a:r>
              <a:rPr lang="en-US" b="1">
                <a:latin typeface="Josefin Sans"/>
              </a:rPr>
              <a:t> </a:t>
            </a:r>
            <a:r>
              <a:rPr lang="en-US" b="1" err="1">
                <a:latin typeface="Josefin Sans"/>
              </a:rPr>
              <a:t>pháp</a:t>
            </a:r>
            <a:r>
              <a:rPr lang="en-US" b="1">
                <a:latin typeface="Josefin Sans"/>
              </a:rPr>
              <a:t>” </a:t>
            </a:r>
            <a:r>
              <a:rPr lang="en-US" b="1" err="1">
                <a:latin typeface="Josefin Sans"/>
              </a:rPr>
              <a:t>kém</a:t>
            </a:r>
            <a:r>
              <a:rPr lang="en-US" b="1">
                <a:latin typeface="Josefin Sans"/>
              </a:rPr>
              <a:t> </a:t>
            </a:r>
            <a:r>
              <a:rPr lang="en-US" b="1" err="1">
                <a:latin typeface="Josefin Sans"/>
              </a:rPr>
              <a:t>hiệu</a:t>
            </a:r>
            <a:r>
              <a:rPr lang="en-US" b="1">
                <a:latin typeface="Josefin Sans"/>
              </a:rPr>
              <a:t> </a:t>
            </a:r>
            <a:r>
              <a:rPr lang="en-US" b="1" err="1">
                <a:latin typeface="Josefin Sans"/>
              </a:rPr>
              <a:t>quả</a:t>
            </a:r>
            <a:r>
              <a:rPr lang="en-US" b="1">
                <a:latin typeface="Josefin Sans"/>
              </a:rPr>
              <a:t> </a:t>
            </a:r>
            <a:r>
              <a:rPr lang="en-US" b="1" err="1">
                <a:latin typeface="Josefin Sans"/>
              </a:rPr>
              <a:t>như</a:t>
            </a:r>
            <a:r>
              <a:rPr lang="en-US" b="1">
                <a:latin typeface="Josefin Sans"/>
              </a:rPr>
              <a:t> </a:t>
            </a:r>
            <a:r>
              <a:rPr lang="en-US" b="1" err="1">
                <a:latin typeface="Josefin Sans"/>
              </a:rPr>
              <a:t>để</a:t>
            </a:r>
            <a:r>
              <a:rPr lang="en-US" b="1">
                <a:latin typeface="Josefin Sans"/>
              </a:rPr>
              <a:t> </a:t>
            </a:r>
            <a:r>
              <a:rPr lang="en-US" b="1" err="1">
                <a:latin typeface="Josefin Sans"/>
              </a:rPr>
              <a:t>loại</a:t>
            </a:r>
            <a:r>
              <a:rPr lang="en-US" b="1">
                <a:latin typeface="Josefin Sans"/>
              </a:rPr>
              <a:t> </a:t>
            </a:r>
            <a:r>
              <a:rPr lang="en-US" b="1" err="1">
                <a:latin typeface="Josefin Sans"/>
              </a:rPr>
              <a:t>bỏ</a:t>
            </a:r>
            <a:r>
              <a:rPr lang="en-US" b="1">
                <a:latin typeface="Josefin Sans"/>
              </a:rPr>
              <a:t> </a:t>
            </a:r>
            <a:r>
              <a:rPr lang="en-US" b="1" err="1">
                <a:latin typeface="Josefin Sans"/>
              </a:rPr>
              <a:t>những</a:t>
            </a:r>
            <a:r>
              <a:rPr lang="en-US" b="1">
                <a:latin typeface="Josefin Sans"/>
              </a:rPr>
              <a:t> “</a:t>
            </a:r>
            <a:r>
              <a:rPr lang="en-US" b="1" err="1">
                <a:latin typeface="Josefin Sans"/>
              </a:rPr>
              <a:t>nhánh</a:t>
            </a:r>
            <a:r>
              <a:rPr lang="en-US" b="1">
                <a:latin typeface="Josefin Sans"/>
              </a:rPr>
              <a:t> </a:t>
            </a:r>
            <a:r>
              <a:rPr lang="en-US" b="1" err="1">
                <a:latin typeface="Josefin Sans"/>
              </a:rPr>
              <a:t>xấu</a:t>
            </a:r>
            <a:r>
              <a:rPr lang="en-US" b="1">
                <a:latin typeface="Josefin Sans"/>
              </a:rPr>
              <a:t>” </a:t>
            </a:r>
            <a:r>
              <a:rPr lang="en-US" b="1" err="1">
                <a:latin typeface="Josefin Sans"/>
              </a:rPr>
              <a:t>thì</a:t>
            </a:r>
            <a:r>
              <a:rPr lang="en-US" b="1">
                <a:latin typeface="Josefin Sans"/>
              </a:rPr>
              <a:t> ta </a:t>
            </a:r>
            <a:r>
              <a:rPr lang="en-US" b="1" err="1">
                <a:latin typeface="Josefin Sans"/>
              </a:rPr>
              <a:t>sẻ</a:t>
            </a:r>
            <a:r>
              <a:rPr lang="en-US" b="1">
                <a:latin typeface="Josefin Sans"/>
              </a:rPr>
              <a:t> </a:t>
            </a:r>
            <a:r>
              <a:rPr lang="en-US" b="1" err="1">
                <a:latin typeface="Josefin Sans"/>
              </a:rPr>
              <a:t>thu</a:t>
            </a:r>
            <a:r>
              <a:rPr lang="en-US" b="1">
                <a:latin typeface="Josefin Sans"/>
              </a:rPr>
              <a:t> </a:t>
            </a:r>
            <a:r>
              <a:rPr lang="en-US" b="1" err="1">
                <a:latin typeface="Josefin Sans"/>
              </a:rPr>
              <a:t>được</a:t>
            </a:r>
            <a:r>
              <a:rPr lang="en-US" b="1">
                <a:latin typeface="Josefin Sans"/>
              </a:rPr>
              <a:t> “</a:t>
            </a:r>
            <a:r>
              <a:rPr lang="en-US" b="1" err="1">
                <a:latin typeface="Josefin Sans"/>
              </a:rPr>
              <a:t>cây</a:t>
            </a:r>
            <a:r>
              <a:rPr lang="en-US" b="1">
                <a:latin typeface="Josefin Sans"/>
              </a:rPr>
              <a:t> Bonsai” </a:t>
            </a:r>
            <a:r>
              <a:rPr lang="en-US" b="1" err="1">
                <a:latin typeface="Josefin Sans"/>
              </a:rPr>
              <a:t>đẹp</a:t>
            </a:r>
            <a:r>
              <a:rPr lang="en-US" b="1">
                <a:latin typeface="Josefin Sans"/>
              </a:rPr>
              <a:t> </a:t>
            </a:r>
            <a:r>
              <a:rPr lang="en-US" b="1" err="1">
                <a:latin typeface="Josefin Sans"/>
              </a:rPr>
              <a:t>hơn</a:t>
            </a:r>
            <a:r>
              <a:rPr lang="en-US" b="1">
                <a:latin typeface="Josefin Sans"/>
              </a:rPr>
              <a:t>.</a:t>
            </a:r>
            <a:endParaRPr lang="vi-VN" b="1">
              <a:latin typeface="Josefin Sans"/>
            </a:endParaRPr>
          </a:p>
          <a:p>
            <a:pPr marL="342900" algn="l">
              <a:spcAft>
                <a:spcPts val="1600"/>
              </a:spcAft>
              <a:buFont typeface="Wingdings" panose="05000000000000000000" pitchFamily="2" charset="2"/>
              <a:buChar char="q"/>
            </a:pPr>
            <a:r>
              <a:rPr lang="en" b="1">
                <a:latin typeface="Josefin Sans" panose="020B0604020202020204" charset="0"/>
              </a:rPr>
              <a:t>Thuật toán Branch and Bound là thuật toán được thiết kế để sử dụng với các bài toán tối ưu tổ hợp và tối ưu rời rạc.</a:t>
            </a:r>
          </a:p>
          <a:p>
            <a:pPr marL="342900" algn="l">
              <a:spcAft>
                <a:spcPts val="1600"/>
              </a:spcAft>
              <a:buFont typeface="Wingdings" panose="05000000000000000000" pitchFamily="2" charset="2"/>
              <a:buChar char="q"/>
            </a:pPr>
            <a:r>
              <a:rPr lang="en-US" b="1" err="1">
                <a:latin typeface="Josefin Sans" panose="020B0604020202020204" charset="0"/>
              </a:rPr>
              <a:t>Về</a:t>
            </a:r>
            <a:r>
              <a:rPr lang="en-US" b="1">
                <a:latin typeface="Josefin Sans" panose="020B0604020202020204" charset="0"/>
              </a:rPr>
              <a:t> </a:t>
            </a:r>
            <a:r>
              <a:rPr lang="en-US" b="1" err="1">
                <a:latin typeface="Josefin Sans" panose="020B0604020202020204" charset="0"/>
              </a:rPr>
              <a:t>bản</a:t>
            </a:r>
            <a:r>
              <a:rPr lang="en-US" b="1">
                <a:latin typeface="Josefin Sans" panose="020B0604020202020204" charset="0"/>
              </a:rPr>
              <a:t> </a:t>
            </a:r>
            <a:r>
              <a:rPr lang="en-US" b="1" err="1">
                <a:latin typeface="Josefin Sans" panose="020B0604020202020204" charset="0"/>
              </a:rPr>
              <a:t>chất</a:t>
            </a:r>
            <a:r>
              <a:rPr lang="en-US" b="1">
                <a:latin typeface="Josefin Sans" panose="020B0604020202020204" charset="0"/>
              </a:rPr>
              <a:t> </a:t>
            </a:r>
            <a:r>
              <a:rPr lang="en" b="1">
                <a:latin typeface="Josefin Sans" panose="020B0604020202020204" charset="0"/>
              </a:rPr>
              <a:t>Branch and Bound</a:t>
            </a:r>
            <a:r>
              <a:rPr lang="en-US" b="1">
                <a:latin typeface="Josefin Sans" panose="020B0604020202020204" charset="0"/>
              </a:rPr>
              <a:t> </a:t>
            </a:r>
            <a:r>
              <a:rPr lang="en-US" b="1" err="1">
                <a:latin typeface="Josefin Sans" panose="020B0604020202020204" charset="0"/>
              </a:rPr>
              <a:t>là</a:t>
            </a:r>
            <a:r>
              <a:rPr lang="en-US" b="1">
                <a:latin typeface="Josefin Sans" panose="020B0604020202020204" charset="0"/>
              </a:rPr>
              <a:t> </a:t>
            </a:r>
            <a:r>
              <a:rPr lang="en-US" b="1" err="1">
                <a:latin typeface="Josefin Sans" panose="020B0604020202020204" charset="0"/>
              </a:rPr>
              <a:t>cải</a:t>
            </a:r>
            <a:r>
              <a:rPr lang="en-US" b="1">
                <a:latin typeface="Josefin Sans" panose="020B0604020202020204" charset="0"/>
              </a:rPr>
              <a:t> </a:t>
            </a:r>
            <a:r>
              <a:rPr lang="en-US" b="1" err="1">
                <a:latin typeface="Josefin Sans" panose="020B0604020202020204" charset="0"/>
              </a:rPr>
              <a:t>tiến</a:t>
            </a:r>
            <a:r>
              <a:rPr lang="en-US" b="1">
                <a:latin typeface="Josefin Sans" panose="020B0604020202020204" charset="0"/>
              </a:rPr>
              <a:t> </a:t>
            </a:r>
            <a:r>
              <a:rPr lang="en-US" b="1" err="1">
                <a:latin typeface="Josefin Sans" panose="020B0604020202020204" charset="0"/>
              </a:rPr>
              <a:t>của</a:t>
            </a:r>
            <a:r>
              <a:rPr lang="en-US" b="1">
                <a:latin typeface="Josefin Sans" panose="020B0604020202020204" charset="0"/>
              </a:rPr>
              <a:t> Backtracking, </a:t>
            </a:r>
            <a:r>
              <a:rPr lang="en-US" b="1" err="1">
                <a:latin typeface="Josefin Sans" panose="020B0604020202020204" charset="0"/>
              </a:rPr>
              <a:t>nó</a:t>
            </a:r>
            <a:r>
              <a:rPr lang="en-US" b="1">
                <a:latin typeface="Josefin Sans" panose="020B0604020202020204" charset="0"/>
              </a:rPr>
              <a:t> </a:t>
            </a:r>
            <a:r>
              <a:rPr lang="en-US" b="1" err="1">
                <a:latin typeface="Josefin Sans" panose="020B0604020202020204" charset="0"/>
              </a:rPr>
              <a:t>ràng</a:t>
            </a:r>
            <a:r>
              <a:rPr lang="en-US" b="1">
                <a:latin typeface="Josefin Sans" panose="020B0604020202020204" charset="0"/>
              </a:rPr>
              <a:t> </a:t>
            </a:r>
            <a:r>
              <a:rPr lang="en-US" b="1" err="1">
                <a:latin typeface="Josefin Sans" panose="020B0604020202020204" charset="0"/>
              </a:rPr>
              <a:t>buộc</a:t>
            </a:r>
            <a:r>
              <a:rPr lang="en-US" b="1">
                <a:latin typeface="Josefin Sans" panose="020B0604020202020204" charset="0"/>
              </a:rPr>
              <a:t> </a:t>
            </a:r>
            <a:r>
              <a:rPr lang="en-US" b="1" err="1">
                <a:latin typeface="Josefin Sans" panose="020B0604020202020204" charset="0"/>
              </a:rPr>
              <a:t>giá</a:t>
            </a:r>
            <a:r>
              <a:rPr lang="en-US" b="1">
                <a:latin typeface="Josefin Sans" panose="020B0604020202020204" charset="0"/>
              </a:rPr>
              <a:t> </a:t>
            </a:r>
            <a:r>
              <a:rPr lang="en-US" b="1" err="1">
                <a:latin typeface="Josefin Sans" panose="020B0604020202020204" charset="0"/>
              </a:rPr>
              <a:t>trị</a:t>
            </a:r>
            <a:r>
              <a:rPr lang="en-US" b="1">
                <a:latin typeface="Josefin Sans" panose="020B0604020202020204" charset="0"/>
              </a:rPr>
              <a:t> </a:t>
            </a:r>
            <a:r>
              <a:rPr lang="en-US" b="1" err="1">
                <a:latin typeface="Josefin Sans" panose="020B0604020202020204" charset="0"/>
              </a:rPr>
              <a:t>tốt</a:t>
            </a:r>
            <a:r>
              <a:rPr lang="en-US" b="1">
                <a:latin typeface="Josefin Sans" panose="020B0604020202020204" charset="0"/>
              </a:rPr>
              <a:t> </a:t>
            </a:r>
            <a:r>
              <a:rPr lang="en-US" b="1" err="1">
                <a:latin typeface="Josefin Sans" panose="020B0604020202020204" charset="0"/>
              </a:rPr>
              <a:t>nhất</a:t>
            </a:r>
            <a:r>
              <a:rPr lang="en-US" b="1">
                <a:latin typeface="Josefin Sans" panose="020B0604020202020204" charset="0"/>
              </a:rPr>
              <a:t> </a:t>
            </a:r>
            <a:r>
              <a:rPr lang="en-US" b="1" err="1">
                <a:latin typeface="Josefin Sans" panose="020B0604020202020204" charset="0"/>
              </a:rPr>
              <a:t>từ</a:t>
            </a:r>
            <a:r>
              <a:rPr lang="en-US" b="1">
                <a:latin typeface="Josefin Sans" panose="020B0604020202020204" charset="0"/>
              </a:rPr>
              <a:t> </a:t>
            </a:r>
            <a:r>
              <a:rPr lang="en-US" b="1" err="1">
                <a:latin typeface="Josefin Sans" panose="020B0604020202020204" charset="0"/>
              </a:rPr>
              <a:t>gốc</a:t>
            </a:r>
            <a:r>
              <a:rPr lang="en-US" b="1">
                <a:latin typeface="Josefin Sans" panose="020B0604020202020204" charset="0"/>
              </a:rPr>
              <a:t> </a:t>
            </a:r>
            <a:r>
              <a:rPr lang="en-US" b="1" err="1">
                <a:latin typeface="Josefin Sans" panose="020B0604020202020204" charset="0"/>
              </a:rPr>
              <a:t>đến</a:t>
            </a:r>
            <a:r>
              <a:rPr lang="en-US" b="1">
                <a:latin typeface="Josefin Sans" panose="020B0604020202020204" charset="0"/>
              </a:rPr>
              <a:t> </a:t>
            </a:r>
            <a:r>
              <a:rPr lang="en-US" b="1" err="1">
                <a:latin typeface="Josefin Sans" panose="020B0604020202020204" charset="0"/>
              </a:rPr>
              <a:t>mọi</a:t>
            </a:r>
            <a:r>
              <a:rPr lang="en-US" b="1">
                <a:latin typeface="Josefin Sans" panose="020B0604020202020204" charset="0"/>
              </a:rPr>
              <a:t> </a:t>
            </a:r>
            <a:r>
              <a:rPr lang="en-US" b="1" err="1">
                <a:latin typeface="Josefin Sans" panose="020B0604020202020204" charset="0"/>
              </a:rPr>
              <a:t>nút</a:t>
            </a:r>
            <a:r>
              <a:rPr lang="en-US" b="1">
                <a:latin typeface="Josefin Sans" panose="020B0604020202020204" charset="0"/>
              </a:rPr>
              <a:t>. </a:t>
            </a:r>
            <a:endParaRPr lang="en">
              <a:latin typeface="Josefin Sans" panose="020B0604020202020204" charset="0"/>
            </a:endParaRPr>
          </a:p>
          <a:p>
            <a:pPr marL="342900" lvl="0" algn="r" rtl="0">
              <a:spcBef>
                <a:spcPts val="0"/>
              </a:spcBef>
              <a:spcAft>
                <a:spcPts val="1600"/>
              </a:spcAft>
              <a:buFont typeface="Wingdings" panose="05000000000000000000" pitchFamily="2" charset="2"/>
              <a:buChar char="q"/>
            </a:pPr>
            <a:endParaRPr lang="en">
              <a:latin typeface="Josefin Sans" panose="020B0604020202020204" charset="0"/>
            </a:endParaRPr>
          </a:p>
          <a:p>
            <a:pPr marL="342900" lvl="0" algn="r" rtl="0">
              <a:spcBef>
                <a:spcPts val="0"/>
              </a:spcBef>
              <a:spcAft>
                <a:spcPts val="1600"/>
              </a:spcAft>
              <a:buFont typeface="Wingdings" panose="05000000000000000000" pitchFamily="2" charset="2"/>
              <a:buChar char="q"/>
            </a:pPr>
            <a:endParaRPr>
              <a:latin typeface="Josefin Sans" panose="020B0604020202020204" charset="0"/>
            </a:endParaRPr>
          </a:p>
        </p:txBody>
      </p:sp>
      <p:sp>
        <p:nvSpPr>
          <p:cNvPr id="2" name="Hộp Văn bản 1">
            <a:extLst>
              <a:ext uri="{FF2B5EF4-FFF2-40B4-BE49-F238E27FC236}">
                <a16:creationId xmlns:a16="http://schemas.microsoft.com/office/drawing/2014/main" id="{B775EB41-3F69-4337-A8CB-241C61074B81}"/>
              </a:ext>
            </a:extLst>
          </p:cNvPr>
          <p:cNvSpPr txBox="1"/>
          <p:nvPr/>
        </p:nvSpPr>
        <p:spPr>
          <a:xfrm>
            <a:off x="3626644" y="231962"/>
            <a:ext cx="914400" cy="307777"/>
          </a:xfrm>
          <a:prstGeom prst="rect">
            <a:avLst/>
          </a:prstGeom>
          <a:noFill/>
        </p:spPr>
        <p:txBody>
          <a:bodyPr wrap="square" rtlCol="0">
            <a:spAutoFit/>
          </a:bodyPr>
          <a:lstStyle/>
          <a:p>
            <a:r>
              <a:rPr lang="en-US"/>
              <a:t> </a:t>
            </a:r>
          </a:p>
        </p:txBody>
      </p:sp>
      <p:sp>
        <p:nvSpPr>
          <p:cNvPr id="4" name="Google Shape;491;p33">
            <a:extLst>
              <a:ext uri="{FF2B5EF4-FFF2-40B4-BE49-F238E27FC236}">
                <a16:creationId xmlns:a16="http://schemas.microsoft.com/office/drawing/2014/main" id="{107918EA-2F75-4F9D-8141-84D53FBE54EB}"/>
              </a:ext>
            </a:extLst>
          </p:cNvPr>
          <p:cNvSpPr txBox="1">
            <a:spLocks noGrp="1"/>
          </p:cNvSpPr>
          <p:nvPr>
            <p:ph type="title"/>
          </p:nvPr>
        </p:nvSpPr>
        <p:spPr>
          <a:xfrm>
            <a:off x="806357" y="279064"/>
            <a:ext cx="4839370" cy="8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Branch and Bound</a:t>
            </a:r>
            <a:endParaRPr sz="40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
                                            <p:txEl>
                                              <p:pRg st="0" end="0"/>
                                            </p:txEl>
                                          </p:spTgt>
                                        </p:tgtEl>
                                        <p:attrNameLst>
                                          <p:attrName>style.visibility</p:attrName>
                                        </p:attrNameLst>
                                      </p:cBhvr>
                                      <p:to>
                                        <p:strVal val="visible"/>
                                      </p:to>
                                    </p:set>
                                    <p:anim calcmode="lin" valueType="num">
                                      <p:cBhvr additive="base">
                                        <p:cTn id="7" dur="500" fill="hold"/>
                                        <p:tgtEl>
                                          <p:spTgt spid="5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
                                            <p:txEl>
                                              <p:pRg st="1" end="1"/>
                                            </p:txEl>
                                          </p:spTgt>
                                        </p:tgtEl>
                                        <p:attrNameLst>
                                          <p:attrName>style.visibility</p:attrName>
                                        </p:attrNameLst>
                                      </p:cBhvr>
                                      <p:to>
                                        <p:strVal val="visible"/>
                                      </p:to>
                                    </p:set>
                                    <p:anim calcmode="lin" valueType="num">
                                      <p:cBhvr additive="base">
                                        <p:cTn id="13" dur="500" fill="hold"/>
                                        <p:tgtEl>
                                          <p:spTgt spid="52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
                                            <p:txEl>
                                              <p:pRg st="2" end="2"/>
                                            </p:txEl>
                                          </p:spTgt>
                                        </p:tgtEl>
                                        <p:attrNameLst>
                                          <p:attrName>style.visibility</p:attrName>
                                        </p:attrNameLst>
                                      </p:cBhvr>
                                      <p:to>
                                        <p:strVal val="visible"/>
                                      </p:to>
                                    </p:set>
                                    <p:anim calcmode="lin" valueType="num">
                                      <p:cBhvr additive="base">
                                        <p:cTn id="19" dur="500" fill="hold"/>
                                        <p:tgtEl>
                                          <p:spTgt spid="52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4"/>
          <p:cNvSpPr txBox="1">
            <a:spLocks noGrp="1"/>
          </p:cNvSpPr>
          <p:nvPr>
            <p:ph type="title"/>
          </p:nvPr>
        </p:nvSpPr>
        <p:spPr>
          <a:xfrm>
            <a:off x="1912500" y="2160600"/>
            <a:ext cx="5319000"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Đặc điểm thuật toán</a:t>
            </a:r>
            <a:endParaRPr/>
          </a:p>
        </p:txBody>
      </p:sp>
      <p:sp>
        <p:nvSpPr>
          <p:cNvPr id="499" name="Google Shape;499;p34"/>
          <p:cNvSpPr txBox="1">
            <a:spLocks noGrp="1"/>
          </p:cNvSpPr>
          <p:nvPr>
            <p:ph type="title" idx="2"/>
          </p:nvPr>
        </p:nvSpPr>
        <p:spPr>
          <a:xfrm>
            <a:off x="3105600" y="648654"/>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411195603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5"/>
          <p:cNvSpPr/>
          <p:nvPr/>
        </p:nvSpPr>
        <p:spPr>
          <a:xfrm>
            <a:off x="6043318" y="960072"/>
            <a:ext cx="986400" cy="986400"/>
          </a:xfrm>
          <a:prstGeom prst="ellipse">
            <a:avLst/>
          </a:prstGeom>
          <a:solidFill>
            <a:srgbClr val="1A4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5"/>
          <p:cNvSpPr txBox="1">
            <a:spLocks noGrp="1"/>
          </p:cNvSpPr>
          <p:nvPr>
            <p:ph type="subTitle" idx="1"/>
          </p:nvPr>
        </p:nvSpPr>
        <p:spPr>
          <a:xfrm>
            <a:off x="5093379" y="2043245"/>
            <a:ext cx="28848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Cận</a:t>
            </a:r>
          </a:p>
        </p:txBody>
      </p:sp>
      <p:sp>
        <p:nvSpPr>
          <p:cNvPr id="507" name="Google Shape;507;p35"/>
          <p:cNvSpPr txBox="1">
            <a:spLocks noGrp="1"/>
          </p:cNvSpPr>
          <p:nvPr>
            <p:ph type="subTitle" idx="2"/>
          </p:nvPr>
        </p:nvSpPr>
        <p:spPr>
          <a:xfrm>
            <a:off x="5093379" y="2763444"/>
            <a:ext cx="2884800" cy="154392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q"/>
            </a:pPr>
            <a:r>
              <a:rPr lang="en-US" err="1"/>
              <a:t>Nút</a:t>
            </a:r>
            <a:r>
              <a:rPr lang="en-US"/>
              <a:t> </a:t>
            </a:r>
            <a:r>
              <a:rPr lang="en-US" err="1"/>
              <a:t>được</a:t>
            </a:r>
            <a:r>
              <a:rPr lang="en-US"/>
              <a:t> </a:t>
            </a:r>
            <a:r>
              <a:rPr lang="en-US" err="1"/>
              <a:t>kiểm</a:t>
            </a:r>
            <a:r>
              <a:rPr lang="en-US"/>
              <a:t> </a:t>
            </a:r>
            <a:r>
              <a:rPr lang="en-US" err="1"/>
              <a:t>tra</a:t>
            </a:r>
            <a:r>
              <a:rPr lang="en-US"/>
              <a:t> </a:t>
            </a:r>
            <a:r>
              <a:rPr lang="en-US" err="1"/>
              <a:t>dựa</a:t>
            </a:r>
            <a:r>
              <a:rPr lang="en-US"/>
              <a:t> </a:t>
            </a:r>
            <a:r>
              <a:rPr lang="en-US" err="1"/>
              <a:t>trên</a:t>
            </a:r>
            <a:r>
              <a:rPr lang="en-US"/>
              <a:t> </a:t>
            </a:r>
            <a:r>
              <a:rPr lang="en-US" err="1"/>
              <a:t>các</a:t>
            </a:r>
            <a:r>
              <a:rPr lang="en-US"/>
              <a:t> </a:t>
            </a:r>
            <a:r>
              <a:rPr lang="en-US" err="1"/>
              <a:t>cận</a:t>
            </a:r>
            <a:r>
              <a:rPr lang="en-US"/>
              <a:t> </a:t>
            </a:r>
            <a:r>
              <a:rPr lang="en-US" err="1"/>
              <a:t>trên</a:t>
            </a:r>
            <a:r>
              <a:rPr lang="en-US"/>
              <a:t> </a:t>
            </a:r>
            <a:r>
              <a:rPr lang="en-US" err="1"/>
              <a:t>và</a:t>
            </a:r>
            <a:r>
              <a:rPr lang="en-US"/>
              <a:t> </a:t>
            </a:r>
            <a:r>
              <a:rPr lang="en-US" err="1"/>
              <a:t>dưới</a:t>
            </a:r>
            <a:r>
              <a:rPr lang="en-US"/>
              <a:t> </a:t>
            </a:r>
            <a:r>
              <a:rPr lang="en-US" err="1"/>
              <a:t>của</a:t>
            </a:r>
            <a:r>
              <a:rPr lang="en-US"/>
              <a:t> </a:t>
            </a:r>
            <a:r>
              <a:rPr lang="en-US" err="1"/>
              <a:t>giải</a:t>
            </a:r>
            <a:r>
              <a:rPr lang="en-US"/>
              <a:t> </a:t>
            </a:r>
            <a:r>
              <a:rPr lang="en-US" err="1"/>
              <a:t>pháp</a:t>
            </a:r>
            <a:r>
              <a:rPr lang="en-US"/>
              <a:t> </a:t>
            </a:r>
            <a:r>
              <a:rPr lang="en-US" err="1"/>
              <a:t>tối</a:t>
            </a:r>
            <a:r>
              <a:rPr lang="en-US"/>
              <a:t> </a:t>
            </a:r>
            <a:r>
              <a:rPr lang="en-US" err="1"/>
              <a:t>ưu</a:t>
            </a:r>
            <a:r>
              <a:rPr lang="en-US"/>
              <a:t>.</a:t>
            </a:r>
          </a:p>
          <a:p>
            <a:pPr marL="285750" lvl="0" indent="-285750" algn="l" rtl="0">
              <a:spcBef>
                <a:spcPts val="0"/>
              </a:spcBef>
              <a:spcAft>
                <a:spcPts val="0"/>
              </a:spcAft>
              <a:buFont typeface="Wingdings" panose="05000000000000000000" pitchFamily="2" charset="2"/>
              <a:buChar char="q"/>
            </a:pPr>
            <a:endParaRPr lang="en-US"/>
          </a:p>
          <a:p>
            <a:pPr marL="285750" lvl="0" indent="-285750" algn="l" rtl="0">
              <a:spcBef>
                <a:spcPts val="0"/>
              </a:spcBef>
              <a:spcAft>
                <a:spcPts val="0"/>
              </a:spcAft>
              <a:buFont typeface="Wingdings" panose="05000000000000000000" pitchFamily="2" charset="2"/>
              <a:buChar char="q"/>
            </a:pPr>
            <a:r>
              <a:rPr lang="en-US" err="1"/>
              <a:t>Nếu</a:t>
            </a:r>
            <a:r>
              <a:rPr lang="en-US"/>
              <a:t> </a:t>
            </a:r>
            <a:r>
              <a:rPr lang="en-US" err="1"/>
              <a:t>giải</a:t>
            </a:r>
            <a:r>
              <a:rPr lang="en-US"/>
              <a:t> </a:t>
            </a:r>
            <a:r>
              <a:rPr lang="en-US" err="1"/>
              <a:t>pháp</a:t>
            </a:r>
            <a:r>
              <a:rPr lang="en-US"/>
              <a:t> </a:t>
            </a:r>
            <a:r>
              <a:rPr lang="en-US" err="1"/>
              <a:t>của</a:t>
            </a:r>
            <a:r>
              <a:rPr lang="en-US"/>
              <a:t> </a:t>
            </a:r>
            <a:r>
              <a:rPr lang="en-US" err="1"/>
              <a:t>nút</a:t>
            </a:r>
            <a:r>
              <a:rPr lang="en-US"/>
              <a:t> </a:t>
            </a:r>
            <a:r>
              <a:rPr lang="en-US" err="1"/>
              <a:t>đang</a:t>
            </a:r>
            <a:r>
              <a:rPr lang="en-US"/>
              <a:t> </a:t>
            </a:r>
            <a:r>
              <a:rPr lang="en-US" err="1"/>
              <a:t>xét</a:t>
            </a:r>
            <a:r>
              <a:rPr lang="en-US"/>
              <a:t> </a:t>
            </a:r>
            <a:r>
              <a:rPr lang="en-US" err="1"/>
              <a:t>chưa</a:t>
            </a:r>
            <a:r>
              <a:rPr lang="en-US"/>
              <a:t> </a:t>
            </a:r>
            <a:r>
              <a:rPr lang="en-US" err="1"/>
              <a:t>tối</a:t>
            </a:r>
            <a:r>
              <a:rPr lang="en-US"/>
              <a:t> </a:t>
            </a:r>
            <a:r>
              <a:rPr lang="en-US" err="1"/>
              <a:t>ưu</a:t>
            </a:r>
            <a:r>
              <a:rPr lang="en-US"/>
              <a:t> </a:t>
            </a:r>
            <a:r>
              <a:rPr lang="en-US" err="1"/>
              <a:t>thì</a:t>
            </a:r>
            <a:r>
              <a:rPr lang="en-US"/>
              <a:t> ta </a:t>
            </a:r>
            <a:r>
              <a:rPr lang="en-US" err="1"/>
              <a:t>không</a:t>
            </a:r>
            <a:r>
              <a:rPr lang="en-US"/>
              <a:t> </a:t>
            </a:r>
            <a:r>
              <a:rPr lang="en-US" err="1"/>
              <a:t>nên</a:t>
            </a:r>
            <a:r>
              <a:rPr lang="en-US"/>
              <a:t> </a:t>
            </a:r>
            <a:r>
              <a:rPr lang="en-US" err="1"/>
              <a:t>tiếp</a:t>
            </a:r>
            <a:r>
              <a:rPr lang="en-US"/>
              <a:t> </a:t>
            </a:r>
            <a:r>
              <a:rPr lang="en-US" err="1"/>
              <a:t>tục</a:t>
            </a:r>
            <a:r>
              <a:rPr lang="en-US"/>
              <a:t>.</a:t>
            </a:r>
          </a:p>
          <a:p>
            <a:pPr marL="0" lvl="0" indent="0" algn="ctr" rtl="0">
              <a:spcBef>
                <a:spcPts val="0"/>
              </a:spcBef>
              <a:spcAft>
                <a:spcPts val="0"/>
              </a:spcAft>
            </a:pPr>
            <a:endParaRPr lang="en-US"/>
          </a:p>
        </p:txBody>
      </p:sp>
      <p:sp>
        <p:nvSpPr>
          <p:cNvPr id="508" name="Google Shape;508;p35"/>
          <p:cNvSpPr txBox="1">
            <a:spLocks noGrp="1"/>
          </p:cNvSpPr>
          <p:nvPr>
            <p:ph type="subTitle" idx="3"/>
          </p:nvPr>
        </p:nvSpPr>
        <p:spPr>
          <a:xfrm>
            <a:off x="1165033" y="2033984"/>
            <a:ext cx="28848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err="1"/>
              <a:t>Nhánh</a:t>
            </a:r>
            <a:endParaRPr err="1"/>
          </a:p>
        </p:txBody>
      </p:sp>
      <p:sp>
        <p:nvSpPr>
          <p:cNvPr id="509" name="Google Shape;509;p35"/>
          <p:cNvSpPr txBox="1">
            <a:spLocks noGrp="1"/>
          </p:cNvSpPr>
          <p:nvPr>
            <p:ph type="subTitle" idx="4"/>
          </p:nvPr>
        </p:nvSpPr>
        <p:spPr>
          <a:xfrm>
            <a:off x="1110709" y="2769088"/>
            <a:ext cx="2939124" cy="154392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q"/>
            </a:pPr>
            <a:r>
              <a:rPr lang="en-US" err="1"/>
              <a:t>Mỗi</a:t>
            </a:r>
            <a:r>
              <a:rPr lang="en-US"/>
              <a:t> </a:t>
            </a:r>
            <a:r>
              <a:rPr lang="en-US" err="1"/>
              <a:t>nút</a:t>
            </a:r>
            <a:r>
              <a:rPr lang="en-US"/>
              <a:t> n </a:t>
            </a:r>
            <a:r>
              <a:rPr lang="en-US" err="1"/>
              <a:t>biểu</a:t>
            </a:r>
            <a:r>
              <a:rPr lang="en-US"/>
              <a:t> </a:t>
            </a:r>
            <a:r>
              <a:rPr lang="en-US" err="1"/>
              <a:t>diễn</a:t>
            </a:r>
            <a:r>
              <a:rPr lang="en-US"/>
              <a:t> </a:t>
            </a:r>
            <a:r>
              <a:rPr lang="en-US" err="1"/>
              <a:t>cho</a:t>
            </a:r>
            <a:r>
              <a:rPr lang="en-US"/>
              <a:t> </a:t>
            </a:r>
            <a:r>
              <a:rPr lang="en-US" err="1"/>
              <a:t>một</a:t>
            </a:r>
            <a:r>
              <a:rPr lang="en-US"/>
              <a:t> </a:t>
            </a:r>
            <a:r>
              <a:rPr lang="en-US" err="1"/>
              <a:t>phương</a:t>
            </a:r>
            <a:r>
              <a:rPr lang="en-US"/>
              <a:t> </a:t>
            </a:r>
            <a:r>
              <a:rPr lang="en-US" err="1"/>
              <a:t>án</a:t>
            </a:r>
            <a:r>
              <a:rPr lang="en-US"/>
              <a:t> </a:t>
            </a:r>
            <a:r>
              <a:rPr lang="en-US" err="1"/>
              <a:t>nào</a:t>
            </a:r>
            <a:r>
              <a:rPr lang="en-US"/>
              <a:t> </a:t>
            </a:r>
            <a:r>
              <a:rPr lang="en-US" err="1"/>
              <a:t>đó</a:t>
            </a:r>
            <a:r>
              <a:rPr lang="en-US"/>
              <a:t>.</a:t>
            </a:r>
          </a:p>
          <a:p>
            <a:pPr marL="0" lvl="0" indent="0" algn="l" rtl="0">
              <a:spcBef>
                <a:spcPts val="0"/>
              </a:spcBef>
              <a:spcAft>
                <a:spcPts val="0"/>
              </a:spcAft>
            </a:pPr>
            <a:endParaRPr lang="en-US"/>
          </a:p>
          <a:p>
            <a:pPr marL="0" lvl="0" indent="0" algn="l" rtl="0">
              <a:spcBef>
                <a:spcPts val="0"/>
              </a:spcBef>
              <a:spcAft>
                <a:spcPts val="0"/>
              </a:spcAft>
            </a:pPr>
            <a:endParaRPr lang="en-US"/>
          </a:p>
          <a:p>
            <a:pPr marL="285750" lvl="0" indent="-285750" algn="l" rtl="0">
              <a:spcBef>
                <a:spcPts val="0"/>
              </a:spcBef>
              <a:spcAft>
                <a:spcPts val="0"/>
              </a:spcAft>
              <a:buFont typeface="Wingdings" panose="05000000000000000000" pitchFamily="2" charset="2"/>
              <a:buChar char="q"/>
            </a:pPr>
            <a:r>
              <a:rPr lang="en-US" err="1"/>
              <a:t>Nút</a:t>
            </a:r>
            <a:r>
              <a:rPr lang="en-US"/>
              <a:t> n </a:t>
            </a:r>
            <a:r>
              <a:rPr lang="en-US" err="1"/>
              <a:t>có</a:t>
            </a:r>
            <a:r>
              <a:rPr lang="en-US"/>
              <a:t> </a:t>
            </a:r>
            <a:r>
              <a:rPr lang="en-US" err="1"/>
              <a:t>các</a:t>
            </a:r>
            <a:r>
              <a:rPr lang="en-US"/>
              <a:t> </a:t>
            </a:r>
            <a:r>
              <a:rPr lang="en-US" err="1"/>
              <a:t>nút</a:t>
            </a:r>
            <a:r>
              <a:rPr lang="en-US"/>
              <a:t> con </a:t>
            </a:r>
            <a:r>
              <a:rPr lang="en-US" err="1"/>
              <a:t>tương</a:t>
            </a:r>
            <a:r>
              <a:rPr lang="en-US"/>
              <a:t> </a:t>
            </a:r>
            <a:r>
              <a:rPr lang="en-US" err="1"/>
              <a:t>ứng</a:t>
            </a:r>
            <a:r>
              <a:rPr lang="en-US"/>
              <a:t> </a:t>
            </a:r>
            <a:r>
              <a:rPr lang="en-US" err="1"/>
              <a:t>với</a:t>
            </a:r>
            <a:r>
              <a:rPr lang="en-US"/>
              <a:t> </a:t>
            </a:r>
            <a:r>
              <a:rPr lang="en-US" err="1"/>
              <a:t>các</a:t>
            </a:r>
            <a:r>
              <a:rPr lang="en-US"/>
              <a:t> </a:t>
            </a:r>
            <a:r>
              <a:rPr lang="en-US" err="1"/>
              <a:t>khả</a:t>
            </a:r>
            <a:r>
              <a:rPr lang="en-US"/>
              <a:t> </a:t>
            </a:r>
            <a:r>
              <a:rPr lang="en-US" err="1"/>
              <a:t>năng</a:t>
            </a:r>
            <a:r>
              <a:rPr lang="en-US"/>
              <a:t> </a:t>
            </a:r>
            <a:r>
              <a:rPr lang="en-US" err="1"/>
              <a:t>có</a:t>
            </a:r>
            <a:r>
              <a:rPr lang="en-US"/>
              <a:t> </a:t>
            </a:r>
            <a:r>
              <a:rPr lang="en-US" err="1"/>
              <a:t>thể</a:t>
            </a:r>
            <a:r>
              <a:rPr lang="en-US"/>
              <a:t> </a:t>
            </a:r>
            <a:r>
              <a:rPr lang="en-US" err="1"/>
              <a:t>lựa</a:t>
            </a:r>
            <a:r>
              <a:rPr lang="en-US"/>
              <a:t> </a:t>
            </a:r>
            <a:r>
              <a:rPr lang="en-US" err="1"/>
              <a:t>chọn</a:t>
            </a:r>
            <a:r>
              <a:rPr lang="en-US"/>
              <a:t> </a:t>
            </a:r>
            <a:r>
              <a:rPr lang="en-US" err="1"/>
              <a:t>phương</a:t>
            </a:r>
            <a:r>
              <a:rPr lang="en-US"/>
              <a:t> </a:t>
            </a:r>
            <a:r>
              <a:rPr lang="en-US" err="1"/>
              <a:t>án</a:t>
            </a:r>
            <a:r>
              <a:rPr lang="en-US"/>
              <a:t> </a:t>
            </a:r>
            <a:r>
              <a:rPr lang="en-US" err="1"/>
              <a:t>từ</a:t>
            </a:r>
            <a:r>
              <a:rPr lang="en-US"/>
              <a:t> </a:t>
            </a:r>
            <a:r>
              <a:rPr lang="en-US" err="1"/>
              <a:t>nút</a:t>
            </a:r>
            <a:r>
              <a:rPr lang="en-US"/>
              <a:t> n.</a:t>
            </a:r>
          </a:p>
          <a:p>
            <a:pPr marL="285750" lvl="0" indent="-285750" algn="l" rtl="0">
              <a:spcBef>
                <a:spcPts val="0"/>
              </a:spcBef>
              <a:spcAft>
                <a:spcPts val="0"/>
              </a:spcAft>
              <a:buFont typeface="Wingdings" panose="05000000000000000000" pitchFamily="2" charset="2"/>
              <a:buChar char="q"/>
            </a:pPr>
            <a:endParaRPr/>
          </a:p>
        </p:txBody>
      </p:sp>
      <p:sp>
        <p:nvSpPr>
          <p:cNvPr id="510" name="Google Shape;510;p35"/>
          <p:cNvSpPr/>
          <p:nvPr/>
        </p:nvSpPr>
        <p:spPr>
          <a:xfrm>
            <a:off x="2114284" y="960072"/>
            <a:ext cx="986400" cy="98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5"/>
          <p:cNvGrpSpPr/>
          <p:nvPr/>
        </p:nvGrpSpPr>
        <p:grpSpPr>
          <a:xfrm>
            <a:off x="2357442" y="1204284"/>
            <a:ext cx="499904" cy="497992"/>
            <a:chOff x="2085450" y="842250"/>
            <a:chExt cx="483700" cy="481850"/>
          </a:xfrm>
        </p:grpSpPr>
        <p:sp>
          <p:nvSpPr>
            <p:cNvPr id="515" name="Google Shape;515;p35"/>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6" name="Google Shape;516;p35"/>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7" name="Google Shape;517;p35"/>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2" name="Google Shape;8530;p77">
            <a:extLst>
              <a:ext uri="{FF2B5EF4-FFF2-40B4-BE49-F238E27FC236}">
                <a16:creationId xmlns:a16="http://schemas.microsoft.com/office/drawing/2014/main" id="{8D04FE97-D801-4B98-A9E6-06F503753D97}"/>
              </a:ext>
            </a:extLst>
          </p:cNvPr>
          <p:cNvGrpSpPr/>
          <p:nvPr/>
        </p:nvGrpSpPr>
        <p:grpSpPr>
          <a:xfrm>
            <a:off x="6265388" y="1222295"/>
            <a:ext cx="540781" cy="461953"/>
            <a:chOff x="-3030525" y="3973150"/>
            <a:chExt cx="293025" cy="257575"/>
          </a:xfrm>
          <a:solidFill>
            <a:srgbClr val="9DCEDF"/>
          </a:solidFill>
        </p:grpSpPr>
        <p:sp>
          <p:nvSpPr>
            <p:cNvPr id="33" name="Google Shape;8531;p77">
              <a:extLst>
                <a:ext uri="{FF2B5EF4-FFF2-40B4-BE49-F238E27FC236}">
                  <a16:creationId xmlns:a16="http://schemas.microsoft.com/office/drawing/2014/main" id="{490D150A-D87A-4A84-96A0-FD818E24D3F4}"/>
                </a:ext>
              </a:extLst>
            </p:cNvPr>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532;p77">
              <a:extLst>
                <a:ext uri="{FF2B5EF4-FFF2-40B4-BE49-F238E27FC236}">
                  <a16:creationId xmlns:a16="http://schemas.microsoft.com/office/drawing/2014/main" id="{05A65B11-0D35-456B-8423-12A21FBFCB4B}"/>
                </a:ext>
              </a:extLst>
            </p:cNvPr>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animEffect transition="in" filter="fade">
                                      <p:cBhvr>
                                        <p:cTn id="7" dur="1000"/>
                                        <p:tgtEl>
                                          <p:spTgt spid="509">
                                            <p:txEl>
                                              <p:pRg st="0" end="0"/>
                                            </p:txEl>
                                          </p:spTgt>
                                        </p:tgtEl>
                                      </p:cBhvr>
                                    </p:animEffect>
                                    <p:anim calcmode="lin" valueType="num">
                                      <p:cBhvr>
                                        <p:cTn id="8" dur="1000" fill="hold"/>
                                        <p:tgtEl>
                                          <p:spTgt spid="50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9">
                                            <p:txEl>
                                              <p:pRg st="3" end="3"/>
                                            </p:txEl>
                                          </p:spTgt>
                                        </p:tgtEl>
                                        <p:attrNameLst>
                                          <p:attrName>style.visibility</p:attrName>
                                        </p:attrNameLst>
                                      </p:cBhvr>
                                      <p:to>
                                        <p:strVal val="visible"/>
                                      </p:to>
                                    </p:set>
                                    <p:animEffect transition="in" filter="fade">
                                      <p:cBhvr>
                                        <p:cTn id="12" dur="1000"/>
                                        <p:tgtEl>
                                          <p:spTgt spid="509">
                                            <p:txEl>
                                              <p:pRg st="3" end="3"/>
                                            </p:txEl>
                                          </p:spTgt>
                                        </p:tgtEl>
                                      </p:cBhvr>
                                    </p:animEffect>
                                    <p:anim calcmode="lin" valueType="num">
                                      <p:cBhvr>
                                        <p:cTn id="13" dur="1000" fill="hold"/>
                                        <p:tgtEl>
                                          <p:spTgt spid="50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50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7">
                                            <p:txEl>
                                              <p:pRg st="0" end="0"/>
                                            </p:txEl>
                                          </p:spTgt>
                                        </p:tgtEl>
                                        <p:attrNameLst>
                                          <p:attrName>style.visibility</p:attrName>
                                        </p:attrNameLst>
                                      </p:cBhvr>
                                      <p:to>
                                        <p:strVal val="visible"/>
                                      </p:to>
                                    </p:set>
                                    <p:animEffect transition="in" filter="fade">
                                      <p:cBhvr>
                                        <p:cTn id="19" dur="1000"/>
                                        <p:tgtEl>
                                          <p:spTgt spid="507">
                                            <p:txEl>
                                              <p:pRg st="0" end="0"/>
                                            </p:txEl>
                                          </p:spTgt>
                                        </p:tgtEl>
                                      </p:cBhvr>
                                    </p:animEffect>
                                    <p:anim calcmode="lin" valueType="num">
                                      <p:cBhvr>
                                        <p:cTn id="20" dur="1000" fill="hold"/>
                                        <p:tgtEl>
                                          <p:spTgt spid="50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0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7">
                                            <p:txEl>
                                              <p:pRg st="2" end="2"/>
                                            </p:txEl>
                                          </p:spTgt>
                                        </p:tgtEl>
                                        <p:attrNameLst>
                                          <p:attrName>style.visibility</p:attrName>
                                        </p:attrNameLst>
                                      </p:cBhvr>
                                      <p:to>
                                        <p:strVal val="visible"/>
                                      </p:to>
                                    </p:set>
                                    <p:animEffect transition="in" filter="fade">
                                      <p:cBhvr>
                                        <p:cTn id="24" dur="1000"/>
                                        <p:tgtEl>
                                          <p:spTgt spid="507">
                                            <p:txEl>
                                              <p:pRg st="2" end="2"/>
                                            </p:txEl>
                                          </p:spTgt>
                                        </p:tgtEl>
                                      </p:cBhvr>
                                    </p:animEffect>
                                    <p:anim calcmode="lin" valueType="num">
                                      <p:cBhvr>
                                        <p:cTn id="25" dur="1000" fill="hold"/>
                                        <p:tgtEl>
                                          <p:spTgt spid="50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5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 grpId="0" build="p"/>
      <p:bldP spid="50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3"/>
          <p:cNvSpPr txBox="1">
            <a:spLocks noGrp="1"/>
          </p:cNvSpPr>
          <p:nvPr>
            <p:ph type="title"/>
          </p:nvPr>
        </p:nvSpPr>
        <p:spPr>
          <a:xfrm>
            <a:off x="633845" y="2506674"/>
            <a:ext cx="7876309" cy="822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Mô hình chung của thuật toán</a:t>
            </a:r>
            <a:endParaRPr/>
          </a:p>
        </p:txBody>
      </p:sp>
      <p:sp>
        <p:nvSpPr>
          <p:cNvPr id="3" name="Google Shape;499;p34">
            <a:extLst>
              <a:ext uri="{FF2B5EF4-FFF2-40B4-BE49-F238E27FC236}">
                <a16:creationId xmlns:a16="http://schemas.microsoft.com/office/drawing/2014/main" id="{9D40A21A-F110-425B-832C-A93600FF06E3}"/>
              </a:ext>
            </a:extLst>
          </p:cNvPr>
          <p:cNvSpPr txBox="1">
            <a:spLocks/>
          </p:cNvSpPr>
          <p:nvPr/>
        </p:nvSpPr>
        <p:spPr>
          <a:xfrm>
            <a:off x="3105599" y="773344"/>
            <a:ext cx="2932800" cy="978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b="1">
                <a:solidFill>
                  <a:srgbClr val="80C9DD"/>
                </a:solidFill>
                <a:latin typeface="Josefin Sans" panose="020B0604020202020204" charset="0"/>
              </a:rPr>
              <a:t>04</a:t>
            </a:r>
          </a:p>
        </p:txBody>
      </p:sp>
    </p:spTree>
    <p:extLst>
      <p:ext uri="{BB962C8B-B14F-4D97-AF65-F5344CB8AC3E}">
        <p14:creationId xmlns:p14="http://schemas.microsoft.com/office/powerpoint/2010/main" val="303636095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 name="Text Placeholder 1">
                <a:extLst>
                  <a:ext uri="{FF2B5EF4-FFF2-40B4-BE49-F238E27FC236}">
                    <a16:creationId xmlns:a16="http://schemas.microsoft.com/office/drawing/2014/main" id="{61054834-9302-4FD7-B8D2-1949F4E5F2E0}"/>
                  </a:ext>
                </a:extLst>
              </p:cNvPr>
              <p:cNvSpPr>
                <a:spLocks noGrp="1"/>
              </p:cNvSpPr>
              <p:nvPr>
                <p:ph type="body" idx="1"/>
              </p:nvPr>
            </p:nvSpPr>
            <p:spPr>
              <a:xfrm>
                <a:off x="0" y="865633"/>
                <a:ext cx="9144000" cy="3669792"/>
              </a:xfrm>
            </p:spPr>
            <p:txBody>
              <a:bodyPr/>
              <a:lstStyle/>
              <a:p>
                <a:r>
                  <a:rPr lang="en-US" err="1"/>
                  <a:t>BnB</a:t>
                </a:r>
                <a:r>
                  <a:rPr lang="en-US"/>
                  <a:t> </a:t>
                </a:r>
                <a:r>
                  <a:rPr lang="en-US" err="1"/>
                  <a:t>tối</a:t>
                </a:r>
                <a:r>
                  <a:rPr lang="en-US"/>
                  <a:t> </a:t>
                </a:r>
                <a:r>
                  <a:rPr lang="en-US" err="1"/>
                  <a:t>ưu</a:t>
                </a:r>
                <a:r>
                  <a:rPr lang="en-US"/>
                  <a:t> P = (</a:t>
                </a:r>
                <a:r>
                  <a:rPr lang="en-US" err="1"/>
                  <a:t>X,f</a:t>
                </a:r>
                <a:r>
                  <a:rPr lang="en-US"/>
                  <a:t>) :</a:t>
                </a:r>
              </a:p>
              <a:p>
                <a:pPr marL="685800" indent="-457200">
                  <a:buFont typeface="Courier New" panose="02070309020205020404" pitchFamily="49" charset="0"/>
                  <a:buChar char="o"/>
                </a:pPr>
                <a:r>
                  <a:rPr lang="en-US"/>
                  <a:t>P </a:t>
                </a:r>
                <a:r>
                  <a:rPr lang="en-US" b="0" err="1"/>
                  <a:t>là</a:t>
                </a:r>
                <a:r>
                  <a:rPr lang="en-US" b="0"/>
                  <a:t> </a:t>
                </a:r>
                <a:r>
                  <a:rPr lang="en-US" b="0" err="1"/>
                  <a:t>vấn</a:t>
                </a:r>
                <a:r>
                  <a:rPr lang="en-US" b="0"/>
                  <a:t> </a:t>
                </a:r>
                <a:r>
                  <a:rPr lang="en-US" b="0" err="1"/>
                  <a:t>đề</a:t>
                </a:r>
                <a:r>
                  <a:rPr lang="en-US" b="0"/>
                  <a:t> </a:t>
                </a:r>
                <a:r>
                  <a:rPr lang="en-US" b="0" err="1"/>
                  <a:t>cần</a:t>
                </a:r>
                <a:r>
                  <a:rPr lang="en-US" b="0"/>
                  <a:t> </a:t>
                </a:r>
                <a:r>
                  <a:rPr lang="en-US" b="0" err="1"/>
                  <a:t>tối</a:t>
                </a:r>
                <a:r>
                  <a:rPr lang="en-US" b="0"/>
                  <a:t> </a:t>
                </a:r>
                <a:r>
                  <a:rPr lang="en-US" b="0" err="1"/>
                  <a:t>ưu</a:t>
                </a:r>
                <a:endParaRPr lang="en-US" b="0"/>
              </a:p>
              <a:p>
                <a:pPr marL="685800" indent="-457200">
                  <a:buFont typeface="Courier New" panose="02070309020205020404" pitchFamily="49" charset="0"/>
                  <a:buChar char="o"/>
                </a:pPr>
                <a:r>
                  <a:rPr lang="en-US"/>
                  <a:t>f </a:t>
                </a:r>
                <a:r>
                  <a:rPr lang="en-US" b="0" err="1"/>
                  <a:t>là</a:t>
                </a:r>
                <a:r>
                  <a:rPr lang="en-US" b="0"/>
                  <a:t> </a:t>
                </a:r>
                <a:r>
                  <a:rPr lang="en-US" b="0" err="1"/>
                  <a:t>hàm</a:t>
                </a:r>
                <a:r>
                  <a:rPr lang="en-US" b="0"/>
                  <a:t> tính </a:t>
                </a:r>
                <a:r>
                  <a:rPr lang="en-US" b="0" err="1"/>
                  <a:t>cận</a:t>
                </a:r>
                <a:endParaRPr lang="en-US" b="0"/>
              </a:p>
              <a:p>
                <a:pPr marL="685800" indent="-457200">
                  <a:buFont typeface="Courier New" panose="02070309020205020404" pitchFamily="49" charset="0"/>
                  <a:buChar char="o"/>
                </a:pPr>
                <a:r>
                  <a:rPr lang="en-US"/>
                  <a:t>X </a:t>
                </a:r>
                <a:r>
                  <a:rPr lang="en-US" b="0" err="1"/>
                  <a:t>là</a:t>
                </a:r>
                <a:r>
                  <a:rPr lang="en-US" b="0"/>
                  <a:t> </a:t>
                </a:r>
                <a:r>
                  <a:rPr lang="en-US" b="0" err="1"/>
                  <a:t>tập</a:t>
                </a:r>
                <a:r>
                  <a:rPr lang="en-US" b="0"/>
                  <a:t> </a:t>
                </a:r>
                <a:r>
                  <a:rPr lang="en-US" b="0" err="1"/>
                  <a:t>các</a:t>
                </a:r>
                <a:r>
                  <a:rPr lang="en-US" b="0"/>
                  <a:t> </a:t>
                </a:r>
                <a:r>
                  <a:rPr lang="en-US" b="0" err="1"/>
                  <a:t>giải</a:t>
                </a:r>
                <a:r>
                  <a:rPr lang="en-US" b="0"/>
                  <a:t> </a:t>
                </a:r>
                <a:r>
                  <a:rPr lang="en-US" b="0" err="1"/>
                  <a:t>pháp</a:t>
                </a:r>
                <a:br>
                  <a:rPr lang="en-US" b="0"/>
                </a:br>
                <a:r>
                  <a:rPr lang="en-US" b="0" err="1"/>
                  <a:t>Với</a:t>
                </a:r>
                <a:r>
                  <a:rPr lang="en-US" b="0"/>
                  <a:t>:</a:t>
                </a:r>
                <a:br>
                  <a:rPr lang="en-US"/>
                </a:br>
                <a:r>
                  <a:rPr lang="en-US"/>
                  <a:t>X </a:t>
                </a:r>
                <a:r>
                  <a:rPr lang="en-US" b="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e>
                    </m:d>
                    <m:r>
                      <a:rPr lang="en-US" b="0" i="1">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e>
                    </m:nary>
                  </m:oMath>
                </a14:m>
                <a:r>
                  <a:rPr lang="en-US" b="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oMath>
                </a14:m>
                <a:endParaRPr lang="en-US" b="0"/>
              </a:p>
              <a:p>
                <a:pPr marL="685800" indent="-457200">
                  <a:buFont typeface="Courier New" panose="02070309020205020404" pitchFamily="49" charset="0"/>
                  <a:buChar char="o"/>
                </a:pP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𝒊</m:t>
                        </m:r>
                      </m:sub>
                    </m:sSub>
                  </m:oMath>
                </a14:m>
                <a:r>
                  <a:rPr lang="en-US"/>
                  <a:t> </a:t>
                </a:r>
                <a:r>
                  <a:rPr lang="en-US" b="0" err="1"/>
                  <a:t>là</a:t>
                </a:r>
                <a:r>
                  <a:rPr lang="en-US" b="0"/>
                  <a:t> </a:t>
                </a:r>
                <a:r>
                  <a:rPr lang="en-US" b="0" err="1"/>
                  <a:t>trạng</a:t>
                </a:r>
                <a:r>
                  <a:rPr lang="en-US" b="0"/>
                  <a:t> </a:t>
                </a:r>
                <a:r>
                  <a:rPr lang="en-US" b="0" err="1"/>
                  <a:t>thái</a:t>
                </a:r>
                <a:r>
                  <a:rPr lang="en-US" b="0"/>
                  <a:t> </a:t>
                </a:r>
                <a:r>
                  <a:rPr lang="en-US" b="0" err="1"/>
                  <a:t>không</a:t>
                </a:r>
                <a:r>
                  <a:rPr lang="en-US" b="0"/>
                  <a:t> </a:t>
                </a:r>
                <a:r>
                  <a:rPr lang="en-US" b="0" err="1"/>
                  <a:t>gian</a:t>
                </a:r>
                <a:r>
                  <a:rPr lang="en-US" b="0"/>
                  <a:t> </a:t>
                </a:r>
                <a:r>
                  <a:rPr lang="en-US" b="0" err="1"/>
                  <a:t>tìm</a:t>
                </a:r>
                <a:r>
                  <a:rPr lang="en-US" b="0"/>
                  <a:t> </a:t>
                </a:r>
                <a:r>
                  <a:rPr lang="en-US" b="0" err="1"/>
                  <a:t>kiếm</a:t>
                </a:r>
                <a:endParaRPr lang="en-US" b="0"/>
              </a:p>
            </p:txBody>
          </p:sp>
        </mc:Choice>
        <mc:Fallback>
          <p:sp>
            <p:nvSpPr>
              <p:cNvPr id="20" name="Text Placeholder 1">
                <a:extLst>
                  <a:ext uri="{FF2B5EF4-FFF2-40B4-BE49-F238E27FC236}">
                    <a16:creationId xmlns:a16="http://schemas.microsoft.com/office/drawing/2014/main" id="{61054834-9302-4FD7-B8D2-1949F4E5F2E0}"/>
                  </a:ext>
                </a:extLst>
              </p:cNvPr>
              <p:cNvSpPr>
                <a:spLocks noGrp="1" noRot="1" noChangeAspect="1" noMove="1" noResize="1" noEditPoints="1" noAdjustHandles="1" noChangeArrowheads="1" noChangeShapeType="1" noTextEdit="1"/>
              </p:cNvSpPr>
              <p:nvPr>
                <p:ph type="body" idx="1"/>
              </p:nvPr>
            </p:nvSpPr>
            <p:spPr>
              <a:xfrm>
                <a:off x="0" y="865633"/>
                <a:ext cx="9144000" cy="3669792"/>
              </a:xfrm>
              <a:blipFill>
                <a:blip r:embed="rId2"/>
                <a:stretch>
                  <a:fillRect b="-166"/>
                </a:stretch>
              </a:blipFill>
            </p:spPr>
            <p:txBody>
              <a:bodyPr/>
              <a:lstStyle/>
              <a:p>
                <a:r>
                  <a:rPr lang="en-US">
                    <a:noFill/>
                  </a:rPr>
                  <a:t> </a:t>
                </a:r>
              </a:p>
            </p:txBody>
          </p:sp>
        </mc:Fallback>
      </mc:AlternateContent>
    </p:spTree>
    <p:extLst>
      <p:ext uri="{BB962C8B-B14F-4D97-AF65-F5344CB8AC3E}">
        <p14:creationId xmlns:p14="http://schemas.microsoft.com/office/powerpoint/2010/main" val="373838057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hỗ dành sẵn cho Văn bản 2">
                <a:extLst>
                  <a:ext uri="{FF2B5EF4-FFF2-40B4-BE49-F238E27FC236}">
                    <a16:creationId xmlns:a16="http://schemas.microsoft.com/office/drawing/2014/main" id="{14748E92-72FB-464F-82E7-3BF82CECDB4B}"/>
                  </a:ext>
                </a:extLst>
              </p:cNvPr>
              <p:cNvSpPr>
                <a:spLocks noGrp="1"/>
              </p:cNvSpPr>
              <p:nvPr>
                <p:ph type="subTitle" idx="1"/>
              </p:nvPr>
            </p:nvSpPr>
            <p:spPr>
              <a:xfrm>
                <a:off x="514133" y="556252"/>
                <a:ext cx="8544892" cy="1921421"/>
              </a:xfrm>
            </p:spPr>
            <p:txBody>
              <a:bodyPr/>
              <a:lstStyle/>
              <a:p>
                <a:pPr marL="114300" indent="0" algn="l">
                  <a:buNone/>
                </a:pPr>
                <a:r>
                  <a:rPr lang="en-US" sz="2400">
                    <a:latin typeface="Josefin Sans" panose="020B0604020202020204" charset="0"/>
                  </a:rPr>
                  <a:t>Tìm </a:t>
                </a:r>
                <a:r>
                  <a:rPr lang="en-US" sz="2400" err="1">
                    <a:latin typeface="Josefin Sans" panose="020B0604020202020204" charset="0"/>
                  </a:rPr>
                  <a:t>đường</a:t>
                </a:r>
                <a:r>
                  <a:rPr lang="en-US" sz="2400">
                    <a:latin typeface="Josefin Sans" panose="020B0604020202020204" charset="0"/>
                  </a:rPr>
                  <a:t> </a:t>
                </a:r>
                <a:r>
                  <a:rPr lang="en-US" sz="2400" err="1">
                    <a:latin typeface="Josefin Sans" panose="020B0604020202020204" charset="0"/>
                  </a:rPr>
                  <a:t>đi</a:t>
                </a:r>
                <a:r>
                  <a:rPr lang="en-US" sz="2400">
                    <a:latin typeface="Josefin Sans" panose="020B0604020202020204" charset="0"/>
                  </a:rPr>
                  <a:t> </a:t>
                </a:r>
                <a:r>
                  <a:rPr lang="en-US" sz="2400" err="1">
                    <a:latin typeface="Josefin Sans" panose="020B0604020202020204" charset="0"/>
                  </a:rPr>
                  <a:t>ngắn</a:t>
                </a:r>
                <a:r>
                  <a:rPr lang="en-US" sz="2400">
                    <a:latin typeface="Josefin Sans" panose="020B0604020202020204" charset="0"/>
                  </a:rPr>
                  <a:t> </a:t>
                </a:r>
                <a:r>
                  <a:rPr lang="en-US" sz="2400" err="1">
                    <a:latin typeface="Josefin Sans" panose="020B0604020202020204" charset="0"/>
                  </a:rPr>
                  <a:t>nhất</a:t>
                </a:r>
                <a:r>
                  <a:rPr lang="en-US" sz="2400">
                    <a:latin typeface="Josefin Sans" panose="020B0604020202020204" charset="0"/>
                  </a:rPr>
                  <a:t> </a:t>
                </a:r>
                <a:r>
                  <a:rPr lang="en-US" sz="2400" err="1">
                    <a:latin typeface="Josefin Sans" panose="020B0604020202020204" charset="0"/>
                  </a:rPr>
                  <a:t>từ</a:t>
                </a:r>
                <a:r>
                  <a:rPr lang="en-US" sz="2400">
                    <a:latin typeface="Josefin Sans" panose="020B0604020202020204" charset="0"/>
                  </a:rPr>
                  <a:t> A -&gt; C </a:t>
                </a:r>
                <a:r>
                  <a:rPr lang="en-US" sz="2400" err="1">
                    <a:latin typeface="Josefin Sans" panose="020B0604020202020204" charset="0"/>
                  </a:rPr>
                  <a:t>theo</a:t>
                </a:r>
                <a:r>
                  <a:rPr lang="en-US" sz="2400">
                    <a:latin typeface="Josefin Sans" panose="020B0604020202020204" charset="0"/>
                  </a:rPr>
                  <a:t> </a:t>
                </a:r>
                <a:r>
                  <a:rPr lang="en-US" sz="2400" err="1">
                    <a:latin typeface="Josefin Sans" panose="020B0604020202020204" charset="0"/>
                  </a:rPr>
                  <a:t>hình</a:t>
                </a:r>
                <a:r>
                  <a:rPr lang="en-US" sz="2400">
                    <a:latin typeface="Josefin Sans" panose="020B0604020202020204" charset="0"/>
                  </a:rPr>
                  <a:t> </a:t>
                </a:r>
                <a:r>
                  <a:rPr lang="en-US" sz="2400" err="1">
                    <a:latin typeface="Josefin Sans" panose="020B0604020202020204" charset="0"/>
                  </a:rPr>
                  <a:t>bên</a:t>
                </a:r>
                <a:r>
                  <a:rPr lang="en-US" sz="2400">
                    <a:latin typeface="Josefin Sans" panose="020B0604020202020204" charset="0"/>
                  </a:rPr>
                  <a:t> </a:t>
                </a:r>
                <a:r>
                  <a:rPr lang="en-US" sz="2400" err="1">
                    <a:latin typeface="Josefin Sans" panose="020B0604020202020204" charset="0"/>
                  </a:rPr>
                  <a:t>dưới</a:t>
                </a:r>
                <a:r>
                  <a:rPr lang="en-US" sz="2400">
                    <a:latin typeface="Josefin Sans" panose="020B0604020202020204" charset="0"/>
                  </a:rPr>
                  <a:t>:</a:t>
                </a:r>
              </a:p>
              <a:p>
                <a:pPr algn="l">
                  <a:buFont typeface="Wingdings" panose="05000000000000000000" pitchFamily="2" charset="2"/>
                  <a:buChar char="q"/>
                </a:pPr>
                <a:r>
                  <a:rPr lang="en-US" sz="2400">
                    <a:latin typeface="Josefin Sans" panose="020B0604020202020204" charset="0"/>
                    <a:ea typeface="Cambria Math" panose="02040503050406030204" pitchFamily="18" charset="0"/>
                  </a:rPr>
                  <a:t>P: </a:t>
                </a:r>
              </a:p>
              <a:p>
                <a:pPr algn="l">
                  <a:buFont typeface="Wingdings" panose="05000000000000000000" pitchFamily="2" charset="2"/>
                  <a:buChar char="q"/>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sub>
                    </m:sSub>
                  </m:oMath>
                </a14:m>
                <a:endParaRPr lang="en-US" sz="2400" b="0">
                  <a:latin typeface="Josefin Sans" panose="020B0604020202020204" charset="0"/>
                  <a:ea typeface="Cambria Math" panose="02040503050406030204" pitchFamily="18" charset="0"/>
                </a:endParaRPr>
              </a:p>
              <a:p>
                <a:pPr algn="l">
                  <a:buFont typeface="Wingdings" panose="05000000000000000000" pitchFamily="2" charset="2"/>
                  <a:buChar char="q"/>
                </a:pPr>
                <a14:m>
                  <m:oMath xmlns:m="http://schemas.openxmlformats.org/officeDocument/2006/math">
                    <m:r>
                      <a:rPr lang="en-US" sz="2400" b="0" i="1" smtClean="0">
                        <a:latin typeface="Cambria Math" panose="02040503050406030204" pitchFamily="18" charset="0"/>
                      </a:rPr>
                      <m:t>𝑋</m:t>
                    </m:r>
                  </m:oMath>
                </a14:m>
                <a:endParaRPr lang="en-US" sz="2400" b="0">
                  <a:latin typeface="Josefin Sans" panose="020B0604020202020204" charset="0"/>
                </a:endParaRPr>
              </a:p>
              <a:p>
                <a:pPr algn="l">
                  <a:buFont typeface="Wingdings" panose="05000000000000000000" pitchFamily="2" charset="2"/>
                  <a:buChar char="q"/>
                </a:pPr>
                <a:r>
                  <a:rPr lang="en-US" sz="2400">
                    <a:latin typeface="Josefin Sans" panose="020B0604020202020204" charset="0"/>
                  </a:rPr>
                  <a:t>f</a:t>
                </a:r>
              </a:p>
            </p:txBody>
          </p:sp>
        </mc:Choice>
        <mc:Fallback>
          <p:sp>
            <p:nvSpPr>
              <p:cNvPr id="3" name="Chỗ dành sẵn cho Văn bản 2">
                <a:extLst>
                  <a:ext uri="{FF2B5EF4-FFF2-40B4-BE49-F238E27FC236}">
                    <a16:creationId xmlns:a16="http://schemas.microsoft.com/office/drawing/2014/main" id="{14748E92-72FB-464F-82E7-3BF82CECDB4B}"/>
                  </a:ext>
                </a:extLst>
              </p:cNvPr>
              <p:cNvSpPr>
                <a:spLocks noGrp="1" noRot="1" noChangeAspect="1" noMove="1" noResize="1" noEditPoints="1" noAdjustHandles="1" noChangeArrowheads="1" noChangeShapeType="1" noTextEdit="1"/>
              </p:cNvSpPr>
              <p:nvPr>
                <p:ph type="subTitle" idx="1"/>
              </p:nvPr>
            </p:nvSpPr>
            <p:spPr>
              <a:xfrm>
                <a:off x="514133" y="556252"/>
                <a:ext cx="8544892" cy="1921421"/>
              </a:xfrm>
              <a:blipFill>
                <a:blip r:embed="rId2"/>
                <a:stretch>
                  <a:fillRect t="-2540" b="-730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B5AC2F7B-0936-4BBC-915A-932601BD9AA0}"/>
              </a:ext>
            </a:extLst>
          </p:cNvPr>
          <p:cNvGrpSpPr/>
          <p:nvPr/>
        </p:nvGrpSpPr>
        <p:grpSpPr>
          <a:xfrm>
            <a:off x="514133" y="2504445"/>
            <a:ext cx="5392270" cy="2639055"/>
            <a:chOff x="514133" y="2504445"/>
            <a:chExt cx="5392270" cy="2639055"/>
          </a:xfrm>
        </p:grpSpPr>
        <p:pic>
          <p:nvPicPr>
            <p:cNvPr id="4" name="Picture 3">
              <a:extLst>
                <a:ext uri="{FF2B5EF4-FFF2-40B4-BE49-F238E27FC236}">
                  <a16:creationId xmlns:a16="http://schemas.microsoft.com/office/drawing/2014/main" id="{23ADABA4-5A89-4923-9B40-87EDF0CA8B58}"/>
                </a:ext>
              </a:extLst>
            </p:cNvPr>
            <p:cNvPicPr/>
            <p:nvPr/>
          </p:nvPicPr>
          <p:blipFill>
            <a:blip r:embed="rId3"/>
            <a:stretch>
              <a:fillRect/>
            </a:stretch>
          </p:blipFill>
          <p:spPr>
            <a:xfrm>
              <a:off x="514133" y="2504445"/>
              <a:ext cx="5392270" cy="2639055"/>
            </a:xfrm>
            <a:prstGeom prst="rect">
              <a:avLst/>
            </a:prstGeom>
          </p:spPr>
        </p:pic>
        <p:sp>
          <p:nvSpPr>
            <p:cNvPr id="2" name="TextBox 1">
              <a:extLst>
                <a:ext uri="{FF2B5EF4-FFF2-40B4-BE49-F238E27FC236}">
                  <a16:creationId xmlns:a16="http://schemas.microsoft.com/office/drawing/2014/main" id="{406118CC-CBCA-4205-BA4B-F7A5B4FC3B7B}"/>
                </a:ext>
              </a:extLst>
            </p:cNvPr>
            <p:cNvSpPr txBox="1"/>
            <p:nvPr/>
          </p:nvSpPr>
          <p:spPr>
            <a:xfrm>
              <a:off x="3783724" y="3066393"/>
              <a:ext cx="307428" cy="307777"/>
            </a:xfrm>
            <a:prstGeom prst="rect">
              <a:avLst/>
            </a:prstGeom>
            <a:noFill/>
          </p:spPr>
          <p:txBody>
            <a:bodyPr wrap="square" rtlCol="0">
              <a:spAutoFit/>
            </a:bodyPr>
            <a:lstStyle/>
            <a:p>
              <a:r>
                <a:rPr lang="en-US"/>
                <a:t>1</a:t>
              </a:r>
            </a:p>
          </p:txBody>
        </p:sp>
        <p:sp>
          <p:nvSpPr>
            <p:cNvPr id="5" name="TextBox 4">
              <a:extLst>
                <a:ext uri="{FF2B5EF4-FFF2-40B4-BE49-F238E27FC236}">
                  <a16:creationId xmlns:a16="http://schemas.microsoft.com/office/drawing/2014/main" id="{F446A39B-D6E1-47E3-80F6-FFEA21B5DDAF}"/>
                </a:ext>
              </a:extLst>
            </p:cNvPr>
            <p:cNvSpPr txBox="1"/>
            <p:nvPr/>
          </p:nvSpPr>
          <p:spPr>
            <a:xfrm>
              <a:off x="3945321" y="3517029"/>
              <a:ext cx="307428" cy="307777"/>
            </a:xfrm>
            <a:prstGeom prst="rect">
              <a:avLst/>
            </a:prstGeom>
            <a:noFill/>
          </p:spPr>
          <p:txBody>
            <a:bodyPr wrap="square" rtlCol="0">
              <a:spAutoFit/>
            </a:bodyPr>
            <a:lstStyle/>
            <a:p>
              <a:r>
                <a:rPr lang="en-US"/>
                <a:t>1</a:t>
              </a:r>
            </a:p>
          </p:txBody>
        </p:sp>
        <p:sp>
          <p:nvSpPr>
            <p:cNvPr id="6" name="TextBox 5">
              <a:extLst>
                <a:ext uri="{FF2B5EF4-FFF2-40B4-BE49-F238E27FC236}">
                  <a16:creationId xmlns:a16="http://schemas.microsoft.com/office/drawing/2014/main" id="{DB96202E-A8F8-4982-A54C-18C4F67608B8}"/>
                </a:ext>
              </a:extLst>
            </p:cNvPr>
            <p:cNvSpPr txBox="1"/>
            <p:nvPr/>
          </p:nvSpPr>
          <p:spPr>
            <a:xfrm>
              <a:off x="3945321" y="4232865"/>
              <a:ext cx="307428" cy="307777"/>
            </a:xfrm>
            <a:prstGeom prst="rect">
              <a:avLst/>
            </a:prstGeom>
            <a:noFill/>
          </p:spPr>
          <p:txBody>
            <a:bodyPr wrap="square" rtlCol="0">
              <a:spAutoFit/>
            </a:bodyPr>
            <a:lstStyle/>
            <a:p>
              <a:r>
                <a:rPr lang="en-US"/>
                <a:t>1</a:t>
              </a:r>
            </a:p>
          </p:txBody>
        </p:sp>
        <p:sp>
          <p:nvSpPr>
            <p:cNvPr id="7" name="TextBox 6">
              <a:extLst>
                <a:ext uri="{FF2B5EF4-FFF2-40B4-BE49-F238E27FC236}">
                  <a16:creationId xmlns:a16="http://schemas.microsoft.com/office/drawing/2014/main" id="{9A63316B-3D68-4C51-B80A-790D7FBAE456}"/>
                </a:ext>
              </a:extLst>
            </p:cNvPr>
            <p:cNvSpPr txBox="1"/>
            <p:nvPr/>
          </p:nvSpPr>
          <p:spPr>
            <a:xfrm>
              <a:off x="814551" y="3220281"/>
              <a:ext cx="307428" cy="307777"/>
            </a:xfrm>
            <a:prstGeom prst="rect">
              <a:avLst/>
            </a:prstGeom>
            <a:noFill/>
          </p:spPr>
          <p:txBody>
            <a:bodyPr wrap="square" rtlCol="0">
              <a:spAutoFit/>
            </a:bodyPr>
            <a:lstStyle/>
            <a:p>
              <a:r>
                <a:rPr lang="en-US"/>
                <a:t>1</a:t>
              </a:r>
            </a:p>
          </p:txBody>
        </p:sp>
        <p:sp>
          <p:nvSpPr>
            <p:cNvPr id="8" name="TextBox 7">
              <a:extLst>
                <a:ext uri="{FF2B5EF4-FFF2-40B4-BE49-F238E27FC236}">
                  <a16:creationId xmlns:a16="http://schemas.microsoft.com/office/drawing/2014/main" id="{55E05946-88B5-4245-AFE2-9F68C3CB7E7C}"/>
                </a:ext>
              </a:extLst>
            </p:cNvPr>
            <p:cNvSpPr txBox="1"/>
            <p:nvPr/>
          </p:nvSpPr>
          <p:spPr>
            <a:xfrm>
              <a:off x="1185041" y="3455276"/>
              <a:ext cx="307428" cy="307777"/>
            </a:xfrm>
            <a:prstGeom prst="rect">
              <a:avLst/>
            </a:prstGeom>
            <a:noFill/>
          </p:spPr>
          <p:txBody>
            <a:bodyPr wrap="square" rtlCol="0">
              <a:spAutoFit/>
            </a:bodyPr>
            <a:lstStyle/>
            <a:p>
              <a:r>
                <a:rPr lang="en-US"/>
                <a:t>1</a:t>
              </a:r>
            </a:p>
          </p:txBody>
        </p:sp>
        <p:sp>
          <p:nvSpPr>
            <p:cNvPr id="9" name="TextBox 8">
              <a:extLst>
                <a:ext uri="{FF2B5EF4-FFF2-40B4-BE49-F238E27FC236}">
                  <a16:creationId xmlns:a16="http://schemas.microsoft.com/office/drawing/2014/main" id="{DA4E5D60-F43F-4964-A3C1-B67DF529C041}"/>
                </a:ext>
              </a:extLst>
            </p:cNvPr>
            <p:cNvSpPr txBox="1"/>
            <p:nvPr/>
          </p:nvSpPr>
          <p:spPr>
            <a:xfrm>
              <a:off x="1492469" y="3925088"/>
              <a:ext cx="307428" cy="307777"/>
            </a:xfrm>
            <a:prstGeom prst="rect">
              <a:avLst/>
            </a:prstGeom>
            <a:noFill/>
          </p:spPr>
          <p:txBody>
            <a:bodyPr wrap="square" rtlCol="0">
              <a:spAutoFit/>
            </a:bodyPr>
            <a:lstStyle/>
            <a:p>
              <a:r>
                <a:rPr lang="en-US"/>
                <a:t>1</a:t>
              </a:r>
            </a:p>
          </p:txBody>
        </p:sp>
        <p:sp>
          <p:nvSpPr>
            <p:cNvPr id="10" name="TextBox 9">
              <a:extLst>
                <a:ext uri="{FF2B5EF4-FFF2-40B4-BE49-F238E27FC236}">
                  <a16:creationId xmlns:a16="http://schemas.microsoft.com/office/drawing/2014/main" id="{C325A590-2661-436C-904F-56C245078D47}"/>
                </a:ext>
              </a:extLst>
            </p:cNvPr>
            <p:cNvSpPr txBox="1"/>
            <p:nvPr/>
          </p:nvSpPr>
          <p:spPr>
            <a:xfrm>
              <a:off x="1485459" y="3240597"/>
              <a:ext cx="307428" cy="307777"/>
            </a:xfrm>
            <a:prstGeom prst="rect">
              <a:avLst/>
            </a:prstGeom>
            <a:noFill/>
          </p:spPr>
          <p:txBody>
            <a:bodyPr wrap="square" rtlCol="0">
              <a:spAutoFit/>
            </a:bodyPr>
            <a:lstStyle/>
            <a:p>
              <a:r>
                <a:rPr lang="en-US"/>
                <a:t>4</a:t>
              </a:r>
            </a:p>
          </p:txBody>
        </p:sp>
        <p:sp>
          <p:nvSpPr>
            <p:cNvPr id="11" name="TextBox 10">
              <a:extLst>
                <a:ext uri="{FF2B5EF4-FFF2-40B4-BE49-F238E27FC236}">
                  <a16:creationId xmlns:a16="http://schemas.microsoft.com/office/drawing/2014/main" id="{0827BB6E-64D6-4F61-960F-6D907A58A1A4}"/>
                </a:ext>
              </a:extLst>
            </p:cNvPr>
            <p:cNvSpPr txBox="1"/>
            <p:nvPr/>
          </p:nvSpPr>
          <p:spPr>
            <a:xfrm>
              <a:off x="759372" y="3924484"/>
              <a:ext cx="307428" cy="307777"/>
            </a:xfrm>
            <a:prstGeom prst="rect">
              <a:avLst/>
            </a:prstGeom>
            <a:noFill/>
          </p:spPr>
          <p:txBody>
            <a:bodyPr wrap="square" rtlCol="0">
              <a:spAutoFit/>
            </a:bodyPr>
            <a:lstStyle/>
            <a:p>
              <a:r>
                <a:rPr lang="en-US"/>
                <a:t>3</a:t>
              </a:r>
            </a:p>
          </p:txBody>
        </p:sp>
        <p:sp>
          <p:nvSpPr>
            <p:cNvPr id="12" name="TextBox 11">
              <a:extLst>
                <a:ext uri="{FF2B5EF4-FFF2-40B4-BE49-F238E27FC236}">
                  <a16:creationId xmlns:a16="http://schemas.microsoft.com/office/drawing/2014/main" id="{7880723C-3D3B-46DD-8255-4EFA8CF7341D}"/>
                </a:ext>
              </a:extLst>
            </p:cNvPr>
            <p:cNvSpPr txBox="1"/>
            <p:nvPr/>
          </p:nvSpPr>
          <p:spPr>
            <a:xfrm>
              <a:off x="4845063" y="3050022"/>
              <a:ext cx="307428" cy="307777"/>
            </a:xfrm>
            <a:prstGeom prst="rect">
              <a:avLst/>
            </a:prstGeom>
            <a:noFill/>
          </p:spPr>
          <p:txBody>
            <a:bodyPr wrap="square" rtlCol="0">
              <a:spAutoFit/>
            </a:bodyPr>
            <a:lstStyle/>
            <a:p>
              <a:r>
                <a:rPr lang="en-US"/>
                <a:t>4</a:t>
              </a:r>
            </a:p>
          </p:txBody>
        </p:sp>
        <p:sp>
          <p:nvSpPr>
            <p:cNvPr id="13" name="TextBox 12">
              <a:extLst>
                <a:ext uri="{FF2B5EF4-FFF2-40B4-BE49-F238E27FC236}">
                  <a16:creationId xmlns:a16="http://schemas.microsoft.com/office/drawing/2014/main" id="{4ADC7134-C742-498E-B68F-4547E8024D46}"/>
                </a:ext>
              </a:extLst>
            </p:cNvPr>
            <p:cNvSpPr txBox="1"/>
            <p:nvPr/>
          </p:nvSpPr>
          <p:spPr>
            <a:xfrm>
              <a:off x="5339255" y="3455276"/>
              <a:ext cx="307428" cy="307777"/>
            </a:xfrm>
            <a:prstGeom prst="rect">
              <a:avLst/>
            </a:prstGeom>
            <a:noFill/>
          </p:spPr>
          <p:txBody>
            <a:bodyPr wrap="square" rtlCol="0">
              <a:spAutoFit/>
            </a:bodyPr>
            <a:lstStyle/>
            <a:p>
              <a:r>
                <a:rPr lang="en-US"/>
                <a:t>1</a:t>
              </a:r>
            </a:p>
          </p:txBody>
        </p:sp>
        <p:sp>
          <p:nvSpPr>
            <p:cNvPr id="14" name="TextBox 13">
              <a:extLst>
                <a:ext uri="{FF2B5EF4-FFF2-40B4-BE49-F238E27FC236}">
                  <a16:creationId xmlns:a16="http://schemas.microsoft.com/office/drawing/2014/main" id="{B094EDEC-4191-4743-A623-87C7E6ED0EC2}"/>
                </a:ext>
              </a:extLst>
            </p:cNvPr>
            <p:cNvSpPr txBox="1"/>
            <p:nvPr/>
          </p:nvSpPr>
          <p:spPr>
            <a:xfrm>
              <a:off x="3194503" y="3455275"/>
              <a:ext cx="307428" cy="307777"/>
            </a:xfrm>
            <a:prstGeom prst="rect">
              <a:avLst/>
            </a:prstGeom>
            <a:noFill/>
          </p:spPr>
          <p:txBody>
            <a:bodyPr wrap="square" rtlCol="0">
              <a:spAutoFit/>
            </a:bodyPr>
            <a:lstStyle/>
            <a:p>
              <a:r>
                <a:rPr lang="en-US"/>
                <a:t>3</a:t>
              </a:r>
            </a:p>
          </p:txBody>
        </p:sp>
      </p:grpSp>
      <mc:AlternateContent xmlns:mc="http://schemas.openxmlformats.org/markup-compatibility/2006">
        <mc:Choice xmlns:a14="http://schemas.microsoft.com/office/drawing/2010/main" Requires="a14">
          <p:sp>
            <p:nvSpPr>
              <p:cNvPr id="16" name="Chỗ dành sẵn cho Văn bản 2">
                <a:extLst>
                  <a:ext uri="{FF2B5EF4-FFF2-40B4-BE49-F238E27FC236}">
                    <a16:creationId xmlns:a16="http://schemas.microsoft.com/office/drawing/2014/main" id="{43BD9302-D29D-4114-95AF-0DF7AAFD9D20}"/>
                  </a:ext>
                </a:extLst>
              </p:cNvPr>
              <p:cNvSpPr txBox="1">
                <a:spLocks/>
              </p:cNvSpPr>
              <p:nvPr/>
            </p:nvSpPr>
            <p:spPr>
              <a:xfrm>
                <a:off x="1220523" y="742337"/>
                <a:ext cx="7694877" cy="19214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114300" indent="0" algn="l"/>
                <a:r>
                  <a:rPr lang="en-US" sz="2400">
                    <a:latin typeface="Josefin Sans" panose="020B0604020202020204" charset="0"/>
                    <a:ea typeface="Cambria Math" panose="02040503050406030204" pitchFamily="18" charset="0"/>
                  </a:rPr>
                  <a:t>min(A-&gt;C)</a:t>
                </a:r>
              </a:p>
              <a:p>
                <a:pPr marL="114300" indent="0" algn="l"/>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𝐷</m:t>
                          </m:r>
                        </m:e>
                      </m:d>
                    </m:oMath>
                  </m:oMathPara>
                </a14:m>
                <a:endParaRPr lang="en-US" sz="2400" i="1">
                  <a:latin typeface="Cambria Math" panose="02040503050406030204" pitchFamily="18" charset="0"/>
                  <a:ea typeface="Cambria Math" panose="02040503050406030204" pitchFamily="18" charset="0"/>
                </a:endParaRPr>
              </a:p>
              <a:p>
                <a:pPr marL="114300" indent="0" algn="l"/>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a:rPr lang="en-US" sz="2400" i="1" smtClean="0">
                          <a:latin typeface="Cambria Math" panose="02040503050406030204" pitchFamily="18" charset="0"/>
                        </a:rPr>
                        <m:t>{</m:t>
                      </m:r>
                      <m:r>
                        <a:rPr lang="en-US" sz="2400" i="1" smtClean="0">
                          <a:latin typeface="Cambria Math" panose="02040503050406030204" pitchFamily="18" charset="0"/>
                        </a:rPr>
                        <m:t>𝐴𝐵𝐶</m:t>
                      </m:r>
                      <m:r>
                        <a:rPr lang="en-US" sz="2400" i="1" smtClean="0">
                          <a:latin typeface="Cambria Math" panose="02040503050406030204" pitchFamily="18" charset="0"/>
                        </a:rPr>
                        <m:t>,</m:t>
                      </m:r>
                      <m:r>
                        <a:rPr lang="en-US" sz="2400" i="1" smtClean="0">
                          <a:latin typeface="Cambria Math" panose="02040503050406030204" pitchFamily="18" charset="0"/>
                        </a:rPr>
                        <m:t>𝐴𝐷𝐶</m:t>
                      </m:r>
                      <m:r>
                        <a:rPr lang="en-US" sz="2400" i="1" smtClean="0">
                          <a:latin typeface="Cambria Math" panose="02040503050406030204" pitchFamily="18" charset="0"/>
                        </a:rPr>
                        <m:t>,</m:t>
                      </m:r>
                      <m:r>
                        <a:rPr lang="en-US" sz="2400" i="1" smtClean="0">
                          <a:latin typeface="Cambria Math" panose="02040503050406030204" pitchFamily="18" charset="0"/>
                        </a:rPr>
                        <m:t>𝐴𝐵𝐷𝐶</m:t>
                      </m:r>
                      <m:r>
                        <a:rPr lang="en-US" sz="2400" i="1" smtClean="0">
                          <a:latin typeface="Cambria Math" panose="02040503050406030204" pitchFamily="18" charset="0"/>
                        </a:rPr>
                        <m:t>}</m:t>
                      </m:r>
                    </m:oMath>
                  </m:oMathPara>
                </a14:m>
                <a:endParaRPr lang="en-US" sz="2400">
                  <a:latin typeface="Josefin Sans" panose="020B0604020202020204" charset="0"/>
                </a:endParaRPr>
              </a:p>
              <a:p>
                <a:pPr marL="114300" indent="0" algn="l"/>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𝑚𝑖𝑛</m:t>
                    </m:r>
                  </m:oMath>
                </a14:m>
                <a:r>
                  <a:rPr lang="en-US" sz="2400">
                    <a:latin typeface="Josefin Sans" panose="020B0604020202020204" charset="0"/>
                  </a:rPr>
                  <a:t>(</a:t>
                </a:r>
                <a14:m>
                  <m:oMath xmlns:m="http://schemas.openxmlformats.org/officeDocument/2006/math">
                    <m:sSub>
                      <m:sSubPr>
                        <m:ctrlPr>
                          <a:rPr lang="en-US" sz="2400" i="1" smtClean="0">
                            <a:solidFill>
                              <a:srgbClr val="1A4568"/>
                            </a:solidFill>
                            <a:latin typeface="Cambria Math" panose="02040503050406030204" pitchFamily="18" charset="0"/>
                          </a:rPr>
                        </m:ctrlPr>
                      </m:sSubPr>
                      <m:e>
                        <m:r>
                          <a:rPr lang="en-US" sz="2400" i="1" smtClean="0">
                            <a:solidFill>
                              <a:srgbClr val="1A4568"/>
                            </a:solidFill>
                            <a:latin typeface="Cambria Math" panose="02040503050406030204" pitchFamily="18" charset="0"/>
                          </a:rPr>
                          <m:t>𝑋</m:t>
                        </m:r>
                      </m:e>
                      <m:sub>
                        <m:r>
                          <a:rPr lang="en-US" sz="2400" i="1" smtClean="0">
                            <a:solidFill>
                              <a:srgbClr val="1A4568"/>
                            </a:solidFill>
                            <a:latin typeface="Cambria Math" panose="02040503050406030204" pitchFamily="18" charset="0"/>
                          </a:rPr>
                          <m:t>𝑥</m:t>
                        </m:r>
                      </m:sub>
                    </m:sSub>
                    <m:r>
                      <a:rPr lang="en-US" sz="2400" i="1" smtClean="0">
                        <a:solidFill>
                          <a:srgbClr val="1A4568"/>
                        </a:solidFill>
                        <a:latin typeface="Cambria Math" panose="02040503050406030204" pitchFamily="18" charset="0"/>
                      </a:rPr>
                      <m:t>,</m:t>
                    </m:r>
                    <m:sSub>
                      <m:sSubPr>
                        <m:ctrlPr>
                          <a:rPr lang="en-US" sz="2400" i="1">
                            <a:solidFill>
                              <a:srgbClr val="1A4568"/>
                            </a:solidFill>
                            <a:latin typeface="Cambria Math" panose="02040503050406030204" pitchFamily="18" charset="0"/>
                          </a:rPr>
                        </m:ctrlPr>
                      </m:sSubPr>
                      <m:e>
                        <m:r>
                          <a:rPr lang="en-US" sz="2400" i="1">
                            <a:solidFill>
                              <a:srgbClr val="1A4568"/>
                            </a:solidFill>
                            <a:latin typeface="Cambria Math" panose="02040503050406030204" pitchFamily="18" charset="0"/>
                          </a:rPr>
                          <m:t>𝑋</m:t>
                        </m:r>
                      </m:e>
                      <m:sub>
                        <m:r>
                          <a:rPr lang="en-US" sz="2400" i="1" smtClean="0">
                            <a:solidFill>
                              <a:srgbClr val="1A4568"/>
                            </a:solidFill>
                            <a:latin typeface="Cambria Math" panose="02040503050406030204" pitchFamily="18" charset="0"/>
                          </a:rPr>
                          <m:t>𝑦</m:t>
                        </m:r>
                      </m:sub>
                    </m:sSub>
                  </m:oMath>
                </a14:m>
                <a:r>
                  <a:rPr lang="en-US" sz="2400">
                    <a:latin typeface="Josefin Sans" panose="020B0604020202020204" charset="0"/>
                  </a:rPr>
                  <a:t>), </a:t>
                </a:r>
                <a14:m>
                  <m:oMath xmlns:m="http://schemas.openxmlformats.org/officeDocument/2006/math">
                    <m:r>
                      <a:rPr lang="en-US" sz="2400" i="1" smtClean="0">
                        <a:latin typeface="Cambria Math" panose="02040503050406030204" pitchFamily="18" charset="0"/>
                      </a:rPr>
                      <m:t>𝑥</m:t>
                    </m:r>
                  </m:oMath>
                </a14:m>
                <a:r>
                  <a:rPr lang="en-US" sz="2400">
                    <a:latin typeface="Josefin Sans" panose="020B0604020202020204" charset="0"/>
                  </a:rPr>
                  <a:t>: </a:t>
                </a:r>
                <a:r>
                  <a:rPr lang="en-US" sz="2400" err="1">
                    <a:latin typeface="Josefin Sans" panose="020B0604020202020204" charset="0"/>
                  </a:rPr>
                  <a:t>nút</a:t>
                </a:r>
                <a:r>
                  <a:rPr lang="en-US" sz="2400">
                    <a:latin typeface="Josefin Sans" panose="020B0604020202020204" charset="0"/>
                  </a:rPr>
                  <a:t> </a:t>
                </a:r>
                <a:r>
                  <a:rPr lang="en-US" sz="2400" err="1">
                    <a:latin typeface="Josefin Sans" panose="020B0604020202020204" charset="0"/>
                  </a:rPr>
                  <a:t>hiện</a:t>
                </a:r>
                <a:r>
                  <a:rPr lang="en-US" sz="2400">
                    <a:latin typeface="Josefin Sans" panose="020B0604020202020204" charset="0"/>
                  </a:rPr>
                  <a:t> </a:t>
                </a:r>
                <a:r>
                  <a:rPr lang="en-US" sz="2400" err="1">
                    <a:latin typeface="Josefin Sans" panose="020B0604020202020204" charset="0"/>
                  </a:rPr>
                  <a:t>tại</a:t>
                </a:r>
                <a:r>
                  <a:rPr lang="en-US" sz="2400">
                    <a:latin typeface="Josefin Sans" panose="020B0604020202020204" charset="0"/>
                  </a:rPr>
                  <a:t>; </a:t>
                </a:r>
                <a14:m>
                  <m:oMath xmlns:m="http://schemas.openxmlformats.org/officeDocument/2006/math">
                    <m:r>
                      <a:rPr lang="en-US" sz="2400" i="1" smtClean="0">
                        <a:latin typeface="Cambria Math" panose="02040503050406030204" pitchFamily="18" charset="0"/>
                      </a:rPr>
                      <m:t>𝑦</m:t>
                    </m:r>
                  </m:oMath>
                </a14:m>
                <a:r>
                  <a:rPr lang="en-US" sz="2400">
                    <a:latin typeface="Josefin Sans" panose="020B0604020202020204" charset="0"/>
                  </a:rPr>
                  <a:t>: </a:t>
                </a:r>
                <a:r>
                  <a:rPr lang="en-US" sz="2400" err="1">
                    <a:latin typeface="Josefin Sans" panose="020B0604020202020204" charset="0"/>
                  </a:rPr>
                  <a:t>nút</a:t>
                </a:r>
                <a:r>
                  <a:rPr lang="en-US" sz="2400">
                    <a:latin typeface="Josefin Sans" panose="020B0604020202020204" charset="0"/>
                  </a:rPr>
                  <a:t> </a:t>
                </a:r>
                <a:r>
                  <a:rPr lang="en-US" sz="2400" err="1">
                    <a:latin typeface="Josefin Sans" panose="020B0604020202020204" charset="0"/>
                  </a:rPr>
                  <a:t>tốt</a:t>
                </a:r>
                <a:r>
                  <a:rPr lang="en-US" sz="2400">
                    <a:latin typeface="Josefin Sans" panose="020B0604020202020204" charset="0"/>
                  </a:rPr>
                  <a:t> </a:t>
                </a:r>
                <a:r>
                  <a:rPr lang="en-US" sz="2400" err="1">
                    <a:latin typeface="Josefin Sans" panose="020B0604020202020204" charset="0"/>
                  </a:rPr>
                  <a:t>nhất</a:t>
                </a:r>
                <a:r>
                  <a:rPr lang="en-US" sz="2400">
                    <a:latin typeface="Josefin Sans" panose="020B0604020202020204" charset="0"/>
                  </a:rPr>
                  <a:t> </a:t>
                </a:r>
                <a:r>
                  <a:rPr lang="en-US" sz="2400" err="1">
                    <a:latin typeface="Josefin Sans" panose="020B0604020202020204" charset="0"/>
                  </a:rPr>
                  <a:t>hiện</a:t>
                </a:r>
                <a:r>
                  <a:rPr lang="en-US" sz="2400">
                    <a:latin typeface="Josefin Sans" panose="020B0604020202020204" charset="0"/>
                  </a:rPr>
                  <a:t> </a:t>
                </a:r>
                <a:r>
                  <a:rPr lang="en-US" sz="2400" err="1">
                    <a:latin typeface="Josefin Sans" panose="020B0604020202020204" charset="0"/>
                  </a:rPr>
                  <a:t>tại</a:t>
                </a:r>
                <a:r>
                  <a:rPr lang="en-US" sz="2400">
                    <a:latin typeface="Josefin Sans" panose="020B0604020202020204" charset="0"/>
                  </a:rPr>
                  <a:t>.</a:t>
                </a:r>
              </a:p>
            </p:txBody>
          </p:sp>
        </mc:Choice>
        <mc:Fallback>
          <p:sp>
            <p:nvSpPr>
              <p:cNvPr id="16" name="Chỗ dành sẵn cho Văn bản 2">
                <a:extLst>
                  <a:ext uri="{FF2B5EF4-FFF2-40B4-BE49-F238E27FC236}">
                    <a16:creationId xmlns:a16="http://schemas.microsoft.com/office/drawing/2014/main" id="{43BD9302-D29D-4114-95AF-0DF7AAFD9D20}"/>
                  </a:ext>
                </a:extLst>
              </p:cNvPr>
              <p:cNvSpPr txBox="1">
                <a:spLocks noRot="1" noChangeAspect="1" noMove="1" noResize="1" noEditPoints="1" noAdjustHandles="1" noChangeArrowheads="1" noChangeShapeType="1" noTextEdit="1"/>
              </p:cNvSpPr>
              <p:nvPr/>
            </p:nvSpPr>
            <p:spPr>
              <a:xfrm>
                <a:off x="1220523" y="742337"/>
                <a:ext cx="7694877" cy="1921421"/>
              </a:xfrm>
              <a:prstGeom prst="rect">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061148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6" name="Google Shape;566;p40"/>
          <p:cNvSpPr txBox="1">
            <a:spLocks noGrp="1"/>
          </p:cNvSpPr>
          <p:nvPr>
            <p:ph type="body" idx="4294967295"/>
          </p:nvPr>
        </p:nvSpPr>
        <p:spPr>
          <a:xfrm>
            <a:off x="2208679" y="76201"/>
            <a:ext cx="4726641" cy="56803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bg2">
                    <a:lumMod val="75000"/>
                  </a:schemeClr>
                </a:solidFill>
              </a:rPr>
              <a:t>Mô hình chung của Branch and Bound:</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75C3AAF-4E90-480D-B55C-7437F27A4DDA}"/>
                  </a:ext>
                </a:extLst>
              </p:cNvPr>
              <p:cNvSpPr txBox="1"/>
              <p:nvPr/>
            </p:nvSpPr>
            <p:spPr>
              <a:xfrm>
                <a:off x="1247622" y="1008128"/>
                <a:ext cx="6136330" cy="3397853"/>
              </a:xfrm>
              <a:prstGeom prst="rect">
                <a:avLst/>
              </a:prstGeom>
              <a:noFill/>
            </p:spPr>
            <p:txBody>
              <a:bodyPr wrap="square" rtlCol="0">
                <a:spAutoFit/>
              </a:bodyPr>
              <a:lstStyle/>
              <a:p>
                <a:pPr lvl="0">
                  <a:spcAft>
                    <a:spcPts val="600"/>
                  </a:spcAft>
                </a:pPr>
                <a:r>
                  <a:rPr lang="en">
                    <a:solidFill>
                      <a:schemeClr val="bg2">
                        <a:lumMod val="75000"/>
                      </a:schemeClr>
                    </a:solidFill>
                    <a:latin typeface="Josefin Sans" panose="020B0604020202020204" charset="0"/>
                  </a:rPr>
                  <a:t>Chọn hàm tính cận f</a:t>
                </a:r>
              </a:p>
              <a:p>
                <a:pPr marL="0" lvl="0" indent="0">
                  <a:spcAft>
                    <a:spcPts val="600"/>
                  </a:spcAft>
                  <a:buNone/>
                </a:pPr>
                <a:r>
                  <a:rPr lang="en">
                    <a:solidFill>
                      <a:schemeClr val="bg2">
                        <a:lumMod val="75000"/>
                      </a:schemeClr>
                    </a:solidFill>
                    <a:latin typeface="Josefin Sans" panose="020B0604020202020204" charset="0"/>
                  </a:rPr>
                  <a:t>Khởi tạo phương án tốt nhất tạm thời </a:t>
                </a:r>
                <a14:m>
                  <m:oMath xmlns:m="http://schemas.openxmlformats.org/officeDocument/2006/math">
                    <m:acc>
                      <m:accPr>
                        <m:chr m:val="̂"/>
                        <m:ctrlPr>
                          <a:rPr lang="en" i="1">
                            <a:solidFill>
                              <a:schemeClr val="bg2">
                                <a:lumMod val="75000"/>
                              </a:schemeClr>
                            </a:solidFill>
                            <a:latin typeface="Cambria Math" panose="02040503050406030204" pitchFamily="18" charset="0"/>
                          </a:rPr>
                        </m:ctrlPr>
                      </m:accPr>
                      <m:e>
                        <m:r>
                          <a:rPr lang="en-US" i="1">
                            <a:solidFill>
                              <a:schemeClr val="bg2">
                                <a:lumMod val="75000"/>
                              </a:schemeClr>
                            </a:solidFill>
                            <a:latin typeface="Cambria Math" panose="02040503050406030204" pitchFamily="18" charset="0"/>
                          </a:rPr>
                          <m:t>𝑐</m:t>
                        </m:r>
                      </m:e>
                    </m:acc>
                  </m:oMath>
                </a14:m>
                <a:r>
                  <a:rPr lang="en">
                    <a:solidFill>
                      <a:schemeClr val="bg2">
                        <a:lumMod val="75000"/>
                      </a:schemeClr>
                    </a:solidFill>
                    <a:latin typeface="Josefin Sans" panose="020B0604020202020204" charset="0"/>
                  </a:rPr>
                  <a:t> và cận trên B = </a:t>
                </a:r>
                <a14:m>
                  <m:oMath xmlns:m="http://schemas.openxmlformats.org/officeDocument/2006/math">
                    <m:r>
                      <a:rPr lang="en-US" i="1">
                        <a:solidFill>
                          <a:schemeClr val="bg2">
                            <a:lumMod val="75000"/>
                          </a:schemeClr>
                        </a:solidFill>
                        <a:latin typeface="Cambria Math" panose="02040503050406030204" pitchFamily="18" charset="0"/>
                      </a:rPr>
                      <m:t>𝑓</m:t>
                    </m:r>
                    <m:d>
                      <m:dPr>
                        <m:ctrlPr>
                          <a:rPr lang="en-US" i="1">
                            <a:solidFill>
                              <a:schemeClr val="bg2">
                                <a:lumMod val="75000"/>
                              </a:schemeClr>
                            </a:solidFill>
                            <a:latin typeface="Cambria Math" panose="02040503050406030204" pitchFamily="18" charset="0"/>
                          </a:rPr>
                        </m:ctrlPr>
                      </m:dPr>
                      <m:e>
                        <m:acc>
                          <m:accPr>
                            <m:chr m:val="̂"/>
                            <m:ctrlPr>
                              <a:rPr lang="en-US" i="1">
                                <a:solidFill>
                                  <a:schemeClr val="bg2">
                                    <a:lumMod val="75000"/>
                                  </a:schemeClr>
                                </a:solidFill>
                                <a:latin typeface="Cambria Math" panose="02040503050406030204" pitchFamily="18" charset="0"/>
                              </a:rPr>
                            </m:ctrlPr>
                          </m:accPr>
                          <m:e>
                            <m:r>
                              <a:rPr lang="en-US" i="1">
                                <a:solidFill>
                                  <a:schemeClr val="bg2">
                                    <a:lumMod val="75000"/>
                                  </a:schemeClr>
                                </a:solidFill>
                                <a:latin typeface="Cambria Math" panose="02040503050406030204" pitchFamily="18" charset="0"/>
                              </a:rPr>
                              <m:t>𝑐</m:t>
                            </m:r>
                          </m:e>
                        </m:acc>
                      </m:e>
                    </m:d>
                  </m:oMath>
                </a14:m>
                <a:endParaRPr lang="en">
                  <a:solidFill>
                    <a:schemeClr val="bg2">
                      <a:lumMod val="75000"/>
                    </a:schemeClr>
                  </a:solidFill>
                  <a:latin typeface="Josefin Sans" panose="020B0604020202020204" charset="0"/>
                </a:endParaRPr>
              </a:p>
              <a:p>
                <a:pPr marL="0" lvl="0" indent="0">
                  <a:spcAft>
                    <a:spcPts val="600"/>
                  </a:spcAft>
                  <a:buNone/>
                </a:pPr>
                <a:r>
                  <a:rPr lang="en">
                    <a:solidFill>
                      <a:schemeClr val="bg2">
                        <a:lumMod val="75000"/>
                      </a:schemeClr>
                    </a:solidFill>
                    <a:latin typeface="Josefin Sans" panose="020B0604020202020204" charset="0"/>
                  </a:rPr>
                  <a:t>Lặp lại:</a:t>
                </a:r>
              </a:p>
              <a:p>
                <a:pPr marL="0" lvl="0" indent="0">
                  <a:spcAft>
                    <a:spcPts val="600"/>
                  </a:spcAft>
                  <a:buNone/>
                </a:pPr>
                <a:r>
                  <a:rPr lang="en">
                    <a:solidFill>
                      <a:schemeClr val="bg2">
                        <a:lumMod val="75000"/>
                      </a:schemeClr>
                    </a:solidFill>
                    <a:latin typeface="Josefin Sans" panose="020B0604020202020204" charset="0"/>
                  </a:rPr>
                  <a:t>        Nếu: </a:t>
                </a:r>
                <a14:m>
                  <m:oMath xmlns:m="http://schemas.openxmlformats.org/officeDocument/2006/math">
                    <m:sSub>
                      <m:sSubPr>
                        <m:ctrlPr>
                          <a:rPr lang="en" i="1">
                            <a:solidFill>
                              <a:schemeClr val="bg2">
                                <a:lumMod val="75000"/>
                              </a:schemeClr>
                            </a:solidFill>
                            <a:latin typeface="Cambria Math" panose="02040503050406030204" pitchFamily="18" charset="0"/>
                          </a:rPr>
                        </m:ctrlPr>
                      </m:sSubPr>
                      <m:e>
                        <m:r>
                          <a:rPr lang="en-US" i="1">
                            <a:solidFill>
                              <a:schemeClr val="bg2">
                                <a:lumMod val="75000"/>
                              </a:schemeClr>
                            </a:solidFill>
                            <a:latin typeface="Cambria Math" panose="02040503050406030204" pitchFamily="18" charset="0"/>
                          </a:rPr>
                          <m:t>𝑁</m:t>
                        </m:r>
                      </m:e>
                      <m:sub>
                        <m:r>
                          <a:rPr lang="en-US" i="1">
                            <a:solidFill>
                              <a:schemeClr val="bg2">
                                <a:lumMod val="75000"/>
                              </a:schemeClr>
                            </a:solidFill>
                            <a:latin typeface="Cambria Math" panose="02040503050406030204" pitchFamily="18" charset="0"/>
                          </a:rPr>
                          <m:t>𝑐𝑢𝑟𝑒𝑛𝑡</m:t>
                        </m:r>
                      </m:sub>
                    </m:sSub>
                    <m:r>
                      <a:rPr lang="en-US" i="1">
                        <a:solidFill>
                          <a:schemeClr val="bg2">
                            <a:lumMod val="75000"/>
                          </a:schemeClr>
                        </a:solidFill>
                        <a:latin typeface="Cambria Math" panose="02040503050406030204" pitchFamily="18" charset="0"/>
                      </a:rPr>
                      <m:t> !=</m:t>
                    </m:r>
                    <m:r>
                      <a:rPr lang="en-US" i="1">
                        <a:solidFill>
                          <a:schemeClr val="bg2">
                            <a:lumMod val="75000"/>
                          </a:schemeClr>
                        </a:solidFill>
                        <a:latin typeface="Cambria Math" panose="02040503050406030204" pitchFamily="18" charset="0"/>
                      </a:rPr>
                      <m:t>𝐿𝑒𝑎𝑓</m:t>
                    </m:r>
                  </m:oMath>
                </a14:m>
                <a:r>
                  <a:rPr lang="en">
                    <a:solidFill>
                      <a:schemeClr val="bg2">
                        <a:lumMod val="75000"/>
                      </a:schemeClr>
                    </a:solidFill>
                    <a:latin typeface="Josefin Sans" panose="020B0604020202020204" charset="0"/>
                  </a:rPr>
                  <a:t> </a:t>
                </a:r>
              </a:p>
              <a:p>
                <a:pPr marL="457200" lvl="2">
                  <a:spcAft>
                    <a:spcPts val="600"/>
                  </a:spcAft>
                </a:pPr>
                <a:r>
                  <a:rPr lang="en-US">
                    <a:solidFill>
                      <a:schemeClr val="bg2">
                        <a:lumMod val="75000"/>
                      </a:schemeClr>
                    </a:solidFill>
                    <a:latin typeface="Josefin Sans" panose="020B0604020202020204" charset="0"/>
                  </a:rPr>
                  <a:t>	T</a:t>
                </a:r>
                <a:r>
                  <a:rPr lang="en">
                    <a:solidFill>
                      <a:schemeClr val="bg2">
                        <a:lumMod val="75000"/>
                      </a:schemeClr>
                    </a:solidFill>
                    <a:latin typeface="Josefin Sans" panose="020B0604020202020204" charset="0"/>
                  </a:rPr>
                  <a:t>ại </a:t>
                </a:r>
                <a14:m>
                  <m:oMath xmlns:m="http://schemas.openxmlformats.org/officeDocument/2006/math">
                    <m:sSub>
                      <m:sSubPr>
                        <m:ctrlPr>
                          <a:rPr lang="en" i="1">
                            <a:solidFill>
                              <a:schemeClr val="bg2">
                                <a:lumMod val="75000"/>
                              </a:schemeClr>
                            </a:solidFill>
                            <a:latin typeface="Cambria Math" panose="02040503050406030204" pitchFamily="18" charset="0"/>
                          </a:rPr>
                        </m:ctrlPr>
                      </m:sSubPr>
                      <m:e>
                        <m:r>
                          <a:rPr lang="en-US" i="1">
                            <a:solidFill>
                              <a:schemeClr val="bg2">
                                <a:lumMod val="75000"/>
                              </a:schemeClr>
                            </a:solidFill>
                            <a:latin typeface="Cambria Math" panose="02040503050406030204" pitchFamily="18" charset="0"/>
                          </a:rPr>
                          <m:t>𝑁</m:t>
                        </m:r>
                      </m:e>
                      <m:sub>
                        <m:r>
                          <a:rPr lang="en-US" i="1">
                            <a:solidFill>
                              <a:schemeClr val="bg2">
                                <a:lumMod val="75000"/>
                              </a:schemeClr>
                            </a:solidFill>
                            <a:latin typeface="Cambria Math" panose="02040503050406030204" pitchFamily="18" charset="0"/>
                          </a:rPr>
                          <m:t>𝑐𝑢𝑟𝑒𝑛𝑡</m:t>
                        </m:r>
                      </m:sub>
                    </m:sSub>
                  </m:oMath>
                </a14:m>
                <a:r>
                  <a:rPr lang="en">
                    <a:solidFill>
                      <a:schemeClr val="bg2">
                        <a:lumMod val="75000"/>
                      </a:schemeClr>
                    </a:solidFill>
                    <a:latin typeface="Josefin Sans" panose="020B0604020202020204" charset="0"/>
                  </a:rPr>
                  <a:t> có phương án c’ </a:t>
                </a:r>
              </a:p>
              <a:p>
                <a:pPr marL="457200" lvl="2">
                  <a:spcAft>
                    <a:spcPts val="600"/>
                  </a:spcAft>
                </a:pPr>
                <a:r>
                  <a:rPr lang="en">
                    <a:solidFill>
                      <a:schemeClr val="bg2">
                        <a:lumMod val="75000"/>
                      </a:schemeClr>
                    </a:solidFill>
                    <a:latin typeface="Josefin Sans" panose="020B0604020202020204" charset="0"/>
                  </a:rPr>
                  <a:t>	Nếu </a:t>
                </a:r>
                <a14:m>
                  <m:oMath xmlns:m="http://schemas.openxmlformats.org/officeDocument/2006/math">
                    <m:r>
                      <a:rPr lang="en-US" i="1">
                        <a:solidFill>
                          <a:schemeClr val="bg2">
                            <a:lumMod val="75000"/>
                          </a:schemeClr>
                        </a:solidFill>
                        <a:latin typeface="Cambria Math" panose="02040503050406030204" pitchFamily="18" charset="0"/>
                      </a:rPr>
                      <m:t>𝑓</m:t>
                    </m:r>
                    <m:d>
                      <m:dPr>
                        <m:ctrlPr>
                          <a:rPr lang="en-US" i="1">
                            <a:solidFill>
                              <a:schemeClr val="bg2">
                                <a:lumMod val="75000"/>
                              </a:schemeClr>
                            </a:solidFill>
                            <a:latin typeface="Cambria Math" panose="02040503050406030204" pitchFamily="18" charset="0"/>
                          </a:rPr>
                        </m:ctrlPr>
                      </m:dPr>
                      <m:e>
                        <m:acc>
                          <m:accPr>
                            <m:chr m:val="̂"/>
                            <m:ctrlPr>
                              <a:rPr lang="en-US" i="1">
                                <a:solidFill>
                                  <a:schemeClr val="bg2">
                                    <a:lumMod val="75000"/>
                                  </a:schemeClr>
                                </a:solidFill>
                                <a:latin typeface="Cambria Math" panose="02040503050406030204" pitchFamily="18" charset="0"/>
                              </a:rPr>
                            </m:ctrlPr>
                          </m:accPr>
                          <m:e>
                            <m:sSup>
                              <m:sSupPr>
                                <m:ctrlPr>
                                  <a:rPr lang="en-US" i="1">
                                    <a:solidFill>
                                      <a:schemeClr val="bg2">
                                        <a:lumMod val="75000"/>
                                      </a:schemeClr>
                                    </a:solidFill>
                                    <a:latin typeface="Cambria Math" panose="02040503050406030204" pitchFamily="18" charset="0"/>
                                  </a:rPr>
                                </m:ctrlPr>
                              </m:sSupPr>
                              <m:e>
                                <m:r>
                                  <a:rPr lang="en-US" i="1">
                                    <a:solidFill>
                                      <a:schemeClr val="bg2">
                                        <a:lumMod val="75000"/>
                                      </a:schemeClr>
                                    </a:solidFill>
                                    <a:latin typeface="Cambria Math" panose="02040503050406030204" pitchFamily="18" charset="0"/>
                                  </a:rPr>
                                  <m:t>𝑐</m:t>
                                </m:r>
                              </m:e>
                              <m:sup>
                                <m:r>
                                  <a:rPr lang="en-US" i="1">
                                    <a:solidFill>
                                      <a:schemeClr val="bg2">
                                        <a:lumMod val="75000"/>
                                      </a:schemeClr>
                                    </a:solidFill>
                                    <a:latin typeface="Cambria Math" panose="02040503050406030204" pitchFamily="18" charset="0"/>
                                  </a:rPr>
                                  <m:t>′</m:t>
                                </m:r>
                              </m:sup>
                            </m:sSup>
                          </m:e>
                        </m:acc>
                      </m:e>
                    </m:d>
                    <m:r>
                      <a:rPr lang="en-US" i="1">
                        <a:solidFill>
                          <a:schemeClr val="bg2">
                            <a:lumMod val="75000"/>
                          </a:schemeClr>
                        </a:solidFill>
                        <a:latin typeface="Cambria Math" panose="02040503050406030204" pitchFamily="18" charset="0"/>
                      </a:rPr>
                      <m:t>&lt;</m:t>
                    </m:r>
                    <m:r>
                      <a:rPr lang="en-US" i="1">
                        <a:solidFill>
                          <a:schemeClr val="bg2">
                            <a:lumMod val="75000"/>
                          </a:schemeClr>
                        </a:solidFill>
                        <a:latin typeface="Cambria Math" panose="02040503050406030204" pitchFamily="18" charset="0"/>
                      </a:rPr>
                      <m:t>𝐵</m:t>
                    </m:r>
                    <m:r>
                      <a:rPr lang="en-US" i="1">
                        <a:solidFill>
                          <a:schemeClr val="bg2">
                            <a:lumMod val="75000"/>
                          </a:schemeClr>
                        </a:solidFill>
                        <a:latin typeface="Cambria Math" panose="02040503050406030204" pitchFamily="18" charset="0"/>
                      </a:rPr>
                      <m:t> </m:t>
                    </m:r>
                    <m:r>
                      <a:rPr lang="en-US" i="1">
                        <a:solidFill>
                          <a:schemeClr val="bg2">
                            <a:lumMod val="75000"/>
                          </a:schemeClr>
                        </a:solidFill>
                        <a:latin typeface="Cambria Math" panose="02040503050406030204" pitchFamily="18" charset="0"/>
                      </a:rPr>
                      <m:t>𝑡h</m:t>
                    </m:r>
                    <m:r>
                      <a:rPr lang="en-US" i="1">
                        <a:solidFill>
                          <a:schemeClr val="bg2">
                            <a:lumMod val="75000"/>
                          </a:schemeClr>
                        </a:solidFill>
                        <a:latin typeface="Cambria Math" panose="02040503050406030204" pitchFamily="18" charset="0"/>
                      </a:rPr>
                      <m:t>ì </m:t>
                    </m:r>
                    <m:sSup>
                      <m:sSupPr>
                        <m:ctrlPr>
                          <a:rPr lang="en-US" i="1">
                            <a:solidFill>
                              <a:schemeClr val="bg2">
                                <a:lumMod val="75000"/>
                              </a:schemeClr>
                            </a:solidFill>
                            <a:latin typeface="Cambria Math" panose="02040503050406030204" pitchFamily="18" charset="0"/>
                          </a:rPr>
                        </m:ctrlPr>
                      </m:sSupPr>
                      <m:e>
                        <m:r>
                          <m:rPr>
                            <m:sty m:val="p"/>
                          </m:rPr>
                          <a:rPr lang="en-US">
                            <a:solidFill>
                              <a:schemeClr val="bg2">
                                <a:lumMod val="75000"/>
                              </a:schemeClr>
                            </a:solidFill>
                            <a:latin typeface="Cambria Math" panose="02040503050406030204" pitchFamily="18" charset="0"/>
                          </a:rPr>
                          <m:t>c</m:t>
                        </m:r>
                      </m:e>
                      <m:sup>
                        <m:r>
                          <a:rPr lang="en-US">
                            <a:solidFill>
                              <a:schemeClr val="bg2">
                                <a:lumMod val="75000"/>
                              </a:schemeClr>
                            </a:solidFill>
                            <a:latin typeface="Cambria Math" panose="02040503050406030204" pitchFamily="18" charset="0"/>
                          </a:rPr>
                          <m:t>′</m:t>
                        </m:r>
                      </m:sup>
                    </m:sSup>
                    <m:r>
                      <a:rPr lang="en-US">
                        <a:solidFill>
                          <a:schemeClr val="bg2">
                            <a:lumMod val="75000"/>
                          </a:schemeClr>
                        </a:solidFill>
                        <a:latin typeface="Cambria Math" panose="02040503050406030204" pitchFamily="18" charset="0"/>
                      </a:rPr>
                      <m:t> </m:t>
                    </m:r>
                    <m:r>
                      <m:rPr>
                        <m:sty m:val="p"/>
                      </m:rPr>
                      <a:rPr lang="en-US">
                        <a:solidFill>
                          <a:schemeClr val="bg2">
                            <a:lumMod val="75000"/>
                          </a:schemeClr>
                        </a:solidFill>
                        <a:latin typeface="Cambria Math" panose="02040503050406030204" pitchFamily="18" charset="0"/>
                      </a:rPr>
                      <m:t>ph</m:t>
                    </m:r>
                    <m:r>
                      <a:rPr lang="en-US">
                        <a:solidFill>
                          <a:schemeClr val="bg2">
                            <a:lumMod val="75000"/>
                          </a:schemeClr>
                        </a:solidFill>
                        <a:latin typeface="Cambria Math" panose="02040503050406030204" pitchFamily="18" charset="0"/>
                      </a:rPr>
                      <m:t>ướ</m:t>
                    </m:r>
                    <m:r>
                      <m:rPr>
                        <m:sty m:val="p"/>
                      </m:rPr>
                      <a:rPr lang="en-US">
                        <a:solidFill>
                          <a:schemeClr val="bg2">
                            <a:lumMod val="75000"/>
                          </a:schemeClr>
                        </a:solidFill>
                        <a:latin typeface="Cambria Math" panose="02040503050406030204" pitchFamily="18" charset="0"/>
                      </a:rPr>
                      <m:t>ng</m:t>
                    </m:r>
                    <m:r>
                      <a:rPr lang="en-US">
                        <a:solidFill>
                          <a:schemeClr val="bg2">
                            <a:lumMod val="75000"/>
                          </a:schemeClr>
                        </a:solidFill>
                        <a:latin typeface="Cambria Math" panose="02040503050406030204" pitchFamily="18" charset="0"/>
                      </a:rPr>
                      <m:t> á</m:t>
                    </m:r>
                    <m:r>
                      <m:rPr>
                        <m:sty m:val="p"/>
                      </m:rPr>
                      <a:rPr lang="en-US">
                        <a:solidFill>
                          <a:schemeClr val="bg2">
                            <a:lumMod val="75000"/>
                          </a:schemeClr>
                        </a:solidFill>
                        <a:latin typeface="Cambria Math" panose="02040503050406030204" pitchFamily="18" charset="0"/>
                      </a:rPr>
                      <m:t>n</m:t>
                    </m:r>
                    <m:r>
                      <a:rPr lang="en-US">
                        <a:solidFill>
                          <a:schemeClr val="bg2">
                            <a:lumMod val="75000"/>
                          </a:schemeClr>
                        </a:solidFill>
                        <a:latin typeface="Cambria Math" panose="02040503050406030204" pitchFamily="18" charset="0"/>
                      </a:rPr>
                      <m:t> </m:t>
                    </m:r>
                    <m:r>
                      <m:rPr>
                        <m:sty m:val="p"/>
                      </m:rPr>
                      <a:rPr lang="en-US">
                        <a:solidFill>
                          <a:schemeClr val="bg2">
                            <a:lumMod val="75000"/>
                          </a:schemeClr>
                        </a:solidFill>
                        <a:latin typeface="Cambria Math" panose="02040503050406030204" pitchFamily="18" charset="0"/>
                      </a:rPr>
                      <m:t>t</m:t>
                    </m:r>
                    <m:r>
                      <a:rPr lang="en-US">
                        <a:solidFill>
                          <a:schemeClr val="bg2">
                            <a:lumMod val="75000"/>
                          </a:schemeClr>
                        </a:solidFill>
                        <a:latin typeface="Cambria Math" panose="02040503050406030204" pitchFamily="18" charset="0"/>
                      </a:rPr>
                      <m:t>ố</m:t>
                    </m:r>
                    <m:r>
                      <m:rPr>
                        <m:sty m:val="p"/>
                      </m:rPr>
                      <a:rPr lang="en-US">
                        <a:solidFill>
                          <a:schemeClr val="bg2">
                            <a:lumMod val="75000"/>
                          </a:schemeClr>
                        </a:solidFill>
                        <a:latin typeface="Cambria Math" panose="02040503050406030204" pitchFamily="18" charset="0"/>
                      </a:rPr>
                      <m:t>t</m:t>
                    </m:r>
                    <m:r>
                      <a:rPr lang="en-US">
                        <a:solidFill>
                          <a:schemeClr val="bg2">
                            <a:lumMod val="75000"/>
                          </a:schemeClr>
                        </a:solidFill>
                        <a:latin typeface="Cambria Math" panose="02040503050406030204" pitchFamily="18" charset="0"/>
                      </a:rPr>
                      <m:t> </m:t>
                    </m:r>
                    <m:r>
                      <m:rPr>
                        <m:sty m:val="p"/>
                      </m:rPr>
                      <a:rPr lang="en-US">
                        <a:solidFill>
                          <a:schemeClr val="bg2">
                            <a:lumMod val="75000"/>
                          </a:schemeClr>
                        </a:solidFill>
                        <a:latin typeface="Cambria Math" panose="02040503050406030204" pitchFamily="18" charset="0"/>
                      </a:rPr>
                      <m:t>nh</m:t>
                    </m:r>
                    <m:r>
                      <a:rPr lang="en-US">
                        <a:solidFill>
                          <a:schemeClr val="bg2">
                            <a:lumMod val="75000"/>
                          </a:schemeClr>
                        </a:solidFill>
                        <a:latin typeface="Cambria Math" panose="02040503050406030204" pitchFamily="18" charset="0"/>
                      </a:rPr>
                      <m:t>ấ</m:t>
                    </m:r>
                    <m:r>
                      <m:rPr>
                        <m:sty m:val="p"/>
                      </m:rPr>
                      <a:rPr lang="en-US">
                        <a:solidFill>
                          <a:schemeClr val="bg2">
                            <a:lumMod val="75000"/>
                          </a:schemeClr>
                        </a:solidFill>
                        <a:latin typeface="Cambria Math" panose="02040503050406030204" pitchFamily="18" charset="0"/>
                      </a:rPr>
                      <m:t>t</m:t>
                    </m:r>
                    <m:r>
                      <a:rPr lang="en-US">
                        <a:solidFill>
                          <a:schemeClr val="bg2">
                            <a:lumMod val="75000"/>
                          </a:schemeClr>
                        </a:solidFill>
                        <a:latin typeface="Cambria Math" panose="02040503050406030204" pitchFamily="18" charset="0"/>
                      </a:rPr>
                      <m:t> </m:t>
                    </m:r>
                    <m:r>
                      <m:rPr>
                        <m:sty m:val="p"/>
                      </m:rPr>
                      <a:rPr lang="en-US">
                        <a:solidFill>
                          <a:schemeClr val="bg2">
                            <a:lumMod val="75000"/>
                          </a:schemeClr>
                        </a:solidFill>
                        <a:latin typeface="Cambria Math" panose="02040503050406030204" pitchFamily="18" charset="0"/>
                      </a:rPr>
                      <m:t>hi</m:t>
                    </m:r>
                    <m:r>
                      <a:rPr lang="en-US">
                        <a:solidFill>
                          <a:schemeClr val="bg2">
                            <a:lumMod val="75000"/>
                          </a:schemeClr>
                        </a:solidFill>
                        <a:latin typeface="Cambria Math" panose="02040503050406030204" pitchFamily="18" charset="0"/>
                      </a:rPr>
                      <m:t>ệ</m:t>
                    </m:r>
                    <m:r>
                      <m:rPr>
                        <m:sty m:val="p"/>
                      </m:rPr>
                      <a:rPr lang="en-US">
                        <a:solidFill>
                          <a:schemeClr val="bg2">
                            <a:lumMod val="75000"/>
                          </a:schemeClr>
                        </a:solidFill>
                        <a:latin typeface="Cambria Math" panose="02040503050406030204" pitchFamily="18" charset="0"/>
                      </a:rPr>
                      <m:t>n</m:t>
                    </m:r>
                    <m:r>
                      <a:rPr lang="en-US">
                        <a:solidFill>
                          <a:schemeClr val="bg2">
                            <a:lumMod val="75000"/>
                          </a:schemeClr>
                        </a:solidFill>
                        <a:latin typeface="Cambria Math" panose="02040503050406030204" pitchFamily="18" charset="0"/>
                      </a:rPr>
                      <m:t> </m:t>
                    </m:r>
                    <m:r>
                      <m:rPr>
                        <m:sty m:val="p"/>
                      </m:rPr>
                      <a:rPr lang="en-US">
                        <a:solidFill>
                          <a:schemeClr val="bg2">
                            <a:lumMod val="75000"/>
                          </a:schemeClr>
                        </a:solidFill>
                        <a:latin typeface="Cambria Math" panose="02040503050406030204" pitchFamily="18" charset="0"/>
                      </a:rPr>
                      <m:t>t</m:t>
                    </m:r>
                    <m:r>
                      <a:rPr lang="en-US">
                        <a:solidFill>
                          <a:schemeClr val="bg2">
                            <a:lumMod val="75000"/>
                          </a:schemeClr>
                        </a:solidFill>
                        <a:latin typeface="Cambria Math" panose="02040503050406030204" pitchFamily="18" charset="0"/>
                      </a:rPr>
                      <m:t>ạ</m:t>
                    </m:r>
                    <m:r>
                      <m:rPr>
                        <m:sty m:val="p"/>
                      </m:rPr>
                      <a:rPr lang="en-US">
                        <a:solidFill>
                          <a:schemeClr val="bg2">
                            <a:lumMod val="75000"/>
                          </a:schemeClr>
                        </a:solidFill>
                        <a:latin typeface="Cambria Math" panose="02040503050406030204" pitchFamily="18" charset="0"/>
                      </a:rPr>
                      <m:t>i</m:t>
                    </m:r>
                    <m:r>
                      <a:rPr lang="en-US">
                        <a:solidFill>
                          <a:schemeClr val="bg2">
                            <a:lumMod val="75000"/>
                          </a:schemeClr>
                        </a:solidFill>
                        <a:latin typeface="Cambria Math" panose="02040503050406030204" pitchFamily="18" charset="0"/>
                      </a:rPr>
                      <m:t>,  </m:t>
                    </m:r>
                    <m:r>
                      <m:rPr>
                        <m:sty m:val="p"/>
                      </m:rPr>
                      <a:rPr lang="en-US">
                        <a:solidFill>
                          <a:schemeClr val="bg2">
                            <a:lumMod val="75000"/>
                          </a:schemeClr>
                        </a:solidFill>
                        <a:latin typeface="Cambria Math" panose="02040503050406030204" pitchFamily="18" charset="0"/>
                      </a:rPr>
                      <m:t>v</m:t>
                    </m:r>
                    <m:r>
                      <a:rPr lang="en-US">
                        <a:solidFill>
                          <a:schemeClr val="bg2">
                            <a:lumMod val="75000"/>
                          </a:schemeClr>
                        </a:solidFill>
                        <a:latin typeface="Cambria Math" panose="02040503050406030204" pitchFamily="18" charset="0"/>
                      </a:rPr>
                      <m:t>à </m:t>
                    </m:r>
                    <m:r>
                      <m:rPr>
                        <m:sty m:val="p"/>
                      </m:rPr>
                      <a:rPr lang="en-US">
                        <a:solidFill>
                          <a:schemeClr val="bg2">
                            <a:lumMod val="75000"/>
                          </a:schemeClr>
                        </a:solidFill>
                        <a:latin typeface="Cambria Math" panose="02040503050406030204" pitchFamily="18" charset="0"/>
                      </a:rPr>
                      <m:t>B</m:t>
                    </m:r>
                    <m:r>
                      <a:rPr lang="en-US">
                        <a:solidFill>
                          <a:schemeClr val="bg2">
                            <a:lumMod val="75000"/>
                          </a:schemeClr>
                        </a:solidFill>
                        <a:latin typeface="Cambria Math" panose="02040503050406030204" pitchFamily="18" charset="0"/>
                      </a:rPr>
                      <m:t> </m:t>
                    </m:r>
                    <m:r>
                      <a:rPr lang="en-US" i="1">
                        <a:solidFill>
                          <a:schemeClr val="bg2">
                            <a:lumMod val="75000"/>
                          </a:schemeClr>
                        </a:solidFill>
                        <a:latin typeface="Cambria Math" panose="02040503050406030204" pitchFamily="18" charset="0"/>
                      </a:rPr>
                      <m:t>⃪</m:t>
                    </m:r>
                    <m:r>
                      <a:rPr lang="en-US">
                        <a:solidFill>
                          <a:schemeClr val="bg2">
                            <a:lumMod val="75000"/>
                          </a:schemeClr>
                        </a:solidFill>
                        <a:latin typeface="Cambria Math" panose="02040503050406030204" pitchFamily="18" charset="0"/>
                      </a:rPr>
                      <m:t> </m:t>
                    </m:r>
                    <m:r>
                      <a:rPr lang="en-US" i="1">
                        <a:solidFill>
                          <a:schemeClr val="bg2">
                            <a:lumMod val="75000"/>
                          </a:schemeClr>
                        </a:solidFill>
                        <a:latin typeface="Cambria Math" panose="02040503050406030204" pitchFamily="18" charset="0"/>
                      </a:rPr>
                      <m:t>𝑓</m:t>
                    </m:r>
                    <m:d>
                      <m:dPr>
                        <m:ctrlPr>
                          <a:rPr lang="en-US" i="1">
                            <a:solidFill>
                              <a:schemeClr val="bg2">
                                <a:lumMod val="75000"/>
                              </a:schemeClr>
                            </a:solidFill>
                            <a:latin typeface="Cambria Math" panose="02040503050406030204" pitchFamily="18" charset="0"/>
                          </a:rPr>
                        </m:ctrlPr>
                      </m:dPr>
                      <m:e>
                        <m:acc>
                          <m:accPr>
                            <m:chr m:val="̂"/>
                            <m:ctrlPr>
                              <a:rPr lang="en-US" i="1">
                                <a:solidFill>
                                  <a:schemeClr val="bg2">
                                    <a:lumMod val="75000"/>
                                  </a:schemeClr>
                                </a:solidFill>
                                <a:latin typeface="Cambria Math" panose="02040503050406030204" pitchFamily="18" charset="0"/>
                              </a:rPr>
                            </m:ctrlPr>
                          </m:accPr>
                          <m:e>
                            <m:sSup>
                              <m:sSupPr>
                                <m:ctrlPr>
                                  <a:rPr lang="en-US" i="1">
                                    <a:solidFill>
                                      <a:schemeClr val="bg2">
                                        <a:lumMod val="75000"/>
                                      </a:schemeClr>
                                    </a:solidFill>
                                    <a:latin typeface="Cambria Math" panose="02040503050406030204" pitchFamily="18" charset="0"/>
                                  </a:rPr>
                                </m:ctrlPr>
                              </m:sSupPr>
                              <m:e>
                                <m:r>
                                  <a:rPr lang="en-US" i="1">
                                    <a:solidFill>
                                      <a:schemeClr val="bg2">
                                        <a:lumMod val="75000"/>
                                      </a:schemeClr>
                                    </a:solidFill>
                                    <a:latin typeface="Cambria Math" panose="02040503050406030204" pitchFamily="18" charset="0"/>
                                  </a:rPr>
                                  <m:t>𝑐</m:t>
                                </m:r>
                              </m:e>
                              <m:sup>
                                <m:r>
                                  <a:rPr lang="en-US" i="1">
                                    <a:solidFill>
                                      <a:schemeClr val="bg2">
                                        <a:lumMod val="75000"/>
                                      </a:schemeClr>
                                    </a:solidFill>
                                    <a:latin typeface="Cambria Math" panose="02040503050406030204" pitchFamily="18" charset="0"/>
                                  </a:rPr>
                                  <m:t>′</m:t>
                                </m:r>
                              </m:sup>
                            </m:sSup>
                          </m:e>
                        </m:acc>
                      </m:e>
                    </m:d>
                  </m:oMath>
                </a14:m>
                <a:endParaRPr lang="en-GB">
                  <a:solidFill>
                    <a:schemeClr val="bg2">
                      <a:lumMod val="75000"/>
                    </a:schemeClr>
                  </a:solidFill>
                  <a:latin typeface="Josefin Sans" panose="020B0604020202020204" charset="0"/>
                </a:endParaRPr>
              </a:p>
              <a:p>
                <a:pPr marL="457200" lvl="2">
                  <a:spcAft>
                    <a:spcPts val="600"/>
                  </a:spcAft>
                </a:pPr>
                <a:r>
                  <a:rPr lang="en-GB">
                    <a:solidFill>
                      <a:schemeClr val="bg2">
                        <a:lumMod val="75000"/>
                      </a:schemeClr>
                    </a:solidFill>
                    <a:latin typeface="Josefin Sans" panose="020B0604020202020204" charset="0"/>
                  </a:rPr>
                  <a:t>	</a:t>
                </a:r>
                <a:r>
                  <a:rPr lang="en-GB" err="1">
                    <a:solidFill>
                      <a:schemeClr val="bg2">
                        <a:lumMod val="75000"/>
                      </a:schemeClr>
                    </a:solidFill>
                    <a:latin typeface="Josefin Sans" panose="020B0604020202020204" charset="0"/>
                  </a:rPr>
                  <a:t>Ngược</a:t>
                </a:r>
                <a:r>
                  <a:rPr lang="en-GB">
                    <a:solidFill>
                      <a:schemeClr val="bg2">
                        <a:lumMod val="75000"/>
                      </a:schemeClr>
                    </a:solidFill>
                    <a:latin typeface="Josefin Sans" panose="020B0604020202020204" charset="0"/>
                  </a:rPr>
                  <a:t> </a:t>
                </a:r>
                <a:r>
                  <a:rPr lang="en-GB" err="1">
                    <a:solidFill>
                      <a:schemeClr val="bg2">
                        <a:lumMod val="75000"/>
                      </a:schemeClr>
                    </a:solidFill>
                    <a:latin typeface="Josefin Sans" panose="020B0604020202020204" charset="0"/>
                  </a:rPr>
                  <a:t>lại</a:t>
                </a:r>
                <a:r>
                  <a:rPr lang="en-GB">
                    <a:solidFill>
                      <a:schemeClr val="bg2">
                        <a:lumMod val="75000"/>
                      </a:schemeClr>
                    </a:solidFill>
                    <a:latin typeface="Josefin Sans" panose="020B0604020202020204" charset="0"/>
                  </a:rPr>
                  <a:t>:</a:t>
                </a:r>
              </a:p>
              <a:p>
                <a:pPr marL="914400" lvl="3">
                  <a:spcAft>
                    <a:spcPts val="600"/>
                  </a:spcAft>
                </a:pPr>
                <a:r>
                  <a:rPr lang="en-GB">
                    <a:solidFill>
                      <a:schemeClr val="bg2">
                        <a:lumMod val="75000"/>
                      </a:schemeClr>
                    </a:solidFill>
                    <a:latin typeface="Josefin Sans" panose="020B0604020202020204" charset="0"/>
                  </a:rPr>
                  <a:t>	</a:t>
                </a:r>
                <a:r>
                  <a:rPr lang="en-GB" err="1">
                    <a:solidFill>
                      <a:schemeClr val="bg2">
                        <a:lumMod val="75000"/>
                      </a:schemeClr>
                    </a:solidFill>
                    <a:latin typeface="Josefin Sans" panose="020B0604020202020204" charset="0"/>
                  </a:rPr>
                  <a:t>Cắt</a:t>
                </a:r>
                <a:r>
                  <a:rPr lang="en-GB">
                    <a:solidFill>
                      <a:schemeClr val="bg2">
                        <a:lumMod val="75000"/>
                      </a:schemeClr>
                    </a:solidFill>
                    <a:latin typeface="Josefin Sans" panose="020B0604020202020204" charset="0"/>
                  </a:rPr>
                  <a:t> </a:t>
                </a:r>
                <a:r>
                  <a:rPr lang="en-GB" err="1">
                    <a:solidFill>
                      <a:schemeClr val="bg2">
                        <a:lumMod val="75000"/>
                      </a:schemeClr>
                    </a:solidFill>
                    <a:latin typeface="Josefin Sans" panose="020B0604020202020204" charset="0"/>
                  </a:rPr>
                  <a:t>nhánh</a:t>
                </a:r>
                <a:r>
                  <a:rPr lang="en-GB">
                    <a:solidFill>
                      <a:schemeClr val="bg2">
                        <a:lumMod val="75000"/>
                      </a:schemeClr>
                    </a:solidFill>
                    <a:latin typeface="Josefin Sans" panose="020B0604020202020204" charset="0"/>
                  </a:rPr>
                  <a:t> </a:t>
                </a:r>
                <a:r>
                  <a:rPr lang="en-GB" err="1">
                    <a:solidFill>
                      <a:schemeClr val="bg2">
                        <a:lumMod val="75000"/>
                      </a:schemeClr>
                    </a:solidFill>
                    <a:latin typeface="Josefin Sans" panose="020B0604020202020204" charset="0"/>
                  </a:rPr>
                  <a:t>hiện</a:t>
                </a:r>
                <a:r>
                  <a:rPr lang="en-GB">
                    <a:solidFill>
                      <a:schemeClr val="bg2">
                        <a:lumMod val="75000"/>
                      </a:schemeClr>
                    </a:solidFill>
                    <a:latin typeface="Josefin Sans" panose="020B0604020202020204" charset="0"/>
                  </a:rPr>
                  <a:t> </a:t>
                </a:r>
                <a:r>
                  <a:rPr lang="en-GB" err="1">
                    <a:solidFill>
                      <a:schemeClr val="bg2">
                        <a:lumMod val="75000"/>
                      </a:schemeClr>
                    </a:solidFill>
                    <a:latin typeface="Josefin Sans" panose="020B0604020202020204" charset="0"/>
                  </a:rPr>
                  <a:t>tại</a:t>
                </a:r>
                <a:r>
                  <a:rPr lang="en-GB">
                    <a:solidFill>
                      <a:schemeClr val="bg2">
                        <a:lumMod val="75000"/>
                      </a:schemeClr>
                    </a:solidFill>
                    <a:latin typeface="Josefin Sans" panose="020B0604020202020204" charset="0"/>
                  </a:rPr>
                  <a:t> </a:t>
                </a:r>
                <a:r>
                  <a:rPr lang="en-GB" err="1">
                    <a:solidFill>
                      <a:schemeClr val="bg2">
                        <a:lumMod val="75000"/>
                      </a:schemeClr>
                    </a:solidFill>
                    <a:latin typeface="Josefin Sans" panose="020B0604020202020204" charset="0"/>
                  </a:rPr>
                  <a:t>đang</a:t>
                </a:r>
                <a:r>
                  <a:rPr lang="en-GB">
                    <a:solidFill>
                      <a:schemeClr val="bg2">
                        <a:lumMod val="75000"/>
                      </a:schemeClr>
                    </a:solidFill>
                    <a:latin typeface="Josefin Sans" panose="020B0604020202020204" charset="0"/>
                  </a:rPr>
                  <a:t> </a:t>
                </a:r>
                <a:r>
                  <a:rPr lang="en-GB" err="1">
                    <a:solidFill>
                      <a:schemeClr val="bg2">
                        <a:lumMod val="75000"/>
                      </a:schemeClr>
                    </a:solidFill>
                    <a:latin typeface="Josefin Sans" panose="020B0604020202020204" charset="0"/>
                  </a:rPr>
                  <a:t>xét</a:t>
                </a:r>
                <a:endParaRPr lang="en-GB">
                  <a:solidFill>
                    <a:schemeClr val="bg2">
                      <a:lumMod val="75000"/>
                    </a:schemeClr>
                  </a:solidFill>
                  <a:latin typeface="Josefin Sans" panose="020B0604020202020204" charset="0"/>
                </a:endParaRPr>
              </a:p>
              <a:p>
                <a:pPr marL="914400" lvl="3">
                  <a:spcAft>
                    <a:spcPts val="600"/>
                  </a:spcAft>
                </a:pPr>
                <a:r>
                  <a:rPr lang="en-GB">
                    <a:solidFill>
                      <a:schemeClr val="bg2">
                        <a:lumMod val="75000"/>
                      </a:schemeClr>
                    </a:solidFill>
                    <a:latin typeface="Josefin Sans" panose="020B0604020202020204" charset="0"/>
                  </a:rPr>
                  <a:t>	</a:t>
                </a:r>
                <a:r>
                  <a:rPr lang="en-GB" err="1">
                    <a:solidFill>
                      <a:schemeClr val="bg2">
                        <a:lumMod val="75000"/>
                      </a:schemeClr>
                    </a:solidFill>
                    <a:latin typeface="Josefin Sans" panose="020B0604020202020204" charset="0"/>
                  </a:rPr>
                  <a:t>Chuyển</a:t>
                </a:r>
                <a:r>
                  <a:rPr lang="en-GB">
                    <a:solidFill>
                      <a:schemeClr val="bg2">
                        <a:lumMod val="75000"/>
                      </a:schemeClr>
                    </a:solidFill>
                    <a:latin typeface="Josefin Sans" panose="020B0604020202020204" charset="0"/>
                  </a:rPr>
                  <a:t> sang </a:t>
                </a:r>
                <a:r>
                  <a:rPr lang="en-GB" err="1">
                    <a:solidFill>
                      <a:schemeClr val="bg2">
                        <a:lumMod val="75000"/>
                      </a:schemeClr>
                    </a:solidFill>
                    <a:latin typeface="Josefin Sans" panose="020B0604020202020204" charset="0"/>
                  </a:rPr>
                  <a:t>nhánh</a:t>
                </a:r>
                <a:r>
                  <a:rPr lang="en-GB">
                    <a:solidFill>
                      <a:schemeClr val="bg2">
                        <a:lumMod val="75000"/>
                      </a:schemeClr>
                    </a:solidFill>
                    <a:latin typeface="Josefin Sans" panose="020B0604020202020204" charset="0"/>
                  </a:rPr>
                  <a:t> </a:t>
                </a:r>
                <a:r>
                  <a:rPr lang="en-GB" err="1">
                    <a:solidFill>
                      <a:schemeClr val="bg2">
                        <a:lumMod val="75000"/>
                      </a:schemeClr>
                    </a:solidFill>
                    <a:latin typeface="Josefin Sans" panose="020B0604020202020204" charset="0"/>
                  </a:rPr>
                  <a:t>mới</a:t>
                </a:r>
                <a:r>
                  <a:rPr lang="en-GB">
                    <a:solidFill>
                      <a:schemeClr val="bg2">
                        <a:lumMod val="75000"/>
                      </a:schemeClr>
                    </a:solidFill>
                    <a:latin typeface="Josefin Sans" panose="020B0604020202020204" charset="0"/>
                  </a:rPr>
                  <a:t>.</a:t>
                </a:r>
              </a:p>
              <a:p>
                <a:pPr lvl="2"/>
                <a:r>
                  <a:rPr lang="en-US">
                    <a:solidFill>
                      <a:srgbClr val="1E4667"/>
                    </a:solidFill>
                    <a:latin typeface="Josefin Sans" panose="020B0604020202020204" charset="0"/>
                  </a:rPr>
                  <a:t>         </a:t>
                </a:r>
                <a:r>
                  <a:rPr lang="en-US" err="1">
                    <a:solidFill>
                      <a:srgbClr val="1E4667"/>
                    </a:solidFill>
                    <a:latin typeface="Josefin Sans" panose="020B0604020202020204" charset="0"/>
                  </a:rPr>
                  <a:t>Nếu</a:t>
                </a:r>
                <a:r>
                  <a:rPr lang="en-US">
                    <a:solidFill>
                      <a:srgbClr val="1E4667"/>
                    </a:solidFill>
                    <a:latin typeface="Josefin Sans" panose="020B0604020202020204" charset="0"/>
                  </a:rPr>
                  <a:t> </a:t>
                </a:r>
                <a:r>
                  <a:rPr lang="en-US" err="1">
                    <a:solidFill>
                      <a:srgbClr val="1E4667"/>
                    </a:solidFill>
                    <a:latin typeface="Josefin Sans" panose="020B0604020202020204" charset="0"/>
                  </a:rPr>
                  <a:t>duyệt</a:t>
                </a:r>
                <a:r>
                  <a:rPr lang="en-US">
                    <a:solidFill>
                      <a:srgbClr val="1E4667"/>
                    </a:solidFill>
                    <a:latin typeface="Josefin Sans" panose="020B0604020202020204" charset="0"/>
                  </a:rPr>
                  <a:t> </a:t>
                </a:r>
                <a:r>
                  <a:rPr lang="en-US" err="1">
                    <a:solidFill>
                      <a:srgbClr val="1E4667"/>
                    </a:solidFill>
                    <a:latin typeface="Josefin Sans" panose="020B0604020202020204" charset="0"/>
                  </a:rPr>
                  <a:t>hết</a:t>
                </a:r>
                <a:r>
                  <a:rPr lang="en-US">
                    <a:solidFill>
                      <a:srgbClr val="1E4667"/>
                    </a:solidFill>
                    <a:latin typeface="Josefin Sans" panose="020B0604020202020204" charset="0"/>
                  </a:rPr>
                  <a:t> </a:t>
                </a:r>
                <a:r>
                  <a:rPr lang="en-US" err="1">
                    <a:solidFill>
                      <a:srgbClr val="1E4667"/>
                    </a:solidFill>
                    <a:latin typeface="Josefin Sans" panose="020B0604020202020204" charset="0"/>
                  </a:rPr>
                  <a:t>nhánh</a:t>
                </a:r>
                <a:r>
                  <a:rPr lang="en-US">
                    <a:solidFill>
                      <a:srgbClr val="1E4667"/>
                    </a:solidFill>
                    <a:latin typeface="Josefin Sans" panose="020B0604020202020204" charset="0"/>
                  </a:rPr>
                  <a:t>:</a:t>
                </a:r>
              </a:p>
              <a:p>
                <a:pPr lvl="2"/>
                <a:r>
                  <a:rPr lang="en-US">
                    <a:solidFill>
                      <a:srgbClr val="1E4667"/>
                    </a:solidFill>
                    <a:latin typeface="Josefin Sans" panose="020B0604020202020204" charset="0"/>
                  </a:rPr>
                  <a:t>        	</a:t>
                </a:r>
                <a:r>
                  <a:rPr lang="en-US" err="1">
                    <a:solidFill>
                      <a:srgbClr val="1E4667"/>
                    </a:solidFill>
                    <a:latin typeface="Josefin Sans" panose="020B0604020202020204" charset="0"/>
                  </a:rPr>
                  <a:t>Cập</a:t>
                </a:r>
                <a:r>
                  <a:rPr lang="en-US">
                    <a:solidFill>
                      <a:srgbClr val="1E4667"/>
                    </a:solidFill>
                    <a:latin typeface="Josefin Sans" panose="020B0604020202020204" charset="0"/>
                  </a:rPr>
                  <a:t> </a:t>
                </a:r>
                <a:r>
                  <a:rPr lang="en-US" err="1">
                    <a:solidFill>
                      <a:srgbClr val="1E4667"/>
                    </a:solidFill>
                    <a:latin typeface="Josefin Sans" panose="020B0604020202020204" charset="0"/>
                  </a:rPr>
                  <a:t>nhật</a:t>
                </a:r>
                <a:r>
                  <a:rPr lang="en-US">
                    <a:solidFill>
                      <a:srgbClr val="1E4667"/>
                    </a:solidFill>
                    <a:latin typeface="Josefin Sans" panose="020B0604020202020204" charset="0"/>
                  </a:rPr>
                  <a:t> c = c’</a:t>
                </a:r>
              </a:p>
              <a:p>
                <a:pPr lvl="2"/>
                <a:r>
                  <a:rPr lang="en-US">
                    <a:solidFill>
                      <a:srgbClr val="1E4667"/>
                    </a:solidFill>
                    <a:latin typeface="Josefin Sans" panose="020B0604020202020204" charset="0"/>
                  </a:rPr>
                  <a:t>        	</a:t>
                </a:r>
                <a:r>
                  <a:rPr lang="en-US" err="1">
                    <a:solidFill>
                      <a:srgbClr val="1E4667"/>
                    </a:solidFill>
                    <a:latin typeface="Josefin Sans" panose="020B0604020202020204" charset="0"/>
                  </a:rPr>
                  <a:t>Chuyển</a:t>
                </a:r>
                <a:r>
                  <a:rPr lang="en-US">
                    <a:solidFill>
                      <a:srgbClr val="1E4667"/>
                    </a:solidFill>
                    <a:latin typeface="Josefin Sans" panose="020B0604020202020204" charset="0"/>
                  </a:rPr>
                  <a:t> sang </a:t>
                </a:r>
                <a:r>
                  <a:rPr lang="en-US" err="1">
                    <a:solidFill>
                      <a:srgbClr val="1E4667"/>
                    </a:solidFill>
                    <a:latin typeface="Josefin Sans" panose="020B0604020202020204" charset="0"/>
                  </a:rPr>
                  <a:t>nhánh</a:t>
                </a:r>
                <a:r>
                  <a:rPr lang="en-US">
                    <a:solidFill>
                      <a:srgbClr val="1E4667"/>
                    </a:solidFill>
                    <a:latin typeface="Josefin Sans" panose="020B0604020202020204" charset="0"/>
                  </a:rPr>
                  <a:t> </a:t>
                </a:r>
                <a:r>
                  <a:rPr lang="en-US" err="1">
                    <a:solidFill>
                      <a:srgbClr val="1E4667"/>
                    </a:solidFill>
                    <a:latin typeface="Josefin Sans" panose="020B0604020202020204" charset="0"/>
                  </a:rPr>
                  <a:t>khác</a:t>
                </a:r>
                <a:r>
                  <a:rPr lang="en-US">
                    <a:solidFill>
                      <a:srgbClr val="1E4667"/>
                    </a:solidFill>
                    <a:latin typeface="Josefin Sans" panose="020B0604020202020204" charset="0"/>
                  </a:rPr>
                  <a:t>.</a:t>
                </a:r>
              </a:p>
            </p:txBody>
          </p:sp>
        </mc:Choice>
        <mc:Fallback>
          <p:sp>
            <p:nvSpPr>
              <p:cNvPr id="2" name="TextBox 1">
                <a:extLst>
                  <a:ext uri="{FF2B5EF4-FFF2-40B4-BE49-F238E27FC236}">
                    <a16:creationId xmlns:a16="http://schemas.microsoft.com/office/drawing/2014/main" id="{B75C3AAF-4E90-480D-B55C-7437F27A4DDA}"/>
                  </a:ext>
                </a:extLst>
              </p:cNvPr>
              <p:cNvSpPr txBox="1">
                <a:spLocks noRot="1" noChangeAspect="1" noMove="1" noResize="1" noEditPoints="1" noAdjustHandles="1" noChangeArrowheads="1" noChangeShapeType="1" noTextEdit="1"/>
              </p:cNvSpPr>
              <p:nvPr/>
            </p:nvSpPr>
            <p:spPr>
              <a:xfrm>
                <a:off x="1247622" y="1008128"/>
                <a:ext cx="6136330" cy="3397853"/>
              </a:xfrm>
              <a:prstGeom prst="rect">
                <a:avLst/>
              </a:prstGeom>
              <a:blipFill>
                <a:blip r:embed="rId3"/>
                <a:stretch>
                  <a:fillRect l="-298" t="-358" b="-717"/>
                </a:stretch>
              </a:blipFill>
            </p:spPr>
            <p:txBody>
              <a:bodyPr/>
              <a:lstStyle/>
              <a:p>
                <a:r>
                  <a:rPr 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99;p34">
            <a:extLst>
              <a:ext uri="{FF2B5EF4-FFF2-40B4-BE49-F238E27FC236}">
                <a16:creationId xmlns:a16="http://schemas.microsoft.com/office/drawing/2014/main" id="{11B416B5-8848-4191-B04A-6BB752EFD1B8}"/>
              </a:ext>
            </a:extLst>
          </p:cNvPr>
          <p:cNvSpPr txBox="1">
            <a:spLocks/>
          </p:cNvSpPr>
          <p:nvPr/>
        </p:nvSpPr>
        <p:spPr>
          <a:xfrm>
            <a:off x="3105600" y="1164675"/>
            <a:ext cx="2932800" cy="978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b="1">
                <a:solidFill>
                  <a:srgbClr val="80C9DD"/>
                </a:solidFill>
                <a:latin typeface="Josefin Sans" panose="020B0604020202020204" charset="0"/>
              </a:rPr>
              <a:t>05</a:t>
            </a:r>
          </a:p>
        </p:txBody>
      </p:sp>
      <p:sp>
        <p:nvSpPr>
          <p:cNvPr id="9" name="Google Shape;498;p34">
            <a:extLst>
              <a:ext uri="{FF2B5EF4-FFF2-40B4-BE49-F238E27FC236}">
                <a16:creationId xmlns:a16="http://schemas.microsoft.com/office/drawing/2014/main" id="{B4C2E831-9C88-43BE-B9BA-8DFE37EBACA2}"/>
              </a:ext>
            </a:extLst>
          </p:cNvPr>
          <p:cNvSpPr txBox="1">
            <a:spLocks/>
          </p:cNvSpPr>
          <p:nvPr/>
        </p:nvSpPr>
        <p:spPr>
          <a:xfrm>
            <a:off x="1267977" y="2287732"/>
            <a:ext cx="6608045" cy="19032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9pPr>
          </a:lstStyle>
          <a:p>
            <a:r>
              <a:rPr lang="en-US" sz="6000"/>
              <a:t>Khi </a:t>
            </a:r>
            <a:r>
              <a:rPr lang="en-US" sz="6000" err="1"/>
              <a:t>nào</a:t>
            </a:r>
            <a:r>
              <a:rPr lang="en-US" sz="6000"/>
              <a:t> </a:t>
            </a:r>
            <a:r>
              <a:rPr lang="en-US" sz="6000" err="1"/>
              <a:t>sử</a:t>
            </a:r>
            <a:r>
              <a:rPr lang="en-US" sz="6000"/>
              <a:t> </a:t>
            </a:r>
            <a:r>
              <a:rPr lang="en-US" sz="6000" err="1"/>
              <a:t>dụng</a:t>
            </a:r>
            <a:r>
              <a:rPr lang="en-US" sz="6000"/>
              <a:t> </a:t>
            </a:r>
            <a:r>
              <a:rPr lang="en-US" sz="6000" err="1"/>
              <a:t>BnB</a:t>
            </a:r>
            <a:r>
              <a:rPr lang="en-US" sz="6000"/>
              <a:t>?</a:t>
            </a:r>
          </a:p>
        </p:txBody>
      </p:sp>
    </p:spTree>
    <p:extLst>
      <p:ext uri="{BB962C8B-B14F-4D97-AF65-F5344CB8AC3E}">
        <p14:creationId xmlns:p14="http://schemas.microsoft.com/office/powerpoint/2010/main" val="221990892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Nhóm 19">
            <a:extLst>
              <a:ext uri="{FF2B5EF4-FFF2-40B4-BE49-F238E27FC236}">
                <a16:creationId xmlns:a16="http://schemas.microsoft.com/office/drawing/2014/main" id="{B3BF563C-D477-4878-814C-8C0BA5653A01}"/>
              </a:ext>
            </a:extLst>
          </p:cNvPr>
          <p:cNvGrpSpPr/>
          <p:nvPr/>
        </p:nvGrpSpPr>
        <p:grpSpPr>
          <a:xfrm>
            <a:off x="6638951" y="2234906"/>
            <a:ext cx="1944556" cy="2191252"/>
            <a:chOff x="6638951" y="2234906"/>
            <a:chExt cx="1944556" cy="2191252"/>
          </a:xfrm>
        </p:grpSpPr>
        <p:cxnSp>
          <p:nvCxnSpPr>
            <p:cNvPr id="16" name="Đường kết nối Mũi tên Thẳng 15">
              <a:extLst>
                <a:ext uri="{FF2B5EF4-FFF2-40B4-BE49-F238E27FC236}">
                  <a16:creationId xmlns:a16="http://schemas.microsoft.com/office/drawing/2014/main" id="{A36F82BE-F5ED-482B-BE2D-BF10BFFE45CB}"/>
                </a:ext>
              </a:extLst>
            </p:cNvPr>
            <p:cNvCxnSpPr>
              <a:cxnSpLocks/>
            </p:cNvCxnSpPr>
            <p:nvPr/>
          </p:nvCxnSpPr>
          <p:spPr>
            <a:xfrm flipH="1" flipV="1">
              <a:off x="7570771" y="2234906"/>
              <a:ext cx="24491" cy="1017812"/>
            </a:xfrm>
            <a:prstGeom prst="straightConnector1">
              <a:avLst/>
            </a:prstGeom>
            <a:ln w="57150"/>
          </p:spPr>
          <p:style>
            <a:lnRef idx="2">
              <a:schemeClr val="accent2"/>
            </a:lnRef>
            <a:fillRef idx="0">
              <a:schemeClr val="accent2"/>
            </a:fillRef>
            <a:effectRef idx="1">
              <a:schemeClr val="accent2"/>
            </a:effectRef>
            <a:fontRef idx="minor">
              <a:schemeClr val="tx1"/>
            </a:fontRef>
          </p:style>
        </p:cxnSp>
        <p:grpSp>
          <p:nvGrpSpPr>
            <p:cNvPr id="14" name="Nhóm 13">
              <a:extLst>
                <a:ext uri="{FF2B5EF4-FFF2-40B4-BE49-F238E27FC236}">
                  <a16:creationId xmlns:a16="http://schemas.microsoft.com/office/drawing/2014/main" id="{9A679C3B-661A-4529-A4EF-BB12F40FA499}"/>
                </a:ext>
              </a:extLst>
            </p:cNvPr>
            <p:cNvGrpSpPr/>
            <p:nvPr/>
          </p:nvGrpSpPr>
          <p:grpSpPr>
            <a:xfrm>
              <a:off x="6638951" y="3135429"/>
              <a:ext cx="1944556" cy="1290729"/>
              <a:chOff x="7271683" y="2768036"/>
              <a:chExt cx="1944556" cy="1290729"/>
            </a:xfrm>
          </p:grpSpPr>
          <p:grpSp>
            <p:nvGrpSpPr>
              <p:cNvPr id="54" name="Nhóm 53">
                <a:extLst>
                  <a:ext uri="{FF2B5EF4-FFF2-40B4-BE49-F238E27FC236}">
                    <a16:creationId xmlns:a16="http://schemas.microsoft.com/office/drawing/2014/main" id="{EF298F77-8B56-4542-BEA5-C7911CB3A00E}"/>
                  </a:ext>
                </a:extLst>
              </p:cNvPr>
              <p:cNvGrpSpPr/>
              <p:nvPr/>
            </p:nvGrpSpPr>
            <p:grpSpPr>
              <a:xfrm>
                <a:off x="7271683" y="2768036"/>
                <a:ext cx="1944556" cy="1290729"/>
                <a:chOff x="386468" y="2740821"/>
                <a:chExt cx="1944556" cy="1290729"/>
              </a:xfrm>
            </p:grpSpPr>
            <p:grpSp>
              <p:nvGrpSpPr>
                <p:cNvPr id="55" name="Nhóm 54">
                  <a:extLst>
                    <a:ext uri="{FF2B5EF4-FFF2-40B4-BE49-F238E27FC236}">
                      <a16:creationId xmlns:a16="http://schemas.microsoft.com/office/drawing/2014/main" id="{EEE38431-B130-4328-8C07-935848190778}"/>
                    </a:ext>
                  </a:extLst>
                </p:cNvPr>
                <p:cNvGrpSpPr/>
                <p:nvPr/>
              </p:nvGrpSpPr>
              <p:grpSpPr>
                <a:xfrm>
                  <a:off x="386468" y="2841598"/>
                  <a:ext cx="1944556" cy="1189952"/>
                  <a:chOff x="386468" y="2841598"/>
                  <a:chExt cx="1944556" cy="1189952"/>
                </a:xfrm>
              </p:grpSpPr>
              <p:sp>
                <p:nvSpPr>
                  <p:cNvPr id="60" name="Google Shape;10580;p80">
                    <a:extLst>
                      <a:ext uri="{FF2B5EF4-FFF2-40B4-BE49-F238E27FC236}">
                        <a16:creationId xmlns:a16="http://schemas.microsoft.com/office/drawing/2014/main" id="{17E12251-EB5B-49A2-8E23-0A199C53B5BD}"/>
                      </a:ext>
                    </a:extLst>
                  </p:cNvPr>
                  <p:cNvSpPr/>
                  <p:nvPr/>
                </p:nvSpPr>
                <p:spPr>
                  <a:xfrm>
                    <a:off x="386468" y="2841598"/>
                    <a:ext cx="1900289" cy="1189952"/>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ln>
                    <a:headEnd type="none" w="sm" len="sm"/>
                    <a:tailEnd type="none" w="sm" len="sm"/>
                    <a:extLst>
                      <a:ext uri="{C807C97D-BFC1-408E-A445-0C87EB9F89A2}">
                        <ask:lineSketchStyleProps xmlns:ask="http://schemas.microsoft.com/office/drawing/2018/sketchyshapes" sd="1843647763">
                          <a:custGeom>
                            <a:avLst/>
                            <a:gdLst>
                              <a:gd name="connsiteX0" fmla="*/ 235013 w 1763385"/>
                              <a:gd name="connsiteY0" fmla="*/ 44 h 954107"/>
                              <a:gd name="connsiteX1" fmla="*/ 47 w 1763385"/>
                              <a:gd name="connsiteY1" fmla="*/ 266201 h 954107"/>
                              <a:gd name="connsiteX2" fmla="*/ 47 w 1763385"/>
                              <a:gd name="connsiteY2" fmla="*/ 687905 h 954107"/>
                              <a:gd name="connsiteX3" fmla="*/ 235013 w 1763385"/>
                              <a:gd name="connsiteY3" fmla="*/ 954062 h 954107"/>
                              <a:gd name="connsiteX4" fmla="*/ 855734 w 1763385"/>
                              <a:gd name="connsiteY4" fmla="*/ 954062 h 954107"/>
                              <a:gd name="connsiteX5" fmla="*/ 1528181 w 1763385"/>
                              <a:gd name="connsiteY5" fmla="*/ 954062 h 954107"/>
                              <a:gd name="connsiteX6" fmla="*/ 1763337 w 1763385"/>
                              <a:gd name="connsiteY6" fmla="*/ 687905 h 954107"/>
                              <a:gd name="connsiteX7" fmla="*/ 1763337 w 1763385"/>
                              <a:gd name="connsiteY7" fmla="*/ 266201 h 954107"/>
                              <a:gd name="connsiteX8" fmla="*/ 1528181 w 1763385"/>
                              <a:gd name="connsiteY8" fmla="*/ 44 h 954107"/>
                              <a:gd name="connsiteX9" fmla="*/ 881597 w 1763385"/>
                              <a:gd name="connsiteY9" fmla="*/ 44 h 954107"/>
                              <a:gd name="connsiteX10" fmla="*/ 235013 w 1763385"/>
                              <a:gd name="connsiteY10" fmla="*/ 44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3385" h="954107" extrusionOk="0">
                                <a:moveTo>
                                  <a:pt x="235013" y="44"/>
                                </a:moveTo>
                                <a:cubicBezTo>
                                  <a:pt x="82063" y="-13375"/>
                                  <a:pt x="-15431" y="117983"/>
                                  <a:pt x="47" y="266201"/>
                                </a:cubicBezTo>
                                <a:cubicBezTo>
                                  <a:pt x="-12866" y="437396"/>
                                  <a:pt x="617" y="594740"/>
                                  <a:pt x="47" y="687905"/>
                                </a:cubicBezTo>
                                <a:cubicBezTo>
                                  <a:pt x="-4232" y="834070"/>
                                  <a:pt x="106398" y="948242"/>
                                  <a:pt x="235013" y="954062"/>
                                </a:cubicBezTo>
                                <a:cubicBezTo>
                                  <a:pt x="442929" y="928612"/>
                                  <a:pt x="694754" y="966815"/>
                                  <a:pt x="855734" y="954062"/>
                                </a:cubicBezTo>
                                <a:cubicBezTo>
                                  <a:pt x="1016714" y="941309"/>
                                  <a:pt x="1229551" y="970899"/>
                                  <a:pt x="1528181" y="954062"/>
                                </a:cubicBezTo>
                                <a:cubicBezTo>
                                  <a:pt x="1653584" y="955029"/>
                                  <a:pt x="1768244" y="850181"/>
                                  <a:pt x="1763337" y="687905"/>
                                </a:cubicBezTo>
                                <a:cubicBezTo>
                                  <a:pt x="1744042" y="512236"/>
                                  <a:pt x="1752733" y="387130"/>
                                  <a:pt x="1763337" y="266201"/>
                                </a:cubicBezTo>
                                <a:cubicBezTo>
                                  <a:pt x="1752365" y="88917"/>
                                  <a:pt x="1638536" y="22936"/>
                                  <a:pt x="1528181" y="44"/>
                                </a:cubicBezTo>
                                <a:cubicBezTo>
                                  <a:pt x="1313261" y="-25730"/>
                                  <a:pt x="1051654" y="21856"/>
                                  <a:pt x="881597" y="44"/>
                                </a:cubicBezTo>
                                <a:cubicBezTo>
                                  <a:pt x="711540" y="-21768"/>
                                  <a:pt x="416313" y="16032"/>
                                  <a:pt x="235013" y="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TextBox 86">
                    <a:extLst>
                      <a:ext uri="{FF2B5EF4-FFF2-40B4-BE49-F238E27FC236}">
                        <a16:creationId xmlns:a16="http://schemas.microsoft.com/office/drawing/2014/main" id="{FA8AEA6A-2233-4F8E-9DA1-98B1AFC193BF}"/>
                      </a:ext>
                    </a:extLst>
                  </p:cNvPr>
                  <p:cNvSpPr txBox="1"/>
                  <p:nvPr/>
                </p:nvSpPr>
                <p:spPr>
                  <a:xfrm>
                    <a:off x="512379" y="2956019"/>
                    <a:ext cx="1818645" cy="307777"/>
                  </a:xfrm>
                  <a:prstGeom prst="rect">
                    <a:avLst/>
                  </a:prstGeom>
                  <a:noFill/>
                  <a:ln>
                    <a:noFill/>
                  </a:ln>
                </p:spPr>
                <p:style>
                  <a:lnRef idx="3">
                    <a:schemeClr val="lt1"/>
                  </a:lnRef>
                  <a:fillRef idx="1">
                    <a:schemeClr val="accent2"/>
                  </a:fillRef>
                  <a:effectRef idx="1">
                    <a:schemeClr val="accent2"/>
                  </a:effectRef>
                  <a:fontRef idx="minor">
                    <a:schemeClr val="lt1"/>
                  </a:fontRef>
                </p:style>
                <p:txBody>
                  <a:bodyPr wrap="square" lIns="91440" tIns="45720" rIns="91440" bIns="45720" rtlCol="0" anchor="t">
                    <a:spAutoFit/>
                  </a:bodyPr>
                  <a:lstStyle/>
                  <a:p>
                    <a:endParaRPr lang="en-US" b="1">
                      <a:solidFill>
                        <a:srgbClr val="80C9DD"/>
                      </a:solidFill>
                      <a:cs typeface="Arial"/>
                    </a:endParaRPr>
                  </a:p>
                </p:txBody>
              </p:sp>
            </p:grpSp>
            <p:sp>
              <p:nvSpPr>
                <p:cNvPr id="59" name="Google Shape;10627;p80">
                  <a:extLst>
                    <a:ext uri="{FF2B5EF4-FFF2-40B4-BE49-F238E27FC236}">
                      <a16:creationId xmlns:a16="http://schemas.microsoft.com/office/drawing/2014/main" id="{3DB89FCC-4FA5-485C-9640-50DE1CAD12B0}"/>
                    </a:ext>
                  </a:extLst>
                </p:cNvPr>
                <p:cNvSpPr/>
                <p:nvPr/>
              </p:nvSpPr>
              <p:spPr>
                <a:xfrm>
                  <a:off x="1247125" y="2740821"/>
                  <a:ext cx="217330" cy="20182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TextBox 87">
                <a:extLst>
                  <a:ext uri="{FF2B5EF4-FFF2-40B4-BE49-F238E27FC236}">
                    <a16:creationId xmlns:a16="http://schemas.microsoft.com/office/drawing/2014/main" id="{84681995-0295-426D-A5F9-184A818634B9}"/>
                  </a:ext>
                </a:extLst>
              </p:cNvPr>
              <p:cNvSpPr txBox="1"/>
              <p:nvPr/>
            </p:nvSpPr>
            <p:spPr>
              <a:xfrm>
                <a:off x="7543080" y="2975054"/>
                <a:ext cx="1601261" cy="954107"/>
              </a:xfrm>
              <a:prstGeom prst="rect">
                <a:avLst/>
              </a:prstGeom>
              <a:noFill/>
            </p:spPr>
            <p:txBody>
              <a:bodyPr wrap="square" lIns="91440" tIns="45720" rIns="91440" bIns="45720" rtlCol="0" anchor="t">
                <a:spAutoFit/>
              </a:bodyPr>
              <a:lstStyle/>
              <a:p>
                <a:r>
                  <a:rPr lang="en-US" b="1">
                    <a:solidFill>
                      <a:srgbClr val="80C9DD"/>
                    </a:solidFill>
                  </a:rPr>
                  <a:t>Boolean Satisfiability, Integer Linear Programming,…</a:t>
                </a:r>
              </a:p>
            </p:txBody>
          </p:sp>
        </p:grpSp>
      </p:grpSp>
      <p:grpSp>
        <p:nvGrpSpPr>
          <p:cNvPr id="12" name="Nhóm 11">
            <a:extLst>
              <a:ext uri="{FF2B5EF4-FFF2-40B4-BE49-F238E27FC236}">
                <a16:creationId xmlns:a16="http://schemas.microsoft.com/office/drawing/2014/main" id="{9904E9FE-B289-409A-8BEE-4651AA429C53}"/>
              </a:ext>
            </a:extLst>
          </p:cNvPr>
          <p:cNvGrpSpPr/>
          <p:nvPr/>
        </p:nvGrpSpPr>
        <p:grpSpPr>
          <a:xfrm>
            <a:off x="5495923" y="790844"/>
            <a:ext cx="3188398" cy="1518991"/>
            <a:chOff x="5495923" y="498291"/>
            <a:chExt cx="3188398" cy="1518991"/>
          </a:xfrm>
        </p:grpSpPr>
        <p:cxnSp>
          <p:nvCxnSpPr>
            <p:cNvPr id="72" name="Đường kết nối Mũi tên Thẳng 71">
              <a:extLst>
                <a:ext uri="{FF2B5EF4-FFF2-40B4-BE49-F238E27FC236}">
                  <a16:creationId xmlns:a16="http://schemas.microsoft.com/office/drawing/2014/main" id="{2F8C58E7-DA72-43F8-9C10-088C18F23382}"/>
                </a:ext>
              </a:extLst>
            </p:cNvPr>
            <p:cNvCxnSpPr>
              <a:cxnSpLocks/>
            </p:cNvCxnSpPr>
            <p:nvPr/>
          </p:nvCxnSpPr>
          <p:spPr>
            <a:xfrm flipV="1">
              <a:off x="5495923" y="1246415"/>
              <a:ext cx="764722" cy="439510"/>
            </a:xfrm>
            <a:prstGeom prst="straightConnector1">
              <a:avLst/>
            </a:prstGeom>
            <a:ln w="57150"/>
          </p:spPr>
          <p:style>
            <a:lnRef idx="2">
              <a:schemeClr val="accent2"/>
            </a:lnRef>
            <a:fillRef idx="0">
              <a:schemeClr val="accent2"/>
            </a:fillRef>
            <a:effectRef idx="1">
              <a:schemeClr val="accent2"/>
            </a:effectRef>
            <a:fontRef idx="minor">
              <a:schemeClr val="tx1"/>
            </a:fontRef>
          </p:style>
        </p:cxnSp>
        <p:grpSp>
          <p:nvGrpSpPr>
            <p:cNvPr id="11" name="Nhóm 10">
              <a:extLst>
                <a:ext uri="{FF2B5EF4-FFF2-40B4-BE49-F238E27FC236}">
                  <a16:creationId xmlns:a16="http://schemas.microsoft.com/office/drawing/2014/main" id="{1DF76B98-D5B1-4762-B1FF-6636433810E3}"/>
                </a:ext>
              </a:extLst>
            </p:cNvPr>
            <p:cNvGrpSpPr/>
            <p:nvPr/>
          </p:nvGrpSpPr>
          <p:grpSpPr>
            <a:xfrm>
              <a:off x="6231531" y="498291"/>
              <a:ext cx="2452790" cy="1518991"/>
              <a:chOff x="6694174" y="294184"/>
              <a:chExt cx="2452790" cy="1518991"/>
            </a:xfrm>
          </p:grpSpPr>
          <p:grpSp>
            <p:nvGrpSpPr>
              <p:cNvPr id="5" name="Nhóm 4">
                <a:extLst>
                  <a:ext uri="{FF2B5EF4-FFF2-40B4-BE49-F238E27FC236}">
                    <a16:creationId xmlns:a16="http://schemas.microsoft.com/office/drawing/2014/main" id="{AA66C099-3846-4791-83A5-DE10DCF3C047}"/>
                  </a:ext>
                </a:extLst>
              </p:cNvPr>
              <p:cNvGrpSpPr/>
              <p:nvPr/>
            </p:nvGrpSpPr>
            <p:grpSpPr>
              <a:xfrm>
                <a:off x="6804444" y="294184"/>
                <a:ext cx="2342520" cy="1421272"/>
                <a:chOff x="5545783" y="178523"/>
                <a:chExt cx="2342520" cy="1421272"/>
              </a:xfrm>
            </p:grpSpPr>
            <p:sp>
              <p:nvSpPr>
                <p:cNvPr id="37" name="Google Shape;10581;p80">
                  <a:extLst>
                    <a:ext uri="{FF2B5EF4-FFF2-40B4-BE49-F238E27FC236}">
                      <a16:creationId xmlns:a16="http://schemas.microsoft.com/office/drawing/2014/main" id="{366961DD-58B5-47DC-9150-BE3857338920}"/>
                    </a:ext>
                  </a:extLst>
                </p:cNvPr>
                <p:cNvSpPr/>
                <p:nvPr/>
              </p:nvSpPr>
              <p:spPr>
                <a:xfrm>
                  <a:off x="5545783" y="178523"/>
                  <a:ext cx="2342520" cy="1421272"/>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ln>
                  <a:headEnd type="none" w="sm" len="sm"/>
                  <a:tailEnd type="none" w="sm" len="sm"/>
                  <a:extLst>
                    <a:ext uri="{C807C97D-BFC1-408E-A445-0C87EB9F89A2}">
                      <ask:lineSketchStyleProps xmlns:ask="http://schemas.microsoft.com/office/drawing/2018/sketchyshapes" sd="3783159387">
                        <a:custGeom>
                          <a:avLst/>
                          <a:gdLst>
                            <a:gd name="connsiteX0" fmla="*/ 235209 w 1763385"/>
                            <a:gd name="connsiteY0" fmla="*/ 0 h 954107"/>
                            <a:gd name="connsiteX1" fmla="*/ 0 w 1763385"/>
                            <a:gd name="connsiteY1" fmla="*/ 266164 h 954107"/>
                            <a:gd name="connsiteX2" fmla="*/ 0 w 1763385"/>
                            <a:gd name="connsiteY2" fmla="*/ 687764 h 954107"/>
                            <a:gd name="connsiteX3" fmla="*/ 235209 w 1763385"/>
                            <a:gd name="connsiteY3" fmla="*/ 954062 h 954107"/>
                            <a:gd name="connsiteX4" fmla="*/ 894646 w 1763385"/>
                            <a:gd name="connsiteY4" fmla="*/ 954062 h 954107"/>
                            <a:gd name="connsiteX5" fmla="*/ 1528222 w 1763385"/>
                            <a:gd name="connsiteY5" fmla="*/ 954062 h 954107"/>
                            <a:gd name="connsiteX6" fmla="*/ 1763385 w 1763385"/>
                            <a:gd name="connsiteY6" fmla="*/ 687764 h 954107"/>
                            <a:gd name="connsiteX7" fmla="*/ 1763385 w 1763385"/>
                            <a:gd name="connsiteY7" fmla="*/ 266164 h 954107"/>
                            <a:gd name="connsiteX8" fmla="*/ 1528222 w 1763385"/>
                            <a:gd name="connsiteY8" fmla="*/ 0 h 954107"/>
                            <a:gd name="connsiteX9" fmla="*/ 868785 w 1763385"/>
                            <a:gd name="connsiteY9" fmla="*/ 0 h 954107"/>
                            <a:gd name="connsiteX10" fmla="*/ 235209 w 1763385"/>
                            <a:gd name="connsiteY10"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3385" h="954107" extrusionOk="0">
                              <a:moveTo>
                                <a:pt x="235209" y="0"/>
                              </a:moveTo>
                              <a:cubicBezTo>
                                <a:pt x="93671" y="25373"/>
                                <a:pt x="-28084" y="126548"/>
                                <a:pt x="0" y="266164"/>
                              </a:cubicBezTo>
                              <a:cubicBezTo>
                                <a:pt x="-13512" y="357193"/>
                                <a:pt x="-14601" y="571206"/>
                                <a:pt x="0" y="687764"/>
                              </a:cubicBezTo>
                              <a:cubicBezTo>
                                <a:pt x="-20536" y="832935"/>
                                <a:pt x="107134" y="942439"/>
                                <a:pt x="235209" y="954062"/>
                              </a:cubicBezTo>
                              <a:cubicBezTo>
                                <a:pt x="505062" y="978053"/>
                                <a:pt x="746245" y="963221"/>
                                <a:pt x="894646" y="954062"/>
                              </a:cubicBezTo>
                              <a:cubicBezTo>
                                <a:pt x="1043047" y="944903"/>
                                <a:pt x="1369397" y="950908"/>
                                <a:pt x="1528222" y="954062"/>
                              </a:cubicBezTo>
                              <a:cubicBezTo>
                                <a:pt x="1686563" y="976165"/>
                                <a:pt x="1779100" y="829376"/>
                                <a:pt x="1763385" y="687764"/>
                              </a:cubicBezTo>
                              <a:cubicBezTo>
                                <a:pt x="1758460" y="514824"/>
                                <a:pt x="1772091" y="384317"/>
                                <a:pt x="1763385" y="266164"/>
                              </a:cubicBezTo>
                              <a:cubicBezTo>
                                <a:pt x="1773290" y="101501"/>
                                <a:pt x="1656317" y="22644"/>
                                <a:pt x="1528222" y="0"/>
                              </a:cubicBezTo>
                              <a:cubicBezTo>
                                <a:pt x="1321227" y="-30070"/>
                                <a:pt x="1024624" y="-2549"/>
                                <a:pt x="868785" y="0"/>
                              </a:cubicBezTo>
                              <a:cubicBezTo>
                                <a:pt x="712946" y="2549"/>
                                <a:pt x="544886" y="22099"/>
                                <a:pt x="235209" y="0"/>
                              </a:cubicBezTo>
                              <a:close/>
                            </a:path>
                          </a:pathLst>
                        </a:custGeom>
                        <ask:type>
                          <ask:lineSketchNon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TextBox 84">
                  <a:extLst>
                    <a:ext uri="{FF2B5EF4-FFF2-40B4-BE49-F238E27FC236}">
                      <a16:creationId xmlns:a16="http://schemas.microsoft.com/office/drawing/2014/main" id="{6F90F17C-1449-4406-81A4-BB626E91D477}"/>
                    </a:ext>
                  </a:extLst>
                </p:cNvPr>
                <p:cNvSpPr txBox="1"/>
                <p:nvPr/>
              </p:nvSpPr>
              <p:spPr>
                <a:xfrm>
                  <a:off x="5642644" y="290082"/>
                  <a:ext cx="2206712" cy="1248126"/>
                </a:xfrm>
                <a:prstGeom prst="rect">
                  <a:avLst/>
                </a:prstGeom>
                <a:noFill/>
                <a:ln>
                  <a:noFill/>
                  <a:extLst>
                    <a:ext uri="{C807C97D-BFC1-408E-A445-0C87EB9F89A2}">
                      <ask:lineSketchStyleProps xmlns:ask="http://schemas.microsoft.com/office/drawing/2018/sketchyshapes" sd="1974435248">
                        <a:custGeom>
                          <a:avLst/>
                          <a:gdLst>
                            <a:gd name="connsiteX0" fmla="*/ 0 w 1761622"/>
                            <a:gd name="connsiteY0" fmla="*/ 0 h 1189952"/>
                            <a:gd name="connsiteX1" fmla="*/ 534359 w 1761622"/>
                            <a:gd name="connsiteY1" fmla="*/ 0 h 1189952"/>
                            <a:gd name="connsiteX2" fmla="*/ 1068717 w 1761622"/>
                            <a:gd name="connsiteY2" fmla="*/ 0 h 1189952"/>
                            <a:gd name="connsiteX3" fmla="*/ 1761622 w 1761622"/>
                            <a:gd name="connsiteY3" fmla="*/ 0 h 1189952"/>
                            <a:gd name="connsiteX4" fmla="*/ 1761622 w 1761622"/>
                            <a:gd name="connsiteY4" fmla="*/ 583076 h 1189952"/>
                            <a:gd name="connsiteX5" fmla="*/ 1761622 w 1761622"/>
                            <a:gd name="connsiteY5" fmla="*/ 1189952 h 1189952"/>
                            <a:gd name="connsiteX6" fmla="*/ 1209647 w 1761622"/>
                            <a:gd name="connsiteY6" fmla="*/ 1189952 h 1189952"/>
                            <a:gd name="connsiteX7" fmla="*/ 640056 w 1761622"/>
                            <a:gd name="connsiteY7" fmla="*/ 1189952 h 1189952"/>
                            <a:gd name="connsiteX8" fmla="*/ 0 w 1761622"/>
                            <a:gd name="connsiteY8" fmla="*/ 1189952 h 1189952"/>
                            <a:gd name="connsiteX9" fmla="*/ 0 w 1761622"/>
                            <a:gd name="connsiteY9" fmla="*/ 618775 h 1189952"/>
                            <a:gd name="connsiteX10" fmla="*/ 0 w 1761622"/>
                            <a:gd name="connsiteY10" fmla="*/ 0 h 118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1622" h="1189952" extrusionOk="0">
                              <a:moveTo>
                                <a:pt x="0" y="0"/>
                              </a:moveTo>
                              <a:cubicBezTo>
                                <a:pt x="143272" y="-9473"/>
                                <a:pt x="413679" y="22738"/>
                                <a:pt x="534359" y="0"/>
                              </a:cubicBezTo>
                              <a:cubicBezTo>
                                <a:pt x="655039" y="-22738"/>
                                <a:pt x="934808" y="5942"/>
                                <a:pt x="1068717" y="0"/>
                              </a:cubicBezTo>
                              <a:cubicBezTo>
                                <a:pt x="1202626" y="-5942"/>
                                <a:pt x="1500148" y="68516"/>
                                <a:pt x="1761622" y="0"/>
                              </a:cubicBezTo>
                              <a:cubicBezTo>
                                <a:pt x="1796275" y="132288"/>
                                <a:pt x="1741762" y="396965"/>
                                <a:pt x="1761622" y="583076"/>
                              </a:cubicBezTo>
                              <a:cubicBezTo>
                                <a:pt x="1781482" y="769187"/>
                                <a:pt x="1726276" y="1008642"/>
                                <a:pt x="1761622" y="1189952"/>
                              </a:cubicBezTo>
                              <a:cubicBezTo>
                                <a:pt x="1568795" y="1210504"/>
                                <a:pt x="1447013" y="1177741"/>
                                <a:pt x="1209647" y="1189952"/>
                              </a:cubicBezTo>
                              <a:cubicBezTo>
                                <a:pt x="972282" y="1202163"/>
                                <a:pt x="895057" y="1125534"/>
                                <a:pt x="640056" y="1189952"/>
                              </a:cubicBezTo>
                              <a:cubicBezTo>
                                <a:pt x="385055" y="1254370"/>
                                <a:pt x="212275" y="1156125"/>
                                <a:pt x="0" y="1189952"/>
                              </a:cubicBezTo>
                              <a:cubicBezTo>
                                <a:pt x="-39656" y="999687"/>
                                <a:pt x="29616" y="771422"/>
                                <a:pt x="0" y="618775"/>
                              </a:cubicBezTo>
                              <a:cubicBezTo>
                                <a:pt x="-29616" y="466128"/>
                                <a:pt x="7406" y="306911"/>
                                <a:pt x="0" y="0"/>
                              </a:cubicBezTo>
                              <a:close/>
                            </a:path>
                          </a:pathLst>
                        </a:custGeom>
                        <ask:type>
                          <ask:lineSketchNon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rtlCol="0" anchor="t">
                  <a:spAutoFit/>
                </a:bodyPr>
                <a:lstStyle/>
                <a:p>
                  <a:r>
                    <a:rPr lang="en-US" sz="1800" b="1" err="1">
                      <a:solidFill>
                        <a:srgbClr val="1A4568"/>
                      </a:solidFill>
                      <a:ea typeface="+mn-lt"/>
                      <a:cs typeface="+mn-lt"/>
                    </a:rPr>
                    <a:t>Bài</a:t>
                  </a:r>
                  <a:r>
                    <a:rPr lang="en-US" sz="1800" b="1">
                      <a:solidFill>
                        <a:srgbClr val="1A4568"/>
                      </a:solidFill>
                      <a:ea typeface="+mn-lt"/>
                      <a:cs typeface="+mn-lt"/>
                    </a:rPr>
                    <a:t> </a:t>
                  </a:r>
                  <a:r>
                    <a:rPr lang="en-US" sz="1800" b="1" err="1">
                      <a:solidFill>
                        <a:srgbClr val="1A4568"/>
                      </a:solidFill>
                      <a:ea typeface="+mn-lt"/>
                      <a:cs typeface="+mn-lt"/>
                    </a:rPr>
                    <a:t>toán</a:t>
                  </a:r>
                  <a:r>
                    <a:rPr lang="en-US" sz="1800" b="1">
                      <a:solidFill>
                        <a:srgbClr val="1A4568"/>
                      </a:solidFill>
                      <a:ea typeface="+mn-lt"/>
                      <a:cs typeface="+mn-lt"/>
                    </a:rPr>
                    <a:t> </a:t>
                  </a:r>
                  <a:r>
                    <a:rPr lang="en-US" sz="1800" b="1" err="1">
                      <a:solidFill>
                        <a:srgbClr val="1A4568"/>
                      </a:solidFill>
                      <a:ea typeface="+mn-lt"/>
                      <a:cs typeface="+mn-lt"/>
                    </a:rPr>
                    <a:t>tối</a:t>
                  </a:r>
                  <a:r>
                    <a:rPr lang="en-US" sz="1800" b="1">
                      <a:solidFill>
                        <a:srgbClr val="1A4568"/>
                      </a:solidFill>
                      <a:ea typeface="+mn-lt"/>
                      <a:cs typeface="+mn-lt"/>
                    </a:rPr>
                    <a:t> </a:t>
                  </a:r>
                  <a:r>
                    <a:rPr lang="en-US" sz="1800" b="1" err="1">
                      <a:solidFill>
                        <a:srgbClr val="1A4568"/>
                      </a:solidFill>
                      <a:ea typeface="+mn-lt"/>
                      <a:cs typeface="+mn-lt"/>
                    </a:rPr>
                    <a:t>ưu</a:t>
                  </a:r>
                  <a:r>
                    <a:rPr lang="en-US" sz="1800" b="1">
                      <a:solidFill>
                        <a:srgbClr val="1A4568"/>
                      </a:solidFill>
                      <a:ea typeface="+mn-lt"/>
                      <a:cs typeface="+mn-lt"/>
                    </a:rPr>
                    <a:t> </a:t>
                  </a:r>
                  <a:r>
                    <a:rPr lang="en-US" sz="1800" b="1" err="1">
                      <a:solidFill>
                        <a:srgbClr val="1A4568"/>
                      </a:solidFill>
                      <a:ea typeface="+mn-lt"/>
                      <a:cs typeface="+mn-lt"/>
                    </a:rPr>
                    <a:t>tổhợp</a:t>
                  </a:r>
                  <a:r>
                    <a:rPr lang="en-US" sz="1800" b="1">
                      <a:solidFill>
                        <a:srgbClr val="1A4568"/>
                      </a:solidFill>
                      <a:ea typeface="+mn-lt"/>
                      <a:cs typeface="+mn-lt"/>
                    </a:rPr>
                    <a:t> (combinator optimization          problems)</a:t>
                  </a:r>
                  <a:endParaRPr lang="vi-VN">
                    <a:cs typeface="Arial" panose="020B0604020202020204" pitchFamily="34" charset="0"/>
                  </a:endParaRPr>
                </a:p>
              </p:txBody>
            </p:sp>
          </p:grpSp>
          <p:sp>
            <p:nvSpPr>
              <p:cNvPr id="46" name="Google Shape;10620;p80">
                <a:extLst>
                  <a:ext uri="{FF2B5EF4-FFF2-40B4-BE49-F238E27FC236}">
                    <a16:creationId xmlns:a16="http://schemas.microsoft.com/office/drawing/2014/main" id="{8E3B50D3-4C59-47A7-9961-100BB4742EDB}"/>
                  </a:ext>
                </a:extLst>
              </p:cNvPr>
              <p:cNvSpPr/>
              <p:nvPr/>
            </p:nvSpPr>
            <p:spPr>
              <a:xfrm>
                <a:off x="7925620" y="1611428"/>
                <a:ext cx="217136" cy="201747"/>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620;p80">
                <a:extLst>
                  <a:ext uri="{FF2B5EF4-FFF2-40B4-BE49-F238E27FC236}">
                    <a16:creationId xmlns:a16="http://schemas.microsoft.com/office/drawing/2014/main" id="{EE1E66A8-0898-4589-A17C-13376D016B75}"/>
                  </a:ext>
                </a:extLst>
              </p:cNvPr>
              <p:cNvSpPr/>
              <p:nvPr/>
            </p:nvSpPr>
            <p:spPr>
              <a:xfrm>
                <a:off x="6694174" y="903857"/>
                <a:ext cx="217136" cy="201747"/>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Nhóm 18">
            <a:extLst>
              <a:ext uri="{FF2B5EF4-FFF2-40B4-BE49-F238E27FC236}">
                <a16:creationId xmlns:a16="http://schemas.microsoft.com/office/drawing/2014/main" id="{0F6D6C10-93A8-4FB0-A515-52D8C6AA443E}"/>
              </a:ext>
            </a:extLst>
          </p:cNvPr>
          <p:cNvGrpSpPr/>
          <p:nvPr/>
        </p:nvGrpSpPr>
        <p:grpSpPr>
          <a:xfrm>
            <a:off x="719845" y="2180291"/>
            <a:ext cx="1944556" cy="2266277"/>
            <a:chOff x="719845" y="2180291"/>
            <a:chExt cx="1944556" cy="2266277"/>
          </a:xfrm>
        </p:grpSpPr>
        <p:cxnSp>
          <p:nvCxnSpPr>
            <p:cNvPr id="15" name="Đường kết nối Mũi tên Thẳng 14">
              <a:extLst>
                <a:ext uri="{FF2B5EF4-FFF2-40B4-BE49-F238E27FC236}">
                  <a16:creationId xmlns:a16="http://schemas.microsoft.com/office/drawing/2014/main" id="{6E7272EB-8F49-43C8-AAF6-A18C4B2B36EE}"/>
                </a:ext>
              </a:extLst>
            </p:cNvPr>
            <p:cNvCxnSpPr/>
            <p:nvPr/>
          </p:nvCxnSpPr>
          <p:spPr>
            <a:xfrm>
              <a:off x="1684914" y="2180291"/>
              <a:ext cx="23133" cy="1064079"/>
            </a:xfrm>
            <a:prstGeom prst="straightConnector1">
              <a:avLst/>
            </a:prstGeom>
            <a:ln w="57150"/>
          </p:spPr>
          <p:style>
            <a:lnRef idx="2">
              <a:schemeClr val="accent2"/>
            </a:lnRef>
            <a:fillRef idx="0">
              <a:schemeClr val="accent2"/>
            </a:fillRef>
            <a:effectRef idx="1">
              <a:schemeClr val="accent2"/>
            </a:effectRef>
            <a:fontRef idx="minor">
              <a:schemeClr val="tx1"/>
            </a:fontRef>
          </p:style>
        </p:cxnSp>
        <p:grpSp>
          <p:nvGrpSpPr>
            <p:cNvPr id="10" name="Nhóm 9">
              <a:extLst>
                <a:ext uri="{FF2B5EF4-FFF2-40B4-BE49-F238E27FC236}">
                  <a16:creationId xmlns:a16="http://schemas.microsoft.com/office/drawing/2014/main" id="{7C9BCCAC-5C29-4DC5-8DD4-DE51BC5195C0}"/>
                </a:ext>
              </a:extLst>
            </p:cNvPr>
            <p:cNvGrpSpPr/>
            <p:nvPr/>
          </p:nvGrpSpPr>
          <p:grpSpPr>
            <a:xfrm>
              <a:off x="719845" y="3155839"/>
              <a:ext cx="1944556" cy="1290729"/>
              <a:chOff x="386468" y="2740821"/>
              <a:chExt cx="1944556" cy="1290729"/>
            </a:xfrm>
          </p:grpSpPr>
          <p:grpSp>
            <p:nvGrpSpPr>
              <p:cNvPr id="9" name="Nhóm 8">
                <a:extLst>
                  <a:ext uri="{FF2B5EF4-FFF2-40B4-BE49-F238E27FC236}">
                    <a16:creationId xmlns:a16="http://schemas.microsoft.com/office/drawing/2014/main" id="{FD2B6CC2-8D46-429A-844E-F27EFEC43E49}"/>
                  </a:ext>
                </a:extLst>
              </p:cNvPr>
              <p:cNvGrpSpPr/>
              <p:nvPr/>
            </p:nvGrpSpPr>
            <p:grpSpPr>
              <a:xfrm>
                <a:off x="386468" y="2841598"/>
                <a:ext cx="1944556" cy="1189952"/>
                <a:chOff x="386468" y="2841598"/>
                <a:chExt cx="1944556" cy="1189952"/>
              </a:xfrm>
            </p:grpSpPr>
            <p:sp>
              <p:nvSpPr>
                <p:cNvPr id="26" name="Google Shape;10580;p80">
                  <a:extLst>
                    <a:ext uri="{FF2B5EF4-FFF2-40B4-BE49-F238E27FC236}">
                      <a16:creationId xmlns:a16="http://schemas.microsoft.com/office/drawing/2014/main" id="{847D6681-FAC7-4F7B-BB46-87719C5BC61D}"/>
                    </a:ext>
                  </a:extLst>
                </p:cNvPr>
                <p:cNvSpPr/>
                <p:nvPr/>
              </p:nvSpPr>
              <p:spPr>
                <a:xfrm>
                  <a:off x="386468" y="2841598"/>
                  <a:ext cx="1900289" cy="1189952"/>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ln>
                  <a:headEnd type="none" w="sm" len="sm"/>
                  <a:tailEnd type="none" w="sm" len="sm"/>
                  <a:extLst>
                    <a:ext uri="{C807C97D-BFC1-408E-A445-0C87EB9F89A2}">
                      <ask:lineSketchStyleProps xmlns:ask="http://schemas.microsoft.com/office/drawing/2018/sketchyshapes" sd="1843647763">
                        <a:custGeom>
                          <a:avLst/>
                          <a:gdLst>
                            <a:gd name="connsiteX0" fmla="*/ 235013 w 1763385"/>
                            <a:gd name="connsiteY0" fmla="*/ 44 h 954107"/>
                            <a:gd name="connsiteX1" fmla="*/ 47 w 1763385"/>
                            <a:gd name="connsiteY1" fmla="*/ 266201 h 954107"/>
                            <a:gd name="connsiteX2" fmla="*/ 47 w 1763385"/>
                            <a:gd name="connsiteY2" fmla="*/ 687905 h 954107"/>
                            <a:gd name="connsiteX3" fmla="*/ 235013 w 1763385"/>
                            <a:gd name="connsiteY3" fmla="*/ 954062 h 954107"/>
                            <a:gd name="connsiteX4" fmla="*/ 855734 w 1763385"/>
                            <a:gd name="connsiteY4" fmla="*/ 954062 h 954107"/>
                            <a:gd name="connsiteX5" fmla="*/ 1528181 w 1763385"/>
                            <a:gd name="connsiteY5" fmla="*/ 954062 h 954107"/>
                            <a:gd name="connsiteX6" fmla="*/ 1763337 w 1763385"/>
                            <a:gd name="connsiteY6" fmla="*/ 687905 h 954107"/>
                            <a:gd name="connsiteX7" fmla="*/ 1763337 w 1763385"/>
                            <a:gd name="connsiteY7" fmla="*/ 266201 h 954107"/>
                            <a:gd name="connsiteX8" fmla="*/ 1528181 w 1763385"/>
                            <a:gd name="connsiteY8" fmla="*/ 44 h 954107"/>
                            <a:gd name="connsiteX9" fmla="*/ 881597 w 1763385"/>
                            <a:gd name="connsiteY9" fmla="*/ 44 h 954107"/>
                            <a:gd name="connsiteX10" fmla="*/ 235013 w 1763385"/>
                            <a:gd name="connsiteY10" fmla="*/ 44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3385" h="954107" extrusionOk="0">
                              <a:moveTo>
                                <a:pt x="235013" y="44"/>
                              </a:moveTo>
                              <a:cubicBezTo>
                                <a:pt x="82063" y="-13375"/>
                                <a:pt x="-15431" y="117983"/>
                                <a:pt x="47" y="266201"/>
                              </a:cubicBezTo>
                              <a:cubicBezTo>
                                <a:pt x="-12866" y="437396"/>
                                <a:pt x="617" y="594740"/>
                                <a:pt x="47" y="687905"/>
                              </a:cubicBezTo>
                              <a:cubicBezTo>
                                <a:pt x="-4232" y="834070"/>
                                <a:pt x="106398" y="948242"/>
                                <a:pt x="235013" y="954062"/>
                              </a:cubicBezTo>
                              <a:cubicBezTo>
                                <a:pt x="442929" y="928612"/>
                                <a:pt x="694754" y="966815"/>
                                <a:pt x="855734" y="954062"/>
                              </a:cubicBezTo>
                              <a:cubicBezTo>
                                <a:pt x="1016714" y="941309"/>
                                <a:pt x="1229551" y="970899"/>
                                <a:pt x="1528181" y="954062"/>
                              </a:cubicBezTo>
                              <a:cubicBezTo>
                                <a:pt x="1653584" y="955029"/>
                                <a:pt x="1768244" y="850181"/>
                                <a:pt x="1763337" y="687905"/>
                              </a:cubicBezTo>
                              <a:cubicBezTo>
                                <a:pt x="1744042" y="512236"/>
                                <a:pt x="1752733" y="387130"/>
                                <a:pt x="1763337" y="266201"/>
                              </a:cubicBezTo>
                              <a:cubicBezTo>
                                <a:pt x="1752365" y="88917"/>
                                <a:pt x="1638536" y="22936"/>
                                <a:pt x="1528181" y="44"/>
                              </a:cubicBezTo>
                              <a:cubicBezTo>
                                <a:pt x="1313261" y="-25730"/>
                                <a:pt x="1051654" y="21856"/>
                                <a:pt x="881597" y="44"/>
                              </a:cubicBezTo>
                              <a:cubicBezTo>
                                <a:pt x="711540" y="-21768"/>
                                <a:pt x="416313" y="16032"/>
                                <a:pt x="235013" y="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TextBox 86">
                  <a:extLst>
                    <a:ext uri="{FF2B5EF4-FFF2-40B4-BE49-F238E27FC236}">
                      <a16:creationId xmlns:a16="http://schemas.microsoft.com/office/drawing/2014/main" id="{E8B2C05B-4383-4258-9B7E-A80C5C1CE265}"/>
                    </a:ext>
                  </a:extLst>
                </p:cNvPr>
                <p:cNvSpPr txBox="1"/>
                <p:nvPr/>
              </p:nvSpPr>
              <p:spPr>
                <a:xfrm>
                  <a:off x="512379" y="2956019"/>
                  <a:ext cx="1818645" cy="954107"/>
                </a:xfrm>
                <a:prstGeom prst="rect">
                  <a:avLst/>
                </a:prstGeom>
                <a:noFill/>
                <a:ln>
                  <a:noFill/>
                </a:ln>
              </p:spPr>
              <p:style>
                <a:lnRef idx="3">
                  <a:schemeClr val="lt1"/>
                </a:lnRef>
                <a:fillRef idx="1">
                  <a:schemeClr val="accent2"/>
                </a:fillRef>
                <a:effectRef idx="1">
                  <a:schemeClr val="accent2"/>
                </a:effectRef>
                <a:fontRef idx="minor">
                  <a:schemeClr val="lt1"/>
                </a:fontRef>
              </p:style>
              <p:txBody>
                <a:bodyPr wrap="square" lIns="91440" tIns="45720" rIns="91440" bIns="45720" rtlCol="0" anchor="t">
                  <a:spAutoFit/>
                </a:bodyPr>
                <a:lstStyle/>
                <a:p>
                  <a:r>
                    <a:rPr lang="en-US" b="1">
                      <a:solidFill>
                        <a:srgbClr val="80C9DD"/>
                      </a:solidFill>
                    </a:rPr>
                    <a:t>Zero-One Integer Programming, Network Flow Problem,…</a:t>
                  </a:r>
                </a:p>
              </p:txBody>
            </p:sp>
          </p:grpSp>
          <p:sp>
            <p:nvSpPr>
              <p:cNvPr id="53" name="Google Shape;10627;p80">
                <a:extLst>
                  <a:ext uri="{FF2B5EF4-FFF2-40B4-BE49-F238E27FC236}">
                    <a16:creationId xmlns:a16="http://schemas.microsoft.com/office/drawing/2014/main" id="{A2C526C6-E478-4F16-B7C3-1111365D825C}"/>
                  </a:ext>
                </a:extLst>
              </p:cNvPr>
              <p:cNvSpPr/>
              <p:nvPr/>
            </p:nvSpPr>
            <p:spPr>
              <a:xfrm>
                <a:off x="1247125" y="2740821"/>
                <a:ext cx="217330" cy="20182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Nhóm 12">
            <a:extLst>
              <a:ext uri="{FF2B5EF4-FFF2-40B4-BE49-F238E27FC236}">
                <a16:creationId xmlns:a16="http://schemas.microsoft.com/office/drawing/2014/main" id="{FA39582A-CA74-430B-B71C-739F6816D3D6}"/>
              </a:ext>
            </a:extLst>
          </p:cNvPr>
          <p:cNvGrpSpPr/>
          <p:nvPr/>
        </p:nvGrpSpPr>
        <p:grpSpPr>
          <a:xfrm>
            <a:off x="592781" y="790843"/>
            <a:ext cx="3126402" cy="1519069"/>
            <a:chOff x="477121" y="552719"/>
            <a:chExt cx="3126402" cy="1519069"/>
          </a:xfrm>
        </p:grpSpPr>
        <p:grpSp>
          <p:nvGrpSpPr>
            <p:cNvPr id="4" name="Nhóm 3">
              <a:extLst>
                <a:ext uri="{FF2B5EF4-FFF2-40B4-BE49-F238E27FC236}">
                  <a16:creationId xmlns:a16="http://schemas.microsoft.com/office/drawing/2014/main" id="{B64871EF-046C-4DE7-AA8A-F73B7FCE49AC}"/>
                </a:ext>
              </a:extLst>
            </p:cNvPr>
            <p:cNvGrpSpPr/>
            <p:nvPr/>
          </p:nvGrpSpPr>
          <p:grpSpPr>
            <a:xfrm>
              <a:off x="477121" y="552719"/>
              <a:ext cx="2339315" cy="1421272"/>
              <a:chOff x="341050" y="1056184"/>
              <a:chExt cx="2305298" cy="1366844"/>
            </a:xfrm>
          </p:grpSpPr>
          <p:sp>
            <p:nvSpPr>
              <p:cNvPr id="27" name="Google Shape;10581;p80">
                <a:extLst>
                  <a:ext uri="{FF2B5EF4-FFF2-40B4-BE49-F238E27FC236}">
                    <a16:creationId xmlns:a16="http://schemas.microsoft.com/office/drawing/2014/main" id="{DC1593C9-A49C-4C6F-84A5-539E8C5EEAD4}"/>
                  </a:ext>
                </a:extLst>
              </p:cNvPr>
              <p:cNvSpPr/>
              <p:nvPr/>
            </p:nvSpPr>
            <p:spPr>
              <a:xfrm>
                <a:off x="341050" y="1056184"/>
                <a:ext cx="2274485" cy="1366844"/>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ln>
                <a:headEnd type="none" w="sm" len="sm"/>
                <a:tailEnd type="none" w="sm" len="sm"/>
                <a:extLst>
                  <a:ext uri="{C807C97D-BFC1-408E-A445-0C87EB9F89A2}">
                    <ask:lineSketchStyleProps xmlns:ask="http://schemas.microsoft.com/office/drawing/2018/sketchyshapes" sd="3783159387">
                      <a:custGeom>
                        <a:avLst/>
                        <a:gdLst>
                          <a:gd name="connsiteX0" fmla="*/ 235209 w 1763385"/>
                          <a:gd name="connsiteY0" fmla="*/ 0 h 954107"/>
                          <a:gd name="connsiteX1" fmla="*/ 0 w 1763385"/>
                          <a:gd name="connsiteY1" fmla="*/ 266164 h 954107"/>
                          <a:gd name="connsiteX2" fmla="*/ 0 w 1763385"/>
                          <a:gd name="connsiteY2" fmla="*/ 687764 h 954107"/>
                          <a:gd name="connsiteX3" fmla="*/ 235209 w 1763385"/>
                          <a:gd name="connsiteY3" fmla="*/ 954062 h 954107"/>
                          <a:gd name="connsiteX4" fmla="*/ 894646 w 1763385"/>
                          <a:gd name="connsiteY4" fmla="*/ 954062 h 954107"/>
                          <a:gd name="connsiteX5" fmla="*/ 1528222 w 1763385"/>
                          <a:gd name="connsiteY5" fmla="*/ 954062 h 954107"/>
                          <a:gd name="connsiteX6" fmla="*/ 1763385 w 1763385"/>
                          <a:gd name="connsiteY6" fmla="*/ 687764 h 954107"/>
                          <a:gd name="connsiteX7" fmla="*/ 1763385 w 1763385"/>
                          <a:gd name="connsiteY7" fmla="*/ 266164 h 954107"/>
                          <a:gd name="connsiteX8" fmla="*/ 1528222 w 1763385"/>
                          <a:gd name="connsiteY8" fmla="*/ 0 h 954107"/>
                          <a:gd name="connsiteX9" fmla="*/ 868785 w 1763385"/>
                          <a:gd name="connsiteY9" fmla="*/ 0 h 954107"/>
                          <a:gd name="connsiteX10" fmla="*/ 235209 w 1763385"/>
                          <a:gd name="connsiteY10"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3385" h="954107" extrusionOk="0">
                            <a:moveTo>
                              <a:pt x="235209" y="0"/>
                            </a:moveTo>
                            <a:cubicBezTo>
                              <a:pt x="93671" y="25373"/>
                              <a:pt x="-28084" y="126548"/>
                              <a:pt x="0" y="266164"/>
                            </a:cubicBezTo>
                            <a:cubicBezTo>
                              <a:pt x="-13512" y="357193"/>
                              <a:pt x="-14601" y="571206"/>
                              <a:pt x="0" y="687764"/>
                            </a:cubicBezTo>
                            <a:cubicBezTo>
                              <a:pt x="-20536" y="832935"/>
                              <a:pt x="107134" y="942439"/>
                              <a:pt x="235209" y="954062"/>
                            </a:cubicBezTo>
                            <a:cubicBezTo>
                              <a:pt x="505062" y="978053"/>
                              <a:pt x="746245" y="963221"/>
                              <a:pt x="894646" y="954062"/>
                            </a:cubicBezTo>
                            <a:cubicBezTo>
                              <a:pt x="1043047" y="944903"/>
                              <a:pt x="1369397" y="950908"/>
                              <a:pt x="1528222" y="954062"/>
                            </a:cubicBezTo>
                            <a:cubicBezTo>
                              <a:pt x="1686563" y="976165"/>
                              <a:pt x="1779100" y="829376"/>
                              <a:pt x="1763385" y="687764"/>
                            </a:cubicBezTo>
                            <a:cubicBezTo>
                              <a:pt x="1758460" y="514824"/>
                              <a:pt x="1772091" y="384317"/>
                              <a:pt x="1763385" y="266164"/>
                            </a:cubicBezTo>
                            <a:cubicBezTo>
                              <a:pt x="1773290" y="101501"/>
                              <a:pt x="1656317" y="22644"/>
                              <a:pt x="1528222" y="0"/>
                            </a:cubicBezTo>
                            <a:cubicBezTo>
                              <a:pt x="1321227" y="-30070"/>
                              <a:pt x="1024624" y="-2549"/>
                              <a:pt x="868785" y="0"/>
                            </a:cubicBezTo>
                            <a:cubicBezTo>
                              <a:pt x="712946" y="2549"/>
                              <a:pt x="544886" y="22099"/>
                              <a:pt x="235209" y="0"/>
                            </a:cubicBezTo>
                            <a:close/>
                          </a:path>
                        </a:pathLst>
                      </a:custGeom>
                      <ask:type>
                        <ask:lineSketchNon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TextBox 84">
                <a:extLst>
                  <a:ext uri="{FF2B5EF4-FFF2-40B4-BE49-F238E27FC236}">
                    <a16:creationId xmlns:a16="http://schemas.microsoft.com/office/drawing/2014/main" id="{53411D4A-BD90-47BD-99ED-2A5131986161}"/>
                  </a:ext>
                </a:extLst>
              </p:cNvPr>
              <p:cNvSpPr txBox="1"/>
              <p:nvPr/>
            </p:nvSpPr>
            <p:spPr>
              <a:xfrm>
                <a:off x="564959" y="1107999"/>
                <a:ext cx="2081389" cy="1200329"/>
              </a:xfrm>
              <a:prstGeom prst="rect">
                <a:avLst/>
              </a:prstGeom>
              <a:noFill/>
              <a:ln>
                <a:noFill/>
                <a:extLst>
                  <a:ext uri="{C807C97D-BFC1-408E-A445-0C87EB9F89A2}">
                    <ask:lineSketchStyleProps xmlns:ask="http://schemas.microsoft.com/office/drawing/2018/sketchyshapes" sd="1974435248">
                      <a:custGeom>
                        <a:avLst/>
                        <a:gdLst>
                          <a:gd name="connsiteX0" fmla="*/ 0 w 1761622"/>
                          <a:gd name="connsiteY0" fmla="*/ 0 h 1189952"/>
                          <a:gd name="connsiteX1" fmla="*/ 534359 w 1761622"/>
                          <a:gd name="connsiteY1" fmla="*/ 0 h 1189952"/>
                          <a:gd name="connsiteX2" fmla="*/ 1068717 w 1761622"/>
                          <a:gd name="connsiteY2" fmla="*/ 0 h 1189952"/>
                          <a:gd name="connsiteX3" fmla="*/ 1761622 w 1761622"/>
                          <a:gd name="connsiteY3" fmla="*/ 0 h 1189952"/>
                          <a:gd name="connsiteX4" fmla="*/ 1761622 w 1761622"/>
                          <a:gd name="connsiteY4" fmla="*/ 583076 h 1189952"/>
                          <a:gd name="connsiteX5" fmla="*/ 1761622 w 1761622"/>
                          <a:gd name="connsiteY5" fmla="*/ 1189952 h 1189952"/>
                          <a:gd name="connsiteX6" fmla="*/ 1209647 w 1761622"/>
                          <a:gd name="connsiteY6" fmla="*/ 1189952 h 1189952"/>
                          <a:gd name="connsiteX7" fmla="*/ 640056 w 1761622"/>
                          <a:gd name="connsiteY7" fmla="*/ 1189952 h 1189952"/>
                          <a:gd name="connsiteX8" fmla="*/ 0 w 1761622"/>
                          <a:gd name="connsiteY8" fmla="*/ 1189952 h 1189952"/>
                          <a:gd name="connsiteX9" fmla="*/ 0 w 1761622"/>
                          <a:gd name="connsiteY9" fmla="*/ 618775 h 1189952"/>
                          <a:gd name="connsiteX10" fmla="*/ 0 w 1761622"/>
                          <a:gd name="connsiteY10" fmla="*/ 0 h 118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1622" h="1189952" extrusionOk="0">
                            <a:moveTo>
                              <a:pt x="0" y="0"/>
                            </a:moveTo>
                            <a:cubicBezTo>
                              <a:pt x="143272" y="-9473"/>
                              <a:pt x="413679" y="22738"/>
                              <a:pt x="534359" y="0"/>
                            </a:cubicBezTo>
                            <a:cubicBezTo>
                              <a:pt x="655039" y="-22738"/>
                              <a:pt x="934808" y="5942"/>
                              <a:pt x="1068717" y="0"/>
                            </a:cubicBezTo>
                            <a:cubicBezTo>
                              <a:pt x="1202626" y="-5942"/>
                              <a:pt x="1500148" y="68516"/>
                              <a:pt x="1761622" y="0"/>
                            </a:cubicBezTo>
                            <a:cubicBezTo>
                              <a:pt x="1796275" y="132288"/>
                              <a:pt x="1741762" y="396965"/>
                              <a:pt x="1761622" y="583076"/>
                            </a:cubicBezTo>
                            <a:cubicBezTo>
                              <a:pt x="1781482" y="769187"/>
                              <a:pt x="1726276" y="1008642"/>
                              <a:pt x="1761622" y="1189952"/>
                            </a:cubicBezTo>
                            <a:cubicBezTo>
                              <a:pt x="1568795" y="1210504"/>
                              <a:pt x="1447013" y="1177741"/>
                              <a:pt x="1209647" y="1189952"/>
                            </a:cubicBezTo>
                            <a:cubicBezTo>
                              <a:pt x="972282" y="1202163"/>
                              <a:pt x="895057" y="1125534"/>
                              <a:pt x="640056" y="1189952"/>
                            </a:cubicBezTo>
                            <a:cubicBezTo>
                              <a:pt x="385055" y="1254370"/>
                              <a:pt x="212275" y="1156125"/>
                              <a:pt x="0" y="1189952"/>
                            </a:cubicBezTo>
                            <a:cubicBezTo>
                              <a:pt x="-39656" y="999687"/>
                              <a:pt x="29616" y="771422"/>
                              <a:pt x="0" y="618775"/>
                            </a:cubicBezTo>
                            <a:cubicBezTo>
                              <a:pt x="-29616" y="466128"/>
                              <a:pt x="7406" y="306911"/>
                              <a:pt x="0" y="0"/>
                            </a:cubicBezTo>
                            <a:close/>
                          </a:path>
                        </a:pathLst>
                      </a:custGeom>
                      <ask:type>
                        <ask:lineSketchNon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rtlCol="0" anchor="t">
                <a:spAutoFit/>
              </a:bodyPr>
              <a:lstStyle/>
              <a:p>
                <a:r>
                  <a:rPr lang="en-US" sz="1800" b="1" err="1">
                    <a:solidFill>
                      <a:srgbClr val="1A4568"/>
                    </a:solidFill>
                  </a:rPr>
                  <a:t>Bài</a:t>
                </a:r>
                <a:r>
                  <a:rPr lang="en-US" sz="1800" b="1">
                    <a:solidFill>
                      <a:srgbClr val="1A4568"/>
                    </a:solidFill>
                  </a:rPr>
                  <a:t> </a:t>
                </a:r>
                <a:r>
                  <a:rPr lang="en-US" sz="1800" b="1" err="1">
                    <a:solidFill>
                      <a:srgbClr val="1A4568"/>
                    </a:solidFill>
                  </a:rPr>
                  <a:t>toán</a:t>
                </a:r>
                <a:r>
                  <a:rPr lang="en-US" sz="1800" b="1">
                    <a:solidFill>
                      <a:srgbClr val="1A4568"/>
                    </a:solidFill>
                  </a:rPr>
                  <a:t> </a:t>
                </a:r>
                <a:r>
                  <a:rPr lang="en-US" sz="1800" b="1" err="1">
                    <a:solidFill>
                      <a:srgbClr val="1A4568"/>
                    </a:solidFill>
                  </a:rPr>
                  <a:t>tối</a:t>
                </a:r>
                <a:r>
                  <a:rPr lang="en-US" sz="1800" b="1">
                    <a:solidFill>
                      <a:srgbClr val="1A4568"/>
                    </a:solidFill>
                  </a:rPr>
                  <a:t> </a:t>
                </a:r>
                <a:r>
                  <a:rPr lang="en-US" sz="1800" b="1" err="1">
                    <a:solidFill>
                      <a:srgbClr val="1A4568"/>
                    </a:solidFill>
                  </a:rPr>
                  <a:t>ưu</a:t>
                </a:r>
                <a:r>
                  <a:rPr lang="en-US" sz="1800" b="1">
                    <a:solidFill>
                      <a:srgbClr val="1A4568"/>
                    </a:solidFill>
                  </a:rPr>
                  <a:t> </a:t>
                </a:r>
                <a:r>
                  <a:rPr lang="en-US" sz="1800" b="1" err="1">
                    <a:solidFill>
                      <a:srgbClr val="1A4568"/>
                    </a:solidFill>
                  </a:rPr>
                  <a:t>rời</a:t>
                </a:r>
                <a:r>
                  <a:rPr lang="en-US" sz="1800" b="1">
                    <a:solidFill>
                      <a:srgbClr val="1A4568"/>
                    </a:solidFill>
                  </a:rPr>
                  <a:t> </a:t>
                </a:r>
                <a:r>
                  <a:rPr lang="en-US" sz="1800" b="1" err="1">
                    <a:solidFill>
                      <a:srgbClr val="1A4568"/>
                    </a:solidFill>
                  </a:rPr>
                  <a:t>rạc</a:t>
                </a:r>
                <a:r>
                  <a:rPr lang="en-US" sz="1800" b="1">
                    <a:solidFill>
                      <a:srgbClr val="1A4568"/>
                    </a:solidFill>
                  </a:rPr>
                  <a:t> (discrete optimization problem)</a:t>
                </a:r>
                <a:endParaRPr lang="en-US" sz="1800">
                  <a:solidFill>
                    <a:srgbClr val="1A4568"/>
                  </a:solidFill>
                </a:endParaRPr>
              </a:p>
            </p:txBody>
          </p:sp>
        </p:grpSp>
        <p:cxnSp>
          <p:nvCxnSpPr>
            <p:cNvPr id="7" name="Đường kết nối Mũi tên Thẳng 6">
              <a:extLst>
                <a:ext uri="{FF2B5EF4-FFF2-40B4-BE49-F238E27FC236}">
                  <a16:creationId xmlns:a16="http://schemas.microsoft.com/office/drawing/2014/main" id="{5E0DCAF8-7D6D-4C42-A19A-CBB2B568109A}"/>
                </a:ext>
              </a:extLst>
            </p:cNvPr>
            <p:cNvCxnSpPr/>
            <p:nvPr/>
          </p:nvCxnSpPr>
          <p:spPr>
            <a:xfrm>
              <a:off x="2763961" y="1279499"/>
              <a:ext cx="839562" cy="499383"/>
            </a:xfrm>
            <a:prstGeom prst="straightConnector1">
              <a:avLst/>
            </a:prstGeom>
            <a:ln w="57150"/>
          </p:spPr>
          <p:style>
            <a:lnRef idx="2">
              <a:schemeClr val="accent2"/>
            </a:lnRef>
            <a:fillRef idx="0">
              <a:schemeClr val="accent2"/>
            </a:fillRef>
            <a:effectRef idx="1">
              <a:schemeClr val="accent2"/>
            </a:effectRef>
            <a:fontRef idx="minor">
              <a:schemeClr val="tx1"/>
            </a:fontRef>
          </p:style>
        </p:cxnSp>
        <p:sp>
          <p:nvSpPr>
            <p:cNvPr id="45" name="Google Shape;10627;p80">
              <a:extLst>
                <a:ext uri="{FF2B5EF4-FFF2-40B4-BE49-F238E27FC236}">
                  <a16:creationId xmlns:a16="http://schemas.microsoft.com/office/drawing/2014/main" id="{A1DB77C3-69A1-48C4-B4D4-0A3D9401BF53}"/>
                </a:ext>
              </a:extLst>
            </p:cNvPr>
            <p:cNvSpPr/>
            <p:nvPr/>
          </p:nvSpPr>
          <p:spPr>
            <a:xfrm>
              <a:off x="2669070" y="1182802"/>
              <a:ext cx="217330" cy="20182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627;p80">
              <a:extLst>
                <a:ext uri="{FF2B5EF4-FFF2-40B4-BE49-F238E27FC236}">
                  <a16:creationId xmlns:a16="http://schemas.microsoft.com/office/drawing/2014/main" id="{0C5F900B-FA31-4181-B005-3BF600A219F7}"/>
                </a:ext>
              </a:extLst>
            </p:cNvPr>
            <p:cNvSpPr/>
            <p:nvPr/>
          </p:nvSpPr>
          <p:spPr>
            <a:xfrm>
              <a:off x="1464838" y="1869963"/>
              <a:ext cx="217330" cy="20182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Nhóm 20">
            <a:extLst>
              <a:ext uri="{FF2B5EF4-FFF2-40B4-BE49-F238E27FC236}">
                <a16:creationId xmlns:a16="http://schemas.microsoft.com/office/drawing/2014/main" id="{B824978F-A975-44FC-B63C-9068A4C113A4}"/>
              </a:ext>
            </a:extLst>
          </p:cNvPr>
          <p:cNvGrpSpPr/>
          <p:nvPr/>
        </p:nvGrpSpPr>
        <p:grpSpPr>
          <a:xfrm>
            <a:off x="3338766" y="1721382"/>
            <a:ext cx="2466752" cy="2382202"/>
            <a:chOff x="3338766" y="1721382"/>
            <a:chExt cx="2466752" cy="2382202"/>
          </a:xfrm>
        </p:grpSpPr>
        <p:sp>
          <p:nvSpPr>
            <p:cNvPr id="34" name="Google Shape;10588;p80">
              <a:extLst>
                <a:ext uri="{FF2B5EF4-FFF2-40B4-BE49-F238E27FC236}">
                  <a16:creationId xmlns:a16="http://schemas.microsoft.com/office/drawing/2014/main" id="{ADD99A3F-E1A4-46FB-BDFB-1FFD0AB6E8ED}"/>
                </a:ext>
              </a:extLst>
            </p:cNvPr>
            <p:cNvSpPr/>
            <p:nvPr/>
          </p:nvSpPr>
          <p:spPr>
            <a:xfrm>
              <a:off x="3338766" y="1721382"/>
              <a:ext cx="2466752" cy="238220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solidFill>
              <a:srgbClr val="80C9DD"/>
            </a:solidFill>
            <a:ln w="57150">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algn="ctr"/>
              <a:r>
                <a:rPr lang="en-US" sz="2800" b="1">
                  <a:solidFill>
                    <a:srgbClr val="1A4568"/>
                  </a:solidFill>
                </a:rPr>
                <a:t>Khi </a:t>
              </a:r>
              <a:r>
                <a:rPr lang="en-US" sz="2800" b="1" err="1">
                  <a:solidFill>
                    <a:srgbClr val="1A4568"/>
                  </a:solidFill>
                </a:rPr>
                <a:t>nào</a:t>
              </a:r>
              <a:r>
                <a:rPr lang="en-US" sz="2800" b="1">
                  <a:solidFill>
                    <a:srgbClr val="1A4568"/>
                  </a:solidFill>
                </a:rPr>
                <a:t> </a:t>
              </a:r>
              <a:r>
                <a:rPr lang="en-US" sz="2800" b="1" err="1">
                  <a:solidFill>
                    <a:srgbClr val="1A4568"/>
                  </a:solidFill>
                </a:rPr>
                <a:t>cần</a:t>
              </a:r>
              <a:r>
                <a:rPr lang="en-US" sz="2800" b="1">
                  <a:solidFill>
                    <a:srgbClr val="1A4568"/>
                  </a:solidFill>
                </a:rPr>
                <a:t> </a:t>
              </a:r>
              <a:r>
                <a:rPr lang="en-US" sz="2800" b="1" err="1">
                  <a:solidFill>
                    <a:srgbClr val="1A4568"/>
                  </a:solidFill>
                </a:rPr>
                <a:t>sử</a:t>
              </a:r>
              <a:r>
                <a:rPr lang="en-US" sz="2800" b="1">
                  <a:solidFill>
                    <a:srgbClr val="1A4568"/>
                  </a:solidFill>
                </a:rPr>
                <a:t> </a:t>
              </a:r>
              <a:r>
                <a:rPr lang="en-US" sz="2800" b="1" err="1">
                  <a:solidFill>
                    <a:srgbClr val="1A4568"/>
                  </a:solidFill>
                </a:rPr>
                <a:t>dụng</a:t>
              </a:r>
              <a:r>
                <a:rPr lang="en-US" sz="2800" b="1">
                  <a:solidFill>
                    <a:srgbClr val="1A4568"/>
                  </a:solidFill>
                </a:rPr>
                <a:t> </a:t>
              </a:r>
              <a:r>
                <a:rPr lang="en-US" sz="2800" b="1" err="1">
                  <a:solidFill>
                    <a:srgbClr val="1A4568"/>
                  </a:solidFill>
                </a:rPr>
                <a:t>BnB</a:t>
              </a:r>
              <a:r>
                <a:rPr lang="en-US" sz="2800" b="1">
                  <a:solidFill>
                    <a:srgbClr val="1A4568"/>
                  </a:solidFill>
                </a:rPr>
                <a:t> ?</a:t>
              </a:r>
              <a:endParaRPr lang="vi-VN" sz="2800">
                <a:latin typeface="Arial"/>
                <a:cs typeface="Arial"/>
              </a:endParaRPr>
            </a:p>
          </p:txBody>
        </p:sp>
        <p:sp>
          <p:nvSpPr>
            <p:cNvPr id="56" name="Google Shape;10630;p80">
              <a:extLst>
                <a:ext uri="{FF2B5EF4-FFF2-40B4-BE49-F238E27FC236}">
                  <a16:creationId xmlns:a16="http://schemas.microsoft.com/office/drawing/2014/main" id="{D5D9B4C5-C2F1-453C-A084-4C1124C24F58}"/>
                </a:ext>
              </a:extLst>
            </p:cNvPr>
            <p:cNvSpPr/>
            <p:nvPr/>
          </p:nvSpPr>
          <p:spPr>
            <a:xfrm>
              <a:off x="5363342" y="1911316"/>
              <a:ext cx="217136" cy="201781"/>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626;p80">
              <a:extLst>
                <a:ext uri="{FF2B5EF4-FFF2-40B4-BE49-F238E27FC236}">
                  <a16:creationId xmlns:a16="http://schemas.microsoft.com/office/drawing/2014/main" id="{51DD1159-9B6F-4913-BDCE-0083E103AD84}"/>
                </a:ext>
              </a:extLst>
            </p:cNvPr>
            <p:cNvSpPr/>
            <p:nvPr/>
          </p:nvSpPr>
          <p:spPr>
            <a:xfrm>
              <a:off x="3587553" y="1911316"/>
              <a:ext cx="217330" cy="20182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37460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r>
              <a:rPr lang="en"/>
              <a:t>THÀNH VIÊN NHÓM 7</a:t>
            </a:r>
          </a:p>
        </p:txBody>
      </p:sp>
      <p:sp>
        <p:nvSpPr>
          <p:cNvPr id="469" name="Google Shape;469;p31"/>
          <p:cNvSpPr txBox="1">
            <a:spLocks noGrp="1"/>
          </p:cNvSpPr>
          <p:nvPr>
            <p:ph type="body" idx="1"/>
          </p:nvPr>
        </p:nvSpPr>
        <p:spPr>
          <a:xfrm>
            <a:off x="470727" y="1438055"/>
            <a:ext cx="8673273" cy="3342170"/>
          </a:xfrm>
          <a:prstGeom prst="rect">
            <a:avLst/>
          </a:prstGeom>
        </p:spPr>
        <p:txBody>
          <a:bodyPr spcFirstLastPara="1" wrap="square" lIns="91425" tIns="91425" rIns="91425" bIns="91425" anchor="t" anchorCtr="0">
            <a:noAutofit/>
          </a:bodyPr>
          <a:lstStyle/>
          <a:p>
            <a:pPr marL="284163" lvl="0" indent="-284163" algn="l" rtl="0">
              <a:spcBef>
                <a:spcPts val="0"/>
              </a:spcBef>
              <a:buFont typeface="Wingdings" panose="05000000000000000000" pitchFamily="2" charset="2"/>
              <a:buChar char="v"/>
            </a:pPr>
            <a:r>
              <a:rPr lang="en" sz="2000" b="1"/>
              <a:t>Ngô Gia Kiệt – 19521725</a:t>
            </a:r>
          </a:p>
          <a:p>
            <a:pPr marL="284163" lvl="0" indent="-284163" algn="l" rtl="0">
              <a:spcBef>
                <a:spcPts val="0"/>
              </a:spcBef>
              <a:buFont typeface="Wingdings" panose="05000000000000000000" pitchFamily="2" charset="2"/>
              <a:buChar char="v"/>
            </a:pPr>
            <a:endParaRPr lang="en" sz="2000" b="1"/>
          </a:p>
          <a:p>
            <a:pPr marL="284163" lvl="0" indent="-284163" algn="l" rtl="0">
              <a:spcBef>
                <a:spcPts val="0"/>
              </a:spcBef>
              <a:buFont typeface="Wingdings" panose="05000000000000000000" pitchFamily="2" charset="2"/>
              <a:buChar char="v"/>
            </a:pPr>
            <a:endParaRPr lang="en" sz="2000" b="1"/>
          </a:p>
          <a:p>
            <a:pPr marL="284163" indent="-284163">
              <a:buFont typeface="Wingdings" panose="05000000000000000000" pitchFamily="2" charset="2"/>
              <a:buChar char="v"/>
            </a:pPr>
            <a:r>
              <a:rPr lang="en" sz="2000" b="1">
                <a:solidFill>
                  <a:srgbClr val="80C9DD"/>
                </a:solidFill>
              </a:rPr>
              <a:t>Nguyễn Thành Trọng – 19522410</a:t>
            </a:r>
          </a:p>
          <a:p>
            <a:pPr marL="283845" indent="-283845">
              <a:buFont typeface="Wingdings" panose="05000000000000000000" pitchFamily="2" charset="2"/>
              <a:buChar char="v"/>
            </a:pPr>
            <a:endParaRPr lang="en" sz="2000" b="1"/>
          </a:p>
          <a:p>
            <a:pPr marL="283845" indent="-283845">
              <a:buFont typeface="Wingdings" panose="05000000000000000000" pitchFamily="2" charset="2"/>
              <a:buChar char="v"/>
            </a:pPr>
            <a:endParaRPr lang="en" sz="2000" b="1"/>
          </a:p>
          <a:p>
            <a:pPr marL="284163" indent="-284163">
              <a:buFont typeface="Wingdings" panose="05000000000000000000" pitchFamily="2" charset="2"/>
              <a:buChar char="v"/>
            </a:pPr>
            <a:r>
              <a:rPr lang="en" sz="2000" b="1"/>
              <a:t>Đào Văn Tài – 19522148</a:t>
            </a:r>
          </a:p>
          <a:p>
            <a:pPr marL="284163" indent="-284163">
              <a:buFont typeface="Wingdings" panose="05000000000000000000" pitchFamily="2" charset="2"/>
              <a:buChar char="v"/>
            </a:pPr>
            <a:endParaRPr lang="en" sz="2000" b="1"/>
          </a:p>
          <a:p>
            <a:pPr marL="284163" lvl="0" indent="-284163" algn="l" rtl="0">
              <a:spcBef>
                <a:spcPts val="0"/>
              </a:spcBef>
              <a:buFont typeface="Wingdings" panose="05000000000000000000" pitchFamily="2" charset="2"/>
              <a:buChar char="v"/>
            </a:pPr>
            <a:endParaRPr lang="en" sz="2000" b="1">
              <a:solidFill>
                <a:srgbClr val="80C9DD"/>
              </a:solidFill>
            </a:endParaRPr>
          </a:p>
          <a:p>
            <a:pPr marL="283845" indent="-283845">
              <a:buFont typeface="Wingdings" panose="05000000000000000000" pitchFamily="2" charset="2"/>
              <a:buChar char="v"/>
            </a:pPr>
            <a:r>
              <a:rPr lang="en" sz="2000" b="1">
                <a:solidFill>
                  <a:srgbClr val="80C9DD"/>
                </a:solidFill>
              </a:rPr>
              <a:t>Hoàng Tiến Dũng - 19521388</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9">
                                            <p:txEl>
                                              <p:pRg st="3" end="3"/>
                                            </p:txEl>
                                          </p:spTgt>
                                        </p:tgtEl>
                                        <p:attrNameLst>
                                          <p:attrName>style.visibility</p:attrName>
                                        </p:attrNameLst>
                                      </p:cBhvr>
                                      <p:to>
                                        <p:strVal val="visible"/>
                                      </p:to>
                                    </p:set>
                                    <p:anim calcmode="lin" valueType="num">
                                      <p:cBhvr additive="base">
                                        <p:cTn id="7" dur="500" fill="hold"/>
                                        <p:tgtEl>
                                          <p:spTgt spid="46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9">
                                            <p:txEl>
                                              <p:pRg st="0" end="0"/>
                                            </p:txEl>
                                          </p:spTgt>
                                        </p:tgtEl>
                                        <p:attrNameLst>
                                          <p:attrName>style.visibility</p:attrName>
                                        </p:attrNameLst>
                                      </p:cBhvr>
                                      <p:to>
                                        <p:strVal val="visible"/>
                                      </p:to>
                                    </p:set>
                                    <p:anim calcmode="lin" valueType="num">
                                      <p:cBhvr additive="base">
                                        <p:cTn id="11" dur="500" fill="hold"/>
                                        <p:tgtEl>
                                          <p:spTgt spid="46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9">
                                            <p:txEl>
                                              <p:pRg st="6" end="6"/>
                                            </p:txEl>
                                          </p:spTgt>
                                        </p:tgtEl>
                                        <p:attrNameLst>
                                          <p:attrName>style.visibility</p:attrName>
                                        </p:attrNameLst>
                                      </p:cBhvr>
                                      <p:to>
                                        <p:strVal val="visible"/>
                                      </p:to>
                                    </p:set>
                                    <p:anim calcmode="lin" valueType="num">
                                      <p:cBhvr additive="base">
                                        <p:cTn id="15" dur="500" fill="hold"/>
                                        <p:tgtEl>
                                          <p:spTgt spid="46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9">
                                            <p:txEl>
                                              <p:pRg st="9" end="9"/>
                                            </p:txEl>
                                          </p:spTgt>
                                        </p:tgtEl>
                                        <p:attrNameLst>
                                          <p:attrName>style.visibility</p:attrName>
                                        </p:attrNameLst>
                                      </p:cBhvr>
                                      <p:to>
                                        <p:strVal val="visible"/>
                                      </p:to>
                                    </p:set>
                                    <p:anim calcmode="lin" valueType="num">
                                      <p:cBhvr additive="base">
                                        <p:cTn id="19" dur="500" fill="hold"/>
                                        <p:tgtEl>
                                          <p:spTgt spid="469">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8192-1D4C-44A9-A7DE-4A376A0C4217}"/>
              </a:ext>
            </a:extLst>
          </p:cNvPr>
          <p:cNvSpPr>
            <a:spLocks noGrp="1"/>
          </p:cNvSpPr>
          <p:nvPr>
            <p:ph type="title"/>
          </p:nvPr>
        </p:nvSpPr>
        <p:spPr/>
        <p:txBody>
          <a:bodyPr/>
          <a:lstStyle/>
          <a:p>
            <a:r>
              <a:rPr lang="en-US" err="1"/>
              <a:t>Tối</a:t>
            </a:r>
            <a:r>
              <a:rPr lang="en-US"/>
              <a:t> </a:t>
            </a:r>
            <a:r>
              <a:rPr lang="en-US" err="1"/>
              <a:t>ưu</a:t>
            </a:r>
            <a:r>
              <a:rPr lang="en-US"/>
              <a:t> </a:t>
            </a:r>
            <a:r>
              <a:rPr lang="en-US" err="1"/>
              <a:t>tổ</a:t>
            </a:r>
            <a:r>
              <a:rPr lang="en-US"/>
              <a:t> </a:t>
            </a:r>
            <a:r>
              <a:rPr lang="en-US" err="1"/>
              <a:t>hợp</a:t>
            </a:r>
            <a:endParaRPr lang="en-US"/>
          </a:p>
        </p:txBody>
      </p:sp>
      <p:sp>
        <p:nvSpPr>
          <p:cNvPr id="3" name="Text Placeholder 2">
            <a:extLst>
              <a:ext uri="{FF2B5EF4-FFF2-40B4-BE49-F238E27FC236}">
                <a16:creationId xmlns:a16="http://schemas.microsoft.com/office/drawing/2014/main" id="{3F96BAF1-5C83-4BF2-BE19-4FCC43D9E745}"/>
              </a:ext>
            </a:extLst>
          </p:cNvPr>
          <p:cNvSpPr>
            <a:spLocks noGrp="1"/>
          </p:cNvSpPr>
          <p:nvPr>
            <p:ph type="body" idx="1"/>
          </p:nvPr>
        </p:nvSpPr>
        <p:spPr>
          <a:xfrm>
            <a:off x="442462" y="1007917"/>
            <a:ext cx="5320145" cy="3661065"/>
          </a:xfrm>
        </p:spPr>
        <p:txBody>
          <a:bodyPr/>
          <a:lstStyle/>
          <a:p>
            <a:r>
              <a:rPr lang="vi-VN" sz="1800">
                <a:latin typeface="Josefin Sans" panose="020B0604020202020204" charset="0"/>
              </a:rPr>
              <a:t>Một cách tổng quát, mỗi bài toán </a:t>
            </a:r>
            <a:r>
              <a:rPr lang="en-US" sz="1800" err="1">
                <a:latin typeface="Josefin Sans" panose="020B0604020202020204" charset="0"/>
              </a:rPr>
              <a:t>tối</a:t>
            </a:r>
            <a:r>
              <a:rPr lang="en-US" sz="1800">
                <a:latin typeface="Josefin Sans" panose="020B0604020202020204" charset="0"/>
              </a:rPr>
              <a:t> </a:t>
            </a:r>
            <a:r>
              <a:rPr lang="en-US" sz="1800" err="1">
                <a:latin typeface="Josefin Sans" panose="020B0604020202020204" charset="0"/>
              </a:rPr>
              <a:t>ưu</a:t>
            </a:r>
            <a:r>
              <a:rPr lang="en-US" sz="1800">
                <a:latin typeface="Josefin Sans" panose="020B0604020202020204" charset="0"/>
              </a:rPr>
              <a:t> </a:t>
            </a:r>
            <a:r>
              <a:rPr lang="en-US" sz="1800" err="1">
                <a:latin typeface="Josefin Sans" panose="020B0604020202020204" charset="0"/>
              </a:rPr>
              <a:t>tổ</a:t>
            </a:r>
            <a:r>
              <a:rPr lang="en-US" sz="1800">
                <a:latin typeface="Josefin Sans" panose="020B0604020202020204" charset="0"/>
              </a:rPr>
              <a:t> </a:t>
            </a:r>
            <a:r>
              <a:rPr lang="en-US" sz="1800" err="1">
                <a:latin typeface="Josefin Sans" panose="020B0604020202020204" charset="0"/>
              </a:rPr>
              <a:t>hợp</a:t>
            </a:r>
            <a:r>
              <a:rPr lang="vi-VN" sz="1800">
                <a:latin typeface="Josefin Sans" panose="020B0604020202020204" charset="0"/>
              </a:rPr>
              <a:t> có thể phát biểu như sau:</a:t>
            </a:r>
            <a:endParaRPr lang="en-US" sz="1800">
              <a:latin typeface="Josefin Sans" panose="020B0604020202020204" charset="0"/>
            </a:endParaRPr>
          </a:p>
          <a:p>
            <a:pPr lvl="1"/>
            <a:r>
              <a:rPr lang="vi-VN" sz="1500">
                <a:latin typeface="Josefin Sans" panose="020B0604020202020204" charset="0"/>
              </a:rPr>
              <a:t> Cho một bộ ba (𝑆, 𝑓, </a:t>
            </a:r>
            <a:r>
              <a:rPr lang="el-GR" sz="1500">
                <a:latin typeface="Josefin Sans" panose="020B0604020202020204" charset="0"/>
              </a:rPr>
              <a:t>Ω), </a:t>
            </a:r>
            <a:r>
              <a:rPr lang="vi-VN" sz="1500">
                <a:latin typeface="Josefin Sans" panose="020B0604020202020204" charset="0"/>
              </a:rPr>
              <a:t>trong đó S là tập hữu hạn trạng thái (lời giải tiềm năng hay phương án), f là hàm mục tiêu xác định trên S, còn </a:t>
            </a:r>
            <a:r>
              <a:rPr lang="el-GR" sz="1500">
                <a:latin typeface="Josefin Sans" panose="020B0604020202020204" charset="0"/>
              </a:rPr>
              <a:t>Ω </a:t>
            </a:r>
            <a:r>
              <a:rPr lang="vi-VN" sz="1500">
                <a:latin typeface="Josefin Sans" panose="020B0604020202020204" charset="0"/>
              </a:rPr>
              <a:t>là tập các ràng buộc. Mỗi phương án s ∈ S thỏa mãn các ràng buộc </a:t>
            </a:r>
            <a:r>
              <a:rPr lang="el-GR" sz="1500">
                <a:latin typeface="Josefin Sans" panose="020B0604020202020204" charset="0"/>
              </a:rPr>
              <a:t>Ω </a:t>
            </a:r>
            <a:r>
              <a:rPr lang="vi-VN" sz="1500">
                <a:latin typeface="Josefin Sans" panose="020B0604020202020204" charset="0"/>
              </a:rPr>
              <a:t>gọi là phương án (hay lời giải) chấp nhận được. </a:t>
            </a:r>
            <a:endParaRPr lang="en-US" sz="1500">
              <a:latin typeface="Josefin Sans" panose="020B0604020202020204" charset="0"/>
            </a:endParaRPr>
          </a:p>
          <a:p>
            <a:pPr lvl="1"/>
            <a:r>
              <a:rPr lang="vi-VN" sz="1500">
                <a:latin typeface="Josefin Sans" panose="020B0604020202020204" charset="0"/>
              </a:rPr>
              <a:t>Mục đích của ta là tìm phương án chấp nhận được s ∗ tối ưu hóa toàn cục hàm mục tiêu f. Chẳng hạn với bài toán cực tiểu thì f(s ∗) ≤ f(s) với mọi phương án chấp nhận được s.</a:t>
            </a:r>
            <a:endParaRPr lang="en-US" sz="1500">
              <a:latin typeface="Josefin Sans" panose="020B0604020202020204" charset="0"/>
            </a:endParaRPr>
          </a:p>
        </p:txBody>
      </p:sp>
      <p:grpSp>
        <p:nvGrpSpPr>
          <p:cNvPr id="10" name="Group 9">
            <a:extLst>
              <a:ext uri="{FF2B5EF4-FFF2-40B4-BE49-F238E27FC236}">
                <a16:creationId xmlns:a16="http://schemas.microsoft.com/office/drawing/2014/main" id="{B909E252-599D-4F2C-94A2-EE5A768D37A9}"/>
              </a:ext>
            </a:extLst>
          </p:cNvPr>
          <p:cNvGrpSpPr/>
          <p:nvPr/>
        </p:nvGrpSpPr>
        <p:grpSpPr>
          <a:xfrm>
            <a:off x="6111625" y="2314949"/>
            <a:ext cx="2270375" cy="2305541"/>
            <a:chOff x="6277879" y="2086349"/>
            <a:chExt cx="2270375" cy="2305541"/>
          </a:xfrm>
        </p:grpSpPr>
        <p:grpSp>
          <p:nvGrpSpPr>
            <p:cNvPr id="4" name="Google Shape;12172;p85">
              <a:extLst>
                <a:ext uri="{FF2B5EF4-FFF2-40B4-BE49-F238E27FC236}">
                  <a16:creationId xmlns:a16="http://schemas.microsoft.com/office/drawing/2014/main" id="{ADC9EFF7-A150-46A3-876A-B939C906FC9B}"/>
                </a:ext>
              </a:extLst>
            </p:cNvPr>
            <p:cNvGrpSpPr/>
            <p:nvPr/>
          </p:nvGrpSpPr>
          <p:grpSpPr>
            <a:xfrm>
              <a:off x="6277879" y="2086349"/>
              <a:ext cx="2270375" cy="2305541"/>
              <a:chOff x="3950316" y="3820307"/>
              <a:chExt cx="369805" cy="353782"/>
            </a:xfrm>
            <a:solidFill>
              <a:srgbClr val="1A4568"/>
            </a:solidFill>
          </p:grpSpPr>
          <p:sp>
            <p:nvSpPr>
              <p:cNvPr id="5" name="Google Shape;12173;p85">
                <a:extLst>
                  <a:ext uri="{FF2B5EF4-FFF2-40B4-BE49-F238E27FC236}">
                    <a16:creationId xmlns:a16="http://schemas.microsoft.com/office/drawing/2014/main" id="{A8773D38-9CB5-4828-9A12-E4BD68DDAB11}"/>
                  </a:ext>
                </a:extLst>
              </p:cNvPr>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174;p85">
                <a:extLst>
                  <a:ext uri="{FF2B5EF4-FFF2-40B4-BE49-F238E27FC236}">
                    <a16:creationId xmlns:a16="http://schemas.microsoft.com/office/drawing/2014/main" id="{531C38D2-DB3C-44AB-9309-B2DAA9AAA05E}"/>
                  </a:ext>
                </a:extLst>
              </p:cNvPr>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75;p85">
                <a:extLst>
                  <a:ext uri="{FF2B5EF4-FFF2-40B4-BE49-F238E27FC236}">
                    <a16:creationId xmlns:a16="http://schemas.microsoft.com/office/drawing/2014/main" id="{6E7AEA4E-023C-4C8F-8A28-6FDC5CB7A9C0}"/>
                  </a:ext>
                </a:extLst>
              </p:cNvPr>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76;p85">
                <a:extLst>
                  <a:ext uri="{FF2B5EF4-FFF2-40B4-BE49-F238E27FC236}">
                    <a16:creationId xmlns:a16="http://schemas.microsoft.com/office/drawing/2014/main" id="{A775C994-EFBA-4132-B5FA-03A59FC1DCEA}"/>
                  </a:ext>
                </a:extLst>
              </p:cNvPr>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61BA337-7E24-4EF6-A8ED-5D24E4517301}"/>
                    </a:ext>
                  </a:extLst>
                </p:cNvPr>
                <p:cNvSpPr txBox="1"/>
                <p:nvPr/>
              </p:nvSpPr>
              <p:spPr>
                <a:xfrm>
                  <a:off x="6596763" y="2488539"/>
                  <a:ext cx="1096940" cy="8617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000" b="0" i="1" smtClean="0">
                            <a:solidFill>
                              <a:srgbClr val="1A4568"/>
                            </a:solidFill>
                            <a:latin typeface="Cambria Math" panose="02040503050406030204" pitchFamily="18" charset="0"/>
                          </a:rPr>
                          <m:t>𝑓</m:t>
                        </m:r>
                      </m:oMath>
                    </m:oMathPara>
                  </a14:m>
                  <a:endParaRPr lang="en-US" sz="5000">
                    <a:solidFill>
                      <a:srgbClr val="1A4568"/>
                    </a:solidFill>
                  </a:endParaRPr>
                </a:p>
              </p:txBody>
            </p:sp>
          </mc:Choice>
          <mc:Fallback>
            <p:sp>
              <p:nvSpPr>
                <p:cNvPr id="9" name="TextBox 8">
                  <a:extLst>
                    <a:ext uri="{FF2B5EF4-FFF2-40B4-BE49-F238E27FC236}">
                      <a16:creationId xmlns:a16="http://schemas.microsoft.com/office/drawing/2014/main" id="{761BA337-7E24-4EF6-A8ED-5D24E4517301}"/>
                    </a:ext>
                  </a:extLst>
                </p:cNvPr>
                <p:cNvSpPr txBox="1">
                  <a:spLocks noRot="1" noChangeAspect="1" noMove="1" noResize="1" noEditPoints="1" noAdjustHandles="1" noChangeArrowheads="1" noChangeShapeType="1" noTextEdit="1"/>
                </p:cNvSpPr>
                <p:nvPr/>
              </p:nvSpPr>
              <p:spPr>
                <a:xfrm>
                  <a:off x="6596763" y="2488539"/>
                  <a:ext cx="1096940" cy="861774"/>
                </a:xfrm>
                <a:prstGeom prst="rect">
                  <a:avLst/>
                </a:prstGeom>
                <a:blipFill>
                  <a:blip r:embed="rId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98994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0BD6-2FDA-4F5A-A535-99684D71076B}"/>
              </a:ext>
            </a:extLst>
          </p:cNvPr>
          <p:cNvSpPr>
            <a:spLocks noGrp="1"/>
          </p:cNvSpPr>
          <p:nvPr>
            <p:ph type="title"/>
          </p:nvPr>
        </p:nvSpPr>
        <p:spPr/>
        <p:txBody>
          <a:bodyPr/>
          <a:lstStyle/>
          <a:p>
            <a:r>
              <a:rPr lang="en-US" err="1"/>
              <a:t>Tối</a:t>
            </a:r>
            <a:r>
              <a:rPr lang="en-US"/>
              <a:t> </a:t>
            </a:r>
            <a:r>
              <a:rPr lang="en-US" err="1"/>
              <a:t>ưu</a:t>
            </a:r>
            <a:r>
              <a:rPr lang="en-US"/>
              <a:t> </a:t>
            </a:r>
            <a:r>
              <a:rPr lang="en-US" err="1"/>
              <a:t>rời</a:t>
            </a:r>
            <a:r>
              <a:rPr lang="en-US"/>
              <a:t> </a:t>
            </a:r>
            <a:r>
              <a:rPr lang="en-US" err="1"/>
              <a:t>rạc</a:t>
            </a:r>
            <a:endParaRPr lang="en-US"/>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250B5BA2-C2B0-4E6F-AE97-CEF0F5698510}"/>
                  </a:ext>
                </a:extLst>
              </p:cNvPr>
              <p:cNvSpPr>
                <a:spLocks noGrp="1"/>
              </p:cNvSpPr>
              <p:nvPr>
                <p:ph type="body" idx="1"/>
              </p:nvPr>
            </p:nvSpPr>
            <p:spPr>
              <a:xfrm>
                <a:off x="387600" y="1347354"/>
                <a:ext cx="5798455" cy="1728355"/>
              </a:xfrm>
            </p:spPr>
            <p:txBody>
              <a:bodyPr/>
              <a:lstStyle/>
              <a:p>
                <a:r>
                  <a:rPr lang="en-US" sz="1800">
                    <a:latin typeface="Josefin Sans" panose="020B0604020202020204" charset="0"/>
                  </a:rPr>
                  <a:t>Ví </a:t>
                </a:r>
                <a:r>
                  <a:rPr lang="en-US" sz="1800" err="1">
                    <a:latin typeface="Josefin Sans" panose="020B0604020202020204" charset="0"/>
                  </a:rPr>
                  <a:t>dụ</a:t>
                </a:r>
                <a:r>
                  <a:rPr lang="en-US" sz="1800">
                    <a:latin typeface="Josefin Sans" panose="020B0604020202020204" charset="0"/>
                  </a:rPr>
                  <a:t> </a:t>
                </a:r>
                <a:r>
                  <a:rPr lang="en-US" sz="1800" err="1">
                    <a:latin typeface="Josefin Sans" panose="020B0604020202020204" charset="0"/>
                  </a:rPr>
                  <a:t>bài</a:t>
                </a:r>
                <a:r>
                  <a:rPr lang="en-US" sz="1800">
                    <a:latin typeface="Josefin Sans" panose="020B0604020202020204" charset="0"/>
                  </a:rPr>
                  <a:t> </a:t>
                </a:r>
                <a:r>
                  <a:rPr lang="en-US" sz="1800" err="1">
                    <a:latin typeface="Josefin Sans" panose="020B0604020202020204" charset="0"/>
                  </a:rPr>
                  <a:t>toán</a:t>
                </a:r>
                <a:r>
                  <a:rPr lang="en-US" sz="1800">
                    <a:latin typeface="Josefin Sans" panose="020B0604020202020204" charset="0"/>
                  </a:rPr>
                  <a:t> </a:t>
                </a:r>
                <a:r>
                  <a:rPr lang="en-US" sz="1800" err="1">
                    <a:latin typeface="Josefin Sans" panose="020B0604020202020204" charset="0"/>
                  </a:rPr>
                  <a:t>cực</a:t>
                </a:r>
                <a:r>
                  <a:rPr lang="en-US" sz="1800">
                    <a:latin typeface="Josefin Sans" panose="020B0604020202020204" charset="0"/>
                  </a:rPr>
                  <a:t> </a:t>
                </a:r>
                <a:r>
                  <a:rPr lang="en-US" sz="1800" err="1">
                    <a:latin typeface="Josefin Sans" panose="020B0604020202020204" charset="0"/>
                  </a:rPr>
                  <a:t>tiểu</a:t>
                </a:r>
                <a:r>
                  <a:rPr lang="en-US" sz="1800">
                    <a:latin typeface="Josefin Sans" panose="020B0604020202020204" charset="0"/>
                  </a:rPr>
                  <a:t>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r>
                  <a:rPr lang="en-US" sz="1800">
                    <a:latin typeface="Josefin Sans" panose="020B0604020202020204" charset="0"/>
                  </a:rPr>
                  <a:t> </a:t>
                </a:r>
                <a:r>
                  <a:rPr lang="en-US" sz="1800" err="1">
                    <a:latin typeface="Josefin Sans" panose="020B0604020202020204" charset="0"/>
                  </a:rPr>
                  <a:t>trên</a:t>
                </a:r>
                <a:r>
                  <a:rPr lang="en-US" sz="1800">
                    <a:latin typeface="Josefin Sans" panose="020B0604020202020204" charset="0"/>
                  </a:rPr>
                  <a:t> M </a:t>
                </a:r>
                <a:r>
                  <a:rPr lang="en-US" sz="1800" err="1">
                    <a:latin typeface="Josefin Sans" panose="020B0604020202020204" charset="0"/>
                  </a:rPr>
                  <a:t>được</a:t>
                </a:r>
                <a:r>
                  <a:rPr lang="en-US" sz="1800">
                    <a:latin typeface="Josefin Sans" panose="020B0604020202020204" charset="0"/>
                  </a:rPr>
                  <a:t> </a:t>
                </a:r>
                <a:r>
                  <a:rPr lang="en-US" sz="1800" err="1">
                    <a:latin typeface="Josefin Sans" panose="020B0604020202020204" charset="0"/>
                  </a:rPr>
                  <a:t>gọi</a:t>
                </a:r>
                <a:r>
                  <a:rPr lang="en-US" sz="1800">
                    <a:latin typeface="Josefin Sans" panose="020B0604020202020204" charset="0"/>
                  </a:rPr>
                  <a:t> </a:t>
                </a:r>
                <a:r>
                  <a:rPr lang="en-US" sz="1800" err="1">
                    <a:latin typeface="Josefin Sans" panose="020B0604020202020204" charset="0"/>
                  </a:rPr>
                  <a:t>là</a:t>
                </a:r>
                <a:r>
                  <a:rPr lang="en-US" sz="1800">
                    <a:latin typeface="Josefin Sans" panose="020B0604020202020204" charset="0"/>
                  </a:rPr>
                  <a:t> </a:t>
                </a:r>
                <a:r>
                  <a:rPr lang="en-US" sz="1800" err="1">
                    <a:latin typeface="Josefin Sans" panose="020B0604020202020204" charset="0"/>
                  </a:rPr>
                  <a:t>bài</a:t>
                </a:r>
                <a:r>
                  <a:rPr lang="en-US" sz="1800">
                    <a:latin typeface="Josefin Sans" panose="020B0604020202020204" charset="0"/>
                  </a:rPr>
                  <a:t> </a:t>
                </a:r>
                <a:r>
                  <a:rPr lang="en-US" sz="1800" err="1">
                    <a:latin typeface="Josefin Sans" panose="020B0604020202020204" charset="0"/>
                  </a:rPr>
                  <a:t>toán</a:t>
                </a:r>
                <a:r>
                  <a:rPr lang="en-US" sz="1800">
                    <a:latin typeface="Josefin Sans" panose="020B0604020202020204" charset="0"/>
                  </a:rPr>
                  <a:t> </a:t>
                </a:r>
                <a:r>
                  <a:rPr lang="en-US" sz="1800" err="1">
                    <a:latin typeface="Josefin Sans" panose="020B0604020202020204" charset="0"/>
                  </a:rPr>
                  <a:t>tối</a:t>
                </a:r>
                <a:r>
                  <a:rPr lang="en-US" sz="1800">
                    <a:latin typeface="Josefin Sans" panose="020B0604020202020204" charset="0"/>
                  </a:rPr>
                  <a:t> </a:t>
                </a:r>
                <a:r>
                  <a:rPr lang="en-US" sz="1800" err="1">
                    <a:latin typeface="Josefin Sans" panose="020B0604020202020204" charset="0"/>
                  </a:rPr>
                  <a:t>ưu</a:t>
                </a:r>
                <a:r>
                  <a:rPr lang="en-US" sz="1800">
                    <a:latin typeface="Josefin Sans" panose="020B0604020202020204" charset="0"/>
                  </a:rPr>
                  <a:t> </a:t>
                </a:r>
                <a:r>
                  <a:rPr lang="en-US" sz="1800" err="1">
                    <a:latin typeface="Josefin Sans" panose="020B0604020202020204" charset="0"/>
                  </a:rPr>
                  <a:t>rời</a:t>
                </a:r>
                <a:r>
                  <a:rPr lang="en-US" sz="1800">
                    <a:latin typeface="Josefin Sans" panose="020B0604020202020204" charset="0"/>
                  </a:rPr>
                  <a:t> </a:t>
                </a:r>
                <a:r>
                  <a:rPr lang="en-US" sz="1800" err="1">
                    <a:latin typeface="Josefin Sans" panose="020B0604020202020204" charset="0"/>
                  </a:rPr>
                  <a:t>rạc</a:t>
                </a:r>
                <a:r>
                  <a:rPr lang="en-US" sz="1800">
                    <a:latin typeface="Josefin Sans" panose="020B0604020202020204" charset="0"/>
                  </a:rPr>
                  <a:t>. </a:t>
                </a:r>
                <a:r>
                  <a:rPr lang="en-US" sz="1800" err="1">
                    <a:latin typeface="Josefin Sans" panose="020B0604020202020204" charset="0"/>
                  </a:rPr>
                  <a:t>Trong</a:t>
                </a:r>
                <a:r>
                  <a:rPr lang="en-US" sz="1800">
                    <a:latin typeface="Josefin Sans" panose="020B0604020202020204" charset="0"/>
                  </a:rPr>
                  <a:t> </a:t>
                </a:r>
                <a:r>
                  <a:rPr lang="en-US" sz="1800" err="1">
                    <a:latin typeface="Josefin Sans" panose="020B0604020202020204" charset="0"/>
                  </a:rPr>
                  <a:t>đó</a:t>
                </a:r>
                <a:r>
                  <a:rPr lang="en-US" sz="1800">
                    <a:latin typeface="Josefin Sans" panose="020B0604020202020204" charset="0"/>
                  </a:rPr>
                  <a:t>, </a:t>
                </a:r>
                <a:r>
                  <a:rPr lang="en-US" sz="1800" err="1">
                    <a:latin typeface="Josefin Sans" panose="020B0604020202020204" charset="0"/>
                  </a:rPr>
                  <a:t>tất</a:t>
                </a:r>
                <a:r>
                  <a:rPr lang="en-US" sz="1800">
                    <a:latin typeface="Josefin Sans" panose="020B0604020202020204" charset="0"/>
                  </a:rPr>
                  <a:t> </a:t>
                </a:r>
                <a:r>
                  <a:rPr lang="en-US" sz="1800" err="1">
                    <a:latin typeface="Josefin Sans" panose="020B0604020202020204" charset="0"/>
                  </a:rPr>
                  <a:t>cả</a:t>
                </a:r>
                <a:r>
                  <a:rPr lang="en-US" sz="1800">
                    <a:latin typeface="Josefin Sans" panose="020B0604020202020204" charset="0"/>
                  </a:rPr>
                  <a:t> </a:t>
                </a:r>
                <a:r>
                  <a:rPr lang="en-US" sz="1800" err="1">
                    <a:latin typeface="Josefin Sans" panose="020B0604020202020204" charset="0"/>
                  </a:rPr>
                  <a:t>các</a:t>
                </a:r>
                <a:r>
                  <a:rPr lang="en-US" sz="1800">
                    <a:latin typeface="Josefin Sans" panose="020B0604020202020204" charset="0"/>
                  </a:rPr>
                  <a:t> </a:t>
                </a:r>
                <a:r>
                  <a:rPr lang="en-US" sz="1800" err="1">
                    <a:latin typeface="Josefin Sans" panose="020B0604020202020204" charset="0"/>
                  </a:rPr>
                  <a:t>biến</a:t>
                </a:r>
                <a:r>
                  <a:rPr lang="en-US" sz="1800">
                    <a:latin typeface="Josefin Sans" panose="020B0604020202020204" charset="0"/>
                  </a:rPr>
                  <a:t> </a:t>
                </a:r>
                <a:r>
                  <a:rPr lang="en-US" sz="1800" err="1">
                    <a:latin typeface="Josefin Sans" panose="020B0604020202020204" charset="0"/>
                  </a:rPr>
                  <a:t>có</a:t>
                </a:r>
                <a:r>
                  <a:rPr lang="en-US" sz="1800">
                    <a:latin typeface="Josefin Sans" panose="020B0604020202020204" charset="0"/>
                  </a:rPr>
                  <a:t> </a:t>
                </a:r>
                <a:r>
                  <a:rPr lang="en-US" sz="1800" err="1">
                    <a:latin typeface="Josefin Sans" panose="020B0604020202020204" charset="0"/>
                  </a:rPr>
                  <a:t>thể</a:t>
                </a:r>
                <a:r>
                  <a:rPr lang="en-US" sz="1800">
                    <a:latin typeface="Josefin Sans" panose="020B0604020202020204" charset="0"/>
                  </a:rPr>
                  <a:t> </a:t>
                </a:r>
                <a:r>
                  <a:rPr lang="en-US" sz="1800" err="1">
                    <a:latin typeface="Josefin Sans" panose="020B0604020202020204" charset="0"/>
                  </a:rPr>
                  <a:t>chỉ</a:t>
                </a:r>
                <a:r>
                  <a:rPr lang="en-US" sz="1800">
                    <a:latin typeface="Josefin Sans" panose="020B0604020202020204" charset="0"/>
                  </a:rPr>
                  <a:t> </a:t>
                </a:r>
                <a:r>
                  <a:rPr lang="en-US" sz="1800" err="1">
                    <a:latin typeface="Josefin Sans" panose="020B0604020202020204" charset="0"/>
                  </a:rPr>
                  <a:t>nhận</a:t>
                </a:r>
                <a:r>
                  <a:rPr lang="en-US" sz="1800">
                    <a:latin typeface="Josefin Sans" panose="020B0604020202020204" charset="0"/>
                  </a:rPr>
                  <a:t> </a:t>
                </a:r>
                <a:r>
                  <a:rPr lang="en-US" sz="1800" err="1">
                    <a:latin typeface="Josefin Sans" panose="020B0604020202020204" charset="0"/>
                  </a:rPr>
                  <a:t>hai</a:t>
                </a:r>
                <a:r>
                  <a:rPr lang="en-US" sz="1800">
                    <a:latin typeface="Josefin Sans" panose="020B0604020202020204" charset="0"/>
                  </a:rPr>
                  <a:t> </a:t>
                </a:r>
                <a:r>
                  <a:rPr lang="en-US" sz="1800" err="1">
                    <a:latin typeface="Josefin Sans" panose="020B0604020202020204" charset="0"/>
                  </a:rPr>
                  <a:t>giá</a:t>
                </a:r>
                <a:r>
                  <a:rPr lang="en-US" sz="1800">
                    <a:latin typeface="Josefin Sans" panose="020B0604020202020204" charset="0"/>
                  </a:rPr>
                  <a:t> </a:t>
                </a:r>
                <a:r>
                  <a:rPr lang="en-US" sz="1800" err="1">
                    <a:latin typeface="Josefin Sans" panose="020B0604020202020204" charset="0"/>
                  </a:rPr>
                  <a:t>trị</a:t>
                </a:r>
                <a:r>
                  <a:rPr lang="en-US" sz="1800">
                    <a:latin typeface="Josefin Sans" panose="020B0604020202020204" charset="0"/>
                  </a:rPr>
                  <a:t> 0 </a:t>
                </a:r>
                <a:r>
                  <a:rPr lang="en-US" sz="1800" err="1">
                    <a:latin typeface="Josefin Sans" panose="020B0604020202020204" charset="0"/>
                  </a:rPr>
                  <a:t>và</a:t>
                </a:r>
                <a:r>
                  <a:rPr lang="en-US" sz="1800">
                    <a:latin typeface="Josefin Sans" panose="020B0604020202020204" charset="0"/>
                  </a:rPr>
                  <a:t> 1. </a:t>
                </a:r>
                <a:r>
                  <a:rPr lang="en-US" sz="1800" err="1">
                    <a:latin typeface="Josefin Sans" panose="020B0604020202020204" charset="0"/>
                  </a:rPr>
                  <a:t>Các</a:t>
                </a:r>
                <a:r>
                  <a:rPr lang="en-US" sz="1800">
                    <a:latin typeface="Josefin Sans" panose="020B0604020202020204" charset="0"/>
                  </a:rPr>
                  <a:t> </a:t>
                </a:r>
                <a:r>
                  <a:rPr lang="en-US" sz="1800" err="1">
                    <a:latin typeface="Josefin Sans" panose="020B0604020202020204" charset="0"/>
                  </a:rPr>
                  <a:t>bài</a:t>
                </a:r>
                <a:r>
                  <a:rPr lang="en-US" sz="1800">
                    <a:latin typeface="Josefin Sans" panose="020B0604020202020204" charset="0"/>
                  </a:rPr>
                  <a:t> </a:t>
                </a:r>
                <a:r>
                  <a:rPr lang="en-US" sz="1800" err="1">
                    <a:latin typeface="Josefin Sans" panose="020B0604020202020204" charset="0"/>
                  </a:rPr>
                  <a:t>toán</a:t>
                </a:r>
                <a:r>
                  <a:rPr lang="en-US" sz="1800">
                    <a:latin typeface="Josefin Sans" panose="020B0604020202020204" charset="0"/>
                  </a:rPr>
                  <a:t> </a:t>
                </a:r>
                <a:r>
                  <a:rPr lang="en-US" sz="1800" err="1">
                    <a:latin typeface="Josefin Sans" panose="020B0604020202020204" charset="0"/>
                  </a:rPr>
                  <a:t>tối</a:t>
                </a:r>
                <a:r>
                  <a:rPr lang="en-US" sz="1800">
                    <a:latin typeface="Josefin Sans" panose="020B0604020202020204" charset="0"/>
                  </a:rPr>
                  <a:t> </a:t>
                </a:r>
                <a:r>
                  <a:rPr lang="en-US" sz="1800" err="1">
                    <a:latin typeface="Josefin Sans" panose="020B0604020202020204" charset="0"/>
                  </a:rPr>
                  <a:t>ưu</a:t>
                </a:r>
                <a:r>
                  <a:rPr lang="en-US" sz="1800">
                    <a:latin typeface="Josefin Sans" panose="020B0604020202020204" charset="0"/>
                  </a:rPr>
                  <a:t> </a:t>
                </a:r>
                <a:r>
                  <a:rPr lang="en-US" sz="1800" err="1">
                    <a:latin typeface="Josefin Sans" panose="020B0604020202020204" charset="0"/>
                  </a:rPr>
                  <a:t>rời</a:t>
                </a:r>
                <a:r>
                  <a:rPr lang="en-US" sz="1800">
                    <a:latin typeface="Josefin Sans" panose="020B0604020202020204" charset="0"/>
                  </a:rPr>
                  <a:t> </a:t>
                </a:r>
                <a:r>
                  <a:rPr lang="en-US" sz="1800" err="1">
                    <a:latin typeface="Josefin Sans" panose="020B0604020202020204" charset="0"/>
                  </a:rPr>
                  <a:t>rạc</a:t>
                </a:r>
                <a:r>
                  <a:rPr lang="en-US" sz="1800">
                    <a:latin typeface="Josefin Sans" panose="020B0604020202020204" charset="0"/>
                  </a:rPr>
                  <a:t> </a:t>
                </a:r>
                <a:r>
                  <a:rPr lang="en-US" sz="1800" err="1">
                    <a:latin typeface="Josefin Sans" panose="020B0604020202020204" charset="0"/>
                  </a:rPr>
                  <a:t>đơn</a:t>
                </a:r>
                <a:r>
                  <a:rPr lang="en-US" sz="1800">
                    <a:latin typeface="Josefin Sans" panose="020B0604020202020204" charset="0"/>
                  </a:rPr>
                  <a:t> </a:t>
                </a:r>
                <a:r>
                  <a:rPr lang="en-US" sz="1800" err="1">
                    <a:latin typeface="Josefin Sans" panose="020B0604020202020204" charset="0"/>
                  </a:rPr>
                  <a:t>giản</a:t>
                </a:r>
                <a:r>
                  <a:rPr lang="en-US" sz="1800">
                    <a:latin typeface="Josefin Sans" panose="020B0604020202020204" charset="0"/>
                  </a:rPr>
                  <a:t> </a:t>
                </a:r>
                <a:r>
                  <a:rPr lang="en-US" sz="1800" err="1">
                    <a:latin typeface="Josefin Sans" panose="020B0604020202020204" charset="0"/>
                  </a:rPr>
                  <a:t>nhất</a:t>
                </a:r>
                <a:r>
                  <a:rPr lang="en-US" sz="1800">
                    <a:latin typeface="Josefin Sans" panose="020B0604020202020204" charset="0"/>
                  </a:rPr>
                  <a:t> </a:t>
                </a:r>
                <a:r>
                  <a:rPr lang="en-US" sz="1800" err="1">
                    <a:latin typeface="Josefin Sans" panose="020B0604020202020204" charset="0"/>
                  </a:rPr>
                  <a:t>là</a:t>
                </a:r>
                <a:r>
                  <a:rPr lang="en-US" sz="1800">
                    <a:latin typeface="Josefin Sans" panose="020B0604020202020204" charset="0"/>
                  </a:rPr>
                  <a:t> </a:t>
                </a:r>
                <a:r>
                  <a:rPr lang="en-US" sz="1800" err="1">
                    <a:latin typeface="Josefin Sans" panose="020B0604020202020204" charset="0"/>
                  </a:rPr>
                  <a:t>các</a:t>
                </a:r>
                <a:r>
                  <a:rPr lang="en-US" sz="1800">
                    <a:latin typeface="Josefin Sans" panose="020B0604020202020204" charset="0"/>
                  </a:rPr>
                  <a:t> </a:t>
                </a:r>
                <a:r>
                  <a:rPr lang="en-US" sz="1800" err="1">
                    <a:latin typeface="Josefin Sans" panose="020B0604020202020204" charset="0"/>
                  </a:rPr>
                  <a:t>bài</a:t>
                </a:r>
                <a:r>
                  <a:rPr lang="en-US" sz="1800">
                    <a:latin typeface="Josefin Sans" panose="020B0604020202020204" charset="0"/>
                  </a:rPr>
                  <a:t> </a:t>
                </a:r>
                <a:r>
                  <a:rPr lang="en-US" sz="1800" err="1">
                    <a:latin typeface="Josefin Sans" panose="020B0604020202020204" charset="0"/>
                  </a:rPr>
                  <a:t>toán</a:t>
                </a:r>
                <a:r>
                  <a:rPr lang="en-US" sz="1800">
                    <a:latin typeface="Josefin Sans" panose="020B0604020202020204" charset="0"/>
                  </a:rPr>
                  <a:t> </a:t>
                </a:r>
                <a:r>
                  <a:rPr lang="en-US" sz="1800" err="1">
                    <a:latin typeface="Josefin Sans" panose="020B0604020202020204" charset="0"/>
                  </a:rPr>
                  <a:t>lập</a:t>
                </a:r>
                <a:r>
                  <a:rPr lang="en-US" sz="1800">
                    <a:latin typeface="Josefin Sans" panose="020B0604020202020204" charset="0"/>
                  </a:rPr>
                  <a:t> </a:t>
                </a:r>
                <a:r>
                  <a:rPr lang="en-US" sz="1800" err="1">
                    <a:latin typeface="Josefin Sans" panose="020B0604020202020204" charset="0"/>
                  </a:rPr>
                  <a:t>trình</a:t>
                </a:r>
                <a:r>
                  <a:rPr lang="en-US" sz="1800">
                    <a:latin typeface="Josefin Sans" panose="020B0604020202020204" charset="0"/>
                  </a:rPr>
                  <a:t> </a:t>
                </a:r>
                <a:r>
                  <a:rPr lang="en-US" sz="1800" err="1">
                    <a:latin typeface="Josefin Sans" panose="020B0604020202020204" charset="0"/>
                  </a:rPr>
                  <a:t>tuyến</a:t>
                </a:r>
                <a:r>
                  <a:rPr lang="en-US" sz="1800">
                    <a:latin typeface="Josefin Sans" panose="020B0604020202020204" charset="0"/>
                  </a:rPr>
                  <a:t> tính </a:t>
                </a:r>
                <a:r>
                  <a:rPr lang="en-US" sz="1800" err="1">
                    <a:latin typeface="Josefin Sans" panose="020B0604020202020204" charset="0"/>
                  </a:rPr>
                  <a:t>số</a:t>
                </a:r>
                <a:r>
                  <a:rPr lang="en-US" sz="1800">
                    <a:latin typeface="Josefin Sans" panose="020B0604020202020204" charset="0"/>
                  </a:rPr>
                  <a:t> </a:t>
                </a:r>
                <a:r>
                  <a:rPr lang="en-US" sz="1800" err="1">
                    <a:latin typeface="Josefin Sans" panose="020B0604020202020204" charset="0"/>
                  </a:rPr>
                  <a:t>nguyên</a:t>
                </a:r>
                <a:r>
                  <a:rPr lang="en-US" sz="1800">
                    <a:latin typeface="Josefin Sans" panose="020B0604020202020204" charset="0"/>
                  </a:rPr>
                  <a:t> </a:t>
                </a:r>
                <a:r>
                  <a:rPr lang="en-US" sz="1800" err="1">
                    <a:latin typeface="Josefin Sans" panose="020B0604020202020204" charset="0"/>
                  </a:rPr>
                  <a:t>trong</a:t>
                </a:r>
                <a:r>
                  <a:rPr lang="en-US" sz="1800">
                    <a:latin typeface="Josefin Sans" panose="020B0604020202020204" charset="0"/>
                  </a:rPr>
                  <a:t> </a:t>
                </a:r>
                <a:r>
                  <a:rPr lang="en-US" sz="1800" err="1">
                    <a:latin typeface="Josefin Sans" panose="020B0604020202020204" charset="0"/>
                  </a:rPr>
                  <a:t>đó</a:t>
                </a:r>
                <a:r>
                  <a:rPr lang="en-US" sz="1800">
                    <a:latin typeface="Josefin Sans" panose="020B0604020202020204" charset="0"/>
                  </a:rPr>
                  <a:t> M </a:t>
                </a:r>
                <a:r>
                  <a:rPr lang="en-US" sz="1800" err="1">
                    <a:latin typeface="Josefin Sans" panose="020B0604020202020204" charset="0"/>
                  </a:rPr>
                  <a:t>được</a:t>
                </a:r>
                <a:r>
                  <a:rPr lang="en-US" sz="1800">
                    <a:latin typeface="Josefin Sans" panose="020B0604020202020204" charset="0"/>
                  </a:rPr>
                  <a:t> </a:t>
                </a:r>
                <a:r>
                  <a:rPr lang="en-US" sz="1800" err="1">
                    <a:latin typeface="Josefin Sans" panose="020B0604020202020204" charset="0"/>
                  </a:rPr>
                  <a:t>cho</a:t>
                </a:r>
                <a:r>
                  <a:rPr lang="en-US" sz="1800">
                    <a:latin typeface="Josefin Sans" panose="020B0604020202020204" charset="0"/>
                  </a:rPr>
                  <a:t> </a:t>
                </a:r>
                <a:r>
                  <a:rPr lang="en-US" sz="1800" err="1">
                    <a:latin typeface="Josefin Sans" panose="020B0604020202020204" charset="0"/>
                  </a:rPr>
                  <a:t>bởi</a:t>
                </a:r>
                <a:r>
                  <a:rPr lang="en-US" sz="1800">
                    <a:latin typeface="Josefin Sans" panose="020B0604020202020204" charset="0"/>
                  </a:rPr>
                  <a:t> </a:t>
                </a:r>
                <a:r>
                  <a:rPr lang="en-US" sz="1800" err="1">
                    <a:latin typeface="Josefin Sans" panose="020B0604020202020204" charset="0"/>
                  </a:rPr>
                  <a:t>một</a:t>
                </a:r>
                <a:r>
                  <a:rPr lang="en-US" sz="1800">
                    <a:latin typeface="Josefin Sans" panose="020B0604020202020204" charset="0"/>
                  </a:rPr>
                  <a:t> </a:t>
                </a:r>
                <a:r>
                  <a:rPr lang="en-US" sz="1800" err="1">
                    <a:latin typeface="Josefin Sans" panose="020B0604020202020204" charset="0"/>
                  </a:rPr>
                  <a:t>hệ</a:t>
                </a:r>
                <a:r>
                  <a:rPr lang="en-US" sz="1800">
                    <a:latin typeface="Josefin Sans" panose="020B0604020202020204" charset="0"/>
                  </a:rPr>
                  <a:t> </a:t>
                </a:r>
                <a:r>
                  <a:rPr lang="en-US" sz="1800" err="1">
                    <a:latin typeface="Josefin Sans" panose="020B0604020202020204" charset="0"/>
                  </a:rPr>
                  <a:t>bất</a:t>
                </a:r>
                <a:r>
                  <a:rPr lang="en-US" sz="1800">
                    <a:latin typeface="Josefin Sans" panose="020B0604020202020204" charset="0"/>
                  </a:rPr>
                  <a:t> </a:t>
                </a:r>
                <a:r>
                  <a:rPr lang="en-US" sz="1800" err="1">
                    <a:latin typeface="Josefin Sans" panose="020B0604020202020204" charset="0"/>
                  </a:rPr>
                  <a:t>phương</a:t>
                </a:r>
                <a:r>
                  <a:rPr lang="en-US" sz="1800">
                    <a:latin typeface="Josefin Sans" panose="020B0604020202020204" charset="0"/>
                  </a:rPr>
                  <a:t> </a:t>
                </a:r>
                <a:r>
                  <a:rPr lang="en-US" sz="1800" err="1">
                    <a:latin typeface="Josefin Sans" panose="020B0604020202020204" charset="0"/>
                  </a:rPr>
                  <a:t>trình</a:t>
                </a:r>
                <a:r>
                  <a:rPr lang="en-US" sz="1800">
                    <a:latin typeface="Josefin Sans" panose="020B0604020202020204" charset="0"/>
                  </a:rPr>
                  <a:t> </a:t>
                </a:r>
                <a:r>
                  <a:rPr lang="en-US" sz="1800" err="1">
                    <a:latin typeface="Josefin Sans" panose="020B0604020202020204" charset="0"/>
                  </a:rPr>
                  <a:t>tuyến</a:t>
                </a:r>
                <a:r>
                  <a:rPr lang="en-US" sz="1800">
                    <a:latin typeface="Josefin Sans" panose="020B0604020202020204" charset="0"/>
                  </a:rPr>
                  <a:t> tính. </a:t>
                </a:r>
              </a:p>
            </p:txBody>
          </p:sp>
        </mc:Choice>
        <mc:Fallback>
          <p:sp>
            <p:nvSpPr>
              <p:cNvPr id="3" name="Text Placeholder 2">
                <a:extLst>
                  <a:ext uri="{FF2B5EF4-FFF2-40B4-BE49-F238E27FC236}">
                    <a16:creationId xmlns:a16="http://schemas.microsoft.com/office/drawing/2014/main" id="{250B5BA2-C2B0-4E6F-AE97-CEF0F5698510}"/>
                  </a:ext>
                </a:extLst>
              </p:cNvPr>
              <p:cNvSpPr>
                <a:spLocks noGrp="1" noRot="1" noChangeAspect="1" noMove="1" noResize="1" noEditPoints="1" noAdjustHandles="1" noChangeArrowheads="1" noChangeShapeType="1" noTextEdit="1"/>
              </p:cNvSpPr>
              <p:nvPr>
                <p:ph type="body" idx="1"/>
              </p:nvPr>
            </p:nvSpPr>
            <p:spPr>
              <a:xfrm>
                <a:off x="387600" y="1347354"/>
                <a:ext cx="5798455" cy="1728355"/>
              </a:xfrm>
              <a:blipFill>
                <a:blip r:embed="rId3"/>
                <a:stretch>
                  <a:fillRect r="-736" b="-8803"/>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3C2937A0-2FFC-4A26-86AA-25705947D11A}"/>
              </a:ext>
            </a:extLst>
          </p:cNvPr>
          <p:cNvGrpSpPr/>
          <p:nvPr/>
        </p:nvGrpSpPr>
        <p:grpSpPr>
          <a:xfrm>
            <a:off x="5459018" y="2781103"/>
            <a:ext cx="3297382" cy="2241578"/>
            <a:chOff x="5459018" y="2781103"/>
            <a:chExt cx="3297382" cy="2241578"/>
          </a:xfrm>
        </p:grpSpPr>
        <p:sp>
          <p:nvSpPr>
            <p:cNvPr id="4" name="Google Shape;12413;p85">
              <a:extLst>
                <a:ext uri="{FF2B5EF4-FFF2-40B4-BE49-F238E27FC236}">
                  <a16:creationId xmlns:a16="http://schemas.microsoft.com/office/drawing/2014/main" id="{15F165FB-3B01-4005-9139-68084D3AF179}"/>
                </a:ext>
              </a:extLst>
            </p:cNvPr>
            <p:cNvSpPr/>
            <p:nvPr/>
          </p:nvSpPr>
          <p:spPr>
            <a:xfrm>
              <a:off x="5459018" y="2781103"/>
              <a:ext cx="3297382" cy="2241578"/>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1A4568"/>
            </a:solidFill>
            <a:ln>
              <a:solidFill>
                <a:srgbClr val="1A4568"/>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32E6ED82-0E80-438A-8BAC-8A71701E95D7}"/>
                </a:ext>
              </a:extLst>
            </p:cNvPr>
            <p:cNvSpPr txBox="1"/>
            <p:nvPr/>
          </p:nvSpPr>
          <p:spPr>
            <a:xfrm>
              <a:off x="6106697" y="3120156"/>
              <a:ext cx="692646" cy="1169551"/>
            </a:xfrm>
            <a:prstGeom prst="rect">
              <a:avLst/>
            </a:prstGeom>
            <a:noFill/>
          </p:spPr>
          <p:txBody>
            <a:bodyPr wrap="square" rtlCol="0">
              <a:spAutoFit/>
            </a:bodyPr>
            <a:lstStyle/>
            <a:p>
              <a:r>
                <a:rPr lang="en-US" sz="7000">
                  <a:solidFill>
                    <a:srgbClr val="1A4568"/>
                  </a:solidFill>
                </a:rPr>
                <a:t>0</a:t>
              </a:r>
            </a:p>
          </p:txBody>
        </p:sp>
        <p:sp>
          <p:nvSpPr>
            <p:cNvPr id="6" name="TextBox 5">
              <a:extLst>
                <a:ext uri="{FF2B5EF4-FFF2-40B4-BE49-F238E27FC236}">
                  <a16:creationId xmlns:a16="http://schemas.microsoft.com/office/drawing/2014/main" id="{BF401E70-50E1-4068-988F-65ACFC54C108}"/>
                </a:ext>
              </a:extLst>
            </p:cNvPr>
            <p:cNvSpPr txBox="1"/>
            <p:nvPr/>
          </p:nvSpPr>
          <p:spPr>
            <a:xfrm>
              <a:off x="7447022" y="3120157"/>
              <a:ext cx="429491" cy="1169551"/>
            </a:xfrm>
            <a:prstGeom prst="rect">
              <a:avLst/>
            </a:prstGeom>
            <a:noFill/>
          </p:spPr>
          <p:txBody>
            <a:bodyPr wrap="square" rtlCol="0">
              <a:spAutoFit/>
            </a:bodyPr>
            <a:lstStyle/>
            <a:p>
              <a:r>
                <a:rPr lang="en-US" sz="7000">
                  <a:solidFill>
                    <a:srgbClr val="1A4568"/>
                  </a:solidFill>
                </a:rPr>
                <a:t>1</a:t>
              </a:r>
            </a:p>
          </p:txBody>
        </p:sp>
      </p:grpSp>
    </p:spTree>
    <p:extLst>
      <p:ext uri="{BB962C8B-B14F-4D97-AF65-F5344CB8AC3E}">
        <p14:creationId xmlns:p14="http://schemas.microsoft.com/office/powerpoint/2010/main" val="529992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4"/>
          <p:cNvSpPr txBox="1">
            <a:spLocks noGrp="1"/>
          </p:cNvSpPr>
          <p:nvPr>
            <p:ph type="title"/>
          </p:nvPr>
        </p:nvSpPr>
        <p:spPr>
          <a:xfrm>
            <a:off x="1912500" y="2160600"/>
            <a:ext cx="5319000"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Ưu điểm &amp; Nhược điểm</a:t>
            </a:r>
            <a:endParaRPr/>
          </a:p>
        </p:txBody>
      </p:sp>
      <p:sp>
        <p:nvSpPr>
          <p:cNvPr id="499" name="Google Shape;499;p34"/>
          <p:cNvSpPr txBox="1">
            <a:spLocks noGrp="1"/>
          </p:cNvSpPr>
          <p:nvPr>
            <p:ph type="title" idx="2"/>
          </p:nvPr>
        </p:nvSpPr>
        <p:spPr>
          <a:xfrm>
            <a:off x="3105600" y="686693"/>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extLst>
      <p:ext uri="{BB962C8B-B14F-4D97-AF65-F5344CB8AC3E}">
        <p14:creationId xmlns:p14="http://schemas.microsoft.com/office/powerpoint/2010/main" val="372260665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grpSp>
        <p:nvGrpSpPr>
          <p:cNvPr id="2" name="Group 1">
            <a:extLst>
              <a:ext uri="{FF2B5EF4-FFF2-40B4-BE49-F238E27FC236}">
                <a16:creationId xmlns:a16="http://schemas.microsoft.com/office/drawing/2014/main" id="{1BE13EC5-BB8A-4DF1-8CE1-BC4523C50A1A}"/>
              </a:ext>
            </a:extLst>
          </p:cNvPr>
          <p:cNvGrpSpPr/>
          <p:nvPr/>
        </p:nvGrpSpPr>
        <p:grpSpPr>
          <a:xfrm>
            <a:off x="5332205" y="505653"/>
            <a:ext cx="2671738" cy="1158272"/>
            <a:chOff x="5332205" y="505653"/>
            <a:chExt cx="2389593" cy="1158272"/>
          </a:xfrm>
        </p:grpSpPr>
        <p:sp>
          <p:nvSpPr>
            <p:cNvPr id="622" name="Google Shape;622;p44"/>
            <p:cNvSpPr txBox="1"/>
            <p:nvPr/>
          </p:nvSpPr>
          <p:spPr>
            <a:xfrm>
              <a:off x="5554898" y="810752"/>
              <a:ext cx="2166900" cy="8531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Open Sans"/>
                  <a:ea typeface="Open Sans"/>
                  <a:cs typeface="Open Sans"/>
                  <a:sym typeface="Open Sans"/>
                </a:rPr>
                <a:t>Không cần khám phá tất cả các nút trong cây</a:t>
              </a:r>
              <a:endParaRPr sz="1800" b="1">
                <a:solidFill>
                  <a:schemeClr val="dk1"/>
                </a:solidFill>
                <a:latin typeface="Open Sans"/>
                <a:ea typeface="Open Sans"/>
                <a:cs typeface="Open Sans"/>
                <a:sym typeface="Open Sans"/>
              </a:endParaRPr>
            </a:p>
          </p:txBody>
        </p:sp>
        <p:sp>
          <p:nvSpPr>
            <p:cNvPr id="625" name="Google Shape;625;p44"/>
            <p:cNvSpPr txBox="1"/>
            <p:nvPr/>
          </p:nvSpPr>
          <p:spPr>
            <a:xfrm>
              <a:off x="5332205" y="505653"/>
              <a:ext cx="664800"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b="1">
                  <a:solidFill>
                    <a:schemeClr val="dk1"/>
                  </a:solidFill>
                  <a:latin typeface="Josefin Sans"/>
                  <a:ea typeface="Josefin Sans"/>
                  <a:cs typeface="Josefin Sans"/>
                  <a:sym typeface="Josefin Sans"/>
                </a:rPr>
                <a:t>01.</a:t>
              </a:r>
              <a:endParaRPr sz="2700" b="1">
                <a:solidFill>
                  <a:schemeClr val="dk1"/>
                </a:solidFill>
                <a:latin typeface="Josefin Sans"/>
                <a:ea typeface="Josefin Sans"/>
                <a:cs typeface="Josefin Sans"/>
                <a:sym typeface="Josefin Sans"/>
              </a:endParaRPr>
            </a:p>
          </p:txBody>
        </p:sp>
      </p:grpSp>
      <p:grpSp>
        <p:nvGrpSpPr>
          <p:cNvPr id="4" name="Group 3">
            <a:extLst>
              <a:ext uri="{FF2B5EF4-FFF2-40B4-BE49-F238E27FC236}">
                <a16:creationId xmlns:a16="http://schemas.microsoft.com/office/drawing/2014/main" id="{005280F0-177B-432C-AAEE-BE75A905CA24}"/>
              </a:ext>
            </a:extLst>
          </p:cNvPr>
          <p:cNvGrpSpPr/>
          <p:nvPr/>
        </p:nvGrpSpPr>
        <p:grpSpPr>
          <a:xfrm>
            <a:off x="569340" y="3190623"/>
            <a:ext cx="2008399" cy="888826"/>
            <a:chOff x="569340" y="3190623"/>
            <a:chExt cx="2008399" cy="888826"/>
          </a:xfrm>
        </p:grpSpPr>
        <p:sp>
          <p:nvSpPr>
            <p:cNvPr id="624" name="Google Shape;624;p44"/>
            <p:cNvSpPr txBox="1"/>
            <p:nvPr/>
          </p:nvSpPr>
          <p:spPr>
            <a:xfrm>
              <a:off x="569340" y="3506749"/>
              <a:ext cx="2008399" cy="572700"/>
            </a:xfrm>
            <a:prstGeom prst="rect">
              <a:avLst/>
            </a:prstGeom>
            <a:noFill/>
            <a:ln>
              <a:noFill/>
            </a:ln>
          </p:spPr>
          <p:txBody>
            <a:bodyPr spcFirstLastPara="1" wrap="square" lIns="91425" tIns="91425" rIns="91425" bIns="91425" anchor="t" anchorCtr="0">
              <a:noAutofit/>
            </a:bodyPr>
            <a:lstStyle/>
            <a:p>
              <a:r>
                <a:rPr lang="en" sz="1800" b="1" err="1">
                  <a:solidFill>
                    <a:schemeClr val="dk1"/>
                  </a:solidFill>
                  <a:latin typeface="Open Sans"/>
                  <a:ea typeface="Open Sans"/>
                  <a:cs typeface="Open Sans"/>
                  <a:sym typeface="Open Sans"/>
                </a:rPr>
                <a:t>Không</a:t>
              </a:r>
              <a:r>
                <a:rPr lang="en" sz="1800" b="1">
                  <a:solidFill>
                    <a:schemeClr val="dk1"/>
                  </a:solidFill>
                  <a:latin typeface="Open Sans"/>
                  <a:ea typeface="Open Sans"/>
                  <a:cs typeface="Open Sans"/>
                  <a:sym typeface="Open Sans"/>
                </a:rPr>
                <a:t> </a:t>
              </a:r>
              <a:r>
                <a:rPr lang="en" sz="1800" b="1" err="1">
                  <a:solidFill>
                    <a:schemeClr val="dk1"/>
                  </a:solidFill>
                  <a:latin typeface="Open Sans"/>
                  <a:ea typeface="Open Sans"/>
                  <a:cs typeface="Open Sans"/>
                  <a:sym typeface="Open Sans"/>
                </a:rPr>
                <a:t>lặp</a:t>
              </a:r>
              <a:r>
                <a:rPr lang="en" sz="1800" b="1">
                  <a:solidFill>
                    <a:schemeClr val="dk1"/>
                  </a:solidFill>
                  <a:latin typeface="Open Sans"/>
                  <a:ea typeface="Open Sans"/>
                  <a:cs typeface="Open Sans"/>
                  <a:sym typeface="Open Sans"/>
                </a:rPr>
                <a:t> </a:t>
              </a:r>
              <a:r>
                <a:rPr lang="en" sz="1800" b="1" err="1">
                  <a:solidFill>
                    <a:schemeClr val="dk1"/>
                  </a:solidFill>
                  <a:latin typeface="Open Sans"/>
                  <a:ea typeface="Open Sans"/>
                  <a:cs typeface="Open Sans"/>
                  <a:sym typeface="Open Sans"/>
                </a:rPr>
                <a:t>lại</a:t>
              </a:r>
              <a:r>
                <a:rPr lang="en" sz="1800" b="1">
                  <a:solidFill>
                    <a:schemeClr val="dk1"/>
                  </a:solidFill>
                  <a:latin typeface="Open Sans"/>
                  <a:ea typeface="Open Sans"/>
                  <a:cs typeface="Open Sans"/>
                  <a:sym typeface="Open Sans"/>
                </a:rPr>
                <a:t> </a:t>
              </a:r>
              <a:r>
                <a:rPr lang="en" sz="1800" b="1" err="1">
                  <a:solidFill>
                    <a:schemeClr val="dk1"/>
                  </a:solidFill>
                  <a:latin typeface="Open Sans"/>
                  <a:ea typeface="Open Sans"/>
                  <a:cs typeface="Open Sans"/>
                  <a:sym typeface="Open Sans"/>
                </a:rPr>
                <a:t>các</a:t>
              </a:r>
              <a:r>
                <a:rPr lang="en" sz="1800" b="1">
                  <a:solidFill>
                    <a:schemeClr val="dk1"/>
                  </a:solidFill>
                  <a:latin typeface="Open Sans"/>
                  <a:ea typeface="Open Sans"/>
                  <a:cs typeface="Open Sans"/>
                  <a:sym typeface="Open Sans"/>
                </a:rPr>
                <a:t> </a:t>
              </a:r>
              <a:r>
                <a:rPr lang="en" sz="1800" b="1" err="1">
                  <a:solidFill>
                    <a:schemeClr val="dk1"/>
                  </a:solidFill>
                  <a:latin typeface="Open Sans"/>
                  <a:ea typeface="Open Sans"/>
                  <a:cs typeface="Open Sans"/>
                  <a:sym typeface="Open Sans"/>
                </a:rPr>
                <a:t>nút</a:t>
              </a:r>
              <a:r>
                <a:rPr lang="en" sz="1800" b="1">
                  <a:solidFill>
                    <a:schemeClr val="dk1"/>
                  </a:solidFill>
                  <a:latin typeface="Open Sans"/>
                  <a:ea typeface="Open Sans"/>
                  <a:cs typeface="Open Sans"/>
                  <a:sym typeface="Open Sans"/>
                </a:rPr>
                <a:t> </a:t>
              </a:r>
              <a:r>
                <a:rPr lang="en" sz="1800" b="1" err="1">
                  <a:solidFill>
                    <a:schemeClr val="dk1"/>
                  </a:solidFill>
                  <a:latin typeface="Open Sans"/>
                  <a:ea typeface="Open Sans"/>
                  <a:cs typeface="Open Sans"/>
                  <a:sym typeface="Open Sans"/>
                </a:rPr>
                <a:t>đã</a:t>
              </a:r>
              <a:r>
                <a:rPr lang="en" sz="1800" b="1">
                  <a:solidFill>
                    <a:schemeClr val="dk1"/>
                  </a:solidFill>
                  <a:latin typeface="Open Sans"/>
                  <a:ea typeface="Open Sans"/>
                  <a:cs typeface="Open Sans"/>
                  <a:sym typeface="Open Sans"/>
                </a:rPr>
                <a:t> </a:t>
              </a:r>
              <a:r>
                <a:rPr lang="en" sz="1800" b="1" err="1">
                  <a:solidFill>
                    <a:schemeClr val="dk1"/>
                  </a:solidFill>
                  <a:latin typeface="Open Sans"/>
                  <a:ea typeface="Open Sans"/>
                  <a:cs typeface="Open Sans"/>
                  <a:sym typeface="Open Sans"/>
                </a:rPr>
                <a:t>khám</a:t>
              </a:r>
              <a:r>
                <a:rPr lang="en" sz="1800" b="1">
                  <a:solidFill>
                    <a:schemeClr val="dk1"/>
                  </a:solidFill>
                  <a:latin typeface="Open Sans"/>
                  <a:ea typeface="Open Sans"/>
                  <a:cs typeface="Open Sans"/>
                  <a:sym typeface="Open Sans"/>
                </a:rPr>
                <a:t> </a:t>
              </a:r>
              <a:r>
                <a:rPr lang="en" sz="1800" b="1" err="1">
                  <a:solidFill>
                    <a:schemeClr val="dk1"/>
                  </a:solidFill>
                  <a:latin typeface="Open Sans"/>
                  <a:ea typeface="Open Sans"/>
                  <a:cs typeface="Open Sans"/>
                  <a:sym typeface="Open Sans"/>
                </a:rPr>
                <a:t>phá</a:t>
              </a:r>
              <a:endParaRPr sz="1800" b="1" err="1">
                <a:solidFill>
                  <a:schemeClr val="dk1"/>
                </a:solidFill>
                <a:latin typeface="Open Sans"/>
                <a:ea typeface="Open Sans"/>
                <a:cs typeface="Open Sans"/>
                <a:sym typeface="Open Sans"/>
              </a:endParaRPr>
            </a:p>
          </p:txBody>
        </p:sp>
        <p:sp>
          <p:nvSpPr>
            <p:cNvPr id="626" name="Google Shape;626;p44"/>
            <p:cNvSpPr txBox="1"/>
            <p:nvPr/>
          </p:nvSpPr>
          <p:spPr>
            <a:xfrm>
              <a:off x="569340" y="3190623"/>
              <a:ext cx="712636"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b="1">
                  <a:solidFill>
                    <a:schemeClr val="dk1"/>
                  </a:solidFill>
                  <a:latin typeface="Josefin Sans"/>
                  <a:ea typeface="Josefin Sans"/>
                  <a:cs typeface="Josefin Sans"/>
                  <a:sym typeface="Josefin Sans"/>
                </a:rPr>
                <a:t>03.</a:t>
              </a:r>
              <a:endParaRPr sz="2700" b="1">
                <a:solidFill>
                  <a:schemeClr val="dk1"/>
                </a:solidFill>
                <a:latin typeface="Josefin Sans"/>
                <a:ea typeface="Josefin Sans"/>
                <a:cs typeface="Josefin Sans"/>
                <a:sym typeface="Josefin Sans"/>
              </a:endParaRPr>
            </a:p>
          </p:txBody>
        </p:sp>
      </p:grpSp>
      <p:grpSp>
        <p:nvGrpSpPr>
          <p:cNvPr id="3" name="Group 2">
            <a:extLst>
              <a:ext uri="{FF2B5EF4-FFF2-40B4-BE49-F238E27FC236}">
                <a16:creationId xmlns:a16="http://schemas.microsoft.com/office/drawing/2014/main" id="{07BE3069-DF32-4211-A2A3-77EF564DAC59}"/>
              </a:ext>
            </a:extLst>
          </p:cNvPr>
          <p:cNvGrpSpPr/>
          <p:nvPr/>
        </p:nvGrpSpPr>
        <p:grpSpPr>
          <a:xfrm>
            <a:off x="6538332" y="3201649"/>
            <a:ext cx="2809974" cy="877800"/>
            <a:chOff x="6538332" y="3201649"/>
            <a:chExt cx="2809974" cy="877800"/>
          </a:xfrm>
        </p:grpSpPr>
        <p:sp>
          <p:nvSpPr>
            <p:cNvPr id="618" name="Google Shape;618;p44"/>
            <p:cNvSpPr txBox="1"/>
            <p:nvPr/>
          </p:nvSpPr>
          <p:spPr>
            <a:xfrm flipH="1">
              <a:off x="6538332" y="3506749"/>
              <a:ext cx="2225268"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b="1">
                  <a:solidFill>
                    <a:schemeClr val="dk1"/>
                  </a:solidFill>
                  <a:latin typeface="Open Sans"/>
                  <a:ea typeface="Open Sans"/>
                  <a:cs typeface="Open Sans"/>
                  <a:sym typeface="Open Sans"/>
                </a:rPr>
                <a:t>Tìm được một phương án tối ưu</a:t>
              </a:r>
              <a:endParaRPr sz="1800" b="1">
                <a:solidFill>
                  <a:schemeClr val="dk1"/>
                </a:solidFill>
                <a:latin typeface="Open Sans"/>
                <a:ea typeface="Open Sans"/>
                <a:cs typeface="Open Sans"/>
                <a:sym typeface="Open Sans"/>
              </a:endParaRPr>
            </a:p>
          </p:txBody>
        </p:sp>
        <p:sp>
          <p:nvSpPr>
            <p:cNvPr id="627" name="Google Shape;627;p44"/>
            <p:cNvSpPr txBox="1"/>
            <p:nvPr/>
          </p:nvSpPr>
          <p:spPr>
            <a:xfrm flipH="1">
              <a:off x="8267106" y="3201649"/>
              <a:ext cx="10812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b="1">
                  <a:solidFill>
                    <a:schemeClr val="dk1"/>
                  </a:solidFill>
                  <a:latin typeface="Josefin Sans"/>
                  <a:ea typeface="Josefin Sans"/>
                  <a:cs typeface="Josefin Sans"/>
                  <a:sym typeface="Josefin Sans"/>
                </a:rPr>
                <a:t>02.</a:t>
              </a:r>
              <a:endParaRPr sz="2700" b="1">
                <a:solidFill>
                  <a:schemeClr val="dk1"/>
                </a:solidFill>
                <a:latin typeface="Josefin Sans"/>
                <a:ea typeface="Josefin Sans"/>
                <a:cs typeface="Josefin Sans"/>
                <a:sym typeface="Josefin Sans"/>
              </a:endParaRPr>
            </a:p>
          </p:txBody>
        </p:sp>
      </p:grpSp>
      <p:grpSp>
        <p:nvGrpSpPr>
          <p:cNvPr id="5" name="Group 4">
            <a:extLst>
              <a:ext uri="{FF2B5EF4-FFF2-40B4-BE49-F238E27FC236}">
                <a16:creationId xmlns:a16="http://schemas.microsoft.com/office/drawing/2014/main" id="{C1881627-A8CC-445B-9349-D425D265A5BE}"/>
              </a:ext>
            </a:extLst>
          </p:cNvPr>
          <p:cNvGrpSpPr/>
          <p:nvPr/>
        </p:nvGrpSpPr>
        <p:grpSpPr>
          <a:xfrm>
            <a:off x="2669275" y="966086"/>
            <a:ext cx="3780998" cy="3316639"/>
            <a:chOff x="2669275" y="966086"/>
            <a:chExt cx="3780998" cy="3316639"/>
          </a:xfrm>
        </p:grpSpPr>
        <p:sp>
          <p:nvSpPr>
            <p:cNvPr id="615" name="Google Shape;615;p44"/>
            <p:cNvSpPr/>
            <p:nvPr/>
          </p:nvSpPr>
          <p:spPr>
            <a:xfrm>
              <a:off x="3126013" y="1435425"/>
              <a:ext cx="2847300" cy="284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29" name="Google Shape;629;p44"/>
            <p:cNvSpPr/>
            <p:nvPr/>
          </p:nvSpPr>
          <p:spPr>
            <a:xfrm>
              <a:off x="3799338" y="2097575"/>
              <a:ext cx="1522800" cy="15228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err="1">
                  <a:solidFill>
                    <a:schemeClr val="bg1"/>
                  </a:solidFill>
                </a:rPr>
                <a:t>BnB</a:t>
              </a:r>
              <a:endParaRPr b="1">
                <a:solidFill>
                  <a:schemeClr val="bg1"/>
                </a:solidFill>
              </a:endParaRPr>
            </a:p>
          </p:txBody>
        </p:sp>
        <p:sp>
          <p:nvSpPr>
            <p:cNvPr id="630" name="Google Shape;630;p44"/>
            <p:cNvSpPr/>
            <p:nvPr/>
          </p:nvSpPr>
          <p:spPr>
            <a:xfrm>
              <a:off x="4057725" y="966086"/>
              <a:ext cx="1006200" cy="1006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31" name="Google Shape;631;p44"/>
            <p:cNvSpPr/>
            <p:nvPr/>
          </p:nvSpPr>
          <p:spPr>
            <a:xfrm>
              <a:off x="5444073" y="3073249"/>
              <a:ext cx="1006200" cy="1006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32" name="Google Shape;632;p44"/>
            <p:cNvSpPr/>
            <p:nvPr/>
          </p:nvSpPr>
          <p:spPr>
            <a:xfrm>
              <a:off x="2669275" y="3073249"/>
              <a:ext cx="1006200" cy="1006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644" name="Google Shape;644;p44"/>
            <p:cNvGrpSpPr/>
            <p:nvPr/>
          </p:nvGrpSpPr>
          <p:grpSpPr>
            <a:xfrm>
              <a:off x="5696985" y="3424189"/>
              <a:ext cx="513261" cy="329936"/>
              <a:chOff x="-26913770" y="4828052"/>
              <a:chExt cx="297750" cy="191400"/>
            </a:xfrm>
          </p:grpSpPr>
          <p:sp>
            <p:nvSpPr>
              <p:cNvPr id="645" name="Google Shape;645;p44"/>
              <p:cNvSpPr/>
              <p:nvPr/>
            </p:nvSpPr>
            <p:spPr>
              <a:xfrm>
                <a:off x="-26808238" y="4881602"/>
                <a:ext cx="86650" cy="86675"/>
              </a:xfrm>
              <a:custGeom>
                <a:avLst/>
                <a:gdLst/>
                <a:ahLst/>
                <a:cxnLst/>
                <a:rect l="l" t="t" r="r" b="b"/>
                <a:pathLst>
                  <a:path w="3466" h="3467" extrusionOk="0">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46" name="Google Shape;646;p44"/>
              <p:cNvSpPr/>
              <p:nvPr/>
            </p:nvSpPr>
            <p:spPr>
              <a:xfrm>
                <a:off x="-26913770" y="4828052"/>
                <a:ext cx="297750" cy="191400"/>
              </a:xfrm>
              <a:custGeom>
                <a:avLst/>
                <a:gdLst/>
                <a:ahLst/>
                <a:cxnLst/>
                <a:rect l="l" t="t" r="r" b="b"/>
                <a:pathLst>
                  <a:path w="11910" h="7656" extrusionOk="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49" name="Google Shape;4978;p69">
              <a:extLst>
                <a:ext uri="{FF2B5EF4-FFF2-40B4-BE49-F238E27FC236}">
                  <a16:creationId xmlns:a16="http://schemas.microsoft.com/office/drawing/2014/main" id="{65CFFEC8-C09B-4408-BF62-85A2EB208303}"/>
                </a:ext>
              </a:extLst>
            </p:cNvPr>
            <p:cNvGrpSpPr/>
            <p:nvPr/>
          </p:nvGrpSpPr>
          <p:grpSpPr>
            <a:xfrm>
              <a:off x="2802916" y="3250362"/>
              <a:ext cx="735829" cy="684547"/>
              <a:chOff x="3351965" y="1148808"/>
              <a:chExt cx="750770" cy="698375"/>
            </a:xfrm>
          </p:grpSpPr>
          <p:grpSp>
            <p:nvGrpSpPr>
              <p:cNvPr id="50" name="Google Shape;4979;p69">
                <a:extLst>
                  <a:ext uri="{FF2B5EF4-FFF2-40B4-BE49-F238E27FC236}">
                    <a16:creationId xmlns:a16="http://schemas.microsoft.com/office/drawing/2014/main" id="{DDA296AD-767B-4045-ADE9-ED52BB836AF4}"/>
                  </a:ext>
                </a:extLst>
              </p:cNvPr>
              <p:cNvGrpSpPr/>
              <p:nvPr/>
            </p:nvGrpSpPr>
            <p:grpSpPr>
              <a:xfrm>
                <a:off x="3586796" y="1148808"/>
                <a:ext cx="294857" cy="286830"/>
                <a:chOff x="3750225" y="1774000"/>
                <a:chExt cx="149575" cy="145525"/>
              </a:xfrm>
            </p:grpSpPr>
            <p:sp>
              <p:nvSpPr>
                <p:cNvPr id="60" name="Google Shape;4980;p69">
                  <a:extLst>
                    <a:ext uri="{FF2B5EF4-FFF2-40B4-BE49-F238E27FC236}">
                      <a16:creationId xmlns:a16="http://schemas.microsoft.com/office/drawing/2014/main" id="{BC7BCE9A-CC0B-4718-9A6A-8487D46B8B66}"/>
                    </a:ext>
                  </a:extLst>
                </p:cNvPr>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981;p69">
                  <a:extLst>
                    <a:ext uri="{FF2B5EF4-FFF2-40B4-BE49-F238E27FC236}">
                      <a16:creationId xmlns:a16="http://schemas.microsoft.com/office/drawing/2014/main" id="{C1E0D1B1-6074-41DA-AEE9-40BCB585EF01}"/>
                    </a:ext>
                  </a:extLst>
                </p:cNvPr>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4982;p69">
                <a:extLst>
                  <a:ext uri="{FF2B5EF4-FFF2-40B4-BE49-F238E27FC236}">
                    <a16:creationId xmlns:a16="http://schemas.microsoft.com/office/drawing/2014/main" id="{488DBB0A-3046-4FAC-B4CD-80077E2BDE55}"/>
                  </a:ext>
                </a:extLst>
              </p:cNvPr>
              <p:cNvGrpSpPr/>
              <p:nvPr/>
            </p:nvGrpSpPr>
            <p:grpSpPr>
              <a:xfrm>
                <a:off x="3779245" y="1375768"/>
                <a:ext cx="323490" cy="286978"/>
                <a:chOff x="3847850" y="1889150"/>
                <a:chExt cx="164100" cy="145600"/>
              </a:xfrm>
            </p:grpSpPr>
            <p:sp>
              <p:nvSpPr>
                <p:cNvPr id="58" name="Google Shape;4983;p69">
                  <a:extLst>
                    <a:ext uri="{FF2B5EF4-FFF2-40B4-BE49-F238E27FC236}">
                      <a16:creationId xmlns:a16="http://schemas.microsoft.com/office/drawing/2014/main" id="{6ED7875B-8D3E-4B9D-B990-C72B1A36858A}"/>
                    </a:ext>
                  </a:extLst>
                </p:cNvPr>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984;p69">
                  <a:extLst>
                    <a:ext uri="{FF2B5EF4-FFF2-40B4-BE49-F238E27FC236}">
                      <a16:creationId xmlns:a16="http://schemas.microsoft.com/office/drawing/2014/main" id="{22C1A186-9F77-45FB-AA18-54F4A9F752DA}"/>
                    </a:ext>
                  </a:extLst>
                </p:cNvPr>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4985;p69">
                <a:extLst>
                  <a:ext uri="{FF2B5EF4-FFF2-40B4-BE49-F238E27FC236}">
                    <a16:creationId xmlns:a16="http://schemas.microsoft.com/office/drawing/2014/main" id="{15113D91-2453-4DE6-8979-885C04ED23C9}"/>
                  </a:ext>
                </a:extLst>
              </p:cNvPr>
              <p:cNvGrpSpPr/>
              <p:nvPr/>
            </p:nvGrpSpPr>
            <p:grpSpPr>
              <a:xfrm>
                <a:off x="3351965" y="1330435"/>
                <a:ext cx="295449" cy="285401"/>
                <a:chOff x="3631100" y="1866150"/>
                <a:chExt cx="149875" cy="144800"/>
              </a:xfrm>
            </p:grpSpPr>
            <p:sp>
              <p:nvSpPr>
                <p:cNvPr id="56" name="Google Shape;4986;p69">
                  <a:extLst>
                    <a:ext uri="{FF2B5EF4-FFF2-40B4-BE49-F238E27FC236}">
                      <a16:creationId xmlns:a16="http://schemas.microsoft.com/office/drawing/2014/main" id="{DE9B6FD5-8A45-4B36-9582-C25E5D5B1869}"/>
                    </a:ext>
                  </a:extLst>
                </p:cNvPr>
                <p:cNvSpPr/>
                <p:nvPr/>
              </p:nvSpPr>
              <p:spPr>
                <a:xfrm>
                  <a:off x="3631100" y="1866150"/>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987;p69">
                  <a:extLst>
                    <a:ext uri="{FF2B5EF4-FFF2-40B4-BE49-F238E27FC236}">
                      <a16:creationId xmlns:a16="http://schemas.microsoft.com/office/drawing/2014/main" id="{E236CC80-2E60-430D-BFC1-D9038A897D45}"/>
                    </a:ext>
                  </a:extLst>
                </p:cNvPr>
                <p:cNvSpPr/>
                <p:nvPr/>
              </p:nvSpPr>
              <p:spPr>
                <a:xfrm>
                  <a:off x="3654725" y="1907806"/>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4988;p69">
                <a:extLst>
                  <a:ext uri="{FF2B5EF4-FFF2-40B4-BE49-F238E27FC236}">
                    <a16:creationId xmlns:a16="http://schemas.microsoft.com/office/drawing/2014/main" id="{40937EFC-B8C3-4ACE-8309-7E55E646432E}"/>
                  </a:ext>
                </a:extLst>
              </p:cNvPr>
              <p:cNvGrpSpPr/>
              <p:nvPr/>
            </p:nvGrpSpPr>
            <p:grpSpPr>
              <a:xfrm>
                <a:off x="3548208" y="1560352"/>
                <a:ext cx="294808" cy="286830"/>
                <a:chOff x="3730650" y="1982800"/>
                <a:chExt cx="149550" cy="145525"/>
              </a:xfrm>
            </p:grpSpPr>
            <p:sp>
              <p:nvSpPr>
                <p:cNvPr id="54" name="Google Shape;4989;p69">
                  <a:extLst>
                    <a:ext uri="{FF2B5EF4-FFF2-40B4-BE49-F238E27FC236}">
                      <a16:creationId xmlns:a16="http://schemas.microsoft.com/office/drawing/2014/main" id="{9A786D78-8600-493E-915D-E1362F3839AD}"/>
                    </a:ext>
                  </a:extLst>
                </p:cNvPr>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990;p69">
                  <a:extLst>
                    <a:ext uri="{FF2B5EF4-FFF2-40B4-BE49-F238E27FC236}">
                      <a16:creationId xmlns:a16="http://schemas.microsoft.com/office/drawing/2014/main" id="{C9B94FBC-4F5C-4BB6-BC75-D986A554758B}"/>
                    </a:ext>
                  </a:extLst>
                </p:cNvPr>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 name="Google Shape;6596;p73">
              <a:extLst>
                <a:ext uri="{FF2B5EF4-FFF2-40B4-BE49-F238E27FC236}">
                  <a16:creationId xmlns:a16="http://schemas.microsoft.com/office/drawing/2014/main" id="{9452890D-D198-4BEA-BCDF-7597749E54C8}"/>
                </a:ext>
              </a:extLst>
            </p:cNvPr>
            <p:cNvGrpSpPr/>
            <p:nvPr/>
          </p:nvGrpSpPr>
          <p:grpSpPr>
            <a:xfrm>
              <a:off x="4304797" y="1202490"/>
              <a:ext cx="511882" cy="523755"/>
              <a:chOff x="-60255350" y="3733825"/>
              <a:chExt cx="316650" cy="316550"/>
            </a:xfrm>
          </p:grpSpPr>
          <p:sp>
            <p:nvSpPr>
              <p:cNvPr id="63" name="Google Shape;6597;p73">
                <a:extLst>
                  <a:ext uri="{FF2B5EF4-FFF2-40B4-BE49-F238E27FC236}">
                    <a16:creationId xmlns:a16="http://schemas.microsoft.com/office/drawing/2014/main" id="{833BF7EA-2CA8-4AD5-8A4E-16810145E839}"/>
                  </a:ext>
                </a:extLst>
              </p:cNvPr>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rgbClr val="1A4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598;p73">
                <a:extLst>
                  <a:ext uri="{FF2B5EF4-FFF2-40B4-BE49-F238E27FC236}">
                    <a16:creationId xmlns:a16="http://schemas.microsoft.com/office/drawing/2014/main" id="{0FEC7FEE-3772-4C04-97B2-1724F258F854}"/>
                  </a:ext>
                </a:extLst>
              </p:cNvPr>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99;p73">
                <a:extLst>
                  <a:ext uri="{FF2B5EF4-FFF2-40B4-BE49-F238E27FC236}">
                    <a16:creationId xmlns:a16="http://schemas.microsoft.com/office/drawing/2014/main" id="{5241781A-BDBB-4063-A36F-AA89090C7817}"/>
                  </a:ext>
                </a:extLst>
              </p:cNvPr>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00;p73">
                <a:extLst>
                  <a:ext uri="{FF2B5EF4-FFF2-40B4-BE49-F238E27FC236}">
                    <a16:creationId xmlns:a16="http://schemas.microsoft.com/office/drawing/2014/main" id="{A4C5D874-4230-47F8-9FAF-83F35CA86FD3}"/>
                  </a:ext>
                </a:extLst>
              </p:cNvPr>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601;p73">
                <a:extLst>
                  <a:ext uri="{FF2B5EF4-FFF2-40B4-BE49-F238E27FC236}">
                    <a16:creationId xmlns:a16="http://schemas.microsoft.com/office/drawing/2014/main" id="{52471474-0707-485B-8407-6877FE847AB4}"/>
                  </a:ext>
                </a:extLst>
              </p:cNvPr>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602;p73">
                <a:extLst>
                  <a:ext uri="{FF2B5EF4-FFF2-40B4-BE49-F238E27FC236}">
                    <a16:creationId xmlns:a16="http://schemas.microsoft.com/office/drawing/2014/main" id="{144ABBF6-CF79-4EE1-9027-8662F8577308}"/>
                  </a:ext>
                </a:extLst>
              </p:cNvPr>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603;p73">
                <a:extLst>
                  <a:ext uri="{FF2B5EF4-FFF2-40B4-BE49-F238E27FC236}">
                    <a16:creationId xmlns:a16="http://schemas.microsoft.com/office/drawing/2014/main" id="{A0C37311-BB5B-45CF-973D-1FA7F4B9C120}"/>
                  </a:ext>
                </a:extLst>
              </p:cNvPr>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 name="Google Shape;559;p39">
            <a:extLst>
              <a:ext uri="{FF2B5EF4-FFF2-40B4-BE49-F238E27FC236}">
                <a16:creationId xmlns:a16="http://schemas.microsoft.com/office/drawing/2014/main" id="{060C8B76-5A7C-45D2-9E70-F83174CAD374}"/>
              </a:ext>
            </a:extLst>
          </p:cNvPr>
          <p:cNvSpPr txBox="1">
            <a:spLocks noGrp="1"/>
          </p:cNvSpPr>
          <p:nvPr>
            <p:ph type="title"/>
          </p:nvPr>
        </p:nvSpPr>
        <p:spPr>
          <a:xfrm>
            <a:off x="10261" y="9104"/>
            <a:ext cx="2671738" cy="12528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Ưu điểm:</a:t>
            </a:r>
            <a:endParaRPr sz="40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56"/>
          <p:cNvSpPr txBox="1">
            <a:spLocks noGrp="1"/>
          </p:cNvSpPr>
          <p:nvPr>
            <p:ph type="title"/>
          </p:nvPr>
        </p:nvSpPr>
        <p:spPr>
          <a:xfrm>
            <a:off x="2730075" y="363275"/>
            <a:ext cx="368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Nhược điểm:</a:t>
            </a:r>
            <a:endParaRPr sz="4000"/>
          </a:p>
        </p:txBody>
      </p:sp>
      <p:grpSp>
        <p:nvGrpSpPr>
          <p:cNvPr id="5" name="Group 4">
            <a:extLst>
              <a:ext uri="{FF2B5EF4-FFF2-40B4-BE49-F238E27FC236}">
                <a16:creationId xmlns:a16="http://schemas.microsoft.com/office/drawing/2014/main" id="{436ACA08-56CD-454B-8EE5-83F1AF50E87B}"/>
              </a:ext>
            </a:extLst>
          </p:cNvPr>
          <p:cNvGrpSpPr/>
          <p:nvPr/>
        </p:nvGrpSpPr>
        <p:grpSpPr>
          <a:xfrm>
            <a:off x="1302356" y="1803209"/>
            <a:ext cx="5001176" cy="956100"/>
            <a:chOff x="880079" y="1359350"/>
            <a:chExt cx="5001176" cy="956100"/>
          </a:xfrm>
        </p:grpSpPr>
        <p:grpSp>
          <p:nvGrpSpPr>
            <p:cNvPr id="2" name="Group 1">
              <a:extLst>
                <a:ext uri="{FF2B5EF4-FFF2-40B4-BE49-F238E27FC236}">
                  <a16:creationId xmlns:a16="http://schemas.microsoft.com/office/drawing/2014/main" id="{C3F1965D-CA17-4081-A23C-368C27811DA5}"/>
                </a:ext>
              </a:extLst>
            </p:cNvPr>
            <p:cNvGrpSpPr/>
            <p:nvPr/>
          </p:nvGrpSpPr>
          <p:grpSpPr>
            <a:xfrm>
              <a:off x="880079" y="1359350"/>
              <a:ext cx="5001176" cy="956100"/>
              <a:chOff x="880079" y="1359350"/>
              <a:chExt cx="5001176" cy="956100"/>
            </a:xfrm>
          </p:grpSpPr>
          <p:sp>
            <p:nvSpPr>
              <p:cNvPr id="1033" name="Google Shape;1033;p56"/>
              <p:cNvSpPr/>
              <p:nvPr/>
            </p:nvSpPr>
            <p:spPr>
              <a:xfrm>
                <a:off x="880079" y="1359350"/>
                <a:ext cx="956100" cy="95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6"/>
              <p:cNvSpPr txBox="1"/>
              <p:nvPr/>
            </p:nvSpPr>
            <p:spPr>
              <a:xfrm flipH="1">
                <a:off x="2452255" y="1653500"/>
                <a:ext cx="3429000" cy="357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400">
                    <a:solidFill>
                      <a:srgbClr val="204B6E"/>
                    </a:solidFill>
                    <a:latin typeface="Josefin Sans"/>
                    <a:ea typeface="Josefin Sans"/>
                    <a:cs typeface="Josefin Sans"/>
                    <a:sym typeface="Josefin Sans"/>
                  </a:rPr>
                  <a:t>Phương pháp phụ thuộc vào hàm tính cận</a:t>
                </a:r>
                <a:endParaRPr sz="2400">
                  <a:solidFill>
                    <a:srgbClr val="204B6E"/>
                  </a:solidFill>
                  <a:latin typeface="Josefin Sans"/>
                  <a:ea typeface="Josefin Sans"/>
                  <a:cs typeface="Josefin Sans"/>
                  <a:sym typeface="Josefin Sans"/>
                </a:endParaRPr>
              </a:p>
            </p:txBody>
          </p:sp>
          <p:cxnSp>
            <p:nvCxnSpPr>
              <p:cNvPr id="1046" name="Google Shape;1046;p56"/>
              <p:cNvCxnSpPr/>
              <p:nvPr/>
            </p:nvCxnSpPr>
            <p:spPr>
              <a:xfrm rot="10800000">
                <a:off x="1836178" y="1832000"/>
                <a:ext cx="561000" cy="5400"/>
              </a:xfrm>
              <a:prstGeom prst="straightConnector1">
                <a:avLst/>
              </a:prstGeom>
              <a:noFill/>
              <a:ln w="38100" cap="flat" cmpd="sng">
                <a:solidFill>
                  <a:schemeClr val="dk2"/>
                </a:solidFill>
                <a:prstDash val="solid"/>
                <a:round/>
                <a:headEnd type="none" w="med" len="med"/>
                <a:tailEnd type="none" w="med" len="med"/>
              </a:ln>
            </p:spPr>
          </p:cxnSp>
        </p:grpSp>
        <p:grpSp>
          <p:nvGrpSpPr>
            <p:cNvPr id="24" name="Google Shape;6178;p72">
              <a:extLst>
                <a:ext uri="{FF2B5EF4-FFF2-40B4-BE49-F238E27FC236}">
                  <a16:creationId xmlns:a16="http://schemas.microsoft.com/office/drawing/2014/main" id="{0A5A1793-CB2A-448C-9E50-470585CD4ACD}"/>
                </a:ext>
              </a:extLst>
            </p:cNvPr>
            <p:cNvGrpSpPr/>
            <p:nvPr/>
          </p:nvGrpSpPr>
          <p:grpSpPr>
            <a:xfrm>
              <a:off x="1146746" y="1575559"/>
              <a:ext cx="468285" cy="476436"/>
              <a:chOff x="-37385136" y="3949910"/>
              <a:chExt cx="321386" cy="318223"/>
            </a:xfrm>
            <a:solidFill>
              <a:srgbClr val="1A4568"/>
            </a:solidFill>
          </p:grpSpPr>
          <p:sp>
            <p:nvSpPr>
              <p:cNvPr id="25" name="Google Shape;6179;p72">
                <a:extLst>
                  <a:ext uri="{FF2B5EF4-FFF2-40B4-BE49-F238E27FC236}">
                    <a16:creationId xmlns:a16="http://schemas.microsoft.com/office/drawing/2014/main" id="{94DD0EF5-A8DC-4ABE-92F4-EF4AE4DF36AD}"/>
                  </a:ext>
                </a:extLst>
              </p:cNvPr>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180;p72">
                <a:extLst>
                  <a:ext uri="{FF2B5EF4-FFF2-40B4-BE49-F238E27FC236}">
                    <a16:creationId xmlns:a16="http://schemas.microsoft.com/office/drawing/2014/main" id="{13D37E30-CAAF-421F-ACF5-E689CE06D61B}"/>
                  </a:ext>
                </a:extLst>
              </p:cNvPr>
              <p:cNvSpPr/>
              <p:nvPr/>
            </p:nvSpPr>
            <p:spPr>
              <a:xfrm>
                <a:off x="-37385136" y="3949910"/>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547874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4"/>
          <p:cNvSpPr txBox="1">
            <a:spLocks noGrp="1"/>
          </p:cNvSpPr>
          <p:nvPr>
            <p:ph type="title"/>
          </p:nvPr>
        </p:nvSpPr>
        <p:spPr>
          <a:xfrm>
            <a:off x="1912500" y="1651332"/>
            <a:ext cx="5319000" cy="16537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Ví dụ</a:t>
            </a:r>
            <a:endParaRPr/>
          </a:p>
        </p:txBody>
      </p:sp>
      <p:sp>
        <p:nvSpPr>
          <p:cNvPr id="499" name="Google Shape;499;p34"/>
          <p:cNvSpPr txBox="1">
            <a:spLocks noGrp="1"/>
          </p:cNvSpPr>
          <p:nvPr>
            <p:ph type="title" idx="2"/>
          </p:nvPr>
        </p:nvSpPr>
        <p:spPr>
          <a:xfrm>
            <a:off x="3105600" y="735184"/>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spTree>
    <p:extLst>
      <p:ext uri="{BB962C8B-B14F-4D97-AF65-F5344CB8AC3E}">
        <p14:creationId xmlns:p14="http://schemas.microsoft.com/office/powerpoint/2010/main" val="391078692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06E2-CAD2-45A1-BDA7-C3A92AC49360}"/>
              </a:ext>
            </a:extLst>
          </p:cNvPr>
          <p:cNvSpPr>
            <a:spLocks noGrp="1"/>
          </p:cNvSpPr>
          <p:nvPr>
            <p:ph type="title"/>
          </p:nvPr>
        </p:nvSpPr>
        <p:spPr>
          <a:xfrm>
            <a:off x="485772" y="645460"/>
            <a:ext cx="4086227" cy="788702"/>
          </a:xfrm>
        </p:spPr>
        <p:txBody>
          <a:bodyPr/>
          <a:lstStyle/>
          <a:p>
            <a:r>
              <a:rPr lang="en-US" sz="2800" err="1"/>
              <a:t>Bài</a:t>
            </a:r>
            <a:r>
              <a:rPr lang="en-US" sz="2800"/>
              <a:t> </a:t>
            </a:r>
            <a:r>
              <a:rPr lang="en-US" sz="2800" err="1"/>
              <a:t>toán</a:t>
            </a:r>
            <a:r>
              <a:rPr lang="en-US" sz="2800"/>
              <a:t> 0/1 Knapsack:</a:t>
            </a:r>
          </a:p>
        </p:txBody>
      </p:sp>
      <p:grpSp>
        <p:nvGrpSpPr>
          <p:cNvPr id="3" name="Group 2">
            <a:extLst>
              <a:ext uri="{FF2B5EF4-FFF2-40B4-BE49-F238E27FC236}">
                <a16:creationId xmlns:a16="http://schemas.microsoft.com/office/drawing/2014/main" id="{71D2AFB4-9883-49E9-A1B8-27AC28544B6B}"/>
              </a:ext>
            </a:extLst>
          </p:cNvPr>
          <p:cNvGrpSpPr/>
          <p:nvPr/>
        </p:nvGrpSpPr>
        <p:grpSpPr>
          <a:xfrm>
            <a:off x="5512510" y="433149"/>
            <a:ext cx="3529071" cy="2327501"/>
            <a:chOff x="5512510" y="433149"/>
            <a:chExt cx="3529071" cy="2327501"/>
          </a:xfrm>
        </p:grpSpPr>
        <p:graphicFrame>
          <p:nvGraphicFramePr>
            <p:cNvPr id="4" name="Google Shape;879;p52">
              <a:extLst>
                <a:ext uri="{FF2B5EF4-FFF2-40B4-BE49-F238E27FC236}">
                  <a16:creationId xmlns:a16="http://schemas.microsoft.com/office/drawing/2014/main" id="{CAAC3E77-5728-4938-9CE0-0FC119D12424}"/>
                </a:ext>
              </a:extLst>
            </p:cNvPr>
            <p:cNvGraphicFramePr/>
            <p:nvPr>
              <p:extLst>
                <p:ext uri="{D42A27DB-BD31-4B8C-83A1-F6EECF244321}">
                  <p14:modId xmlns:p14="http://schemas.microsoft.com/office/powerpoint/2010/main" val="1005582511"/>
                </p:ext>
              </p:extLst>
            </p:nvPr>
          </p:nvGraphicFramePr>
          <p:xfrm>
            <a:off x="5512510" y="433149"/>
            <a:ext cx="3427434" cy="1401990"/>
          </p:xfrm>
          <a:graphic>
            <a:graphicData uri="http://schemas.openxmlformats.org/drawingml/2006/table">
              <a:tbl>
                <a:tblPr>
                  <a:noFill/>
                  <a:tableStyleId>{A871EA07-F473-45AD-805B-75C4B573366B}</a:tableStyleId>
                </a:tblPr>
                <a:tblGrid>
                  <a:gridCol w="982095">
                    <a:extLst>
                      <a:ext uri="{9D8B030D-6E8A-4147-A177-3AD203B41FA5}">
                        <a16:colId xmlns:a16="http://schemas.microsoft.com/office/drawing/2014/main" val="20000"/>
                      </a:ext>
                    </a:extLst>
                  </a:gridCol>
                  <a:gridCol w="815113">
                    <a:extLst>
                      <a:ext uri="{9D8B030D-6E8A-4147-A177-3AD203B41FA5}">
                        <a16:colId xmlns:a16="http://schemas.microsoft.com/office/drawing/2014/main" val="20001"/>
                      </a:ext>
                    </a:extLst>
                  </a:gridCol>
                  <a:gridCol w="815113">
                    <a:extLst>
                      <a:ext uri="{9D8B030D-6E8A-4147-A177-3AD203B41FA5}">
                        <a16:colId xmlns:a16="http://schemas.microsoft.com/office/drawing/2014/main" val="20002"/>
                      </a:ext>
                    </a:extLst>
                  </a:gridCol>
                  <a:gridCol w="815113">
                    <a:extLst>
                      <a:ext uri="{9D8B030D-6E8A-4147-A177-3AD203B41FA5}">
                        <a16:colId xmlns:a16="http://schemas.microsoft.com/office/drawing/2014/main" val="20003"/>
                      </a:ext>
                    </a:extLst>
                  </a:gridCol>
                </a:tblGrid>
                <a:tr h="335618">
                  <a:tc>
                    <a:txBody>
                      <a:bodyPr/>
                      <a:lstStyle/>
                      <a:p>
                        <a:pPr marL="0" lvl="0" indent="0" algn="ctr" rtl="0">
                          <a:spcBef>
                            <a:spcPts val="0"/>
                          </a:spcBef>
                          <a:spcAft>
                            <a:spcPts val="0"/>
                          </a:spcAft>
                          <a:buNone/>
                        </a:pPr>
                        <a:endParaRPr sz="2000">
                          <a:solidFill>
                            <a:schemeClr val="dk1"/>
                          </a:solidFill>
                          <a:latin typeface="Bebas Neue"/>
                          <a:ea typeface="Bebas Neue"/>
                          <a:cs typeface="Bebas Neue"/>
                          <a:sym typeface="Bebas Neue"/>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000" b="1">
                            <a:solidFill>
                              <a:schemeClr val="dk1"/>
                            </a:solidFill>
                            <a:latin typeface="Josefin Sans"/>
                            <a:ea typeface="Josefin Sans"/>
                            <a:cs typeface="Josefin Sans"/>
                            <a:sym typeface="Josefin Sans"/>
                          </a:rPr>
                          <a:t>A</a:t>
                        </a:r>
                        <a:endParaRPr sz="2000" b="1">
                          <a:solidFill>
                            <a:schemeClr val="dk1"/>
                          </a:solidFill>
                          <a:latin typeface="Josefin Sans"/>
                          <a:ea typeface="Josefin Sans"/>
                          <a:cs typeface="Josefin Sans"/>
                          <a:sym typeface="Josefin Sans"/>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r>
                          <a:rPr lang="en" sz="2000" b="1">
                            <a:solidFill>
                              <a:schemeClr val="dk1"/>
                            </a:solidFill>
                            <a:latin typeface="Josefin Sans"/>
                            <a:ea typeface="Josefin Sans"/>
                            <a:cs typeface="Josefin Sans"/>
                            <a:sym typeface="Josefin Sans"/>
                          </a:rPr>
                          <a:t>B</a:t>
                        </a:r>
                        <a:endParaRPr sz="2000" b="1">
                          <a:solidFill>
                            <a:schemeClr val="dk1"/>
                          </a:solidFill>
                          <a:latin typeface="Josefin Sans"/>
                          <a:ea typeface="Josefin Sans"/>
                          <a:cs typeface="Josefin Sans"/>
                          <a:sym typeface="Josefin Sans"/>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r>
                          <a:rPr lang="en" sz="2000" b="1">
                            <a:solidFill>
                              <a:schemeClr val="dk1"/>
                            </a:solidFill>
                            <a:latin typeface="Josefin Sans"/>
                            <a:ea typeface="Josefin Sans"/>
                            <a:cs typeface="Josefin Sans"/>
                            <a:sym typeface="Josefin Sans"/>
                          </a:rPr>
                          <a:t>C</a:t>
                        </a:r>
                        <a:endParaRPr sz="2000" b="1">
                          <a:solidFill>
                            <a:schemeClr val="dk1"/>
                          </a:solidFill>
                          <a:latin typeface="Josefin Sans"/>
                          <a:ea typeface="Josefin Sans"/>
                          <a:cs typeface="Josefin Sans"/>
                          <a:sym typeface="Josefin Sans"/>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393413">
                  <a:tc>
                    <a:txBody>
                      <a:bodyPr/>
                      <a:lstStyle/>
                      <a:p>
                        <a:pPr marL="0" lvl="0" indent="0" algn="ctr" rtl="0">
                          <a:spcBef>
                            <a:spcPts val="0"/>
                          </a:spcBef>
                          <a:spcAft>
                            <a:spcPts val="0"/>
                          </a:spcAft>
                          <a:buNone/>
                        </a:pPr>
                        <a:r>
                          <a:rPr lang="en" sz="1800" b="1">
                            <a:solidFill>
                              <a:schemeClr val="lt1"/>
                            </a:solidFill>
                            <a:latin typeface="Josefin Sans"/>
                            <a:ea typeface="Josefin Sans"/>
                            <a:cs typeface="Josefin Sans"/>
                            <a:sym typeface="Josefin Sans"/>
                          </a:rPr>
                          <a:t>Weight</a:t>
                        </a:r>
                        <a:endParaRPr sz="18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b="1">
                            <a:latin typeface="Josefin Sans"/>
                          </a:rPr>
                          <a:t>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b="1"/>
                          <a:t>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b="1"/>
                          <a:t>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393413">
                  <a:tc>
                    <a:txBody>
                      <a:bodyPr/>
                      <a:lstStyle/>
                      <a:p>
                        <a:pPr marL="0" lvl="0" indent="0" algn="ctr" rtl="0">
                          <a:spcBef>
                            <a:spcPts val="0"/>
                          </a:spcBef>
                          <a:spcAft>
                            <a:spcPts val="0"/>
                          </a:spcAft>
                          <a:buNone/>
                        </a:pPr>
                        <a:r>
                          <a:rPr lang="en" sz="1800" b="1">
                            <a:solidFill>
                              <a:schemeClr val="lt1"/>
                            </a:solidFill>
                            <a:latin typeface="Josefin Sans"/>
                            <a:ea typeface="Josefin Sans"/>
                            <a:cs typeface="Josefin Sans"/>
                            <a:sym typeface="Josefin Sans"/>
                          </a:rPr>
                          <a:t>Value</a:t>
                        </a:r>
                        <a:endParaRPr sz="18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b="1"/>
                          <a:t>45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b="1"/>
                          <a:t>48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b="1"/>
                          <a:t>35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085A1C2-2385-4649-AD6A-5BB08668108D}"/>
                </a:ext>
              </a:extLst>
            </p:cNvPr>
            <p:cNvSpPr txBox="1"/>
            <p:nvPr/>
          </p:nvSpPr>
          <p:spPr>
            <a:xfrm>
              <a:off x="7226227" y="1929653"/>
              <a:ext cx="1815354" cy="830997"/>
            </a:xfrm>
            <a:prstGeom prst="rect">
              <a:avLst/>
            </a:prstGeom>
            <a:noFill/>
          </p:spPr>
          <p:txBody>
            <a:bodyPr wrap="square" lIns="91440" tIns="45720" rIns="91440" bIns="45720" rtlCol="0" anchor="t">
              <a:spAutoFit/>
            </a:bodyPr>
            <a:lstStyle/>
            <a:p>
              <a:r>
                <a:rPr lang="en-US" sz="1600" b="1">
                  <a:solidFill>
                    <a:srgbClr val="1A4568"/>
                  </a:solidFill>
                  <a:latin typeface="Josefin Sans"/>
                </a:rPr>
                <a:t>M = 10</a:t>
              </a:r>
            </a:p>
            <a:p>
              <a:r>
                <a:rPr lang="en-US" sz="1600" b="1">
                  <a:solidFill>
                    <a:srgbClr val="1A4568"/>
                  </a:solidFill>
                  <a:latin typeface="Josefin Sans"/>
                </a:rPr>
                <a:t>0 : </a:t>
              </a:r>
              <a:r>
                <a:rPr lang="en-US" sz="1600" b="1" err="1">
                  <a:solidFill>
                    <a:srgbClr val="1A4568"/>
                  </a:solidFill>
                  <a:latin typeface="Josefin Sans"/>
                </a:rPr>
                <a:t>Không</a:t>
              </a:r>
              <a:r>
                <a:rPr lang="en-US" sz="1600" b="1">
                  <a:solidFill>
                    <a:srgbClr val="1A4568"/>
                  </a:solidFill>
                  <a:latin typeface="Josefin Sans"/>
                </a:rPr>
                <a:t> </a:t>
              </a:r>
              <a:r>
                <a:rPr lang="en-US" sz="1600" b="1" err="1">
                  <a:solidFill>
                    <a:srgbClr val="1A4568"/>
                  </a:solidFill>
                  <a:latin typeface="Josefin Sans"/>
                </a:rPr>
                <a:t>lấy</a:t>
              </a:r>
              <a:endParaRPr lang="en-US" sz="1600" b="1">
                <a:solidFill>
                  <a:srgbClr val="1A4568"/>
                </a:solidFill>
                <a:latin typeface="Josefin Sans"/>
              </a:endParaRPr>
            </a:p>
            <a:p>
              <a:r>
                <a:rPr lang="en-US" sz="1600" b="1">
                  <a:solidFill>
                    <a:srgbClr val="1A4568"/>
                  </a:solidFill>
                  <a:latin typeface="Josefin Sans"/>
                </a:rPr>
                <a:t>1 : </a:t>
              </a:r>
              <a:r>
                <a:rPr lang="en-US" sz="1600" b="1" err="1">
                  <a:solidFill>
                    <a:srgbClr val="1A4568"/>
                  </a:solidFill>
                  <a:latin typeface="Josefin Sans"/>
                </a:rPr>
                <a:t>Lấy</a:t>
              </a:r>
              <a:endParaRPr lang="en-US" sz="1600" b="1">
                <a:solidFill>
                  <a:srgbClr val="1A4568"/>
                </a:solidFill>
                <a:latin typeface="Josefin Sans"/>
              </a:endParaRPr>
            </a:p>
          </p:txBody>
        </p:sp>
      </p:grpSp>
      <p:sp>
        <p:nvSpPr>
          <p:cNvPr id="8" name="TextBox 7">
            <a:extLst>
              <a:ext uri="{FF2B5EF4-FFF2-40B4-BE49-F238E27FC236}">
                <a16:creationId xmlns:a16="http://schemas.microsoft.com/office/drawing/2014/main" id="{3CE63BA7-758D-4E81-BAEA-A9045301DC37}"/>
              </a:ext>
            </a:extLst>
          </p:cNvPr>
          <p:cNvSpPr txBox="1"/>
          <p:nvPr/>
        </p:nvSpPr>
        <p:spPr>
          <a:xfrm>
            <a:off x="485772" y="1652653"/>
            <a:ext cx="4385773" cy="2031325"/>
          </a:xfrm>
          <a:prstGeom prst="rect">
            <a:avLst/>
          </a:prstGeom>
          <a:noFill/>
        </p:spPr>
        <p:txBody>
          <a:bodyPr wrap="square" rtlCol="0">
            <a:spAutoFit/>
          </a:bodyPr>
          <a:lstStyle/>
          <a:p>
            <a:r>
              <a:rPr lang="en-US" sz="1800" err="1">
                <a:solidFill>
                  <a:srgbClr val="1A4568"/>
                </a:solidFill>
                <a:latin typeface="Josefin Sans" panose="020B0604020202020204" charset="0"/>
              </a:rPr>
              <a:t>Kẻ</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trộm</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đột</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nhập</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vào</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một</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cửa</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hiệu</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tìm</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thấy</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có</a:t>
            </a:r>
            <a:r>
              <a:rPr lang="en-US" sz="1800">
                <a:solidFill>
                  <a:srgbClr val="1A4568"/>
                </a:solidFill>
                <a:latin typeface="Josefin Sans" panose="020B0604020202020204" charset="0"/>
              </a:rPr>
              <a:t> n </a:t>
            </a:r>
            <a:r>
              <a:rPr lang="en-US" sz="1800" err="1">
                <a:solidFill>
                  <a:srgbClr val="1A4568"/>
                </a:solidFill>
                <a:latin typeface="Josefin Sans" panose="020B0604020202020204" charset="0"/>
              </a:rPr>
              <a:t>mặt</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hàng</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có</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trọng</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lượng</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và</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giá</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trị</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khác</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nhau</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nhưng</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hắn</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chỉ</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đem</a:t>
            </a:r>
            <a:r>
              <a:rPr lang="en-US" sz="1800">
                <a:solidFill>
                  <a:srgbClr val="1A4568"/>
                </a:solidFill>
                <a:latin typeface="Josefin Sans" panose="020B0604020202020204" charset="0"/>
              </a:rPr>
              <a:t> 1 </a:t>
            </a:r>
            <a:r>
              <a:rPr lang="en-US" sz="1800" err="1">
                <a:solidFill>
                  <a:srgbClr val="1A4568"/>
                </a:solidFill>
                <a:latin typeface="Josefin Sans" panose="020B0604020202020204" charset="0"/>
              </a:rPr>
              <a:t>cái</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túi</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xách</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có</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sức</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chứa</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tối</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đa</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là</a:t>
            </a:r>
            <a:r>
              <a:rPr lang="en-US" sz="1800">
                <a:solidFill>
                  <a:srgbClr val="1A4568"/>
                </a:solidFill>
                <a:latin typeface="Josefin Sans" panose="020B0604020202020204" charset="0"/>
              </a:rPr>
              <a:t> M. </a:t>
            </a:r>
            <a:r>
              <a:rPr lang="en-US" sz="1800" err="1">
                <a:solidFill>
                  <a:srgbClr val="1A4568"/>
                </a:solidFill>
                <a:latin typeface="Josefin Sans" panose="020B0604020202020204" charset="0"/>
              </a:rPr>
              <a:t>Hãy</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giúp</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tên</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trộm</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nên</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lấy</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những</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món</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nào</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để</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có</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giá</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trị</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cao</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nhất</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trong</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khả</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năng</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chứa</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của</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cái</a:t>
            </a:r>
            <a:r>
              <a:rPr lang="en-US" sz="1800">
                <a:solidFill>
                  <a:srgbClr val="1A4568"/>
                </a:solidFill>
                <a:latin typeface="Josefin Sans" panose="020B0604020202020204" charset="0"/>
              </a:rPr>
              <a:t> </a:t>
            </a:r>
            <a:r>
              <a:rPr lang="en-US" sz="1800" err="1">
                <a:solidFill>
                  <a:srgbClr val="1A4568"/>
                </a:solidFill>
                <a:latin typeface="Josefin Sans" panose="020B0604020202020204" charset="0"/>
              </a:rPr>
              <a:t>túi</a:t>
            </a:r>
            <a:r>
              <a:rPr lang="en-US" sz="1800">
                <a:solidFill>
                  <a:srgbClr val="1A4568"/>
                </a:solidFill>
                <a:latin typeface="Josefin Sans" panose="020B0604020202020204" charset="0"/>
              </a:rPr>
              <a:t> ?</a:t>
            </a:r>
          </a:p>
        </p:txBody>
      </p:sp>
    </p:spTree>
    <p:extLst>
      <p:ext uri="{BB962C8B-B14F-4D97-AF65-F5344CB8AC3E}">
        <p14:creationId xmlns:p14="http://schemas.microsoft.com/office/powerpoint/2010/main" val="31653619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822676-529B-4CBC-9079-C2E3CD324547}"/>
              </a:ext>
            </a:extLst>
          </p:cNvPr>
          <p:cNvGrpSpPr/>
          <p:nvPr/>
        </p:nvGrpSpPr>
        <p:grpSpPr>
          <a:xfrm>
            <a:off x="3099868" y="1579608"/>
            <a:ext cx="1409711" cy="1467846"/>
            <a:chOff x="3780225" y="1545590"/>
            <a:chExt cx="1409711" cy="1467846"/>
          </a:xfrm>
        </p:grpSpPr>
        <p:sp>
          <p:nvSpPr>
            <p:cNvPr id="31" name="Oval 14">
              <a:extLst>
                <a:ext uri="{FF2B5EF4-FFF2-40B4-BE49-F238E27FC236}">
                  <a16:creationId xmlns:a16="http://schemas.microsoft.com/office/drawing/2014/main" id="{2DDAF9E4-0FB4-404B-B394-C70079120C81}"/>
                </a:ext>
              </a:extLst>
            </p:cNvPr>
            <p:cNvSpPr/>
            <p:nvPr/>
          </p:nvSpPr>
          <p:spPr>
            <a:xfrm>
              <a:off x="3799007" y="2206425"/>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3822" y="88119"/>
                    <a:pt x="115774" y="-8036"/>
                    <a:pt x="228600" y="0"/>
                  </a:cubicBezTo>
                  <a:cubicBezTo>
                    <a:pt x="344580" y="6972"/>
                    <a:pt x="467764" y="107203"/>
                    <a:pt x="457200" y="221877"/>
                  </a:cubicBezTo>
                  <a:cubicBezTo>
                    <a:pt x="452509" y="366604"/>
                    <a:pt x="345838" y="439394"/>
                    <a:pt x="228600" y="443754"/>
                  </a:cubicBezTo>
                  <a:cubicBezTo>
                    <a:pt x="101554" y="426922"/>
                    <a:pt x="2276" y="345675"/>
                    <a:pt x="0" y="221877"/>
                  </a:cubicBezTo>
                  <a:close/>
                </a:path>
                <a:path w="457200" h="443753" stroke="0" extrusionOk="0">
                  <a:moveTo>
                    <a:pt x="0" y="221877"/>
                  </a:moveTo>
                  <a:cubicBezTo>
                    <a:pt x="21818" y="102047"/>
                    <a:pt x="103236" y="9138"/>
                    <a:pt x="228600" y="0"/>
                  </a:cubicBezTo>
                  <a:cubicBezTo>
                    <a:pt x="353091" y="-21793"/>
                    <a:pt x="471860" y="89809"/>
                    <a:pt x="457200" y="221877"/>
                  </a:cubicBezTo>
                  <a:cubicBezTo>
                    <a:pt x="463949" y="351419"/>
                    <a:pt x="350933" y="429077"/>
                    <a:pt x="228600" y="443754"/>
                  </a:cubicBezTo>
                  <a:cubicBezTo>
                    <a:pt x="87725" y="449908"/>
                    <a:pt x="10175" y="362253"/>
                    <a:pt x="0" y="221877"/>
                  </a:cubicBezTo>
                  <a:close/>
                </a:path>
              </a:pathLst>
            </a:custGeom>
            <a:ln w="41275" cap="flat">
              <a:solidFill>
                <a:srgbClr val="80C9DD"/>
              </a:solidFill>
              <a:extLst>
                <a:ext uri="{C807C97D-BFC1-408E-A445-0C87EB9F89A2}">
                  <ask:lineSketchStyleProps xmlns:ask="http://schemas.microsoft.com/office/drawing/2018/sketchyshapes" sd="878760193">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B</a:t>
              </a:r>
            </a:p>
          </p:txBody>
        </p:sp>
        <p:cxnSp>
          <p:nvCxnSpPr>
            <p:cNvPr id="67" name="Straight Connector 46">
              <a:extLst>
                <a:ext uri="{FF2B5EF4-FFF2-40B4-BE49-F238E27FC236}">
                  <a16:creationId xmlns:a16="http://schemas.microsoft.com/office/drawing/2014/main" id="{8ECBE265-7BC5-481E-AE2E-FD6FAA51BF8E}"/>
                </a:ext>
              </a:extLst>
            </p:cNvPr>
            <p:cNvCxnSpPr/>
            <p:nvPr/>
          </p:nvCxnSpPr>
          <p:spPr>
            <a:xfrm>
              <a:off x="3780225" y="1545590"/>
              <a:ext cx="152133" cy="694853"/>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85" name="TextBox 60">
              <a:extLst>
                <a:ext uri="{FF2B5EF4-FFF2-40B4-BE49-F238E27FC236}">
                  <a16:creationId xmlns:a16="http://schemas.microsoft.com/office/drawing/2014/main" id="{307BC2E5-3738-4906-A9A0-32F3F20A9067}"/>
                </a:ext>
              </a:extLst>
            </p:cNvPr>
            <p:cNvSpPr txBox="1"/>
            <p:nvPr/>
          </p:nvSpPr>
          <p:spPr>
            <a:xfrm>
              <a:off x="3936108" y="1610302"/>
              <a:ext cx="403904" cy="307777"/>
            </a:xfrm>
            <a:prstGeom prst="rect">
              <a:avLst/>
            </a:prstGeom>
            <a:noFill/>
          </p:spPr>
          <p:txBody>
            <a:bodyPr wrap="square" rtlCol="0">
              <a:spAutoFit/>
            </a:bodyPr>
            <a:lstStyle/>
            <a:p>
              <a:r>
                <a:rPr lang="en-US">
                  <a:solidFill>
                    <a:srgbClr val="1A4568"/>
                  </a:solidFill>
                </a:rPr>
                <a:t>0</a:t>
              </a:r>
            </a:p>
          </p:txBody>
        </p:sp>
        <p:sp>
          <p:nvSpPr>
            <p:cNvPr id="74" name="Hộp Văn bản 73">
              <a:extLst>
                <a:ext uri="{FF2B5EF4-FFF2-40B4-BE49-F238E27FC236}">
                  <a16:creationId xmlns:a16="http://schemas.microsoft.com/office/drawing/2014/main" id="{E2D8FA35-8F13-4127-99FE-388697C628E9}"/>
                </a:ext>
              </a:extLst>
            </p:cNvPr>
            <p:cNvSpPr txBox="1"/>
            <p:nvPr/>
          </p:nvSpPr>
          <p:spPr>
            <a:xfrm>
              <a:off x="4283702" y="2059329"/>
              <a:ext cx="90623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45</a:t>
              </a:r>
            </a:p>
            <a:p>
              <a:r>
                <a:rPr lang="vi-VN"/>
                <a:t>W = 5</a:t>
              </a:r>
            </a:p>
            <a:p>
              <a:r>
                <a:rPr lang="vi-VN"/>
                <a:t>E = 80</a:t>
              </a:r>
            </a:p>
            <a:p>
              <a:endParaRPr lang="vi-VN"/>
            </a:p>
          </p:txBody>
        </p:sp>
      </p:grpSp>
      <p:grpSp>
        <p:nvGrpSpPr>
          <p:cNvPr id="7" name="Group 6">
            <a:extLst>
              <a:ext uri="{FF2B5EF4-FFF2-40B4-BE49-F238E27FC236}">
                <a16:creationId xmlns:a16="http://schemas.microsoft.com/office/drawing/2014/main" id="{0182371A-DA87-4744-B39E-59F5B21B6F65}"/>
              </a:ext>
            </a:extLst>
          </p:cNvPr>
          <p:cNvGrpSpPr/>
          <p:nvPr/>
        </p:nvGrpSpPr>
        <p:grpSpPr>
          <a:xfrm>
            <a:off x="5072753" y="607597"/>
            <a:ext cx="2504462" cy="1223791"/>
            <a:chOff x="5024188" y="660514"/>
            <a:chExt cx="2482108" cy="1175687"/>
          </a:xfrm>
        </p:grpSpPr>
        <p:sp>
          <p:nvSpPr>
            <p:cNvPr id="27" name="Oval 12">
              <a:extLst>
                <a:ext uri="{FF2B5EF4-FFF2-40B4-BE49-F238E27FC236}">
                  <a16:creationId xmlns:a16="http://schemas.microsoft.com/office/drawing/2014/main" id="{F3D79B75-2A2D-4F71-ACC6-64BD8826CCA6}"/>
                </a:ext>
              </a:extLst>
            </p:cNvPr>
            <p:cNvSpPr/>
            <p:nvPr/>
          </p:nvSpPr>
          <p:spPr>
            <a:xfrm>
              <a:off x="5918893" y="1169497"/>
              <a:ext cx="464003" cy="423341"/>
            </a:xfrm>
            <a:custGeom>
              <a:avLst/>
              <a:gdLst>
                <a:gd name="connsiteX0" fmla="*/ 0 w 464003"/>
                <a:gd name="connsiteY0" fmla="*/ 211671 h 423341"/>
                <a:gd name="connsiteX1" fmla="*/ 232002 w 464003"/>
                <a:gd name="connsiteY1" fmla="*/ 0 h 423341"/>
                <a:gd name="connsiteX2" fmla="*/ 464004 w 464003"/>
                <a:gd name="connsiteY2" fmla="*/ 211671 h 423341"/>
                <a:gd name="connsiteX3" fmla="*/ 232002 w 464003"/>
                <a:gd name="connsiteY3" fmla="*/ 423342 h 423341"/>
                <a:gd name="connsiteX4" fmla="*/ 0 w 464003"/>
                <a:gd name="connsiteY4" fmla="*/ 211671 h 423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03" h="423341" fill="none" extrusionOk="0">
                  <a:moveTo>
                    <a:pt x="0" y="211671"/>
                  </a:moveTo>
                  <a:cubicBezTo>
                    <a:pt x="-1498" y="69611"/>
                    <a:pt x="110312" y="-3000"/>
                    <a:pt x="232002" y="0"/>
                  </a:cubicBezTo>
                  <a:cubicBezTo>
                    <a:pt x="358491" y="-534"/>
                    <a:pt x="458420" y="93481"/>
                    <a:pt x="464004" y="211671"/>
                  </a:cubicBezTo>
                  <a:cubicBezTo>
                    <a:pt x="445178" y="320287"/>
                    <a:pt x="341536" y="417735"/>
                    <a:pt x="232002" y="423342"/>
                  </a:cubicBezTo>
                  <a:cubicBezTo>
                    <a:pt x="88208" y="434874"/>
                    <a:pt x="-8459" y="343524"/>
                    <a:pt x="0" y="211671"/>
                  </a:cubicBezTo>
                  <a:close/>
                </a:path>
                <a:path w="464003" h="423341" stroke="0" extrusionOk="0">
                  <a:moveTo>
                    <a:pt x="0" y="211671"/>
                  </a:moveTo>
                  <a:cubicBezTo>
                    <a:pt x="-16181" y="105698"/>
                    <a:pt x="119405" y="8328"/>
                    <a:pt x="232002" y="0"/>
                  </a:cubicBezTo>
                  <a:cubicBezTo>
                    <a:pt x="360857" y="6168"/>
                    <a:pt x="456936" y="98415"/>
                    <a:pt x="464004" y="211671"/>
                  </a:cubicBezTo>
                  <a:cubicBezTo>
                    <a:pt x="470478" y="325226"/>
                    <a:pt x="355180" y="399436"/>
                    <a:pt x="232002" y="423342"/>
                  </a:cubicBezTo>
                  <a:cubicBezTo>
                    <a:pt x="86422" y="424402"/>
                    <a:pt x="-8734" y="318270"/>
                    <a:pt x="0" y="211671"/>
                  </a:cubicBezTo>
                  <a:close/>
                </a:path>
              </a:pathLst>
            </a:custGeom>
            <a:ln w="41275" cap="flat">
              <a:solidFill>
                <a:srgbClr val="80C9DD"/>
              </a:solidFill>
              <a:extLst>
                <a:ext uri="{C807C97D-BFC1-408E-A445-0C87EB9F89A2}">
                  <ask:lineSketchStyleProps xmlns:ask="http://schemas.microsoft.com/office/drawing/2018/sketchyshapes" sd="2558881134">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A</a:t>
              </a:r>
            </a:p>
          </p:txBody>
        </p:sp>
        <p:cxnSp>
          <p:nvCxnSpPr>
            <p:cNvPr id="47" name="Straight Connector 26">
              <a:extLst>
                <a:ext uri="{FF2B5EF4-FFF2-40B4-BE49-F238E27FC236}">
                  <a16:creationId xmlns:a16="http://schemas.microsoft.com/office/drawing/2014/main" id="{B1019730-B7E7-440A-9037-14AD6572BB9A}"/>
                </a:ext>
              </a:extLst>
            </p:cNvPr>
            <p:cNvCxnSpPr/>
            <p:nvPr/>
          </p:nvCxnSpPr>
          <p:spPr>
            <a:xfrm>
              <a:off x="5024188" y="660514"/>
              <a:ext cx="968342" cy="566632"/>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83" name="TextBox 59">
              <a:extLst>
                <a:ext uri="{FF2B5EF4-FFF2-40B4-BE49-F238E27FC236}">
                  <a16:creationId xmlns:a16="http://schemas.microsoft.com/office/drawing/2014/main" id="{7F6FC427-458E-4128-9BF6-2527B388E040}"/>
                </a:ext>
              </a:extLst>
            </p:cNvPr>
            <p:cNvSpPr txBox="1"/>
            <p:nvPr/>
          </p:nvSpPr>
          <p:spPr>
            <a:xfrm>
              <a:off x="5677835" y="789413"/>
              <a:ext cx="403904" cy="307777"/>
            </a:xfrm>
            <a:prstGeom prst="rect">
              <a:avLst/>
            </a:prstGeom>
            <a:noFill/>
          </p:spPr>
          <p:txBody>
            <a:bodyPr wrap="square" rtlCol="0">
              <a:spAutoFit/>
            </a:bodyPr>
            <a:lstStyle/>
            <a:p>
              <a:r>
                <a:rPr lang="en-US">
                  <a:solidFill>
                    <a:srgbClr val="1A4568"/>
                  </a:solidFill>
                </a:rPr>
                <a:t>0</a:t>
              </a:r>
            </a:p>
          </p:txBody>
        </p:sp>
        <p:sp>
          <p:nvSpPr>
            <p:cNvPr id="76" name="Hộp Văn bản 75">
              <a:extLst>
                <a:ext uri="{FF2B5EF4-FFF2-40B4-BE49-F238E27FC236}">
                  <a16:creationId xmlns:a16="http://schemas.microsoft.com/office/drawing/2014/main" id="{2C320D0E-AD2A-4510-8F45-59727CBBFD97}"/>
                </a:ext>
              </a:extLst>
            </p:cNvPr>
            <p:cNvSpPr txBox="1"/>
            <p:nvPr/>
          </p:nvSpPr>
          <p:spPr>
            <a:xfrm>
              <a:off x="6552436" y="919598"/>
              <a:ext cx="953860" cy="9166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0</a:t>
              </a:r>
            </a:p>
            <a:p>
              <a:r>
                <a:rPr lang="vi-VN"/>
                <a:t>W = 10</a:t>
              </a:r>
            </a:p>
            <a:p>
              <a:r>
                <a:rPr lang="vi-VN"/>
                <a:t>E = 83 </a:t>
              </a:r>
            </a:p>
            <a:p>
              <a:endParaRPr lang="vi-VN"/>
            </a:p>
          </p:txBody>
        </p:sp>
      </p:grpSp>
      <p:grpSp>
        <p:nvGrpSpPr>
          <p:cNvPr id="4" name="Group 3">
            <a:extLst>
              <a:ext uri="{FF2B5EF4-FFF2-40B4-BE49-F238E27FC236}">
                <a16:creationId xmlns:a16="http://schemas.microsoft.com/office/drawing/2014/main" id="{CC21EF97-1D62-4BA3-AEDC-A80C0C7BE68F}"/>
              </a:ext>
            </a:extLst>
          </p:cNvPr>
          <p:cNvGrpSpPr/>
          <p:nvPr/>
        </p:nvGrpSpPr>
        <p:grpSpPr>
          <a:xfrm>
            <a:off x="1832663" y="687727"/>
            <a:ext cx="2337740" cy="1140146"/>
            <a:chOff x="1832663" y="687727"/>
            <a:chExt cx="2337740" cy="1140146"/>
          </a:xfrm>
        </p:grpSpPr>
        <p:sp>
          <p:nvSpPr>
            <p:cNvPr id="17" name="Oval 7">
              <a:extLst>
                <a:ext uri="{FF2B5EF4-FFF2-40B4-BE49-F238E27FC236}">
                  <a16:creationId xmlns:a16="http://schemas.microsoft.com/office/drawing/2014/main" id="{0894DA9D-4513-4D6D-A381-A8788FE0EDE7}"/>
                </a:ext>
              </a:extLst>
            </p:cNvPr>
            <p:cNvSpPr/>
            <p:nvPr/>
          </p:nvSpPr>
          <p:spPr>
            <a:xfrm>
              <a:off x="2723231" y="1200840"/>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8475" y="95866"/>
                    <a:pt x="99282" y="5541"/>
                    <a:pt x="228600" y="0"/>
                  </a:cubicBezTo>
                  <a:cubicBezTo>
                    <a:pt x="360866" y="6905"/>
                    <a:pt x="474297" y="116816"/>
                    <a:pt x="457200" y="221877"/>
                  </a:cubicBezTo>
                  <a:cubicBezTo>
                    <a:pt x="450660" y="342412"/>
                    <a:pt x="357033" y="446273"/>
                    <a:pt x="228600" y="443754"/>
                  </a:cubicBezTo>
                  <a:cubicBezTo>
                    <a:pt x="91617" y="458262"/>
                    <a:pt x="-13841" y="331720"/>
                    <a:pt x="0" y="221877"/>
                  </a:cubicBezTo>
                  <a:close/>
                </a:path>
                <a:path w="457200" h="443753" stroke="0" extrusionOk="0">
                  <a:moveTo>
                    <a:pt x="0" y="221877"/>
                  </a:moveTo>
                  <a:cubicBezTo>
                    <a:pt x="5851" y="90727"/>
                    <a:pt x="115587" y="20752"/>
                    <a:pt x="228600" y="0"/>
                  </a:cubicBezTo>
                  <a:cubicBezTo>
                    <a:pt x="352943" y="-5315"/>
                    <a:pt x="467488" y="105492"/>
                    <a:pt x="457200" y="221877"/>
                  </a:cubicBezTo>
                  <a:cubicBezTo>
                    <a:pt x="456673" y="338666"/>
                    <a:pt x="350140" y="445876"/>
                    <a:pt x="228600" y="443754"/>
                  </a:cubicBezTo>
                  <a:cubicBezTo>
                    <a:pt x="101583" y="440085"/>
                    <a:pt x="10445" y="359478"/>
                    <a:pt x="0" y="221877"/>
                  </a:cubicBezTo>
                  <a:close/>
                </a:path>
              </a:pathLst>
            </a:custGeom>
            <a:ln w="41275" cap="flat">
              <a:solidFill>
                <a:srgbClr val="80C9DD"/>
              </a:solidFill>
              <a:extLst>
                <a:ext uri="{C807C97D-BFC1-408E-A445-0C87EB9F89A2}">
                  <ask:lineSketchStyleProps xmlns:ask="http://schemas.microsoft.com/office/drawing/2018/sketchyshapes" sd="1617256088">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A</a:t>
              </a:r>
            </a:p>
          </p:txBody>
        </p:sp>
        <p:cxnSp>
          <p:nvCxnSpPr>
            <p:cNvPr id="41" name="Straight Connector 20">
              <a:extLst>
                <a:ext uri="{FF2B5EF4-FFF2-40B4-BE49-F238E27FC236}">
                  <a16:creationId xmlns:a16="http://schemas.microsoft.com/office/drawing/2014/main" id="{9A4B8340-5540-462F-91BF-4A082FA0D1F2}"/>
                </a:ext>
              </a:extLst>
            </p:cNvPr>
            <p:cNvCxnSpPr/>
            <p:nvPr/>
          </p:nvCxnSpPr>
          <p:spPr>
            <a:xfrm flipH="1">
              <a:off x="3113476" y="687727"/>
              <a:ext cx="1056927" cy="578099"/>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69" name="TextBox 51">
              <a:extLst>
                <a:ext uri="{FF2B5EF4-FFF2-40B4-BE49-F238E27FC236}">
                  <a16:creationId xmlns:a16="http://schemas.microsoft.com/office/drawing/2014/main" id="{FB8D5E58-2C24-4C10-B0A4-830F321FB2A6}"/>
                </a:ext>
              </a:extLst>
            </p:cNvPr>
            <p:cNvSpPr txBox="1"/>
            <p:nvPr/>
          </p:nvSpPr>
          <p:spPr>
            <a:xfrm>
              <a:off x="3200538" y="752713"/>
              <a:ext cx="410971" cy="307777"/>
            </a:xfrm>
            <a:prstGeom prst="rect">
              <a:avLst/>
            </a:prstGeom>
            <a:noFill/>
          </p:spPr>
          <p:txBody>
            <a:bodyPr wrap="square" rtlCol="0">
              <a:spAutoFit/>
            </a:bodyPr>
            <a:lstStyle/>
            <a:p>
              <a:r>
                <a:rPr lang="en-US">
                  <a:solidFill>
                    <a:srgbClr val="1A4568"/>
                  </a:solidFill>
                </a:rPr>
                <a:t>1</a:t>
              </a:r>
            </a:p>
          </p:txBody>
        </p:sp>
        <p:sp>
          <p:nvSpPr>
            <p:cNvPr id="78" name="Hộp Văn bản 77">
              <a:extLst>
                <a:ext uri="{FF2B5EF4-FFF2-40B4-BE49-F238E27FC236}">
                  <a16:creationId xmlns:a16="http://schemas.microsoft.com/office/drawing/2014/main" id="{91C5FBCC-33E5-401A-8E3F-D6981AC5E517}"/>
                </a:ext>
              </a:extLst>
            </p:cNvPr>
            <p:cNvSpPr txBox="1"/>
            <p:nvPr/>
          </p:nvSpPr>
          <p:spPr>
            <a:xfrm>
              <a:off x="1832663" y="873766"/>
              <a:ext cx="95385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45</a:t>
              </a:r>
            </a:p>
            <a:p>
              <a:r>
                <a:rPr lang="vi-VN"/>
                <a:t>W = 5</a:t>
              </a:r>
            </a:p>
            <a:p>
              <a:r>
                <a:rPr lang="vi-VN"/>
                <a:t>E= 128</a:t>
              </a:r>
            </a:p>
            <a:p>
              <a:endParaRPr lang="vi-VN"/>
            </a:p>
          </p:txBody>
        </p:sp>
      </p:grpSp>
      <p:grpSp>
        <p:nvGrpSpPr>
          <p:cNvPr id="8" name="Group 7">
            <a:extLst>
              <a:ext uri="{FF2B5EF4-FFF2-40B4-BE49-F238E27FC236}">
                <a16:creationId xmlns:a16="http://schemas.microsoft.com/office/drawing/2014/main" id="{31E70855-80F5-4560-A0ED-413A5BD5E5C4}"/>
              </a:ext>
            </a:extLst>
          </p:cNvPr>
          <p:cNvGrpSpPr/>
          <p:nvPr/>
        </p:nvGrpSpPr>
        <p:grpSpPr>
          <a:xfrm>
            <a:off x="863436" y="1579607"/>
            <a:ext cx="1926750" cy="1070363"/>
            <a:chOff x="863436" y="1579607"/>
            <a:chExt cx="1926750" cy="1070363"/>
          </a:xfrm>
        </p:grpSpPr>
        <p:sp>
          <p:nvSpPr>
            <p:cNvPr id="25" name="Oval 11">
              <a:extLst>
                <a:ext uri="{FF2B5EF4-FFF2-40B4-BE49-F238E27FC236}">
                  <a16:creationId xmlns:a16="http://schemas.microsoft.com/office/drawing/2014/main" id="{25148444-1949-412C-91CA-21463AD4C10C}"/>
                </a:ext>
              </a:extLst>
            </p:cNvPr>
            <p:cNvSpPr/>
            <p:nvPr/>
          </p:nvSpPr>
          <p:spPr>
            <a:xfrm>
              <a:off x="1725906" y="2206217"/>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2887" y="104021"/>
                    <a:pt x="96467" y="23222"/>
                    <a:pt x="228600" y="0"/>
                  </a:cubicBezTo>
                  <a:cubicBezTo>
                    <a:pt x="362734" y="-10661"/>
                    <a:pt x="458828" y="98596"/>
                    <a:pt x="457200" y="221877"/>
                  </a:cubicBezTo>
                  <a:cubicBezTo>
                    <a:pt x="456232" y="337086"/>
                    <a:pt x="351402" y="440082"/>
                    <a:pt x="228600" y="443754"/>
                  </a:cubicBezTo>
                  <a:cubicBezTo>
                    <a:pt x="104650" y="422626"/>
                    <a:pt x="6389" y="348417"/>
                    <a:pt x="0" y="221877"/>
                  </a:cubicBezTo>
                  <a:close/>
                </a:path>
                <a:path w="457200" h="443753" stroke="0" extrusionOk="0">
                  <a:moveTo>
                    <a:pt x="0" y="221877"/>
                  </a:moveTo>
                  <a:cubicBezTo>
                    <a:pt x="2342" y="104897"/>
                    <a:pt x="99333" y="-2248"/>
                    <a:pt x="228600" y="0"/>
                  </a:cubicBezTo>
                  <a:cubicBezTo>
                    <a:pt x="351361" y="452"/>
                    <a:pt x="463311" y="98453"/>
                    <a:pt x="457200" y="221877"/>
                  </a:cubicBezTo>
                  <a:cubicBezTo>
                    <a:pt x="471678" y="340023"/>
                    <a:pt x="365970" y="433786"/>
                    <a:pt x="228600" y="443754"/>
                  </a:cubicBezTo>
                  <a:cubicBezTo>
                    <a:pt x="93253" y="444508"/>
                    <a:pt x="-1193" y="348602"/>
                    <a:pt x="0" y="221877"/>
                  </a:cubicBezTo>
                  <a:close/>
                </a:path>
              </a:pathLst>
            </a:custGeom>
            <a:ln w="41275" cap="flat">
              <a:solidFill>
                <a:srgbClr val="80C9DD"/>
              </a:solidFill>
              <a:extLst>
                <a:ext uri="{C807C97D-BFC1-408E-A445-0C87EB9F89A2}">
                  <ask:lineSketchStyleProps xmlns:ask="http://schemas.microsoft.com/office/drawing/2018/sketchyshapes" sd="57911187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B</a:t>
              </a:r>
            </a:p>
          </p:txBody>
        </p:sp>
        <p:cxnSp>
          <p:nvCxnSpPr>
            <p:cNvPr id="43" name="Straight Connector 22">
              <a:extLst>
                <a:ext uri="{FF2B5EF4-FFF2-40B4-BE49-F238E27FC236}">
                  <a16:creationId xmlns:a16="http://schemas.microsoft.com/office/drawing/2014/main" id="{A5243401-1A42-4BE7-903A-CE5946C78D54}"/>
                </a:ext>
              </a:extLst>
            </p:cNvPr>
            <p:cNvCxnSpPr/>
            <p:nvPr/>
          </p:nvCxnSpPr>
          <p:spPr>
            <a:xfrm flipH="1">
              <a:off x="2116151" y="1579607"/>
              <a:ext cx="674035" cy="691596"/>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71" name="TextBox 52">
              <a:extLst>
                <a:ext uri="{FF2B5EF4-FFF2-40B4-BE49-F238E27FC236}">
                  <a16:creationId xmlns:a16="http://schemas.microsoft.com/office/drawing/2014/main" id="{06A2CEAA-1825-4767-A996-E263EFBF09A5}"/>
                </a:ext>
              </a:extLst>
            </p:cNvPr>
            <p:cNvSpPr txBox="1"/>
            <p:nvPr/>
          </p:nvSpPr>
          <p:spPr>
            <a:xfrm>
              <a:off x="2061865" y="1647032"/>
              <a:ext cx="410971" cy="307777"/>
            </a:xfrm>
            <a:prstGeom prst="rect">
              <a:avLst/>
            </a:prstGeom>
            <a:noFill/>
          </p:spPr>
          <p:txBody>
            <a:bodyPr wrap="square" rtlCol="0">
              <a:spAutoFit/>
            </a:bodyPr>
            <a:lstStyle/>
            <a:p>
              <a:r>
                <a:rPr lang="en-US">
                  <a:solidFill>
                    <a:srgbClr val="1A4568"/>
                  </a:solidFill>
                </a:rPr>
                <a:t>1</a:t>
              </a:r>
            </a:p>
          </p:txBody>
        </p:sp>
        <p:sp>
          <p:nvSpPr>
            <p:cNvPr id="68" name="Hộp Văn bản 67">
              <a:extLst>
                <a:ext uri="{FF2B5EF4-FFF2-40B4-BE49-F238E27FC236}">
                  <a16:creationId xmlns:a16="http://schemas.microsoft.com/office/drawing/2014/main" id="{799B9B66-AF9F-4423-AE04-F0EE63DF6FEF}"/>
                </a:ext>
              </a:extLst>
            </p:cNvPr>
            <p:cNvSpPr txBox="1"/>
            <p:nvPr/>
          </p:nvSpPr>
          <p:spPr>
            <a:xfrm>
              <a:off x="863436" y="2191800"/>
              <a:ext cx="9946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W = -3</a:t>
              </a:r>
            </a:p>
          </p:txBody>
        </p:sp>
      </p:grpSp>
      <p:sp>
        <p:nvSpPr>
          <p:cNvPr id="2" name="Hộp Văn bản 1">
            <a:extLst>
              <a:ext uri="{FF2B5EF4-FFF2-40B4-BE49-F238E27FC236}">
                <a16:creationId xmlns:a16="http://schemas.microsoft.com/office/drawing/2014/main" id="{44D3468B-629E-4449-83AB-74E857F5CAE0}"/>
              </a:ext>
            </a:extLst>
          </p:cNvPr>
          <p:cNvSpPr txBox="1"/>
          <p:nvPr/>
        </p:nvSpPr>
        <p:spPr>
          <a:xfrm rot="10800000" flipV="1">
            <a:off x="7315810" y="3082432"/>
            <a:ext cx="2239735" cy="73866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a:t>
            </a:r>
            <a:r>
              <a:rPr lang="vi-VN" err="1"/>
              <a:t>Giá</a:t>
            </a:r>
            <a:r>
              <a:rPr lang="vi-VN"/>
              <a:t> </a:t>
            </a:r>
            <a:r>
              <a:rPr lang="vi-VN" err="1"/>
              <a:t>trị</a:t>
            </a:r>
            <a:endParaRPr lang="vi-VN"/>
          </a:p>
          <a:p>
            <a:r>
              <a:rPr lang="vi-VN"/>
              <a:t>W: </a:t>
            </a:r>
            <a:r>
              <a:rPr lang="vi-VN" err="1"/>
              <a:t>Khối</a:t>
            </a:r>
            <a:r>
              <a:rPr lang="vi-VN"/>
              <a:t> </a:t>
            </a:r>
            <a:r>
              <a:rPr lang="vi-VN" err="1"/>
              <a:t>lượng</a:t>
            </a:r>
            <a:r>
              <a:rPr lang="vi-VN"/>
              <a:t> </a:t>
            </a:r>
            <a:r>
              <a:rPr lang="vi-VN" err="1"/>
              <a:t>còn</a:t>
            </a:r>
            <a:r>
              <a:rPr lang="vi-VN"/>
              <a:t> </a:t>
            </a:r>
            <a:r>
              <a:rPr lang="vi-VN" err="1"/>
              <a:t>lại</a:t>
            </a:r>
          </a:p>
          <a:p>
            <a:r>
              <a:rPr lang="vi-VN"/>
              <a:t>E: </a:t>
            </a:r>
            <a:r>
              <a:rPr lang="vi-VN" err="1"/>
              <a:t>Ước</a:t>
            </a:r>
            <a:r>
              <a:rPr lang="vi-VN"/>
              <a:t> </a:t>
            </a:r>
            <a:r>
              <a:rPr lang="vi-VN" err="1"/>
              <a:t>lượng</a:t>
            </a:r>
            <a:endParaRPr lang="vi-VN"/>
          </a:p>
        </p:txBody>
      </p:sp>
      <p:sp>
        <p:nvSpPr>
          <p:cNvPr id="59" name="TextBox 81">
            <a:extLst>
              <a:ext uri="{FF2B5EF4-FFF2-40B4-BE49-F238E27FC236}">
                <a16:creationId xmlns:a16="http://schemas.microsoft.com/office/drawing/2014/main" id="{65A35337-7328-4C8F-9B48-538585635EEB}"/>
              </a:ext>
            </a:extLst>
          </p:cNvPr>
          <p:cNvSpPr txBox="1"/>
          <p:nvPr/>
        </p:nvSpPr>
        <p:spPr>
          <a:xfrm>
            <a:off x="1541033" y="2663240"/>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grpSp>
        <p:nvGrpSpPr>
          <p:cNvPr id="14" name="Nhóm 13">
            <a:extLst>
              <a:ext uri="{FF2B5EF4-FFF2-40B4-BE49-F238E27FC236}">
                <a16:creationId xmlns:a16="http://schemas.microsoft.com/office/drawing/2014/main" id="{504D6C03-A36B-414E-B244-E24ECDEF781A}"/>
              </a:ext>
            </a:extLst>
          </p:cNvPr>
          <p:cNvGrpSpPr/>
          <p:nvPr/>
        </p:nvGrpSpPr>
        <p:grpSpPr>
          <a:xfrm>
            <a:off x="4109580" y="-1174"/>
            <a:ext cx="1890948" cy="954107"/>
            <a:chOff x="4109580" y="-1174"/>
            <a:chExt cx="1890948" cy="954107"/>
          </a:xfrm>
        </p:grpSpPr>
        <p:sp>
          <p:nvSpPr>
            <p:cNvPr id="19" name="Oval 8">
              <a:extLst>
                <a:ext uri="{FF2B5EF4-FFF2-40B4-BE49-F238E27FC236}">
                  <a16:creationId xmlns:a16="http://schemas.microsoft.com/office/drawing/2014/main" id="{BA82901E-F695-4C73-BE5A-56E696116AFE}"/>
                </a:ext>
              </a:extLst>
            </p:cNvPr>
            <p:cNvSpPr/>
            <p:nvPr/>
          </p:nvSpPr>
          <p:spPr>
            <a:xfrm>
              <a:off x="4109580" y="283178"/>
              <a:ext cx="947520" cy="539002"/>
            </a:xfrm>
            <a:custGeom>
              <a:avLst/>
              <a:gdLst>
                <a:gd name="connsiteX0" fmla="*/ 0 w 947520"/>
                <a:gd name="connsiteY0" fmla="*/ 269501 h 539002"/>
                <a:gd name="connsiteX1" fmla="*/ 473760 w 947520"/>
                <a:gd name="connsiteY1" fmla="*/ 0 h 539002"/>
                <a:gd name="connsiteX2" fmla="*/ 947520 w 947520"/>
                <a:gd name="connsiteY2" fmla="*/ 269501 h 539002"/>
                <a:gd name="connsiteX3" fmla="*/ 473760 w 947520"/>
                <a:gd name="connsiteY3" fmla="*/ 539002 h 539002"/>
                <a:gd name="connsiteX4" fmla="*/ 0 w 947520"/>
                <a:gd name="connsiteY4" fmla="*/ 269501 h 539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7520" h="539002" fill="none" extrusionOk="0">
                  <a:moveTo>
                    <a:pt x="0" y="269501"/>
                  </a:moveTo>
                  <a:cubicBezTo>
                    <a:pt x="-25667" y="96517"/>
                    <a:pt x="202642" y="-18773"/>
                    <a:pt x="473760" y="0"/>
                  </a:cubicBezTo>
                  <a:cubicBezTo>
                    <a:pt x="743543" y="9977"/>
                    <a:pt x="953112" y="124523"/>
                    <a:pt x="947520" y="269501"/>
                  </a:cubicBezTo>
                  <a:cubicBezTo>
                    <a:pt x="953207" y="375081"/>
                    <a:pt x="709758" y="517676"/>
                    <a:pt x="473760" y="539002"/>
                  </a:cubicBezTo>
                  <a:cubicBezTo>
                    <a:pt x="195080" y="548659"/>
                    <a:pt x="9945" y="445755"/>
                    <a:pt x="0" y="269501"/>
                  </a:cubicBezTo>
                  <a:close/>
                </a:path>
                <a:path w="947520" h="539002" stroke="0" extrusionOk="0">
                  <a:moveTo>
                    <a:pt x="0" y="269501"/>
                  </a:moveTo>
                  <a:cubicBezTo>
                    <a:pt x="-18624" y="150232"/>
                    <a:pt x="246289" y="-29847"/>
                    <a:pt x="473760" y="0"/>
                  </a:cubicBezTo>
                  <a:cubicBezTo>
                    <a:pt x="736643" y="1756"/>
                    <a:pt x="965000" y="107731"/>
                    <a:pt x="947520" y="269501"/>
                  </a:cubicBezTo>
                  <a:cubicBezTo>
                    <a:pt x="948590" y="412988"/>
                    <a:pt x="740134" y="543058"/>
                    <a:pt x="473760" y="539002"/>
                  </a:cubicBezTo>
                  <a:cubicBezTo>
                    <a:pt x="211245" y="544708"/>
                    <a:pt x="-14837" y="403759"/>
                    <a:pt x="0" y="269501"/>
                  </a:cubicBezTo>
                  <a:close/>
                </a:path>
              </a:pathLst>
            </a:custGeom>
            <a:ln w="41275" cap="flat">
              <a:solidFill>
                <a:srgbClr val="80C9DD"/>
              </a:solidFill>
              <a:extLst>
                <a:ext uri="{C807C97D-BFC1-408E-A445-0C87EB9F89A2}">
                  <ask:lineSketchStyleProps xmlns:ask="http://schemas.microsoft.com/office/drawing/2018/sketchyshapes" sd="380906851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latin typeface="Josefin Sans" panose="020B0604020202020204" charset="0"/>
                </a:rPr>
                <a:t>Root</a:t>
              </a:r>
            </a:p>
          </p:txBody>
        </p:sp>
        <p:sp>
          <p:nvSpPr>
            <p:cNvPr id="18" name="Hộp Văn bản 17">
              <a:extLst>
                <a:ext uri="{FF2B5EF4-FFF2-40B4-BE49-F238E27FC236}">
                  <a16:creationId xmlns:a16="http://schemas.microsoft.com/office/drawing/2014/main" id="{5F74130D-F1E9-4920-BFE1-A536C144341D}"/>
                </a:ext>
              </a:extLst>
            </p:cNvPr>
            <p:cNvSpPr txBox="1"/>
            <p:nvPr/>
          </p:nvSpPr>
          <p:spPr>
            <a:xfrm>
              <a:off x="5121509" y="-1174"/>
              <a:ext cx="87901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0</a:t>
              </a:r>
            </a:p>
            <a:p>
              <a:r>
                <a:rPr lang="vi-VN"/>
                <a:t>W = 10</a:t>
              </a:r>
            </a:p>
            <a:p>
              <a:r>
                <a:rPr lang="vi-VN"/>
                <a:t>E = 128</a:t>
              </a:r>
            </a:p>
            <a:p>
              <a:endParaRPr lang="vi-VN"/>
            </a:p>
          </p:txBody>
        </p:sp>
      </p:grpSp>
      <p:graphicFrame>
        <p:nvGraphicFramePr>
          <p:cNvPr id="84" name="Google Shape;879;p52">
            <a:extLst>
              <a:ext uri="{FF2B5EF4-FFF2-40B4-BE49-F238E27FC236}">
                <a16:creationId xmlns:a16="http://schemas.microsoft.com/office/drawing/2014/main" id="{2AD5365C-4F88-4A08-90A7-AF88A0335E4D}"/>
              </a:ext>
            </a:extLst>
          </p:cNvPr>
          <p:cNvGraphicFramePr/>
          <p:nvPr>
            <p:extLst>
              <p:ext uri="{D42A27DB-BD31-4B8C-83A1-F6EECF244321}">
                <p14:modId xmlns:p14="http://schemas.microsoft.com/office/powerpoint/2010/main" val="1453909218"/>
              </p:ext>
            </p:extLst>
          </p:nvPr>
        </p:nvGraphicFramePr>
        <p:xfrm>
          <a:off x="6313715" y="3850822"/>
          <a:ext cx="2860195" cy="1282277"/>
        </p:xfrm>
        <a:graphic>
          <a:graphicData uri="http://schemas.openxmlformats.org/drawingml/2006/table">
            <a:tbl>
              <a:tblPr>
                <a:noFill/>
                <a:tableStyleId>{A871EA07-F473-45AD-805B-75C4B573366B}</a:tableStyleId>
              </a:tblPr>
              <a:tblGrid>
                <a:gridCol w="819559">
                  <a:extLst>
                    <a:ext uri="{9D8B030D-6E8A-4147-A177-3AD203B41FA5}">
                      <a16:colId xmlns:a16="http://schemas.microsoft.com/office/drawing/2014/main" val="20000"/>
                    </a:ext>
                  </a:extLst>
                </a:gridCol>
                <a:gridCol w="680212">
                  <a:extLst>
                    <a:ext uri="{9D8B030D-6E8A-4147-A177-3AD203B41FA5}">
                      <a16:colId xmlns:a16="http://schemas.microsoft.com/office/drawing/2014/main" val="20001"/>
                    </a:ext>
                  </a:extLst>
                </a:gridCol>
                <a:gridCol w="680212">
                  <a:extLst>
                    <a:ext uri="{9D8B030D-6E8A-4147-A177-3AD203B41FA5}">
                      <a16:colId xmlns:a16="http://schemas.microsoft.com/office/drawing/2014/main" val="20002"/>
                    </a:ext>
                  </a:extLst>
                </a:gridCol>
                <a:gridCol w="680212">
                  <a:extLst>
                    <a:ext uri="{9D8B030D-6E8A-4147-A177-3AD203B41FA5}">
                      <a16:colId xmlns:a16="http://schemas.microsoft.com/office/drawing/2014/main" val="20003"/>
                    </a:ext>
                  </a:extLst>
                </a:gridCol>
              </a:tblGrid>
              <a:tr h="489857">
                <a:tc>
                  <a:txBody>
                    <a:bodyPr/>
                    <a:lstStyle/>
                    <a:p>
                      <a:pPr marL="0" lvl="0" indent="0" algn="ctr" rtl="0">
                        <a:spcBef>
                          <a:spcPts val="0"/>
                        </a:spcBef>
                        <a:spcAft>
                          <a:spcPts val="0"/>
                        </a:spcAft>
                        <a:buNone/>
                      </a:pPr>
                      <a:endParaRPr sz="2000">
                        <a:solidFill>
                          <a:schemeClr val="dk1"/>
                        </a:solidFill>
                        <a:latin typeface="Bebas Neue"/>
                        <a:ea typeface="Bebas Neue"/>
                        <a:cs typeface="Bebas Neue"/>
                        <a:sym typeface="Bebas Neue"/>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400" b="1">
                          <a:solidFill>
                            <a:schemeClr val="dk1"/>
                          </a:solidFill>
                          <a:latin typeface="Josefin Sans"/>
                          <a:ea typeface="Josefin Sans"/>
                          <a:cs typeface="Josefin Sans"/>
                        </a:rPr>
                        <a:t>A</a:t>
                      </a:r>
                      <a:endParaRPr lang="en-US" sz="1400" b="1">
                        <a:solidFill>
                          <a:schemeClr val="dk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r>
                        <a:rPr lang="en" sz="1400" b="1">
                          <a:solidFill>
                            <a:schemeClr val="dk1"/>
                          </a:solidFill>
                          <a:latin typeface="Josefin Sans"/>
                          <a:ea typeface="Josefin Sans"/>
                          <a:cs typeface="Josefin Sans"/>
                        </a:rPr>
                        <a:t>B</a:t>
                      </a:r>
                      <a:endParaRPr lang="en" sz="1400" b="1">
                        <a:solidFill>
                          <a:schemeClr val="dk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r>
                        <a:rPr lang="en" sz="1400" b="1">
                          <a:solidFill>
                            <a:schemeClr val="dk1"/>
                          </a:solidFill>
                          <a:latin typeface="Josefin Sans"/>
                          <a:ea typeface="Josefin Sans"/>
                          <a:cs typeface="Josefin Sans"/>
                        </a:rPr>
                        <a:t>C</a:t>
                      </a:r>
                      <a:endParaRPr lang="en" sz="1400" b="1">
                        <a:solidFill>
                          <a:schemeClr val="dk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379914">
                <a:tc>
                  <a:txBody>
                    <a:bodyPr/>
                    <a:lstStyle/>
                    <a:p>
                      <a:pPr marL="0" lvl="0" indent="0" algn="ctr" rtl="0">
                        <a:spcBef>
                          <a:spcPts val="0"/>
                        </a:spcBef>
                        <a:spcAft>
                          <a:spcPts val="0"/>
                        </a:spcAft>
                        <a:buNone/>
                      </a:pPr>
                      <a:r>
                        <a:rPr lang="en" sz="1400" b="1">
                          <a:solidFill>
                            <a:schemeClr val="lt1"/>
                          </a:solidFill>
                          <a:latin typeface="Josefin Sans"/>
                          <a:ea typeface="Josefin Sans"/>
                          <a:cs typeface="Josefin Sans"/>
                          <a:sym typeface="Josefin Sans"/>
                        </a:rPr>
                        <a:t>Weight</a:t>
                      </a:r>
                      <a:endParaRPr sz="14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sz="1400" b="1">
                          <a:latin typeface="Josefin Sans"/>
                        </a:rPr>
                        <a:t>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sz="1400" b="1"/>
                        <a:t>8</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sz="1400" b="1"/>
                        <a:t>3</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379914">
                <a:tc>
                  <a:txBody>
                    <a:bodyPr/>
                    <a:lstStyle/>
                    <a:p>
                      <a:pPr marL="0" lvl="0" indent="0" algn="ctr" rtl="0">
                        <a:spcBef>
                          <a:spcPts val="0"/>
                        </a:spcBef>
                        <a:spcAft>
                          <a:spcPts val="0"/>
                        </a:spcAft>
                        <a:buNone/>
                      </a:pPr>
                      <a:r>
                        <a:rPr lang="en" sz="1400" b="1">
                          <a:solidFill>
                            <a:schemeClr val="lt1"/>
                          </a:solidFill>
                          <a:latin typeface="Josefin Sans"/>
                          <a:ea typeface="Josefin Sans"/>
                          <a:cs typeface="Josefin Sans"/>
                          <a:sym typeface="Josefin Sans"/>
                        </a:rPr>
                        <a:t>Value</a:t>
                      </a:r>
                      <a:endParaRPr sz="14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sz="1400" b="1"/>
                        <a:t>45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sz="1400" b="1"/>
                        <a:t>48</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sz="1400" b="1"/>
                        <a:t>35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bl>
          </a:graphicData>
        </a:graphic>
      </p:graphicFrame>
      <p:sp>
        <p:nvSpPr>
          <p:cNvPr id="12" name="TextBox 4">
            <a:extLst>
              <a:ext uri="{FF2B5EF4-FFF2-40B4-BE49-F238E27FC236}">
                <a16:creationId xmlns:a16="http://schemas.microsoft.com/office/drawing/2014/main" id="{E4F0F51A-6863-48D0-B24F-7FF90B11D9DE}"/>
              </a:ext>
            </a:extLst>
          </p:cNvPr>
          <p:cNvSpPr txBox="1"/>
          <p:nvPr/>
        </p:nvSpPr>
        <p:spPr>
          <a:xfrm>
            <a:off x="4797352" y="4338118"/>
            <a:ext cx="2053478" cy="837800"/>
          </a:xfrm>
          <a:prstGeom prst="rect">
            <a:avLst/>
          </a:prstGeom>
          <a:noFill/>
        </p:spPr>
        <p:txBody>
          <a:bodyPr wrap="square" lIns="91440" tIns="45720" rIns="91440" bIns="45720" rtlCol="0" anchor="t">
            <a:spAutoFit/>
          </a:bodyPr>
          <a:lstStyle/>
          <a:p>
            <a:r>
              <a:rPr lang="en-US" sz="1600" b="1">
                <a:solidFill>
                  <a:srgbClr val="1A4568"/>
                </a:solidFill>
                <a:latin typeface="Josefin Sans"/>
              </a:rPr>
              <a:t>M = 10</a:t>
            </a:r>
          </a:p>
          <a:p>
            <a:r>
              <a:rPr lang="en-US" sz="1600" b="1">
                <a:solidFill>
                  <a:srgbClr val="1A4568"/>
                </a:solidFill>
                <a:latin typeface="Josefin Sans"/>
              </a:rPr>
              <a:t>0 : </a:t>
            </a:r>
            <a:r>
              <a:rPr lang="en-US" sz="1600" b="1" err="1">
                <a:solidFill>
                  <a:srgbClr val="1A4568"/>
                </a:solidFill>
                <a:latin typeface="Josefin Sans"/>
              </a:rPr>
              <a:t>Không</a:t>
            </a:r>
            <a:r>
              <a:rPr lang="en-US" sz="1600" b="1">
                <a:solidFill>
                  <a:srgbClr val="1A4568"/>
                </a:solidFill>
                <a:latin typeface="Josefin Sans"/>
              </a:rPr>
              <a:t> </a:t>
            </a:r>
            <a:r>
              <a:rPr lang="en-US" sz="1600" b="1" err="1">
                <a:solidFill>
                  <a:srgbClr val="1A4568"/>
                </a:solidFill>
                <a:latin typeface="Josefin Sans"/>
              </a:rPr>
              <a:t>lấy</a:t>
            </a:r>
            <a:endParaRPr lang="en-US" sz="1600" b="1">
              <a:solidFill>
                <a:srgbClr val="1A4568"/>
              </a:solidFill>
              <a:latin typeface="Josefin Sans"/>
            </a:endParaRPr>
          </a:p>
          <a:p>
            <a:r>
              <a:rPr lang="en-US" sz="1600" b="1">
                <a:solidFill>
                  <a:srgbClr val="1A4568"/>
                </a:solidFill>
                <a:latin typeface="Josefin Sans"/>
              </a:rPr>
              <a:t>1 : </a:t>
            </a:r>
            <a:r>
              <a:rPr lang="en-US" sz="1600" b="1" err="1">
                <a:solidFill>
                  <a:srgbClr val="1A4568"/>
                </a:solidFill>
                <a:latin typeface="Josefin Sans"/>
              </a:rPr>
              <a:t>Lấy</a:t>
            </a:r>
            <a:endParaRPr lang="en-US" sz="1600" b="1">
              <a:solidFill>
                <a:srgbClr val="1A4568"/>
              </a:solidFill>
              <a:latin typeface="Josefin Sans"/>
            </a:endParaRPr>
          </a:p>
        </p:txBody>
      </p:sp>
      <p:grpSp>
        <p:nvGrpSpPr>
          <p:cNvPr id="13" name="Nhóm 12">
            <a:extLst>
              <a:ext uri="{FF2B5EF4-FFF2-40B4-BE49-F238E27FC236}">
                <a16:creationId xmlns:a16="http://schemas.microsoft.com/office/drawing/2014/main" id="{52741EC6-8150-4BA0-80BF-E83C5BEF297E}"/>
              </a:ext>
            </a:extLst>
          </p:cNvPr>
          <p:cNvGrpSpPr/>
          <p:nvPr/>
        </p:nvGrpSpPr>
        <p:grpSpPr>
          <a:xfrm>
            <a:off x="2014032" y="2598153"/>
            <a:ext cx="1144283" cy="2112093"/>
            <a:chOff x="2095675" y="2632171"/>
            <a:chExt cx="1144283" cy="2112093"/>
          </a:xfrm>
        </p:grpSpPr>
        <p:grpSp>
          <p:nvGrpSpPr>
            <p:cNvPr id="5" name="Group 9">
              <a:extLst>
                <a:ext uri="{FF2B5EF4-FFF2-40B4-BE49-F238E27FC236}">
                  <a16:creationId xmlns:a16="http://schemas.microsoft.com/office/drawing/2014/main" id="{B626456D-F0E0-44D5-99DE-BE1C034239AB}"/>
                </a:ext>
              </a:extLst>
            </p:cNvPr>
            <p:cNvGrpSpPr/>
            <p:nvPr/>
          </p:nvGrpSpPr>
          <p:grpSpPr>
            <a:xfrm>
              <a:off x="2285842" y="2632171"/>
              <a:ext cx="954116" cy="1107500"/>
              <a:chOff x="244770" y="2604956"/>
              <a:chExt cx="954116" cy="1107500"/>
            </a:xfrm>
          </p:grpSpPr>
          <p:sp>
            <p:nvSpPr>
              <p:cNvPr id="42" name="Oval 16">
                <a:extLst>
                  <a:ext uri="{FF2B5EF4-FFF2-40B4-BE49-F238E27FC236}">
                    <a16:creationId xmlns:a16="http://schemas.microsoft.com/office/drawing/2014/main" id="{D1F56708-2B90-43DC-82A7-90BEBD2D333E}"/>
                  </a:ext>
                </a:extLst>
              </p:cNvPr>
              <p:cNvSpPr/>
              <p:nvPr/>
            </p:nvSpPr>
            <p:spPr>
              <a:xfrm>
                <a:off x="244770" y="3268703"/>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7613" y="110232"/>
                      <a:pt x="101332" y="4624"/>
                      <a:pt x="228600" y="0"/>
                    </a:cubicBezTo>
                    <a:cubicBezTo>
                      <a:pt x="375428" y="-5406"/>
                      <a:pt x="442750" y="114211"/>
                      <a:pt x="457200" y="221877"/>
                    </a:cubicBezTo>
                    <a:cubicBezTo>
                      <a:pt x="463245" y="350980"/>
                      <a:pt x="338996" y="453494"/>
                      <a:pt x="228600" y="443754"/>
                    </a:cubicBezTo>
                    <a:cubicBezTo>
                      <a:pt x="97170" y="446615"/>
                      <a:pt x="16359" y="351422"/>
                      <a:pt x="0" y="221877"/>
                    </a:cubicBezTo>
                    <a:close/>
                  </a:path>
                  <a:path w="457200" h="443753" stroke="0" extrusionOk="0">
                    <a:moveTo>
                      <a:pt x="0" y="221877"/>
                    </a:moveTo>
                    <a:cubicBezTo>
                      <a:pt x="-4025" y="76080"/>
                      <a:pt x="123068" y="13992"/>
                      <a:pt x="228600" y="0"/>
                    </a:cubicBezTo>
                    <a:cubicBezTo>
                      <a:pt x="357619" y="2934"/>
                      <a:pt x="479027" y="99414"/>
                      <a:pt x="457200" y="221877"/>
                    </a:cubicBezTo>
                    <a:cubicBezTo>
                      <a:pt x="451682" y="330729"/>
                      <a:pt x="347608" y="435554"/>
                      <a:pt x="228600" y="443754"/>
                    </a:cubicBezTo>
                    <a:cubicBezTo>
                      <a:pt x="93478" y="421442"/>
                      <a:pt x="19209" y="346768"/>
                      <a:pt x="0" y="221877"/>
                    </a:cubicBezTo>
                    <a:close/>
                  </a:path>
                </a:pathLst>
              </a:custGeom>
              <a:ln w="41275" cap="flat">
                <a:solidFill>
                  <a:srgbClr val="80C9DD"/>
                </a:solidFill>
                <a:extLst>
                  <a:ext uri="{C807C97D-BFC1-408E-A445-0C87EB9F89A2}">
                    <ask:lineSketchStyleProps xmlns:ask="http://schemas.microsoft.com/office/drawing/2018/sketchyshapes" sd="234076488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latin typeface="Arial"/>
                    <a:cs typeface="Arial" panose="020B0604020202020204" pitchFamily="34" charset="0"/>
                  </a:rPr>
                  <a:t>C</a:t>
                </a:r>
              </a:p>
            </p:txBody>
          </p:sp>
          <p:cxnSp>
            <p:nvCxnSpPr>
              <p:cNvPr id="44" name="Straight Connector 24">
                <a:extLst>
                  <a:ext uri="{FF2B5EF4-FFF2-40B4-BE49-F238E27FC236}">
                    <a16:creationId xmlns:a16="http://schemas.microsoft.com/office/drawing/2014/main" id="{9E34A36C-9129-4CB7-93EA-E495A47ECDD4}"/>
                  </a:ext>
                </a:extLst>
              </p:cNvPr>
              <p:cNvCxnSpPr>
                <a:cxnSpLocks/>
              </p:cNvCxnSpPr>
              <p:nvPr/>
            </p:nvCxnSpPr>
            <p:spPr>
              <a:xfrm flipH="1">
                <a:off x="555013" y="2604956"/>
                <a:ext cx="643873" cy="690961"/>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46" name="TextBox 53">
                <a:extLst>
                  <a:ext uri="{FF2B5EF4-FFF2-40B4-BE49-F238E27FC236}">
                    <a16:creationId xmlns:a16="http://schemas.microsoft.com/office/drawing/2014/main" id="{02C0B087-9FCB-44D6-8E1C-ACF7D17BE0F1}"/>
                  </a:ext>
                </a:extLst>
              </p:cNvPr>
              <p:cNvSpPr txBox="1"/>
              <p:nvPr/>
            </p:nvSpPr>
            <p:spPr>
              <a:xfrm>
                <a:off x="558427" y="2715489"/>
                <a:ext cx="410971" cy="307777"/>
              </a:xfrm>
              <a:prstGeom prst="rect">
                <a:avLst/>
              </a:prstGeom>
              <a:noFill/>
            </p:spPr>
            <p:txBody>
              <a:bodyPr wrap="square" rtlCol="0">
                <a:spAutoFit/>
              </a:bodyPr>
              <a:lstStyle/>
              <a:p>
                <a:r>
                  <a:rPr lang="en-US">
                    <a:solidFill>
                      <a:srgbClr val="1A4568"/>
                    </a:solidFill>
                  </a:rPr>
                  <a:t>1</a:t>
                </a:r>
              </a:p>
            </p:txBody>
          </p:sp>
        </p:grpSp>
        <p:sp>
          <p:nvSpPr>
            <p:cNvPr id="11" name="Hộp Văn bản 10">
              <a:extLst>
                <a:ext uri="{FF2B5EF4-FFF2-40B4-BE49-F238E27FC236}">
                  <a16:creationId xmlns:a16="http://schemas.microsoft.com/office/drawing/2014/main" id="{FEC5DE3D-4DC3-4451-8518-85AE9EDF2696}"/>
                </a:ext>
              </a:extLst>
            </p:cNvPr>
            <p:cNvSpPr txBox="1"/>
            <p:nvPr/>
          </p:nvSpPr>
          <p:spPr>
            <a:xfrm>
              <a:off x="2095675" y="3790157"/>
              <a:ext cx="90623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80</a:t>
              </a:r>
            </a:p>
            <a:p>
              <a:r>
                <a:rPr lang="vi-VN"/>
                <a:t>W = 2</a:t>
              </a:r>
            </a:p>
            <a:p>
              <a:r>
                <a:rPr lang="vi-VN"/>
                <a:t>E = 80</a:t>
              </a:r>
            </a:p>
            <a:p>
              <a:endParaRPr lang="vi-VN"/>
            </a:p>
          </p:txBody>
        </p:sp>
      </p:grpSp>
      <p:grpSp>
        <p:nvGrpSpPr>
          <p:cNvPr id="15" name="Nhóm 14">
            <a:extLst>
              <a:ext uri="{FF2B5EF4-FFF2-40B4-BE49-F238E27FC236}">
                <a16:creationId xmlns:a16="http://schemas.microsoft.com/office/drawing/2014/main" id="{0C4258A7-CD9B-440B-898A-ABD9A69113F2}"/>
              </a:ext>
            </a:extLst>
          </p:cNvPr>
          <p:cNvGrpSpPr/>
          <p:nvPr/>
        </p:nvGrpSpPr>
        <p:grpSpPr>
          <a:xfrm>
            <a:off x="5146062" y="1478285"/>
            <a:ext cx="1420916" cy="1571891"/>
            <a:chOff x="5146062" y="1478285"/>
            <a:chExt cx="1420916" cy="1571891"/>
          </a:xfrm>
        </p:grpSpPr>
        <p:sp>
          <p:nvSpPr>
            <p:cNvPr id="49" name="Oval 16">
              <a:extLst>
                <a:ext uri="{FF2B5EF4-FFF2-40B4-BE49-F238E27FC236}">
                  <a16:creationId xmlns:a16="http://schemas.microsoft.com/office/drawing/2014/main" id="{2487285E-541E-4FA6-A986-A4D7AF559167}"/>
                </a:ext>
              </a:extLst>
            </p:cNvPr>
            <p:cNvSpPr/>
            <p:nvPr/>
          </p:nvSpPr>
          <p:spPr>
            <a:xfrm>
              <a:off x="5146062" y="2203264"/>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7613" y="110232"/>
                    <a:pt x="101332" y="4624"/>
                    <a:pt x="228600" y="0"/>
                  </a:cubicBezTo>
                  <a:cubicBezTo>
                    <a:pt x="375428" y="-5406"/>
                    <a:pt x="442750" y="114211"/>
                    <a:pt x="457200" y="221877"/>
                  </a:cubicBezTo>
                  <a:cubicBezTo>
                    <a:pt x="463245" y="350980"/>
                    <a:pt x="338996" y="453494"/>
                    <a:pt x="228600" y="443754"/>
                  </a:cubicBezTo>
                  <a:cubicBezTo>
                    <a:pt x="97170" y="446615"/>
                    <a:pt x="16359" y="351422"/>
                    <a:pt x="0" y="221877"/>
                  </a:cubicBezTo>
                  <a:close/>
                </a:path>
                <a:path w="457200" h="443753" stroke="0" extrusionOk="0">
                  <a:moveTo>
                    <a:pt x="0" y="221877"/>
                  </a:moveTo>
                  <a:cubicBezTo>
                    <a:pt x="-4025" y="76080"/>
                    <a:pt x="123068" y="13992"/>
                    <a:pt x="228600" y="0"/>
                  </a:cubicBezTo>
                  <a:cubicBezTo>
                    <a:pt x="357619" y="2934"/>
                    <a:pt x="479027" y="99414"/>
                    <a:pt x="457200" y="221877"/>
                  </a:cubicBezTo>
                  <a:cubicBezTo>
                    <a:pt x="451682" y="330729"/>
                    <a:pt x="347608" y="435554"/>
                    <a:pt x="228600" y="443754"/>
                  </a:cubicBezTo>
                  <a:cubicBezTo>
                    <a:pt x="93478" y="421442"/>
                    <a:pt x="19209" y="346768"/>
                    <a:pt x="0" y="221877"/>
                  </a:cubicBezTo>
                  <a:close/>
                </a:path>
              </a:pathLst>
            </a:custGeom>
            <a:ln w="41275" cap="flat">
              <a:solidFill>
                <a:srgbClr val="80C9DD"/>
              </a:solidFill>
              <a:extLst>
                <a:ext uri="{C807C97D-BFC1-408E-A445-0C87EB9F89A2}">
                  <ask:lineSketchStyleProps xmlns:ask="http://schemas.microsoft.com/office/drawing/2018/sketchyshapes" sd="234076488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latin typeface="Arial"/>
                  <a:cs typeface="Arial"/>
                </a:rPr>
                <a:t>B</a:t>
              </a:r>
              <a:endParaRPr lang="en-US" b="1">
                <a:solidFill>
                  <a:srgbClr val="80C9DD"/>
                </a:solidFill>
                <a:latin typeface="Arial"/>
                <a:cs typeface="Arial" panose="020B0604020202020204" pitchFamily="34" charset="0"/>
              </a:endParaRPr>
            </a:p>
          </p:txBody>
        </p:sp>
        <p:cxnSp>
          <p:nvCxnSpPr>
            <p:cNvPr id="50" name="Straight Connector 24">
              <a:extLst>
                <a:ext uri="{FF2B5EF4-FFF2-40B4-BE49-F238E27FC236}">
                  <a16:creationId xmlns:a16="http://schemas.microsoft.com/office/drawing/2014/main" id="{14ADCDF6-6FA3-42C8-844E-E63E45CC3151}"/>
                </a:ext>
              </a:extLst>
            </p:cNvPr>
            <p:cNvCxnSpPr>
              <a:cxnSpLocks/>
            </p:cNvCxnSpPr>
            <p:nvPr/>
          </p:nvCxnSpPr>
          <p:spPr>
            <a:xfrm flipH="1">
              <a:off x="5429091" y="1478285"/>
              <a:ext cx="562231" cy="745390"/>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51" name="TextBox 53">
              <a:extLst>
                <a:ext uri="{FF2B5EF4-FFF2-40B4-BE49-F238E27FC236}">
                  <a16:creationId xmlns:a16="http://schemas.microsoft.com/office/drawing/2014/main" id="{47F00AEC-6B04-4868-8A31-037E9B69C123}"/>
                </a:ext>
              </a:extLst>
            </p:cNvPr>
            <p:cNvSpPr txBox="1"/>
            <p:nvPr/>
          </p:nvSpPr>
          <p:spPr>
            <a:xfrm>
              <a:off x="5412095" y="1582014"/>
              <a:ext cx="410971" cy="307777"/>
            </a:xfrm>
            <a:prstGeom prst="rect">
              <a:avLst/>
            </a:prstGeom>
            <a:noFill/>
          </p:spPr>
          <p:txBody>
            <a:bodyPr wrap="square" lIns="91440" tIns="45720" rIns="91440" bIns="45720" rtlCol="0" anchor="t">
              <a:spAutoFit/>
            </a:bodyPr>
            <a:lstStyle/>
            <a:p>
              <a:r>
                <a:rPr lang="en-US">
                  <a:solidFill>
                    <a:srgbClr val="1A4568"/>
                  </a:solidFill>
                </a:rPr>
                <a:t>1</a:t>
              </a:r>
            </a:p>
          </p:txBody>
        </p:sp>
        <p:sp>
          <p:nvSpPr>
            <p:cNvPr id="39" name="Hộp Văn bản 38">
              <a:extLst>
                <a:ext uri="{FF2B5EF4-FFF2-40B4-BE49-F238E27FC236}">
                  <a16:creationId xmlns:a16="http://schemas.microsoft.com/office/drawing/2014/main" id="{6CE5C032-15E0-446C-BC28-A9E91E5FC459}"/>
                </a:ext>
              </a:extLst>
            </p:cNvPr>
            <p:cNvSpPr txBox="1"/>
            <p:nvPr/>
          </p:nvSpPr>
          <p:spPr>
            <a:xfrm>
              <a:off x="5660744" y="2096069"/>
              <a:ext cx="90623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48</a:t>
              </a:r>
            </a:p>
            <a:p>
              <a:r>
                <a:rPr lang="vi-VN"/>
                <a:t>W = 2</a:t>
              </a:r>
            </a:p>
            <a:p>
              <a:r>
                <a:rPr lang="vi-VN"/>
                <a:t>E = 83</a:t>
              </a:r>
            </a:p>
            <a:p>
              <a:endParaRPr lang="vi-VN"/>
            </a:p>
          </p:txBody>
        </p:sp>
      </p:grpSp>
      <p:sp>
        <p:nvSpPr>
          <p:cNvPr id="55" name="TextBox 81">
            <a:extLst>
              <a:ext uri="{FF2B5EF4-FFF2-40B4-BE49-F238E27FC236}">
                <a16:creationId xmlns:a16="http://schemas.microsoft.com/office/drawing/2014/main" id="{D23232DE-4355-4BC8-A322-C49F4BEB2BFF}"/>
              </a:ext>
            </a:extLst>
          </p:cNvPr>
          <p:cNvSpPr txBox="1"/>
          <p:nvPr/>
        </p:nvSpPr>
        <p:spPr>
          <a:xfrm>
            <a:off x="4398233" y="4082134"/>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sp>
        <p:nvSpPr>
          <p:cNvPr id="63" name="TextBox 81">
            <a:extLst>
              <a:ext uri="{FF2B5EF4-FFF2-40B4-BE49-F238E27FC236}">
                <a16:creationId xmlns:a16="http://schemas.microsoft.com/office/drawing/2014/main" id="{51171D9D-0942-4424-B669-8C196752759C}"/>
              </a:ext>
            </a:extLst>
          </p:cNvPr>
          <p:cNvSpPr txBox="1"/>
          <p:nvPr/>
        </p:nvSpPr>
        <p:spPr>
          <a:xfrm>
            <a:off x="5704518" y="3850815"/>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grpSp>
        <p:nvGrpSpPr>
          <p:cNvPr id="24" name="Nhóm 23">
            <a:extLst>
              <a:ext uri="{FF2B5EF4-FFF2-40B4-BE49-F238E27FC236}">
                <a16:creationId xmlns:a16="http://schemas.microsoft.com/office/drawing/2014/main" id="{9C7F5ABD-8AA9-47F0-9D3B-BA95DC94D41A}"/>
              </a:ext>
            </a:extLst>
          </p:cNvPr>
          <p:cNvGrpSpPr/>
          <p:nvPr/>
        </p:nvGrpSpPr>
        <p:grpSpPr>
          <a:xfrm>
            <a:off x="5528678" y="2607678"/>
            <a:ext cx="1473727" cy="1422211"/>
            <a:chOff x="5528678" y="2607678"/>
            <a:chExt cx="1473727" cy="1422211"/>
          </a:xfrm>
        </p:grpSpPr>
        <p:grpSp>
          <p:nvGrpSpPr>
            <p:cNvPr id="23" name="Nhóm 22">
              <a:extLst>
                <a:ext uri="{FF2B5EF4-FFF2-40B4-BE49-F238E27FC236}">
                  <a16:creationId xmlns:a16="http://schemas.microsoft.com/office/drawing/2014/main" id="{B83B3F42-3A6D-4BAB-A696-21C97F740BB7}"/>
                </a:ext>
              </a:extLst>
            </p:cNvPr>
            <p:cNvGrpSpPr/>
            <p:nvPr/>
          </p:nvGrpSpPr>
          <p:grpSpPr>
            <a:xfrm>
              <a:off x="5528678" y="2607678"/>
              <a:ext cx="627762" cy="1175535"/>
              <a:chOff x="5528678" y="2607678"/>
              <a:chExt cx="627762" cy="1175535"/>
            </a:xfrm>
          </p:grpSpPr>
          <p:sp>
            <p:nvSpPr>
              <p:cNvPr id="58" name="Oval 16">
                <a:extLst>
                  <a:ext uri="{FF2B5EF4-FFF2-40B4-BE49-F238E27FC236}">
                    <a16:creationId xmlns:a16="http://schemas.microsoft.com/office/drawing/2014/main" id="{0433C0D7-F754-4749-9836-5BCD7F388501}"/>
                  </a:ext>
                </a:extLst>
              </p:cNvPr>
              <p:cNvSpPr/>
              <p:nvPr/>
            </p:nvSpPr>
            <p:spPr>
              <a:xfrm>
                <a:off x="5601900" y="3339460"/>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7613" y="110232"/>
                      <a:pt x="101332" y="4624"/>
                      <a:pt x="228600" y="0"/>
                    </a:cubicBezTo>
                    <a:cubicBezTo>
                      <a:pt x="375428" y="-5406"/>
                      <a:pt x="442750" y="114211"/>
                      <a:pt x="457200" y="221877"/>
                    </a:cubicBezTo>
                    <a:cubicBezTo>
                      <a:pt x="463245" y="350980"/>
                      <a:pt x="338996" y="453494"/>
                      <a:pt x="228600" y="443754"/>
                    </a:cubicBezTo>
                    <a:cubicBezTo>
                      <a:pt x="97170" y="446615"/>
                      <a:pt x="16359" y="351422"/>
                      <a:pt x="0" y="221877"/>
                    </a:cubicBezTo>
                    <a:close/>
                  </a:path>
                  <a:path w="457200" h="443753" stroke="0" extrusionOk="0">
                    <a:moveTo>
                      <a:pt x="0" y="221877"/>
                    </a:moveTo>
                    <a:cubicBezTo>
                      <a:pt x="-4025" y="76080"/>
                      <a:pt x="123068" y="13992"/>
                      <a:pt x="228600" y="0"/>
                    </a:cubicBezTo>
                    <a:cubicBezTo>
                      <a:pt x="357619" y="2934"/>
                      <a:pt x="479027" y="99414"/>
                      <a:pt x="457200" y="221877"/>
                    </a:cubicBezTo>
                    <a:cubicBezTo>
                      <a:pt x="451682" y="330729"/>
                      <a:pt x="347608" y="435554"/>
                      <a:pt x="228600" y="443754"/>
                    </a:cubicBezTo>
                    <a:cubicBezTo>
                      <a:pt x="93478" y="421442"/>
                      <a:pt x="19209" y="346768"/>
                      <a:pt x="0" y="221877"/>
                    </a:cubicBezTo>
                    <a:close/>
                  </a:path>
                </a:pathLst>
              </a:custGeom>
              <a:ln w="41275" cap="flat">
                <a:solidFill>
                  <a:srgbClr val="80C9DD"/>
                </a:solidFill>
                <a:extLst>
                  <a:ext uri="{C807C97D-BFC1-408E-A445-0C87EB9F89A2}">
                    <ask:lineSketchStyleProps xmlns:ask="http://schemas.microsoft.com/office/drawing/2018/sketchyshapes" sd="234076488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latin typeface="Arial"/>
                    <a:cs typeface="Arial" panose="020B0604020202020204" pitchFamily="34" charset="0"/>
                  </a:rPr>
                  <a:t>C</a:t>
                </a:r>
              </a:p>
            </p:txBody>
          </p:sp>
          <p:cxnSp>
            <p:nvCxnSpPr>
              <p:cNvPr id="60" name="Straight Connector 24">
                <a:extLst>
                  <a:ext uri="{FF2B5EF4-FFF2-40B4-BE49-F238E27FC236}">
                    <a16:creationId xmlns:a16="http://schemas.microsoft.com/office/drawing/2014/main" id="{0E27343C-7E1F-4B15-9241-03C346956B8E}"/>
                  </a:ext>
                </a:extLst>
              </p:cNvPr>
              <p:cNvCxnSpPr>
                <a:cxnSpLocks/>
              </p:cNvCxnSpPr>
              <p:nvPr/>
            </p:nvCxnSpPr>
            <p:spPr>
              <a:xfrm>
                <a:off x="5528678" y="2607678"/>
                <a:ext cx="356251" cy="752193"/>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61" name="TextBox 53">
                <a:extLst>
                  <a:ext uri="{FF2B5EF4-FFF2-40B4-BE49-F238E27FC236}">
                    <a16:creationId xmlns:a16="http://schemas.microsoft.com/office/drawing/2014/main" id="{1E26E6CF-4D97-4599-98FF-FEA75FB85FAD}"/>
                  </a:ext>
                </a:extLst>
              </p:cNvPr>
              <p:cNvSpPr txBox="1"/>
              <p:nvPr/>
            </p:nvSpPr>
            <p:spPr>
              <a:xfrm>
                <a:off x="5745469" y="2813460"/>
                <a:ext cx="410971" cy="307777"/>
              </a:xfrm>
              <a:prstGeom prst="rect">
                <a:avLst/>
              </a:prstGeom>
              <a:noFill/>
            </p:spPr>
            <p:txBody>
              <a:bodyPr wrap="square" lIns="91440" tIns="45720" rIns="91440" bIns="45720" rtlCol="0" anchor="t">
                <a:spAutoFit/>
              </a:bodyPr>
              <a:lstStyle/>
              <a:p>
                <a:r>
                  <a:rPr lang="en-US">
                    <a:solidFill>
                      <a:srgbClr val="1A4568"/>
                    </a:solidFill>
                  </a:rPr>
                  <a:t>0</a:t>
                </a:r>
              </a:p>
            </p:txBody>
          </p:sp>
        </p:grpSp>
        <p:sp>
          <p:nvSpPr>
            <p:cNvPr id="64" name="Hộp Văn bản 63">
              <a:extLst>
                <a:ext uri="{FF2B5EF4-FFF2-40B4-BE49-F238E27FC236}">
                  <a16:creationId xmlns:a16="http://schemas.microsoft.com/office/drawing/2014/main" id="{736A8CB7-6386-403E-AF84-8E389B9ED824}"/>
                </a:ext>
              </a:extLst>
            </p:cNvPr>
            <p:cNvSpPr txBox="1"/>
            <p:nvPr/>
          </p:nvSpPr>
          <p:spPr>
            <a:xfrm>
              <a:off x="6096171" y="3075782"/>
              <a:ext cx="90623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48</a:t>
              </a:r>
            </a:p>
            <a:p>
              <a:r>
                <a:rPr lang="vi-VN"/>
                <a:t>W = 2</a:t>
              </a:r>
            </a:p>
            <a:p>
              <a:r>
                <a:rPr lang="vi-VN"/>
                <a:t>E = 48</a:t>
              </a:r>
            </a:p>
            <a:p>
              <a:endParaRPr lang="vi-VN"/>
            </a:p>
          </p:txBody>
        </p:sp>
      </p:grpSp>
      <p:grpSp>
        <p:nvGrpSpPr>
          <p:cNvPr id="16" name="Group 8">
            <a:extLst>
              <a:ext uri="{FF2B5EF4-FFF2-40B4-BE49-F238E27FC236}">
                <a16:creationId xmlns:a16="http://schemas.microsoft.com/office/drawing/2014/main" id="{A166F2EE-71BD-41AE-8142-4ED30C5FAB7E}"/>
              </a:ext>
            </a:extLst>
          </p:cNvPr>
          <p:cNvGrpSpPr/>
          <p:nvPr/>
        </p:nvGrpSpPr>
        <p:grpSpPr>
          <a:xfrm>
            <a:off x="6422733" y="1432650"/>
            <a:ext cx="2103675" cy="1610722"/>
            <a:chOff x="3147493" y="1579607"/>
            <a:chExt cx="2103675" cy="1610722"/>
          </a:xfrm>
        </p:grpSpPr>
        <p:sp>
          <p:nvSpPr>
            <p:cNvPr id="66" name="Oval 14">
              <a:extLst>
                <a:ext uri="{FF2B5EF4-FFF2-40B4-BE49-F238E27FC236}">
                  <a16:creationId xmlns:a16="http://schemas.microsoft.com/office/drawing/2014/main" id="{AB8BDF1E-C95E-496A-A586-4FC12393F438}"/>
                </a:ext>
              </a:extLst>
            </p:cNvPr>
            <p:cNvSpPr/>
            <p:nvPr/>
          </p:nvSpPr>
          <p:spPr>
            <a:xfrm>
              <a:off x="3690150" y="2342496"/>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3822" y="88119"/>
                    <a:pt x="115774" y="-8036"/>
                    <a:pt x="228600" y="0"/>
                  </a:cubicBezTo>
                  <a:cubicBezTo>
                    <a:pt x="344580" y="6972"/>
                    <a:pt x="467764" y="107203"/>
                    <a:pt x="457200" y="221877"/>
                  </a:cubicBezTo>
                  <a:cubicBezTo>
                    <a:pt x="452509" y="366604"/>
                    <a:pt x="345838" y="439394"/>
                    <a:pt x="228600" y="443754"/>
                  </a:cubicBezTo>
                  <a:cubicBezTo>
                    <a:pt x="101554" y="426922"/>
                    <a:pt x="2276" y="345675"/>
                    <a:pt x="0" y="221877"/>
                  </a:cubicBezTo>
                  <a:close/>
                </a:path>
                <a:path w="457200" h="443753" stroke="0" extrusionOk="0">
                  <a:moveTo>
                    <a:pt x="0" y="221877"/>
                  </a:moveTo>
                  <a:cubicBezTo>
                    <a:pt x="21818" y="102047"/>
                    <a:pt x="103236" y="9138"/>
                    <a:pt x="228600" y="0"/>
                  </a:cubicBezTo>
                  <a:cubicBezTo>
                    <a:pt x="353091" y="-21793"/>
                    <a:pt x="471860" y="89809"/>
                    <a:pt x="457200" y="221877"/>
                  </a:cubicBezTo>
                  <a:cubicBezTo>
                    <a:pt x="463949" y="351419"/>
                    <a:pt x="350933" y="429077"/>
                    <a:pt x="228600" y="443754"/>
                  </a:cubicBezTo>
                  <a:cubicBezTo>
                    <a:pt x="87725" y="449908"/>
                    <a:pt x="10175" y="362253"/>
                    <a:pt x="0" y="221877"/>
                  </a:cubicBezTo>
                  <a:close/>
                </a:path>
              </a:pathLst>
            </a:custGeom>
            <a:ln w="41275" cap="flat">
              <a:solidFill>
                <a:srgbClr val="80C9DD"/>
              </a:solidFill>
              <a:extLst>
                <a:ext uri="{C807C97D-BFC1-408E-A445-0C87EB9F89A2}">
                  <ask:lineSketchStyleProps xmlns:ask="http://schemas.microsoft.com/office/drawing/2018/sketchyshapes" sd="878760193">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B</a:t>
              </a:r>
            </a:p>
          </p:txBody>
        </p:sp>
        <p:cxnSp>
          <p:nvCxnSpPr>
            <p:cNvPr id="70" name="Straight Connector 46">
              <a:extLst>
                <a:ext uri="{FF2B5EF4-FFF2-40B4-BE49-F238E27FC236}">
                  <a16:creationId xmlns:a16="http://schemas.microsoft.com/office/drawing/2014/main" id="{1BEA7F23-6A25-478D-8944-6D08E7112799}"/>
                </a:ext>
              </a:extLst>
            </p:cNvPr>
            <p:cNvCxnSpPr/>
            <p:nvPr/>
          </p:nvCxnSpPr>
          <p:spPr>
            <a:xfrm>
              <a:off x="3147493" y="1579607"/>
              <a:ext cx="703223" cy="762889"/>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72" name="TextBox 60">
              <a:extLst>
                <a:ext uri="{FF2B5EF4-FFF2-40B4-BE49-F238E27FC236}">
                  <a16:creationId xmlns:a16="http://schemas.microsoft.com/office/drawing/2014/main" id="{D5285F34-491A-4C13-86B1-4E554ACC8A78}"/>
                </a:ext>
              </a:extLst>
            </p:cNvPr>
            <p:cNvSpPr txBox="1"/>
            <p:nvPr/>
          </p:nvSpPr>
          <p:spPr>
            <a:xfrm>
              <a:off x="3425840" y="1698749"/>
              <a:ext cx="403904" cy="307777"/>
            </a:xfrm>
            <a:prstGeom prst="rect">
              <a:avLst/>
            </a:prstGeom>
            <a:noFill/>
          </p:spPr>
          <p:txBody>
            <a:bodyPr wrap="square" rtlCol="0">
              <a:spAutoFit/>
            </a:bodyPr>
            <a:lstStyle/>
            <a:p>
              <a:r>
                <a:rPr lang="en-US">
                  <a:solidFill>
                    <a:srgbClr val="1A4568"/>
                  </a:solidFill>
                </a:rPr>
                <a:t>0</a:t>
              </a:r>
            </a:p>
          </p:txBody>
        </p:sp>
        <p:sp>
          <p:nvSpPr>
            <p:cNvPr id="73" name="Hộp Văn bản 72">
              <a:extLst>
                <a:ext uri="{FF2B5EF4-FFF2-40B4-BE49-F238E27FC236}">
                  <a16:creationId xmlns:a16="http://schemas.microsoft.com/office/drawing/2014/main" id="{DC304408-2564-4B58-9B1F-E92873B3C271}"/>
                </a:ext>
              </a:extLst>
            </p:cNvPr>
            <p:cNvSpPr txBox="1"/>
            <p:nvPr/>
          </p:nvSpPr>
          <p:spPr>
            <a:xfrm>
              <a:off x="4344934" y="2236222"/>
              <a:ext cx="90623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0</a:t>
              </a:r>
            </a:p>
            <a:p>
              <a:r>
                <a:rPr lang="vi-VN"/>
                <a:t>W = 10</a:t>
              </a:r>
            </a:p>
            <a:p>
              <a:r>
                <a:rPr lang="vi-VN"/>
                <a:t>E = 35</a:t>
              </a:r>
            </a:p>
            <a:p>
              <a:endParaRPr lang="vi-VN"/>
            </a:p>
          </p:txBody>
        </p:sp>
      </p:grpSp>
      <p:grpSp>
        <p:nvGrpSpPr>
          <p:cNvPr id="20" name="Group 8">
            <a:extLst>
              <a:ext uri="{FF2B5EF4-FFF2-40B4-BE49-F238E27FC236}">
                <a16:creationId xmlns:a16="http://schemas.microsoft.com/office/drawing/2014/main" id="{60DCE6D2-85E5-4FA0-8032-0E1244025B67}"/>
              </a:ext>
            </a:extLst>
          </p:cNvPr>
          <p:cNvGrpSpPr/>
          <p:nvPr/>
        </p:nvGrpSpPr>
        <p:grpSpPr>
          <a:xfrm>
            <a:off x="3463179" y="2657294"/>
            <a:ext cx="906247" cy="2114185"/>
            <a:chOff x="3671368" y="1545590"/>
            <a:chExt cx="906247" cy="2114185"/>
          </a:xfrm>
        </p:grpSpPr>
        <p:sp>
          <p:nvSpPr>
            <p:cNvPr id="77" name="Oval 14">
              <a:extLst>
                <a:ext uri="{FF2B5EF4-FFF2-40B4-BE49-F238E27FC236}">
                  <a16:creationId xmlns:a16="http://schemas.microsoft.com/office/drawing/2014/main" id="{23BE986F-98D4-49F3-9F82-E197229B1F97}"/>
                </a:ext>
              </a:extLst>
            </p:cNvPr>
            <p:cNvSpPr/>
            <p:nvPr/>
          </p:nvSpPr>
          <p:spPr>
            <a:xfrm>
              <a:off x="3799007" y="2206425"/>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3822" y="88119"/>
                    <a:pt x="115774" y="-8036"/>
                    <a:pt x="228600" y="0"/>
                  </a:cubicBezTo>
                  <a:cubicBezTo>
                    <a:pt x="344580" y="6972"/>
                    <a:pt x="467764" y="107203"/>
                    <a:pt x="457200" y="221877"/>
                  </a:cubicBezTo>
                  <a:cubicBezTo>
                    <a:pt x="452509" y="366604"/>
                    <a:pt x="345838" y="439394"/>
                    <a:pt x="228600" y="443754"/>
                  </a:cubicBezTo>
                  <a:cubicBezTo>
                    <a:pt x="101554" y="426922"/>
                    <a:pt x="2276" y="345675"/>
                    <a:pt x="0" y="221877"/>
                  </a:cubicBezTo>
                  <a:close/>
                </a:path>
                <a:path w="457200" h="443753" stroke="0" extrusionOk="0">
                  <a:moveTo>
                    <a:pt x="0" y="221877"/>
                  </a:moveTo>
                  <a:cubicBezTo>
                    <a:pt x="21818" y="102047"/>
                    <a:pt x="103236" y="9138"/>
                    <a:pt x="228600" y="0"/>
                  </a:cubicBezTo>
                  <a:cubicBezTo>
                    <a:pt x="353091" y="-21793"/>
                    <a:pt x="471860" y="89809"/>
                    <a:pt x="457200" y="221877"/>
                  </a:cubicBezTo>
                  <a:cubicBezTo>
                    <a:pt x="463949" y="351419"/>
                    <a:pt x="350933" y="429077"/>
                    <a:pt x="228600" y="443754"/>
                  </a:cubicBezTo>
                  <a:cubicBezTo>
                    <a:pt x="87725" y="449908"/>
                    <a:pt x="10175" y="362253"/>
                    <a:pt x="0" y="221877"/>
                  </a:cubicBezTo>
                  <a:close/>
                </a:path>
              </a:pathLst>
            </a:custGeom>
            <a:ln w="41275" cap="flat">
              <a:solidFill>
                <a:srgbClr val="80C9DD"/>
              </a:solidFill>
              <a:extLst>
                <a:ext uri="{C807C97D-BFC1-408E-A445-0C87EB9F89A2}">
                  <ask:lineSketchStyleProps xmlns:ask="http://schemas.microsoft.com/office/drawing/2018/sketchyshapes" sd="878760193">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C</a:t>
              </a:r>
            </a:p>
          </p:txBody>
        </p:sp>
        <p:cxnSp>
          <p:nvCxnSpPr>
            <p:cNvPr id="79" name="Straight Connector 46">
              <a:extLst>
                <a:ext uri="{FF2B5EF4-FFF2-40B4-BE49-F238E27FC236}">
                  <a16:creationId xmlns:a16="http://schemas.microsoft.com/office/drawing/2014/main" id="{218822E5-C97C-4C55-8B87-E08C8E3B5EA5}"/>
                </a:ext>
              </a:extLst>
            </p:cNvPr>
            <p:cNvCxnSpPr/>
            <p:nvPr/>
          </p:nvCxnSpPr>
          <p:spPr>
            <a:xfrm>
              <a:off x="3671368" y="1545590"/>
              <a:ext cx="260990" cy="694853"/>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80" name="TextBox 60">
              <a:extLst>
                <a:ext uri="{FF2B5EF4-FFF2-40B4-BE49-F238E27FC236}">
                  <a16:creationId xmlns:a16="http://schemas.microsoft.com/office/drawing/2014/main" id="{1FC20F2E-81CC-480D-AC6E-8D2B7156EA60}"/>
                </a:ext>
              </a:extLst>
            </p:cNvPr>
            <p:cNvSpPr txBox="1"/>
            <p:nvPr/>
          </p:nvSpPr>
          <p:spPr>
            <a:xfrm>
              <a:off x="3772822" y="1630713"/>
              <a:ext cx="403904" cy="307777"/>
            </a:xfrm>
            <a:prstGeom prst="rect">
              <a:avLst/>
            </a:prstGeom>
            <a:noFill/>
          </p:spPr>
          <p:txBody>
            <a:bodyPr wrap="square" rtlCol="0">
              <a:spAutoFit/>
            </a:bodyPr>
            <a:lstStyle/>
            <a:p>
              <a:r>
                <a:rPr lang="en-US">
                  <a:solidFill>
                    <a:srgbClr val="1A4568"/>
                  </a:solidFill>
                </a:rPr>
                <a:t>0</a:t>
              </a:r>
            </a:p>
          </p:txBody>
        </p:sp>
        <p:sp>
          <p:nvSpPr>
            <p:cNvPr id="81" name="Hộp Văn bản 80">
              <a:extLst>
                <a:ext uri="{FF2B5EF4-FFF2-40B4-BE49-F238E27FC236}">
                  <a16:creationId xmlns:a16="http://schemas.microsoft.com/office/drawing/2014/main" id="{B2607FD0-06A8-481B-8249-E23B275205C2}"/>
                </a:ext>
              </a:extLst>
            </p:cNvPr>
            <p:cNvSpPr txBox="1"/>
            <p:nvPr/>
          </p:nvSpPr>
          <p:spPr>
            <a:xfrm>
              <a:off x="3671381" y="2705668"/>
              <a:ext cx="90623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45</a:t>
              </a:r>
            </a:p>
            <a:p>
              <a:r>
                <a:rPr lang="vi-VN"/>
                <a:t>W = 5</a:t>
              </a:r>
            </a:p>
            <a:p>
              <a:r>
                <a:rPr lang="vi-VN"/>
                <a:t>E = 45</a:t>
              </a:r>
            </a:p>
            <a:p>
              <a:endParaRPr lang="vi-VN"/>
            </a:p>
          </p:txBody>
        </p:sp>
      </p:grpSp>
      <p:sp>
        <p:nvSpPr>
          <p:cNvPr id="82" name="TextBox 81">
            <a:extLst>
              <a:ext uri="{FF2B5EF4-FFF2-40B4-BE49-F238E27FC236}">
                <a16:creationId xmlns:a16="http://schemas.microsoft.com/office/drawing/2014/main" id="{060523D3-D6C4-4242-8DAA-A4C9B3D41EF0}"/>
              </a:ext>
            </a:extLst>
          </p:cNvPr>
          <p:cNvSpPr txBox="1"/>
          <p:nvPr/>
        </p:nvSpPr>
        <p:spPr>
          <a:xfrm>
            <a:off x="3629428" y="4497151"/>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sp>
        <p:nvSpPr>
          <p:cNvPr id="22" name="TextBox 81">
            <a:extLst>
              <a:ext uri="{FF2B5EF4-FFF2-40B4-BE49-F238E27FC236}">
                <a16:creationId xmlns:a16="http://schemas.microsoft.com/office/drawing/2014/main" id="{A7B37B84-D419-4820-9274-2185384909F1}"/>
              </a:ext>
            </a:extLst>
          </p:cNvPr>
          <p:cNvSpPr txBox="1"/>
          <p:nvPr/>
        </p:nvSpPr>
        <p:spPr>
          <a:xfrm>
            <a:off x="7095167" y="2730944"/>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grpSp>
        <p:nvGrpSpPr>
          <p:cNvPr id="65" name="Google Shape;11986;p84">
            <a:extLst>
              <a:ext uri="{FF2B5EF4-FFF2-40B4-BE49-F238E27FC236}">
                <a16:creationId xmlns:a16="http://schemas.microsoft.com/office/drawing/2014/main" id="{2B824393-4BA4-4009-97AD-364BFAE65FD6}"/>
              </a:ext>
            </a:extLst>
          </p:cNvPr>
          <p:cNvGrpSpPr/>
          <p:nvPr/>
        </p:nvGrpSpPr>
        <p:grpSpPr>
          <a:xfrm>
            <a:off x="2192869" y="4494662"/>
            <a:ext cx="240536" cy="149970"/>
            <a:chOff x="5216456" y="3725484"/>
            <a:chExt cx="356195" cy="265631"/>
          </a:xfrm>
        </p:grpSpPr>
        <p:sp>
          <p:nvSpPr>
            <p:cNvPr id="75" name="Google Shape;11987;p84">
              <a:extLst>
                <a:ext uri="{FF2B5EF4-FFF2-40B4-BE49-F238E27FC236}">
                  <a16:creationId xmlns:a16="http://schemas.microsoft.com/office/drawing/2014/main" id="{D078385E-11F0-4ADF-B4E8-B95DC201F8ED}"/>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988;p84">
              <a:extLst>
                <a:ext uri="{FF2B5EF4-FFF2-40B4-BE49-F238E27FC236}">
                  <a16:creationId xmlns:a16="http://schemas.microsoft.com/office/drawing/2014/main" id="{8FEB4689-CCF6-4A9C-906B-D4C038D7AA84}"/>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Nhóm 5">
            <a:extLst>
              <a:ext uri="{FF2B5EF4-FFF2-40B4-BE49-F238E27FC236}">
                <a16:creationId xmlns:a16="http://schemas.microsoft.com/office/drawing/2014/main" id="{EEBB71AC-0DF8-4376-8258-B009F741959E}"/>
              </a:ext>
            </a:extLst>
          </p:cNvPr>
          <p:cNvGrpSpPr/>
          <p:nvPr/>
        </p:nvGrpSpPr>
        <p:grpSpPr>
          <a:xfrm>
            <a:off x="4213515" y="2573659"/>
            <a:ext cx="995396" cy="1527479"/>
            <a:chOff x="4213515" y="2573659"/>
            <a:chExt cx="995396" cy="1527479"/>
          </a:xfrm>
        </p:grpSpPr>
        <p:grpSp>
          <p:nvGrpSpPr>
            <p:cNvPr id="21" name="Nhóm 20">
              <a:extLst>
                <a:ext uri="{FF2B5EF4-FFF2-40B4-BE49-F238E27FC236}">
                  <a16:creationId xmlns:a16="http://schemas.microsoft.com/office/drawing/2014/main" id="{417308C2-D575-4991-971D-5938A5E7F39A}"/>
                </a:ext>
              </a:extLst>
            </p:cNvPr>
            <p:cNvGrpSpPr/>
            <p:nvPr/>
          </p:nvGrpSpPr>
          <p:grpSpPr>
            <a:xfrm>
              <a:off x="4363651" y="2573659"/>
              <a:ext cx="845260" cy="1168732"/>
              <a:chOff x="4363651" y="2573659"/>
              <a:chExt cx="845260" cy="1168732"/>
            </a:xfrm>
          </p:grpSpPr>
          <p:sp>
            <p:nvSpPr>
              <p:cNvPr id="48" name="Oval 16">
                <a:extLst>
                  <a:ext uri="{FF2B5EF4-FFF2-40B4-BE49-F238E27FC236}">
                    <a16:creationId xmlns:a16="http://schemas.microsoft.com/office/drawing/2014/main" id="{884B706E-267E-47C1-8320-2C9054D1F723}"/>
                  </a:ext>
                </a:extLst>
              </p:cNvPr>
              <p:cNvSpPr/>
              <p:nvPr/>
            </p:nvSpPr>
            <p:spPr>
              <a:xfrm>
                <a:off x="4363651" y="3298638"/>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7613" y="110232"/>
                      <a:pt x="101332" y="4624"/>
                      <a:pt x="228600" y="0"/>
                    </a:cubicBezTo>
                    <a:cubicBezTo>
                      <a:pt x="375428" y="-5406"/>
                      <a:pt x="442750" y="114211"/>
                      <a:pt x="457200" y="221877"/>
                    </a:cubicBezTo>
                    <a:cubicBezTo>
                      <a:pt x="463245" y="350980"/>
                      <a:pt x="338996" y="453494"/>
                      <a:pt x="228600" y="443754"/>
                    </a:cubicBezTo>
                    <a:cubicBezTo>
                      <a:pt x="97170" y="446615"/>
                      <a:pt x="16359" y="351422"/>
                      <a:pt x="0" y="221877"/>
                    </a:cubicBezTo>
                    <a:close/>
                  </a:path>
                  <a:path w="457200" h="443753" stroke="0" extrusionOk="0">
                    <a:moveTo>
                      <a:pt x="0" y="221877"/>
                    </a:moveTo>
                    <a:cubicBezTo>
                      <a:pt x="-4025" y="76080"/>
                      <a:pt x="123068" y="13992"/>
                      <a:pt x="228600" y="0"/>
                    </a:cubicBezTo>
                    <a:cubicBezTo>
                      <a:pt x="357619" y="2934"/>
                      <a:pt x="479027" y="99414"/>
                      <a:pt x="457200" y="221877"/>
                    </a:cubicBezTo>
                    <a:cubicBezTo>
                      <a:pt x="451682" y="330729"/>
                      <a:pt x="347608" y="435554"/>
                      <a:pt x="228600" y="443754"/>
                    </a:cubicBezTo>
                    <a:cubicBezTo>
                      <a:pt x="93478" y="421442"/>
                      <a:pt x="19209" y="346768"/>
                      <a:pt x="0" y="221877"/>
                    </a:cubicBezTo>
                    <a:close/>
                  </a:path>
                </a:pathLst>
              </a:custGeom>
              <a:ln w="41275" cap="flat">
                <a:solidFill>
                  <a:srgbClr val="80C9DD"/>
                </a:solidFill>
                <a:extLst>
                  <a:ext uri="{C807C97D-BFC1-408E-A445-0C87EB9F89A2}">
                    <ask:lineSketchStyleProps xmlns:ask="http://schemas.microsoft.com/office/drawing/2018/sketchyshapes" sd="234076488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latin typeface="Arial"/>
                    <a:cs typeface="Arial" panose="020B0604020202020204" pitchFamily="34" charset="0"/>
                  </a:rPr>
                  <a:t>C</a:t>
                </a:r>
              </a:p>
            </p:txBody>
          </p:sp>
          <p:cxnSp>
            <p:nvCxnSpPr>
              <p:cNvPr id="52" name="Straight Connector 24">
                <a:extLst>
                  <a:ext uri="{FF2B5EF4-FFF2-40B4-BE49-F238E27FC236}">
                    <a16:creationId xmlns:a16="http://schemas.microsoft.com/office/drawing/2014/main" id="{D0C4DA95-03C4-43AD-BF2C-6E9E6B3221B3}"/>
                  </a:ext>
                </a:extLst>
              </p:cNvPr>
              <p:cNvCxnSpPr>
                <a:cxnSpLocks/>
              </p:cNvCxnSpPr>
              <p:nvPr/>
            </p:nvCxnSpPr>
            <p:spPr>
              <a:xfrm flipH="1">
                <a:off x="4646680" y="2573659"/>
                <a:ext cx="562231" cy="745390"/>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53" name="TextBox 53">
                <a:extLst>
                  <a:ext uri="{FF2B5EF4-FFF2-40B4-BE49-F238E27FC236}">
                    <a16:creationId xmlns:a16="http://schemas.microsoft.com/office/drawing/2014/main" id="{2331AEEA-D1F7-449D-B5E6-9CF740C4308C}"/>
                  </a:ext>
                </a:extLst>
              </p:cNvPr>
              <p:cNvSpPr txBox="1"/>
              <p:nvPr/>
            </p:nvSpPr>
            <p:spPr>
              <a:xfrm>
                <a:off x="4534434" y="2813460"/>
                <a:ext cx="315721" cy="307777"/>
              </a:xfrm>
              <a:prstGeom prst="rect">
                <a:avLst/>
              </a:prstGeom>
              <a:noFill/>
            </p:spPr>
            <p:txBody>
              <a:bodyPr wrap="square" lIns="91440" tIns="45720" rIns="91440" bIns="45720" rtlCol="0" anchor="t">
                <a:spAutoFit/>
              </a:bodyPr>
              <a:lstStyle/>
              <a:p>
                <a:r>
                  <a:rPr lang="en-US">
                    <a:solidFill>
                      <a:srgbClr val="1A4568"/>
                    </a:solidFill>
                  </a:rPr>
                  <a:t>1</a:t>
                </a:r>
              </a:p>
            </p:txBody>
          </p:sp>
        </p:grpSp>
        <p:sp>
          <p:nvSpPr>
            <p:cNvPr id="3" name="Hộp Văn bản 2">
              <a:extLst>
                <a:ext uri="{FF2B5EF4-FFF2-40B4-BE49-F238E27FC236}">
                  <a16:creationId xmlns:a16="http://schemas.microsoft.com/office/drawing/2014/main" id="{76BCC785-EE63-42AE-ACE3-96701127F603}"/>
                </a:ext>
              </a:extLst>
            </p:cNvPr>
            <p:cNvSpPr txBox="1"/>
            <p:nvPr/>
          </p:nvSpPr>
          <p:spPr>
            <a:xfrm>
              <a:off x="4213515" y="3793361"/>
              <a:ext cx="9946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W = -1</a:t>
              </a:r>
            </a:p>
          </p:txBody>
        </p:sp>
      </p:grpSp>
    </p:spTree>
    <p:extLst>
      <p:ext uri="{BB962C8B-B14F-4D97-AF65-F5344CB8AC3E}">
        <p14:creationId xmlns:p14="http://schemas.microsoft.com/office/powerpoint/2010/main" val="22326827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5" grpId="0"/>
      <p:bldP spid="63" grpId="0"/>
      <p:bldP spid="82"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822676-529B-4CBC-9079-C2E3CD324547}"/>
              </a:ext>
            </a:extLst>
          </p:cNvPr>
          <p:cNvGrpSpPr/>
          <p:nvPr/>
        </p:nvGrpSpPr>
        <p:grpSpPr>
          <a:xfrm>
            <a:off x="2916185" y="1555874"/>
            <a:ext cx="1312808" cy="1491580"/>
            <a:chOff x="2943399" y="1535463"/>
            <a:chExt cx="1312808" cy="1491580"/>
          </a:xfrm>
        </p:grpSpPr>
        <p:sp>
          <p:nvSpPr>
            <p:cNvPr id="31" name="Oval 14">
              <a:extLst>
                <a:ext uri="{FF2B5EF4-FFF2-40B4-BE49-F238E27FC236}">
                  <a16:creationId xmlns:a16="http://schemas.microsoft.com/office/drawing/2014/main" id="{2DDAF9E4-0FB4-404B-B394-C70079120C81}"/>
                </a:ext>
              </a:extLst>
            </p:cNvPr>
            <p:cNvSpPr/>
            <p:nvPr/>
          </p:nvSpPr>
          <p:spPr>
            <a:xfrm>
              <a:off x="3799007" y="2206425"/>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3822" y="88119"/>
                    <a:pt x="115774" y="-8036"/>
                    <a:pt x="228600" y="0"/>
                  </a:cubicBezTo>
                  <a:cubicBezTo>
                    <a:pt x="344580" y="6972"/>
                    <a:pt x="467764" y="107203"/>
                    <a:pt x="457200" y="221877"/>
                  </a:cubicBezTo>
                  <a:cubicBezTo>
                    <a:pt x="452509" y="366604"/>
                    <a:pt x="345838" y="439394"/>
                    <a:pt x="228600" y="443754"/>
                  </a:cubicBezTo>
                  <a:cubicBezTo>
                    <a:pt x="101554" y="426922"/>
                    <a:pt x="2276" y="345675"/>
                    <a:pt x="0" y="221877"/>
                  </a:cubicBezTo>
                  <a:close/>
                </a:path>
                <a:path w="457200" h="443753" stroke="0" extrusionOk="0">
                  <a:moveTo>
                    <a:pt x="0" y="221877"/>
                  </a:moveTo>
                  <a:cubicBezTo>
                    <a:pt x="21818" y="102047"/>
                    <a:pt x="103236" y="9138"/>
                    <a:pt x="228600" y="0"/>
                  </a:cubicBezTo>
                  <a:cubicBezTo>
                    <a:pt x="353091" y="-21793"/>
                    <a:pt x="471860" y="89809"/>
                    <a:pt x="457200" y="221877"/>
                  </a:cubicBezTo>
                  <a:cubicBezTo>
                    <a:pt x="463949" y="351419"/>
                    <a:pt x="350933" y="429077"/>
                    <a:pt x="228600" y="443754"/>
                  </a:cubicBezTo>
                  <a:cubicBezTo>
                    <a:pt x="87725" y="449908"/>
                    <a:pt x="10175" y="362253"/>
                    <a:pt x="0" y="221877"/>
                  </a:cubicBezTo>
                  <a:close/>
                </a:path>
              </a:pathLst>
            </a:custGeom>
            <a:ln w="41275" cap="flat">
              <a:solidFill>
                <a:srgbClr val="80C9DD"/>
              </a:solidFill>
              <a:extLst>
                <a:ext uri="{C807C97D-BFC1-408E-A445-0C87EB9F89A2}">
                  <ask:lineSketchStyleProps xmlns:ask="http://schemas.microsoft.com/office/drawing/2018/sketchyshapes" sd="878760193">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A</a:t>
              </a:r>
            </a:p>
          </p:txBody>
        </p:sp>
        <p:cxnSp>
          <p:nvCxnSpPr>
            <p:cNvPr id="67" name="Straight Connector 46">
              <a:extLst>
                <a:ext uri="{FF2B5EF4-FFF2-40B4-BE49-F238E27FC236}">
                  <a16:creationId xmlns:a16="http://schemas.microsoft.com/office/drawing/2014/main" id="{8ECBE265-7BC5-481E-AE2E-FD6FAA51BF8E}"/>
                </a:ext>
              </a:extLst>
            </p:cNvPr>
            <p:cNvCxnSpPr/>
            <p:nvPr/>
          </p:nvCxnSpPr>
          <p:spPr>
            <a:xfrm>
              <a:off x="3120279" y="1579607"/>
              <a:ext cx="812079" cy="660836"/>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85" name="TextBox 60">
              <a:extLst>
                <a:ext uri="{FF2B5EF4-FFF2-40B4-BE49-F238E27FC236}">
                  <a16:creationId xmlns:a16="http://schemas.microsoft.com/office/drawing/2014/main" id="{307BC2E5-3738-4906-A9A0-32F3F20A9067}"/>
                </a:ext>
              </a:extLst>
            </p:cNvPr>
            <p:cNvSpPr txBox="1"/>
            <p:nvPr/>
          </p:nvSpPr>
          <p:spPr>
            <a:xfrm>
              <a:off x="3473465" y="1535463"/>
              <a:ext cx="403904" cy="307777"/>
            </a:xfrm>
            <a:prstGeom prst="rect">
              <a:avLst/>
            </a:prstGeom>
            <a:noFill/>
          </p:spPr>
          <p:txBody>
            <a:bodyPr wrap="square" rtlCol="0">
              <a:spAutoFit/>
            </a:bodyPr>
            <a:lstStyle/>
            <a:p>
              <a:r>
                <a:rPr lang="en-US">
                  <a:solidFill>
                    <a:srgbClr val="1A4568"/>
                  </a:solidFill>
                </a:rPr>
                <a:t>0</a:t>
              </a:r>
            </a:p>
          </p:txBody>
        </p:sp>
        <p:sp>
          <p:nvSpPr>
            <p:cNvPr id="74" name="Hộp Văn bản 73">
              <a:extLst>
                <a:ext uri="{FF2B5EF4-FFF2-40B4-BE49-F238E27FC236}">
                  <a16:creationId xmlns:a16="http://schemas.microsoft.com/office/drawing/2014/main" id="{E2D8FA35-8F13-4127-99FE-388697C628E9}"/>
                </a:ext>
              </a:extLst>
            </p:cNvPr>
            <p:cNvSpPr txBox="1"/>
            <p:nvPr/>
          </p:nvSpPr>
          <p:spPr>
            <a:xfrm>
              <a:off x="2943399" y="2072936"/>
              <a:ext cx="90623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35</a:t>
              </a:r>
            </a:p>
            <a:p>
              <a:r>
                <a:rPr lang="vi-VN"/>
                <a:t>W = </a:t>
              </a:r>
              <a:r>
                <a:rPr lang="en-US"/>
                <a:t>7</a:t>
              </a:r>
              <a:endParaRPr lang="vi-VN"/>
            </a:p>
            <a:p>
              <a:r>
                <a:rPr lang="vi-VN"/>
                <a:t>E = 77</a:t>
              </a:r>
            </a:p>
            <a:p>
              <a:endParaRPr lang="vi-VN"/>
            </a:p>
          </p:txBody>
        </p:sp>
      </p:grpSp>
      <p:grpSp>
        <p:nvGrpSpPr>
          <p:cNvPr id="7" name="Group 6">
            <a:extLst>
              <a:ext uri="{FF2B5EF4-FFF2-40B4-BE49-F238E27FC236}">
                <a16:creationId xmlns:a16="http://schemas.microsoft.com/office/drawing/2014/main" id="{0182371A-DA87-4744-B39E-59F5B21B6F65}"/>
              </a:ext>
            </a:extLst>
          </p:cNvPr>
          <p:cNvGrpSpPr/>
          <p:nvPr/>
        </p:nvGrpSpPr>
        <p:grpSpPr>
          <a:xfrm>
            <a:off x="5072752" y="607597"/>
            <a:ext cx="2341175" cy="1128541"/>
            <a:chOff x="5024188" y="660514"/>
            <a:chExt cx="2320279" cy="1084181"/>
          </a:xfrm>
        </p:grpSpPr>
        <p:sp>
          <p:nvSpPr>
            <p:cNvPr id="27" name="Oval 12">
              <a:extLst>
                <a:ext uri="{FF2B5EF4-FFF2-40B4-BE49-F238E27FC236}">
                  <a16:creationId xmlns:a16="http://schemas.microsoft.com/office/drawing/2014/main" id="{F3D79B75-2A2D-4F71-ACC6-64BD8826CCA6}"/>
                </a:ext>
              </a:extLst>
            </p:cNvPr>
            <p:cNvSpPr/>
            <p:nvPr/>
          </p:nvSpPr>
          <p:spPr>
            <a:xfrm>
              <a:off x="5918893" y="1169497"/>
              <a:ext cx="464003" cy="423341"/>
            </a:xfrm>
            <a:custGeom>
              <a:avLst/>
              <a:gdLst>
                <a:gd name="connsiteX0" fmla="*/ 0 w 464003"/>
                <a:gd name="connsiteY0" fmla="*/ 211671 h 423341"/>
                <a:gd name="connsiteX1" fmla="*/ 232002 w 464003"/>
                <a:gd name="connsiteY1" fmla="*/ 0 h 423341"/>
                <a:gd name="connsiteX2" fmla="*/ 464004 w 464003"/>
                <a:gd name="connsiteY2" fmla="*/ 211671 h 423341"/>
                <a:gd name="connsiteX3" fmla="*/ 232002 w 464003"/>
                <a:gd name="connsiteY3" fmla="*/ 423342 h 423341"/>
                <a:gd name="connsiteX4" fmla="*/ 0 w 464003"/>
                <a:gd name="connsiteY4" fmla="*/ 211671 h 423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03" h="423341" fill="none" extrusionOk="0">
                  <a:moveTo>
                    <a:pt x="0" y="211671"/>
                  </a:moveTo>
                  <a:cubicBezTo>
                    <a:pt x="-1498" y="69611"/>
                    <a:pt x="110312" y="-3000"/>
                    <a:pt x="232002" y="0"/>
                  </a:cubicBezTo>
                  <a:cubicBezTo>
                    <a:pt x="358491" y="-534"/>
                    <a:pt x="458420" y="93481"/>
                    <a:pt x="464004" y="211671"/>
                  </a:cubicBezTo>
                  <a:cubicBezTo>
                    <a:pt x="445178" y="320287"/>
                    <a:pt x="341536" y="417735"/>
                    <a:pt x="232002" y="423342"/>
                  </a:cubicBezTo>
                  <a:cubicBezTo>
                    <a:pt x="88208" y="434874"/>
                    <a:pt x="-8459" y="343524"/>
                    <a:pt x="0" y="211671"/>
                  </a:cubicBezTo>
                  <a:close/>
                </a:path>
                <a:path w="464003" h="423341" stroke="0" extrusionOk="0">
                  <a:moveTo>
                    <a:pt x="0" y="211671"/>
                  </a:moveTo>
                  <a:cubicBezTo>
                    <a:pt x="-16181" y="105698"/>
                    <a:pt x="119405" y="8328"/>
                    <a:pt x="232002" y="0"/>
                  </a:cubicBezTo>
                  <a:cubicBezTo>
                    <a:pt x="360857" y="6168"/>
                    <a:pt x="456936" y="98415"/>
                    <a:pt x="464004" y="211671"/>
                  </a:cubicBezTo>
                  <a:cubicBezTo>
                    <a:pt x="470478" y="325226"/>
                    <a:pt x="355180" y="399436"/>
                    <a:pt x="232002" y="423342"/>
                  </a:cubicBezTo>
                  <a:cubicBezTo>
                    <a:pt x="86422" y="424402"/>
                    <a:pt x="-8734" y="318270"/>
                    <a:pt x="0" y="211671"/>
                  </a:cubicBezTo>
                  <a:close/>
                </a:path>
              </a:pathLst>
            </a:custGeom>
            <a:ln w="41275" cap="flat">
              <a:solidFill>
                <a:srgbClr val="80C9DD"/>
              </a:solidFill>
              <a:extLst>
                <a:ext uri="{C807C97D-BFC1-408E-A445-0C87EB9F89A2}">
                  <ask:lineSketchStyleProps xmlns:ask="http://schemas.microsoft.com/office/drawing/2018/sketchyshapes" sd="2558881134">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C</a:t>
              </a:r>
            </a:p>
          </p:txBody>
        </p:sp>
        <p:cxnSp>
          <p:nvCxnSpPr>
            <p:cNvPr id="47" name="Straight Connector 26">
              <a:extLst>
                <a:ext uri="{FF2B5EF4-FFF2-40B4-BE49-F238E27FC236}">
                  <a16:creationId xmlns:a16="http://schemas.microsoft.com/office/drawing/2014/main" id="{B1019730-B7E7-440A-9037-14AD6572BB9A}"/>
                </a:ext>
              </a:extLst>
            </p:cNvPr>
            <p:cNvCxnSpPr/>
            <p:nvPr/>
          </p:nvCxnSpPr>
          <p:spPr>
            <a:xfrm>
              <a:off x="5024188" y="660514"/>
              <a:ext cx="968342" cy="566632"/>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83" name="TextBox 59">
              <a:extLst>
                <a:ext uri="{FF2B5EF4-FFF2-40B4-BE49-F238E27FC236}">
                  <a16:creationId xmlns:a16="http://schemas.microsoft.com/office/drawing/2014/main" id="{7F6FC427-458E-4128-9BF6-2527B388E040}"/>
                </a:ext>
              </a:extLst>
            </p:cNvPr>
            <p:cNvSpPr txBox="1"/>
            <p:nvPr/>
          </p:nvSpPr>
          <p:spPr>
            <a:xfrm>
              <a:off x="5677835" y="789413"/>
              <a:ext cx="403904" cy="307777"/>
            </a:xfrm>
            <a:prstGeom prst="rect">
              <a:avLst/>
            </a:prstGeom>
            <a:noFill/>
          </p:spPr>
          <p:txBody>
            <a:bodyPr wrap="square" rtlCol="0">
              <a:spAutoFit/>
            </a:bodyPr>
            <a:lstStyle/>
            <a:p>
              <a:r>
                <a:rPr lang="en-US">
                  <a:solidFill>
                    <a:srgbClr val="1A4568"/>
                  </a:solidFill>
                </a:rPr>
                <a:t>0</a:t>
              </a:r>
            </a:p>
          </p:txBody>
        </p:sp>
        <p:sp>
          <p:nvSpPr>
            <p:cNvPr id="76" name="Hộp Văn bản 75">
              <a:extLst>
                <a:ext uri="{FF2B5EF4-FFF2-40B4-BE49-F238E27FC236}">
                  <a16:creationId xmlns:a16="http://schemas.microsoft.com/office/drawing/2014/main" id="{2C320D0E-AD2A-4510-8F45-59727CBBFD97}"/>
                </a:ext>
              </a:extLst>
            </p:cNvPr>
            <p:cNvSpPr txBox="1"/>
            <p:nvPr/>
          </p:nvSpPr>
          <p:spPr>
            <a:xfrm>
              <a:off x="6390607" y="828092"/>
              <a:ext cx="953860" cy="9166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0</a:t>
              </a:r>
            </a:p>
            <a:p>
              <a:r>
                <a:rPr lang="vi-VN"/>
                <a:t>W = </a:t>
              </a:r>
              <a:r>
                <a:rPr lang="en-US"/>
                <a:t>10</a:t>
              </a:r>
              <a:endParaRPr lang="vi-VN"/>
            </a:p>
            <a:p>
              <a:r>
                <a:rPr lang="vi-VN"/>
                <a:t>E = 75</a:t>
              </a:r>
            </a:p>
            <a:p>
              <a:endParaRPr lang="vi-VN"/>
            </a:p>
          </p:txBody>
        </p:sp>
      </p:grpSp>
      <p:grpSp>
        <p:nvGrpSpPr>
          <p:cNvPr id="4" name="Group 3">
            <a:extLst>
              <a:ext uri="{FF2B5EF4-FFF2-40B4-BE49-F238E27FC236}">
                <a16:creationId xmlns:a16="http://schemas.microsoft.com/office/drawing/2014/main" id="{CC21EF97-1D62-4BA3-AEDC-A80C0C7BE68F}"/>
              </a:ext>
            </a:extLst>
          </p:cNvPr>
          <p:cNvGrpSpPr/>
          <p:nvPr/>
        </p:nvGrpSpPr>
        <p:grpSpPr>
          <a:xfrm>
            <a:off x="1771430" y="687727"/>
            <a:ext cx="2398973" cy="1092520"/>
            <a:chOff x="1771430" y="687727"/>
            <a:chExt cx="2398973" cy="1092520"/>
          </a:xfrm>
        </p:grpSpPr>
        <p:sp>
          <p:nvSpPr>
            <p:cNvPr id="17" name="Oval 7">
              <a:extLst>
                <a:ext uri="{FF2B5EF4-FFF2-40B4-BE49-F238E27FC236}">
                  <a16:creationId xmlns:a16="http://schemas.microsoft.com/office/drawing/2014/main" id="{0894DA9D-4513-4D6D-A381-A8788FE0EDE7}"/>
                </a:ext>
              </a:extLst>
            </p:cNvPr>
            <p:cNvSpPr/>
            <p:nvPr/>
          </p:nvSpPr>
          <p:spPr>
            <a:xfrm>
              <a:off x="2723231" y="1200840"/>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8475" y="95866"/>
                    <a:pt x="99282" y="5541"/>
                    <a:pt x="228600" y="0"/>
                  </a:cubicBezTo>
                  <a:cubicBezTo>
                    <a:pt x="360866" y="6905"/>
                    <a:pt x="474297" y="116816"/>
                    <a:pt x="457200" y="221877"/>
                  </a:cubicBezTo>
                  <a:cubicBezTo>
                    <a:pt x="450660" y="342412"/>
                    <a:pt x="357033" y="446273"/>
                    <a:pt x="228600" y="443754"/>
                  </a:cubicBezTo>
                  <a:cubicBezTo>
                    <a:pt x="91617" y="458262"/>
                    <a:pt x="-13841" y="331720"/>
                    <a:pt x="0" y="221877"/>
                  </a:cubicBezTo>
                  <a:close/>
                </a:path>
                <a:path w="457200" h="443753" stroke="0" extrusionOk="0">
                  <a:moveTo>
                    <a:pt x="0" y="221877"/>
                  </a:moveTo>
                  <a:cubicBezTo>
                    <a:pt x="5851" y="90727"/>
                    <a:pt x="115587" y="20752"/>
                    <a:pt x="228600" y="0"/>
                  </a:cubicBezTo>
                  <a:cubicBezTo>
                    <a:pt x="352943" y="-5315"/>
                    <a:pt x="467488" y="105492"/>
                    <a:pt x="457200" y="221877"/>
                  </a:cubicBezTo>
                  <a:cubicBezTo>
                    <a:pt x="456673" y="338666"/>
                    <a:pt x="350140" y="445876"/>
                    <a:pt x="228600" y="443754"/>
                  </a:cubicBezTo>
                  <a:cubicBezTo>
                    <a:pt x="101583" y="440085"/>
                    <a:pt x="10445" y="359478"/>
                    <a:pt x="0" y="221877"/>
                  </a:cubicBezTo>
                  <a:close/>
                </a:path>
              </a:pathLst>
            </a:custGeom>
            <a:ln w="41275" cap="flat">
              <a:solidFill>
                <a:srgbClr val="80C9DD"/>
              </a:solidFill>
              <a:extLst>
                <a:ext uri="{C807C97D-BFC1-408E-A445-0C87EB9F89A2}">
                  <ask:lineSketchStyleProps xmlns:ask="http://schemas.microsoft.com/office/drawing/2018/sketchyshapes" sd="1617256088">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C</a:t>
              </a:r>
            </a:p>
          </p:txBody>
        </p:sp>
        <p:cxnSp>
          <p:nvCxnSpPr>
            <p:cNvPr id="41" name="Straight Connector 20">
              <a:extLst>
                <a:ext uri="{FF2B5EF4-FFF2-40B4-BE49-F238E27FC236}">
                  <a16:creationId xmlns:a16="http://schemas.microsoft.com/office/drawing/2014/main" id="{9A4B8340-5540-462F-91BF-4A082FA0D1F2}"/>
                </a:ext>
              </a:extLst>
            </p:cNvPr>
            <p:cNvCxnSpPr/>
            <p:nvPr/>
          </p:nvCxnSpPr>
          <p:spPr>
            <a:xfrm flipH="1">
              <a:off x="3113476" y="687727"/>
              <a:ext cx="1056927" cy="578099"/>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69" name="TextBox 51">
              <a:extLst>
                <a:ext uri="{FF2B5EF4-FFF2-40B4-BE49-F238E27FC236}">
                  <a16:creationId xmlns:a16="http://schemas.microsoft.com/office/drawing/2014/main" id="{FB8D5E58-2C24-4C10-B0A4-830F321FB2A6}"/>
                </a:ext>
              </a:extLst>
            </p:cNvPr>
            <p:cNvSpPr txBox="1"/>
            <p:nvPr/>
          </p:nvSpPr>
          <p:spPr>
            <a:xfrm>
              <a:off x="3200538" y="752713"/>
              <a:ext cx="410971" cy="307777"/>
            </a:xfrm>
            <a:prstGeom prst="rect">
              <a:avLst/>
            </a:prstGeom>
            <a:noFill/>
          </p:spPr>
          <p:txBody>
            <a:bodyPr wrap="square" rtlCol="0">
              <a:spAutoFit/>
            </a:bodyPr>
            <a:lstStyle/>
            <a:p>
              <a:r>
                <a:rPr lang="en-US">
                  <a:solidFill>
                    <a:srgbClr val="1A4568"/>
                  </a:solidFill>
                </a:rPr>
                <a:t>1</a:t>
              </a:r>
            </a:p>
          </p:txBody>
        </p:sp>
        <p:sp>
          <p:nvSpPr>
            <p:cNvPr id="78" name="Hộp Văn bản 77">
              <a:extLst>
                <a:ext uri="{FF2B5EF4-FFF2-40B4-BE49-F238E27FC236}">
                  <a16:creationId xmlns:a16="http://schemas.microsoft.com/office/drawing/2014/main" id="{91C5FBCC-33E5-401A-8E3F-D6981AC5E517}"/>
                </a:ext>
              </a:extLst>
            </p:cNvPr>
            <p:cNvSpPr txBox="1"/>
            <p:nvPr/>
          </p:nvSpPr>
          <p:spPr>
            <a:xfrm>
              <a:off x="1771430" y="826140"/>
              <a:ext cx="85180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35</a:t>
              </a:r>
            </a:p>
            <a:p>
              <a:r>
                <a:rPr lang="vi-VN"/>
                <a:t>W = </a:t>
              </a:r>
              <a:r>
                <a:rPr lang="en-US"/>
                <a:t>7</a:t>
              </a:r>
              <a:endParaRPr lang="vi-VN"/>
            </a:p>
            <a:p>
              <a:r>
                <a:rPr lang="vi-VN"/>
                <a:t>E= 92</a:t>
              </a:r>
            </a:p>
            <a:p>
              <a:endParaRPr lang="vi-VN"/>
            </a:p>
          </p:txBody>
        </p:sp>
      </p:grpSp>
      <p:grpSp>
        <p:nvGrpSpPr>
          <p:cNvPr id="8" name="Group 7">
            <a:extLst>
              <a:ext uri="{FF2B5EF4-FFF2-40B4-BE49-F238E27FC236}">
                <a16:creationId xmlns:a16="http://schemas.microsoft.com/office/drawing/2014/main" id="{31E70855-80F5-4560-A0ED-413A5BD5E5C4}"/>
              </a:ext>
            </a:extLst>
          </p:cNvPr>
          <p:cNvGrpSpPr/>
          <p:nvPr/>
        </p:nvGrpSpPr>
        <p:grpSpPr>
          <a:xfrm>
            <a:off x="931472" y="1579607"/>
            <a:ext cx="1858714" cy="1321372"/>
            <a:chOff x="931472" y="1579607"/>
            <a:chExt cx="1858714" cy="1321372"/>
          </a:xfrm>
        </p:grpSpPr>
        <p:sp>
          <p:nvSpPr>
            <p:cNvPr id="25" name="Oval 11">
              <a:extLst>
                <a:ext uri="{FF2B5EF4-FFF2-40B4-BE49-F238E27FC236}">
                  <a16:creationId xmlns:a16="http://schemas.microsoft.com/office/drawing/2014/main" id="{25148444-1949-412C-91CA-21463AD4C10C}"/>
                </a:ext>
              </a:extLst>
            </p:cNvPr>
            <p:cNvSpPr/>
            <p:nvPr/>
          </p:nvSpPr>
          <p:spPr>
            <a:xfrm>
              <a:off x="1725906" y="2206217"/>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2887" y="104021"/>
                    <a:pt x="96467" y="23222"/>
                    <a:pt x="228600" y="0"/>
                  </a:cubicBezTo>
                  <a:cubicBezTo>
                    <a:pt x="362734" y="-10661"/>
                    <a:pt x="458828" y="98596"/>
                    <a:pt x="457200" y="221877"/>
                  </a:cubicBezTo>
                  <a:cubicBezTo>
                    <a:pt x="456232" y="337086"/>
                    <a:pt x="351402" y="440082"/>
                    <a:pt x="228600" y="443754"/>
                  </a:cubicBezTo>
                  <a:cubicBezTo>
                    <a:pt x="104650" y="422626"/>
                    <a:pt x="6389" y="348417"/>
                    <a:pt x="0" y="221877"/>
                  </a:cubicBezTo>
                  <a:close/>
                </a:path>
                <a:path w="457200" h="443753" stroke="0" extrusionOk="0">
                  <a:moveTo>
                    <a:pt x="0" y="221877"/>
                  </a:moveTo>
                  <a:cubicBezTo>
                    <a:pt x="2342" y="104897"/>
                    <a:pt x="99333" y="-2248"/>
                    <a:pt x="228600" y="0"/>
                  </a:cubicBezTo>
                  <a:cubicBezTo>
                    <a:pt x="351361" y="452"/>
                    <a:pt x="463311" y="98453"/>
                    <a:pt x="457200" y="221877"/>
                  </a:cubicBezTo>
                  <a:cubicBezTo>
                    <a:pt x="471678" y="340023"/>
                    <a:pt x="365970" y="433786"/>
                    <a:pt x="228600" y="443754"/>
                  </a:cubicBezTo>
                  <a:cubicBezTo>
                    <a:pt x="93253" y="444508"/>
                    <a:pt x="-1193" y="348602"/>
                    <a:pt x="0" y="221877"/>
                  </a:cubicBezTo>
                  <a:close/>
                </a:path>
              </a:pathLst>
            </a:custGeom>
            <a:ln w="41275" cap="flat">
              <a:solidFill>
                <a:srgbClr val="80C9DD"/>
              </a:solidFill>
              <a:extLst>
                <a:ext uri="{C807C97D-BFC1-408E-A445-0C87EB9F89A2}">
                  <ask:lineSketchStyleProps xmlns:ask="http://schemas.microsoft.com/office/drawing/2018/sketchyshapes" sd="57911187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A</a:t>
              </a:r>
            </a:p>
          </p:txBody>
        </p:sp>
        <p:cxnSp>
          <p:nvCxnSpPr>
            <p:cNvPr id="43" name="Straight Connector 22">
              <a:extLst>
                <a:ext uri="{FF2B5EF4-FFF2-40B4-BE49-F238E27FC236}">
                  <a16:creationId xmlns:a16="http://schemas.microsoft.com/office/drawing/2014/main" id="{A5243401-1A42-4BE7-903A-CE5946C78D54}"/>
                </a:ext>
              </a:extLst>
            </p:cNvPr>
            <p:cNvCxnSpPr/>
            <p:nvPr/>
          </p:nvCxnSpPr>
          <p:spPr>
            <a:xfrm flipH="1">
              <a:off x="2116151" y="1579607"/>
              <a:ext cx="674035" cy="691596"/>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71" name="TextBox 52">
              <a:extLst>
                <a:ext uri="{FF2B5EF4-FFF2-40B4-BE49-F238E27FC236}">
                  <a16:creationId xmlns:a16="http://schemas.microsoft.com/office/drawing/2014/main" id="{06A2CEAA-1825-4767-A996-E263EFBF09A5}"/>
                </a:ext>
              </a:extLst>
            </p:cNvPr>
            <p:cNvSpPr txBox="1"/>
            <p:nvPr/>
          </p:nvSpPr>
          <p:spPr>
            <a:xfrm>
              <a:off x="2170722" y="1626621"/>
              <a:ext cx="410971" cy="307777"/>
            </a:xfrm>
            <a:prstGeom prst="rect">
              <a:avLst/>
            </a:prstGeom>
            <a:noFill/>
          </p:spPr>
          <p:txBody>
            <a:bodyPr wrap="square" rtlCol="0">
              <a:spAutoFit/>
            </a:bodyPr>
            <a:lstStyle/>
            <a:p>
              <a:r>
                <a:rPr lang="en-US">
                  <a:solidFill>
                    <a:srgbClr val="1A4568"/>
                  </a:solidFill>
                </a:rPr>
                <a:t>1</a:t>
              </a:r>
            </a:p>
          </p:txBody>
        </p:sp>
        <p:sp>
          <p:nvSpPr>
            <p:cNvPr id="68" name="Hộp Văn bản 67">
              <a:extLst>
                <a:ext uri="{FF2B5EF4-FFF2-40B4-BE49-F238E27FC236}">
                  <a16:creationId xmlns:a16="http://schemas.microsoft.com/office/drawing/2014/main" id="{799B9B66-AF9F-4423-AE04-F0EE63DF6FEF}"/>
                </a:ext>
              </a:extLst>
            </p:cNvPr>
            <p:cNvSpPr txBox="1"/>
            <p:nvPr/>
          </p:nvSpPr>
          <p:spPr>
            <a:xfrm>
              <a:off x="931472" y="1946872"/>
              <a:ext cx="99468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80</a:t>
              </a:r>
            </a:p>
            <a:p>
              <a:r>
                <a:rPr lang="vi-VN"/>
                <a:t>W = </a:t>
              </a:r>
              <a:r>
                <a:rPr lang="en-US"/>
                <a:t>2</a:t>
              </a:r>
              <a:endParaRPr lang="vi-VN"/>
            </a:p>
            <a:p>
              <a:r>
                <a:rPr lang="vi-VN"/>
                <a:t>E = 92</a:t>
              </a:r>
            </a:p>
            <a:p>
              <a:endParaRPr lang="vi-VN"/>
            </a:p>
          </p:txBody>
        </p:sp>
      </p:grpSp>
      <p:grpSp>
        <p:nvGrpSpPr>
          <p:cNvPr id="13" name="Group 12">
            <a:extLst>
              <a:ext uri="{FF2B5EF4-FFF2-40B4-BE49-F238E27FC236}">
                <a16:creationId xmlns:a16="http://schemas.microsoft.com/office/drawing/2014/main" id="{DC81CDFD-7D16-4E75-BBC8-BB7D92A3BA16}"/>
              </a:ext>
            </a:extLst>
          </p:cNvPr>
          <p:cNvGrpSpPr/>
          <p:nvPr/>
        </p:nvGrpSpPr>
        <p:grpSpPr>
          <a:xfrm>
            <a:off x="2075494" y="2571377"/>
            <a:ext cx="1497760" cy="1575660"/>
            <a:chOff x="2052487" y="2584984"/>
            <a:chExt cx="1425554" cy="1597543"/>
          </a:xfrm>
        </p:grpSpPr>
        <p:sp>
          <p:nvSpPr>
            <p:cNvPr id="15" name="Oval 6">
              <a:extLst>
                <a:ext uri="{FF2B5EF4-FFF2-40B4-BE49-F238E27FC236}">
                  <a16:creationId xmlns:a16="http://schemas.microsoft.com/office/drawing/2014/main" id="{C1DA0C4E-BCDF-431A-907E-4572ACF8B094}"/>
                </a:ext>
              </a:extLst>
            </p:cNvPr>
            <p:cNvSpPr/>
            <p:nvPr/>
          </p:nvSpPr>
          <p:spPr>
            <a:xfrm>
              <a:off x="2052487" y="3276270"/>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1112" y="108624"/>
                    <a:pt x="91713" y="-13336"/>
                    <a:pt x="228600" y="0"/>
                  </a:cubicBezTo>
                  <a:cubicBezTo>
                    <a:pt x="330938" y="1502"/>
                    <a:pt x="452554" y="118114"/>
                    <a:pt x="457200" y="221877"/>
                  </a:cubicBezTo>
                  <a:cubicBezTo>
                    <a:pt x="457239" y="332909"/>
                    <a:pt x="351523" y="444893"/>
                    <a:pt x="228600" y="443754"/>
                  </a:cubicBezTo>
                  <a:cubicBezTo>
                    <a:pt x="93768" y="432652"/>
                    <a:pt x="7080" y="340445"/>
                    <a:pt x="0" y="221877"/>
                  </a:cubicBezTo>
                  <a:close/>
                </a:path>
                <a:path w="457200" h="443753" stroke="0" extrusionOk="0">
                  <a:moveTo>
                    <a:pt x="0" y="221877"/>
                  </a:moveTo>
                  <a:cubicBezTo>
                    <a:pt x="-9603" y="81630"/>
                    <a:pt x="119310" y="-7564"/>
                    <a:pt x="228600" y="0"/>
                  </a:cubicBezTo>
                  <a:cubicBezTo>
                    <a:pt x="361702" y="14522"/>
                    <a:pt x="435585" y="109416"/>
                    <a:pt x="457200" y="221877"/>
                  </a:cubicBezTo>
                  <a:cubicBezTo>
                    <a:pt x="448806" y="337132"/>
                    <a:pt x="358124" y="442538"/>
                    <a:pt x="228600" y="443754"/>
                  </a:cubicBezTo>
                  <a:cubicBezTo>
                    <a:pt x="87154" y="427918"/>
                    <a:pt x="19189" y="358957"/>
                    <a:pt x="0" y="221877"/>
                  </a:cubicBezTo>
                  <a:close/>
                </a:path>
              </a:pathLst>
            </a:custGeom>
            <a:ln w="41275" cap="flat">
              <a:solidFill>
                <a:srgbClr val="80C9DD"/>
              </a:solidFill>
              <a:extLst>
                <a:ext uri="{C807C97D-BFC1-408E-A445-0C87EB9F89A2}">
                  <ask:lineSketchStyleProps xmlns:ask="http://schemas.microsoft.com/office/drawing/2018/sketchyshapes" sd="3978248048">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latin typeface="Arial"/>
                  <a:cs typeface="Arial"/>
                </a:rPr>
                <a:t>B</a:t>
              </a:r>
            </a:p>
          </p:txBody>
        </p:sp>
        <p:cxnSp>
          <p:nvCxnSpPr>
            <p:cNvPr id="65" name="Straight Connector 44">
              <a:extLst>
                <a:ext uri="{FF2B5EF4-FFF2-40B4-BE49-F238E27FC236}">
                  <a16:creationId xmlns:a16="http://schemas.microsoft.com/office/drawing/2014/main" id="{FA336975-1474-405D-B006-6844051435EF}"/>
                </a:ext>
              </a:extLst>
            </p:cNvPr>
            <p:cNvCxnSpPr>
              <a:cxnSpLocks/>
            </p:cNvCxnSpPr>
            <p:nvPr/>
          </p:nvCxnSpPr>
          <p:spPr>
            <a:xfrm>
              <a:off x="2116151" y="2584984"/>
              <a:ext cx="164936" cy="691286"/>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87" name="TextBox 61">
              <a:extLst>
                <a:ext uri="{FF2B5EF4-FFF2-40B4-BE49-F238E27FC236}">
                  <a16:creationId xmlns:a16="http://schemas.microsoft.com/office/drawing/2014/main" id="{2BE9959C-E877-48DD-A706-DB22A8FF5EF7}"/>
                </a:ext>
              </a:extLst>
            </p:cNvPr>
            <p:cNvSpPr txBox="1"/>
            <p:nvPr/>
          </p:nvSpPr>
          <p:spPr>
            <a:xfrm>
              <a:off x="2224774" y="2709354"/>
              <a:ext cx="403904" cy="307777"/>
            </a:xfrm>
            <a:prstGeom prst="rect">
              <a:avLst/>
            </a:prstGeom>
            <a:noFill/>
          </p:spPr>
          <p:txBody>
            <a:bodyPr wrap="square" rtlCol="0">
              <a:spAutoFit/>
            </a:bodyPr>
            <a:lstStyle/>
            <a:p>
              <a:r>
                <a:rPr lang="en-US">
                  <a:solidFill>
                    <a:srgbClr val="1A4568"/>
                  </a:solidFill>
                </a:rPr>
                <a:t>0</a:t>
              </a:r>
            </a:p>
          </p:txBody>
        </p:sp>
        <p:sp>
          <p:nvSpPr>
            <p:cNvPr id="86" name="Hộp Văn bản 85">
              <a:extLst>
                <a:ext uri="{FF2B5EF4-FFF2-40B4-BE49-F238E27FC236}">
                  <a16:creationId xmlns:a16="http://schemas.microsoft.com/office/drawing/2014/main" id="{1F797D65-2247-443A-8576-00373C61FAB3}"/>
                </a:ext>
              </a:extLst>
            </p:cNvPr>
            <p:cNvSpPr txBox="1"/>
            <p:nvPr/>
          </p:nvSpPr>
          <p:spPr>
            <a:xfrm>
              <a:off x="2537789" y="3215169"/>
              <a:ext cx="940252" cy="9673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80</a:t>
              </a:r>
            </a:p>
            <a:p>
              <a:r>
                <a:rPr lang="vi-VN"/>
                <a:t>W = </a:t>
              </a:r>
              <a:r>
                <a:rPr lang="en-US"/>
                <a:t>2</a:t>
              </a:r>
              <a:endParaRPr lang="vi-VN"/>
            </a:p>
            <a:p>
              <a:r>
                <a:rPr lang="vi-VN"/>
                <a:t>E = 80</a:t>
              </a:r>
            </a:p>
            <a:p>
              <a:endParaRPr lang="vi-VN"/>
            </a:p>
          </p:txBody>
        </p:sp>
      </p:grpSp>
      <p:sp>
        <p:nvSpPr>
          <p:cNvPr id="90" name="TextBox 81">
            <a:extLst>
              <a:ext uri="{FF2B5EF4-FFF2-40B4-BE49-F238E27FC236}">
                <a16:creationId xmlns:a16="http://schemas.microsoft.com/office/drawing/2014/main" id="{6E321A7A-1A8E-443C-987E-837C90F143B5}"/>
              </a:ext>
            </a:extLst>
          </p:cNvPr>
          <p:cNvSpPr txBox="1"/>
          <p:nvPr/>
        </p:nvSpPr>
        <p:spPr>
          <a:xfrm>
            <a:off x="3819930" y="2769047"/>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sp>
        <p:nvSpPr>
          <p:cNvPr id="2" name="Hộp Văn bản 1">
            <a:extLst>
              <a:ext uri="{FF2B5EF4-FFF2-40B4-BE49-F238E27FC236}">
                <a16:creationId xmlns:a16="http://schemas.microsoft.com/office/drawing/2014/main" id="{44D3468B-629E-4449-83AB-74E857F5CAE0}"/>
              </a:ext>
            </a:extLst>
          </p:cNvPr>
          <p:cNvSpPr txBox="1"/>
          <p:nvPr/>
        </p:nvSpPr>
        <p:spPr>
          <a:xfrm rot="10800000" flipV="1">
            <a:off x="5730576" y="3980503"/>
            <a:ext cx="2722790" cy="738664"/>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Giá trị</a:t>
            </a:r>
          </a:p>
          <a:p>
            <a:r>
              <a:rPr lang="vi-VN"/>
              <a:t>W: Khối lượng</a:t>
            </a:r>
            <a:r>
              <a:rPr lang="en-US"/>
              <a:t> </a:t>
            </a:r>
            <a:r>
              <a:rPr lang="en-US" err="1"/>
              <a:t>còn</a:t>
            </a:r>
            <a:r>
              <a:rPr lang="en-US"/>
              <a:t> </a:t>
            </a:r>
            <a:r>
              <a:rPr lang="en-US" err="1"/>
              <a:t>lại</a:t>
            </a:r>
            <a:endParaRPr lang="vi-VN"/>
          </a:p>
          <a:p>
            <a:r>
              <a:rPr lang="vi-VN"/>
              <a:t>E: Ước lượng</a:t>
            </a:r>
          </a:p>
        </p:txBody>
      </p:sp>
      <p:sp>
        <p:nvSpPr>
          <p:cNvPr id="59" name="TextBox 81">
            <a:extLst>
              <a:ext uri="{FF2B5EF4-FFF2-40B4-BE49-F238E27FC236}">
                <a16:creationId xmlns:a16="http://schemas.microsoft.com/office/drawing/2014/main" id="{65A35337-7328-4C8F-9B48-538585635EEB}"/>
              </a:ext>
            </a:extLst>
          </p:cNvPr>
          <p:cNvSpPr txBox="1"/>
          <p:nvPr/>
        </p:nvSpPr>
        <p:spPr>
          <a:xfrm>
            <a:off x="969533" y="3901490"/>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grpSp>
        <p:nvGrpSpPr>
          <p:cNvPr id="14" name="Nhóm 13">
            <a:extLst>
              <a:ext uri="{FF2B5EF4-FFF2-40B4-BE49-F238E27FC236}">
                <a16:creationId xmlns:a16="http://schemas.microsoft.com/office/drawing/2014/main" id="{504D6C03-A36B-414E-B244-E24ECDEF781A}"/>
              </a:ext>
            </a:extLst>
          </p:cNvPr>
          <p:cNvGrpSpPr/>
          <p:nvPr/>
        </p:nvGrpSpPr>
        <p:grpSpPr>
          <a:xfrm>
            <a:off x="4109580" y="19236"/>
            <a:ext cx="1938573" cy="954107"/>
            <a:chOff x="4109580" y="19236"/>
            <a:chExt cx="1938573" cy="954107"/>
          </a:xfrm>
        </p:grpSpPr>
        <p:sp>
          <p:nvSpPr>
            <p:cNvPr id="19" name="Oval 8">
              <a:extLst>
                <a:ext uri="{FF2B5EF4-FFF2-40B4-BE49-F238E27FC236}">
                  <a16:creationId xmlns:a16="http://schemas.microsoft.com/office/drawing/2014/main" id="{BA82901E-F695-4C73-BE5A-56E696116AFE}"/>
                </a:ext>
              </a:extLst>
            </p:cNvPr>
            <p:cNvSpPr/>
            <p:nvPr/>
          </p:nvSpPr>
          <p:spPr>
            <a:xfrm>
              <a:off x="4109580" y="283178"/>
              <a:ext cx="947520" cy="539002"/>
            </a:xfrm>
            <a:custGeom>
              <a:avLst/>
              <a:gdLst>
                <a:gd name="connsiteX0" fmla="*/ 0 w 947520"/>
                <a:gd name="connsiteY0" fmla="*/ 269501 h 539002"/>
                <a:gd name="connsiteX1" fmla="*/ 473760 w 947520"/>
                <a:gd name="connsiteY1" fmla="*/ 0 h 539002"/>
                <a:gd name="connsiteX2" fmla="*/ 947520 w 947520"/>
                <a:gd name="connsiteY2" fmla="*/ 269501 h 539002"/>
                <a:gd name="connsiteX3" fmla="*/ 473760 w 947520"/>
                <a:gd name="connsiteY3" fmla="*/ 539002 h 539002"/>
                <a:gd name="connsiteX4" fmla="*/ 0 w 947520"/>
                <a:gd name="connsiteY4" fmla="*/ 269501 h 539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7520" h="539002" fill="none" extrusionOk="0">
                  <a:moveTo>
                    <a:pt x="0" y="269501"/>
                  </a:moveTo>
                  <a:cubicBezTo>
                    <a:pt x="-25667" y="96517"/>
                    <a:pt x="202642" y="-18773"/>
                    <a:pt x="473760" y="0"/>
                  </a:cubicBezTo>
                  <a:cubicBezTo>
                    <a:pt x="743543" y="9977"/>
                    <a:pt x="953112" y="124523"/>
                    <a:pt x="947520" y="269501"/>
                  </a:cubicBezTo>
                  <a:cubicBezTo>
                    <a:pt x="953207" y="375081"/>
                    <a:pt x="709758" y="517676"/>
                    <a:pt x="473760" y="539002"/>
                  </a:cubicBezTo>
                  <a:cubicBezTo>
                    <a:pt x="195080" y="548659"/>
                    <a:pt x="9945" y="445755"/>
                    <a:pt x="0" y="269501"/>
                  </a:cubicBezTo>
                  <a:close/>
                </a:path>
                <a:path w="947520" h="539002" stroke="0" extrusionOk="0">
                  <a:moveTo>
                    <a:pt x="0" y="269501"/>
                  </a:moveTo>
                  <a:cubicBezTo>
                    <a:pt x="-18624" y="150232"/>
                    <a:pt x="246289" y="-29847"/>
                    <a:pt x="473760" y="0"/>
                  </a:cubicBezTo>
                  <a:cubicBezTo>
                    <a:pt x="736643" y="1756"/>
                    <a:pt x="965000" y="107731"/>
                    <a:pt x="947520" y="269501"/>
                  </a:cubicBezTo>
                  <a:cubicBezTo>
                    <a:pt x="948590" y="412988"/>
                    <a:pt x="740134" y="543058"/>
                    <a:pt x="473760" y="539002"/>
                  </a:cubicBezTo>
                  <a:cubicBezTo>
                    <a:pt x="211245" y="544708"/>
                    <a:pt x="-14837" y="403759"/>
                    <a:pt x="0" y="269501"/>
                  </a:cubicBezTo>
                  <a:close/>
                </a:path>
              </a:pathLst>
            </a:custGeom>
            <a:ln w="41275" cap="flat">
              <a:solidFill>
                <a:srgbClr val="80C9DD"/>
              </a:solidFill>
              <a:extLst>
                <a:ext uri="{C807C97D-BFC1-408E-A445-0C87EB9F89A2}">
                  <ask:lineSketchStyleProps xmlns:ask="http://schemas.microsoft.com/office/drawing/2018/sketchyshapes" sd="380906851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latin typeface="Josefin Sans" panose="020B0604020202020204" charset="0"/>
                </a:rPr>
                <a:t>Root</a:t>
              </a:r>
            </a:p>
          </p:txBody>
        </p:sp>
        <p:sp>
          <p:nvSpPr>
            <p:cNvPr id="18" name="Hộp Văn bản 17">
              <a:extLst>
                <a:ext uri="{FF2B5EF4-FFF2-40B4-BE49-F238E27FC236}">
                  <a16:creationId xmlns:a16="http://schemas.microsoft.com/office/drawing/2014/main" id="{5F74130D-F1E9-4920-BFE1-A536C144341D}"/>
                </a:ext>
              </a:extLst>
            </p:cNvPr>
            <p:cNvSpPr txBox="1"/>
            <p:nvPr/>
          </p:nvSpPr>
          <p:spPr>
            <a:xfrm>
              <a:off x="5196347" y="19236"/>
              <a:ext cx="85180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V = 0</a:t>
              </a:r>
            </a:p>
            <a:p>
              <a:r>
                <a:rPr lang="vi-VN"/>
                <a:t>W = </a:t>
              </a:r>
              <a:r>
                <a:rPr lang="en-US"/>
                <a:t>10</a:t>
              </a:r>
              <a:endParaRPr lang="vi-VN"/>
            </a:p>
            <a:p>
              <a:r>
                <a:rPr lang="vi-VN"/>
                <a:t>E = 92</a:t>
              </a:r>
            </a:p>
            <a:p>
              <a:endParaRPr lang="vi-VN"/>
            </a:p>
          </p:txBody>
        </p:sp>
      </p:grpSp>
      <p:graphicFrame>
        <p:nvGraphicFramePr>
          <p:cNvPr id="84" name="Google Shape;879;p52">
            <a:extLst>
              <a:ext uri="{FF2B5EF4-FFF2-40B4-BE49-F238E27FC236}">
                <a16:creationId xmlns:a16="http://schemas.microsoft.com/office/drawing/2014/main" id="{2AD5365C-4F88-4A08-90A7-AF88A0335E4D}"/>
              </a:ext>
            </a:extLst>
          </p:cNvPr>
          <p:cNvGraphicFramePr/>
          <p:nvPr>
            <p:extLst>
              <p:ext uri="{D42A27DB-BD31-4B8C-83A1-F6EECF244321}">
                <p14:modId xmlns:p14="http://schemas.microsoft.com/office/powerpoint/2010/main" val="1625220710"/>
              </p:ext>
            </p:extLst>
          </p:nvPr>
        </p:nvGraphicFramePr>
        <p:xfrm>
          <a:off x="5711611" y="2002207"/>
          <a:ext cx="3427434" cy="1859160"/>
        </p:xfrm>
        <a:graphic>
          <a:graphicData uri="http://schemas.openxmlformats.org/drawingml/2006/table">
            <a:tbl>
              <a:tblPr>
                <a:noFill/>
                <a:tableStyleId>{A871EA07-F473-45AD-805B-75C4B573366B}</a:tableStyleId>
              </a:tblPr>
              <a:tblGrid>
                <a:gridCol w="982095">
                  <a:extLst>
                    <a:ext uri="{9D8B030D-6E8A-4147-A177-3AD203B41FA5}">
                      <a16:colId xmlns:a16="http://schemas.microsoft.com/office/drawing/2014/main" val="20000"/>
                    </a:ext>
                  </a:extLst>
                </a:gridCol>
                <a:gridCol w="815113">
                  <a:extLst>
                    <a:ext uri="{9D8B030D-6E8A-4147-A177-3AD203B41FA5}">
                      <a16:colId xmlns:a16="http://schemas.microsoft.com/office/drawing/2014/main" val="20001"/>
                    </a:ext>
                  </a:extLst>
                </a:gridCol>
                <a:gridCol w="815113">
                  <a:extLst>
                    <a:ext uri="{9D8B030D-6E8A-4147-A177-3AD203B41FA5}">
                      <a16:colId xmlns:a16="http://schemas.microsoft.com/office/drawing/2014/main" val="20002"/>
                    </a:ext>
                  </a:extLst>
                </a:gridCol>
                <a:gridCol w="815113">
                  <a:extLst>
                    <a:ext uri="{9D8B030D-6E8A-4147-A177-3AD203B41FA5}">
                      <a16:colId xmlns:a16="http://schemas.microsoft.com/office/drawing/2014/main" val="20003"/>
                    </a:ext>
                  </a:extLst>
                </a:gridCol>
              </a:tblGrid>
              <a:tr h="335618">
                <a:tc>
                  <a:txBody>
                    <a:bodyPr/>
                    <a:lstStyle/>
                    <a:p>
                      <a:pPr marL="0" lvl="0" indent="0" algn="ctr" rtl="0">
                        <a:spcBef>
                          <a:spcPts val="0"/>
                        </a:spcBef>
                        <a:spcAft>
                          <a:spcPts val="0"/>
                        </a:spcAft>
                        <a:buNone/>
                      </a:pPr>
                      <a:endParaRPr sz="2000">
                        <a:solidFill>
                          <a:schemeClr val="dk1"/>
                        </a:solidFill>
                        <a:latin typeface="Bebas Neue"/>
                        <a:ea typeface="Bebas Neue"/>
                        <a:cs typeface="Bebas Neue"/>
                        <a:sym typeface="Bebas Neue"/>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000" b="1">
                          <a:solidFill>
                            <a:schemeClr val="dk1"/>
                          </a:solidFill>
                          <a:latin typeface="Josefin Sans"/>
                          <a:ea typeface="Josefin Sans"/>
                          <a:cs typeface="Josefin Sans"/>
                        </a:rPr>
                        <a:t>C</a:t>
                      </a:r>
                      <a:endParaRPr lang="en-US" sz="2000" b="1">
                        <a:solidFill>
                          <a:schemeClr val="dk1"/>
                        </a:solidFill>
                        <a:latin typeface="Josefin Sans"/>
                        <a:ea typeface="Josefin Sans"/>
                        <a:cs typeface="Josefin Sans"/>
                        <a:sym typeface="Josefin Sans"/>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r>
                        <a:rPr lang="en" sz="2000" b="1">
                          <a:solidFill>
                            <a:schemeClr val="dk1"/>
                          </a:solidFill>
                          <a:latin typeface="Josefin Sans"/>
                          <a:ea typeface="Josefin Sans"/>
                          <a:cs typeface="Josefin Sans"/>
                        </a:rPr>
                        <a:t>A</a:t>
                      </a:r>
                      <a:endParaRPr lang="en" sz="2000" b="1">
                        <a:solidFill>
                          <a:schemeClr val="dk1"/>
                        </a:solidFill>
                        <a:latin typeface="Josefin Sans"/>
                        <a:ea typeface="Josefin Sans"/>
                        <a:cs typeface="Josefin Sans"/>
                        <a:sym typeface="Josefin Sans"/>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r>
                        <a:rPr lang="en" sz="2000" b="1">
                          <a:solidFill>
                            <a:schemeClr val="dk1"/>
                          </a:solidFill>
                          <a:latin typeface="Josefin Sans"/>
                          <a:ea typeface="Josefin Sans"/>
                          <a:cs typeface="Josefin Sans"/>
                        </a:rPr>
                        <a:t>B</a:t>
                      </a:r>
                      <a:endParaRPr lang="en" sz="2000" b="1">
                        <a:solidFill>
                          <a:schemeClr val="dk1"/>
                        </a:solidFill>
                        <a:latin typeface="Josefin Sans"/>
                        <a:ea typeface="Josefin Sans"/>
                        <a:cs typeface="Josefin Sans"/>
                        <a:sym typeface="Josefin Sans"/>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393413">
                <a:tc>
                  <a:txBody>
                    <a:bodyPr/>
                    <a:lstStyle/>
                    <a:p>
                      <a:pPr marL="0" lvl="0" indent="0" algn="ctr" rtl="0">
                        <a:spcBef>
                          <a:spcPts val="0"/>
                        </a:spcBef>
                        <a:spcAft>
                          <a:spcPts val="0"/>
                        </a:spcAft>
                        <a:buNone/>
                      </a:pPr>
                      <a:r>
                        <a:rPr lang="en" sz="1800" b="1">
                          <a:solidFill>
                            <a:schemeClr val="lt1"/>
                          </a:solidFill>
                          <a:latin typeface="Josefin Sans"/>
                          <a:ea typeface="Josefin Sans"/>
                          <a:cs typeface="Josefin Sans"/>
                          <a:sym typeface="Josefin Sans"/>
                        </a:rPr>
                        <a:t>Weight</a:t>
                      </a:r>
                      <a:endParaRPr sz="18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b="1">
                          <a:latin typeface="Josefin Sans"/>
                        </a:rPr>
                        <a:t>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b="1"/>
                        <a:t>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b="1"/>
                        <a:t>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393413">
                <a:tc>
                  <a:txBody>
                    <a:bodyPr/>
                    <a:lstStyle/>
                    <a:p>
                      <a:pPr marL="0" lvl="0" indent="0" algn="ctr" rtl="0">
                        <a:spcBef>
                          <a:spcPts val="0"/>
                        </a:spcBef>
                        <a:spcAft>
                          <a:spcPts val="0"/>
                        </a:spcAft>
                        <a:buNone/>
                      </a:pPr>
                      <a:r>
                        <a:rPr lang="en" sz="1800" b="1">
                          <a:solidFill>
                            <a:schemeClr val="lt1"/>
                          </a:solidFill>
                          <a:latin typeface="Josefin Sans"/>
                          <a:ea typeface="Josefin Sans"/>
                          <a:cs typeface="Josefin Sans"/>
                          <a:sym typeface="Josefin Sans"/>
                        </a:rPr>
                        <a:t>Value</a:t>
                      </a:r>
                      <a:endParaRPr sz="18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b="1"/>
                        <a:t>35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b="1"/>
                        <a:t>45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b="1"/>
                        <a:t>48</a:t>
                      </a:r>
                      <a:endParaRPr lang="vi-VN"/>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393412">
                <a:tc>
                  <a:txBody>
                    <a:bodyPr/>
                    <a:lstStyle/>
                    <a:p>
                      <a:pPr marL="0" lvl="0" indent="0" algn="ctr">
                        <a:spcBef>
                          <a:spcPts val="0"/>
                        </a:spcBef>
                        <a:spcAft>
                          <a:spcPts val="0"/>
                        </a:spcAft>
                        <a:buNone/>
                      </a:pPr>
                      <a:r>
                        <a:rPr lang="en" sz="1800" b="1">
                          <a:solidFill>
                            <a:schemeClr val="lt1"/>
                          </a:solidFill>
                          <a:latin typeface="Josefin Sans"/>
                          <a:ea typeface="Josefin Sans"/>
                          <a:cs typeface="Josefin Sans"/>
                        </a:rPr>
                        <a:t>V/W</a:t>
                      </a:r>
                      <a:endParaRPr lang="en" sz="1800" b="1">
                        <a:solidFill>
                          <a:schemeClr val="lt1"/>
                        </a:solidFill>
                        <a:latin typeface="Josefin Sans"/>
                        <a:ea typeface="Josefin Sans"/>
                        <a:cs typeface="Josefin Sans"/>
                        <a:sym typeface="Josefin Sans"/>
                      </a:endParaRPr>
                    </a:p>
                  </a:txBody>
                  <a:tcPr marL="91425" marR="91425" marT="91425" marB="91425">
                    <a:lnL w="12700">
                      <a:solidFill>
                        <a:schemeClr val="tx1"/>
                      </a:solidFill>
                    </a:lnL>
                    <a:lnR w="12700">
                      <a:solidFill>
                        <a:schemeClr val="tx1"/>
                      </a:solidFill>
                    </a:lnR>
                    <a:lnT w="12700">
                      <a:solidFill>
                        <a:schemeClr val="tx1"/>
                      </a:solidFill>
                    </a:lnT>
                    <a:lnB w="12700">
                      <a:solidFill>
                        <a:schemeClr val="tx1"/>
                      </a:solidFill>
                    </a:lnB>
                    <a:solidFill>
                      <a:schemeClr val="dk2"/>
                    </a:solidFill>
                  </a:tcPr>
                </a:tc>
                <a:tc>
                  <a:txBody>
                    <a:bodyPr/>
                    <a:lstStyle/>
                    <a:p>
                      <a:pPr marL="0" lvl="0" indent="0" algn="ctr">
                        <a:spcBef>
                          <a:spcPts val="0"/>
                        </a:spcBef>
                        <a:spcAft>
                          <a:spcPts val="0"/>
                        </a:spcAft>
                        <a:buNone/>
                      </a:pPr>
                      <a:r>
                        <a:rPr lang="en-US" b="1"/>
                        <a:t>11.7</a:t>
                      </a:r>
                    </a:p>
                  </a:txBody>
                  <a:tcPr marL="91425" marR="91425" marT="91425" marB="91425">
                    <a:lnL w="12700">
                      <a:solidFill>
                        <a:schemeClr val="tx1"/>
                      </a:solidFill>
                    </a:lnL>
                    <a:lnR w="12700">
                      <a:solidFill>
                        <a:schemeClr val="tx1"/>
                      </a:solidFill>
                    </a:lnR>
                    <a:lnT w="12700">
                      <a:solidFill>
                        <a:schemeClr val="tx1"/>
                      </a:solidFill>
                    </a:lnT>
                    <a:lnB w="12700">
                      <a:solidFill>
                        <a:schemeClr val="tx1"/>
                      </a:solidFill>
                    </a:lnB>
                    <a:solidFill>
                      <a:schemeClr val="accent3"/>
                    </a:solidFill>
                  </a:tcPr>
                </a:tc>
                <a:tc>
                  <a:txBody>
                    <a:bodyPr/>
                    <a:lstStyle/>
                    <a:p>
                      <a:pPr marL="0" lvl="0" indent="0" algn="ctr">
                        <a:spcBef>
                          <a:spcPts val="0"/>
                        </a:spcBef>
                        <a:spcAft>
                          <a:spcPts val="0"/>
                        </a:spcAft>
                        <a:buNone/>
                      </a:pPr>
                      <a:r>
                        <a:rPr lang="en-US" b="1"/>
                        <a:t>9</a:t>
                      </a:r>
                    </a:p>
                  </a:txBody>
                  <a:tcPr marL="91425" marR="91425" marT="91425" marB="91425">
                    <a:lnL w="12700">
                      <a:solidFill>
                        <a:schemeClr val="tx1"/>
                      </a:solidFill>
                    </a:lnL>
                    <a:lnR w="12700">
                      <a:solidFill>
                        <a:schemeClr val="tx1"/>
                      </a:solidFill>
                    </a:lnR>
                    <a:lnT w="12700">
                      <a:solidFill>
                        <a:schemeClr val="tx1"/>
                      </a:solidFill>
                    </a:lnT>
                    <a:lnB w="12700">
                      <a:solidFill>
                        <a:schemeClr val="tx1"/>
                      </a:solidFill>
                    </a:lnB>
                    <a:solidFill>
                      <a:schemeClr val="accent3"/>
                    </a:solidFill>
                  </a:tcPr>
                </a:tc>
                <a:tc>
                  <a:txBody>
                    <a:bodyPr/>
                    <a:lstStyle/>
                    <a:p>
                      <a:pPr marL="0" lvl="0" indent="0" algn="ctr">
                        <a:spcBef>
                          <a:spcPts val="0"/>
                        </a:spcBef>
                        <a:spcAft>
                          <a:spcPts val="0"/>
                        </a:spcAft>
                        <a:buNone/>
                      </a:pPr>
                      <a:r>
                        <a:rPr lang="en-US" b="1"/>
                        <a:t>6</a:t>
                      </a:r>
                    </a:p>
                  </a:txBody>
                  <a:tcPr marL="91425" marR="91425" marT="91425" marB="91425">
                    <a:lnL w="12700">
                      <a:solidFill>
                        <a:schemeClr val="tx1"/>
                      </a:solidFill>
                    </a:lnL>
                    <a:lnR w="12700">
                      <a:solidFill>
                        <a:schemeClr val="tx1"/>
                      </a:solidFill>
                    </a:lnR>
                    <a:lnT w="12700">
                      <a:solidFill>
                        <a:schemeClr val="tx1"/>
                      </a:solidFill>
                    </a:lnT>
                    <a:lnB w="12700">
                      <a:solidFill>
                        <a:schemeClr val="tx1"/>
                      </a:solidFill>
                    </a:lnB>
                    <a:solidFill>
                      <a:schemeClr val="accent3"/>
                    </a:solidFill>
                  </a:tcPr>
                </a:tc>
                <a:extLst>
                  <a:ext uri="{0D108BD9-81ED-4DB2-BD59-A6C34878D82A}">
                    <a16:rowId xmlns:a16="http://schemas.microsoft.com/office/drawing/2014/main" val="149444456"/>
                  </a:ext>
                </a:extLst>
              </a:tr>
            </a:tbl>
          </a:graphicData>
        </a:graphic>
      </p:graphicFrame>
      <p:sp>
        <p:nvSpPr>
          <p:cNvPr id="3" name="TextBox 81">
            <a:extLst>
              <a:ext uri="{FF2B5EF4-FFF2-40B4-BE49-F238E27FC236}">
                <a16:creationId xmlns:a16="http://schemas.microsoft.com/office/drawing/2014/main" id="{E2CD77EA-24FE-42CA-BAD7-A9E6387B85FF}"/>
              </a:ext>
            </a:extLst>
          </p:cNvPr>
          <p:cNvSpPr txBox="1"/>
          <p:nvPr/>
        </p:nvSpPr>
        <p:spPr>
          <a:xfrm>
            <a:off x="6048657" y="1646086"/>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sp>
        <p:nvSpPr>
          <p:cNvPr id="12" name="TextBox 4">
            <a:extLst>
              <a:ext uri="{FF2B5EF4-FFF2-40B4-BE49-F238E27FC236}">
                <a16:creationId xmlns:a16="http://schemas.microsoft.com/office/drawing/2014/main" id="{E4F0F51A-6863-48D0-B24F-7FF90B11D9DE}"/>
              </a:ext>
            </a:extLst>
          </p:cNvPr>
          <p:cNvSpPr txBox="1"/>
          <p:nvPr/>
        </p:nvSpPr>
        <p:spPr>
          <a:xfrm>
            <a:off x="7362298" y="1188064"/>
            <a:ext cx="1951425" cy="830997"/>
          </a:xfrm>
          <a:prstGeom prst="rect">
            <a:avLst/>
          </a:prstGeom>
          <a:noFill/>
        </p:spPr>
        <p:txBody>
          <a:bodyPr wrap="square" lIns="91440" tIns="45720" rIns="91440" bIns="45720" rtlCol="0" anchor="t">
            <a:spAutoFit/>
          </a:bodyPr>
          <a:lstStyle/>
          <a:p>
            <a:r>
              <a:rPr lang="en-US" sz="1600" b="1">
                <a:solidFill>
                  <a:srgbClr val="1A4568"/>
                </a:solidFill>
                <a:latin typeface="Josefin Sans"/>
              </a:rPr>
              <a:t>M = 10</a:t>
            </a:r>
          </a:p>
          <a:p>
            <a:r>
              <a:rPr lang="en-US" sz="1600" b="1">
                <a:solidFill>
                  <a:srgbClr val="1A4568"/>
                </a:solidFill>
                <a:latin typeface="Josefin Sans"/>
              </a:rPr>
              <a:t>0 : </a:t>
            </a:r>
            <a:r>
              <a:rPr lang="en-US" sz="1600" b="1" err="1">
                <a:solidFill>
                  <a:srgbClr val="1A4568"/>
                </a:solidFill>
                <a:latin typeface="Josefin Sans"/>
              </a:rPr>
              <a:t>Không</a:t>
            </a:r>
            <a:r>
              <a:rPr lang="en-US" sz="1600" b="1">
                <a:solidFill>
                  <a:srgbClr val="1A4568"/>
                </a:solidFill>
                <a:latin typeface="Josefin Sans"/>
              </a:rPr>
              <a:t> </a:t>
            </a:r>
            <a:r>
              <a:rPr lang="en-US" sz="1600" b="1" err="1">
                <a:solidFill>
                  <a:srgbClr val="1A4568"/>
                </a:solidFill>
                <a:latin typeface="Josefin Sans"/>
              </a:rPr>
              <a:t>lấy</a:t>
            </a:r>
            <a:endParaRPr lang="en-US" sz="1600" b="1">
              <a:solidFill>
                <a:srgbClr val="1A4568"/>
              </a:solidFill>
              <a:latin typeface="Josefin Sans"/>
            </a:endParaRPr>
          </a:p>
          <a:p>
            <a:r>
              <a:rPr lang="en-US" sz="1600" b="1">
                <a:solidFill>
                  <a:srgbClr val="1A4568"/>
                </a:solidFill>
                <a:latin typeface="Josefin Sans"/>
              </a:rPr>
              <a:t>1 : </a:t>
            </a:r>
            <a:r>
              <a:rPr lang="en-US" sz="1600" b="1" err="1">
                <a:solidFill>
                  <a:srgbClr val="1A4568"/>
                </a:solidFill>
                <a:latin typeface="Josefin Sans"/>
              </a:rPr>
              <a:t>Lấy</a:t>
            </a:r>
            <a:endParaRPr lang="en-US" sz="1600" b="1">
              <a:solidFill>
                <a:srgbClr val="1A4568"/>
              </a:solidFill>
              <a:latin typeface="Josefin Sans"/>
            </a:endParaRPr>
          </a:p>
        </p:txBody>
      </p:sp>
      <p:grpSp>
        <p:nvGrpSpPr>
          <p:cNvPr id="42" name="Google Shape;11986;p84">
            <a:extLst>
              <a:ext uri="{FF2B5EF4-FFF2-40B4-BE49-F238E27FC236}">
                <a16:creationId xmlns:a16="http://schemas.microsoft.com/office/drawing/2014/main" id="{0EC220D6-CC4F-4F66-87E4-B623B6224121}"/>
              </a:ext>
            </a:extLst>
          </p:cNvPr>
          <p:cNvGrpSpPr/>
          <p:nvPr/>
        </p:nvGrpSpPr>
        <p:grpSpPr>
          <a:xfrm>
            <a:off x="2197093" y="3894724"/>
            <a:ext cx="220124" cy="177185"/>
            <a:chOff x="5216456" y="3725484"/>
            <a:chExt cx="356195" cy="265631"/>
          </a:xfrm>
        </p:grpSpPr>
        <p:sp>
          <p:nvSpPr>
            <p:cNvPr id="44" name="Google Shape;11987;p84">
              <a:extLst>
                <a:ext uri="{FF2B5EF4-FFF2-40B4-BE49-F238E27FC236}">
                  <a16:creationId xmlns:a16="http://schemas.microsoft.com/office/drawing/2014/main" id="{BCA22C9C-C96B-4216-A998-EB2D6D09DD72}"/>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1E4667"/>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988;p84">
              <a:extLst>
                <a:ext uri="{FF2B5EF4-FFF2-40B4-BE49-F238E27FC236}">
                  <a16:creationId xmlns:a16="http://schemas.microsoft.com/office/drawing/2014/main" id="{4EE0354C-340C-406B-BD3B-11F712DEE64D}"/>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1E4667"/>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Nhóm 5">
            <a:extLst>
              <a:ext uri="{FF2B5EF4-FFF2-40B4-BE49-F238E27FC236}">
                <a16:creationId xmlns:a16="http://schemas.microsoft.com/office/drawing/2014/main" id="{562C440F-A7E1-4F97-9EEC-3F33EDF71C67}"/>
              </a:ext>
            </a:extLst>
          </p:cNvPr>
          <p:cNvGrpSpPr/>
          <p:nvPr/>
        </p:nvGrpSpPr>
        <p:grpSpPr>
          <a:xfrm>
            <a:off x="132009" y="2570939"/>
            <a:ext cx="1638377" cy="1168732"/>
            <a:chOff x="132009" y="2570939"/>
            <a:chExt cx="1638377" cy="1168732"/>
          </a:xfrm>
        </p:grpSpPr>
        <p:grpSp>
          <p:nvGrpSpPr>
            <p:cNvPr id="10" name="Group 9">
              <a:extLst>
                <a:ext uri="{FF2B5EF4-FFF2-40B4-BE49-F238E27FC236}">
                  <a16:creationId xmlns:a16="http://schemas.microsoft.com/office/drawing/2014/main" id="{BEDA784E-8777-42BF-BF4F-F89B0C5D3642}"/>
                </a:ext>
              </a:extLst>
            </p:cNvPr>
            <p:cNvGrpSpPr/>
            <p:nvPr/>
          </p:nvGrpSpPr>
          <p:grpSpPr>
            <a:xfrm>
              <a:off x="938734" y="2570939"/>
              <a:ext cx="831652" cy="1168732"/>
              <a:chOff x="952341" y="2564135"/>
              <a:chExt cx="831652" cy="1168732"/>
            </a:xfrm>
          </p:grpSpPr>
          <p:sp>
            <p:nvSpPr>
              <p:cNvPr id="35" name="Oval 16">
                <a:extLst>
                  <a:ext uri="{FF2B5EF4-FFF2-40B4-BE49-F238E27FC236}">
                    <a16:creationId xmlns:a16="http://schemas.microsoft.com/office/drawing/2014/main" id="{AEB62B85-CB64-4F36-9F3B-7DF6AE1FBE3B}"/>
                  </a:ext>
                </a:extLst>
              </p:cNvPr>
              <p:cNvSpPr/>
              <p:nvPr/>
            </p:nvSpPr>
            <p:spPr>
              <a:xfrm>
                <a:off x="952341" y="3289114"/>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7613" y="110232"/>
                      <a:pt x="101332" y="4624"/>
                      <a:pt x="228600" y="0"/>
                    </a:cubicBezTo>
                    <a:cubicBezTo>
                      <a:pt x="375428" y="-5406"/>
                      <a:pt x="442750" y="114211"/>
                      <a:pt x="457200" y="221877"/>
                    </a:cubicBezTo>
                    <a:cubicBezTo>
                      <a:pt x="463245" y="350980"/>
                      <a:pt x="338996" y="453494"/>
                      <a:pt x="228600" y="443754"/>
                    </a:cubicBezTo>
                    <a:cubicBezTo>
                      <a:pt x="97170" y="446615"/>
                      <a:pt x="16359" y="351422"/>
                      <a:pt x="0" y="221877"/>
                    </a:cubicBezTo>
                    <a:close/>
                  </a:path>
                  <a:path w="457200" h="443753" stroke="0" extrusionOk="0">
                    <a:moveTo>
                      <a:pt x="0" y="221877"/>
                    </a:moveTo>
                    <a:cubicBezTo>
                      <a:pt x="-4025" y="76080"/>
                      <a:pt x="123068" y="13992"/>
                      <a:pt x="228600" y="0"/>
                    </a:cubicBezTo>
                    <a:cubicBezTo>
                      <a:pt x="357619" y="2934"/>
                      <a:pt x="479027" y="99414"/>
                      <a:pt x="457200" y="221877"/>
                    </a:cubicBezTo>
                    <a:cubicBezTo>
                      <a:pt x="451682" y="330729"/>
                      <a:pt x="347608" y="435554"/>
                      <a:pt x="228600" y="443754"/>
                    </a:cubicBezTo>
                    <a:cubicBezTo>
                      <a:pt x="93478" y="421442"/>
                      <a:pt x="19209" y="346768"/>
                      <a:pt x="0" y="221877"/>
                    </a:cubicBezTo>
                    <a:close/>
                  </a:path>
                </a:pathLst>
              </a:custGeom>
              <a:ln w="41275" cap="flat">
                <a:solidFill>
                  <a:srgbClr val="80C9DD"/>
                </a:solidFill>
                <a:extLst>
                  <a:ext uri="{C807C97D-BFC1-408E-A445-0C87EB9F89A2}">
                    <ask:lineSketchStyleProps xmlns:ask="http://schemas.microsoft.com/office/drawing/2018/sketchyshapes" sd="234076488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latin typeface="Arial"/>
                    <a:cs typeface="Arial"/>
                  </a:rPr>
                  <a:t>B</a:t>
                </a:r>
                <a:endParaRPr lang="en-US" b="1">
                  <a:solidFill>
                    <a:srgbClr val="80C9DD"/>
                  </a:solidFill>
                  <a:latin typeface="Arial"/>
                  <a:cs typeface="Arial" panose="020B0604020202020204" pitchFamily="34" charset="0"/>
                </a:endParaRPr>
              </a:p>
            </p:txBody>
          </p:sp>
          <p:cxnSp>
            <p:nvCxnSpPr>
              <p:cNvPr id="45" name="Straight Connector 24">
                <a:extLst>
                  <a:ext uri="{FF2B5EF4-FFF2-40B4-BE49-F238E27FC236}">
                    <a16:creationId xmlns:a16="http://schemas.microsoft.com/office/drawing/2014/main" id="{D8649169-05FC-42C5-9EA7-B61CD5CDE2B0}"/>
                  </a:ext>
                </a:extLst>
              </p:cNvPr>
              <p:cNvCxnSpPr>
                <a:cxnSpLocks/>
              </p:cNvCxnSpPr>
              <p:nvPr/>
            </p:nvCxnSpPr>
            <p:spPr>
              <a:xfrm flipH="1">
                <a:off x="1180941" y="2564135"/>
                <a:ext cx="603052" cy="724979"/>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73" name="TextBox 53">
                <a:extLst>
                  <a:ext uri="{FF2B5EF4-FFF2-40B4-BE49-F238E27FC236}">
                    <a16:creationId xmlns:a16="http://schemas.microsoft.com/office/drawing/2014/main" id="{C4857958-A969-4ACE-B827-026FA94E5294}"/>
                  </a:ext>
                </a:extLst>
              </p:cNvPr>
              <p:cNvSpPr txBox="1"/>
              <p:nvPr/>
            </p:nvSpPr>
            <p:spPr>
              <a:xfrm>
                <a:off x="1157142" y="2701882"/>
                <a:ext cx="322525" cy="307777"/>
              </a:xfrm>
              <a:prstGeom prst="rect">
                <a:avLst/>
              </a:prstGeom>
              <a:noFill/>
            </p:spPr>
            <p:txBody>
              <a:bodyPr wrap="square" rtlCol="0">
                <a:spAutoFit/>
              </a:bodyPr>
              <a:lstStyle/>
              <a:p>
                <a:r>
                  <a:rPr lang="en-US">
                    <a:solidFill>
                      <a:srgbClr val="1A4568"/>
                    </a:solidFill>
                  </a:rPr>
                  <a:t>1</a:t>
                </a:r>
              </a:p>
            </p:txBody>
          </p:sp>
        </p:grpSp>
        <p:sp>
          <p:nvSpPr>
            <p:cNvPr id="5" name="Hộp Văn bản 4">
              <a:extLst>
                <a:ext uri="{FF2B5EF4-FFF2-40B4-BE49-F238E27FC236}">
                  <a16:creationId xmlns:a16="http://schemas.microsoft.com/office/drawing/2014/main" id="{81750E83-0A7A-4E57-8AB6-DE79A731D780}"/>
                </a:ext>
              </a:extLst>
            </p:cNvPr>
            <p:cNvSpPr txBox="1"/>
            <p:nvPr/>
          </p:nvSpPr>
          <p:spPr>
            <a:xfrm>
              <a:off x="132009" y="3372544"/>
              <a:ext cx="770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W = </a:t>
              </a:r>
              <a:r>
                <a:rPr lang="en-US"/>
                <a:t>-</a:t>
              </a:r>
              <a:r>
                <a:rPr lang="vi-VN"/>
                <a:t>6</a:t>
              </a:r>
            </a:p>
          </p:txBody>
        </p:sp>
      </p:grpSp>
    </p:spTree>
    <p:extLst>
      <p:ext uri="{BB962C8B-B14F-4D97-AF65-F5344CB8AC3E}">
        <p14:creationId xmlns:p14="http://schemas.microsoft.com/office/powerpoint/2010/main" val="26850807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59"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06E2-CAD2-45A1-BDA7-C3A92AC49360}"/>
              </a:ext>
            </a:extLst>
          </p:cNvPr>
          <p:cNvSpPr>
            <a:spLocks noGrp="1"/>
          </p:cNvSpPr>
          <p:nvPr>
            <p:ph type="title"/>
          </p:nvPr>
        </p:nvSpPr>
        <p:spPr>
          <a:xfrm>
            <a:off x="485772" y="645460"/>
            <a:ext cx="4086227" cy="788702"/>
          </a:xfrm>
        </p:spPr>
        <p:txBody>
          <a:bodyPr/>
          <a:lstStyle/>
          <a:p>
            <a:r>
              <a:rPr lang="en-US" sz="2800" err="1"/>
              <a:t>Bài</a:t>
            </a:r>
            <a:r>
              <a:rPr lang="en-US" sz="2800"/>
              <a:t> </a:t>
            </a:r>
            <a:r>
              <a:rPr lang="en-US" sz="2800" err="1"/>
              <a:t>toán</a:t>
            </a:r>
            <a:r>
              <a:rPr lang="en-US" sz="2800"/>
              <a:t> </a:t>
            </a:r>
            <a:r>
              <a:rPr lang="en-US" sz="2800" err="1"/>
              <a:t>Phân</a:t>
            </a:r>
            <a:r>
              <a:rPr lang="en-US" sz="2800"/>
              <a:t> </a:t>
            </a:r>
            <a:r>
              <a:rPr lang="en-US" sz="2800" err="1"/>
              <a:t>công</a:t>
            </a:r>
            <a:r>
              <a:rPr lang="en-US" sz="2800"/>
              <a:t>:</a:t>
            </a:r>
          </a:p>
        </p:txBody>
      </p:sp>
      <p:sp>
        <p:nvSpPr>
          <p:cNvPr id="8" name="TextBox 7">
            <a:extLst>
              <a:ext uri="{FF2B5EF4-FFF2-40B4-BE49-F238E27FC236}">
                <a16:creationId xmlns:a16="http://schemas.microsoft.com/office/drawing/2014/main" id="{3CE63BA7-758D-4E81-BAEA-A9045301DC37}"/>
              </a:ext>
            </a:extLst>
          </p:cNvPr>
          <p:cNvSpPr txBox="1"/>
          <p:nvPr/>
        </p:nvSpPr>
        <p:spPr>
          <a:xfrm>
            <a:off x="268014" y="1636888"/>
            <a:ext cx="4209393" cy="1323439"/>
          </a:xfrm>
          <a:prstGeom prst="rect">
            <a:avLst/>
          </a:prstGeom>
          <a:noFill/>
        </p:spPr>
        <p:txBody>
          <a:bodyPr wrap="square" lIns="91440" tIns="45720" rIns="91440" bIns="45720" rtlCol="0" anchor="t">
            <a:spAutoFit/>
          </a:bodyPr>
          <a:lstStyle/>
          <a:p>
            <a:r>
              <a:rPr lang="en-US" sz="1600">
                <a:solidFill>
                  <a:srgbClr val="1A4568"/>
                </a:solidFill>
                <a:latin typeface="Josefin Sans"/>
              </a:rPr>
              <a:t>Ta </a:t>
            </a:r>
            <a:r>
              <a:rPr lang="en-US" sz="1600" err="1">
                <a:solidFill>
                  <a:srgbClr val="1A4568"/>
                </a:solidFill>
                <a:latin typeface="Josefin Sans"/>
              </a:rPr>
              <a:t>có</a:t>
            </a:r>
            <a:r>
              <a:rPr lang="en-US" sz="1600">
                <a:solidFill>
                  <a:srgbClr val="1A4568"/>
                </a:solidFill>
                <a:latin typeface="Josefin Sans"/>
              </a:rPr>
              <a:t> N </a:t>
            </a:r>
            <a:r>
              <a:rPr lang="en-US" sz="1600" err="1">
                <a:solidFill>
                  <a:srgbClr val="1A4568"/>
                </a:solidFill>
                <a:latin typeface="Josefin Sans"/>
              </a:rPr>
              <a:t>nhân</a:t>
            </a:r>
            <a:r>
              <a:rPr lang="en-US" sz="1600">
                <a:solidFill>
                  <a:srgbClr val="1A4568"/>
                </a:solidFill>
                <a:latin typeface="Josefin Sans"/>
              </a:rPr>
              <a:t> </a:t>
            </a:r>
            <a:r>
              <a:rPr lang="en-US" sz="1600" err="1">
                <a:solidFill>
                  <a:srgbClr val="1A4568"/>
                </a:solidFill>
                <a:latin typeface="Josefin Sans"/>
              </a:rPr>
              <a:t>viên</a:t>
            </a:r>
            <a:r>
              <a:rPr lang="en-US" sz="1600">
                <a:solidFill>
                  <a:srgbClr val="1A4568"/>
                </a:solidFill>
                <a:latin typeface="Josefin Sans"/>
              </a:rPr>
              <a:t> </a:t>
            </a:r>
            <a:r>
              <a:rPr lang="en-US" sz="1600" err="1">
                <a:solidFill>
                  <a:srgbClr val="1A4568"/>
                </a:solidFill>
                <a:latin typeface="Josefin Sans"/>
              </a:rPr>
              <a:t>và</a:t>
            </a:r>
            <a:r>
              <a:rPr lang="en-US" sz="1600">
                <a:solidFill>
                  <a:srgbClr val="1A4568"/>
                </a:solidFill>
                <a:latin typeface="Josefin Sans"/>
              </a:rPr>
              <a:t> N </a:t>
            </a:r>
            <a:r>
              <a:rPr lang="en-US" sz="1600" err="1">
                <a:solidFill>
                  <a:srgbClr val="1A4568"/>
                </a:solidFill>
                <a:latin typeface="Josefin Sans"/>
              </a:rPr>
              <a:t>công</a:t>
            </a:r>
            <a:r>
              <a:rPr lang="en-US" sz="1600">
                <a:solidFill>
                  <a:srgbClr val="1A4568"/>
                </a:solidFill>
                <a:latin typeface="Josefin Sans"/>
              </a:rPr>
              <a:t> </a:t>
            </a:r>
            <a:r>
              <a:rPr lang="en-US" sz="1600" err="1">
                <a:solidFill>
                  <a:srgbClr val="1A4568"/>
                </a:solidFill>
                <a:latin typeface="Josefin Sans"/>
              </a:rPr>
              <a:t>việc</a:t>
            </a:r>
            <a:r>
              <a:rPr lang="en-US" sz="1600">
                <a:solidFill>
                  <a:srgbClr val="1A4568"/>
                </a:solidFill>
                <a:latin typeface="Josefin Sans"/>
              </a:rPr>
              <a:t> </a:t>
            </a:r>
            <a:r>
              <a:rPr lang="en-US" sz="1600" err="1">
                <a:solidFill>
                  <a:srgbClr val="1A4568"/>
                </a:solidFill>
                <a:latin typeface="Josefin Sans"/>
              </a:rPr>
              <a:t>cần</a:t>
            </a:r>
            <a:r>
              <a:rPr lang="en-US" sz="1600">
                <a:solidFill>
                  <a:srgbClr val="1A4568"/>
                </a:solidFill>
                <a:latin typeface="Josefin Sans"/>
              </a:rPr>
              <a:t> </a:t>
            </a:r>
            <a:r>
              <a:rPr lang="en-US" sz="1600" err="1">
                <a:solidFill>
                  <a:srgbClr val="1A4568"/>
                </a:solidFill>
                <a:latin typeface="Josefin Sans"/>
              </a:rPr>
              <a:t>phải</a:t>
            </a:r>
            <a:r>
              <a:rPr lang="en-US" sz="1600">
                <a:solidFill>
                  <a:srgbClr val="1A4568"/>
                </a:solidFill>
                <a:latin typeface="Josefin Sans"/>
              </a:rPr>
              <a:t> </a:t>
            </a:r>
            <a:r>
              <a:rPr lang="en-US" sz="1600" err="1">
                <a:solidFill>
                  <a:srgbClr val="1A4568"/>
                </a:solidFill>
                <a:latin typeface="Josefin Sans"/>
              </a:rPr>
              <a:t>hoàn</a:t>
            </a:r>
            <a:r>
              <a:rPr lang="en-US" sz="1600">
                <a:solidFill>
                  <a:srgbClr val="1A4568"/>
                </a:solidFill>
                <a:latin typeface="Josefin Sans"/>
              </a:rPr>
              <a:t> </a:t>
            </a:r>
            <a:r>
              <a:rPr lang="en-US" sz="1600" err="1">
                <a:solidFill>
                  <a:srgbClr val="1A4568"/>
                </a:solidFill>
                <a:latin typeface="Josefin Sans"/>
              </a:rPr>
              <a:t>thành</a:t>
            </a:r>
            <a:r>
              <a:rPr lang="en-US" sz="1600">
                <a:solidFill>
                  <a:srgbClr val="1A4568"/>
                </a:solidFill>
                <a:latin typeface="Josefin Sans"/>
              </a:rPr>
              <a:t>. </a:t>
            </a:r>
            <a:r>
              <a:rPr lang="en-US" sz="1600" err="1">
                <a:solidFill>
                  <a:srgbClr val="1A4568"/>
                </a:solidFill>
                <a:latin typeface="Josefin Sans"/>
              </a:rPr>
              <a:t>Mỗi</a:t>
            </a:r>
            <a:r>
              <a:rPr lang="en-US" sz="1600">
                <a:solidFill>
                  <a:srgbClr val="1A4568"/>
                </a:solidFill>
                <a:latin typeface="Josefin Sans"/>
              </a:rPr>
              <a:t> </a:t>
            </a:r>
            <a:r>
              <a:rPr lang="en-US" sz="1600" err="1">
                <a:solidFill>
                  <a:srgbClr val="1A4568"/>
                </a:solidFill>
                <a:latin typeface="Josefin Sans"/>
              </a:rPr>
              <a:t>nhân</a:t>
            </a:r>
            <a:r>
              <a:rPr lang="en-US" sz="1600">
                <a:solidFill>
                  <a:srgbClr val="1A4568"/>
                </a:solidFill>
                <a:latin typeface="Josefin Sans"/>
              </a:rPr>
              <a:t> </a:t>
            </a:r>
            <a:r>
              <a:rPr lang="en-US" sz="1600" err="1">
                <a:solidFill>
                  <a:srgbClr val="1A4568"/>
                </a:solidFill>
                <a:latin typeface="Josefin Sans"/>
              </a:rPr>
              <a:t>viên</a:t>
            </a:r>
            <a:r>
              <a:rPr lang="en-US" sz="1600">
                <a:solidFill>
                  <a:srgbClr val="1A4568"/>
                </a:solidFill>
                <a:latin typeface="Josefin Sans"/>
              </a:rPr>
              <a:t> </a:t>
            </a:r>
            <a:r>
              <a:rPr lang="en-US" sz="1600" err="1">
                <a:solidFill>
                  <a:srgbClr val="1A4568"/>
                </a:solidFill>
                <a:latin typeface="Josefin Sans"/>
              </a:rPr>
              <a:t>chỉ</a:t>
            </a:r>
            <a:r>
              <a:rPr lang="en-US" sz="1600">
                <a:solidFill>
                  <a:srgbClr val="1A4568"/>
                </a:solidFill>
                <a:latin typeface="Josefin Sans"/>
              </a:rPr>
              <a:t> </a:t>
            </a:r>
            <a:r>
              <a:rPr lang="en-US" sz="1600" err="1">
                <a:solidFill>
                  <a:srgbClr val="1A4568"/>
                </a:solidFill>
                <a:latin typeface="Josefin Sans"/>
              </a:rPr>
              <a:t>được</a:t>
            </a:r>
            <a:r>
              <a:rPr lang="en-US" sz="1600">
                <a:solidFill>
                  <a:srgbClr val="1A4568"/>
                </a:solidFill>
                <a:latin typeface="Josefin Sans"/>
              </a:rPr>
              <a:t> </a:t>
            </a:r>
            <a:r>
              <a:rPr lang="en-US" sz="1600" err="1">
                <a:solidFill>
                  <a:srgbClr val="1A4568"/>
                </a:solidFill>
                <a:latin typeface="Josefin Sans"/>
              </a:rPr>
              <a:t>làm</a:t>
            </a:r>
            <a:r>
              <a:rPr lang="en-US" sz="1600">
                <a:solidFill>
                  <a:srgbClr val="1A4568"/>
                </a:solidFill>
                <a:latin typeface="Josefin Sans"/>
              </a:rPr>
              <a:t> 1 </a:t>
            </a:r>
          </a:p>
          <a:p>
            <a:r>
              <a:rPr lang="en-US" sz="1600" err="1">
                <a:solidFill>
                  <a:srgbClr val="1A4568"/>
                </a:solidFill>
                <a:latin typeface="Josefin Sans"/>
              </a:rPr>
              <a:t>công</a:t>
            </a:r>
            <a:r>
              <a:rPr lang="en-US" sz="1600">
                <a:solidFill>
                  <a:srgbClr val="1A4568"/>
                </a:solidFill>
                <a:latin typeface="Josefin Sans"/>
              </a:rPr>
              <a:t> </a:t>
            </a:r>
            <a:r>
              <a:rPr lang="en-US" sz="1600" err="1">
                <a:solidFill>
                  <a:srgbClr val="1A4568"/>
                </a:solidFill>
                <a:latin typeface="Josefin Sans"/>
              </a:rPr>
              <a:t>việc</a:t>
            </a:r>
            <a:r>
              <a:rPr lang="en-US" sz="1600">
                <a:solidFill>
                  <a:srgbClr val="1A4568"/>
                </a:solidFill>
                <a:latin typeface="Josefin Sans"/>
              </a:rPr>
              <a:t>. </a:t>
            </a:r>
            <a:r>
              <a:rPr lang="en-US" sz="1600" err="1">
                <a:solidFill>
                  <a:srgbClr val="1A4568"/>
                </a:solidFill>
                <a:latin typeface="Josefin Sans"/>
              </a:rPr>
              <a:t>Giá</a:t>
            </a:r>
            <a:r>
              <a:rPr lang="en-US" sz="1600">
                <a:solidFill>
                  <a:srgbClr val="1A4568"/>
                </a:solidFill>
                <a:latin typeface="Josefin Sans"/>
              </a:rPr>
              <a:t> </a:t>
            </a:r>
            <a:r>
              <a:rPr lang="en-US" sz="1600" err="1">
                <a:solidFill>
                  <a:srgbClr val="1A4568"/>
                </a:solidFill>
                <a:latin typeface="Josefin Sans"/>
              </a:rPr>
              <a:t>thuê</a:t>
            </a:r>
            <a:r>
              <a:rPr lang="en-US" sz="1600">
                <a:solidFill>
                  <a:srgbClr val="1A4568"/>
                </a:solidFill>
                <a:latin typeface="Josefin Sans"/>
              </a:rPr>
              <a:t> </a:t>
            </a:r>
            <a:r>
              <a:rPr lang="en-US" sz="1600" err="1">
                <a:solidFill>
                  <a:srgbClr val="1A4568"/>
                </a:solidFill>
                <a:latin typeface="Josefin Sans"/>
              </a:rPr>
              <a:t>của</a:t>
            </a:r>
            <a:r>
              <a:rPr lang="en-US" sz="1600">
                <a:solidFill>
                  <a:srgbClr val="1A4568"/>
                </a:solidFill>
                <a:latin typeface="Josefin Sans"/>
              </a:rPr>
              <a:t> </a:t>
            </a:r>
            <a:r>
              <a:rPr lang="en-US" sz="1600" err="1">
                <a:solidFill>
                  <a:srgbClr val="1A4568"/>
                </a:solidFill>
                <a:latin typeface="Josefin Sans"/>
              </a:rPr>
              <a:t>mỗi</a:t>
            </a:r>
            <a:r>
              <a:rPr lang="en-US" sz="1600">
                <a:solidFill>
                  <a:srgbClr val="1A4568"/>
                </a:solidFill>
                <a:latin typeface="Josefin Sans"/>
              </a:rPr>
              <a:t> </a:t>
            </a:r>
            <a:r>
              <a:rPr lang="en-US" sz="1600" err="1">
                <a:solidFill>
                  <a:srgbClr val="1A4568"/>
                </a:solidFill>
                <a:latin typeface="Josefin Sans"/>
              </a:rPr>
              <a:t>người</a:t>
            </a:r>
            <a:r>
              <a:rPr lang="en-US" sz="1600">
                <a:solidFill>
                  <a:srgbClr val="1A4568"/>
                </a:solidFill>
                <a:latin typeface="Josefin Sans"/>
              </a:rPr>
              <a:t> </a:t>
            </a:r>
            <a:r>
              <a:rPr lang="en-US" sz="1600" err="1">
                <a:solidFill>
                  <a:srgbClr val="1A4568"/>
                </a:solidFill>
                <a:latin typeface="Josefin Sans"/>
              </a:rPr>
              <a:t>với</a:t>
            </a:r>
            <a:r>
              <a:rPr lang="en-US" sz="1600">
                <a:solidFill>
                  <a:srgbClr val="1A4568"/>
                </a:solidFill>
                <a:latin typeface="Josefin Sans"/>
              </a:rPr>
              <a:t> </a:t>
            </a:r>
            <a:r>
              <a:rPr lang="en-US" sz="1600" err="1">
                <a:solidFill>
                  <a:srgbClr val="1A4568"/>
                </a:solidFill>
                <a:latin typeface="Josefin Sans"/>
              </a:rPr>
              <a:t>mỗi</a:t>
            </a:r>
            <a:r>
              <a:rPr lang="en-US" sz="1600">
                <a:solidFill>
                  <a:srgbClr val="1A4568"/>
                </a:solidFill>
                <a:latin typeface="Josefin Sans"/>
              </a:rPr>
              <a:t> </a:t>
            </a:r>
            <a:r>
              <a:rPr lang="en-US" sz="1600" err="1">
                <a:solidFill>
                  <a:srgbClr val="1A4568"/>
                </a:solidFill>
                <a:latin typeface="Josefin Sans"/>
              </a:rPr>
              <a:t>công</a:t>
            </a:r>
            <a:r>
              <a:rPr lang="en-US" sz="1600">
                <a:solidFill>
                  <a:srgbClr val="1A4568"/>
                </a:solidFill>
                <a:latin typeface="Josefin Sans"/>
              </a:rPr>
              <a:t> </a:t>
            </a:r>
            <a:r>
              <a:rPr lang="en-US" sz="1600" err="1">
                <a:solidFill>
                  <a:srgbClr val="1A4568"/>
                </a:solidFill>
                <a:latin typeface="Josefin Sans"/>
              </a:rPr>
              <a:t>việc</a:t>
            </a:r>
            <a:r>
              <a:rPr lang="en-US" sz="1600">
                <a:solidFill>
                  <a:srgbClr val="1A4568"/>
                </a:solidFill>
                <a:latin typeface="Josefin Sans"/>
              </a:rPr>
              <a:t> </a:t>
            </a:r>
            <a:r>
              <a:rPr lang="en-US" sz="1600" err="1">
                <a:solidFill>
                  <a:srgbClr val="1A4568"/>
                </a:solidFill>
                <a:latin typeface="Josefin Sans"/>
              </a:rPr>
              <a:t>là</a:t>
            </a:r>
            <a:r>
              <a:rPr lang="en-US" sz="1600">
                <a:solidFill>
                  <a:srgbClr val="1A4568"/>
                </a:solidFill>
                <a:latin typeface="Josefin Sans"/>
              </a:rPr>
              <a:t> </a:t>
            </a:r>
            <a:r>
              <a:rPr lang="en-US" sz="1600" err="1">
                <a:solidFill>
                  <a:srgbClr val="1A4568"/>
                </a:solidFill>
                <a:latin typeface="Josefin Sans"/>
              </a:rPr>
              <a:t>khác</a:t>
            </a:r>
            <a:r>
              <a:rPr lang="en-US" sz="1600">
                <a:solidFill>
                  <a:srgbClr val="1A4568"/>
                </a:solidFill>
                <a:latin typeface="Josefin Sans"/>
              </a:rPr>
              <a:t> </a:t>
            </a:r>
            <a:r>
              <a:rPr lang="en-US" sz="1600" err="1">
                <a:solidFill>
                  <a:srgbClr val="1A4568"/>
                </a:solidFill>
                <a:latin typeface="Josefin Sans"/>
              </a:rPr>
              <a:t>nhau</a:t>
            </a:r>
            <a:r>
              <a:rPr lang="en-US" sz="1600">
                <a:solidFill>
                  <a:srgbClr val="1A4568"/>
                </a:solidFill>
                <a:latin typeface="Josefin Sans"/>
              </a:rPr>
              <a:t>. </a:t>
            </a:r>
            <a:r>
              <a:rPr lang="en-US" sz="1600" err="1">
                <a:solidFill>
                  <a:srgbClr val="1A4568"/>
                </a:solidFill>
                <a:latin typeface="Josefin Sans"/>
              </a:rPr>
              <a:t>Hãy</a:t>
            </a:r>
            <a:r>
              <a:rPr lang="en-US" sz="1600">
                <a:solidFill>
                  <a:srgbClr val="1A4568"/>
                </a:solidFill>
                <a:latin typeface="Josefin Sans"/>
              </a:rPr>
              <a:t> </a:t>
            </a:r>
            <a:r>
              <a:rPr lang="en-US" sz="1600" err="1">
                <a:solidFill>
                  <a:srgbClr val="1A4568"/>
                </a:solidFill>
                <a:latin typeface="Josefin Sans"/>
              </a:rPr>
              <a:t>phân</a:t>
            </a:r>
            <a:r>
              <a:rPr lang="en-US" sz="1600">
                <a:solidFill>
                  <a:srgbClr val="1A4568"/>
                </a:solidFill>
                <a:latin typeface="Josefin Sans"/>
              </a:rPr>
              <a:t> </a:t>
            </a:r>
            <a:r>
              <a:rPr lang="en-US" sz="1600" err="1">
                <a:solidFill>
                  <a:srgbClr val="1A4568"/>
                </a:solidFill>
                <a:latin typeface="Josefin Sans"/>
              </a:rPr>
              <a:t>công</a:t>
            </a:r>
            <a:r>
              <a:rPr lang="en-US" sz="1600">
                <a:solidFill>
                  <a:srgbClr val="1A4568"/>
                </a:solidFill>
                <a:latin typeface="Josefin Sans"/>
              </a:rPr>
              <a:t> </a:t>
            </a:r>
            <a:r>
              <a:rPr lang="en-US" sz="1600" err="1">
                <a:solidFill>
                  <a:srgbClr val="1A4568"/>
                </a:solidFill>
                <a:latin typeface="Josefin Sans"/>
              </a:rPr>
              <a:t>công</a:t>
            </a:r>
            <a:r>
              <a:rPr lang="en-US" sz="1600">
                <a:solidFill>
                  <a:srgbClr val="1A4568"/>
                </a:solidFill>
                <a:latin typeface="Josefin Sans"/>
              </a:rPr>
              <a:t> </a:t>
            </a:r>
            <a:r>
              <a:rPr lang="en-US" sz="1600" err="1">
                <a:solidFill>
                  <a:srgbClr val="1A4568"/>
                </a:solidFill>
                <a:latin typeface="Josefin Sans"/>
              </a:rPr>
              <a:t>việc</a:t>
            </a:r>
            <a:r>
              <a:rPr lang="en-US" sz="1600">
                <a:solidFill>
                  <a:srgbClr val="1A4568"/>
                </a:solidFill>
                <a:latin typeface="Josefin Sans"/>
              </a:rPr>
              <a:t> </a:t>
            </a:r>
            <a:r>
              <a:rPr lang="en-US" sz="1600" err="1">
                <a:solidFill>
                  <a:srgbClr val="1A4568"/>
                </a:solidFill>
                <a:latin typeface="Josefin Sans"/>
              </a:rPr>
              <a:t>để</a:t>
            </a:r>
            <a:r>
              <a:rPr lang="en-US" sz="1600">
                <a:solidFill>
                  <a:srgbClr val="1A4568"/>
                </a:solidFill>
                <a:latin typeface="Josefin Sans"/>
              </a:rPr>
              <a:t> </a:t>
            </a:r>
            <a:r>
              <a:rPr lang="en-US" sz="1600" err="1">
                <a:solidFill>
                  <a:srgbClr val="1A4568"/>
                </a:solidFill>
                <a:latin typeface="Josefin Sans"/>
              </a:rPr>
              <a:t>tổng</a:t>
            </a:r>
            <a:r>
              <a:rPr lang="en-US" sz="1600">
                <a:solidFill>
                  <a:srgbClr val="1A4568"/>
                </a:solidFill>
                <a:latin typeface="Josefin Sans"/>
              </a:rPr>
              <a:t> </a:t>
            </a:r>
            <a:r>
              <a:rPr lang="en-US" sz="1600" err="1">
                <a:solidFill>
                  <a:srgbClr val="1A4568"/>
                </a:solidFill>
                <a:latin typeface="Josefin Sans"/>
              </a:rPr>
              <a:t>số</a:t>
            </a:r>
            <a:r>
              <a:rPr lang="en-US" sz="1600">
                <a:solidFill>
                  <a:srgbClr val="1A4568"/>
                </a:solidFill>
                <a:latin typeface="Josefin Sans"/>
              </a:rPr>
              <a:t> </a:t>
            </a:r>
            <a:r>
              <a:rPr lang="en-US" sz="1600" err="1">
                <a:solidFill>
                  <a:srgbClr val="1A4568"/>
                </a:solidFill>
                <a:latin typeface="Josefin Sans"/>
              </a:rPr>
              <a:t>tiền</a:t>
            </a:r>
            <a:r>
              <a:rPr lang="en-US" sz="1600">
                <a:solidFill>
                  <a:srgbClr val="1A4568"/>
                </a:solidFill>
                <a:latin typeface="Josefin Sans"/>
              </a:rPr>
              <a:t> </a:t>
            </a:r>
            <a:r>
              <a:rPr lang="en-US" sz="1600" err="1">
                <a:solidFill>
                  <a:srgbClr val="1A4568"/>
                </a:solidFill>
                <a:latin typeface="Josefin Sans"/>
              </a:rPr>
              <a:t>thuê</a:t>
            </a:r>
            <a:r>
              <a:rPr lang="en-US" sz="1600">
                <a:solidFill>
                  <a:srgbClr val="1A4568"/>
                </a:solidFill>
                <a:latin typeface="Josefin Sans"/>
              </a:rPr>
              <a:t> </a:t>
            </a:r>
            <a:r>
              <a:rPr lang="en-US" sz="1600" err="1">
                <a:solidFill>
                  <a:srgbClr val="1A4568"/>
                </a:solidFill>
                <a:latin typeface="Josefin Sans"/>
              </a:rPr>
              <a:t>là</a:t>
            </a:r>
            <a:r>
              <a:rPr lang="en-US" sz="1600">
                <a:solidFill>
                  <a:srgbClr val="1A4568"/>
                </a:solidFill>
                <a:latin typeface="Josefin Sans"/>
              </a:rPr>
              <a:t> </a:t>
            </a:r>
            <a:r>
              <a:rPr lang="en-US" sz="1600" err="1">
                <a:solidFill>
                  <a:srgbClr val="1A4568"/>
                </a:solidFill>
                <a:latin typeface="Josefin Sans"/>
              </a:rPr>
              <a:t>ít</a:t>
            </a:r>
            <a:r>
              <a:rPr lang="en-US" sz="1600">
                <a:solidFill>
                  <a:srgbClr val="1A4568"/>
                </a:solidFill>
                <a:latin typeface="Josefin Sans"/>
              </a:rPr>
              <a:t> </a:t>
            </a:r>
            <a:r>
              <a:rPr lang="en-US" sz="1600" err="1">
                <a:solidFill>
                  <a:srgbClr val="1A4568"/>
                </a:solidFill>
                <a:latin typeface="Josefin Sans"/>
              </a:rPr>
              <a:t>nhất</a:t>
            </a:r>
            <a:endParaRPr lang="en-US" sz="1600">
              <a:solidFill>
                <a:srgbClr val="1A4568"/>
              </a:solidFill>
              <a:latin typeface="Josefin Sans"/>
            </a:endParaRPr>
          </a:p>
        </p:txBody>
      </p:sp>
      <p:graphicFrame>
        <p:nvGraphicFramePr>
          <p:cNvPr id="5" name="Google Shape;879;p52">
            <a:extLst>
              <a:ext uri="{FF2B5EF4-FFF2-40B4-BE49-F238E27FC236}">
                <a16:creationId xmlns:a16="http://schemas.microsoft.com/office/drawing/2014/main" id="{BD585ACE-7920-479E-BAF7-96C866B0E087}"/>
              </a:ext>
            </a:extLst>
          </p:cNvPr>
          <p:cNvGraphicFramePr/>
          <p:nvPr>
            <p:extLst>
              <p:ext uri="{D42A27DB-BD31-4B8C-83A1-F6EECF244321}">
                <p14:modId xmlns:p14="http://schemas.microsoft.com/office/powerpoint/2010/main" val="2051360043"/>
              </p:ext>
            </p:extLst>
          </p:nvPr>
        </p:nvGraphicFramePr>
        <p:xfrm>
          <a:off x="4810594" y="570163"/>
          <a:ext cx="3928697" cy="2133450"/>
        </p:xfrm>
        <a:graphic>
          <a:graphicData uri="http://schemas.openxmlformats.org/drawingml/2006/table">
            <a:tbl>
              <a:tblPr>
                <a:noFill/>
                <a:tableStyleId>{A871EA07-F473-45AD-805B-75C4B573366B}</a:tableStyleId>
              </a:tblPr>
              <a:tblGrid>
                <a:gridCol w="816229">
                  <a:extLst>
                    <a:ext uri="{9D8B030D-6E8A-4147-A177-3AD203B41FA5}">
                      <a16:colId xmlns:a16="http://schemas.microsoft.com/office/drawing/2014/main" val="20000"/>
                    </a:ext>
                  </a:extLst>
                </a:gridCol>
                <a:gridCol w="787451">
                  <a:extLst>
                    <a:ext uri="{9D8B030D-6E8A-4147-A177-3AD203B41FA5}">
                      <a16:colId xmlns:a16="http://schemas.microsoft.com/office/drawing/2014/main" val="20001"/>
                    </a:ext>
                  </a:extLst>
                </a:gridCol>
                <a:gridCol w="815389">
                  <a:extLst>
                    <a:ext uri="{9D8B030D-6E8A-4147-A177-3AD203B41FA5}">
                      <a16:colId xmlns:a16="http://schemas.microsoft.com/office/drawing/2014/main" val="20002"/>
                    </a:ext>
                  </a:extLst>
                </a:gridCol>
                <a:gridCol w="754814">
                  <a:extLst>
                    <a:ext uri="{9D8B030D-6E8A-4147-A177-3AD203B41FA5}">
                      <a16:colId xmlns:a16="http://schemas.microsoft.com/office/drawing/2014/main" val="20003"/>
                    </a:ext>
                  </a:extLst>
                </a:gridCol>
                <a:gridCol w="754814">
                  <a:extLst>
                    <a:ext uri="{9D8B030D-6E8A-4147-A177-3AD203B41FA5}">
                      <a16:colId xmlns:a16="http://schemas.microsoft.com/office/drawing/2014/main" val="996594862"/>
                    </a:ext>
                  </a:extLst>
                </a:gridCol>
              </a:tblGrid>
              <a:tr h="408214">
                <a:tc>
                  <a:txBody>
                    <a:bodyPr/>
                    <a:lstStyle/>
                    <a:p>
                      <a:pPr marL="0" lvl="0" indent="0" algn="ctr" rtl="0">
                        <a:spcBef>
                          <a:spcPts val="0"/>
                        </a:spcBef>
                        <a:spcAft>
                          <a:spcPts val="0"/>
                        </a:spcAft>
                        <a:buNone/>
                      </a:pPr>
                      <a:endParaRPr sz="1600">
                        <a:solidFill>
                          <a:schemeClr val="dk1"/>
                        </a:solidFill>
                        <a:latin typeface="Bebas Neue"/>
                        <a:ea typeface="Bebas Neue"/>
                        <a:cs typeface="Bebas Neue"/>
                        <a:sym typeface="Bebas Neue"/>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EDF"/>
                    </a:solidFill>
                  </a:tcPr>
                </a:tc>
                <a:tc>
                  <a:txBody>
                    <a:bodyPr/>
                    <a:lstStyle/>
                    <a:p>
                      <a:pPr marL="0" lvl="0" indent="0" algn="ctr" rtl="0">
                        <a:spcBef>
                          <a:spcPts val="0"/>
                        </a:spcBef>
                        <a:spcAft>
                          <a:spcPts val="0"/>
                        </a:spcAft>
                        <a:buNone/>
                      </a:pPr>
                      <a:r>
                        <a:rPr lang="en-US" sz="1600" b="1">
                          <a:solidFill>
                            <a:schemeClr val="dk1"/>
                          </a:solidFill>
                          <a:latin typeface="Josefin Sans"/>
                          <a:ea typeface="Josefin Sans"/>
                          <a:cs typeface="Josefin Sans"/>
                        </a:rPr>
                        <a:t>Job1</a:t>
                      </a:r>
                      <a:endParaRPr lang="en-US" sz="1600" b="1">
                        <a:solidFill>
                          <a:schemeClr val="dk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EDF"/>
                    </a:solidFill>
                  </a:tcPr>
                </a:tc>
                <a:tc>
                  <a:txBody>
                    <a:bodyPr/>
                    <a:lstStyle/>
                    <a:p>
                      <a:pPr marL="0" lvl="0" indent="0" algn="ctr" rtl="0">
                        <a:spcBef>
                          <a:spcPts val="0"/>
                        </a:spcBef>
                        <a:spcAft>
                          <a:spcPts val="0"/>
                        </a:spcAft>
                        <a:buNone/>
                      </a:pPr>
                      <a:r>
                        <a:rPr lang="en" sz="1600" b="1">
                          <a:solidFill>
                            <a:schemeClr val="dk1"/>
                          </a:solidFill>
                          <a:latin typeface="Josefin Sans"/>
                          <a:ea typeface="Josefin Sans"/>
                          <a:cs typeface="Josefin Sans"/>
                        </a:rPr>
                        <a:t>Job2</a:t>
                      </a:r>
                      <a:endParaRPr lang="en" sz="1600" b="1">
                        <a:solidFill>
                          <a:schemeClr val="dk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EDF"/>
                    </a:solidFill>
                  </a:tcPr>
                </a:tc>
                <a:tc>
                  <a:txBody>
                    <a:bodyPr/>
                    <a:lstStyle/>
                    <a:p>
                      <a:pPr marL="0" lvl="0" indent="0" algn="ctr" rtl="0">
                        <a:spcBef>
                          <a:spcPts val="0"/>
                        </a:spcBef>
                        <a:spcAft>
                          <a:spcPts val="0"/>
                        </a:spcAft>
                        <a:buNone/>
                      </a:pPr>
                      <a:r>
                        <a:rPr lang="en" sz="1600" b="1">
                          <a:solidFill>
                            <a:schemeClr val="dk1"/>
                          </a:solidFill>
                          <a:latin typeface="Josefin Sans"/>
                          <a:ea typeface="Josefin Sans"/>
                          <a:cs typeface="Josefin Sans"/>
                        </a:rPr>
                        <a:t>Job3</a:t>
                      </a:r>
                      <a:endParaRPr lang="en" sz="1600" b="1">
                        <a:solidFill>
                          <a:schemeClr val="dk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EDF"/>
                    </a:solidFill>
                  </a:tcPr>
                </a:tc>
                <a:tc>
                  <a:txBody>
                    <a:bodyPr/>
                    <a:lstStyle/>
                    <a:p>
                      <a:pPr marL="0" lvl="0" indent="0" algn="ctr">
                        <a:spcBef>
                          <a:spcPts val="0"/>
                        </a:spcBef>
                        <a:spcAft>
                          <a:spcPts val="0"/>
                        </a:spcAft>
                        <a:buNone/>
                      </a:pPr>
                      <a:r>
                        <a:rPr lang="en" sz="1600" b="1">
                          <a:solidFill>
                            <a:schemeClr val="dk1"/>
                          </a:solidFill>
                          <a:latin typeface="Josefin Sans"/>
                          <a:ea typeface="Josefin Sans"/>
                          <a:cs typeface="Josefin Sans"/>
                        </a:rPr>
                        <a:t>Job4</a:t>
                      </a:r>
                      <a:endParaRPr lang="en" sz="1600" b="1">
                        <a:solidFill>
                          <a:schemeClr val="dk1"/>
                        </a:solidFill>
                        <a:latin typeface="Josefin Sans"/>
                        <a:ea typeface="Josefin Sans"/>
                        <a:cs typeface="Josefin Sans"/>
                        <a:sym typeface="Josefin Sans"/>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rgbClr val="9DCEDF"/>
                    </a:solidFill>
                  </a:tcPr>
                </a:tc>
                <a:extLst>
                  <a:ext uri="{0D108BD9-81ED-4DB2-BD59-A6C34878D82A}">
                    <a16:rowId xmlns:a16="http://schemas.microsoft.com/office/drawing/2014/main" val="10000"/>
                  </a:ext>
                </a:extLst>
              </a:tr>
              <a:tr h="357187">
                <a:tc>
                  <a:txBody>
                    <a:bodyPr/>
                    <a:lstStyle/>
                    <a:p>
                      <a:pPr marL="0" lvl="0" indent="0" algn="ctr" rtl="0">
                        <a:spcBef>
                          <a:spcPts val="0"/>
                        </a:spcBef>
                        <a:spcAft>
                          <a:spcPts val="0"/>
                        </a:spcAft>
                        <a:buNone/>
                      </a:pPr>
                      <a:r>
                        <a:rPr lang="en" sz="1600" b="1">
                          <a:solidFill>
                            <a:schemeClr val="lt1"/>
                          </a:solidFill>
                          <a:latin typeface="Josefin Sans"/>
                          <a:ea typeface="Josefin Sans"/>
                          <a:cs typeface="Josefin Sans"/>
                        </a:rPr>
                        <a:t>A</a:t>
                      </a:r>
                      <a:endParaRPr lang="en" sz="16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sz="1600" b="1">
                          <a:solidFill>
                            <a:srgbClr val="000000"/>
                          </a:solidFill>
                          <a:latin typeface="Josefin Sans"/>
                        </a:rPr>
                        <a:t>7</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US" sz="1600" b="1"/>
                        <a:t>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US" sz="1600" b="1"/>
                        <a:t>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a:spcBef>
                          <a:spcPts val="0"/>
                        </a:spcBef>
                        <a:spcAft>
                          <a:spcPts val="0"/>
                        </a:spcAft>
                        <a:buNone/>
                      </a:pPr>
                      <a:r>
                        <a:rPr lang="en-US" sz="1600" b="1"/>
                        <a:t>6</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10001"/>
                  </a:ext>
                </a:extLst>
              </a:tr>
              <a:tr h="357187">
                <a:tc>
                  <a:txBody>
                    <a:bodyPr/>
                    <a:lstStyle/>
                    <a:p>
                      <a:pPr marL="0" lvl="0" indent="0" algn="ctr" rtl="0">
                        <a:spcBef>
                          <a:spcPts val="0"/>
                        </a:spcBef>
                        <a:spcAft>
                          <a:spcPts val="0"/>
                        </a:spcAft>
                        <a:buNone/>
                      </a:pPr>
                      <a:r>
                        <a:rPr lang="en" sz="1600" b="1">
                          <a:solidFill>
                            <a:schemeClr val="lt1"/>
                          </a:solidFill>
                          <a:latin typeface="Josefin Sans"/>
                          <a:ea typeface="Josefin Sans"/>
                          <a:cs typeface="Josefin Sans"/>
                        </a:rPr>
                        <a:t>B</a:t>
                      </a:r>
                      <a:endParaRPr lang="en" sz="16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sz="1600" b="1"/>
                        <a:t>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US" sz="1600" b="1"/>
                        <a:t>8</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US" sz="1600" b="1"/>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a:spcBef>
                          <a:spcPts val="0"/>
                        </a:spcBef>
                        <a:spcAft>
                          <a:spcPts val="0"/>
                        </a:spcAft>
                        <a:buNone/>
                      </a:pPr>
                      <a:r>
                        <a:rPr lang="en-US" sz="1600" b="1"/>
                        <a:t>9</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10002"/>
                  </a:ext>
                </a:extLst>
              </a:tr>
              <a:tr h="357187">
                <a:tc>
                  <a:txBody>
                    <a:bodyPr/>
                    <a:lstStyle/>
                    <a:p>
                      <a:pPr marL="0" lvl="0" indent="0" algn="ctr">
                        <a:spcBef>
                          <a:spcPts val="0"/>
                        </a:spcBef>
                        <a:spcAft>
                          <a:spcPts val="0"/>
                        </a:spcAft>
                        <a:buNone/>
                      </a:pPr>
                      <a:r>
                        <a:rPr lang="en" sz="1600" b="1">
                          <a:solidFill>
                            <a:schemeClr val="lt1"/>
                          </a:solidFill>
                          <a:latin typeface="Josefin Sans"/>
                          <a:ea typeface="Josefin Sans"/>
                          <a:cs typeface="Josefin Sans"/>
                        </a:rPr>
                        <a:t>C</a:t>
                      </a:r>
                      <a:endParaRPr lang="en" sz="1600" b="1">
                        <a:solidFill>
                          <a:schemeClr val="lt1"/>
                        </a:solidFill>
                        <a:latin typeface="Josefin Sans"/>
                        <a:ea typeface="Josefin Sans"/>
                        <a:cs typeface="Josefin Sans"/>
                        <a:sym typeface="Josefin Sans"/>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dk2"/>
                    </a:solidFill>
                  </a:tcPr>
                </a:tc>
                <a:tc>
                  <a:txBody>
                    <a:bodyPr/>
                    <a:lstStyle/>
                    <a:p>
                      <a:pPr marL="0" lvl="0" indent="0" algn="ctr">
                        <a:spcBef>
                          <a:spcPts val="0"/>
                        </a:spcBef>
                        <a:spcAft>
                          <a:spcPts val="0"/>
                        </a:spcAft>
                        <a:buNone/>
                      </a:pPr>
                      <a:r>
                        <a:rPr lang="en-US" sz="1600" b="1"/>
                        <a:t>9</a:t>
                      </a:r>
                    </a:p>
                  </a:txBody>
                  <a:tcPr marL="91425" marR="91425" marT="91425" marB="9142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a:spcBef>
                          <a:spcPts val="0"/>
                        </a:spcBef>
                        <a:spcAft>
                          <a:spcPts val="0"/>
                        </a:spcAft>
                        <a:buNone/>
                      </a:pPr>
                      <a:r>
                        <a:rPr lang="en-US" sz="1600" b="1"/>
                        <a:t>7</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marL="0" lvl="0" indent="0" algn="ctr">
                        <a:spcBef>
                          <a:spcPts val="0"/>
                        </a:spcBef>
                        <a:spcAft>
                          <a:spcPts val="0"/>
                        </a:spcAft>
                        <a:buNone/>
                      </a:pPr>
                      <a:r>
                        <a:rPr lang="en-US" sz="1600" b="1"/>
                        <a:t>3</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marL="0" lvl="0" indent="0" algn="ctr">
                        <a:spcBef>
                          <a:spcPts val="0"/>
                        </a:spcBef>
                        <a:spcAft>
                          <a:spcPts val="0"/>
                        </a:spcAft>
                        <a:buNone/>
                      </a:pPr>
                      <a:r>
                        <a:rPr lang="en-US" sz="1600" b="1"/>
                        <a:t>2</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364921958"/>
                  </a:ext>
                </a:extLst>
              </a:tr>
              <a:tr h="357187">
                <a:tc>
                  <a:txBody>
                    <a:bodyPr/>
                    <a:lstStyle/>
                    <a:p>
                      <a:pPr marL="0" lvl="0" indent="0" algn="ctr">
                        <a:spcBef>
                          <a:spcPts val="0"/>
                        </a:spcBef>
                        <a:spcAft>
                          <a:spcPts val="0"/>
                        </a:spcAft>
                        <a:buNone/>
                      </a:pPr>
                      <a:r>
                        <a:rPr lang="en" sz="1600" b="1">
                          <a:solidFill>
                            <a:schemeClr val="lt1"/>
                          </a:solidFill>
                          <a:latin typeface="Josefin Sans"/>
                          <a:ea typeface="Josefin Sans"/>
                          <a:cs typeface="Josefin Sans"/>
                        </a:rPr>
                        <a:t>D</a:t>
                      </a:r>
                      <a:endParaRPr lang="en" sz="1600" b="1">
                        <a:solidFill>
                          <a:schemeClr val="lt1"/>
                        </a:solidFill>
                        <a:latin typeface="Josefin Sans"/>
                        <a:ea typeface="Josefin Sans"/>
                        <a:cs typeface="Josefin Sans"/>
                        <a:sym typeface="Josefin Sans"/>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dk2"/>
                    </a:solidFill>
                  </a:tcPr>
                </a:tc>
                <a:tc>
                  <a:txBody>
                    <a:bodyPr/>
                    <a:lstStyle/>
                    <a:p>
                      <a:pPr marL="0" lvl="0" indent="0" algn="ctr">
                        <a:spcBef>
                          <a:spcPts val="0"/>
                        </a:spcBef>
                        <a:spcAft>
                          <a:spcPts val="0"/>
                        </a:spcAft>
                        <a:buNone/>
                      </a:pPr>
                      <a:r>
                        <a:rPr lang="en-US" sz="1600" b="1"/>
                        <a:t>8</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marL="0" lvl="0" indent="0" algn="ctr">
                        <a:spcBef>
                          <a:spcPts val="0"/>
                        </a:spcBef>
                        <a:spcAft>
                          <a:spcPts val="0"/>
                        </a:spcAft>
                        <a:buNone/>
                      </a:pPr>
                      <a:r>
                        <a:rPr lang="en-US" sz="1600" b="1"/>
                        <a:t>6</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marL="0" lvl="0" indent="0" algn="ctr">
                        <a:spcBef>
                          <a:spcPts val="0"/>
                        </a:spcBef>
                        <a:spcAft>
                          <a:spcPts val="0"/>
                        </a:spcAft>
                        <a:buNone/>
                      </a:pPr>
                      <a:r>
                        <a:rPr lang="en-US" sz="1600" b="1"/>
                        <a:t>2</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marL="0" lvl="0" indent="0" algn="ctr">
                        <a:spcBef>
                          <a:spcPts val="0"/>
                        </a:spcBef>
                        <a:spcAft>
                          <a:spcPts val="0"/>
                        </a:spcAft>
                        <a:buNone/>
                      </a:pPr>
                      <a:r>
                        <a:rPr lang="en-US" sz="1600" b="1"/>
                        <a:t>5</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2017094386"/>
                  </a:ext>
                </a:extLst>
              </a:tr>
            </a:tbl>
          </a:graphicData>
        </a:graphic>
      </p:graphicFrame>
    </p:spTree>
    <p:extLst>
      <p:ext uri="{BB962C8B-B14F-4D97-AF65-F5344CB8AC3E}">
        <p14:creationId xmlns:p14="http://schemas.microsoft.com/office/powerpoint/2010/main" val="33102335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4"/>
          <p:cNvSpPr txBox="1">
            <a:spLocks noGrp="1"/>
          </p:cNvSpPr>
          <p:nvPr>
            <p:ph type="title"/>
          </p:nvPr>
        </p:nvSpPr>
        <p:spPr>
          <a:xfrm>
            <a:off x="1912500" y="2160600"/>
            <a:ext cx="5319000"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Đặt vấn đề</a:t>
            </a:r>
            <a:endParaRPr/>
          </a:p>
        </p:txBody>
      </p:sp>
      <p:sp>
        <p:nvSpPr>
          <p:cNvPr id="499" name="Google Shape;499;p34"/>
          <p:cNvSpPr txBox="1">
            <a:spLocks noGrp="1"/>
          </p:cNvSpPr>
          <p:nvPr>
            <p:ph type="title" idx="2"/>
          </p:nvPr>
        </p:nvSpPr>
        <p:spPr>
          <a:xfrm>
            <a:off x="3105600" y="1164675"/>
            <a:ext cx="29328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8" name="Oval 8">
            <a:extLst>
              <a:ext uri="{FF2B5EF4-FFF2-40B4-BE49-F238E27FC236}">
                <a16:creationId xmlns:a16="http://schemas.microsoft.com/office/drawing/2014/main" id="{75DC8AE8-18D6-4191-A038-DB6278BF7430}"/>
              </a:ext>
            </a:extLst>
          </p:cNvPr>
          <p:cNvSpPr/>
          <p:nvPr/>
        </p:nvSpPr>
        <p:spPr>
          <a:xfrm>
            <a:off x="3952768" y="111784"/>
            <a:ext cx="865878" cy="443753"/>
          </a:xfrm>
          <a:custGeom>
            <a:avLst/>
            <a:gdLst>
              <a:gd name="connsiteX0" fmla="*/ 0 w 865878"/>
              <a:gd name="connsiteY0" fmla="*/ 221877 h 443753"/>
              <a:gd name="connsiteX1" fmla="*/ 432939 w 865878"/>
              <a:gd name="connsiteY1" fmla="*/ 0 h 443753"/>
              <a:gd name="connsiteX2" fmla="*/ 865878 w 865878"/>
              <a:gd name="connsiteY2" fmla="*/ 221877 h 443753"/>
              <a:gd name="connsiteX3" fmla="*/ 432939 w 865878"/>
              <a:gd name="connsiteY3" fmla="*/ 443754 h 443753"/>
              <a:gd name="connsiteX4" fmla="*/ 0 w 865878"/>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878" h="443753" fill="none" extrusionOk="0">
                <a:moveTo>
                  <a:pt x="0" y="221877"/>
                </a:moveTo>
                <a:cubicBezTo>
                  <a:pt x="-12253" y="87812"/>
                  <a:pt x="188034" y="-11498"/>
                  <a:pt x="432939" y="0"/>
                </a:cubicBezTo>
                <a:cubicBezTo>
                  <a:pt x="684871" y="15734"/>
                  <a:pt x="876793" y="106877"/>
                  <a:pt x="865878" y="221877"/>
                </a:cubicBezTo>
                <a:cubicBezTo>
                  <a:pt x="871420" y="302259"/>
                  <a:pt x="665384" y="438216"/>
                  <a:pt x="432939" y="443754"/>
                </a:cubicBezTo>
                <a:cubicBezTo>
                  <a:pt x="174170" y="454905"/>
                  <a:pt x="1016" y="347218"/>
                  <a:pt x="0" y="221877"/>
                </a:cubicBezTo>
                <a:close/>
              </a:path>
              <a:path w="865878" h="443753" stroke="0" extrusionOk="0">
                <a:moveTo>
                  <a:pt x="0" y="221877"/>
                </a:moveTo>
                <a:cubicBezTo>
                  <a:pt x="-8612" y="113012"/>
                  <a:pt x="212568" y="-16360"/>
                  <a:pt x="432939" y="0"/>
                </a:cubicBezTo>
                <a:cubicBezTo>
                  <a:pt x="675127" y="4389"/>
                  <a:pt x="872792" y="94224"/>
                  <a:pt x="865878" y="221877"/>
                </a:cubicBezTo>
                <a:cubicBezTo>
                  <a:pt x="874256" y="302479"/>
                  <a:pt x="700602" y="468271"/>
                  <a:pt x="432939" y="443754"/>
                </a:cubicBezTo>
                <a:cubicBezTo>
                  <a:pt x="191090" y="461846"/>
                  <a:pt x="-17001" y="327707"/>
                  <a:pt x="0" y="221877"/>
                </a:cubicBezTo>
                <a:close/>
              </a:path>
            </a:pathLst>
          </a:custGeom>
          <a:ln w="41275" cap="flat">
            <a:solidFill>
              <a:srgbClr val="80C9DD"/>
            </a:solidFill>
            <a:extLst>
              <a:ext uri="{C807C97D-BFC1-408E-A445-0C87EB9F89A2}">
                <ask:lineSketchStyleProps xmlns:ask="http://schemas.microsoft.com/office/drawing/2018/sketchyshapes" sd="380906851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latin typeface="Josefin Sans"/>
              </a:rPr>
              <a:t>Root</a:t>
            </a:r>
          </a:p>
        </p:txBody>
      </p:sp>
      <p:grpSp>
        <p:nvGrpSpPr>
          <p:cNvPr id="15" name="Nhóm 14">
            <a:extLst>
              <a:ext uri="{FF2B5EF4-FFF2-40B4-BE49-F238E27FC236}">
                <a16:creationId xmlns:a16="http://schemas.microsoft.com/office/drawing/2014/main" id="{08CA6071-6A5B-4BAF-9771-92F9146264A3}"/>
              </a:ext>
            </a:extLst>
          </p:cNvPr>
          <p:cNvGrpSpPr/>
          <p:nvPr/>
        </p:nvGrpSpPr>
        <p:grpSpPr>
          <a:xfrm>
            <a:off x="2304357" y="1823797"/>
            <a:ext cx="1349628" cy="1025003"/>
            <a:chOff x="2304357" y="1823797"/>
            <a:chExt cx="1349628" cy="1025003"/>
          </a:xfrm>
        </p:grpSpPr>
        <p:sp>
          <p:nvSpPr>
            <p:cNvPr id="10" name="Oval 10">
              <a:extLst>
                <a:ext uri="{FF2B5EF4-FFF2-40B4-BE49-F238E27FC236}">
                  <a16:creationId xmlns:a16="http://schemas.microsoft.com/office/drawing/2014/main" id="{E853BDFF-2657-4FB9-8E1D-58F18228AB5D}"/>
                </a:ext>
              </a:extLst>
            </p:cNvPr>
            <p:cNvSpPr/>
            <p:nvPr/>
          </p:nvSpPr>
          <p:spPr>
            <a:xfrm>
              <a:off x="2304357" y="2289386"/>
              <a:ext cx="606879" cy="559414"/>
            </a:xfrm>
            <a:custGeom>
              <a:avLst/>
              <a:gdLst>
                <a:gd name="connsiteX0" fmla="*/ 0 w 606879"/>
                <a:gd name="connsiteY0" fmla="*/ 279707 h 559414"/>
                <a:gd name="connsiteX1" fmla="*/ 303440 w 606879"/>
                <a:gd name="connsiteY1" fmla="*/ 0 h 559414"/>
                <a:gd name="connsiteX2" fmla="*/ 606880 w 606879"/>
                <a:gd name="connsiteY2" fmla="*/ 279707 h 559414"/>
                <a:gd name="connsiteX3" fmla="*/ 303440 w 606879"/>
                <a:gd name="connsiteY3" fmla="*/ 559414 h 559414"/>
                <a:gd name="connsiteX4" fmla="*/ 0 w 606879"/>
                <a:gd name="connsiteY4" fmla="*/ 279707 h 559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879" h="559414" fill="none" extrusionOk="0">
                  <a:moveTo>
                    <a:pt x="0" y="279707"/>
                  </a:moveTo>
                  <a:cubicBezTo>
                    <a:pt x="16654" y="123096"/>
                    <a:pt x="138359" y="1372"/>
                    <a:pt x="303440" y="0"/>
                  </a:cubicBezTo>
                  <a:cubicBezTo>
                    <a:pt x="455327" y="-4329"/>
                    <a:pt x="616366" y="127371"/>
                    <a:pt x="606880" y="279707"/>
                  </a:cubicBezTo>
                  <a:cubicBezTo>
                    <a:pt x="626252" y="432248"/>
                    <a:pt x="457148" y="574141"/>
                    <a:pt x="303440" y="559414"/>
                  </a:cubicBezTo>
                  <a:cubicBezTo>
                    <a:pt x="138637" y="567965"/>
                    <a:pt x="1601" y="450514"/>
                    <a:pt x="0" y="279707"/>
                  </a:cubicBezTo>
                  <a:close/>
                </a:path>
                <a:path w="606879" h="559414" stroke="0" extrusionOk="0">
                  <a:moveTo>
                    <a:pt x="0" y="279707"/>
                  </a:moveTo>
                  <a:cubicBezTo>
                    <a:pt x="16157" y="110767"/>
                    <a:pt x="128574" y="6336"/>
                    <a:pt x="303440" y="0"/>
                  </a:cubicBezTo>
                  <a:cubicBezTo>
                    <a:pt x="467635" y="-16674"/>
                    <a:pt x="598260" y="135959"/>
                    <a:pt x="606880" y="279707"/>
                  </a:cubicBezTo>
                  <a:cubicBezTo>
                    <a:pt x="615229" y="453575"/>
                    <a:pt x="471898" y="531862"/>
                    <a:pt x="303440" y="559414"/>
                  </a:cubicBezTo>
                  <a:cubicBezTo>
                    <a:pt x="134184" y="572877"/>
                    <a:pt x="-5720" y="432673"/>
                    <a:pt x="0" y="279707"/>
                  </a:cubicBezTo>
                  <a:close/>
                </a:path>
              </a:pathLst>
            </a:custGeom>
            <a:ln w="41275" cap="flat">
              <a:solidFill>
                <a:srgbClr val="80C9DD"/>
              </a:solidFill>
              <a:extLst>
                <a:ext uri="{C807C97D-BFC1-408E-A445-0C87EB9F89A2}">
                  <ask:lineSketchStyleProps xmlns:ask="http://schemas.microsoft.com/office/drawing/2018/sketchyshapes" sd="209101877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latin typeface="Arial"/>
                  <a:cs typeface="Arial"/>
                </a:rPr>
                <a:t>11</a:t>
              </a:r>
            </a:p>
          </p:txBody>
        </p:sp>
        <p:cxnSp>
          <p:nvCxnSpPr>
            <p:cNvPr id="32" name="Straight Connector 42">
              <a:extLst>
                <a:ext uri="{FF2B5EF4-FFF2-40B4-BE49-F238E27FC236}">
                  <a16:creationId xmlns:a16="http://schemas.microsoft.com/office/drawing/2014/main" id="{60D64070-9F75-4F17-85D9-69A7E36ECE29}"/>
                </a:ext>
              </a:extLst>
            </p:cNvPr>
            <p:cNvCxnSpPr/>
            <p:nvPr/>
          </p:nvCxnSpPr>
          <p:spPr>
            <a:xfrm flipH="1">
              <a:off x="2871684" y="1965436"/>
              <a:ext cx="782301" cy="439106"/>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40" name="TextBox 52">
              <a:extLst>
                <a:ext uri="{FF2B5EF4-FFF2-40B4-BE49-F238E27FC236}">
                  <a16:creationId xmlns:a16="http://schemas.microsoft.com/office/drawing/2014/main" id="{12DE3CC2-A9E2-40B4-81D8-3C49B2B1B1D5}"/>
                </a:ext>
              </a:extLst>
            </p:cNvPr>
            <p:cNvSpPr txBox="1"/>
            <p:nvPr/>
          </p:nvSpPr>
          <p:spPr>
            <a:xfrm>
              <a:off x="2654162" y="1823797"/>
              <a:ext cx="839596" cy="307777"/>
            </a:xfrm>
            <a:prstGeom prst="rect">
              <a:avLst/>
            </a:prstGeom>
            <a:noFill/>
          </p:spPr>
          <p:txBody>
            <a:bodyPr wrap="square" lIns="91440" tIns="45720" rIns="91440" bIns="45720" rtlCol="0" anchor="t">
              <a:spAutoFit/>
            </a:bodyPr>
            <a:lstStyle/>
            <a:p>
              <a:r>
                <a:rPr lang="en-US">
                  <a:solidFill>
                    <a:srgbClr val="1A4568"/>
                  </a:solidFill>
                </a:rPr>
                <a:t>B_Job1</a:t>
              </a:r>
            </a:p>
          </p:txBody>
        </p:sp>
      </p:grpSp>
      <p:grpSp>
        <p:nvGrpSpPr>
          <p:cNvPr id="19" name="Nhóm 18">
            <a:extLst>
              <a:ext uri="{FF2B5EF4-FFF2-40B4-BE49-F238E27FC236}">
                <a16:creationId xmlns:a16="http://schemas.microsoft.com/office/drawing/2014/main" id="{74EEA907-4F68-47AF-BDB6-C276378A0F30}"/>
              </a:ext>
            </a:extLst>
          </p:cNvPr>
          <p:cNvGrpSpPr/>
          <p:nvPr/>
        </p:nvGrpSpPr>
        <p:grpSpPr>
          <a:xfrm>
            <a:off x="4237264" y="1891099"/>
            <a:ext cx="1606559" cy="883099"/>
            <a:chOff x="4237264" y="1891099"/>
            <a:chExt cx="1606559" cy="883099"/>
          </a:xfrm>
        </p:grpSpPr>
        <p:sp>
          <p:nvSpPr>
            <p:cNvPr id="4" name="Oval 6">
              <a:extLst>
                <a:ext uri="{FF2B5EF4-FFF2-40B4-BE49-F238E27FC236}">
                  <a16:creationId xmlns:a16="http://schemas.microsoft.com/office/drawing/2014/main" id="{D859EBFA-C938-4D88-91D1-CFB3919A3A30}"/>
                </a:ext>
              </a:extLst>
            </p:cNvPr>
            <p:cNvSpPr/>
            <p:nvPr/>
          </p:nvSpPr>
          <p:spPr>
            <a:xfrm>
              <a:off x="5264159" y="2221588"/>
              <a:ext cx="579664" cy="552610"/>
            </a:xfrm>
            <a:custGeom>
              <a:avLst/>
              <a:gdLst>
                <a:gd name="connsiteX0" fmla="*/ 0 w 579664"/>
                <a:gd name="connsiteY0" fmla="*/ 276305 h 552610"/>
                <a:gd name="connsiteX1" fmla="*/ 289832 w 579664"/>
                <a:gd name="connsiteY1" fmla="*/ 0 h 552610"/>
                <a:gd name="connsiteX2" fmla="*/ 579664 w 579664"/>
                <a:gd name="connsiteY2" fmla="*/ 276305 h 552610"/>
                <a:gd name="connsiteX3" fmla="*/ 289832 w 579664"/>
                <a:gd name="connsiteY3" fmla="*/ 552610 h 552610"/>
                <a:gd name="connsiteX4" fmla="*/ 0 w 579664"/>
                <a:gd name="connsiteY4" fmla="*/ 276305 h 552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664" h="552610" fill="none" extrusionOk="0">
                  <a:moveTo>
                    <a:pt x="0" y="276305"/>
                  </a:moveTo>
                  <a:cubicBezTo>
                    <a:pt x="4983" y="127870"/>
                    <a:pt x="110884" y="-23673"/>
                    <a:pt x="289832" y="0"/>
                  </a:cubicBezTo>
                  <a:cubicBezTo>
                    <a:pt x="425230" y="1549"/>
                    <a:pt x="578163" y="129772"/>
                    <a:pt x="579664" y="276305"/>
                  </a:cubicBezTo>
                  <a:cubicBezTo>
                    <a:pt x="579688" y="421669"/>
                    <a:pt x="431809" y="558802"/>
                    <a:pt x="289832" y="552610"/>
                  </a:cubicBezTo>
                  <a:cubicBezTo>
                    <a:pt x="111124" y="528494"/>
                    <a:pt x="20452" y="417433"/>
                    <a:pt x="0" y="276305"/>
                  </a:cubicBezTo>
                  <a:close/>
                </a:path>
                <a:path w="579664" h="552610" stroke="0" extrusionOk="0">
                  <a:moveTo>
                    <a:pt x="0" y="276305"/>
                  </a:moveTo>
                  <a:cubicBezTo>
                    <a:pt x="-6595" y="111545"/>
                    <a:pt x="143894" y="-6302"/>
                    <a:pt x="289832" y="0"/>
                  </a:cubicBezTo>
                  <a:cubicBezTo>
                    <a:pt x="452777" y="6095"/>
                    <a:pt x="553428" y="135938"/>
                    <a:pt x="579664" y="276305"/>
                  </a:cubicBezTo>
                  <a:cubicBezTo>
                    <a:pt x="575638" y="425410"/>
                    <a:pt x="465247" y="546907"/>
                    <a:pt x="289832" y="552610"/>
                  </a:cubicBezTo>
                  <a:cubicBezTo>
                    <a:pt x="117210" y="539527"/>
                    <a:pt x="13781" y="439346"/>
                    <a:pt x="0" y="276305"/>
                  </a:cubicBezTo>
                  <a:close/>
                </a:path>
              </a:pathLst>
            </a:custGeom>
            <a:ln w="41275" cap="flat">
              <a:solidFill>
                <a:srgbClr val="80C9DD"/>
              </a:solidFill>
              <a:extLst>
                <a:ext uri="{C807C97D-BFC1-408E-A445-0C87EB9F89A2}">
                  <ask:lineSketchStyleProps xmlns:ask="http://schemas.microsoft.com/office/drawing/2018/sketchyshapes" sd="3978248048">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latin typeface="Arial"/>
                  <a:cs typeface="Arial"/>
                </a:rPr>
                <a:t>22</a:t>
              </a:r>
            </a:p>
          </p:txBody>
        </p:sp>
        <p:cxnSp>
          <p:nvCxnSpPr>
            <p:cNvPr id="30" name="Straight Connector 40">
              <a:extLst>
                <a:ext uri="{FF2B5EF4-FFF2-40B4-BE49-F238E27FC236}">
                  <a16:creationId xmlns:a16="http://schemas.microsoft.com/office/drawing/2014/main" id="{57211F61-9E31-41BA-BBCD-84EAD4AF7C61}"/>
                </a:ext>
              </a:extLst>
            </p:cNvPr>
            <p:cNvCxnSpPr>
              <a:cxnSpLocks/>
            </p:cNvCxnSpPr>
            <p:nvPr/>
          </p:nvCxnSpPr>
          <p:spPr>
            <a:xfrm>
              <a:off x="4237264" y="1891099"/>
              <a:ext cx="1136545" cy="404096"/>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44" name="TextBox 54">
              <a:extLst>
                <a:ext uri="{FF2B5EF4-FFF2-40B4-BE49-F238E27FC236}">
                  <a16:creationId xmlns:a16="http://schemas.microsoft.com/office/drawing/2014/main" id="{22A89EF0-8B13-4EBA-ACC0-6E60B5039A0F}"/>
                </a:ext>
              </a:extLst>
            </p:cNvPr>
            <p:cNvSpPr txBox="1"/>
            <p:nvPr/>
          </p:nvSpPr>
          <p:spPr>
            <a:xfrm>
              <a:off x="4268340" y="2102234"/>
              <a:ext cx="832529" cy="307777"/>
            </a:xfrm>
            <a:prstGeom prst="rect">
              <a:avLst/>
            </a:prstGeom>
            <a:noFill/>
          </p:spPr>
          <p:txBody>
            <a:bodyPr wrap="square" lIns="91440" tIns="45720" rIns="91440" bIns="45720" rtlCol="0" anchor="t">
              <a:spAutoFit/>
            </a:bodyPr>
            <a:lstStyle/>
            <a:p>
              <a:r>
                <a:rPr lang="en-US">
                  <a:solidFill>
                    <a:srgbClr val="1A4568"/>
                  </a:solidFill>
                </a:rPr>
                <a:t>B_Job4</a:t>
              </a:r>
            </a:p>
          </p:txBody>
        </p:sp>
      </p:grpSp>
      <p:grpSp>
        <p:nvGrpSpPr>
          <p:cNvPr id="11" name="Nhóm 10">
            <a:extLst>
              <a:ext uri="{FF2B5EF4-FFF2-40B4-BE49-F238E27FC236}">
                <a16:creationId xmlns:a16="http://schemas.microsoft.com/office/drawing/2014/main" id="{74EEAE45-6893-4E68-9906-DBF6E2300D23}"/>
              </a:ext>
            </a:extLst>
          </p:cNvPr>
          <p:cNvGrpSpPr/>
          <p:nvPr/>
        </p:nvGrpSpPr>
        <p:grpSpPr>
          <a:xfrm>
            <a:off x="4260087" y="558074"/>
            <a:ext cx="1886475" cy="1444156"/>
            <a:chOff x="4260087" y="558074"/>
            <a:chExt cx="1886475" cy="1444156"/>
          </a:xfrm>
        </p:grpSpPr>
        <p:sp>
          <p:nvSpPr>
            <p:cNvPr id="14" name="Oval 12">
              <a:extLst>
                <a:ext uri="{FF2B5EF4-FFF2-40B4-BE49-F238E27FC236}">
                  <a16:creationId xmlns:a16="http://schemas.microsoft.com/office/drawing/2014/main" id="{CE2CA8C8-30FC-4A4B-8304-EDCE8EC596ED}"/>
                </a:ext>
              </a:extLst>
            </p:cNvPr>
            <p:cNvSpPr/>
            <p:nvPr/>
          </p:nvSpPr>
          <p:spPr>
            <a:xfrm>
              <a:off x="5549183" y="1450647"/>
              <a:ext cx="597379" cy="551583"/>
            </a:xfrm>
            <a:custGeom>
              <a:avLst/>
              <a:gdLst>
                <a:gd name="connsiteX0" fmla="*/ 0 w 597379"/>
                <a:gd name="connsiteY0" fmla="*/ 275792 h 551583"/>
                <a:gd name="connsiteX1" fmla="*/ 298690 w 597379"/>
                <a:gd name="connsiteY1" fmla="*/ 0 h 551583"/>
                <a:gd name="connsiteX2" fmla="*/ 597380 w 597379"/>
                <a:gd name="connsiteY2" fmla="*/ 275792 h 551583"/>
                <a:gd name="connsiteX3" fmla="*/ 298690 w 597379"/>
                <a:gd name="connsiteY3" fmla="*/ 551584 h 551583"/>
                <a:gd name="connsiteX4" fmla="*/ 0 w 597379"/>
                <a:gd name="connsiteY4" fmla="*/ 275792 h 551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379" h="551583" fill="none" extrusionOk="0">
                  <a:moveTo>
                    <a:pt x="0" y="275792"/>
                  </a:moveTo>
                  <a:cubicBezTo>
                    <a:pt x="-1026" y="106255"/>
                    <a:pt x="139394" y="-2639"/>
                    <a:pt x="298690" y="0"/>
                  </a:cubicBezTo>
                  <a:cubicBezTo>
                    <a:pt x="442603" y="-6847"/>
                    <a:pt x="577817" y="118968"/>
                    <a:pt x="597380" y="275792"/>
                  </a:cubicBezTo>
                  <a:cubicBezTo>
                    <a:pt x="572621" y="417209"/>
                    <a:pt x="447390" y="546681"/>
                    <a:pt x="298690" y="551584"/>
                  </a:cubicBezTo>
                  <a:cubicBezTo>
                    <a:pt x="110252" y="568868"/>
                    <a:pt x="-12096" y="449487"/>
                    <a:pt x="0" y="275792"/>
                  </a:cubicBezTo>
                  <a:close/>
                </a:path>
                <a:path w="597379" h="551583" stroke="0" extrusionOk="0">
                  <a:moveTo>
                    <a:pt x="0" y="275792"/>
                  </a:moveTo>
                  <a:cubicBezTo>
                    <a:pt x="-12663" y="132030"/>
                    <a:pt x="142019" y="4445"/>
                    <a:pt x="298690" y="0"/>
                  </a:cubicBezTo>
                  <a:cubicBezTo>
                    <a:pt x="464229" y="4916"/>
                    <a:pt x="594740" y="124838"/>
                    <a:pt x="597380" y="275792"/>
                  </a:cubicBezTo>
                  <a:cubicBezTo>
                    <a:pt x="614676" y="419163"/>
                    <a:pt x="462974" y="548310"/>
                    <a:pt x="298690" y="551584"/>
                  </a:cubicBezTo>
                  <a:cubicBezTo>
                    <a:pt x="129653" y="551831"/>
                    <a:pt x="-16343" y="408826"/>
                    <a:pt x="0" y="275792"/>
                  </a:cubicBezTo>
                  <a:close/>
                </a:path>
              </a:pathLst>
            </a:custGeom>
            <a:ln w="41275" cap="flat">
              <a:solidFill>
                <a:srgbClr val="80C9DD"/>
              </a:solidFill>
              <a:extLst>
                <a:ext uri="{C807C97D-BFC1-408E-A445-0C87EB9F89A2}">
                  <ask:lineSketchStyleProps xmlns:ask="http://schemas.microsoft.com/office/drawing/2018/sketchyshapes" sd="2558881134">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rPr>
                <a:t>18</a:t>
              </a:r>
              <a:endParaRPr lang="en-US" b="1">
                <a:solidFill>
                  <a:srgbClr val="9DCEDF"/>
                </a:solidFill>
                <a:cs typeface="Arial"/>
              </a:endParaRPr>
            </a:p>
          </p:txBody>
        </p:sp>
        <p:cxnSp>
          <p:nvCxnSpPr>
            <p:cNvPr id="28" name="Straight Connector 26">
              <a:extLst>
                <a:ext uri="{FF2B5EF4-FFF2-40B4-BE49-F238E27FC236}">
                  <a16:creationId xmlns:a16="http://schemas.microsoft.com/office/drawing/2014/main" id="{FBB3CFB6-336E-49D1-8E75-0F5EB4578E1F}"/>
                </a:ext>
              </a:extLst>
            </p:cNvPr>
            <p:cNvCxnSpPr/>
            <p:nvPr/>
          </p:nvCxnSpPr>
          <p:spPr>
            <a:xfrm>
              <a:off x="4492025" y="558074"/>
              <a:ext cx="1167244" cy="952424"/>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46" name="TextBox 59">
              <a:extLst>
                <a:ext uri="{FF2B5EF4-FFF2-40B4-BE49-F238E27FC236}">
                  <a16:creationId xmlns:a16="http://schemas.microsoft.com/office/drawing/2014/main" id="{822FD629-FA7B-4587-A43A-C7EAD376388D}"/>
                </a:ext>
              </a:extLst>
            </p:cNvPr>
            <p:cNvSpPr txBox="1"/>
            <p:nvPr/>
          </p:nvSpPr>
          <p:spPr>
            <a:xfrm>
              <a:off x="4260087" y="841081"/>
              <a:ext cx="856790" cy="307777"/>
            </a:xfrm>
            <a:prstGeom prst="rect">
              <a:avLst/>
            </a:prstGeom>
            <a:noFill/>
          </p:spPr>
          <p:txBody>
            <a:bodyPr wrap="square" lIns="91440" tIns="45720" rIns="91440" bIns="45720" rtlCol="0" anchor="t">
              <a:spAutoFit/>
            </a:bodyPr>
            <a:lstStyle/>
            <a:p>
              <a:r>
                <a:rPr lang="en-US">
                  <a:solidFill>
                    <a:srgbClr val="1A4568"/>
                  </a:solidFill>
                </a:rPr>
                <a:t>A_Job3</a:t>
              </a:r>
            </a:p>
          </p:txBody>
        </p:sp>
      </p:grpSp>
      <p:grpSp>
        <p:nvGrpSpPr>
          <p:cNvPr id="13" name="Nhóm 12">
            <a:extLst>
              <a:ext uri="{FF2B5EF4-FFF2-40B4-BE49-F238E27FC236}">
                <a16:creationId xmlns:a16="http://schemas.microsoft.com/office/drawing/2014/main" id="{5D4C3085-FB78-42D5-B3A9-27BB7F21420F}"/>
              </a:ext>
            </a:extLst>
          </p:cNvPr>
          <p:cNvGrpSpPr/>
          <p:nvPr/>
        </p:nvGrpSpPr>
        <p:grpSpPr>
          <a:xfrm>
            <a:off x="4819771" y="302104"/>
            <a:ext cx="2756964" cy="1177732"/>
            <a:chOff x="4819771" y="302104"/>
            <a:chExt cx="2756964" cy="1177732"/>
          </a:xfrm>
        </p:grpSpPr>
        <p:sp>
          <p:nvSpPr>
            <p:cNvPr id="18" name="Oval 14">
              <a:extLst>
                <a:ext uri="{FF2B5EF4-FFF2-40B4-BE49-F238E27FC236}">
                  <a16:creationId xmlns:a16="http://schemas.microsoft.com/office/drawing/2014/main" id="{7AE4550F-2589-4958-AFF6-2E82925D50AD}"/>
                </a:ext>
              </a:extLst>
            </p:cNvPr>
            <p:cNvSpPr/>
            <p:nvPr/>
          </p:nvSpPr>
          <p:spPr>
            <a:xfrm>
              <a:off x="6990268" y="934029"/>
              <a:ext cx="586467" cy="545807"/>
            </a:xfrm>
            <a:custGeom>
              <a:avLst/>
              <a:gdLst>
                <a:gd name="connsiteX0" fmla="*/ 0 w 586467"/>
                <a:gd name="connsiteY0" fmla="*/ 272904 h 545807"/>
                <a:gd name="connsiteX1" fmla="*/ 293234 w 586467"/>
                <a:gd name="connsiteY1" fmla="*/ 0 h 545807"/>
                <a:gd name="connsiteX2" fmla="*/ 586468 w 586467"/>
                <a:gd name="connsiteY2" fmla="*/ 272904 h 545807"/>
                <a:gd name="connsiteX3" fmla="*/ 293234 w 586467"/>
                <a:gd name="connsiteY3" fmla="*/ 545808 h 545807"/>
                <a:gd name="connsiteX4" fmla="*/ 0 w 586467"/>
                <a:gd name="connsiteY4" fmla="*/ 272904 h 545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467" h="545807" fill="none" extrusionOk="0">
                  <a:moveTo>
                    <a:pt x="0" y="272904"/>
                  </a:moveTo>
                  <a:cubicBezTo>
                    <a:pt x="7774" y="99362"/>
                    <a:pt x="143310" y="-7198"/>
                    <a:pt x="293234" y="0"/>
                  </a:cubicBezTo>
                  <a:cubicBezTo>
                    <a:pt x="445787" y="6377"/>
                    <a:pt x="588878" y="123977"/>
                    <a:pt x="586468" y="272904"/>
                  </a:cubicBezTo>
                  <a:cubicBezTo>
                    <a:pt x="580279" y="452899"/>
                    <a:pt x="448490" y="542570"/>
                    <a:pt x="293234" y="545808"/>
                  </a:cubicBezTo>
                  <a:cubicBezTo>
                    <a:pt x="130028" y="519165"/>
                    <a:pt x="13698" y="431203"/>
                    <a:pt x="0" y="272904"/>
                  </a:cubicBezTo>
                  <a:close/>
                </a:path>
                <a:path w="586467" h="545807" stroke="0" extrusionOk="0">
                  <a:moveTo>
                    <a:pt x="0" y="272904"/>
                  </a:moveTo>
                  <a:cubicBezTo>
                    <a:pt x="27836" y="125639"/>
                    <a:pt x="131707" y="4345"/>
                    <a:pt x="293234" y="0"/>
                  </a:cubicBezTo>
                  <a:cubicBezTo>
                    <a:pt x="453010" y="-26901"/>
                    <a:pt x="600504" y="113060"/>
                    <a:pt x="586468" y="272904"/>
                  </a:cubicBezTo>
                  <a:cubicBezTo>
                    <a:pt x="603493" y="441292"/>
                    <a:pt x="452407" y="535412"/>
                    <a:pt x="293234" y="545808"/>
                  </a:cubicBezTo>
                  <a:cubicBezTo>
                    <a:pt x="119760" y="550658"/>
                    <a:pt x="10192" y="441492"/>
                    <a:pt x="0" y="272904"/>
                  </a:cubicBezTo>
                  <a:close/>
                </a:path>
              </a:pathLst>
            </a:custGeom>
            <a:ln w="41275" cap="flat">
              <a:solidFill>
                <a:srgbClr val="80C9DD"/>
              </a:solidFill>
              <a:extLst>
                <a:ext uri="{C807C97D-BFC1-408E-A445-0C87EB9F89A2}">
                  <ask:lineSketchStyleProps xmlns:ask="http://schemas.microsoft.com/office/drawing/2018/sketchyshapes" sd="878760193">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rPr>
                <a:t>25</a:t>
              </a:r>
              <a:endParaRPr lang="en-US" b="1">
                <a:solidFill>
                  <a:srgbClr val="9DCEDF"/>
                </a:solidFill>
                <a:cs typeface="Arial"/>
              </a:endParaRPr>
            </a:p>
          </p:txBody>
        </p:sp>
        <p:cxnSp>
          <p:nvCxnSpPr>
            <p:cNvPr id="36" name="Straight Connector 46">
              <a:extLst>
                <a:ext uri="{FF2B5EF4-FFF2-40B4-BE49-F238E27FC236}">
                  <a16:creationId xmlns:a16="http://schemas.microsoft.com/office/drawing/2014/main" id="{02D4FBE6-C261-4F7B-8569-C8B54CE72EF8}"/>
                </a:ext>
              </a:extLst>
            </p:cNvPr>
            <p:cNvCxnSpPr/>
            <p:nvPr/>
          </p:nvCxnSpPr>
          <p:spPr>
            <a:xfrm>
              <a:off x="4819771" y="302104"/>
              <a:ext cx="2152383" cy="810513"/>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48" name="TextBox 60">
              <a:extLst>
                <a:ext uri="{FF2B5EF4-FFF2-40B4-BE49-F238E27FC236}">
                  <a16:creationId xmlns:a16="http://schemas.microsoft.com/office/drawing/2014/main" id="{63E88A8D-5E84-4ABD-B70F-522FE2A6908E}"/>
                </a:ext>
              </a:extLst>
            </p:cNvPr>
            <p:cNvSpPr txBox="1"/>
            <p:nvPr/>
          </p:nvSpPr>
          <p:spPr>
            <a:xfrm>
              <a:off x="5814279" y="412746"/>
              <a:ext cx="900564" cy="307777"/>
            </a:xfrm>
            <a:prstGeom prst="rect">
              <a:avLst/>
            </a:prstGeom>
            <a:noFill/>
          </p:spPr>
          <p:txBody>
            <a:bodyPr wrap="square" lIns="91440" tIns="45720" rIns="91440" bIns="45720" rtlCol="0" anchor="t">
              <a:spAutoFit/>
            </a:bodyPr>
            <a:lstStyle/>
            <a:p>
              <a:r>
                <a:rPr lang="en-US">
                  <a:solidFill>
                    <a:srgbClr val="1A4568"/>
                  </a:solidFill>
                </a:rPr>
                <a:t>A_Job4</a:t>
              </a:r>
            </a:p>
          </p:txBody>
        </p:sp>
      </p:grpSp>
      <p:grpSp>
        <p:nvGrpSpPr>
          <p:cNvPr id="17" name="Nhóm 16">
            <a:extLst>
              <a:ext uri="{FF2B5EF4-FFF2-40B4-BE49-F238E27FC236}">
                <a16:creationId xmlns:a16="http://schemas.microsoft.com/office/drawing/2014/main" id="{83C166EA-0111-4608-9731-48BECC087268}"/>
              </a:ext>
            </a:extLst>
          </p:cNvPr>
          <p:cNvGrpSpPr/>
          <p:nvPr/>
        </p:nvGrpSpPr>
        <p:grpSpPr>
          <a:xfrm>
            <a:off x="3286516" y="2101803"/>
            <a:ext cx="1094529" cy="1180771"/>
            <a:chOff x="3286516" y="2101803"/>
            <a:chExt cx="1094529" cy="1180771"/>
          </a:xfrm>
        </p:grpSpPr>
        <p:sp>
          <p:nvSpPr>
            <p:cNvPr id="12" name="Oval 11">
              <a:extLst>
                <a:ext uri="{FF2B5EF4-FFF2-40B4-BE49-F238E27FC236}">
                  <a16:creationId xmlns:a16="http://schemas.microsoft.com/office/drawing/2014/main" id="{A5A73DEC-C172-4955-8AF9-C30D2639CB21}"/>
                </a:ext>
              </a:extLst>
            </p:cNvPr>
            <p:cNvSpPr/>
            <p:nvPr/>
          </p:nvSpPr>
          <p:spPr>
            <a:xfrm>
              <a:off x="3801381" y="2716357"/>
              <a:ext cx="579664" cy="566217"/>
            </a:xfrm>
            <a:custGeom>
              <a:avLst/>
              <a:gdLst>
                <a:gd name="connsiteX0" fmla="*/ 0 w 579664"/>
                <a:gd name="connsiteY0" fmla="*/ 283109 h 566217"/>
                <a:gd name="connsiteX1" fmla="*/ 289832 w 579664"/>
                <a:gd name="connsiteY1" fmla="*/ 0 h 566217"/>
                <a:gd name="connsiteX2" fmla="*/ 579664 w 579664"/>
                <a:gd name="connsiteY2" fmla="*/ 283109 h 566217"/>
                <a:gd name="connsiteX3" fmla="*/ 289832 w 579664"/>
                <a:gd name="connsiteY3" fmla="*/ 566218 h 566217"/>
                <a:gd name="connsiteX4" fmla="*/ 0 w 579664"/>
                <a:gd name="connsiteY4" fmla="*/ 283109 h 566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664" h="566217" fill="none" extrusionOk="0">
                  <a:moveTo>
                    <a:pt x="0" y="283109"/>
                  </a:moveTo>
                  <a:cubicBezTo>
                    <a:pt x="25148" y="135890"/>
                    <a:pt x="127963" y="7104"/>
                    <a:pt x="289832" y="0"/>
                  </a:cubicBezTo>
                  <a:cubicBezTo>
                    <a:pt x="456644" y="-9119"/>
                    <a:pt x="590333" y="121890"/>
                    <a:pt x="579664" y="283109"/>
                  </a:cubicBezTo>
                  <a:cubicBezTo>
                    <a:pt x="578137" y="427908"/>
                    <a:pt x="444380" y="560342"/>
                    <a:pt x="289832" y="566218"/>
                  </a:cubicBezTo>
                  <a:cubicBezTo>
                    <a:pt x="130693" y="557673"/>
                    <a:pt x="25149" y="455217"/>
                    <a:pt x="0" y="283109"/>
                  </a:cubicBezTo>
                  <a:close/>
                </a:path>
                <a:path w="579664" h="566217" stroke="0" extrusionOk="0">
                  <a:moveTo>
                    <a:pt x="0" y="283109"/>
                  </a:moveTo>
                  <a:cubicBezTo>
                    <a:pt x="11836" y="154843"/>
                    <a:pt x="120148" y="-7168"/>
                    <a:pt x="289832" y="0"/>
                  </a:cubicBezTo>
                  <a:cubicBezTo>
                    <a:pt x="432405" y="2266"/>
                    <a:pt x="598100" y="124081"/>
                    <a:pt x="579664" y="283109"/>
                  </a:cubicBezTo>
                  <a:cubicBezTo>
                    <a:pt x="608450" y="430732"/>
                    <a:pt x="470633" y="547631"/>
                    <a:pt x="289832" y="566218"/>
                  </a:cubicBezTo>
                  <a:cubicBezTo>
                    <a:pt x="123714" y="566719"/>
                    <a:pt x="-3673" y="452351"/>
                    <a:pt x="0" y="283109"/>
                  </a:cubicBezTo>
                  <a:close/>
                </a:path>
              </a:pathLst>
            </a:custGeom>
            <a:ln w="41275" cap="flat">
              <a:solidFill>
                <a:srgbClr val="80C9DD"/>
              </a:solidFill>
              <a:extLst>
                <a:ext uri="{C807C97D-BFC1-408E-A445-0C87EB9F89A2}">
                  <ask:lineSketchStyleProps xmlns:ask="http://schemas.microsoft.com/office/drawing/2018/sketchyshapes" sd="57911187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16</a:t>
              </a:r>
            </a:p>
          </p:txBody>
        </p:sp>
        <p:cxnSp>
          <p:nvCxnSpPr>
            <p:cNvPr id="34" name="Straight Connector 44">
              <a:extLst>
                <a:ext uri="{FF2B5EF4-FFF2-40B4-BE49-F238E27FC236}">
                  <a16:creationId xmlns:a16="http://schemas.microsoft.com/office/drawing/2014/main" id="{4B5A93AB-049D-4DAA-92A1-1E2D8C1D48CB}"/>
                </a:ext>
              </a:extLst>
            </p:cNvPr>
            <p:cNvCxnSpPr>
              <a:cxnSpLocks/>
            </p:cNvCxnSpPr>
            <p:nvPr/>
          </p:nvCxnSpPr>
          <p:spPr>
            <a:xfrm>
              <a:off x="3960305" y="2101803"/>
              <a:ext cx="137722" cy="602840"/>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50" name="TextBox 61">
              <a:extLst>
                <a:ext uri="{FF2B5EF4-FFF2-40B4-BE49-F238E27FC236}">
                  <a16:creationId xmlns:a16="http://schemas.microsoft.com/office/drawing/2014/main" id="{3C4F821A-3979-4C77-8AE5-D3F0D1355927}"/>
                </a:ext>
              </a:extLst>
            </p:cNvPr>
            <p:cNvSpPr txBox="1"/>
            <p:nvPr/>
          </p:nvSpPr>
          <p:spPr>
            <a:xfrm>
              <a:off x="3286516" y="2301012"/>
              <a:ext cx="859743" cy="307777"/>
            </a:xfrm>
            <a:prstGeom prst="rect">
              <a:avLst/>
            </a:prstGeom>
            <a:noFill/>
          </p:spPr>
          <p:txBody>
            <a:bodyPr wrap="square" lIns="91440" tIns="45720" rIns="91440" bIns="45720" rtlCol="0" anchor="t">
              <a:spAutoFit/>
            </a:bodyPr>
            <a:lstStyle/>
            <a:p>
              <a:r>
                <a:rPr lang="en-US">
                  <a:solidFill>
                    <a:srgbClr val="1A4568"/>
                  </a:solidFill>
                </a:rPr>
                <a:t>B_Job3</a:t>
              </a:r>
            </a:p>
          </p:txBody>
        </p:sp>
      </p:grpSp>
      <p:grpSp>
        <p:nvGrpSpPr>
          <p:cNvPr id="7" name="Nhóm 6">
            <a:extLst>
              <a:ext uri="{FF2B5EF4-FFF2-40B4-BE49-F238E27FC236}">
                <a16:creationId xmlns:a16="http://schemas.microsoft.com/office/drawing/2014/main" id="{EA6DF568-FB75-4CBA-B904-AA148C9879AD}"/>
              </a:ext>
            </a:extLst>
          </p:cNvPr>
          <p:cNvGrpSpPr/>
          <p:nvPr/>
        </p:nvGrpSpPr>
        <p:grpSpPr>
          <a:xfrm>
            <a:off x="1304237" y="408397"/>
            <a:ext cx="2662186" cy="1129008"/>
            <a:chOff x="1304237" y="408397"/>
            <a:chExt cx="2662186" cy="1129008"/>
          </a:xfrm>
        </p:grpSpPr>
        <p:sp>
          <p:nvSpPr>
            <p:cNvPr id="6" name="Oval 7">
              <a:extLst>
                <a:ext uri="{FF2B5EF4-FFF2-40B4-BE49-F238E27FC236}">
                  <a16:creationId xmlns:a16="http://schemas.microsoft.com/office/drawing/2014/main" id="{4979239E-D212-47A7-8E25-B1B439208B44}"/>
                </a:ext>
              </a:extLst>
            </p:cNvPr>
            <p:cNvSpPr/>
            <p:nvPr/>
          </p:nvSpPr>
          <p:spPr>
            <a:xfrm>
              <a:off x="1304237" y="931907"/>
              <a:ext cx="608162" cy="605498"/>
            </a:xfrm>
            <a:custGeom>
              <a:avLst/>
              <a:gdLst>
                <a:gd name="connsiteX0" fmla="*/ 0 w 608162"/>
                <a:gd name="connsiteY0" fmla="*/ 302749 h 605498"/>
                <a:gd name="connsiteX1" fmla="*/ 304081 w 608162"/>
                <a:gd name="connsiteY1" fmla="*/ 0 h 605498"/>
                <a:gd name="connsiteX2" fmla="*/ 608162 w 608162"/>
                <a:gd name="connsiteY2" fmla="*/ 302749 h 605498"/>
                <a:gd name="connsiteX3" fmla="*/ 304081 w 608162"/>
                <a:gd name="connsiteY3" fmla="*/ 605498 h 605498"/>
                <a:gd name="connsiteX4" fmla="*/ 0 w 608162"/>
                <a:gd name="connsiteY4" fmla="*/ 302749 h 605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2" h="605498" fill="none" extrusionOk="0">
                  <a:moveTo>
                    <a:pt x="0" y="302749"/>
                  </a:moveTo>
                  <a:cubicBezTo>
                    <a:pt x="-10974" y="131049"/>
                    <a:pt x="121402" y="26635"/>
                    <a:pt x="304081" y="0"/>
                  </a:cubicBezTo>
                  <a:cubicBezTo>
                    <a:pt x="475647" y="4165"/>
                    <a:pt x="614623" y="142150"/>
                    <a:pt x="608162" y="302749"/>
                  </a:cubicBezTo>
                  <a:cubicBezTo>
                    <a:pt x="598485" y="466988"/>
                    <a:pt x="483917" y="619237"/>
                    <a:pt x="304081" y="605498"/>
                  </a:cubicBezTo>
                  <a:cubicBezTo>
                    <a:pt x="117236" y="631059"/>
                    <a:pt x="-7416" y="463150"/>
                    <a:pt x="0" y="302749"/>
                  </a:cubicBezTo>
                  <a:close/>
                </a:path>
                <a:path w="608162" h="605498" stroke="0" extrusionOk="0">
                  <a:moveTo>
                    <a:pt x="0" y="302749"/>
                  </a:moveTo>
                  <a:cubicBezTo>
                    <a:pt x="12907" y="116549"/>
                    <a:pt x="139895" y="5883"/>
                    <a:pt x="304081" y="0"/>
                  </a:cubicBezTo>
                  <a:cubicBezTo>
                    <a:pt x="462041" y="-27777"/>
                    <a:pt x="631901" y="149745"/>
                    <a:pt x="608162" y="302749"/>
                  </a:cubicBezTo>
                  <a:cubicBezTo>
                    <a:pt x="605786" y="444031"/>
                    <a:pt x="460014" y="610906"/>
                    <a:pt x="304081" y="605498"/>
                  </a:cubicBezTo>
                  <a:cubicBezTo>
                    <a:pt x="134174" y="596058"/>
                    <a:pt x="13421" y="489306"/>
                    <a:pt x="0" y="302749"/>
                  </a:cubicBezTo>
                  <a:close/>
                </a:path>
              </a:pathLst>
            </a:custGeom>
            <a:ln w="41275" cap="flat">
              <a:solidFill>
                <a:srgbClr val="80C9DD"/>
              </a:solidFill>
              <a:extLst>
                <a:ext uri="{C807C97D-BFC1-408E-A445-0C87EB9F89A2}">
                  <ask:lineSketchStyleProps xmlns:ask="http://schemas.microsoft.com/office/drawing/2018/sketchyshapes" sd="1617256088">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19</a:t>
              </a:r>
            </a:p>
          </p:txBody>
        </p:sp>
        <p:cxnSp>
          <p:nvCxnSpPr>
            <p:cNvPr id="22" name="Straight Connector 20">
              <a:extLst>
                <a:ext uri="{FF2B5EF4-FFF2-40B4-BE49-F238E27FC236}">
                  <a16:creationId xmlns:a16="http://schemas.microsoft.com/office/drawing/2014/main" id="{9AF61359-59C7-4E95-A5AD-B67595AFF272}"/>
                </a:ext>
              </a:extLst>
            </p:cNvPr>
            <p:cNvCxnSpPr/>
            <p:nvPr/>
          </p:nvCxnSpPr>
          <p:spPr>
            <a:xfrm flipH="1">
              <a:off x="1923751" y="408397"/>
              <a:ext cx="2042672" cy="787595"/>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66" name="Hộp Văn bản 65">
              <a:extLst>
                <a:ext uri="{FF2B5EF4-FFF2-40B4-BE49-F238E27FC236}">
                  <a16:creationId xmlns:a16="http://schemas.microsoft.com/office/drawing/2014/main" id="{57038100-0E3A-40AB-83A7-EC8B3EF6038D}"/>
                </a:ext>
              </a:extLst>
            </p:cNvPr>
            <p:cNvSpPr txBox="1"/>
            <p:nvPr/>
          </p:nvSpPr>
          <p:spPr>
            <a:xfrm>
              <a:off x="2305001" y="531216"/>
              <a:ext cx="8868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t>A_Job1</a:t>
              </a:r>
            </a:p>
          </p:txBody>
        </p:sp>
      </p:grpSp>
      <p:grpSp>
        <p:nvGrpSpPr>
          <p:cNvPr id="9" name="Nhóm 8">
            <a:extLst>
              <a:ext uri="{FF2B5EF4-FFF2-40B4-BE49-F238E27FC236}">
                <a16:creationId xmlns:a16="http://schemas.microsoft.com/office/drawing/2014/main" id="{CE9A48D3-6594-40B9-AB9E-76CD384ED238}"/>
              </a:ext>
            </a:extLst>
          </p:cNvPr>
          <p:cNvGrpSpPr/>
          <p:nvPr/>
        </p:nvGrpSpPr>
        <p:grpSpPr>
          <a:xfrm>
            <a:off x="3287445" y="570139"/>
            <a:ext cx="993998" cy="1530398"/>
            <a:chOff x="3287445" y="570139"/>
            <a:chExt cx="993998" cy="1530398"/>
          </a:xfrm>
        </p:grpSpPr>
        <p:sp>
          <p:nvSpPr>
            <p:cNvPr id="16" name="Oval 13">
              <a:extLst>
                <a:ext uri="{FF2B5EF4-FFF2-40B4-BE49-F238E27FC236}">
                  <a16:creationId xmlns:a16="http://schemas.microsoft.com/office/drawing/2014/main" id="{3E14304A-1F21-4440-97BF-5F917DFC9998}"/>
                </a:ext>
              </a:extLst>
            </p:cNvPr>
            <p:cNvSpPr/>
            <p:nvPr/>
          </p:nvSpPr>
          <p:spPr>
            <a:xfrm>
              <a:off x="3623035" y="1538171"/>
              <a:ext cx="608162" cy="562366"/>
            </a:xfrm>
            <a:custGeom>
              <a:avLst/>
              <a:gdLst>
                <a:gd name="connsiteX0" fmla="*/ 0 w 608162"/>
                <a:gd name="connsiteY0" fmla="*/ 281183 h 562366"/>
                <a:gd name="connsiteX1" fmla="*/ 304081 w 608162"/>
                <a:gd name="connsiteY1" fmla="*/ 0 h 562366"/>
                <a:gd name="connsiteX2" fmla="*/ 608162 w 608162"/>
                <a:gd name="connsiteY2" fmla="*/ 281183 h 562366"/>
                <a:gd name="connsiteX3" fmla="*/ 304081 w 608162"/>
                <a:gd name="connsiteY3" fmla="*/ 562366 h 562366"/>
                <a:gd name="connsiteX4" fmla="*/ 0 w 608162"/>
                <a:gd name="connsiteY4" fmla="*/ 281183 h 562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2" h="562366" fill="none" extrusionOk="0">
                  <a:moveTo>
                    <a:pt x="0" y="281183"/>
                  </a:moveTo>
                  <a:cubicBezTo>
                    <a:pt x="32660" y="123818"/>
                    <a:pt x="131496" y="-2862"/>
                    <a:pt x="304081" y="0"/>
                  </a:cubicBezTo>
                  <a:cubicBezTo>
                    <a:pt x="490118" y="19170"/>
                    <a:pt x="592463" y="109412"/>
                    <a:pt x="608162" y="281183"/>
                  </a:cubicBezTo>
                  <a:cubicBezTo>
                    <a:pt x="603134" y="446991"/>
                    <a:pt x="491275" y="539158"/>
                    <a:pt x="304081" y="562366"/>
                  </a:cubicBezTo>
                  <a:cubicBezTo>
                    <a:pt x="132422" y="560147"/>
                    <a:pt x="-343" y="439316"/>
                    <a:pt x="0" y="281183"/>
                  </a:cubicBezTo>
                  <a:close/>
                </a:path>
                <a:path w="608162" h="562366" stroke="0" extrusionOk="0">
                  <a:moveTo>
                    <a:pt x="0" y="281183"/>
                  </a:moveTo>
                  <a:cubicBezTo>
                    <a:pt x="-3977" y="152406"/>
                    <a:pt x="137287" y="29725"/>
                    <a:pt x="304081" y="0"/>
                  </a:cubicBezTo>
                  <a:cubicBezTo>
                    <a:pt x="470485" y="1713"/>
                    <a:pt x="603065" y="101416"/>
                    <a:pt x="608162" y="281183"/>
                  </a:cubicBezTo>
                  <a:cubicBezTo>
                    <a:pt x="620606" y="426928"/>
                    <a:pt x="457003" y="570781"/>
                    <a:pt x="304081" y="562366"/>
                  </a:cubicBezTo>
                  <a:cubicBezTo>
                    <a:pt x="117589" y="575916"/>
                    <a:pt x="12736" y="414988"/>
                    <a:pt x="0" y="281183"/>
                  </a:cubicBezTo>
                  <a:close/>
                </a:path>
              </a:pathLst>
            </a:custGeom>
            <a:ln w="41275" cap="flat">
              <a:solidFill>
                <a:srgbClr val="80C9DD"/>
              </a:solidFill>
              <a:extLst>
                <a:ext uri="{C807C97D-BFC1-408E-A445-0C87EB9F89A2}">
                  <ask:lineSketchStyleProps xmlns:ask="http://schemas.microsoft.com/office/drawing/2018/sketchyshapes" sd="2998267428">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ea typeface="+mn-lt"/>
                  <a:cs typeface="+mn-lt"/>
                </a:rPr>
                <a:t>16</a:t>
              </a:r>
              <a:endParaRPr lang="en-US" b="1">
                <a:solidFill>
                  <a:srgbClr val="80C9DD"/>
                </a:solidFill>
                <a:latin typeface="Arial"/>
                <a:ea typeface="+mn-lt"/>
                <a:cs typeface="Arial"/>
              </a:endParaRPr>
            </a:p>
          </p:txBody>
        </p:sp>
        <p:sp>
          <p:nvSpPr>
            <p:cNvPr id="38" name="TextBox 51">
              <a:extLst>
                <a:ext uri="{FF2B5EF4-FFF2-40B4-BE49-F238E27FC236}">
                  <a16:creationId xmlns:a16="http://schemas.microsoft.com/office/drawing/2014/main" id="{EB8D7D0F-6E18-4562-96B6-D1A977398A44}"/>
                </a:ext>
              </a:extLst>
            </p:cNvPr>
            <p:cNvSpPr txBox="1"/>
            <p:nvPr/>
          </p:nvSpPr>
          <p:spPr>
            <a:xfrm>
              <a:off x="3287445" y="878002"/>
              <a:ext cx="863857" cy="307777"/>
            </a:xfrm>
            <a:prstGeom prst="rect">
              <a:avLst/>
            </a:prstGeom>
            <a:noFill/>
          </p:spPr>
          <p:txBody>
            <a:bodyPr wrap="square" lIns="91440" tIns="45720" rIns="91440" bIns="45720" rtlCol="0" anchor="t">
              <a:spAutoFit/>
            </a:bodyPr>
            <a:lstStyle/>
            <a:p>
              <a:r>
                <a:rPr lang="en-US">
                  <a:solidFill>
                    <a:srgbClr val="1A4568"/>
                  </a:solidFill>
                </a:rPr>
                <a:t>A_Job2</a:t>
              </a:r>
            </a:p>
          </p:txBody>
        </p:sp>
        <p:cxnSp>
          <p:nvCxnSpPr>
            <p:cNvPr id="31" name="Straight Connector 20">
              <a:extLst>
                <a:ext uri="{FF2B5EF4-FFF2-40B4-BE49-F238E27FC236}">
                  <a16:creationId xmlns:a16="http://schemas.microsoft.com/office/drawing/2014/main" id="{258E28AC-FB41-4BCA-8867-2BD0E549B1A6}"/>
                </a:ext>
              </a:extLst>
            </p:cNvPr>
            <p:cNvCxnSpPr>
              <a:cxnSpLocks/>
            </p:cNvCxnSpPr>
            <p:nvPr/>
          </p:nvCxnSpPr>
          <p:spPr>
            <a:xfrm flipH="1">
              <a:off x="3897554" y="570139"/>
              <a:ext cx="383889" cy="980794"/>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grpSp>
      <p:grpSp>
        <p:nvGrpSpPr>
          <p:cNvPr id="21" name="Nhóm 20">
            <a:extLst>
              <a:ext uri="{FF2B5EF4-FFF2-40B4-BE49-F238E27FC236}">
                <a16:creationId xmlns:a16="http://schemas.microsoft.com/office/drawing/2014/main" id="{6ED1F78C-E7F1-4556-90A0-C9EDDF484CE2}"/>
              </a:ext>
            </a:extLst>
          </p:cNvPr>
          <p:cNvGrpSpPr/>
          <p:nvPr/>
        </p:nvGrpSpPr>
        <p:grpSpPr>
          <a:xfrm>
            <a:off x="789441" y="2565385"/>
            <a:ext cx="1518814" cy="1201372"/>
            <a:chOff x="789441" y="2565385"/>
            <a:chExt cx="1518814" cy="1201372"/>
          </a:xfrm>
        </p:grpSpPr>
        <p:sp>
          <p:nvSpPr>
            <p:cNvPr id="20" name="Oval 16">
              <a:extLst>
                <a:ext uri="{FF2B5EF4-FFF2-40B4-BE49-F238E27FC236}">
                  <a16:creationId xmlns:a16="http://schemas.microsoft.com/office/drawing/2014/main" id="{631D37F9-6417-44A5-A26A-7043F0C04435}"/>
                </a:ext>
              </a:extLst>
            </p:cNvPr>
            <p:cNvSpPr/>
            <p:nvPr/>
          </p:nvSpPr>
          <p:spPr>
            <a:xfrm>
              <a:off x="789441" y="3193737"/>
              <a:ext cx="559253" cy="573020"/>
            </a:xfrm>
            <a:custGeom>
              <a:avLst/>
              <a:gdLst>
                <a:gd name="connsiteX0" fmla="*/ 0 w 559253"/>
                <a:gd name="connsiteY0" fmla="*/ 286510 h 573020"/>
                <a:gd name="connsiteX1" fmla="*/ 279627 w 559253"/>
                <a:gd name="connsiteY1" fmla="*/ 0 h 573020"/>
                <a:gd name="connsiteX2" fmla="*/ 559254 w 559253"/>
                <a:gd name="connsiteY2" fmla="*/ 286510 h 573020"/>
                <a:gd name="connsiteX3" fmla="*/ 279627 w 559253"/>
                <a:gd name="connsiteY3" fmla="*/ 573020 h 573020"/>
                <a:gd name="connsiteX4" fmla="*/ 0 w 559253"/>
                <a:gd name="connsiteY4" fmla="*/ 286510 h 573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253" h="573020" fill="none" extrusionOk="0">
                  <a:moveTo>
                    <a:pt x="0" y="286510"/>
                  </a:moveTo>
                  <a:cubicBezTo>
                    <a:pt x="17726" y="139239"/>
                    <a:pt x="122331" y="13025"/>
                    <a:pt x="279627" y="0"/>
                  </a:cubicBezTo>
                  <a:cubicBezTo>
                    <a:pt x="447289" y="-3476"/>
                    <a:pt x="554051" y="133630"/>
                    <a:pt x="559254" y="286510"/>
                  </a:cubicBezTo>
                  <a:cubicBezTo>
                    <a:pt x="578852" y="466023"/>
                    <a:pt x="420384" y="581421"/>
                    <a:pt x="279627" y="573020"/>
                  </a:cubicBezTo>
                  <a:cubicBezTo>
                    <a:pt x="112010" y="580305"/>
                    <a:pt x="17453" y="452219"/>
                    <a:pt x="0" y="286510"/>
                  </a:cubicBezTo>
                  <a:close/>
                </a:path>
                <a:path w="559253" h="573020" stroke="0" extrusionOk="0">
                  <a:moveTo>
                    <a:pt x="0" y="286510"/>
                  </a:moveTo>
                  <a:cubicBezTo>
                    <a:pt x="-2005" y="116687"/>
                    <a:pt x="150643" y="17186"/>
                    <a:pt x="279627" y="0"/>
                  </a:cubicBezTo>
                  <a:cubicBezTo>
                    <a:pt x="442342" y="8783"/>
                    <a:pt x="587944" y="128375"/>
                    <a:pt x="559254" y="286510"/>
                  </a:cubicBezTo>
                  <a:cubicBezTo>
                    <a:pt x="555176" y="434630"/>
                    <a:pt x="421056" y="558298"/>
                    <a:pt x="279627" y="573020"/>
                  </a:cubicBezTo>
                  <a:cubicBezTo>
                    <a:pt x="122963" y="567411"/>
                    <a:pt x="20390" y="447241"/>
                    <a:pt x="0" y="286510"/>
                  </a:cubicBezTo>
                  <a:close/>
                </a:path>
              </a:pathLst>
            </a:custGeom>
            <a:ln w="41275" cap="flat">
              <a:solidFill>
                <a:srgbClr val="80C9DD"/>
              </a:solidFill>
              <a:extLst>
                <a:ext uri="{C807C97D-BFC1-408E-A445-0C87EB9F89A2}">
                  <ask:lineSketchStyleProps xmlns:ask="http://schemas.microsoft.com/office/drawing/2018/sketchyshapes" sd="234076488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latin typeface="Arial"/>
                  <a:cs typeface="Arial" panose="020B0604020202020204" pitchFamily="34" charset="0"/>
                </a:rPr>
                <a:t>15</a:t>
              </a:r>
            </a:p>
          </p:txBody>
        </p:sp>
        <p:cxnSp>
          <p:nvCxnSpPr>
            <p:cNvPr id="26" name="Straight Connector 24">
              <a:extLst>
                <a:ext uri="{FF2B5EF4-FFF2-40B4-BE49-F238E27FC236}">
                  <a16:creationId xmlns:a16="http://schemas.microsoft.com/office/drawing/2014/main" id="{1C943C4E-DD20-48C1-A667-2B43754E62AB}"/>
                </a:ext>
              </a:extLst>
            </p:cNvPr>
            <p:cNvCxnSpPr>
              <a:cxnSpLocks/>
            </p:cNvCxnSpPr>
            <p:nvPr/>
          </p:nvCxnSpPr>
          <p:spPr>
            <a:xfrm flipH="1">
              <a:off x="1303792" y="2693275"/>
              <a:ext cx="1004463" cy="656943"/>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35" name="TextBox 52">
              <a:extLst>
                <a:ext uri="{FF2B5EF4-FFF2-40B4-BE49-F238E27FC236}">
                  <a16:creationId xmlns:a16="http://schemas.microsoft.com/office/drawing/2014/main" id="{7F2D8C68-2D5B-485D-BADB-4158D59AC379}"/>
                </a:ext>
              </a:extLst>
            </p:cNvPr>
            <p:cNvSpPr txBox="1"/>
            <p:nvPr/>
          </p:nvSpPr>
          <p:spPr>
            <a:xfrm>
              <a:off x="1136966" y="2565385"/>
              <a:ext cx="839596" cy="523220"/>
            </a:xfrm>
            <a:prstGeom prst="rect">
              <a:avLst/>
            </a:prstGeom>
            <a:noFill/>
          </p:spPr>
          <p:txBody>
            <a:bodyPr wrap="square" lIns="91440" tIns="45720" rIns="91440" bIns="45720" rtlCol="0" anchor="t">
              <a:spAutoFit/>
            </a:bodyPr>
            <a:lstStyle/>
            <a:p>
              <a:r>
                <a:rPr lang="en-US">
                  <a:solidFill>
                    <a:srgbClr val="1A4568"/>
                  </a:solidFill>
                </a:rPr>
                <a:t>C_Job3</a:t>
              </a:r>
            </a:p>
            <a:p>
              <a:r>
                <a:rPr lang="en-US">
                  <a:solidFill>
                    <a:srgbClr val="1A4568"/>
                  </a:solidFill>
                </a:rPr>
                <a:t>D_Job4</a:t>
              </a:r>
            </a:p>
          </p:txBody>
        </p:sp>
      </p:grpSp>
      <p:grpSp>
        <p:nvGrpSpPr>
          <p:cNvPr id="23" name="Nhóm 22">
            <a:extLst>
              <a:ext uri="{FF2B5EF4-FFF2-40B4-BE49-F238E27FC236}">
                <a16:creationId xmlns:a16="http://schemas.microsoft.com/office/drawing/2014/main" id="{2C96A0C3-48DC-4C6C-A7E2-40149925DD51}"/>
              </a:ext>
            </a:extLst>
          </p:cNvPr>
          <p:cNvGrpSpPr/>
          <p:nvPr/>
        </p:nvGrpSpPr>
        <p:grpSpPr>
          <a:xfrm>
            <a:off x="2708447" y="2842575"/>
            <a:ext cx="955400" cy="1448056"/>
            <a:chOff x="2708447" y="2842575"/>
            <a:chExt cx="955400" cy="1448056"/>
          </a:xfrm>
        </p:grpSpPr>
        <p:cxnSp>
          <p:nvCxnSpPr>
            <p:cNvPr id="24" name="Straight Connector 22">
              <a:extLst>
                <a:ext uri="{FF2B5EF4-FFF2-40B4-BE49-F238E27FC236}">
                  <a16:creationId xmlns:a16="http://schemas.microsoft.com/office/drawing/2014/main" id="{3E6FC1D9-F954-40A2-96CE-C973E38893B6}"/>
                </a:ext>
              </a:extLst>
            </p:cNvPr>
            <p:cNvCxnSpPr/>
            <p:nvPr/>
          </p:nvCxnSpPr>
          <p:spPr>
            <a:xfrm flipH="1" flipV="1">
              <a:off x="2708447" y="2842575"/>
              <a:ext cx="265821" cy="866422"/>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33" name="Oval 16">
              <a:extLst>
                <a:ext uri="{FF2B5EF4-FFF2-40B4-BE49-F238E27FC236}">
                  <a16:creationId xmlns:a16="http://schemas.microsoft.com/office/drawing/2014/main" id="{26483CE0-7F9B-4E22-BBD2-A4262678DBAD}"/>
                </a:ext>
              </a:extLst>
            </p:cNvPr>
            <p:cNvSpPr/>
            <p:nvPr/>
          </p:nvSpPr>
          <p:spPr>
            <a:xfrm>
              <a:off x="2728457" y="3717611"/>
              <a:ext cx="559253" cy="573020"/>
            </a:xfrm>
            <a:custGeom>
              <a:avLst/>
              <a:gdLst>
                <a:gd name="connsiteX0" fmla="*/ 0 w 559253"/>
                <a:gd name="connsiteY0" fmla="*/ 286510 h 573020"/>
                <a:gd name="connsiteX1" fmla="*/ 279627 w 559253"/>
                <a:gd name="connsiteY1" fmla="*/ 0 h 573020"/>
                <a:gd name="connsiteX2" fmla="*/ 559254 w 559253"/>
                <a:gd name="connsiteY2" fmla="*/ 286510 h 573020"/>
                <a:gd name="connsiteX3" fmla="*/ 279627 w 559253"/>
                <a:gd name="connsiteY3" fmla="*/ 573020 h 573020"/>
                <a:gd name="connsiteX4" fmla="*/ 0 w 559253"/>
                <a:gd name="connsiteY4" fmla="*/ 286510 h 573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253" h="573020" fill="none" extrusionOk="0">
                  <a:moveTo>
                    <a:pt x="0" y="286510"/>
                  </a:moveTo>
                  <a:cubicBezTo>
                    <a:pt x="17726" y="139239"/>
                    <a:pt x="122331" y="13025"/>
                    <a:pt x="279627" y="0"/>
                  </a:cubicBezTo>
                  <a:cubicBezTo>
                    <a:pt x="447289" y="-3476"/>
                    <a:pt x="554051" y="133630"/>
                    <a:pt x="559254" y="286510"/>
                  </a:cubicBezTo>
                  <a:cubicBezTo>
                    <a:pt x="578852" y="466023"/>
                    <a:pt x="420384" y="581421"/>
                    <a:pt x="279627" y="573020"/>
                  </a:cubicBezTo>
                  <a:cubicBezTo>
                    <a:pt x="112010" y="580305"/>
                    <a:pt x="17453" y="452219"/>
                    <a:pt x="0" y="286510"/>
                  </a:cubicBezTo>
                  <a:close/>
                </a:path>
                <a:path w="559253" h="573020" stroke="0" extrusionOk="0">
                  <a:moveTo>
                    <a:pt x="0" y="286510"/>
                  </a:moveTo>
                  <a:cubicBezTo>
                    <a:pt x="-2005" y="116687"/>
                    <a:pt x="150643" y="17186"/>
                    <a:pt x="279627" y="0"/>
                  </a:cubicBezTo>
                  <a:cubicBezTo>
                    <a:pt x="442342" y="8783"/>
                    <a:pt x="587944" y="128375"/>
                    <a:pt x="559254" y="286510"/>
                  </a:cubicBezTo>
                  <a:cubicBezTo>
                    <a:pt x="555176" y="434630"/>
                    <a:pt x="421056" y="558298"/>
                    <a:pt x="279627" y="573020"/>
                  </a:cubicBezTo>
                  <a:cubicBezTo>
                    <a:pt x="122963" y="567411"/>
                    <a:pt x="20390" y="447241"/>
                    <a:pt x="0" y="286510"/>
                  </a:cubicBezTo>
                  <a:close/>
                </a:path>
              </a:pathLst>
            </a:custGeom>
            <a:ln w="41275" cap="flat">
              <a:solidFill>
                <a:srgbClr val="80C9DD"/>
              </a:solidFill>
              <a:extLst>
                <a:ext uri="{C807C97D-BFC1-408E-A445-0C87EB9F89A2}">
                  <ask:lineSketchStyleProps xmlns:ask="http://schemas.microsoft.com/office/drawing/2018/sketchyshapes" sd="234076488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cs typeface="Arial"/>
                </a:rPr>
                <a:t>11</a:t>
              </a:r>
              <a:endParaRPr lang="en-US" b="1">
                <a:solidFill>
                  <a:srgbClr val="80C9DD"/>
                </a:solidFill>
                <a:latin typeface="Arial"/>
                <a:cs typeface="Arial" panose="020B0604020202020204" pitchFamily="34" charset="0"/>
              </a:endParaRPr>
            </a:p>
          </p:txBody>
        </p:sp>
        <p:sp>
          <p:nvSpPr>
            <p:cNvPr id="37" name="TextBox 52">
              <a:extLst>
                <a:ext uri="{FF2B5EF4-FFF2-40B4-BE49-F238E27FC236}">
                  <a16:creationId xmlns:a16="http://schemas.microsoft.com/office/drawing/2014/main" id="{E77B8FC4-3BCB-4843-9F31-CF4DB5D7F0F4}"/>
                </a:ext>
              </a:extLst>
            </p:cNvPr>
            <p:cNvSpPr txBox="1"/>
            <p:nvPr/>
          </p:nvSpPr>
          <p:spPr>
            <a:xfrm>
              <a:off x="2824251" y="2932778"/>
              <a:ext cx="839596" cy="523220"/>
            </a:xfrm>
            <a:prstGeom prst="rect">
              <a:avLst/>
            </a:prstGeom>
            <a:noFill/>
          </p:spPr>
          <p:txBody>
            <a:bodyPr wrap="square" lIns="91440" tIns="45720" rIns="91440" bIns="45720" rtlCol="0" anchor="t">
              <a:spAutoFit/>
            </a:bodyPr>
            <a:lstStyle/>
            <a:p>
              <a:r>
                <a:rPr lang="en-US">
                  <a:solidFill>
                    <a:srgbClr val="1A4568"/>
                  </a:solidFill>
                </a:rPr>
                <a:t>C_Job4</a:t>
              </a:r>
            </a:p>
            <a:p>
              <a:r>
                <a:rPr lang="en-US">
                  <a:solidFill>
                    <a:srgbClr val="1A4568"/>
                  </a:solidFill>
                </a:rPr>
                <a:t>D_Job3</a:t>
              </a:r>
            </a:p>
          </p:txBody>
        </p:sp>
      </p:grpSp>
      <p:graphicFrame>
        <p:nvGraphicFramePr>
          <p:cNvPr id="41" name="Google Shape;879;p52">
            <a:extLst>
              <a:ext uri="{FF2B5EF4-FFF2-40B4-BE49-F238E27FC236}">
                <a16:creationId xmlns:a16="http://schemas.microsoft.com/office/drawing/2014/main" id="{F339EE28-07F2-4D35-B7C0-C28681AFD2E0}"/>
              </a:ext>
            </a:extLst>
          </p:cNvPr>
          <p:cNvGraphicFramePr/>
          <p:nvPr>
            <p:extLst>
              <p:ext uri="{D42A27DB-BD31-4B8C-83A1-F6EECF244321}">
                <p14:modId xmlns:p14="http://schemas.microsoft.com/office/powerpoint/2010/main" val="448276557"/>
              </p:ext>
            </p:extLst>
          </p:nvPr>
        </p:nvGraphicFramePr>
        <p:xfrm>
          <a:off x="5116877" y="2927476"/>
          <a:ext cx="3928697" cy="2133450"/>
        </p:xfrm>
        <a:graphic>
          <a:graphicData uri="http://schemas.openxmlformats.org/drawingml/2006/table">
            <a:tbl>
              <a:tblPr>
                <a:noFill/>
                <a:tableStyleId>{A871EA07-F473-45AD-805B-75C4B573366B}</a:tableStyleId>
              </a:tblPr>
              <a:tblGrid>
                <a:gridCol w="816229">
                  <a:extLst>
                    <a:ext uri="{9D8B030D-6E8A-4147-A177-3AD203B41FA5}">
                      <a16:colId xmlns:a16="http://schemas.microsoft.com/office/drawing/2014/main" val="20000"/>
                    </a:ext>
                  </a:extLst>
                </a:gridCol>
                <a:gridCol w="787451">
                  <a:extLst>
                    <a:ext uri="{9D8B030D-6E8A-4147-A177-3AD203B41FA5}">
                      <a16:colId xmlns:a16="http://schemas.microsoft.com/office/drawing/2014/main" val="20001"/>
                    </a:ext>
                  </a:extLst>
                </a:gridCol>
                <a:gridCol w="815389">
                  <a:extLst>
                    <a:ext uri="{9D8B030D-6E8A-4147-A177-3AD203B41FA5}">
                      <a16:colId xmlns:a16="http://schemas.microsoft.com/office/drawing/2014/main" val="20002"/>
                    </a:ext>
                  </a:extLst>
                </a:gridCol>
                <a:gridCol w="754814">
                  <a:extLst>
                    <a:ext uri="{9D8B030D-6E8A-4147-A177-3AD203B41FA5}">
                      <a16:colId xmlns:a16="http://schemas.microsoft.com/office/drawing/2014/main" val="20003"/>
                    </a:ext>
                  </a:extLst>
                </a:gridCol>
                <a:gridCol w="754814">
                  <a:extLst>
                    <a:ext uri="{9D8B030D-6E8A-4147-A177-3AD203B41FA5}">
                      <a16:colId xmlns:a16="http://schemas.microsoft.com/office/drawing/2014/main" val="996594862"/>
                    </a:ext>
                  </a:extLst>
                </a:gridCol>
              </a:tblGrid>
              <a:tr h="408214">
                <a:tc>
                  <a:txBody>
                    <a:bodyPr/>
                    <a:lstStyle/>
                    <a:p>
                      <a:pPr marL="0" lvl="0" indent="0" algn="ctr" rtl="0">
                        <a:spcBef>
                          <a:spcPts val="0"/>
                        </a:spcBef>
                        <a:spcAft>
                          <a:spcPts val="0"/>
                        </a:spcAft>
                        <a:buNone/>
                      </a:pPr>
                      <a:endParaRPr sz="1600">
                        <a:solidFill>
                          <a:schemeClr val="dk1"/>
                        </a:solidFill>
                        <a:latin typeface="Bebas Neue"/>
                        <a:ea typeface="Bebas Neue"/>
                        <a:cs typeface="Bebas Neue"/>
                        <a:sym typeface="Bebas Neue"/>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EDF"/>
                    </a:solidFill>
                  </a:tcPr>
                </a:tc>
                <a:tc>
                  <a:txBody>
                    <a:bodyPr/>
                    <a:lstStyle/>
                    <a:p>
                      <a:pPr marL="0" lvl="0" indent="0" algn="ctr" rtl="0">
                        <a:spcBef>
                          <a:spcPts val="0"/>
                        </a:spcBef>
                        <a:spcAft>
                          <a:spcPts val="0"/>
                        </a:spcAft>
                        <a:buNone/>
                      </a:pPr>
                      <a:r>
                        <a:rPr lang="en-US" sz="1600" b="1">
                          <a:solidFill>
                            <a:schemeClr val="dk1"/>
                          </a:solidFill>
                          <a:latin typeface="Josefin Sans"/>
                          <a:ea typeface="Josefin Sans"/>
                          <a:cs typeface="Josefin Sans"/>
                        </a:rPr>
                        <a:t>Job1</a:t>
                      </a:r>
                      <a:endParaRPr lang="en-US" sz="1600" b="1">
                        <a:solidFill>
                          <a:schemeClr val="dk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EDF"/>
                    </a:solidFill>
                  </a:tcPr>
                </a:tc>
                <a:tc>
                  <a:txBody>
                    <a:bodyPr/>
                    <a:lstStyle/>
                    <a:p>
                      <a:pPr marL="0" lvl="0" indent="0" algn="ctr" rtl="0">
                        <a:spcBef>
                          <a:spcPts val="0"/>
                        </a:spcBef>
                        <a:spcAft>
                          <a:spcPts val="0"/>
                        </a:spcAft>
                        <a:buNone/>
                      </a:pPr>
                      <a:r>
                        <a:rPr lang="en" sz="1600" b="1">
                          <a:solidFill>
                            <a:schemeClr val="dk1"/>
                          </a:solidFill>
                          <a:latin typeface="Josefin Sans"/>
                          <a:ea typeface="Josefin Sans"/>
                          <a:cs typeface="Josefin Sans"/>
                        </a:rPr>
                        <a:t>Job2</a:t>
                      </a:r>
                      <a:endParaRPr lang="en" sz="1600" b="1">
                        <a:solidFill>
                          <a:schemeClr val="dk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EDF"/>
                    </a:solidFill>
                  </a:tcPr>
                </a:tc>
                <a:tc>
                  <a:txBody>
                    <a:bodyPr/>
                    <a:lstStyle/>
                    <a:p>
                      <a:pPr marL="0" lvl="0" indent="0" algn="ctr" rtl="0">
                        <a:spcBef>
                          <a:spcPts val="0"/>
                        </a:spcBef>
                        <a:spcAft>
                          <a:spcPts val="0"/>
                        </a:spcAft>
                        <a:buNone/>
                      </a:pPr>
                      <a:r>
                        <a:rPr lang="en" sz="1600" b="1">
                          <a:solidFill>
                            <a:schemeClr val="dk1"/>
                          </a:solidFill>
                          <a:latin typeface="Josefin Sans"/>
                          <a:ea typeface="Josefin Sans"/>
                          <a:cs typeface="Josefin Sans"/>
                        </a:rPr>
                        <a:t>Job3</a:t>
                      </a:r>
                      <a:endParaRPr lang="en" sz="1600" b="1">
                        <a:solidFill>
                          <a:schemeClr val="dk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EDF"/>
                    </a:solidFill>
                  </a:tcPr>
                </a:tc>
                <a:tc>
                  <a:txBody>
                    <a:bodyPr/>
                    <a:lstStyle/>
                    <a:p>
                      <a:pPr marL="0" lvl="0" indent="0" algn="ctr">
                        <a:spcBef>
                          <a:spcPts val="0"/>
                        </a:spcBef>
                        <a:spcAft>
                          <a:spcPts val="0"/>
                        </a:spcAft>
                        <a:buNone/>
                      </a:pPr>
                      <a:r>
                        <a:rPr lang="en" sz="1600" b="1">
                          <a:solidFill>
                            <a:schemeClr val="dk1"/>
                          </a:solidFill>
                          <a:latin typeface="Josefin Sans"/>
                          <a:ea typeface="Josefin Sans"/>
                          <a:cs typeface="Josefin Sans"/>
                        </a:rPr>
                        <a:t>Job4</a:t>
                      </a:r>
                      <a:endParaRPr lang="en" sz="1600" b="1">
                        <a:solidFill>
                          <a:schemeClr val="dk1"/>
                        </a:solidFill>
                        <a:latin typeface="Josefin Sans"/>
                        <a:ea typeface="Josefin Sans"/>
                        <a:cs typeface="Josefin Sans"/>
                        <a:sym typeface="Josefin Sans"/>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rgbClr val="9DCEDF"/>
                    </a:solidFill>
                  </a:tcPr>
                </a:tc>
                <a:extLst>
                  <a:ext uri="{0D108BD9-81ED-4DB2-BD59-A6C34878D82A}">
                    <a16:rowId xmlns:a16="http://schemas.microsoft.com/office/drawing/2014/main" val="10000"/>
                  </a:ext>
                </a:extLst>
              </a:tr>
              <a:tr h="357187">
                <a:tc>
                  <a:txBody>
                    <a:bodyPr/>
                    <a:lstStyle/>
                    <a:p>
                      <a:pPr marL="0" lvl="0" indent="0" algn="ctr" rtl="0">
                        <a:spcBef>
                          <a:spcPts val="0"/>
                        </a:spcBef>
                        <a:spcAft>
                          <a:spcPts val="0"/>
                        </a:spcAft>
                        <a:buNone/>
                      </a:pPr>
                      <a:r>
                        <a:rPr lang="en" sz="1600" b="1">
                          <a:solidFill>
                            <a:schemeClr val="lt1"/>
                          </a:solidFill>
                          <a:latin typeface="Josefin Sans"/>
                          <a:ea typeface="Josefin Sans"/>
                          <a:cs typeface="Josefin Sans"/>
                        </a:rPr>
                        <a:t>A</a:t>
                      </a:r>
                      <a:endParaRPr lang="en" sz="16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sz="1600" b="1">
                          <a:solidFill>
                            <a:srgbClr val="000000"/>
                          </a:solidFill>
                          <a:latin typeface="Josefin Sans"/>
                        </a:rPr>
                        <a:t>7</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US" sz="1600" b="1"/>
                        <a:t>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US" sz="1600" b="1"/>
                        <a:t>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a:spcBef>
                          <a:spcPts val="0"/>
                        </a:spcBef>
                        <a:spcAft>
                          <a:spcPts val="0"/>
                        </a:spcAft>
                        <a:buNone/>
                      </a:pPr>
                      <a:r>
                        <a:rPr lang="en-US" sz="1600" b="1"/>
                        <a:t>6</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10001"/>
                  </a:ext>
                </a:extLst>
              </a:tr>
              <a:tr h="357187">
                <a:tc>
                  <a:txBody>
                    <a:bodyPr/>
                    <a:lstStyle/>
                    <a:p>
                      <a:pPr marL="0" lvl="0" indent="0" algn="ctr" rtl="0">
                        <a:spcBef>
                          <a:spcPts val="0"/>
                        </a:spcBef>
                        <a:spcAft>
                          <a:spcPts val="0"/>
                        </a:spcAft>
                        <a:buNone/>
                      </a:pPr>
                      <a:r>
                        <a:rPr lang="en" sz="1600" b="1">
                          <a:solidFill>
                            <a:schemeClr val="lt1"/>
                          </a:solidFill>
                          <a:latin typeface="Josefin Sans"/>
                          <a:ea typeface="Josefin Sans"/>
                          <a:cs typeface="Josefin Sans"/>
                        </a:rPr>
                        <a:t>B</a:t>
                      </a:r>
                      <a:endParaRPr lang="en" sz="16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sz="1600" b="1"/>
                        <a:t>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US" sz="1600" b="1"/>
                        <a:t>8</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US" sz="1600" b="1"/>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a:spcBef>
                          <a:spcPts val="0"/>
                        </a:spcBef>
                        <a:spcAft>
                          <a:spcPts val="0"/>
                        </a:spcAft>
                        <a:buNone/>
                      </a:pPr>
                      <a:r>
                        <a:rPr lang="en-US" sz="1600" b="1"/>
                        <a:t>9</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10002"/>
                  </a:ext>
                </a:extLst>
              </a:tr>
              <a:tr h="357187">
                <a:tc>
                  <a:txBody>
                    <a:bodyPr/>
                    <a:lstStyle/>
                    <a:p>
                      <a:pPr marL="0" lvl="0" indent="0" algn="ctr">
                        <a:spcBef>
                          <a:spcPts val="0"/>
                        </a:spcBef>
                        <a:spcAft>
                          <a:spcPts val="0"/>
                        </a:spcAft>
                        <a:buNone/>
                      </a:pPr>
                      <a:r>
                        <a:rPr lang="en" sz="1600" b="1">
                          <a:solidFill>
                            <a:schemeClr val="lt1"/>
                          </a:solidFill>
                          <a:latin typeface="Josefin Sans"/>
                          <a:ea typeface="Josefin Sans"/>
                          <a:cs typeface="Josefin Sans"/>
                        </a:rPr>
                        <a:t>C</a:t>
                      </a:r>
                      <a:endParaRPr lang="en" sz="1600" b="1">
                        <a:solidFill>
                          <a:schemeClr val="lt1"/>
                        </a:solidFill>
                        <a:latin typeface="Josefin Sans"/>
                        <a:ea typeface="Josefin Sans"/>
                        <a:cs typeface="Josefin Sans"/>
                        <a:sym typeface="Josefin Sans"/>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dk2"/>
                    </a:solidFill>
                  </a:tcPr>
                </a:tc>
                <a:tc>
                  <a:txBody>
                    <a:bodyPr/>
                    <a:lstStyle/>
                    <a:p>
                      <a:pPr marL="0" lvl="0" indent="0" algn="ctr">
                        <a:spcBef>
                          <a:spcPts val="0"/>
                        </a:spcBef>
                        <a:spcAft>
                          <a:spcPts val="0"/>
                        </a:spcAft>
                        <a:buNone/>
                      </a:pPr>
                      <a:r>
                        <a:rPr lang="en-US" sz="1600" b="1"/>
                        <a:t>9</a:t>
                      </a:r>
                    </a:p>
                  </a:txBody>
                  <a:tcPr marL="91425" marR="91425" marT="91425" marB="9142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a:spcBef>
                          <a:spcPts val="0"/>
                        </a:spcBef>
                        <a:spcAft>
                          <a:spcPts val="0"/>
                        </a:spcAft>
                        <a:buNone/>
                      </a:pPr>
                      <a:r>
                        <a:rPr lang="en-US" sz="1600" b="1"/>
                        <a:t>7</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marL="0" lvl="0" indent="0" algn="ctr">
                        <a:spcBef>
                          <a:spcPts val="0"/>
                        </a:spcBef>
                        <a:spcAft>
                          <a:spcPts val="0"/>
                        </a:spcAft>
                        <a:buNone/>
                      </a:pPr>
                      <a:r>
                        <a:rPr lang="en-US" sz="1600" b="1"/>
                        <a:t>3</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marL="0" lvl="0" indent="0" algn="ctr">
                        <a:spcBef>
                          <a:spcPts val="0"/>
                        </a:spcBef>
                        <a:spcAft>
                          <a:spcPts val="0"/>
                        </a:spcAft>
                        <a:buNone/>
                      </a:pPr>
                      <a:r>
                        <a:rPr lang="en-US" sz="1600" b="1"/>
                        <a:t>2</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364921958"/>
                  </a:ext>
                </a:extLst>
              </a:tr>
              <a:tr h="357187">
                <a:tc>
                  <a:txBody>
                    <a:bodyPr/>
                    <a:lstStyle/>
                    <a:p>
                      <a:pPr marL="0" lvl="0" indent="0" algn="ctr">
                        <a:spcBef>
                          <a:spcPts val="0"/>
                        </a:spcBef>
                        <a:spcAft>
                          <a:spcPts val="0"/>
                        </a:spcAft>
                        <a:buNone/>
                      </a:pPr>
                      <a:r>
                        <a:rPr lang="en" sz="1600" b="1">
                          <a:solidFill>
                            <a:schemeClr val="lt1"/>
                          </a:solidFill>
                          <a:latin typeface="Josefin Sans"/>
                          <a:ea typeface="Josefin Sans"/>
                          <a:cs typeface="Josefin Sans"/>
                        </a:rPr>
                        <a:t>D</a:t>
                      </a:r>
                      <a:endParaRPr lang="en" sz="1600" b="1">
                        <a:solidFill>
                          <a:schemeClr val="lt1"/>
                        </a:solidFill>
                        <a:latin typeface="Josefin Sans"/>
                        <a:ea typeface="Josefin Sans"/>
                        <a:cs typeface="Josefin Sans"/>
                        <a:sym typeface="Josefin Sans"/>
                      </a:endParaRP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dk2"/>
                    </a:solidFill>
                  </a:tcPr>
                </a:tc>
                <a:tc>
                  <a:txBody>
                    <a:bodyPr/>
                    <a:lstStyle/>
                    <a:p>
                      <a:pPr marL="0" lvl="0" indent="0" algn="ctr">
                        <a:spcBef>
                          <a:spcPts val="0"/>
                        </a:spcBef>
                        <a:spcAft>
                          <a:spcPts val="0"/>
                        </a:spcAft>
                        <a:buNone/>
                      </a:pPr>
                      <a:r>
                        <a:rPr lang="en-US" sz="1600" b="1"/>
                        <a:t>8</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marL="0" lvl="0" indent="0" algn="ctr">
                        <a:spcBef>
                          <a:spcPts val="0"/>
                        </a:spcBef>
                        <a:spcAft>
                          <a:spcPts val="0"/>
                        </a:spcAft>
                        <a:buNone/>
                      </a:pPr>
                      <a:r>
                        <a:rPr lang="en-US" sz="1600" b="1"/>
                        <a:t>6</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marL="0" lvl="0" indent="0" algn="ctr">
                        <a:spcBef>
                          <a:spcPts val="0"/>
                        </a:spcBef>
                        <a:spcAft>
                          <a:spcPts val="0"/>
                        </a:spcAft>
                        <a:buNone/>
                      </a:pPr>
                      <a:r>
                        <a:rPr lang="en-US" sz="1600" b="1"/>
                        <a:t>2</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tc>
                  <a:txBody>
                    <a:bodyPr/>
                    <a:lstStyle/>
                    <a:p>
                      <a:pPr marL="0" lvl="0" indent="0" algn="ctr">
                        <a:spcBef>
                          <a:spcPts val="0"/>
                        </a:spcBef>
                        <a:spcAft>
                          <a:spcPts val="0"/>
                        </a:spcAft>
                        <a:buNone/>
                      </a:pPr>
                      <a:r>
                        <a:rPr lang="en-US" sz="1600" b="1"/>
                        <a:t>5</a:t>
                      </a:r>
                    </a:p>
                  </a:txBody>
                  <a:tcPr marL="91425" marR="91425" marT="91425" marB="91425" anchor="ctr">
                    <a:lnL w="12700">
                      <a:solidFill>
                        <a:schemeClr val="tx1"/>
                      </a:solidFill>
                    </a:lnL>
                    <a:lnR w="12700">
                      <a:solidFill>
                        <a:schemeClr val="tx1"/>
                      </a:solidFill>
                    </a:lnR>
                    <a:lnT w="12700">
                      <a:solidFill>
                        <a:schemeClr val="tx1"/>
                      </a:solidFill>
                    </a:lnT>
                    <a:lnB w="12700">
                      <a:solidFill>
                        <a:schemeClr val="tx1"/>
                      </a:solidFill>
                    </a:lnB>
                    <a:solidFill>
                      <a:schemeClr val="bg1">
                        <a:lumMod val="95000"/>
                      </a:schemeClr>
                    </a:solidFill>
                  </a:tcPr>
                </a:tc>
                <a:extLst>
                  <a:ext uri="{0D108BD9-81ED-4DB2-BD59-A6C34878D82A}">
                    <a16:rowId xmlns:a16="http://schemas.microsoft.com/office/drawing/2014/main" val="2017094386"/>
                  </a:ext>
                </a:extLst>
              </a:tr>
            </a:tbl>
          </a:graphicData>
        </a:graphic>
      </p:graphicFrame>
      <p:sp>
        <p:nvSpPr>
          <p:cNvPr id="42" name="TextBox 81">
            <a:extLst>
              <a:ext uri="{FF2B5EF4-FFF2-40B4-BE49-F238E27FC236}">
                <a16:creationId xmlns:a16="http://schemas.microsoft.com/office/drawing/2014/main" id="{3364352D-8778-4AE6-A4C3-F6E1394D8F23}"/>
              </a:ext>
            </a:extLst>
          </p:cNvPr>
          <p:cNvSpPr txBox="1"/>
          <p:nvPr/>
        </p:nvSpPr>
        <p:spPr>
          <a:xfrm>
            <a:off x="1382225" y="1636856"/>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sp>
        <p:nvSpPr>
          <p:cNvPr id="43" name="TextBox 81">
            <a:extLst>
              <a:ext uri="{FF2B5EF4-FFF2-40B4-BE49-F238E27FC236}">
                <a16:creationId xmlns:a16="http://schemas.microsoft.com/office/drawing/2014/main" id="{139271AA-A45F-450C-9C5B-6065C8473DC2}"/>
              </a:ext>
            </a:extLst>
          </p:cNvPr>
          <p:cNvSpPr txBox="1"/>
          <p:nvPr/>
        </p:nvSpPr>
        <p:spPr>
          <a:xfrm>
            <a:off x="5832369" y="2024860"/>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sp>
        <p:nvSpPr>
          <p:cNvPr id="45" name="TextBox 81">
            <a:extLst>
              <a:ext uri="{FF2B5EF4-FFF2-40B4-BE49-F238E27FC236}">
                <a16:creationId xmlns:a16="http://schemas.microsoft.com/office/drawing/2014/main" id="{8A9892AA-0B60-4B9A-A981-F58FDEF8E70E}"/>
              </a:ext>
            </a:extLst>
          </p:cNvPr>
          <p:cNvSpPr txBox="1"/>
          <p:nvPr/>
        </p:nvSpPr>
        <p:spPr>
          <a:xfrm>
            <a:off x="7207766" y="1496677"/>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sp>
        <p:nvSpPr>
          <p:cNvPr id="47" name="TextBox 81">
            <a:extLst>
              <a:ext uri="{FF2B5EF4-FFF2-40B4-BE49-F238E27FC236}">
                <a16:creationId xmlns:a16="http://schemas.microsoft.com/office/drawing/2014/main" id="{47F09232-1357-4AB7-8919-E7E4E444E51F}"/>
              </a:ext>
            </a:extLst>
          </p:cNvPr>
          <p:cNvSpPr txBox="1"/>
          <p:nvPr/>
        </p:nvSpPr>
        <p:spPr>
          <a:xfrm>
            <a:off x="3971720" y="3421546"/>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sp>
        <p:nvSpPr>
          <p:cNvPr id="49" name="TextBox 81">
            <a:extLst>
              <a:ext uri="{FF2B5EF4-FFF2-40B4-BE49-F238E27FC236}">
                <a16:creationId xmlns:a16="http://schemas.microsoft.com/office/drawing/2014/main" id="{7DBACFFD-4074-4A49-BCD2-D801618006AB}"/>
              </a:ext>
            </a:extLst>
          </p:cNvPr>
          <p:cNvSpPr txBox="1"/>
          <p:nvPr/>
        </p:nvSpPr>
        <p:spPr>
          <a:xfrm>
            <a:off x="5752655" y="2657141"/>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sp>
        <p:nvSpPr>
          <p:cNvPr id="51" name="TextBox 81">
            <a:extLst>
              <a:ext uri="{FF2B5EF4-FFF2-40B4-BE49-F238E27FC236}">
                <a16:creationId xmlns:a16="http://schemas.microsoft.com/office/drawing/2014/main" id="{4CA23114-1CD2-4FF5-B4C8-A19275B9E913}"/>
              </a:ext>
            </a:extLst>
          </p:cNvPr>
          <p:cNvSpPr txBox="1"/>
          <p:nvPr/>
        </p:nvSpPr>
        <p:spPr>
          <a:xfrm>
            <a:off x="899290" y="3871889"/>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grpSp>
        <p:nvGrpSpPr>
          <p:cNvPr id="52" name="Google Shape;11986;p84">
            <a:extLst>
              <a:ext uri="{FF2B5EF4-FFF2-40B4-BE49-F238E27FC236}">
                <a16:creationId xmlns:a16="http://schemas.microsoft.com/office/drawing/2014/main" id="{C625FCB5-5167-49A2-9F77-9671E8EA320F}"/>
              </a:ext>
            </a:extLst>
          </p:cNvPr>
          <p:cNvGrpSpPr/>
          <p:nvPr/>
        </p:nvGrpSpPr>
        <p:grpSpPr>
          <a:xfrm>
            <a:off x="2874414" y="4419428"/>
            <a:ext cx="356195" cy="265631"/>
            <a:chOff x="5216456" y="3725484"/>
            <a:chExt cx="356195" cy="265631"/>
          </a:xfrm>
        </p:grpSpPr>
        <p:sp>
          <p:nvSpPr>
            <p:cNvPr id="53" name="Google Shape;11987;p84">
              <a:extLst>
                <a:ext uri="{FF2B5EF4-FFF2-40B4-BE49-F238E27FC236}">
                  <a16:creationId xmlns:a16="http://schemas.microsoft.com/office/drawing/2014/main" id="{E7F50193-5738-4486-85A4-0BA3416D7743}"/>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657E93"/>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88;p84">
              <a:extLst>
                <a:ext uri="{FF2B5EF4-FFF2-40B4-BE49-F238E27FC236}">
                  <a16:creationId xmlns:a16="http://schemas.microsoft.com/office/drawing/2014/main" id="{DE2B9014-1135-4E6F-9393-BAB7E65EF9DE}"/>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657E93"/>
            </a:solidFill>
            <a:ln w="127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4977AEC9-FD57-418A-93AB-C428A5A34673}"/>
              </a:ext>
            </a:extLst>
          </p:cNvPr>
          <p:cNvSpPr txBox="1"/>
          <p:nvPr/>
        </p:nvSpPr>
        <p:spPr>
          <a:xfrm>
            <a:off x="6418490" y="1914526"/>
            <a:ext cx="267516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solidFill>
                  <a:srgbClr val="1E4667"/>
                </a:solidFill>
              </a:rPr>
              <a:t>Đối với mỗi công nhân, chọn công việc với chi phí thấp nhất từ danh sách các công việc chưa được giao</a:t>
            </a:r>
            <a:r>
              <a:rPr lang="vi-VN"/>
              <a:t>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2" grpId="0"/>
      <p:bldP spid="43" grpId="0"/>
      <p:bldP spid="45" grpId="0"/>
      <p:bldP spid="47" grpId="0"/>
      <p:bldP spid="49" grpId="0"/>
      <p:bldP spid="51"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60"/>
          <p:cNvSpPr txBox="1">
            <a:spLocks noGrp="1"/>
          </p:cNvSpPr>
          <p:nvPr>
            <p:ph type="title"/>
          </p:nvPr>
        </p:nvSpPr>
        <p:spPr>
          <a:xfrm>
            <a:off x="-114269" y="836275"/>
            <a:ext cx="468626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Nguồn tham khảo:</a:t>
            </a:r>
            <a:endParaRPr/>
          </a:p>
        </p:txBody>
      </p:sp>
      <p:sp>
        <p:nvSpPr>
          <p:cNvPr id="1113" name="Google Shape;1113;p60"/>
          <p:cNvSpPr txBox="1">
            <a:spLocks noGrp="1"/>
          </p:cNvSpPr>
          <p:nvPr>
            <p:ph type="subTitle" idx="2"/>
          </p:nvPr>
        </p:nvSpPr>
        <p:spPr>
          <a:xfrm>
            <a:off x="811039" y="1675500"/>
            <a:ext cx="8175305" cy="1792500"/>
          </a:xfrm>
          <a:prstGeom prst="rect">
            <a:avLst/>
          </a:prstGeom>
        </p:spPr>
        <p:txBody>
          <a:bodyPr spcFirstLastPara="1" wrap="square" lIns="91425" tIns="91425" rIns="91425" bIns="91425" anchor="t" anchorCtr="0">
            <a:noAutofit/>
          </a:bodyPr>
          <a:lstStyle/>
          <a:p>
            <a:pPr lvl="0" indent="-317500">
              <a:spcBef>
                <a:spcPts val="1000"/>
              </a:spcBef>
              <a:buFont typeface="Proxima Nova"/>
              <a:buChar char="●"/>
            </a:pPr>
            <a:r>
              <a:rPr lang="en-US" sz="1400">
                <a:solidFill>
                  <a:schemeClr val="hlink"/>
                </a:solidFill>
                <a:uFill>
                  <a:noFill/>
                </a:uFill>
                <a:hlinkClick r:id="rId3"/>
              </a:rPr>
              <a:t>https://en.wikipedia.org/wiki/Branch_and_bound</a:t>
            </a:r>
            <a:endParaRPr lang="en-US" sz="1400">
              <a:solidFill>
                <a:schemeClr val="hlink"/>
              </a:solidFill>
              <a:uFill>
                <a:noFill/>
              </a:uFill>
            </a:endParaRPr>
          </a:p>
          <a:p>
            <a:pPr lvl="0" indent="-317500">
              <a:spcBef>
                <a:spcPts val="1000"/>
              </a:spcBef>
              <a:buFont typeface="Proxima Nova"/>
              <a:buChar char="●"/>
            </a:pPr>
            <a:r>
              <a:rPr lang="en-US" sz="1400">
                <a:solidFill>
                  <a:schemeClr val="hlink"/>
                </a:solidFill>
                <a:uFill>
                  <a:noFill/>
                </a:uFill>
                <a:hlinkClick r:id="rId4"/>
              </a:rPr>
              <a:t>https://www.geeksforgeeks.org/branch-and-bound-algorithm</a:t>
            </a:r>
            <a:endParaRPr lang="en-US" sz="1400">
              <a:solidFill>
                <a:schemeClr val="hlink"/>
              </a:solidFill>
              <a:uFill>
                <a:noFill/>
              </a:uFill>
            </a:endParaRPr>
          </a:p>
          <a:p>
            <a:pPr lvl="0" indent="-317500">
              <a:spcBef>
                <a:spcPts val="1000"/>
              </a:spcBef>
              <a:buFont typeface="Proxima Nova"/>
              <a:buChar char="●"/>
            </a:pPr>
            <a:r>
              <a:rPr lang="en-US" sz="1400">
                <a:solidFill>
                  <a:schemeClr val="hlink"/>
                </a:solidFill>
                <a:uFill>
                  <a:noFill/>
                </a:uFill>
                <a:hlinkClick r:id="rId5"/>
              </a:rPr>
              <a:t>https://www.baeldung.com/cs/branch-and-bound</a:t>
            </a:r>
            <a:endParaRPr lang="en-US" sz="1400">
              <a:solidFill>
                <a:schemeClr val="hlink"/>
              </a:solidFill>
              <a:uFill>
                <a:noFill/>
              </a:uFill>
            </a:endParaRPr>
          </a:p>
          <a:p>
            <a:pPr lvl="0" indent="-317500">
              <a:spcBef>
                <a:spcPts val="1000"/>
              </a:spcBef>
              <a:buFont typeface="Proxima Nova"/>
              <a:buChar char="●"/>
            </a:pPr>
            <a:r>
              <a:rPr lang="en-US" sz="1400">
                <a:solidFill>
                  <a:schemeClr val="hlink"/>
                </a:solidFill>
                <a:uFill>
                  <a:noFill/>
                </a:uFill>
                <a:hlinkClick r:id="rId6"/>
              </a:rPr>
              <a:t>https://www.coursera.org/lecture/discrete-optimization/knapsack-5-relaxation-branch-and-bound</a:t>
            </a:r>
            <a:endParaRPr lang="en-US" sz="1400">
              <a:solidFill>
                <a:schemeClr val="hlink"/>
              </a:solidFill>
              <a:uFill>
                <a:noFill/>
              </a:uFill>
            </a:endParaRPr>
          </a:p>
          <a:p>
            <a:pPr indent="-317500">
              <a:spcBef>
                <a:spcPts val="1000"/>
              </a:spcBef>
              <a:buFont typeface="Proxima Nova"/>
              <a:buChar char="●"/>
            </a:pPr>
            <a:endParaRPr lang="en-US" sz="1400">
              <a:solidFill>
                <a:schemeClr val="hlink"/>
              </a:solidFill>
              <a:uFill>
                <a:noFill/>
              </a:uFill>
            </a:endParaRP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58"/>
          <p:cNvSpPr txBox="1">
            <a:spLocks noGrp="1"/>
          </p:cNvSpPr>
          <p:nvPr>
            <p:ph type="title"/>
          </p:nvPr>
        </p:nvSpPr>
        <p:spPr>
          <a:xfrm>
            <a:off x="2629950" y="996079"/>
            <a:ext cx="3884100" cy="9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solidFill>
                <a:srgbClr val="EFEFEF"/>
              </a:solidFill>
            </a:endParaRPr>
          </a:p>
        </p:txBody>
      </p:sp>
      <p:sp>
        <p:nvSpPr>
          <p:cNvPr id="1079" name="Google Shape;1079;p58"/>
          <p:cNvSpPr txBox="1">
            <a:spLocks noGrp="1"/>
          </p:cNvSpPr>
          <p:nvPr>
            <p:ph type="subTitle" idx="1"/>
          </p:nvPr>
        </p:nvSpPr>
        <p:spPr>
          <a:xfrm>
            <a:off x="2739183" y="2084823"/>
            <a:ext cx="3672417" cy="6825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Do you have any questions?</a:t>
            </a:r>
            <a:endParaRPr lang="vi-VN" sz="2000" b="1"/>
          </a:p>
        </p:txBody>
      </p:sp>
      <p:grpSp>
        <p:nvGrpSpPr>
          <p:cNvPr id="1081" name="Google Shape;1081;p58"/>
          <p:cNvGrpSpPr/>
          <p:nvPr/>
        </p:nvGrpSpPr>
        <p:grpSpPr>
          <a:xfrm>
            <a:off x="4909229" y="2848375"/>
            <a:ext cx="387661" cy="387661"/>
            <a:chOff x="1379798" y="1723250"/>
            <a:chExt cx="397887" cy="397887"/>
          </a:xfrm>
        </p:grpSpPr>
        <p:sp>
          <p:nvSpPr>
            <p:cNvPr id="1082" name="Google Shape;1082;p58"/>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3" name="Google Shape;1083;p58"/>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4" name="Google Shape;1084;p58"/>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5" name="Google Shape;1085;p58"/>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086" name="Google Shape;1086;p58"/>
          <p:cNvGrpSpPr/>
          <p:nvPr/>
        </p:nvGrpSpPr>
        <p:grpSpPr>
          <a:xfrm>
            <a:off x="3847108" y="2848375"/>
            <a:ext cx="387681" cy="387661"/>
            <a:chOff x="266768" y="1721375"/>
            <a:chExt cx="397907" cy="397887"/>
          </a:xfrm>
        </p:grpSpPr>
        <p:sp>
          <p:nvSpPr>
            <p:cNvPr id="1087" name="Google Shape;1087;p5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88" name="Google Shape;1088;p5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089" name="Google Shape;1089;p58"/>
          <p:cNvGrpSpPr/>
          <p:nvPr/>
        </p:nvGrpSpPr>
        <p:grpSpPr>
          <a:xfrm>
            <a:off x="4378189" y="2848375"/>
            <a:ext cx="387641" cy="387661"/>
            <a:chOff x="864491" y="1723250"/>
            <a:chExt cx="397866" cy="397887"/>
          </a:xfrm>
        </p:grpSpPr>
        <p:sp>
          <p:nvSpPr>
            <p:cNvPr id="1090" name="Google Shape;1090;p5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1" name="Google Shape;1091;p5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92" name="Google Shape;1092;p5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06E2-CAD2-45A1-BDA7-C3A92AC49360}"/>
              </a:ext>
            </a:extLst>
          </p:cNvPr>
          <p:cNvSpPr>
            <a:spLocks noGrp="1"/>
          </p:cNvSpPr>
          <p:nvPr>
            <p:ph type="title"/>
          </p:nvPr>
        </p:nvSpPr>
        <p:spPr>
          <a:xfrm>
            <a:off x="485772" y="645460"/>
            <a:ext cx="4086227" cy="788702"/>
          </a:xfrm>
        </p:spPr>
        <p:txBody>
          <a:bodyPr/>
          <a:lstStyle/>
          <a:p>
            <a:r>
              <a:rPr lang="en-US" sz="2800" err="1"/>
              <a:t>Bài</a:t>
            </a:r>
            <a:r>
              <a:rPr lang="en-US" sz="2800"/>
              <a:t> </a:t>
            </a:r>
            <a:r>
              <a:rPr lang="en-US" sz="2800" err="1"/>
              <a:t>toán</a:t>
            </a:r>
            <a:r>
              <a:rPr lang="en-US" sz="2800"/>
              <a:t> 0/1 Knapsack:</a:t>
            </a:r>
          </a:p>
        </p:txBody>
      </p:sp>
      <p:graphicFrame>
        <p:nvGraphicFramePr>
          <p:cNvPr id="4" name="Google Shape;879;p52">
            <a:extLst>
              <a:ext uri="{FF2B5EF4-FFF2-40B4-BE49-F238E27FC236}">
                <a16:creationId xmlns:a16="http://schemas.microsoft.com/office/drawing/2014/main" id="{CAAC3E77-5728-4938-9CE0-0FC119D12424}"/>
              </a:ext>
            </a:extLst>
          </p:cNvPr>
          <p:cNvGraphicFramePr/>
          <p:nvPr>
            <p:extLst>
              <p:ext uri="{D42A27DB-BD31-4B8C-83A1-F6EECF244321}">
                <p14:modId xmlns:p14="http://schemas.microsoft.com/office/powerpoint/2010/main" val="56489794"/>
              </p:ext>
            </p:extLst>
          </p:nvPr>
        </p:nvGraphicFramePr>
        <p:xfrm>
          <a:off x="5293788" y="962316"/>
          <a:ext cx="3427434" cy="1401990"/>
        </p:xfrm>
        <a:graphic>
          <a:graphicData uri="http://schemas.openxmlformats.org/drawingml/2006/table">
            <a:tbl>
              <a:tblPr>
                <a:noFill/>
                <a:tableStyleId>{A871EA07-F473-45AD-805B-75C4B573366B}</a:tableStyleId>
              </a:tblPr>
              <a:tblGrid>
                <a:gridCol w="982095">
                  <a:extLst>
                    <a:ext uri="{9D8B030D-6E8A-4147-A177-3AD203B41FA5}">
                      <a16:colId xmlns:a16="http://schemas.microsoft.com/office/drawing/2014/main" val="20000"/>
                    </a:ext>
                  </a:extLst>
                </a:gridCol>
                <a:gridCol w="815113">
                  <a:extLst>
                    <a:ext uri="{9D8B030D-6E8A-4147-A177-3AD203B41FA5}">
                      <a16:colId xmlns:a16="http://schemas.microsoft.com/office/drawing/2014/main" val="20001"/>
                    </a:ext>
                  </a:extLst>
                </a:gridCol>
                <a:gridCol w="815113">
                  <a:extLst>
                    <a:ext uri="{9D8B030D-6E8A-4147-A177-3AD203B41FA5}">
                      <a16:colId xmlns:a16="http://schemas.microsoft.com/office/drawing/2014/main" val="20002"/>
                    </a:ext>
                  </a:extLst>
                </a:gridCol>
                <a:gridCol w="815113">
                  <a:extLst>
                    <a:ext uri="{9D8B030D-6E8A-4147-A177-3AD203B41FA5}">
                      <a16:colId xmlns:a16="http://schemas.microsoft.com/office/drawing/2014/main" val="20003"/>
                    </a:ext>
                  </a:extLst>
                </a:gridCol>
              </a:tblGrid>
              <a:tr h="335618">
                <a:tc>
                  <a:txBody>
                    <a:bodyPr/>
                    <a:lstStyle/>
                    <a:p>
                      <a:pPr marL="0" lvl="0" indent="0" algn="ctr" rtl="0">
                        <a:spcBef>
                          <a:spcPts val="0"/>
                        </a:spcBef>
                        <a:spcAft>
                          <a:spcPts val="0"/>
                        </a:spcAft>
                        <a:buNone/>
                      </a:pPr>
                      <a:endParaRPr sz="2000">
                        <a:solidFill>
                          <a:schemeClr val="dk1"/>
                        </a:solidFill>
                        <a:latin typeface="Bebas Neue"/>
                        <a:ea typeface="Bebas Neue"/>
                        <a:cs typeface="Bebas Neue"/>
                        <a:sym typeface="Bebas Neue"/>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000" b="1">
                          <a:solidFill>
                            <a:schemeClr val="dk1"/>
                          </a:solidFill>
                          <a:latin typeface="Josefin Sans"/>
                          <a:ea typeface="Josefin Sans"/>
                          <a:cs typeface="Josefin Sans"/>
                          <a:sym typeface="Josefin Sans"/>
                        </a:rPr>
                        <a:t>A</a:t>
                      </a:r>
                      <a:endParaRPr sz="2000" b="1">
                        <a:solidFill>
                          <a:schemeClr val="dk1"/>
                        </a:solidFill>
                        <a:latin typeface="Josefin Sans"/>
                        <a:ea typeface="Josefin Sans"/>
                        <a:cs typeface="Josefin Sans"/>
                        <a:sym typeface="Josefin Sans"/>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r>
                        <a:rPr lang="en" sz="2000" b="1">
                          <a:solidFill>
                            <a:schemeClr val="dk1"/>
                          </a:solidFill>
                          <a:latin typeface="Josefin Sans"/>
                          <a:ea typeface="Josefin Sans"/>
                          <a:cs typeface="Josefin Sans"/>
                          <a:sym typeface="Josefin Sans"/>
                        </a:rPr>
                        <a:t>B</a:t>
                      </a:r>
                      <a:endParaRPr sz="2000" b="1">
                        <a:solidFill>
                          <a:schemeClr val="dk1"/>
                        </a:solidFill>
                        <a:latin typeface="Josefin Sans"/>
                        <a:ea typeface="Josefin Sans"/>
                        <a:cs typeface="Josefin Sans"/>
                        <a:sym typeface="Josefin Sans"/>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r>
                        <a:rPr lang="en" sz="2000" b="1">
                          <a:solidFill>
                            <a:schemeClr val="dk1"/>
                          </a:solidFill>
                          <a:latin typeface="Josefin Sans"/>
                          <a:ea typeface="Josefin Sans"/>
                          <a:cs typeface="Josefin Sans"/>
                          <a:sym typeface="Josefin Sans"/>
                        </a:rPr>
                        <a:t>C</a:t>
                      </a:r>
                      <a:endParaRPr sz="2000" b="1">
                        <a:solidFill>
                          <a:schemeClr val="dk1"/>
                        </a:solidFill>
                        <a:latin typeface="Josefin Sans"/>
                        <a:ea typeface="Josefin Sans"/>
                        <a:cs typeface="Josefin Sans"/>
                        <a:sym typeface="Josefin Sans"/>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393413">
                <a:tc>
                  <a:txBody>
                    <a:bodyPr/>
                    <a:lstStyle/>
                    <a:p>
                      <a:pPr marL="0" lvl="0" indent="0" algn="ctr" rtl="0">
                        <a:spcBef>
                          <a:spcPts val="0"/>
                        </a:spcBef>
                        <a:spcAft>
                          <a:spcPts val="0"/>
                        </a:spcAft>
                        <a:buNone/>
                      </a:pPr>
                      <a:r>
                        <a:rPr lang="en" sz="1800" b="1">
                          <a:solidFill>
                            <a:schemeClr val="lt1"/>
                          </a:solidFill>
                          <a:latin typeface="Josefin Sans"/>
                          <a:ea typeface="Josefin Sans"/>
                          <a:cs typeface="Josefin Sans"/>
                        </a:rPr>
                        <a:t>Weight</a:t>
                      </a:r>
                      <a:endParaRPr sz="18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b="1">
                          <a:latin typeface="Josefin Sans"/>
                        </a:rPr>
                        <a:t>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b="1"/>
                        <a:t>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b="1"/>
                        <a:t>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393413">
                <a:tc>
                  <a:txBody>
                    <a:bodyPr/>
                    <a:lstStyle/>
                    <a:p>
                      <a:pPr marL="0" lvl="0" indent="0" algn="ctr" rtl="0">
                        <a:spcBef>
                          <a:spcPts val="0"/>
                        </a:spcBef>
                        <a:spcAft>
                          <a:spcPts val="0"/>
                        </a:spcAft>
                        <a:buNone/>
                      </a:pPr>
                      <a:r>
                        <a:rPr lang="en" sz="1800" b="1">
                          <a:solidFill>
                            <a:schemeClr val="lt1"/>
                          </a:solidFill>
                          <a:latin typeface="Josefin Sans"/>
                          <a:ea typeface="Josefin Sans"/>
                          <a:cs typeface="Josefin Sans"/>
                          <a:sym typeface="Josefin Sans"/>
                        </a:rPr>
                        <a:t>Value</a:t>
                      </a:r>
                      <a:endParaRPr sz="18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b="1"/>
                        <a:t>45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b="1"/>
                        <a:t>48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b="1"/>
                        <a:t>35</a:t>
                      </a:r>
                      <a:endParaRPr b="1"/>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085A1C2-2385-4649-AD6A-5BB08668108D}"/>
              </a:ext>
            </a:extLst>
          </p:cNvPr>
          <p:cNvSpPr txBox="1"/>
          <p:nvPr/>
        </p:nvSpPr>
        <p:spPr>
          <a:xfrm>
            <a:off x="5271838" y="2670487"/>
            <a:ext cx="1815354" cy="830997"/>
          </a:xfrm>
          <a:prstGeom prst="rect">
            <a:avLst/>
          </a:prstGeom>
          <a:noFill/>
        </p:spPr>
        <p:txBody>
          <a:bodyPr wrap="square" lIns="91440" tIns="45720" rIns="91440" bIns="45720" rtlCol="0" anchor="t">
            <a:spAutoFit/>
          </a:bodyPr>
          <a:lstStyle/>
          <a:p>
            <a:r>
              <a:rPr lang="en-US" sz="1600" b="1">
                <a:solidFill>
                  <a:srgbClr val="1A4568"/>
                </a:solidFill>
                <a:latin typeface="Josefin Sans"/>
              </a:rPr>
              <a:t>M = 10</a:t>
            </a:r>
          </a:p>
          <a:p>
            <a:r>
              <a:rPr lang="en-US" sz="1600" b="1">
                <a:solidFill>
                  <a:srgbClr val="1A4568"/>
                </a:solidFill>
                <a:latin typeface="Josefin Sans"/>
              </a:rPr>
              <a:t>0 : </a:t>
            </a:r>
            <a:r>
              <a:rPr lang="en-US" sz="1600" b="1" err="1">
                <a:solidFill>
                  <a:srgbClr val="1A4568"/>
                </a:solidFill>
                <a:latin typeface="Josefin Sans"/>
              </a:rPr>
              <a:t>Không</a:t>
            </a:r>
            <a:r>
              <a:rPr lang="en-US" sz="1600" b="1">
                <a:solidFill>
                  <a:srgbClr val="1A4568"/>
                </a:solidFill>
                <a:latin typeface="Josefin Sans"/>
              </a:rPr>
              <a:t> </a:t>
            </a:r>
            <a:r>
              <a:rPr lang="en-US" sz="1600" b="1" err="1">
                <a:solidFill>
                  <a:srgbClr val="1A4568"/>
                </a:solidFill>
                <a:latin typeface="Josefin Sans"/>
              </a:rPr>
              <a:t>lấy</a:t>
            </a:r>
            <a:endParaRPr lang="en-US" sz="1600" b="1">
              <a:solidFill>
                <a:srgbClr val="1A4568"/>
              </a:solidFill>
              <a:latin typeface="Josefin Sans"/>
            </a:endParaRPr>
          </a:p>
          <a:p>
            <a:r>
              <a:rPr lang="en-US" sz="1600" b="1">
                <a:solidFill>
                  <a:srgbClr val="1A4568"/>
                </a:solidFill>
                <a:latin typeface="Josefin Sans"/>
              </a:rPr>
              <a:t>1 : </a:t>
            </a:r>
            <a:r>
              <a:rPr lang="en-US" sz="1600" b="1" err="1">
                <a:solidFill>
                  <a:srgbClr val="1A4568"/>
                </a:solidFill>
                <a:latin typeface="Josefin Sans"/>
              </a:rPr>
              <a:t>Lấy</a:t>
            </a:r>
            <a:endParaRPr lang="en-US" sz="1600" b="1">
              <a:solidFill>
                <a:srgbClr val="1A4568"/>
              </a:solidFill>
              <a:latin typeface="Josefin Sans"/>
            </a:endParaRPr>
          </a:p>
        </p:txBody>
      </p:sp>
      <p:sp>
        <p:nvSpPr>
          <p:cNvPr id="8" name="TextBox 7">
            <a:extLst>
              <a:ext uri="{FF2B5EF4-FFF2-40B4-BE49-F238E27FC236}">
                <a16:creationId xmlns:a16="http://schemas.microsoft.com/office/drawing/2014/main" id="{3CE63BA7-758D-4E81-BAEA-A9045301DC37}"/>
              </a:ext>
            </a:extLst>
          </p:cNvPr>
          <p:cNvSpPr txBox="1"/>
          <p:nvPr/>
        </p:nvSpPr>
        <p:spPr>
          <a:xfrm>
            <a:off x="485772" y="1652653"/>
            <a:ext cx="4403727" cy="2031325"/>
          </a:xfrm>
          <a:prstGeom prst="rect">
            <a:avLst/>
          </a:prstGeom>
          <a:noFill/>
        </p:spPr>
        <p:txBody>
          <a:bodyPr wrap="square" lIns="91440" tIns="45720" rIns="91440" bIns="45720" rtlCol="0" anchor="t">
            <a:spAutoFit/>
          </a:bodyPr>
          <a:lstStyle/>
          <a:p>
            <a:r>
              <a:rPr lang="en-US" sz="1800" err="1">
                <a:solidFill>
                  <a:srgbClr val="1A4568"/>
                </a:solidFill>
                <a:latin typeface="Josefin Sans"/>
              </a:rPr>
              <a:t>Kẻ</a:t>
            </a:r>
            <a:r>
              <a:rPr lang="en-US" sz="1800">
                <a:solidFill>
                  <a:srgbClr val="1A4568"/>
                </a:solidFill>
                <a:latin typeface="Josefin Sans"/>
              </a:rPr>
              <a:t> </a:t>
            </a:r>
            <a:r>
              <a:rPr lang="en-US" sz="1800" err="1">
                <a:solidFill>
                  <a:srgbClr val="1A4568"/>
                </a:solidFill>
                <a:latin typeface="Josefin Sans"/>
              </a:rPr>
              <a:t>trộm</a:t>
            </a:r>
            <a:r>
              <a:rPr lang="en-US" sz="1800">
                <a:solidFill>
                  <a:srgbClr val="1A4568"/>
                </a:solidFill>
                <a:latin typeface="Josefin Sans"/>
              </a:rPr>
              <a:t> </a:t>
            </a:r>
            <a:r>
              <a:rPr lang="en-US" sz="1800" err="1">
                <a:solidFill>
                  <a:srgbClr val="1A4568"/>
                </a:solidFill>
                <a:latin typeface="Josefin Sans"/>
              </a:rPr>
              <a:t>đột</a:t>
            </a:r>
            <a:r>
              <a:rPr lang="en-US" sz="1800">
                <a:solidFill>
                  <a:srgbClr val="1A4568"/>
                </a:solidFill>
                <a:latin typeface="Josefin Sans"/>
              </a:rPr>
              <a:t> </a:t>
            </a:r>
            <a:r>
              <a:rPr lang="en-US" sz="1800" err="1">
                <a:solidFill>
                  <a:srgbClr val="1A4568"/>
                </a:solidFill>
                <a:latin typeface="Josefin Sans"/>
              </a:rPr>
              <a:t>nhập</a:t>
            </a:r>
            <a:r>
              <a:rPr lang="en-US" sz="1800">
                <a:solidFill>
                  <a:srgbClr val="1A4568"/>
                </a:solidFill>
                <a:latin typeface="Josefin Sans"/>
              </a:rPr>
              <a:t> </a:t>
            </a:r>
            <a:r>
              <a:rPr lang="en-US" sz="1800" err="1">
                <a:solidFill>
                  <a:srgbClr val="1A4568"/>
                </a:solidFill>
                <a:latin typeface="Josefin Sans"/>
              </a:rPr>
              <a:t>vào</a:t>
            </a:r>
            <a:r>
              <a:rPr lang="en-US" sz="1800">
                <a:solidFill>
                  <a:srgbClr val="1A4568"/>
                </a:solidFill>
                <a:latin typeface="Josefin Sans"/>
              </a:rPr>
              <a:t> </a:t>
            </a:r>
            <a:r>
              <a:rPr lang="en-US" sz="1800" err="1">
                <a:solidFill>
                  <a:srgbClr val="1A4568"/>
                </a:solidFill>
                <a:latin typeface="Josefin Sans"/>
              </a:rPr>
              <a:t>một</a:t>
            </a:r>
            <a:r>
              <a:rPr lang="en-US" sz="1800">
                <a:solidFill>
                  <a:srgbClr val="1A4568"/>
                </a:solidFill>
                <a:latin typeface="Josefin Sans"/>
              </a:rPr>
              <a:t> </a:t>
            </a:r>
            <a:r>
              <a:rPr lang="en-US" sz="1800" err="1">
                <a:solidFill>
                  <a:srgbClr val="1A4568"/>
                </a:solidFill>
                <a:latin typeface="Josefin Sans"/>
              </a:rPr>
              <a:t>cửa</a:t>
            </a:r>
            <a:r>
              <a:rPr lang="en-US" sz="1800">
                <a:solidFill>
                  <a:srgbClr val="1A4568"/>
                </a:solidFill>
                <a:latin typeface="Josefin Sans"/>
              </a:rPr>
              <a:t> </a:t>
            </a:r>
            <a:r>
              <a:rPr lang="en-US" sz="1800" err="1">
                <a:solidFill>
                  <a:srgbClr val="1A4568"/>
                </a:solidFill>
                <a:latin typeface="Josefin Sans"/>
              </a:rPr>
              <a:t>hiệu</a:t>
            </a:r>
            <a:r>
              <a:rPr lang="en-US" sz="1800">
                <a:solidFill>
                  <a:srgbClr val="1A4568"/>
                </a:solidFill>
                <a:latin typeface="Josefin Sans"/>
              </a:rPr>
              <a:t> </a:t>
            </a:r>
            <a:r>
              <a:rPr lang="en-US" sz="1800" err="1">
                <a:solidFill>
                  <a:srgbClr val="1A4568"/>
                </a:solidFill>
                <a:latin typeface="Josefin Sans"/>
              </a:rPr>
              <a:t>tìm</a:t>
            </a:r>
            <a:r>
              <a:rPr lang="en-US" sz="1800">
                <a:solidFill>
                  <a:srgbClr val="1A4568"/>
                </a:solidFill>
                <a:latin typeface="Josefin Sans"/>
              </a:rPr>
              <a:t> </a:t>
            </a:r>
            <a:r>
              <a:rPr lang="en-US" sz="1800" err="1">
                <a:solidFill>
                  <a:srgbClr val="1A4568"/>
                </a:solidFill>
                <a:latin typeface="Josefin Sans"/>
              </a:rPr>
              <a:t>thấy</a:t>
            </a:r>
            <a:r>
              <a:rPr lang="en-US" sz="1800">
                <a:solidFill>
                  <a:srgbClr val="1A4568"/>
                </a:solidFill>
                <a:latin typeface="Josefin Sans"/>
              </a:rPr>
              <a:t> </a:t>
            </a:r>
            <a:r>
              <a:rPr lang="en-US" sz="1800" err="1">
                <a:solidFill>
                  <a:srgbClr val="1A4568"/>
                </a:solidFill>
                <a:latin typeface="Josefin Sans"/>
              </a:rPr>
              <a:t>có</a:t>
            </a:r>
            <a:r>
              <a:rPr lang="en-US" sz="1800">
                <a:solidFill>
                  <a:srgbClr val="1A4568"/>
                </a:solidFill>
                <a:latin typeface="Josefin Sans"/>
              </a:rPr>
              <a:t> n </a:t>
            </a:r>
            <a:r>
              <a:rPr lang="en-US" sz="1800" err="1">
                <a:solidFill>
                  <a:srgbClr val="1A4568"/>
                </a:solidFill>
                <a:latin typeface="Josefin Sans"/>
              </a:rPr>
              <a:t>mặt</a:t>
            </a:r>
            <a:r>
              <a:rPr lang="en-US" sz="1800">
                <a:solidFill>
                  <a:srgbClr val="1A4568"/>
                </a:solidFill>
                <a:latin typeface="Josefin Sans"/>
              </a:rPr>
              <a:t> </a:t>
            </a:r>
            <a:r>
              <a:rPr lang="en-US" sz="1800" err="1">
                <a:solidFill>
                  <a:srgbClr val="1A4568"/>
                </a:solidFill>
                <a:latin typeface="Josefin Sans"/>
              </a:rPr>
              <a:t>hàng</a:t>
            </a:r>
            <a:r>
              <a:rPr lang="en-US" sz="1800">
                <a:solidFill>
                  <a:srgbClr val="1A4568"/>
                </a:solidFill>
                <a:latin typeface="Josefin Sans"/>
              </a:rPr>
              <a:t> </a:t>
            </a:r>
            <a:r>
              <a:rPr lang="en-US" sz="1800" err="1">
                <a:solidFill>
                  <a:srgbClr val="1A4568"/>
                </a:solidFill>
                <a:latin typeface="Josefin Sans"/>
              </a:rPr>
              <a:t>có</a:t>
            </a:r>
            <a:r>
              <a:rPr lang="en-US" sz="1800">
                <a:solidFill>
                  <a:srgbClr val="1A4568"/>
                </a:solidFill>
                <a:latin typeface="Josefin Sans"/>
              </a:rPr>
              <a:t> </a:t>
            </a:r>
            <a:r>
              <a:rPr lang="en-US" sz="1800" err="1">
                <a:solidFill>
                  <a:srgbClr val="1A4568"/>
                </a:solidFill>
                <a:latin typeface="Josefin Sans"/>
              </a:rPr>
              <a:t>trọng</a:t>
            </a:r>
            <a:r>
              <a:rPr lang="en-US" sz="1800">
                <a:solidFill>
                  <a:srgbClr val="1A4568"/>
                </a:solidFill>
                <a:latin typeface="Josefin Sans"/>
              </a:rPr>
              <a:t> </a:t>
            </a:r>
            <a:r>
              <a:rPr lang="en-US" sz="1800" err="1">
                <a:solidFill>
                  <a:srgbClr val="1A4568"/>
                </a:solidFill>
                <a:latin typeface="Josefin Sans"/>
              </a:rPr>
              <a:t>lượng</a:t>
            </a:r>
            <a:r>
              <a:rPr lang="en-US" sz="1800">
                <a:solidFill>
                  <a:srgbClr val="1A4568"/>
                </a:solidFill>
                <a:latin typeface="Josefin Sans"/>
              </a:rPr>
              <a:t> </a:t>
            </a:r>
            <a:r>
              <a:rPr lang="en-US" sz="1800" err="1">
                <a:solidFill>
                  <a:srgbClr val="1A4568"/>
                </a:solidFill>
                <a:latin typeface="Josefin Sans"/>
              </a:rPr>
              <a:t>và</a:t>
            </a:r>
            <a:r>
              <a:rPr lang="en-US" sz="1800">
                <a:solidFill>
                  <a:srgbClr val="1A4568"/>
                </a:solidFill>
                <a:latin typeface="Josefin Sans"/>
              </a:rPr>
              <a:t> </a:t>
            </a:r>
            <a:r>
              <a:rPr lang="en-US" sz="1800" err="1">
                <a:solidFill>
                  <a:srgbClr val="1A4568"/>
                </a:solidFill>
                <a:latin typeface="Josefin Sans"/>
              </a:rPr>
              <a:t>giá</a:t>
            </a:r>
            <a:r>
              <a:rPr lang="en-US" sz="1800">
                <a:solidFill>
                  <a:srgbClr val="1A4568"/>
                </a:solidFill>
                <a:latin typeface="Josefin Sans"/>
              </a:rPr>
              <a:t> </a:t>
            </a:r>
            <a:r>
              <a:rPr lang="en-US" sz="1800" err="1">
                <a:solidFill>
                  <a:srgbClr val="1A4568"/>
                </a:solidFill>
                <a:latin typeface="Josefin Sans"/>
              </a:rPr>
              <a:t>trị</a:t>
            </a:r>
            <a:r>
              <a:rPr lang="en-US" sz="1800">
                <a:solidFill>
                  <a:srgbClr val="1A4568"/>
                </a:solidFill>
                <a:latin typeface="Josefin Sans"/>
              </a:rPr>
              <a:t> </a:t>
            </a:r>
            <a:r>
              <a:rPr lang="en-US" sz="1800" err="1">
                <a:solidFill>
                  <a:srgbClr val="1A4568"/>
                </a:solidFill>
                <a:latin typeface="Josefin Sans"/>
              </a:rPr>
              <a:t>tương</a:t>
            </a:r>
            <a:r>
              <a:rPr lang="en-US" sz="1800">
                <a:solidFill>
                  <a:srgbClr val="1A4568"/>
                </a:solidFill>
                <a:latin typeface="Josefin Sans"/>
              </a:rPr>
              <a:t> </a:t>
            </a:r>
            <a:r>
              <a:rPr lang="en-US" sz="1800" err="1">
                <a:solidFill>
                  <a:srgbClr val="1A4568"/>
                </a:solidFill>
                <a:latin typeface="Josefin Sans"/>
              </a:rPr>
              <a:t>ứng</a:t>
            </a:r>
            <a:r>
              <a:rPr lang="en-US" sz="1800">
                <a:solidFill>
                  <a:srgbClr val="1A4568"/>
                </a:solidFill>
                <a:latin typeface="Josefin Sans"/>
              </a:rPr>
              <a:t> </a:t>
            </a:r>
            <a:r>
              <a:rPr lang="en-US" sz="1800" err="1">
                <a:solidFill>
                  <a:srgbClr val="1A4568"/>
                </a:solidFill>
                <a:latin typeface="Josefin Sans"/>
              </a:rPr>
              <a:t>khác</a:t>
            </a:r>
            <a:r>
              <a:rPr lang="en-US" sz="1800">
                <a:solidFill>
                  <a:srgbClr val="1A4568"/>
                </a:solidFill>
                <a:latin typeface="Josefin Sans"/>
              </a:rPr>
              <a:t> </a:t>
            </a:r>
            <a:r>
              <a:rPr lang="en-US" sz="1800" err="1">
                <a:solidFill>
                  <a:srgbClr val="1A4568"/>
                </a:solidFill>
                <a:latin typeface="Josefin Sans"/>
              </a:rPr>
              <a:t>nhau</a:t>
            </a:r>
            <a:r>
              <a:rPr lang="en-US" sz="1800">
                <a:solidFill>
                  <a:srgbClr val="1A4568"/>
                </a:solidFill>
                <a:latin typeface="Josefin Sans"/>
              </a:rPr>
              <a:t>, </a:t>
            </a:r>
            <a:r>
              <a:rPr lang="en-US" sz="1800" err="1">
                <a:solidFill>
                  <a:srgbClr val="1A4568"/>
                </a:solidFill>
                <a:latin typeface="Josefin Sans"/>
              </a:rPr>
              <a:t>nhưng</a:t>
            </a:r>
            <a:r>
              <a:rPr lang="en-US" sz="1800">
                <a:solidFill>
                  <a:srgbClr val="1A4568"/>
                </a:solidFill>
                <a:latin typeface="Josefin Sans"/>
              </a:rPr>
              <a:t> </a:t>
            </a:r>
            <a:r>
              <a:rPr lang="en-US" sz="1800" err="1">
                <a:solidFill>
                  <a:srgbClr val="1A4568"/>
                </a:solidFill>
                <a:latin typeface="Josefin Sans"/>
              </a:rPr>
              <a:t>hắn</a:t>
            </a:r>
            <a:r>
              <a:rPr lang="en-US" sz="1800">
                <a:solidFill>
                  <a:srgbClr val="1A4568"/>
                </a:solidFill>
                <a:latin typeface="Josefin Sans"/>
              </a:rPr>
              <a:t> </a:t>
            </a:r>
            <a:r>
              <a:rPr lang="en-US" sz="1800" err="1">
                <a:solidFill>
                  <a:srgbClr val="1A4568"/>
                </a:solidFill>
                <a:latin typeface="Josefin Sans"/>
              </a:rPr>
              <a:t>chỉ</a:t>
            </a:r>
            <a:r>
              <a:rPr lang="en-US" sz="1800">
                <a:solidFill>
                  <a:srgbClr val="1A4568"/>
                </a:solidFill>
                <a:latin typeface="Josefin Sans"/>
              </a:rPr>
              <a:t> </a:t>
            </a:r>
            <a:r>
              <a:rPr lang="en-US" sz="1800" err="1">
                <a:solidFill>
                  <a:srgbClr val="1A4568"/>
                </a:solidFill>
                <a:latin typeface="Josefin Sans"/>
              </a:rPr>
              <a:t>đem</a:t>
            </a:r>
            <a:r>
              <a:rPr lang="en-US" sz="1800">
                <a:solidFill>
                  <a:srgbClr val="1A4568"/>
                </a:solidFill>
                <a:latin typeface="Josefin Sans"/>
              </a:rPr>
              <a:t> 1 </a:t>
            </a:r>
            <a:r>
              <a:rPr lang="en-US" sz="1800" err="1">
                <a:solidFill>
                  <a:srgbClr val="1A4568"/>
                </a:solidFill>
                <a:latin typeface="Josefin Sans"/>
              </a:rPr>
              <a:t>cái</a:t>
            </a:r>
            <a:r>
              <a:rPr lang="en-US" sz="1800">
                <a:solidFill>
                  <a:srgbClr val="1A4568"/>
                </a:solidFill>
                <a:latin typeface="Josefin Sans"/>
              </a:rPr>
              <a:t> </a:t>
            </a:r>
            <a:r>
              <a:rPr lang="en-US" sz="1800" err="1">
                <a:solidFill>
                  <a:srgbClr val="1A4568"/>
                </a:solidFill>
                <a:latin typeface="Josefin Sans"/>
              </a:rPr>
              <a:t>túi</a:t>
            </a:r>
            <a:r>
              <a:rPr lang="en-US" sz="1800">
                <a:solidFill>
                  <a:srgbClr val="1A4568"/>
                </a:solidFill>
                <a:latin typeface="Josefin Sans"/>
              </a:rPr>
              <a:t> </a:t>
            </a:r>
            <a:r>
              <a:rPr lang="en-US" sz="1800" err="1">
                <a:solidFill>
                  <a:srgbClr val="1A4568"/>
                </a:solidFill>
                <a:latin typeface="Josefin Sans"/>
              </a:rPr>
              <a:t>xách</a:t>
            </a:r>
            <a:r>
              <a:rPr lang="en-US" sz="1800">
                <a:solidFill>
                  <a:srgbClr val="1A4568"/>
                </a:solidFill>
                <a:latin typeface="Josefin Sans"/>
              </a:rPr>
              <a:t> </a:t>
            </a:r>
            <a:r>
              <a:rPr lang="en-US" sz="1800" err="1">
                <a:solidFill>
                  <a:srgbClr val="1A4568"/>
                </a:solidFill>
                <a:latin typeface="Josefin Sans"/>
              </a:rPr>
              <a:t>có</a:t>
            </a:r>
            <a:r>
              <a:rPr lang="en-US" sz="1800">
                <a:solidFill>
                  <a:srgbClr val="1A4568"/>
                </a:solidFill>
                <a:latin typeface="Josefin Sans"/>
              </a:rPr>
              <a:t> </a:t>
            </a:r>
            <a:r>
              <a:rPr lang="en-US" sz="1800" err="1">
                <a:solidFill>
                  <a:srgbClr val="1A4568"/>
                </a:solidFill>
                <a:latin typeface="Josefin Sans"/>
              </a:rPr>
              <a:t>sức</a:t>
            </a:r>
            <a:r>
              <a:rPr lang="en-US" sz="1800">
                <a:solidFill>
                  <a:srgbClr val="1A4568"/>
                </a:solidFill>
                <a:latin typeface="Josefin Sans"/>
              </a:rPr>
              <a:t> </a:t>
            </a:r>
            <a:r>
              <a:rPr lang="en-US" sz="1800" err="1">
                <a:solidFill>
                  <a:srgbClr val="1A4568"/>
                </a:solidFill>
                <a:latin typeface="Josefin Sans"/>
              </a:rPr>
              <a:t>chứa</a:t>
            </a:r>
            <a:r>
              <a:rPr lang="en-US" sz="1800">
                <a:solidFill>
                  <a:srgbClr val="1A4568"/>
                </a:solidFill>
                <a:latin typeface="Josefin Sans"/>
              </a:rPr>
              <a:t> </a:t>
            </a:r>
            <a:r>
              <a:rPr lang="en-US" sz="1800" err="1">
                <a:solidFill>
                  <a:srgbClr val="1A4568"/>
                </a:solidFill>
                <a:latin typeface="Josefin Sans"/>
              </a:rPr>
              <a:t>tối</a:t>
            </a:r>
            <a:r>
              <a:rPr lang="en-US" sz="1800">
                <a:solidFill>
                  <a:srgbClr val="1A4568"/>
                </a:solidFill>
                <a:latin typeface="Josefin Sans"/>
              </a:rPr>
              <a:t> </a:t>
            </a:r>
            <a:r>
              <a:rPr lang="en-US" sz="1800" err="1">
                <a:solidFill>
                  <a:srgbClr val="1A4568"/>
                </a:solidFill>
                <a:latin typeface="Josefin Sans"/>
              </a:rPr>
              <a:t>đa</a:t>
            </a:r>
            <a:r>
              <a:rPr lang="en-US" sz="1800">
                <a:solidFill>
                  <a:srgbClr val="1A4568"/>
                </a:solidFill>
                <a:latin typeface="Josefin Sans"/>
              </a:rPr>
              <a:t> </a:t>
            </a:r>
            <a:r>
              <a:rPr lang="en-US" sz="1800" err="1">
                <a:solidFill>
                  <a:srgbClr val="1A4568"/>
                </a:solidFill>
                <a:latin typeface="Josefin Sans"/>
              </a:rPr>
              <a:t>là</a:t>
            </a:r>
            <a:r>
              <a:rPr lang="en-US" sz="1800">
                <a:solidFill>
                  <a:srgbClr val="1A4568"/>
                </a:solidFill>
                <a:latin typeface="Josefin Sans"/>
              </a:rPr>
              <a:t> M. </a:t>
            </a:r>
            <a:r>
              <a:rPr lang="en-US" sz="1800" err="1">
                <a:solidFill>
                  <a:srgbClr val="1A4568"/>
                </a:solidFill>
                <a:latin typeface="Josefin Sans"/>
              </a:rPr>
              <a:t>Hãy</a:t>
            </a:r>
            <a:r>
              <a:rPr lang="en-US" sz="1800">
                <a:solidFill>
                  <a:srgbClr val="1A4568"/>
                </a:solidFill>
                <a:latin typeface="Josefin Sans"/>
              </a:rPr>
              <a:t> “</a:t>
            </a:r>
            <a:r>
              <a:rPr lang="en-US" sz="1800" err="1">
                <a:solidFill>
                  <a:srgbClr val="1A4568"/>
                </a:solidFill>
                <a:latin typeface="Josefin Sans"/>
              </a:rPr>
              <a:t>giúp</a:t>
            </a:r>
            <a:r>
              <a:rPr lang="en-US" sz="1800">
                <a:solidFill>
                  <a:srgbClr val="1A4568"/>
                </a:solidFill>
                <a:latin typeface="Josefin Sans"/>
              </a:rPr>
              <a:t>” </a:t>
            </a:r>
            <a:r>
              <a:rPr lang="en-US" sz="1800" err="1">
                <a:solidFill>
                  <a:srgbClr val="1A4568"/>
                </a:solidFill>
                <a:latin typeface="Josefin Sans"/>
              </a:rPr>
              <a:t>tên</a:t>
            </a:r>
            <a:r>
              <a:rPr lang="en-US" sz="1800">
                <a:solidFill>
                  <a:srgbClr val="1A4568"/>
                </a:solidFill>
                <a:latin typeface="Josefin Sans"/>
              </a:rPr>
              <a:t> </a:t>
            </a:r>
            <a:r>
              <a:rPr lang="en-US" sz="1800" err="1">
                <a:solidFill>
                  <a:srgbClr val="1A4568"/>
                </a:solidFill>
                <a:latin typeface="Josefin Sans"/>
              </a:rPr>
              <a:t>trộm</a:t>
            </a:r>
            <a:r>
              <a:rPr lang="en-US" sz="1800">
                <a:solidFill>
                  <a:srgbClr val="1A4568"/>
                </a:solidFill>
                <a:latin typeface="Josefin Sans"/>
              </a:rPr>
              <a:t> </a:t>
            </a:r>
            <a:r>
              <a:rPr lang="en-US" sz="1800" err="1">
                <a:solidFill>
                  <a:srgbClr val="1A4568"/>
                </a:solidFill>
                <a:latin typeface="Josefin Sans"/>
              </a:rPr>
              <a:t>nên</a:t>
            </a:r>
            <a:r>
              <a:rPr lang="en-US" sz="1800">
                <a:solidFill>
                  <a:srgbClr val="1A4568"/>
                </a:solidFill>
                <a:latin typeface="Josefin Sans"/>
              </a:rPr>
              <a:t> </a:t>
            </a:r>
            <a:r>
              <a:rPr lang="en-US" sz="1800" err="1">
                <a:solidFill>
                  <a:srgbClr val="1A4568"/>
                </a:solidFill>
                <a:latin typeface="Josefin Sans"/>
              </a:rPr>
              <a:t>lấy</a:t>
            </a:r>
            <a:r>
              <a:rPr lang="en-US" sz="1800">
                <a:solidFill>
                  <a:srgbClr val="1A4568"/>
                </a:solidFill>
                <a:latin typeface="Josefin Sans"/>
              </a:rPr>
              <a:t> </a:t>
            </a:r>
            <a:r>
              <a:rPr lang="en-US" sz="1800" err="1">
                <a:solidFill>
                  <a:srgbClr val="1A4568"/>
                </a:solidFill>
                <a:latin typeface="Josefin Sans"/>
              </a:rPr>
              <a:t>những</a:t>
            </a:r>
            <a:r>
              <a:rPr lang="en-US" sz="1800">
                <a:solidFill>
                  <a:srgbClr val="1A4568"/>
                </a:solidFill>
                <a:latin typeface="Josefin Sans"/>
              </a:rPr>
              <a:t> </a:t>
            </a:r>
            <a:r>
              <a:rPr lang="en-US" sz="1800" err="1">
                <a:solidFill>
                  <a:srgbClr val="1A4568"/>
                </a:solidFill>
                <a:latin typeface="Josefin Sans"/>
              </a:rPr>
              <a:t>món</a:t>
            </a:r>
            <a:r>
              <a:rPr lang="en-US" sz="1800">
                <a:solidFill>
                  <a:srgbClr val="1A4568"/>
                </a:solidFill>
                <a:latin typeface="Josefin Sans"/>
              </a:rPr>
              <a:t> </a:t>
            </a:r>
            <a:r>
              <a:rPr lang="en-US" sz="1800" err="1">
                <a:solidFill>
                  <a:srgbClr val="1A4568"/>
                </a:solidFill>
                <a:latin typeface="Josefin Sans"/>
              </a:rPr>
              <a:t>nào</a:t>
            </a:r>
            <a:r>
              <a:rPr lang="en-US" sz="1800">
                <a:solidFill>
                  <a:srgbClr val="1A4568"/>
                </a:solidFill>
                <a:latin typeface="Josefin Sans"/>
              </a:rPr>
              <a:t> </a:t>
            </a:r>
            <a:r>
              <a:rPr lang="en-US" sz="1800" err="1">
                <a:solidFill>
                  <a:srgbClr val="1A4568"/>
                </a:solidFill>
                <a:latin typeface="Josefin Sans"/>
              </a:rPr>
              <a:t>để</a:t>
            </a:r>
            <a:r>
              <a:rPr lang="en-US" sz="1800">
                <a:solidFill>
                  <a:srgbClr val="1A4568"/>
                </a:solidFill>
                <a:latin typeface="Josefin Sans"/>
              </a:rPr>
              <a:t> </a:t>
            </a:r>
            <a:r>
              <a:rPr lang="en-US" sz="1800" err="1">
                <a:solidFill>
                  <a:srgbClr val="1A4568"/>
                </a:solidFill>
                <a:latin typeface="Josefin Sans"/>
              </a:rPr>
              <a:t>có</a:t>
            </a:r>
            <a:r>
              <a:rPr lang="en-US" sz="1800">
                <a:solidFill>
                  <a:srgbClr val="1A4568"/>
                </a:solidFill>
                <a:latin typeface="Josefin Sans"/>
              </a:rPr>
              <a:t> </a:t>
            </a:r>
            <a:r>
              <a:rPr lang="en-US" sz="1800" err="1">
                <a:solidFill>
                  <a:srgbClr val="1A4568"/>
                </a:solidFill>
                <a:latin typeface="Josefin Sans"/>
              </a:rPr>
              <a:t>giá</a:t>
            </a:r>
            <a:r>
              <a:rPr lang="en-US" sz="1800">
                <a:solidFill>
                  <a:srgbClr val="1A4568"/>
                </a:solidFill>
                <a:latin typeface="Josefin Sans"/>
              </a:rPr>
              <a:t> </a:t>
            </a:r>
            <a:r>
              <a:rPr lang="en-US" sz="1800" err="1">
                <a:solidFill>
                  <a:srgbClr val="1A4568"/>
                </a:solidFill>
                <a:latin typeface="Josefin Sans"/>
              </a:rPr>
              <a:t>trị</a:t>
            </a:r>
            <a:r>
              <a:rPr lang="en-US" sz="1800">
                <a:solidFill>
                  <a:srgbClr val="1A4568"/>
                </a:solidFill>
                <a:latin typeface="Josefin Sans"/>
              </a:rPr>
              <a:t> </a:t>
            </a:r>
            <a:r>
              <a:rPr lang="en-US" sz="1800" err="1">
                <a:solidFill>
                  <a:srgbClr val="1A4568"/>
                </a:solidFill>
                <a:latin typeface="Josefin Sans"/>
              </a:rPr>
              <a:t>cao</a:t>
            </a:r>
            <a:r>
              <a:rPr lang="en-US" sz="1800">
                <a:solidFill>
                  <a:srgbClr val="1A4568"/>
                </a:solidFill>
                <a:latin typeface="Josefin Sans"/>
              </a:rPr>
              <a:t> </a:t>
            </a:r>
            <a:r>
              <a:rPr lang="en-US" sz="1800" err="1">
                <a:solidFill>
                  <a:srgbClr val="1A4568"/>
                </a:solidFill>
                <a:latin typeface="Josefin Sans"/>
              </a:rPr>
              <a:t>nhất</a:t>
            </a:r>
            <a:r>
              <a:rPr lang="en-US" sz="1800">
                <a:solidFill>
                  <a:srgbClr val="1A4568"/>
                </a:solidFill>
                <a:latin typeface="Josefin Sans"/>
              </a:rPr>
              <a:t> </a:t>
            </a:r>
            <a:r>
              <a:rPr lang="en-US" sz="1800" err="1">
                <a:solidFill>
                  <a:srgbClr val="1A4568"/>
                </a:solidFill>
                <a:latin typeface="Josefin Sans"/>
              </a:rPr>
              <a:t>trong</a:t>
            </a:r>
            <a:r>
              <a:rPr lang="en-US" sz="1800">
                <a:solidFill>
                  <a:srgbClr val="1A4568"/>
                </a:solidFill>
                <a:latin typeface="Josefin Sans"/>
              </a:rPr>
              <a:t> </a:t>
            </a:r>
            <a:r>
              <a:rPr lang="en-US" sz="1800" err="1">
                <a:solidFill>
                  <a:srgbClr val="1A4568"/>
                </a:solidFill>
                <a:latin typeface="Josefin Sans"/>
              </a:rPr>
              <a:t>khả</a:t>
            </a:r>
            <a:r>
              <a:rPr lang="en-US" sz="1800">
                <a:solidFill>
                  <a:srgbClr val="1A4568"/>
                </a:solidFill>
                <a:latin typeface="Josefin Sans"/>
              </a:rPr>
              <a:t> </a:t>
            </a:r>
            <a:r>
              <a:rPr lang="en-US" sz="1800" err="1">
                <a:solidFill>
                  <a:srgbClr val="1A4568"/>
                </a:solidFill>
                <a:latin typeface="Josefin Sans"/>
              </a:rPr>
              <a:t>năng</a:t>
            </a:r>
            <a:r>
              <a:rPr lang="en-US" sz="1800">
                <a:solidFill>
                  <a:srgbClr val="1A4568"/>
                </a:solidFill>
                <a:latin typeface="Josefin Sans"/>
              </a:rPr>
              <a:t> </a:t>
            </a:r>
            <a:r>
              <a:rPr lang="en-US" sz="1800" err="1">
                <a:solidFill>
                  <a:srgbClr val="1A4568"/>
                </a:solidFill>
                <a:latin typeface="Josefin Sans"/>
              </a:rPr>
              <a:t>chứa</a:t>
            </a:r>
            <a:r>
              <a:rPr lang="en-US" sz="1800">
                <a:solidFill>
                  <a:srgbClr val="1A4568"/>
                </a:solidFill>
                <a:latin typeface="Josefin Sans"/>
              </a:rPr>
              <a:t> </a:t>
            </a:r>
            <a:r>
              <a:rPr lang="en-US" sz="1800" err="1">
                <a:solidFill>
                  <a:srgbClr val="1A4568"/>
                </a:solidFill>
                <a:latin typeface="Josefin Sans"/>
              </a:rPr>
              <a:t>của</a:t>
            </a:r>
            <a:r>
              <a:rPr lang="en-US" sz="1800">
                <a:solidFill>
                  <a:srgbClr val="1A4568"/>
                </a:solidFill>
                <a:latin typeface="Josefin Sans"/>
              </a:rPr>
              <a:t> </a:t>
            </a:r>
            <a:r>
              <a:rPr lang="en-US" sz="1800" err="1">
                <a:solidFill>
                  <a:srgbClr val="1A4568"/>
                </a:solidFill>
                <a:latin typeface="Josefin Sans"/>
              </a:rPr>
              <a:t>cái</a:t>
            </a:r>
            <a:r>
              <a:rPr lang="en-US" sz="1800">
                <a:solidFill>
                  <a:srgbClr val="1A4568"/>
                </a:solidFill>
                <a:latin typeface="Josefin Sans"/>
              </a:rPr>
              <a:t> </a:t>
            </a:r>
            <a:r>
              <a:rPr lang="en-US" sz="1800" err="1">
                <a:solidFill>
                  <a:srgbClr val="1A4568"/>
                </a:solidFill>
                <a:latin typeface="Josefin Sans"/>
              </a:rPr>
              <a:t>túi</a:t>
            </a:r>
            <a:r>
              <a:rPr lang="en-US" sz="1800">
                <a:solidFill>
                  <a:srgbClr val="1A4568"/>
                </a:solidFill>
                <a:latin typeface="Josefin Sans"/>
              </a:rPr>
              <a:t> ?</a:t>
            </a:r>
          </a:p>
        </p:txBody>
      </p:sp>
    </p:spTree>
    <p:extLst>
      <p:ext uri="{BB962C8B-B14F-4D97-AF65-F5344CB8AC3E}">
        <p14:creationId xmlns:p14="http://schemas.microsoft.com/office/powerpoint/2010/main" val="34937351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3C16E7-977D-4943-BEA0-9DADA6EE89AB}"/>
              </a:ext>
            </a:extLst>
          </p:cNvPr>
          <p:cNvSpPr txBox="1"/>
          <p:nvPr/>
        </p:nvSpPr>
        <p:spPr>
          <a:xfrm>
            <a:off x="31841" y="947840"/>
            <a:ext cx="3240741" cy="1384995"/>
          </a:xfrm>
          <a:prstGeom prst="rect">
            <a:avLst/>
          </a:prstGeom>
          <a:noFill/>
        </p:spPr>
        <p:txBody>
          <a:bodyPr wrap="square" rtlCol="0">
            <a:spAutoFit/>
          </a:bodyPr>
          <a:lstStyle/>
          <a:p>
            <a:r>
              <a:rPr lang="en-US" sz="2800" b="1" err="1">
                <a:solidFill>
                  <a:srgbClr val="1A4568"/>
                </a:solidFill>
                <a:latin typeface="Josefin Sans" panose="020B0604020202020204" charset="0"/>
              </a:rPr>
              <a:t>Giải</a:t>
            </a:r>
            <a:r>
              <a:rPr lang="en-US" sz="2800" b="1">
                <a:solidFill>
                  <a:srgbClr val="1A4568"/>
                </a:solidFill>
                <a:latin typeface="Josefin Sans" panose="020B0604020202020204" charset="0"/>
              </a:rPr>
              <a:t> </a:t>
            </a:r>
            <a:r>
              <a:rPr lang="en-US" sz="2800" b="1" err="1">
                <a:solidFill>
                  <a:srgbClr val="1A4568"/>
                </a:solidFill>
                <a:latin typeface="Josefin Sans" panose="020B0604020202020204" charset="0"/>
              </a:rPr>
              <a:t>quyết</a:t>
            </a:r>
            <a:r>
              <a:rPr lang="en-US" sz="2800" b="1">
                <a:solidFill>
                  <a:srgbClr val="1A4568"/>
                </a:solidFill>
                <a:latin typeface="Josefin Sans" panose="020B0604020202020204" charset="0"/>
              </a:rPr>
              <a:t> </a:t>
            </a:r>
            <a:r>
              <a:rPr lang="en-US" sz="2800" b="1" err="1">
                <a:solidFill>
                  <a:srgbClr val="1A4568"/>
                </a:solidFill>
                <a:latin typeface="Josefin Sans" panose="020B0604020202020204" charset="0"/>
              </a:rPr>
              <a:t>bài</a:t>
            </a:r>
            <a:r>
              <a:rPr lang="en-US" sz="2800" b="1">
                <a:solidFill>
                  <a:srgbClr val="1A4568"/>
                </a:solidFill>
                <a:latin typeface="Josefin Sans" panose="020B0604020202020204" charset="0"/>
              </a:rPr>
              <a:t> </a:t>
            </a:r>
            <a:r>
              <a:rPr lang="en-US" sz="2800" b="1" err="1">
                <a:solidFill>
                  <a:srgbClr val="1A4568"/>
                </a:solidFill>
                <a:latin typeface="Josefin Sans" panose="020B0604020202020204" charset="0"/>
              </a:rPr>
              <a:t>toán</a:t>
            </a:r>
            <a:r>
              <a:rPr lang="en-US" sz="2800" b="1">
                <a:solidFill>
                  <a:srgbClr val="1A4568"/>
                </a:solidFill>
                <a:latin typeface="Josefin Sans" panose="020B0604020202020204" charset="0"/>
              </a:rPr>
              <a:t> </a:t>
            </a:r>
            <a:r>
              <a:rPr lang="en-US" sz="2800" b="1" err="1">
                <a:solidFill>
                  <a:srgbClr val="1A4568"/>
                </a:solidFill>
                <a:latin typeface="Josefin Sans" panose="020B0604020202020204" charset="0"/>
              </a:rPr>
              <a:t>bằng</a:t>
            </a:r>
            <a:r>
              <a:rPr lang="en-US" sz="2800" b="1">
                <a:solidFill>
                  <a:srgbClr val="1A4568"/>
                </a:solidFill>
                <a:latin typeface="Josefin Sans" panose="020B0604020202020204" charset="0"/>
              </a:rPr>
              <a:t> Backtracking</a:t>
            </a:r>
          </a:p>
        </p:txBody>
      </p:sp>
      <p:graphicFrame>
        <p:nvGraphicFramePr>
          <p:cNvPr id="79" name="Table 78">
            <a:extLst>
              <a:ext uri="{FF2B5EF4-FFF2-40B4-BE49-F238E27FC236}">
                <a16:creationId xmlns:a16="http://schemas.microsoft.com/office/drawing/2014/main" id="{67E88B7D-9078-4050-8437-FFAEE5D2A621}"/>
              </a:ext>
            </a:extLst>
          </p:cNvPr>
          <p:cNvGraphicFramePr>
            <a:graphicFrameLocks noGrp="1"/>
          </p:cNvGraphicFramePr>
          <p:nvPr>
            <p:extLst>
              <p:ext uri="{D42A27DB-BD31-4B8C-83A1-F6EECF244321}">
                <p14:modId xmlns:p14="http://schemas.microsoft.com/office/powerpoint/2010/main" val="934900760"/>
              </p:ext>
            </p:extLst>
          </p:nvPr>
        </p:nvGraphicFramePr>
        <p:xfrm>
          <a:off x="88997" y="2320841"/>
          <a:ext cx="2406725" cy="1102318"/>
        </p:xfrm>
        <a:graphic>
          <a:graphicData uri="http://schemas.openxmlformats.org/drawingml/2006/table">
            <a:tbl>
              <a:tblPr>
                <a:noFill/>
                <a:tableStyleId>{A871EA07-F473-45AD-805B-75C4B573366B}</a:tableStyleId>
              </a:tblPr>
              <a:tblGrid>
                <a:gridCol w="689621">
                  <a:extLst>
                    <a:ext uri="{9D8B030D-6E8A-4147-A177-3AD203B41FA5}">
                      <a16:colId xmlns:a16="http://schemas.microsoft.com/office/drawing/2014/main" val="534976363"/>
                    </a:ext>
                  </a:extLst>
                </a:gridCol>
                <a:gridCol w="572368">
                  <a:extLst>
                    <a:ext uri="{9D8B030D-6E8A-4147-A177-3AD203B41FA5}">
                      <a16:colId xmlns:a16="http://schemas.microsoft.com/office/drawing/2014/main" val="2170374637"/>
                    </a:ext>
                  </a:extLst>
                </a:gridCol>
                <a:gridCol w="572368">
                  <a:extLst>
                    <a:ext uri="{9D8B030D-6E8A-4147-A177-3AD203B41FA5}">
                      <a16:colId xmlns:a16="http://schemas.microsoft.com/office/drawing/2014/main" val="3490645048"/>
                    </a:ext>
                  </a:extLst>
                </a:gridCol>
                <a:gridCol w="572368">
                  <a:extLst>
                    <a:ext uri="{9D8B030D-6E8A-4147-A177-3AD203B41FA5}">
                      <a16:colId xmlns:a16="http://schemas.microsoft.com/office/drawing/2014/main" val="1822477142"/>
                    </a:ext>
                  </a:extLst>
                </a:gridCol>
              </a:tblGrid>
              <a:tr h="345526">
                <a:tc>
                  <a:txBody>
                    <a:bodyPr/>
                    <a:lstStyle/>
                    <a:p>
                      <a:pPr marL="0" lvl="0" indent="0" algn="ctr" rtl="0">
                        <a:spcBef>
                          <a:spcPts val="0"/>
                        </a:spcBef>
                        <a:spcAft>
                          <a:spcPts val="0"/>
                        </a:spcAft>
                        <a:buNone/>
                      </a:pPr>
                      <a:endParaRPr sz="1100">
                        <a:solidFill>
                          <a:schemeClr val="dk1"/>
                        </a:solidFill>
                        <a:latin typeface="Bebas Neue"/>
                        <a:ea typeface="Bebas Neue"/>
                        <a:cs typeface="Bebas Neue"/>
                        <a:sym typeface="Bebas Neue"/>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100" b="1">
                          <a:solidFill>
                            <a:schemeClr val="dk1"/>
                          </a:solidFill>
                          <a:latin typeface="Josefin Sans"/>
                          <a:ea typeface="Josefin Sans"/>
                          <a:cs typeface="Josefin Sans"/>
                          <a:sym typeface="Josefin Sans"/>
                        </a:rPr>
                        <a:t>A</a:t>
                      </a:r>
                      <a:endParaRPr sz="1100" b="1">
                        <a:solidFill>
                          <a:schemeClr val="dk1"/>
                        </a:solidFill>
                        <a:latin typeface="Josefin Sans"/>
                        <a:ea typeface="Josefin Sans"/>
                        <a:cs typeface="Josefin Sans"/>
                        <a:sym typeface="Josefin Sans"/>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r>
                        <a:rPr lang="en" sz="1100" b="1">
                          <a:solidFill>
                            <a:schemeClr val="dk1"/>
                          </a:solidFill>
                          <a:latin typeface="Josefin Sans"/>
                          <a:ea typeface="Josefin Sans"/>
                          <a:cs typeface="Josefin Sans"/>
                          <a:sym typeface="Josefin Sans"/>
                        </a:rPr>
                        <a:t>B</a:t>
                      </a:r>
                      <a:endParaRPr sz="1100" b="1">
                        <a:solidFill>
                          <a:schemeClr val="dk1"/>
                        </a:solidFill>
                        <a:latin typeface="Josefin Sans"/>
                        <a:ea typeface="Josefin Sans"/>
                        <a:cs typeface="Josefin Sans"/>
                        <a:sym typeface="Josefin Sans"/>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spcBef>
                          <a:spcPts val="0"/>
                        </a:spcBef>
                        <a:spcAft>
                          <a:spcPts val="0"/>
                        </a:spcAft>
                        <a:buNone/>
                      </a:pPr>
                      <a:r>
                        <a:rPr lang="en" sz="1100" b="1">
                          <a:solidFill>
                            <a:schemeClr val="dk1"/>
                          </a:solidFill>
                          <a:latin typeface="Josefin Sans"/>
                          <a:ea typeface="Josefin Sans"/>
                          <a:cs typeface="Josefin Sans"/>
                          <a:sym typeface="Josefin Sans"/>
                        </a:rPr>
                        <a:t>C</a:t>
                      </a:r>
                      <a:endParaRPr sz="1100" b="1">
                        <a:solidFill>
                          <a:schemeClr val="dk1"/>
                        </a:solidFill>
                        <a:latin typeface="Josefin Sans"/>
                        <a:ea typeface="Josefin Sans"/>
                        <a:cs typeface="Josefin Sans"/>
                        <a:sym typeface="Josefin Sans"/>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393075138"/>
                  </a:ext>
                </a:extLst>
              </a:tr>
              <a:tr h="379285">
                <a:tc>
                  <a:txBody>
                    <a:bodyPr/>
                    <a:lstStyle/>
                    <a:p>
                      <a:pPr marL="0" lvl="0" indent="0" algn="ctr" rtl="0">
                        <a:spcBef>
                          <a:spcPts val="0"/>
                        </a:spcBef>
                        <a:spcAft>
                          <a:spcPts val="0"/>
                        </a:spcAft>
                        <a:buNone/>
                      </a:pPr>
                      <a:r>
                        <a:rPr lang="en" sz="1100" b="1">
                          <a:solidFill>
                            <a:schemeClr val="lt1"/>
                          </a:solidFill>
                          <a:latin typeface="Josefin Sans"/>
                          <a:ea typeface="Josefin Sans"/>
                          <a:cs typeface="Josefin Sans"/>
                          <a:sym typeface="Josefin Sans"/>
                        </a:rPr>
                        <a:t>Weight</a:t>
                      </a:r>
                      <a:endParaRPr sz="11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sz="1100" b="1">
                          <a:latin typeface="Josefin Sans"/>
                        </a:rPr>
                        <a:t>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sz="1100" b="1"/>
                        <a:t>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sz="1100" b="1"/>
                        <a:t>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49373949"/>
                  </a:ext>
                </a:extLst>
              </a:tr>
              <a:tr h="372543">
                <a:tc>
                  <a:txBody>
                    <a:bodyPr/>
                    <a:lstStyle/>
                    <a:p>
                      <a:pPr marL="0" lvl="0" indent="0" algn="ctr" rtl="0">
                        <a:spcBef>
                          <a:spcPts val="0"/>
                        </a:spcBef>
                        <a:spcAft>
                          <a:spcPts val="0"/>
                        </a:spcAft>
                        <a:buNone/>
                      </a:pPr>
                      <a:r>
                        <a:rPr lang="en" sz="1100" b="1">
                          <a:solidFill>
                            <a:schemeClr val="lt1"/>
                          </a:solidFill>
                          <a:latin typeface="Josefin Sans"/>
                          <a:ea typeface="Josefin Sans"/>
                          <a:cs typeface="Josefin Sans"/>
                          <a:sym typeface="Josefin Sans"/>
                        </a:rPr>
                        <a:t>Value</a:t>
                      </a:r>
                      <a:endParaRPr sz="1100" b="1">
                        <a:solidFill>
                          <a:schemeClr val="lt1"/>
                        </a:solidFill>
                        <a:latin typeface="Josefin Sans"/>
                        <a:ea typeface="Josefin Sans"/>
                        <a:cs typeface="Josefin Sans"/>
                        <a:sym typeface="Josefin Sans"/>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en-US" sz="1100" b="1"/>
                        <a:t>45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sz="1100" b="1"/>
                        <a:t>48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lvl="0" indent="0" algn="ctr" rtl="0">
                        <a:spcBef>
                          <a:spcPts val="0"/>
                        </a:spcBef>
                        <a:spcAft>
                          <a:spcPts val="0"/>
                        </a:spcAft>
                        <a:buNone/>
                      </a:pPr>
                      <a:r>
                        <a:rPr lang="en-US" sz="1100" b="1"/>
                        <a:t>35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504024185"/>
                  </a:ext>
                </a:extLst>
              </a:tr>
            </a:tbl>
          </a:graphicData>
        </a:graphic>
      </p:graphicFrame>
      <p:grpSp>
        <p:nvGrpSpPr>
          <p:cNvPr id="3" name="Nhóm 2">
            <a:extLst>
              <a:ext uri="{FF2B5EF4-FFF2-40B4-BE49-F238E27FC236}">
                <a16:creationId xmlns:a16="http://schemas.microsoft.com/office/drawing/2014/main" id="{959982BE-4D95-46A1-94D9-3DEC4EF5992D}"/>
              </a:ext>
            </a:extLst>
          </p:cNvPr>
          <p:cNvGrpSpPr/>
          <p:nvPr/>
        </p:nvGrpSpPr>
        <p:grpSpPr>
          <a:xfrm>
            <a:off x="2710713" y="356931"/>
            <a:ext cx="6239789" cy="4072791"/>
            <a:chOff x="2710713" y="356931"/>
            <a:chExt cx="6239789" cy="4072791"/>
          </a:xfrm>
        </p:grpSpPr>
        <p:sp>
          <p:nvSpPr>
            <p:cNvPr id="78" name="TextBox 77">
              <a:extLst>
                <a:ext uri="{FF2B5EF4-FFF2-40B4-BE49-F238E27FC236}">
                  <a16:creationId xmlns:a16="http://schemas.microsoft.com/office/drawing/2014/main" id="{986A1943-E410-4D0A-9D3D-EBF4BF90DB74}"/>
                </a:ext>
              </a:extLst>
            </p:cNvPr>
            <p:cNvSpPr txBox="1"/>
            <p:nvPr/>
          </p:nvSpPr>
          <p:spPr>
            <a:xfrm>
              <a:off x="2710713" y="3706415"/>
              <a:ext cx="668298" cy="307777"/>
            </a:xfrm>
            <a:prstGeom prst="rect">
              <a:avLst/>
            </a:prstGeom>
            <a:noFill/>
          </p:spPr>
          <p:txBody>
            <a:bodyPr wrap="square" rtlCol="0">
              <a:spAutoFit/>
            </a:bodyPr>
            <a:lstStyle/>
            <a:p>
              <a:r>
                <a:rPr lang="en-US" b="1">
                  <a:solidFill>
                    <a:srgbClr val="1A4568"/>
                  </a:solidFill>
                  <a:latin typeface="Josefin Sans" panose="020B0604020202020204" charset="0"/>
                </a:rPr>
                <a:t>A,B,C</a:t>
              </a:r>
            </a:p>
          </p:txBody>
        </p:sp>
        <p:grpSp>
          <p:nvGrpSpPr>
            <p:cNvPr id="2" name="Nhóm 1">
              <a:extLst>
                <a:ext uri="{FF2B5EF4-FFF2-40B4-BE49-F238E27FC236}">
                  <a16:creationId xmlns:a16="http://schemas.microsoft.com/office/drawing/2014/main" id="{84344E63-CE17-4E52-988F-D059AE6AB3B4}"/>
                </a:ext>
              </a:extLst>
            </p:cNvPr>
            <p:cNvGrpSpPr/>
            <p:nvPr/>
          </p:nvGrpSpPr>
          <p:grpSpPr>
            <a:xfrm>
              <a:off x="2816940" y="356931"/>
              <a:ext cx="6133562" cy="4072791"/>
              <a:chOff x="2816940" y="356931"/>
              <a:chExt cx="6133562" cy="4072791"/>
            </a:xfrm>
          </p:grpSpPr>
          <p:cxnSp>
            <p:nvCxnSpPr>
              <p:cNvPr id="27" name="Straight Connector 26">
                <a:extLst>
                  <a:ext uri="{FF2B5EF4-FFF2-40B4-BE49-F238E27FC236}">
                    <a16:creationId xmlns:a16="http://schemas.microsoft.com/office/drawing/2014/main" id="{5827A5E9-ED7A-4606-8EAB-8F886862CD8E}"/>
                  </a:ext>
                </a:extLst>
              </p:cNvPr>
              <p:cNvCxnSpPr>
                <a:stCxn id="9" idx="5"/>
                <a:endCxn id="13" idx="1"/>
              </p:cNvCxnSpPr>
              <p:nvPr/>
            </p:nvCxnSpPr>
            <p:spPr>
              <a:xfrm>
                <a:off x="6311718" y="741720"/>
                <a:ext cx="774604" cy="416854"/>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70D2FBD-3824-4881-9AAC-D216D0DFB9A5}"/>
                  </a:ext>
                </a:extLst>
              </p:cNvPr>
              <p:cNvCxnSpPr>
                <a:stCxn id="9" idx="3"/>
                <a:endCxn id="8" idx="7"/>
              </p:cNvCxnSpPr>
              <p:nvPr/>
            </p:nvCxnSpPr>
            <p:spPr>
              <a:xfrm flipH="1">
                <a:off x="4661710" y="741720"/>
                <a:ext cx="1062301" cy="416854"/>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46F903C-28E2-4FDC-B046-ED4F29BFFB93}"/>
                  </a:ext>
                </a:extLst>
              </p:cNvPr>
              <p:cNvSpPr/>
              <p:nvPr/>
            </p:nvSpPr>
            <p:spPr>
              <a:xfrm>
                <a:off x="6447294" y="2078763"/>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1275" y="100676"/>
                      <a:pt x="104665" y="-4769"/>
                      <a:pt x="228600" y="0"/>
                    </a:cubicBezTo>
                    <a:cubicBezTo>
                      <a:pt x="351225" y="-555"/>
                      <a:pt x="448290" y="107727"/>
                      <a:pt x="457200" y="221877"/>
                    </a:cubicBezTo>
                    <a:cubicBezTo>
                      <a:pt x="454740" y="320954"/>
                      <a:pt x="352020" y="447690"/>
                      <a:pt x="228600" y="443754"/>
                    </a:cubicBezTo>
                    <a:cubicBezTo>
                      <a:pt x="123285" y="455476"/>
                      <a:pt x="13246" y="347601"/>
                      <a:pt x="0" y="221877"/>
                    </a:cubicBezTo>
                    <a:close/>
                  </a:path>
                  <a:path w="457200" h="443753" stroke="0" extrusionOk="0">
                    <a:moveTo>
                      <a:pt x="0" y="221877"/>
                    </a:moveTo>
                    <a:cubicBezTo>
                      <a:pt x="-16980" y="88865"/>
                      <a:pt x="99287" y="1149"/>
                      <a:pt x="228600" y="0"/>
                    </a:cubicBezTo>
                    <a:cubicBezTo>
                      <a:pt x="365310" y="2202"/>
                      <a:pt x="437555" y="99963"/>
                      <a:pt x="457200" y="221877"/>
                    </a:cubicBezTo>
                    <a:cubicBezTo>
                      <a:pt x="443253" y="358036"/>
                      <a:pt x="354117" y="447819"/>
                      <a:pt x="228600" y="443754"/>
                    </a:cubicBezTo>
                    <a:cubicBezTo>
                      <a:pt x="94913" y="439686"/>
                      <a:pt x="13759" y="350990"/>
                      <a:pt x="0" y="221877"/>
                    </a:cubicBezTo>
                    <a:close/>
                  </a:path>
                </a:pathLst>
              </a:custGeom>
              <a:ln w="41275" cap="flat">
                <a:solidFill>
                  <a:srgbClr val="80C9DD"/>
                </a:solidFill>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rPr>
                  <a:t>B</a:t>
                </a:r>
                <a:endParaRPr lang="en-US" b="1">
                  <a:solidFill>
                    <a:srgbClr val="9DCEDF"/>
                  </a:solidFill>
                  <a:cs typeface="Arial"/>
                </a:endParaRPr>
              </a:p>
            </p:txBody>
          </p:sp>
          <p:sp>
            <p:nvSpPr>
              <p:cNvPr id="6" name="Oval 5">
                <a:extLst>
                  <a:ext uri="{FF2B5EF4-FFF2-40B4-BE49-F238E27FC236}">
                    <a16:creationId xmlns:a16="http://schemas.microsoft.com/office/drawing/2014/main" id="{A7447169-AE8D-4D86-A5C9-ADBCA46335F1}"/>
                  </a:ext>
                </a:extLst>
              </p:cNvPr>
              <p:cNvSpPr/>
              <p:nvPr/>
            </p:nvSpPr>
            <p:spPr>
              <a:xfrm>
                <a:off x="7883042" y="2078762"/>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8054" y="91683"/>
                      <a:pt x="111633" y="613"/>
                      <a:pt x="228600" y="0"/>
                    </a:cubicBezTo>
                    <a:cubicBezTo>
                      <a:pt x="365291" y="17844"/>
                      <a:pt x="435681" y="98876"/>
                      <a:pt x="457200" y="221877"/>
                    </a:cubicBezTo>
                    <a:cubicBezTo>
                      <a:pt x="464799" y="345518"/>
                      <a:pt x="342977" y="438334"/>
                      <a:pt x="228600" y="443754"/>
                    </a:cubicBezTo>
                    <a:cubicBezTo>
                      <a:pt x="85236" y="448860"/>
                      <a:pt x="14289" y="325046"/>
                      <a:pt x="0" y="221877"/>
                    </a:cubicBezTo>
                    <a:close/>
                  </a:path>
                  <a:path w="457200" h="443753" stroke="0" extrusionOk="0">
                    <a:moveTo>
                      <a:pt x="0" y="221877"/>
                    </a:moveTo>
                    <a:cubicBezTo>
                      <a:pt x="-7743" y="112923"/>
                      <a:pt x="99486" y="-1182"/>
                      <a:pt x="228600" y="0"/>
                    </a:cubicBezTo>
                    <a:cubicBezTo>
                      <a:pt x="378620" y="-3509"/>
                      <a:pt x="448778" y="114676"/>
                      <a:pt x="457200" y="221877"/>
                    </a:cubicBezTo>
                    <a:cubicBezTo>
                      <a:pt x="436274" y="351410"/>
                      <a:pt x="349602" y="449962"/>
                      <a:pt x="228600" y="443754"/>
                    </a:cubicBezTo>
                    <a:cubicBezTo>
                      <a:pt x="109155" y="439349"/>
                      <a:pt x="-20109" y="349029"/>
                      <a:pt x="0" y="221877"/>
                    </a:cubicBezTo>
                    <a:close/>
                  </a:path>
                </a:pathLst>
              </a:custGeom>
              <a:ln w="41275" cap="flat">
                <a:solidFill>
                  <a:srgbClr val="80C9DD"/>
                </a:solidFill>
                <a:extLst>
                  <a:ext uri="{C807C97D-BFC1-408E-A445-0C87EB9F89A2}">
                    <ask:lineSketchStyleProps xmlns:ask="http://schemas.microsoft.com/office/drawing/2018/sketchyshapes" sd="981765707">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rPr>
                  <a:t>B</a:t>
                </a:r>
                <a:endParaRPr lang="en-US" b="1">
                  <a:solidFill>
                    <a:srgbClr val="9DCEDF"/>
                  </a:solidFill>
                  <a:cs typeface="Arial"/>
                </a:endParaRPr>
              </a:p>
            </p:txBody>
          </p:sp>
          <p:sp>
            <p:nvSpPr>
              <p:cNvPr id="7" name="Oval 6">
                <a:extLst>
                  <a:ext uri="{FF2B5EF4-FFF2-40B4-BE49-F238E27FC236}">
                    <a16:creationId xmlns:a16="http://schemas.microsoft.com/office/drawing/2014/main" id="{CE93881E-82F7-4153-837C-1BD64C72C16A}"/>
                  </a:ext>
                </a:extLst>
              </p:cNvPr>
              <p:cNvSpPr/>
              <p:nvPr/>
            </p:nvSpPr>
            <p:spPr>
              <a:xfrm>
                <a:off x="3600721" y="3169018"/>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1112" y="108624"/>
                      <a:pt x="91713" y="-13336"/>
                      <a:pt x="228600" y="0"/>
                    </a:cubicBezTo>
                    <a:cubicBezTo>
                      <a:pt x="330938" y="1502"/>
                      <a:pt x="452554" y="118114"/>
                      <a:pt x="457200" y="221877"/>
                    </a:cubicBezTo>
                    <a:cubicBezTo>
                      <a:pt x="457239" y="332909"/>
                      <a:pt x="351523" y="444893"/>
                      <a:pt x="228600" y="443754"/>
                    </a:cubicBezTo>
                    <a:cubicBezTo>
                      <a:pt x="93768" y="432652"/>
                      <a:pt x="7080" y="340445"/>
                      <a:pt x="0" y="221877"/>
                    </a:cubicBezTo>
                    <a:close/>
                  </a:path>
                  <a:path w="457200" h="443753" stroke="0" extrusionOk="0">
                    <a:moveTo>
                      <a:pt x="0" y="221877"/>
                    </a:moveTo>
                    <a:cubicBezTo>
                      <a:pt x="-9603" y="81630"/>
                      <a:pt x="119310" y="-7564"/>
                      <a:pt x="228600" y="0"/>
                    </a:cubicBezTo>
                    <a:cubicBezTo>
                      <a:pt x="361702" y="14522"/>
                      <a:pt x="435585" y="109416"/>
                      <a:pt x="457200" y="221877"/>
                    </a:cubicBezTo>
                    <a:cubicBezTo>
                      <a:pt x="448806" y="337132"/>
                      <a:pt x="358124" y="442538"/>
                      <a:pt x="228600" y="443754"/>
                    </a:cubicBezTo>
                    <a:cubicBezTo>
                      <a:pt x="87154" y="427918"/>
                      <a:pt x="19189" y="358957"/>
                      <a:pt x="0" y="221877"/>
                    </a:cubicBezTo>
                    <a:close/>
                  </a:path>
                </a:pathLst>
              </a:custGeom>
              <a:ln w="41275" cap="flat">
                <a:solidFill>
                  <a:srgbClr val="80C9DD"/>
                </a:solidFill>
                <a:extLst>
                  <a:ext uri="{C807C97D-BFC1-408E-A445-0C87EB9F89A2}">
                    <ask:lineSketchStyleProps xmlns:ask="http://schemas.microsoft.com/office/drawing/2018/sketchyshapes" sd="3978248048">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ea typeface="+mn-lt"/>
                    <a:cs typeface="+mn-lt"/>
                  </a:rPr>
                  <a:t>C</a:t>
                </a:r>
                <a:endParaRPr lang="vi-VN"/>
              </a:p>
            </p:txBody>
          </p:sp>
          <p:sp>
            <p:nvSpPr>
              <p:cNvPr id="8" name="Oval 7">
                <a:extLst>
                  <a:ext uri="{FF2B5EF4-FFF2-40B4-BE49-F238E27FC236}">
                    <a16:creationId xmlns:a16="http://schemas.microsoft.com/office/drawing/2014/main" id="{4F544BB2-837F-452F-8E67-FF2F41EE3891}"/>
                  </a:ext>
                </a:extLst>
              </p:cNvPr>
              <p:cNvSpPr/>
              <p:nvPr/>
            </p:nvSpPr>
            <p:spPr>
              <a:xfrm>
                <a:off x="4271465" y="1093588"/>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8475" y="95866"/>
                      <a:pt x="99282" y="5541"/>
                      <a:pt x="228600" y="0"/>
                    </a:cubicBezTo>
                    <a:cubicBezTo>
                      <a:pt x="360866" y="6905"/>
                      <a:pt x="474297" y="116816"/>
                      <a:pt x="457200" y="221877"/>
                    </a:cubicBezTo>
                    <a:cubicBezTo>
                      <a:pt x="450660" y="342412"/>
                      <a:pt x="357033" y="446273"/>
                      <a:pt x="228600" y="443754"/>
                    </a:cubicBezTo>
                    <a:cubicBezTo>
                      <a:pt x="91617" y="458262"/>
                      <a:pt x="-13841" y="331720"/>
                      <a:pt x="0" y="221877"/>
                    </a:cubicBezTo>
                    <a:close/>
                  </a:path>
                  <a:path w="457200" h="443753" stroke="0" extrusionOk="0">
                    <a:moveTo>
                      <a:pt x="0" y="221877"/>
                    </a:moveTo>
                    <a:cubicBezTo>
                      <a:pt x="5851" y="90727"/>
                      <a:pt x="115587" y="20752"/>
                      <a:pt x="228600" y="0"/>
                    </a:cubicBezTo>
                    <a:cubicBezTo>
                      <a:pt x="352943" y="-5315"/>
                      <a:pt x="467488" y="105492"/>
                      <a:pt x="457200" y="221877"/>
                    </a:cubicBezTo>
                    <a:cubicBezTo>
                      <a:pt x="456673" y="338666"/>
                      <a:pt x="350140" y="445876"/>
                      <a:pt x="228600" y="443754"/>
                    </a:cubicBezTo>
                    <a:cubicBezTo>
                      <a:pt x="101583" y="440085"/>
                      <a:pt x="10445" y="359478"/>
                      <a:pt x="0" y="221877"/>
                    </a:cubicBezTo>
                    <a:close/>
                  </a:path>
                </a:pathLst>
              </a:custGeom>
              <a:ln w="41275" cap="flat">
                <a:solidFill>
                  <a:srgbClr val="80C9DD"/>
                </a:solidFill>
                <a:extLst>
                  <a:ext uri="{C807C97D-BFC1-408E-A445-0C87EB9F89A2}">
                    <ask:lineSketchStyleProps xmlns:ask="http://schemas.microsoft.com/office/drawing/2018/sketchyshapes" sd="1617256088">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A</a:t>
                </a:r>
              </a:p>
            </p:txBody>
          </p:sp>
          <p:sp>
            <p:nvSpPr>
              <p:cNvPr id="9" name="Oval 8">
                <a:extLst>
                  <a:ext uri="{FF2B5EF4-FFF2-40B4-BE49-F238E27FC236}">
                    <a16:creationId xmlns:a16="http://schemas.microsoft.com/office/drawing/2014/main" id="{2D0B1FD7-6D51-47F6-A5EC-3FBC056258BF}"/>
                  </a:ext>
                </a:extLst>
              </p:cNvPr>
              <p:cNvSpPr/>
              <p:nvPr/>
            </p:nvSpPr>
            <p:spPr>
              <a:xfrm>
                <a:off x="5602293" y="356931"/>
                <a:ext cx="831143" cy="450808"/>
              </a:xfrm>
              <a:custGeom>
                <a:avLst/>
                <a:gdLst>
                  <a:gd name="connsiteX0" fmla="*/ 0 w 831143"/>
                  <a:gd name="connsiteY0" fmla="*/ 225404 h 450808"/>
                  <a:gd name="connsiteX1" fmla="*/ 415572 w 831143"/>
                  <a:gd name="connsiteY1" fmla="*/ 0 h 450808"/>
                  <a:gd name="connsiteX2" fmla="*/ 831144 w 831143"/>
                  <a:gd name="connsiteY2" fmla="*/ 225404 h 450808"/>
                  <a:gd name="connsiteX3" fmla="*/ 415572 w 831143"/>
                  <a:gd name="connsiteY3" fmla="*/ 450808 h 450808"/>
                  <a:gd name="connsiteX4" fmla="*/ 0 w 831143"/>
                  <a:gd name="connsiteY4" fmla="*/ 225404 h 45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143" h="450808" fill="none" extrusionOk="0">
                    <a:moveTo>
                      <a:pt x="0" y="225404"/>
                    </a:moveTo>
                    <a:cubicBezTo>
                      <a:pt x="-14545" y="87236"/>
                      <a:pt x="181432" y="-9172"/>
                      <a:pt x="415572" y="0"/>
                    </a:cubicBezTo>
                    <a:cubicBezTo>
                      <a:pt x="648974" y="4769"/>
                      <a:pt x="850014" y="113951"/>
                      <a:pt x="831144" y="225404"/>
                    </a:cubicBezTo>
                    <a:cubicBezTo>
                      <a:pt x="834897" y="321341"/>
                      <a:pt x="639842" y="446448"/>
                      <a:pt x="415572" y="450808"/>
                    </a:cubicBezTo>
                    <a:cubicBezTo>
                      <a:pt x="175876" y="456582"/>
                      <a:pt x="7833" y="371483"/>
                      <a:pt x="0" y="225404"/>
                    </a:cubicBezTo>
                    <a:close/>
                  </a:path>
                  <a:path w="831143" h="450808" stroke="0" extrusionOk="0">
                    <a:moveTo>
                      <a:pt x="0" y="225404"/>
                    </a:moveTo>
                    <a:cubicBezTo>
                      <a:pt x="-4808" y="108552"/>
                      <a:pt x="205779" y="-17222"/>
                      <a:pt x="415572" y="0"/>
                    </a:cubicBezTo>
                    <a:cubicBezTo>
                      <a:pt x="653928" y="12592"/>
                      <a:pt x="846443" y="89601"/>
                      <a:pt x="831144" y="225404"/>
                    </a:cubicBezTo>
                    <a:cubicBezTo>
                      <a:pt x="834687" y="332156"/>
                      <a:pt x="656734" y="460808"/>
                      <a:pt x="415572" y="450808"/>
                    </a:cubicBezTo>
                    <a:cubicBezTo>
                      <a:pt x="185693" y="453212"/>
                      <a:pt x="-3482" y="346469"/>
                      <a:pt x="0" y="225404"/>
                    </a:cubicBezTo>
                    <a:close/>
                  </a:path>
                </a:pathLst>
              </a:custGeom>
              <a:ln w="41275" cap="flat">
                <a:solidFill>
                  <a:srgbClr val="80C9DD"/>
                </a:solidFill>
                <a:extLst>
                  <a:ext uri="{C807C97D-BFC1-408E-A445-0C87EB9F89A2}">
                    <ask:lineSketchStyleProps xmlns:ask="http://schemas.microsoft.com/office/drawing/2018/sketchyshapes" sd="380906851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latin typeface="Josefin Sans"/>
                  </a:rPr>
                  <a:t>Root</a:t>
                </a:r>
                <a:endParaRPr lang="en-US" b="1" err="1">
                  <a:solidFill>
                    <a:srgbClr val="9DCEDF"/>
                  </a:solidFill>
                  <a:latin typeface="Josefin Sans" panose="020B0604020202020204" charset="0"/>
                </a:endParaRPr>
              </a:p>
            </p:txBody>
          </p:sp>
          <p:sp>
            <p:nvSpPr>
              <p:cNvPr id="10" name="Oval 9">
                <a:extLst>
                  <a:ext uri="{FF2B5EF4-FFF2-40B4-BE49-F238E27FC236}">
                    <a16:creationId xmlns:a16="http://schemas.microsoft.com/office/drawing/2014/main" id="{9C587138-3D1B-4D43-9312-D4078947AABE}"/>
                  </a:ext>
                </a:extLst>
              </p:cNvPr>
              <p:cNvSpPr/>
              <p:nvPr/>
            </p:nvSpPr>
            <p:spPr>
              <a:xfrm>
                <a:off x="6764989" y="3189189"/>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2314" y="98070"/>
                      <a:pt x="123516" y="-1784"/>
                      <a:pt x="228600" y="0"/>
                    </a:cubicBezTo>
                    <a:cubicBezTo>
                      <a:pt x="351979" y="1820"/>
                      <a:pt x="467822" y="100921"/>
                      <a:pt x="457200" y="221877"/>
                    </a:cubicBezTo>
                    <a:cubicBezTo>
                      <a:pt x="462384" y="338762"/>
                      <a:pt x="344599" y="440415"/>
                      <a:pt x="228600" y="443754"/>
                    </a:cubicBezTo>
                    <a:cubicBezTo>
                      <a:pt x="89237" y="452099"/>
                      <a:pt x="2517" y="349264"/>
                      <a:pt x="0" y="221877"/>
                    </a:cubicBezTo>
                    <a:close/>
                  </a:path>
                  <a:path w="457200" h="443753" stroke="0" extrusionOk="0">
                    <a:moveTo>
                      <a:pt x="0" y="221877"/>
                    </a:moveTo>
                    <a:cubicBezTo>
                      <a:pt x="3717" y="95955"/>
                      <a:pt x="110946" y="21817"/>
                      <a:pt x="228600" y="0"/>
                    </a:cubicBezTo>
                    <a:cubicBezTo>
                      <a:pt x="351438" y="-1888"/>
                      <a:pt x="435435" y="106624"/>
                      <a:pt x="457200" y="221877"/>
                    </a:cubicBezTo>
                    <a:cubicBezTo>
                      <a:pt x="460888" y="345779"/>
                      <a:pt x="351924" y="447463"/>
                      <a:pt x="228600" y="443754"/>
                    </a:cubicBezTo>
                    <a:cubicBezTo>
                      <a:pt x="114943" y="453672"/>
                      <a:pt x="-3932" y="346690"/>
                      <a:pt x="0" y="221877"/>
                    </a:cubicBezTo>
                    <a:close/>
                  </a:path>
                </a:pathLst>
              </a:custGeom>
              <a:ln w="41275" cap="flat">
                <a:solidFill>
                  <a:srgbClr val="80C9DD"/>
                </a:solidFill>
                <a:extLst>
                  <a:ext uri="{C807C97D-BFC1-408E-A445-0C87EB9F89A2}">
                    <ask:lineSketchStyleProps xmlns:ask="http://schemas.microsoft.com/office/drawing/2018/sketchyshapes" sd="1808761005">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ea typeface="+mn-lt"/>
                    <a:cs typeface="+mn-lt"/>
                  </a:rPr>
                  <a:t>C</a:t>
                </a:r>
                <a:endParaRPr lang="vi-VN" b="1">
                  <a:solidFill>
                    <a:srgbClr val="80C9DD"/>
                  </a:solidFill>
                  <a:ea typeface="+mn-lt"/>
                  <a:cs typeface="+mn-lt"/>
                </a:endParaRPr>
              </a:p>
            </p:txBody>
          </p:sp>
          <p:sp>
            <p:nvSpPr>
              <p:cNvPr id="11" name="Oval 10">
                <a:extLst>
                  <a:ext uri="{FF2B5EF4-FFF2-40B4-BE49-F238E27FC236}">
                    <a16:creationId xmlns:a16="http://schemas.microsoft.com/office/drawing/2014/main" id="{9CC87EF2-49E7-4B73-AEE6-11A9633EF15E}"/>
                  </a:ext>
                </a:extLst>
              </p:cNvPr>
              <p:cNvSpPr/>
              <p:nvPr/>
            </p:nvSpPr>
            <p:spPr>
              <a:xfrm>
                <a:off x="4389687" y="3189190"/>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9442" y="98129"/>
                      <a:pt x="116017" y="7492"/>
                      <a:pt x="228600" y="0"/>
                    </a:cubicBezTo>
                    <a:cubicBezTo>
                      <a:pt x="335618" y="-5305"/>
                      <a:pt x="467666" y="101701"/>
                      <a:pt x="457200" y="221877"/>
                    </a:cubicBezTo>
                    <a:cubicBezTo>
                      <a:pt x="473950" y="342741"/>
                      <a:pt x="345250" y="453943"/>
                      <a:pt x="228600" y="443754"/>
                    </a:cubicBezTo>
                    <a:cubicBezTo>
                      <a:pt x="103143" y="446197"/>
                      <a:pt x="2014" y="364956"/>
                      <a:pt x="0" y="221877"/>
                    </a:cubicBezTo>
                    <a:close/>
                  </a:path>
                  <a:path w="457200" h="443753" stroke="0" extrusionOk="0">
                    <a:moveTo>
                      <a:pt x="0" y="221877"/>
                    </a:moveTo>
                    <a:cubicBezTo>
                      <a:pt x="7839" y="92321"/>
                      <a:pt x="83891" y="16061"/>
                      <a:pt x="228600" y="0"/>
                    </a:cubicBezTo>
                    <a:cubicBezTo>
                      <a:pt x="354148" y="-3461"/>
                      <a:pt x="454930" y="102164"/>
                      <a:pt x="457200" y="221877"/>
                    </a:cubicBezTo>
                    <a:cubicBezTo>
                      <a:pt x="465125" y="362820"/>
                      <a:pt x="355254" y="431060"/>
                      <a:pt x="228600" y="443754"/>
                    </a:cubicBezTo>
                    <a:cubicBezTo>
                      <a:pt x="101146" y="453438"/>
                      <a:pt x="-15551" y="340305"/>
                      <a:pt x="0" y="221877"/>
                    </a:cubicBezTo>
                    <a:close/>
                  </a:path>
                </a:pathLst>
              </a:custGeom>
              <a:ln w="41275" cap="flat">
                <a:solidFill>
                  <a:srgbClr val="80C9DD"/>
                </a:solidFill>
                <a:extLst>
                  <a:ext uri="{C807C97D-BFC1-408E-A445-0C87EB9F89A2}">
                    <ask:lineSketchStyleProps xmlns:ask="http://schemas.microsoft.com/office/drawing/2018/sketchyshapes" sd="209101877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ea typeface="+mn-lt"/>
                    <a:cs typeface="+mn-lt"/>
                  </a:rPr>
                  <a:t>C</a:t>
                </a:r>
                <a:endParaRPr lang="vi-VN"/>
              </a:p>
            </p:txBody>
          </p:sp>
          <p:sp>
            <p:nvSpPr>
              <p:cNvPr id="12" name="Oval 11">
                <a:extLst>
                  <a:ext uri="{FF2B5EF4-FFF2-40B4-BE49-F238E27FC236}">
                    <a16:creationId xmlns:a16="http://schemas.microsoft.com/office/drawing/2014/main" id="{2EFF6022-8018-4DEC-AC10-F188FD374697}"/>
                  </a:ext>
                </a:extLst>
              </p:cNvPr>
              <p:cNvSpPr/>
              <p:nvPr/>
            </p:nvSpPr>
            <p:spPr>
              <a:xfrm>
                <a:off x="3274140" y="2098965"/>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2887" y="104021"/>
                      <a:pt x="96467" y="23222"/>
                      <a:pt x="228600" y="0"/>
                    </a:cubicBezTo>
                    <a:cubicBezTo>
                      <a:pt x="362734" y="-10661"/>
                      <a:pt x="458828" y="98596"/>
                      <a:pt x="457200" y="221877"/>
                    </a:cubicBezTo>
                    <a:cubicBezTo>
                      <a:pt x="456232" y="337086"/>
                      <a:pt x="351402" y="440082"/>
                      <a:pt x="228600" y="443754"/>
                    </a:cubicBezTo>
                    <a:cubicBezTo>
                      <a:pt x="104650" y="422626"/>
                      <a:pt x="6389" y="348417"/>
                      <a:pt x="0" y="221877"/>
                    </a:cubicBezTo>
                    <a:close/>
                  </a:path>
                  <a:path w="457200" h="443753" stroke="0" extrusionOk="0">
                    <a:moveTo>
                      <a:pt x="0" y="221877"/>
                    </a:moveTo>
                    <a:cubicBezTo>
                      <a:pt x="2342" y="104897"/>
                      <a:pt x="99333" y="-2248"/>
                      <a:pt x="228600" y="0"/>
                    </a:cubicBezTo>
                    <a:cubicBezTo>
                      <a:pt x="351361" y="452"/>
                      <a:pt x="463311" y="98453"/>
                      <a:pt x="457200" y="221877"/>
                    </a:cubicBezTo>
                    <a:cubicBezTo>
                      <a:pt x="471678" y="340023"/>
                      <a:pt x="365970" y="433786"/>
                      <a:pt x="228600" y="443754"/>
                    </a:cubicBezTo>
                    <a:cubicBezTo>
                      <a:pt x="93253" y="444508"/>
                      <a:pt x="-1193" y="348602"/>
                      <a:pt x="0" y="221877"/>
                    </a:cubicBezTo>
                    <a:close/>
                  </a:path>
                </a:pathLst>
              </a:custGeom>
              <a:ln w="41275" cap="flat">
                <a:solidFill>
                  <a:srgbClr val="80C9DD"/>
                </a:solidFill>
                <a:extLst>
                  <a:ext uri="{C807C97D-BFC1-408E-A445-0C87EB9F89A2}">
                    <ask:lineSketchStyleProps xmlns:ask="http://schemas.microsoft.com/office/drawing/2018/sketchyshapes" sd="57911187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cs typeface="Arial"/>
                  </a:rPr>
                  <a:t>B</a:t>
                </a:r>
              </a:p>
            </p:txBody>
          </p:sp>
          <p:sp>
            <p:nvSpPr>
              <p:cNvPr id="13" name="Oval 12">
                <a:extLst>
                  <a:ext uri="{FF2B5EF4-FFF2-40B4-BE49-F238E27FC236}">
                    <a16:creationId xmlns:a16="http://schemas.microsoft.com/office/drawing/2014/main" id="{84197C96-B16B-4AE6-B46E-BA204F736EC4}"/>
                  </a:ext>
                </a:extLst>
              </p:cNvPr>
              <p:cNvSpPr/>
              <p:nvPr/>
            </p:nvSpPr>
            <p:spPr>
              <a:xfrm>
                <a:off x="7019367" y="1093588"/>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622" y="88896"/>
                      <a:pt x="118898" y="-7709"/>
                      <a:pt x="228600" y="0"/>
                    </a:cubicBezTo>
                    <a:cubicBezTo>
                      <a:pt x="344612" y="-3331"/>
                      <a:pt x="440324" y="95449"/>
                      <a:pt x="457200" y="221877"/>
                    </a:cubicBezTo>
                    <a:cubicBezTo>
                      <a:pt x="443821" y="338527"/>
                      <a:pt x="340527" y="439435"/>
                      <a:pt x="228600" y="443754"/>
                    </a:cubicBezTo>
                    <a:cubicBezTo>
                      <a:pt x="93298" y="450417"/>
                      <a:pt x="-9997" y="362085"/>
                      <a:pt x="0" y="221877"/>
                    </a:cubicBezTo>
                    <a:close/>
                  </a:path>
                  <a:path w="457200" h="443753" stroke="0" extrusionOk="0">
                    <a:moveTo>
                      <a:pt x="0" y="221877"/>
                    </a:moveTo>
                    <a:cubicBezTo>
                      <a:pt x="-5726" y="103206"/>
                      <a:pt x="124355" y="11798"/>
                      <a:pt x="228600" y="0"/>
                    </a:cubicBezTo>
                    <a:cubicBezTo>
                      <a:pt x="355881" y="8762"/>
                      <a:pt x="446576" y="104820"/>
                      <a:pt x="457200" y="221877"/>
                    </a:cubicBezTo>
                    <a:cubicBezTo>
                      <a:pt x="464951" y="340407"/>
                      <a:pt x="351496" y="427555"/>
                      <a:pt x="228600" y="443754"/>
                    </a:cubicBezTo>
                    <a:cubicBezTo>
                      <a:pt x="82602" y="444953"/>
                      <a:pt x="-10093" y="332508"/>
                      <a:pt x="0" y="221877"/>
                    </a:cubicBezTo>
                    <a:close/>
                  </a:path>
                </a:pathLst>
              </a:custGeom>
              <a:ln w="41275" cap="flat">
                <a:solidFill>
                  <a:srgbClr val="80C9DD"/>
                </a:solidFill>
                <a:extLst>
                  <a:ext uri="{C807C97D-BFC1-408E-A445-0C87EB9F89A2}">
                    <ask:lineSketchStyleProps xmlns:ask="http://schemas.microsoft.com/office/drawing/2018/sketchyshapes" sd="2558881134">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rPr>
                  <a:t>A</a:t>
                </a:r>
                <a:endParaRPr lang="en-US" b="1">
                  <a:solidFill>
                    <a:srgbClr val="9DCEDF"/>
                  </a:solidFill>
                  <a:cs typeface="Arial"/>
                </a:endParaRPr>
              </a:p>
            </p:txBody>
          </p:sp>
          <p:sp>
            <p:nvSpPr>
              <p:cNvPr id="14" name="Oval 13">
                <a:extLst>
                  <a:ext uri="{FF2B5EF4-FFF2-40B4-BE49-F238E27FC236}">
                    <a16:creationId xmlns:a16="http://schemas.microsoft.com/office/drawing/2014/main" id="{3D49C2F9-F7B5-48E6-912C-3DDB9800998E}"/>
                  </a:ext>
                </a:extLst>
              </p:cNvPr>
              <p:cNvSpPr/>
              <p:nvPr/>
            </p:nvSpPr>
            <p:spPr>
              <a:xfrm>
                <a:off x="5174375" y="3169018"/>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3156" y="98503"/>
                      <a:pt x="81694" y="-12721"/>
                      <a:pt x="228600" y="0"/>
                    </a:cubicBezTo>
                    <a:cubicBezTo>
                      <a:pt x="368087" y="14020"/>
                      <a:pt x="452538" y="94445"/>
                      <a:pt x="457200" y="221877"/>
                    </a:cubicBezTo>
                    <a:cubicBezTo>
                      <a:pt x="449036" y="361490"/>
                      <a:pt x="356131" y="442213"/>
                      <a:pt x="228600" y="443754"/>
                    </a:cubicBezTo>
                    <a:cubicBezTo>
                      <a:pt x="93382" y="438406"/>
                      <a:pt x="-774" y="350829"/>
                      <a:pt x="0" y="221877"/>
                    </a:cubicBezTo>
                    <a:close/>
                  </a:path>
                  <a:path w="457200" h="443753" stroke="0" extrusionOk="0">
                    <a:moveTo>
                      <a:pt x="0" y="221877"/>
                    </a:moveTo>
                    <a:cubicBezTo>
                      <a:pt x="-1884" y="111899"/>
                      <a:pt x="102800" y="11729"/>
                      <a:pt x="228600" y="0"/>
                    </a:cubicBezTo>
                    <a:cubicBezTo>
                      <a:pt x="346998" y="8761"/>
                      <a:pt x="456817" y="97499"/>
                      <a:pt x="457200" y="221877"/>
                    </a:cubicBezTo>
                    <a:cubicBezTo>
                      <a:pt x="476803" y="329375"/>
                      <a:pt x="333231" y="455870"/>
                      <a:pt x="228600" y="443754"/>
                    </a:cubicBezTo>
                    <a:cubicBezTo>
                      <a:pt x="86904" y="455034"/>
                      <a:pt x="4590" y="336671"/>
                      <a:pt x="0" y="221877"/>
                    </a:cubicBezTo>
                    <a:close/>
                  </a:path>
                </a:pathLst>
              </a:custGeom>
              <a:ln w="41275" cap="flat">
                <a:solidFill>
                  <a:srgbClr val="80C9DD"/>
                </a:solidFill>
                <a:extLst>
                  <a:ext uri="{C807C97D-BFC1-408E-A445-0C87EB9F89A2}">
                    <ask:lineSketchStyleProps xmlns:ask="http://schemas.microsoft.com/office/drawing/2018/sketchyshapes" sd="2998267428">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ea typeface="+mn-lt"/>
                    <a:cs typeface="+mn-lt"/>
                  </a:rPr>
                  <a:t>C</a:t>
                </a:r>
                <a:endParaRPr lang="vi-VN">
                  <a:ea typeface="+mn-lt"/>
                  <a:cs typeface="+mn-lt"/>
                </a:endParaRPr>
              </a:p>
            </p:txBody>
          </p:sp>
          <p:sp>
            <p:nvSpPr>
              <p:cNvPr id="15" name="Oval 14">
                <a:extLst>
                  <a:ext uri="{FF2B5EF4-FFF2-40B4-BE49-F238E27FC236}">
                    <a16:creationId xmlns:a16="http://schemas.microsoft.com/office/drawing/2014/main" id="{635EB921-F283-4B5B-8546-AE4AEEB63844}"/>
                  </a:ext>
                </a:extLst>
              </p:cNvPr>
              <p:cNvSpPr/>
              <p:nvPr/>
            </p:nvSpPr>
            <p:spPr>
              <a:xfrm>
                <a:off x="4864188" y="2078763"/>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3822" y="88119"/>
                      <a:pt x="115774" y="-8036"/>
                      <a:pt x="228600" y="0"/>
                    </a:cubicBezTo>
                    <a:cubicBezTo>
                      <a:pt x="344580" y="6972"/>
                      <a:pt x="467764" y="107203"/>
                      <a:pt x="457200" y="221877"/>
                    </a:cubicBezTo>
                    <a:cubicBezTo>
                      <a:pt x="452509" y="366604"/>
                      <a:pt x="345838" y="439394"/>
                      <a:pt x="228600" y="443754"/>
                    </a:cubicBezTo>
                    <a:cubicBezTo>
                      <a:pt x="101554" y="426922"/>
                      <a:pt x="2276" y="345675"/>
                      <a:pt x="0" y="221877"/>
                    </a:cubicBezTo>
                    <a:close/>
                  </a:path>
                  <a:path w="457200" h="443753" stroke="0" extrusionOk="0">
                    <a:moveTo>
                      <a:pt x="0" y="221877"/>
                    </a:moveTo>
                    <a:cubicBezTo>
                      <a:pt x="21818" y="102047"/>
                      <a:pt x="103236" y="9138"/>
                      <a:pt x="228600" y="0"/>
                    </a:cubicBezTo>
                    <a:cubicBezTo>
                      <a:pt x="353091" y="-21793"/>
                      <a:pt x="471860" y="89809"/>
                      <a:pt x="457200" y="221877"/>
                    </a:cubicBezTo>
                    <a:cubicBezTo>
                      <a:pt x="463949" y="351419"/>
                      <a:pt x="350933" y="429077"/>
                      <a:pt x="228600" y="443754"/>
                    </a:cubicBezTo>
                    <a:cubicBezTo>
                      <a:pt x="87725" y="449908"/>
                      <a:pt x="10175" y="362253"/>
                      <a:pt x="0" y="221877"/>
                    </a:cubicBezTo>
                    <a:close/>
                  </a:path>
                </a:pathLst>
              </a:custGeom>
              <a:ln w="41275" cap="flat">
                <a:solidFill>
                  <a:srgbClr val="80C9DD"/>
                </a:solidFill>
                <a:extLst>
                  <a:ext uri="{C807C97D-BFC1-408E-A445-0C87EB9F89A2}">
                    <ask:lineSketchStyleProps xmlns:ask="http://schemas.microsoft.com/office/drawing/2018/sketchyshapes" sd="878760193">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9DCEDF"/>
                    </a:solidFill>
                  </a:rPr>
                  <a:t>B</a:t>
                </a:r>
                <a:endParaRPr lang="en-US" b="1">
                  <a:solidFill>
                    <a:srgbClr val="9DCEDF"/>
                  </a:solidFill>
                  <a:cs typeface="Arial"/>
                </a:endParaRPr>
              </a:p>
            </p:txBody>
          </p:sp>
          <p:sp>
            <p:nvSpPr>
              <p:cNvPr id="16" name="Oval 15">
                <a:extLst>
                  <a:ext uri="{FF2B5EF4-FFF2-40B4-BE49-F238E27FC236}">
                    <a16:creationId xmlns:a16="http://schemas.microsoft.com/office/drawing/2014/main" id="{28E6D584-0EC3-4671-93D7-1F772F3576E3}"/>
                  </a:ext>
                </a:extLst>
              </p:cNvPr>
              <p:cNvSpPr/>
              <p:nvPr/>
            </p:nvSpPr>
            <p:spPr>
              <a:xfrm>
                <a:off x="7549677" y="3189189"/>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1506" y="118961"/>
                      <a:pt x="100640" y="3806"/>
                      <a:pt x="228600" y="0"/>
                    </a:cubicBezTo>
                    <a:cubicBezTo>
                      <a:pt x="364757" y="12170"/>
                      <a:pt x="470273" y="109761"/>
                      <a:pt x="457200" y="221877"/>
                    </a:cubicBezTo>
                    <a:cubicBezTo>
                      <a:pt x="459868" y="337048"/>
                      <a:pt x="353720" y="454815"/>
                      <a:pt x="228600" y="443754"/>
                    </a:cubicBezTo>
                    <a:cubicBezTo>
                      <a:pt x="100377" y="443706"/>
                      <a:pt x="-8745" y="339287"/>
                      <a:pt x="0" y="221877"/>
                    </a:cubicBezTo>
                    <a:close/>
                  </a:path>
                  <a:path w="457200" h="443753" stroke="0" extrusionOk="0">
                    <a:moveTo>
                      <a:pt x="0" y="221877"/>
                    </a:moveTo>
                    <a:cubicBezTo>
                      <a:pt x="23457" y="106841"/>
                      <a:pt x="108857" y="8437"/>
                      <a:pt x="228600" y="0"/>
                    </a:cubicBezTo>
                    <a:cubicBezTo>
                      <a:pt x="339774" y="14245"/>
                      <a:pt x="465961" y="94894"/>
                      <a:pt x="457200" y="221877"/>
                    </a:cubicBezTo>
                    <a:cubicBezTo>
                      <a:pt x="448564" y="329115"/>
                      <a:pt x="351429" y="447032"/>
                      <a:pt x="228600" y="443754"/>
                    </a:cubicBezTo>
                    <a:cubicBezTo>
                      <a:pt x="101864" y="435338"/>
                      <a:pt x="12494" y="352440"/>
                      <a:pt x="0" y="221877"/>
                    </a:cubicBezTo>
                    <a:close/>
                  </a:path>
                </a:pathLst>
              </a:custGeom>
              <a:ln w="41275" cap="flat">
                <a:solidFill>
                  <a:srgbClr val="80C9DD"/>
                </a:solidFill>
                <a:extLst>
                  <a:ext uri="{C807C97D-BFC1-408E-A445-0C87EB9F89A2}">
                    <ask:lineSketchStyleProps xmlns:ask="http://schemas.microsoft.com/office/drawing/2018/sketchyshapes" sd="625625018">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ea typeface="+mn-lt"/>
                    <a:cs typeface="+mn-lt"/>
                  </a:rPr>
                  <a:t>C</a:t>
                </a:r>
                <a:endParaRPr lang="vi-VN"/>
              </a:p>
            </p:txBody>
          </p:sp>
          <p:sp>
            <p:nvSpPr>
              <p:cNvPr id="17" name="Oval 16">
                <a:extLst>
                  <a:ext uri="{FF2B5EF4-FFF2-40B4-BE49-F238E27FC236}">
                    <a16:creationId xmlns:a16="http://schemas.microsoft.com/office/drawing/2014/main" id="{E6DCFE1B-1617-4AEB-BC38-142084C70350}"/>
                  </a:ext>
                </a:extLst>
              </p:cNvPr>
              <p:cNvSpPr/>
              <p:nvPr/>
            </p:nvSpPr>
            <p:spPr>
              <a:xfrm>
                <a:off x="2816940" y="3169018"/>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17613" y="110232"/>
                      <a:pt x="101332" y="4624"/>
                      <a:pt x="228600" y="0"/>
                    </a:cubicBezTo>
                    <a:cubicBezTo>
                      <a:pt x="375428" y="-5406"/>
                      <a:pt x="442750" y="114211"/>
                      <a:pt x="457200" y="221877"/>
                    </a:cubicBezTo>
                    <a:cubicBezTo>
                      <a:pt x="463245" y="350980"/>
                      <a:pt x="338996" y="453494"/>
                      <a:pt x="228600" y="443754"/>
                    </a:cubicBezTo>
                    <a:cubicBezTo>
                      <a:pt x="97170" y="446615"/>
                      <a:pt x="16359" y="351422"/>
                      <a:pt x="0" y="221877"/>
                    </a:cubicBezTo>
                    <a:close/>
                  </a:path>
                  <a:path w="457200" h="443753" stroke="0" extrusionOk="0">
                    <a:moveTo>
                      <a:pt x="0" y="221877"/>
                    </a:moveTo>
                    <a:cubicBezTo>
                      <a:pt x="-4025" y="76080"/>
                      <a:pt x="123068" y="13992"/>
                      <a:pt x="228600" y="0"/>
                    </a:cubicBezTo>
                    <a:cubicBezTo>
                      <a:pt x="357619" y="2934"/>
                      <a:pt x="479027" y="99414"/>
                      <a:pt x="457200" y="221877"/>
                    </a:cubicBezTo>
                    <a:cubicBezTo>
                      <a:pt x="451682" y="330729"/>
                      <a:pt x="347608" y="435554"/>
                      <a:pt x="228600" y="443754"/>
                    </a:cubicBezTo>
                    <a:cubicBezTo>
                      <a:pt x="93478" y="421442"/>
                      <a:pt x="19209" y="346768"/>
                      <a:pt x="0" y="221877"/>
                    </a:cubicBezTo>
                    <a:close/>
                  </a:path>
                </a:pathLst>
              </a:custGeom>
              <a:ln w="41275" cap="flat">
                <a:solidFill>
                  <a:srgbClr val="80C9DD"/>
                </a:solidFill>
                <a:extLst>
                  <a:ext uri="{C807C97D-BFC1-408E-A445-0C87EB9F89A2}">
                    <ask:lineSketchStyleProps xmlns:ask="http://schemas.microsoft.com/office/drawing/2018/sketchyshapes" sd="2340764881">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cs typeface="Arial"/>
                  </a:rPr>
                  <a:t>C</a:t>
                </a:r>
                <a:endParaRPr lang="en-US" b="1">
                  <a:solidFill>
                    <a:srgbClr val="80C9DD"/>
                  </a:solidFill>
                </a:endParaRPr>
              </a:p>
            </p:txBody>
          </p:sp>
          <p:sp>
            <p:nvSpPr>
              <p:cNvPr id="18" name="Oval 17">
                <a:extLst>
                  <a:ext uri="{FF2B5EF4-FFF2-40B4-BE49-F238E27FC236}">
                    <a16:creationId xmlns:a16="http://schemas.microsoft.com/office/drawing/2014/main" id="{D1C438D6-F825-4774-BE8F-311CA4D3A35F}"/>
                  </a:ext>
                </a:extLst>
              </p:cNvPr>
              <p:cNvSpPr/>
              <p:nvPr/>
            </p:nvSpPr>
            <p:spPr>
              <a:xfrm>
                <a:off x="5980301" y="3189189"/>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9307" y="102735"/>
                      <a:pt x="84221" y="9084"/>
                      <a:pt x="228600" y="0"/>
                    </a:cubicBezTo>
                    <a:cubicBezTo>
                      <a:pt x="356543" y="-3106"/>
                      <a:pt x="467292" y="119912"/>
                      <a:pt x="457200" y="221877"/>
                    </a:cubicBezTo>
                    <a:cubicBezTo>
                      <a:pt x="461615" y="321279"/>
                      <a:pt x="350402" y="432536"/>
                      <a:pt x="228600" y="443754"/>
                    </a:cubicBezTo>
                    <a:cubicBezTo>
                      <a:pt x="88094" y="430828"/>
                      <a:pt x="3439" y="366683"/>
                      <a:pt x="0" y="221877"/>
                    </a:cubicBezTo>
                    <a:close/>
                  </a:path>
                  <a:path w="457200" h="443753" stroke="0" extrusionOk="0">
                    <a:moveTo>
                      <a:pt x="0" y="221877"/>
                    </a:moveTo>
                    <a:cubicBezTo>
                      <a:pt x="-12445" y="113482"/>
                      <a:pt x="95752" y="-16332"/>
                      <a:pt x="228600" y="0"/>
                    </a:cubicBezTo>
                    <a:cubicBezTo>
                      <a:pt x="353134" y="-7935"/>
                      <a:pt x="456178" y="110237"/>
                      <a:pt x="457200" y="221877"/>
                    </a:cubicBezTo>
                    <a:cubicBezTo>
                      <a:pt x="451086" y="336938"/>
                      <a:pt x="354224" y="465976"/>
                      <a:pt x="228600" y="443754"/>
                    </a:cubicBezTo>
                    <a:cubicBezTo>
                      <a:pt x="102768" y="432777"/>
                      <a:pt x="-10975" y="341156"/>
                      <a:pt x="0" y="221877"/>
                    </a:cubicBezTo>
                    <a:close/>
                  </a:path>
                </a:pathLst>
              </a:custGeom>
              <a:ln w="41275" cap="flat">
                <a:solidFill>
                  <a:srgbClr val="80C9DD"/>
                </a:solidFill>
                <a:extLst>
                  <a:ext uri="{C807C97D-BFC1-408E-A445-0C87EB9F89A2}">
                    <ask:lineSketchStyleProps xmlns:ask="http://schemas.microsoft.com/office/drawing/2018/sketchyshapes" sd="1974435248">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ea typeface="+mn-lt"/>
                    <a:cs typeface="+mn-lt"/>
                  </a:rPr>
                  <a:t>C</a:t>
                </a:r>
                <a:endParaRPr lang="vi-VN">
                  <a:ea typeface="+mn-lt"/>
                  <a:cs typeface="+mn-lt"/>
                </a:endParaRPr>
              </a:p>
            </p:txBody>
          </p:sp>
          <p:sp>
            <p:nvSpPr>
              <p:cNvPr id="19" name="Oval 18">
                <a:extLst>
                  <a:ext uri="{FF2B5EF4-FFF2-40B4-BE49-F238E27FC236}">
                    <a16:creationId xmlns:a16="http://schemas.microsoft.com/office/drawing/2014/main" id="{08C86BE9-0BAD-4909-96D8-141F55D48181}"/>
                  </a:ext>
                </a:extLst>
              </p:cNvPr>
              <p:cNvSpPr/>
              <p:nvPr/>
            </p:nvSpPr>
            <p:spPr>
              <a:xfrm>
                <a:off x="8334365" y="3189188"/>
                <a:ext cx="457200" cy="443753"/>
              </a:xfrm>
              <a:custGeom>
                <a:avLst/>
                <a:gdLst>
                  <a:gd name="connsiteX0" fmla="*/ 0 w 457200"/>
                  <a:gd name="connsiteY0" fmla="*/ 221877 h 443753"/>
                  <a:gd name="connsiteX1" fmla="*/ 228600 w 457200"/>
                  <a:gd name="connsiteY1" fmla="*/ 0 h 443753"/>
                  <a:gd name="connsiteX2" fmla="*/ 457200 w 457200"/>
                  <a:gd name="connsiteY2" fmla="*/ 221877 h 443753"/>
                  <a:gd name="connsiteX3" fmla="*/ 228600 w 457200"/>
                  <a:gd name="connsiteY3" fmla="*/ 443754 h 443753"/>
                  <a:gd name="connsiteX4" fmla="*/ 0 w 457200"/>
                  <a:gd name="connsiteY4" fmla="*/ 221877 h 443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43753" fill="none" extrusionOk="0">
                    <a:moveTo>
                      <a:pt x="0" y="221877"/>
                    </a:moveTo>
                    <a:cubicBezTo>
                      <a:pt x="-2798" y="103690"/>
                      <a:pt x="100948" y="15061"/>
                      <a:pt x="228600" y="0"/>
                    </a:cubicBezTo>
                    <a:cubicBezTo>
                      <a:pt x="365001" y="8304"/>
                      <a:pt x="448300" y="87092"/>
                      <a:pt x="457200" y="221877"/>
                    </a:cubicBezTo>
                    <a:cubicBezTo>
                      <a:pt x="465914" y="346630"/>
                      <a:pt x="344609" y="452072"/>
                      <a:pt x="228600" y="443754"/>
                    </a:cubicBezTo>
                    <a:cubicBezTo>
                      <a:pt x="126182" y="438172"/>
                      <a:pt x="2177" y="367869"/>
                      <a:pt x="0" y="221877"/>
                    </a:cubicBezTo>
                    <a:close/>
                  </a:path>
                  <a:path w="457200" h="443753" stroke="0" extrusionOk="0">
                    <a:moveTo>
                      <a:pt x="0" y="221877"/>
                    </a:moveTo>
                    <a:cubicBezTo>
                      <a:pt x="9437" y="88588"/>
                      <a:pt x="104947" y="-2229"/>
                      <a:pt x="228600" y="0"/>
                    </a:cubicBezTo>
                    <a:cubicBezTo>
                      <a:pt x="353091" y="16863"/>
                      <a:pt x="461966" y="101228"/>
                      <a:pt x="457200" y="221877"/>
                    </a:cubicBezTo>
                    <a:cubicBezTo>
                      <a:pt x="454662" y="347451"/>
                      <a:pt x="337607" y="438093"/>
                      <a:pt x="228600" y="443754"/>
                    </a:cubicBezTo>
                    <a:cubicBezTo>
                      <a:pt x="99651" y="443521"/>
                      <a:pt x="-189" y="341453"/>
                      <a:pt x="0" y="221877"/>
                    </a:cubicBezTo>
                    <a:close/>
                  </a:path>
                </a:pathLst>
              </a:custGeom>
              <a:ln w="41275" cap="flat">
                <a:solidFill>
                  <a:srgbClr val="80C9DD"/>
                </a:solidFill>
                <a:extLst>
                  <a:ext uri="{C807C97D-BFC1-408E-A445-0C87EB9F89A2}">
                    <ask:lineSketchStyleProps xmlns:ask="http://schemas.microsoft.com/office/drawing/2018/sketchyshapes" sd="212232564">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80C9DD"/>
                    </a:solidFill>
                    <a:ea typeface="+mn-lt"/>
                    <a:cs typeface="+mn-lt"/>
                  </a:rPr>
                  <a:t>C</a:t>
                </a:r>
                <a:endParaRPr lang="vi-VN"/>
              </a:p>
            </p:txBody>
          </p:sp>
          <p:cxnSp>
            <p:nvCxnSpPr>
              <p:cNvPr id="23" name="Straight Connector 22">
                <a:extLst>
                  <a:ext uri="{FF2B5EF4-FFF2-40B4-BE49-F238E27FC236}">
                    <a16:creationId xmlns:a16="http://schemas.microsoft.com/office/drawing/2014/main" id="{855702C7-A1AE-4424-BB84-99A0339A47CB}"/>
                  </a:ext>
                </a:extLst>
              </p:cNvPr>
              <p:cNvCxnSpPr>
                <a:stCxn id="8" idx="3"/>
                <a:endCxn id="12" idx="7"/>
              </p:cNvCxnSpPr>
              <p:nvPr/>
            </p:nvCxnSpPr>
            <p:spPr>
              <a:xfrm flipH="1">
                <a:off x="3664385" y="1472355"/>
                <a:ext cx="674035" cy="691596"/>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33BA43E-3FCD-47C0-A899-7B4ADFCBB709}"/>
                  </a:ext>
                </a:extLst>
              </p:cNvPr>
              <p:cNvCxnSpPr>
                <a:cxnSpLocks/>
                <a:stCxn id="12" idx="3"/>
                <a:endCxn id="17" idx="0"/>
              </p:cNvCxnSpPr>
              <p:nvPr/>
            </p:nvCxnSpPr>
            <p:spPr>
              <a:xfrm flipH="1">
                <a:off x="3045540" y="2477732"/>
                <a:ext cx="295555" cy="691286"/>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1FE1F2-6C4C-424B-BA81-C58E208944DB}"/>
                  </a:ext>
                </a:extLst>
              </p:cNvPr>
              <p:cNvCxnSpPr>
                <a:stCxn id="13" idx="5"/>
                <a:endCxn id="6" idx="1"/>
              </p:cNvCxnSpPr>
              <p:nvPr/>
            </p:nvCxnSpPr>
            <p:spPr>
              <a:xfrm>
                <a:off x="7409612" y="1472355"/>
                <a:ext cx="540385" cy="671393"/>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B71A58-2803-447D-93A6-A53FD6428DDC}"/>
                  </a:ext>
                </a:extLst>
              </p:cNvPr>
              <p:cNvCxnSpPr>
                <a:stCxn id="6" idx="5"/>
                <a:endCxn id="19" idx="0"/>
              </p:cNvCxnSpPr>
              <p:nvPr/>
            </p:nvCxnSpPr>
            <p:spPr>
              <a:xfrm>
                <a:off x="8273287" y="2457529"/>
                <a:ext cx="289678" cy="731659"/>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71AB3F-6968-4A57-9C83-107A09D90C2E}"/>
                  </a:ext>
                </a:extLst>
              </p:cNvPr>
              <p:cNvCxnSpPr>
                <a:stCxn id="6" idx="3"/>
                <a:endCxn id="16" idx="0"/>
              </p:cNvCxnSpPr>
              <p:nvPr/>
            </p:nvCxnSpPr>
            <p:spPr>
              <a:xfrm flipH="1">
                <a:off x="7778277" y="2457529"/>
                <a:ext cx="171720" cy="731660"/>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452B73-B9C8-42F1-B50E-AC15EBE11780}"/>
                  </a:ext>
                </a:extLst>
              </p:cNvPr>
              <p:cNvCxnSpPr>
                <a:stCxn id="13" idx="3"/>
                <a:endCxn id="5" idx="0"/>
              </p:cNvCxnSpPr>
              <p:nvPr/>
            </p:nvCxnSpPr>
            <p:spPr>
              <a:xfrm flipH="1">
                <a:off x="6675894" y="1472355"/>
                <a:ext cx="410428" cy="606408"/>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FF5390-94CF-4A88-A43C-8BE406C7948D}"/>
                  </a:ext>
                </a:extLst>
              </p:cNvPr>
              <p:cNvCxnSpPr>
                <a:stCxn id="5" idx="5"/>
                <a:endCxn id="10" idx="0"/>
              </p:cNvCxnSpPr>
              <p:nvPr/>
            </p:nvCxnSpPr>
            <p:spPr>
              <a:xfrm>
                <a:off x="6837539" y="2457530"/>
                <a:ext cx="156050" cy="731659"/>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A1FB350-BF3F-4C77-99CB-B3A700825C91}"/>
                  </a:ext>
                </a:extLst>
              </p:cNvPr>
              <p:cNvCxnSpPr>
                <a:stCxn id="5" idx="3"/>
                <a:endCxn id="18" idx="0"/>
              </p:cNvCxnSpPr>
              <p:nvPr/>
            </p:nvCxnSpPr>
            <p:spPr>
              <a:xfrm flipH="1">
                <a:off x="6208901" y="2457530"/>
                <a:ext cx="305348" cy="731659"/>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6661BE3-798A-4497-9D53-36496FA7C72B}"/>
                  </a:ext>
                </a:extLst>
              </p:cNvPr>
              <p:cNvCxnSpPr>
                <a:stCxn id="15" idx="5"/>
                <a:endCxn id="14" idx="0"/>
              </p:cNvCxnSpPr>
              <p:nvPr/>
            </p:nvCxnSpPr>
            <p:spPr>
              <a:xfrm>
                <a:off x="5254433" y="2457530"/>
                <a:ext cx="148542" cy="711488"/>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912ABDE-E98D-46FF-936C-8EADB873926D}"/>
                  </a:ext>
                </a:extLst>
              </p:cNvPr>
              <p:cNvCxnSpPr>
                <a:stCxn id="15" idx="3"/>
                <a:endCxn id="11" idx="0"/>
              </p:cNvCxnSpPr>
              <p:nvPr/>
            </p:nvCxnSpPr>
            <p:spPr>
              <a:xfrm flipH="1">
                <a:off x="4618287" y="2457530"/>
                <a:ext cx="312856" cy="731660"/>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8E4302B-729D-4DD7-9160-D27302230F2E}"/>
                  </a:ext>
                </a:extLst>
              </p:cNvPr>
              <p:cNvCxnSpPr>
                <a:cxnSpLocks/>
                <a:stCxn id="12" idx="5"/>
                <a:endCxn id="7" idx="0"/>
              </p:cNvCxnSpPr>
              <p:nvPr/>
            </p:nvCxnSpPr>
            <p:spPr>
              <a:xfrm>
                <a:off x="3664385" y="2477732"/>
                <a:ext cx="164936" cy="691286"/>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461DA06-000F-435F-AF82-B19500E7B957}"/>
                  </a:ext>
                </a:extLst>
              </p:cNvPr>
              <p:cNvCxnSpPr>
                <a:stCxn id="8" idx="5"/>
                <a:endCxn id="15" idx="0"/>
              </p:cNvCxnSpPr>
              <p:nvPr/>
            </p:nvCxnSpPr>
            <p:spPr>
              <a:xfrm>
                <a:off x="4661710" y="1472355"/>
                <a:ext cx="431078" cy="606408"/>
              </a:xfrm>
              <a:prstGeom prst="line">
                <a:avLst/>
              </a:prstGeom>
              <a:ln w="41275" cap="flat">
                <a:solidFill>
                  <a:srgbClr val="80C9DD"/>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2F7748A-433C-4D7E-AC63-003CD88E494F}"/>
                  </a:ext>
                </a:extLst>
              </p:cNvPr>
              <p:cNvSpPr txBox="1"/>
              <p:nvPr/>
            </p:nvSpPr>
            <p:spPr>
              <a:xfrm>
                <a:off x="4748772" y="645461"/>
                <a:ext cx="410971" cy="307777"/>
              </a:xfrm>
              <a:prstGeom prst="rect">
                <a:avLst/>
              </a:prstGeom>
              <a:noFill/>
            </p:spPr>
            <p:txBody>
              <a:bodyPr wrap="square" rtlCol="0">
                <a:spAutoFit/>
              </a:bodyPr>
              <a:lstStyle/>
              <a:p>
                <a:r>
                  <a:rPr lang="en-US">
                    <a:solidFill>
                      <a:srgbClr val="1A4568"/>
                    </a:solidFill>
                  </a:rPr>
                  <a:t>1</a:t>
                </a:r>
              </a:p>
            </p:txBody>
          </p:sp>
          <p:sp>
            <p:nvSpPr>
              <p:cNvPr id="53" name="TextBox 52">
                <a:extLst>
                  <a:ext uri="{FF2B5EF4-FFF2-40B4-BE49-F238E27FC236}">
                    <a16:creationId xmlns:a16="http://schemas.microsoft.com/office/drawing/2014/main" id="{0403C1CC-AC88-4215-A714-57A819F39422}"/>
                  </a:ext>
                </a:extLst>
              </p:cNvPr>
              <p:cNvSpPr txBox="1"/>
              <p:nvPr/>
            </p:nvSpPr>
            <p:spPr>
              <a:xfrm>
                <a:off x="3718956" y="1519369"/>
                <a:ext cx="410971" cy="307777"/>
              </a:xfrm>
              <a:prstGeom prst="rect">
                <a:avLst/>
              </a:prstGeom>
              <a:noFill/>
            </p:spPr>
            <p:txBody>
              <a:bodyPr wrap="square" rtlCol="0">
                <a:spAutoFit/>
              </a:bodyPr>
              <a:lstStyle/>
              <a:p>
                <a:r>
                  <a:rPr lang="en-US">
                    <a:solidFill>
                      <a:srgbClr val="1A4568"/>
                    </a:solidFill>
                  </a:rPr>
                  <a:t>1</a:t>
                </a:r>
              </a:p>
            </p:txBody>
          </p:sp>
          <p:sp>
            <p:nvSpPr>
              <p:cNvPr id="54" name="TextBox 53">
                <a:extLst>
                  <a:ext uri="{FF2B5EF4-FFF2-40B4-BE49-F238E27FC236}">
                    <a16:creationId xmlns:a16="http://schemas.microsoft.com/office/drawing/2014/main" id="{FFB78261-0B4C-46FF-9903-B8D857E8B1B6}"/>
                  </a:ext>
                </a:extLst>
              </p:cNvPr>
              <p:cNvSpPr txBox="1"/>
              <p:nvPr/>
            </p:nvSpPr>
            <p:spPr>
              <a:xfrm>
                <a:off x="2855054" y="2669469"/>
                <a:ext cx="410971" cy="307777"/>
              </a:xfrm>
              <a:prstGeom prst="rect">
                <a:avLst/>
              </a:prstGeom>
              <a:noFill/>
            </p:spPr>
            <p:txBody>
              <a:bodyPr wrap="square" rtlCol="0">
                <a:spAutoFit/>
              </a:bodyPr>
              <a:lstStyle/>
              <a:p>
                <a:r>
                  <a:rPr lang="en-US">
                    <a:solidFill>
                      <a:srgbClr val="1A4568"/>
                    </a:solidFill>
                  </a:rPr>
                  <a:t>1</a:t>
                </a:r>
              </a:p>
            </p:txBody>
          </p:sp>
          <p:sp>
            <p:nvSpPr>
              <p:cNvPr id="55" name="TextBox 54">
                <a:extLst>
                  <a:ext uri="{FF2B5EF4-FFF2-40B4-BE49-F238E27FC236}">
                    <a16:creationId xmlns:a16="http://schemas.microsoft.com/office/drawing/2014/main" id="{F0832A5D-55BD-4535-B3A1-1184681A9214}"/>
                  </a:ext>
                </a:extLst>
              </p:cNvPr>
              <p:cNvSpPr txBox="1"/>
              <p:nvPr/>
            </p:nvSpPr>
            <p:spPr>
              <a:xfrm>
                <a:off x="4460467" y="2656531"/>
                <a:ext cx="403904" cy="307777"/>
              </a:xfrm>
              <a:prstGeom prst="rect">
                <a:avLst/>
              </a:prstGeom>
              <a:noFill/>
            </p:spPr>
            <p:txBody>
              <a:bodyPr wrap="square" rtlCol="0">
                <a:spAutoFit/>
              </a:bodyPr>
              <a:lstStyle/>
              <a:p>
                <a:r>
                  <a:rPr lang="en-US">
                    <a:solidFill>
                      <a:srgbClr val="1A4568"/>
                    </a:solidFill>
                  </a:rPr>
                  <a:t>1</a:t>
                </a:r>
              </a:p>
            </p:txBody>
          </p:sp>
          <p:sp>
            <p:nvSpPr>
              <p:cNvPr id="56" name="TextBox 55">
                <a:extLst>
                  <a:ext uri="{FF2B5EF4-FFF2-40B4-BE49-F238E27FC236}">
                    <a16:creationId xmlns:a16="http://schemas.microsoft.com/office/drawing/2014/main" id="{28D5C0B4-3084-496F-970D-C1A5649FB4A4}"/>
                  </a:ext>
                </a:extLst>
              </p:cNvPr>
              <p:cNvSpPr txBox="1"/>
              <p:nvPr/>
            </p:nvSpPr>
            <p:spPr>
              <a:xfrm>
                <a:off x="5913744" y="2656531"/>
                <a:ext cx="403904" cy="307777"/>
              </a:xfrm>
              <a:prstGeom prst="rect">
                <a:avLst/>
              </a:prstGeom>
              <a:noFill/>
            </p:spPr>
            <p:txBody>
              <a:bodyPr wrap="square" rtlCol="0">
                <a:spAutoFit/>
              </a:bodyPr>
              <a:lstStyle/>
              <a:p>
                <a:r>
                  <a:rPr lang="en-US">
                    <a:solidFill>
                      <a:srgbClr val="1A4568"/>
                    </a:solidFill>
                  </a:rPr>
                  <a:t>1</a:t>
                </a:r>
              </a:p>
            </p:txBody>
          </p:sp>
          <p:sp>
            <p:nvSpPr>
              <p:cNvPr id="57" name="TextBox 56">
                <a:extLst>
                  <a:ext uri="{FF2B5EF4-FFF2-40B4-BE49-F238E27FC236}">
                    <a16:creationId xmlns:a16="http://schemas.microsoft.com/office/drawing/2014/main" id="{6BCD5492-247D-4AE8-A37C-1C5E0F4C783C}"/>
                  </a:ext>
                </a:extLst>
              </p:cNvPr>
              <p:cNvSpPr txBox="1"/>
              <p:nvPr/>
            </p:nvSpPr>
            <p:spPr>
              <a:xfrm>
                <a:off x="7479138" y="2656532"/>
                <a:ext cx="403904" cy="307777"/>
              </a:xfrm>
              <a:prstGeom prst="rect">
                <a:avLst/>
              </a:prstGeom>
              <a:noFill/>
            </p:spPr>
            <p:txBody>
              <a:bodyPr wrap="square" rtlCol="0">
                <a:spAutoFit/>
              </a:bodyPr>
              <a:lstStyle/>
              <a:p>
                <a:r>
                  <a:rPr lang="en-US">
                    <a:solidFill>
                      <a:srgbClr val="1A4568"/>
                    </a:solidFill>
                  </a:rPr>
                  <a:t>1</a:t>
                </a:r>
              </a:p>
            </p:txBody>
          </p:sp>
          <p:sp>
            <p:nvSpPr>
              <p:cNvPr id="58" name="TextBox 57">
                <a:extLst>
                  <a:ext uri="{FF2B5EF4-FFF2-40B4-BE49-F238E27FC236}">
                    <a16:creationId xmlns:a16="http://schemas.microsoft.com/office/drawing/2014/main" id="{4B5B20F8-8432-4326-9BE1-89797A7FFACF}"/>
                  </a:ext>
                </a:extLst>
              </p:cNvPr>
              <p:cNvSpPr txBox="1"/>
              <p:nvPr/>
            </p:nvSpPr>
            <p:spPr>
              <a:xfrm>
                <a:off x="6521051" y="1519369"/>
                <a:ext cx="403904" cy="307777"/>
              </a:xfrm>
              <a:prstGeom prst="rect">
                <a:avLst/>
              </a:prstGeom>
              <a:noFill/>
            </p:spPr>
            <p:txBody>
              <a:bodyPr wrap="square" rtlCol="0">
                <a:spAutoFit/>
              </a:bodyPr>
              <a:lstStyle/>
              <a:p>
                <a:r>
                  <a:rPr lang="en-US">
                    <a:solidFill>
                      <a:srgbClr val="1A4568"/>
                    </a:solidFill>
                  </a:rPr>
                  <a:t>1</a:t>
                </a:r>
              </a:p>
            </p:txBody>
          </p:sp>
          <p:sp>
            <p:nvSpPr>
              <p:cNvPr id="60" name="TextBox 59">
                <a:extLst>
                  <a:ext uri="{FF2B5EF4-FFF2-40B4-BE49-F238E27FC236}">
                    <a16:creationId xmlns:a16="http://schemas.microsoft.com/office/drawing/2014/main" id="{77A382E3-8A94-4DA5-8EB9-F47AE9B66ABC}"/>
                  </a:ext>
                </a:extLst>
              </p:cNvPr>
              <p:cNvSpPr txBox="1"/>
              <p:nvPr/>
            </p:nvSpPr>
            <p:spPr>
              <a:xfrm>
                <a:off x="6713612" y="645461"/>
                <a:ext cx="403904" cy="307777"/>
              </a:xfrm>
              <a:prstGeom prst="rect">
                <a:avLst/>
              </a:prstGeom>
              <a:noFill/>
            </p:spPr>
            <p:txBody>
              <a:bodyPr wrap="square" rtlCol="0">
                <a:spAutoFit/>
              </a:bodyPr>
              <a:lstStyle/>
              <a:p>
                <a:r>
                  <a:rPr lang="en-US">
                    <a:solidFill>
                      <a:srgbClr val="1A4568"/>
                    </a:solidFill>
                  </a:rPr>
                  <a:t>0</a:t>
                </a:r>
              </a:p>
            </p:txBody>
          </p:sp>
          <p:sp>
            <p:nvSpPr>
              <p:cNvPr id="61" name="TextBox 60">
                <a:extLst>
                  <a:ext uri="{FF2B5EF4-FFF2-40B4-BE49-F238E27FC236}">
                    <a16:creationId xmlns:a16="http://schemas.microsoft.com/office/drawing/2014/main" id="{B2E047BB-C172-4D49-85EB-330B16EBEF6D}"/>
                  </a:ext>
                </a:extLst>
              </p:cNvPr>
              <p:cNvSpPr txBox="1"/>
              <p:nvPr/>
            </p:nvSpPr>
            <p:spPr>
              <a:xfrm>
                <a:off x="4971036" y="1519369"/>
                <a:ext cx="403904" cy="307777"/>
              </a:xfrm>
              <a:prstGeom prst="rect">
                <a:avLst/>
              </a:prstGeom>
              <a:noFill/>
            </p:spPr>
            <p:txBody>
              <a:bodyPr wrap="square" rtlCol="0">
                <a:spAutoFit/>
              </a:bodyPr>
              <a:lstStyle/>
              <a:p>
                <a:r>
                  <a:rPr lang="en-US">
                    <a:solidFill>
                      <a:srgbClr val="1A4568"/>
                    </a:solidFill>
                  </a:rPr>
                  <a:t>0</a:t>
                </a:r>
              </a:p>
            </p:txBody>
          </p:sp>
          <p:sp>
            <p:nvSpPr>
              <p:cNvPr id="62" name="TextBox 61">
                <a:extLst>
                  <a:ext uri="{FF2B5EF4-FFF2-40B4-BE49-F238E27FC236}">
                    <a16:creationId xmlns:a16="http://schemas.microsoft.com/office/drawing/2014/main" id="{4A7351DD-86AC-4A46-A6F0-7B30DFEA030E}"/>
                  </a:ext>
                </a:extLst>
              </p:cNvPr>
              <p:cNvSpPr txBox="1"/>
              <p:nvPr/>
            </p:nvSpPr>
            <p:spPr>
              <a:xfrm>
                <a:off x="3861454" y="2656531"/>
                <a:ext cx="403904" cy="307777"/>
              </a:xfrm>
              <a:prstGeom prst="rect">
                <a:avLst/>
              </a:prstGeom>
              <a:noFill/>
            </p:spPr>
            <p:txBody>
              <a:bodyPr wrap="square" rtlCol="0">
                <a:spAutoFit/>
              </a:bodyPr>
              <a:lstStyle/>
              <a:p>
                <a:r>
                  <a:rPr lang="en-US">
                    <a:solidFill>
                      <a:srgbClr val="1A4568"/>
                    </a:solidFill>
                  </a:rPr>
                  <a:t>0</a:t>
                </a:r>
              </a:p>
            </p:txBody>
          </p:sp>
          <p:sp>
            <p:nvSpPr>
              <p:cNvPr id="65" name="TextBox 64">
                <a:extLst>
                  <a:ext uri="{FF2B5EF4-FFF2-40B4-BE49-F238E27FC236}">
                    <a16:creationId xmlns:a16="http://schemas.microsoft.com/office/drawing/2014/main" id="{78631334-CA93-4408-A50B-D1F90730DCB7}"/>
                  </a:ext>
                </a:extLst>
              </p:cNvPr>
              <p:cNvSpPr txBox="1"/>
              <p:nvPr/>
            </p:nvSpPr>
            <p:spPr>
              <a:xfrm>
                <a:off x="5411522" y="2669469"/>
                <a:ext cx="403904" cy="307777"/>
              </a:xfrm>
              <a:prstGeom prst="rect">
                <a:avLst/>
              </a:prstGeom>
              <a:noFill/>
            </p:spPr>
            <p:txBody>
              <a:bodyPr wrap="square" rtlCol="0">
                <a:spAutoFit/>
              </a:bodyPr>
              <a:lstStyle/>
              <a:p>
                <a:r>
                  <a:rPr lang="en-US">
                    <a:solidFill>
                      <a:srgbClr val="1A4568"/>
                    </a:solidFill>
                  </a:rPr>
                  <a:t>0</a:t>
                </a:r>
              </a:p>
            </p:txBody>
          </p:sp>
          <p:sp>
            <p:nvSpPr>
              <p:cNvPr id="66" name="TextBox 65">
                <a:extLst>
                  <a:ext uri="{FF2B5EF4-FFF2-40B4-BE49-F238E27FC236}">
                    <a16:creationId xmlns:a16="http://schemas.microsoft.com/office/drawing/2014/main" id="{CA1F058E-F3AF-478F-BA1B-EA935F7A64F1}"/>
                  </a:ext>
                </a:extLst>
              </p:cNvPr>
              <p:cNvSpPr txBox="1"/>
              <p:nvPr/>
            </p:nvSpPr>
            <p:spPr>
              <a:xfrm>
                <a:off x="8546598" y="2595990"/>
                <a:ext cx="403904" cy="307777"/>
              </a:xfrm>
              <a:prstGeom prst="rect">
                <a:avLst/>
              </a:prstGeom>
              <a:noFill/>
            </p:spPr>
            <p:txBody>
              <a:bodyPr wrap="square" rtlCol="0">
                <a:spAutoFit/>
              </a:bodyPr>
              <a:lstStyle/>
              <a:p>
                <a:r>
                  <a:rPr lang="en-US">
                    <a:solidFill>
                      <a:srgbClr val="1A4568"/>
                    </a:solidFill>
                  </a:rPr>
                  <a:t>0</a:t>
                </a:r>
              </a:p>
            </p:txBody>
          </p:sp>
          <p:sp>
            <p:nvSpPr>
              <p:cNvPr id="67" name="TextBox 66">
                <a:extLst>
                  <a:ext uri="{FF2B5EF4-FFF2-40B4-BE49-F238E27FC236}">
                    <a16:creationId xmlns:a16="http://schemas.microsoft.com/office/drawing/2014/main" id="{02CDB562-357D-45C1-A0ED-20BF00CB30F2}"/>
                  </a:ext>
                </a:extLst>
              </p:cNvPr>
              <p:cNvSpPr txBox="1"/>
              <p:nvPr/>
            </p:nvSpPr>
            <p:spPr>
              <a:xfrm>
                <a:off x="7656976" y="1519369"/>
                <a:ext cx="403904" cy="307777"/>
              </a:xfrm>
              <a:prstGeom prst="rect">
                <a:avLst/>
              </a:prstGeom>
              <a:noFill/>
            </p:spPr>
            <p:txBody>
              <a:bodyPr wrap="square" rtlCol="0">
                <a:spAutoFit/>
              </a:bodyPr>
              <a:lstStyle/>
              <a:p>
                <a:r>
                  <a:rPr lang="en-US">
                    <a:solidFill>
                      <a:srgbClr val="1A4568"/>
                    </a:solidFill>
                  </a:rPr>
                  <a:t>0</a:t>
                </a:r>
              </a:p>
            </p:txBody>
          </p:sp>
          <p:sp>
            <p:nvSpPr>
              <p:cNvPr id="68" name="TextBox 67">
                <a:extLst>
                  <a:ext uri="{FF2B5EF4-FFF2-40B4-BE49-F238E27FC236}">
                    <a16:creationId xmlns:a16="http://schemas.microsoft.com/office/drawing/2014/main" id="{672B2BC2-8561-4AA1-B06A-A97BC1EA9A6A}"/>
                  </a:ext>
                </a:extLst>
              </p:cNvPr>
              <p:cNvSpPr txBox="1"/>
              <p:nvPr/>
            </p:nvSpPr>
            <p:spPr>
              <a:xfrm>
                <a:off x="6982029" y="2656533"/>
                <a:ext cx="403904" cy="307777"/>
              </a:xfrm>
              <a:prstGeom prst="rect">
                <a:avLst/>
              </a:prstGeom>
              <a:noFill/>
            </p:spPr>
            <p:txBody>
              <a:bodyPr wrap="square" rtlCol="0">
                <a:spAutoFit/>
              </a:bodyPr>
              <a:lstStyle/>
              <a:p>
                <a:r>
                  <a:rPr lang="en-US">
                    <a:solidFill>
                      <a:srgbClr val="1A4568"/>
                    </a:solidFill>
                  </a:rPr>
                  <a:t>0</a:t>
                </a:r>
              </a:p>
            </p:txBody>
          </p:sp>
          <p:sp>
            <p:nvSpPr>
              <p:cNvPr id="81" name="TextBox 80">
                <a:extLst>
                  <a:ext uri="{FF2B5EF4-FFF2-40B4-BE49-F238E27FC236}">
                    <a16:creationId xmlns:a16="http://schemas.microsoft.com/office/drawing/2014/main" id="{8C3046F1-F18B-46E3-8D14-50D3ECE3AB49}"/>
                  </a:ext>
                </a:extLst>
              </p:cNvPr>
              <p:cNvSpPr txBox="1"/>
              <p:nvPr/>
            </p:nvSpPr>
            <p:spPr>
              <a:xfrm>
                <a:off x="3619257" y="3706415"/>
                <a:ext cx="479005" cy="307777"/>
              </a:xfrm>
              <a:prstGeom prst="rect">
                <a:avLst/>
              </a:prstGeom>
              <a:noFill/>
            </p:spPr>
            <p:txBody>
              <a:bodyPr wrap="square" rtlCol="0">
                <a:spAutoFit/>
              </a:bodyPr>
              <a:lstStyle/>
              <a:p>
                <a:r>
                  <a:rPr lang="en-US" b="1">
                    <a:solidFill>
                      <a:srgbClr val="1A4568"/>
                    </a:solidFill>
                    <a:latin typeface="Josefin Sans" panose="020B0604020202020204" charset="0"/>
                  </a:rPr>
                  <a:t>A,B</a:t>
                </a:r>
              </a:p>
            </p:txBody>
          </p:sp>
          <p:sp>
            <p:nvSpPr>
              <p:cNvPr id="82" name="TextBox 81">
                <a:extLst>
                  <a:ext uri="{FF2B5EF4-FFF2-40B4-BE49-F238E27FC236}">
                    <a16:creationId xmlns:a16="http://schemas.microsoft.com/office/drawing/2014/main" id="{9B20BBFB-33BA-4AF8-AB4F-A2201371CF9C}"/>
                  </a:ext>
                </a:extLst>
              </p:cNvPr>
              <p:cNvSpPr txBox="1"/>
              <p:nvPr/>
            </p:nvSpPr>
            <p:spPr>
              <a:xfrm>
                <a:off x="2870323" y="4107833"/>
                <a:ext cx="349077"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sp>
            <p:nvSpPr>
              <p:cNvPr id="83" name="TextBox 82">
                <a:extLst>
                  <a:ext uri="{FF2B5EF4-FFF2-40B4-BE49-F238E27FC236}">
                    <a16:creationId xmlns:a16="http://schemas.microsoft.com/office/drawing/2014/main" id="{84C0A618-EBB6-477F-B925-390FA75D261D}"/>
                  </a:ext>
                </a:extLst>
              </p:cNvPr>
              <p:cNvSpPr txBox="1"/>
              <p:nvPr/>
            </p:nvSpPr>
            <p:spPr>
              <a:xfrm>
                <a:off x="5238538" y="3726617"/>
                <a:ext cx="328874" cy="307777"/>
              </a:xfrm>
              <a:prstGeom prst="rect">
                <a:avLst/>
              </a:prstGeom>
              <a:noFill/>
            </p:spPr>
            <p:txBody>
              <a:bodyPr wrap="square" rtlCol="0">
                <a:spAutoFit/>
              </a:bodyPr>
              <a:lstStyle/>
              <a:p>
                <a:r>
                  <a:rPr lang="en-US" b="1">
                    <a:solidFill>
                      <a:srgbClr val="1A4568"/>
                    </a:solidFill>
                    <a:latin typeface="Josefin Sans" panose="020B0604020202020204" charset="0"/>
                  </a:rPr>
                  <a:t>A</a:t>
                </a:r>
              </a:p>
            </p:txBody>
          </p:sp>
          <p:sp>
            <p:nvSpPr>
              <p:cNvPr id="84" name="TextBox 83">
                <a:extLst>
                  <a:ext uri="{FF2B5EF4-FFF2-40B4-BE49-F238E27FC236}">
                    <a16:creationId xmlns:a16="http://schemas.microsoft.com/office/drawing/2014/main" id="{E5D66FA5-6BEB-49BB-A4E5-438BCA4B75B1}"/>
                  </a:ext>
                </a:extLst>
              </p:cNvPr>
              <p:cNvSpPr txBox="1"/>
              <p:nvPr/>
            </p:nvSpPr>
            <p:spPr>
              <a:xfrm>
                <a:off x="5944443" y="3726617"/>
                <a:ext cx="464895" cy="307777"/>
              </a:xfrm>
              <a:prstGeom prst="rect">
                <a:avLst/>
              </a:prstGeom>
              <a:noFill/>
            </p:spPr>
            <p:txBody>
              <a:bodyPr wrap="square" rtlCol="0">
                <a:spAutoFit/>
              </a:bodyPr>
              <a:lstStyle/>
              <a:p>
                <a:r>
                  <a:rPr lang="en-US" b="1">
                    <a:solidFill>
                      <a:srgbClr val="1A4568"/>
                    </a:solidFill>
                    <a:latin typeface="Josefin Sans" panose="020B0604020202020204" charset="0"/>
                  </a:rPr>
                  <a:t>B,C</a:t>
                </a:r>
              </a:p>
            </p:txBody>
          </p:sp>
          <p:sp>
            <p:nvSpPr>
              <p:cNvPr id="85" name="TextBox 84">
                <a:extLst>
                  <a:ext uri="{FF2B5EF4-FFF2-40B4-BE49-F238E27FC236}">
                    <a16:creationId xmlns:a16="http://schemas.microsoft.com/office/drawing/2014/main" id="{A9B4D0B2-071C-4442-A365-2601486514D6}"/>
                  </a:ext>
                </a:extLst>
              </p:cNvPr>
              <p:cNvSpPr txBox="1"/>
              <p:nvPr/>
            </p:nvSpPr>
            <p:spPr>
              <a:xfrm>
                <a:off x="6835542" y="3742135"/>
                <a:ext cx="359927" cy="307777"/>
              </a:xfrm>
              <a:prstGeom prst="rect">
                <a:avLst/>
              </a:prstGeom>
              <a:noFill/>
            </p:spPr>
            <p:txBody>
              <a:bodyPr wrap="square" rtlCol="0">
                <a:spAutoFit/>
              </a:bodyPr>
              <a:lstStyle/>
              <a:p>
                <a:r>
                  <a:rPr lang="en-US" b="1">
                    <a:solidFill>
                      <a:srgbClr val="1A4568"/>
                    </a:solidFill>
                    <a:latin typeface="Josefin Sans" panose="020B0604020202020204" charset="0"/>
                  </a:rPr>
                  <a:t>B</a:t>
                </a:r>
              </a:p>
            </p:txBody>
          </p:sp>
          <p:sp>
            <p:nvSpPr>
              <p:cNvPr id="86" name="TextBox 85">
                <a:extLst>
                  <a:ext uri="{FF2B5EF4-FFF2-40B4-BE49-F238E27FC236}">
                    <a16:creationId xmlns:a16="http://schemas.microsoft.com/office/drawing/2014/main" id="{C56DCA6D-1B8F-4651-88A7-89BDD3357F65}"/>
                  </a:ext>
                </a:extLst>
              </p:cNvPr>
              <p:cNvSpPr txBox="1"/>
              <p:nvPr/>
            </p:nvSpPr>
            <p:spPr>
              <a:xfrm>
                <a:off x="7631317" y="3742135"/>
                <a:ext cx="368665" cy="307777"/>
              </a:xfrm>
              <a:prstGeom prst="rect">
                <a:avLst/>
              </a:prstGeom>
              <a:noFill/>
            </p:spPr>
            <p:txBody>
              <a:bodyPr wrap="square" rtlCol="0">
                <a:spAutoFit/>
              </a:bodyPr>
              <a:lstStyle/>
              <a:p>
                <a:r>
                  <a:rPr lang="en-US" b="1">
                    <a:solidFill>
                      <a:srgbClr val="1A4568"/>
                    </a:solidFill>
                    <a:latin typeface="Josefin Sans" panose="020B0604020202020204" charset="0"/>
                  </a:rPr>
                  <a:t>C</a:t>
                </a:r>
              </a:p>
            </p:txBody>
          </p:sp>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B4ECF5AF-0CA6-4BA2-B30D-4EB59F1FDC13}"/>
                      </a:ext>
                    </a:extLst>
                  </p:cNvPr>
                  <p:cNvSpPr txBox="1"/>
                  <p:nvPr/>
                </p:nvSpPr>
                <p:spPr>
                  <a:xfrm>
                    <a:off x="8418126" y="3707823"/>
                    <a:ext cx="36866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0" smtClean="0">
                              <a:solidFill>
                                <a:srgbClr val="1A4568"/>
                              </a:solidFill>
                              <a:latin typeface="Cambria Math" panose="02040503050406030204" pitchFamily="18" charset="0"/>
                              <a:ea typeface="Cambria Math" panose="02040503050406030204" pitchFamily="18" charset="0"/>
                            </a:rPr>
                            <m:t>∅</m:t>
                          </m:r>
                        </m:oMath>
                      </m:oMathPara>
                    </a14:m>
                    <a:endParaRPr lang="en-US" sz="1600" b="1">
                      <a:solidFill>
                        <a:srgbClr val="1A4568"/>
                      </a:solidFill>
                      <a:latin typeface="Josefin Sans" panose="020B0604020202020204" charset="0"/>
                    </a:endParaRPr>
                  </a:p>
                </p:txBody>
              </p:sp>
            </mc:Choice>
            <mc:Fallback>
              <p:sp>
                <p:nvSpPr>
                  <p:cNvPr id="88" name="TextBox 87">
                    <a:extLst>
                      <a:ext uri="{FF2B5EF4-FFF2-40B4-BE49-F238E27FC236}">
                        <a16:creationId xmlns:a16="http://schemas.microsoft.com/office/drawing/2014/main" id="{B4ECF5AF-0CA6-4BA2-B30D-4EB59F1FDC13}"/>
                      </a:ext>
                    </a:extLst>
                  </p:cNvPr>
                  <p:cNvSpPr txBox="1">
                    <a:spLocks noRot="1" noChangeAspect="1" noMove="1" noResize="1" noEditPoints="1" noAdjustHandles="1" noChangeArrowheads="1" noChangeShapeType="1" noTextEdit="1"/>
                  </p:cNvSpPr>
                  <p:nvPr/>
                </p:nvSpPr>
                <p:spPr>
                  <a:xfrm>
                    <a:off x="8418126" y="3707823"/>
                    <a:ext cx="368665" cy="338554"/>
                  </a:xfrm>
                  <a:prstGeom prst="rect">
                    <a:avLst/>
                  </a:prstGeom>
                  <a:blipFill>
                    <a:blip r:embed="rId2"/>
                    <a:stretch>
                      <a:fillRect/>
                    </a:stretch>
                  </a:blipFill>
                </p:spPr>
                <p:txBody>
                  <a:bodyPr/>
                  <a:lstStyle/>
                  <a:p>
                    <a:r>
                      <a:rPr lang="en-US">
                        <a:noFill/>
                      </a:rPr>
                      <a:t> </a:t>
                    </a:r>
                  </a:p>
                </p:txBody>
              </p:sp>
            </mc:Fallback>
          </mc:AlternateContent>
          <p:sp>
            <p:nvSpPr>
              <p:cNvPr id="89" name="TextBox 88">
                <a:extLst>
                  <a:ext uri="{FF2B5EF4-FFF2-40B4-BE49-F238E27FC236}">
                    <a16:creationId xmlns:a16="http://schemas.microsoft.com/office/drawing/2014/main" id="{2FB77F09-80CD-4A10-B8DF-5B0E69E62118}"/>
                  </a:ext>
                </a:extLst>
              </p:cNvPr>
              <p:cNvSpPr txBox="1"/>
              <p:nvPr/>
            </p:nvSpPr>
            <p:spPr>
              <a:xfrm>
                <a:off x="3692083" y="4121945"/>
                <a:ext cx="457201" cy="307777"/>
              </a:xfrm>
              <a:prstGeom prst="rect">
                <a:avLst/>
              </a:prstGeom>
              <a:noFill/>
            </p:spPr>
            <p:txBody>
              <a:bodyPr wrap="square" lIns="91440" tIns="45720" rIns="91440" bIns="45720" rtlCol="0" anchor="t">
                <a:spAutoFit/>
              </a:bodyPr>
              <a:lstStyle/>
              <a:p>
                <a:r>
                  <a:rPr lang="en-US" b="1">
                    <a:solidFill>
                      <a:srgbClr val="1A4568"/>
                    </a:solidFill>
                    <a:latin typeface="Josefin Sans" panose="020B0604020202020204" charset="0"/>
                  </a:rPr>
                  <a:t>X</a:t>
                </a:r>
              </a:p>
            </p:txBody>
          </p:sp>
          <p:sp>
            <p:nvSpPr>
              <p:cNvPr id="90" name="TextBox 89">
                <a:extLst>
                  <a:ext uri="{FF2B5EF4-FFF2-40B4-BE49-F238E27FC236}">
                    <a16:creationId xmlns:a16="http://schemas.microsoft.com/office/drawing/2014/main" id="{1A857E05-9367-4D2E-9907-95166358CB7F}"/>
                  </a:ext>
                </a:extLst>
              </p:cNvPr>
              <p:cNvSpPr txBox="1"/>
              <p:nvPr/>
            </p:nvSpPr>
            <p:spPr>
              <a:xfrm>
                <a:off x="4363567" y="3723211"/>
                <a:ext cx="506191" cy="307777"/>
              </a:xfrm>
              <a:prstGeom prst="rect">
                <a:avLst/>
              </a:prstGeom>
              <a:noFill/>
            </p:spPr>
            <p:txBody>
              <a:bodyPr wrap="square" rtlCol="0">
                <a:spAutoFit/>
              </a:bodyPr>
              <a:lstStyle/>
              <a:p>
                <a:r>
                  <a:rPr lang="en-US" b="1">
                    <a:solidFill>
                      <a:srgbClr val="1A4568"/>
                    </a:solidFill>
                    <a:latin typeface="Josefin Sans" panose="020B0604020202020204" charset="0"/>
                  </a:rPr>
                  <a:t>A,C</a:t>
                </a:r>
              </a:p>
            </p:txBody>
          </p:sp>
          <p:sp>
            <p:nvSpPr>
              <p:cNvPr id="91" name="TextBox 90">
                <a:extLst>
                  <a:ext uri="{FF2B5EF4-FFF2-40B4-BE49-F238E27FC236}">
                    <a16:creationId xmlns:a16="http://schemas.microsoft.com/office/drawing/2014/main" id="{46C1B069-AD4A-42A4-A44F-12BC64CEC5E5}"/>
                  </a:ext>
                </a:extLst>
              </p:cNvPr>
              <p:cNvSpPr txBox="1"/>
              <p:nvPr/>
            </p:nvSpPr>
            <p:spPr>
              <a:xfrm>
                <a:off x="4367383" y="4121256"/>
                <a:ext cx="457200" cy="307777"/>
              </a:xfrm>
              <a:prstGeom prst="rect">
                <a:avLst/>
              </a:prstGeom>
              <a:noFill/>
            </p:spPr>
            <p:txBody>
              <a:bodyPr wrap="square" lIns="91440" tIns="45720" rIns="91440" bIns="45720" rtlCol="0" anchor="t">
                <a:spAutoFit/>
              </a:bodyPr>
              <a:lstStyle/>
              <a:p>
                <a:r>
                  <a:rPr lang="en-US" b="1">
                    <a:solidFill>
                      <a:srgbClr val="1A4568"/>
                    </a:solidFill>
                    <a:latin typeface="Josefin Sans"/>
                  </a:rPr>
                  <a:t>80</a:t>
                </a:r>
                <a:endParaRPr lang="en-US" b="1">
                  <a:solidFill>
                    <a:srgbClr val="1A4568"/>
                  </a:solidFill>
                  <a:latin typeface="Josefin Sans" panose="020B0604020202020204" charset="0"/>
                </a:endParaRPr>
              </a:p>
            </p:txBody>
          </p:sp>
          <p:sp>
            <p:nvSpPr>
              <p:cNvPr id="92" name="TextBox 91">
                <a:extLst>
                  <a:ext uri="{FF2B5EF4-FFF2-40B4-BE49-F238E27FC236}">
                    <a16:creationId xmlns:a16="http://schemas.microsoft.com/office/drawing/2014/main" id="{8AE56898-04C3-4AC9-8640-1B48A4BAD281}"/>
                  </a:ext>
                </a:extLst>
              </p:cNvPr>
              <p:cNvSpPr txBox="1"/>
              <p:nvPr/>
            </p:nvSpPr>
            <p:spPr>
              <a:xfrm>
                <a:off x="6007985" y="4107834"/>
                <a:ext cx="356449" cy="307777"/>
              </a:xfrm>
              <a:prstGeom prst="rect">
                <a:avLst/>
              </a:prstGeom>
              <a:noFill/>
            </p:spPr>
            <p:txBody>
              <a:bodyPr wrap="square" rtlCol="0">
                <a:spAutoFit/>
              </a:bodyPr>
              <a:lstStyle/>
              <a:p>
                <a:r>
                  <a:rPr lang="en-US" b="1">
                    <a:solidFill>
                      <a:srgbClr val="1A4568"/>
                    </a:solidFill>
                    <a:latin typeface="Josefin Sans" panose="020B0604020202020204" charset="0"/>
                  </a:rPr>
                  <a:t>X</a:t>
                </a:r>
              </a:p>
            </p:txBody>
          </p:sp>
          <p:sp>
            <p:nvSpPr>
              <p:cNvPr id="93" name="TextBox 92">
                <a:extLst>
                  <a:ext uri="{FF2B5EF4-FFF2-40B4-BE49-F238E27FC236}">
                    <a16:creationId xmlns:a16="http://schemas.microsoft.com/office/drawing/2014/main" id="{B88483CF-3BA7-46E7-BB61-F23F0938FC22}"/>
                  </a:ext>
                </a:extLst>
              </p:cNvPr>
              <p:cNvSpPr txBox="1"/>
              <p:nvPr/>
            </p:nvSpPr>
            <p:spPr>
              <a:xfrm>
                <a:off x="5200628" y="4107834"/>
                <a:ext cx="408111" cy="307777"/>
              </a:xfrm>
              <a:prstGeom prst="rect">
                <a:avLst/>
              </a:prstGeom>
              <a:noFill/>
            </p:spPr>
            <p:txBody>
              <a:bodyPr wrap="square" lIns="91440" tIns="45720" rIns="91440" bIns="45720" rtlCol="0" anchor="t">
                <a:spAutoFit/>
              </a:bodyPr>
              <a:lstStyle/>
              <a:p>
                <a:r>
                  <a:rPr lang="en-US" b="1">
                    <a:solidFill>
                      <a:srgbClr val="1A4568"/>
                    </a:solidFill>
                    <a:latin typeface="Josefin Sans"/>
                  </a:rPr>
                  <a:t>45</a:t>
                </a:r>
                <a:endParaRPr lang="en-US" b="1">
                  <a:solidFill>
                    <a:srgbClr val="1A4568"/>
                  </a:solidFill>
                  <a:latin typeface="Josefin Sans" panose="020B0604020202020204" charset="0"/>
                </a:endParaRPr>
              </a:p>
            </p:txBody>
          </p:sp>
          <p:sp>
            <p:nvSpPr>
              <p:cNvPr id="94" name="TextBox 93">
                <a:extLst>
                  <a:ext uri="{FF2B5EF4-FFF2-40B4-BE49-F238E27FC236}">
                    <a16:creationId xmlns:a16="http://schemas.microsoft.com/office/drawing/2014/main" id="{7007BCB6-EC7A-4D82-97B2-DF491BC4FE6A}"/>
                  </a:ext>
                </a:extLst>
              </p:cNvPr>
              <p:cNvSpPr txBox="1"/>
              <p:nvPr/>
            </p:nvSpPr>
            <p:spPr>
              <a:xfrm>
                <a:off x="8484846" y="4107834"/>
                <a:ext cx="302801" cy="307777"/>
              </a:xfrm>
              <a:prstGeom prst="rect">
                <a:avLst/>
              </a:prstGeom>
              <a:noFill/>
            </p:spPr>
            <p:txBody>
              <a:bodyPr wrap="square" rtlCol="0">
                <a:spAutoFit/>
              </a:bodyPr>
              <a:lstStyle/>
              <a:p>
                <a:r>
                  <a:rPr lang="en-US" b="1">
                    <a:solidFill>
                      <a:srgbClr val="1A4568"/>
                    </a:solidFill>
                    <a:latin typeface="Josefin Sans" panose="020B0604020202020204" charset="0"/>
                  </a:rPr>
                  <a:t>0</a:t>
                </a:r>
              </a:p>
            </p:txBody>
          </p:sp>
          <p:sp>
            <p:nvSpPr>
              <p:cNvPr id="95" name="TextBox 94">
                <a:extLst>
                  <a:ext uri="{FF2B5EF4-FFF2-40B4-BE49-F238E27FC236}">
                    <a16:creationId xmlns:a16="http://schemas.microsoft.com/office/drawing/2014/main" id="{FCC14801-979E-44AD-9906-6DD520B843F3}"/>
                  </a:ext>
                </a:extLst>
              </p:cNvPr>
              <p:cNvSpPr txBox="1"/>
              <p:nvPr/>
            </p:nvSpPr>
            <p:spPr>
              <a:xfrm>
                <a:off x="7596526" y="4107834"/>
                <a:ext cx="450305" cy="307777"/>
              </a:xfrm>
              <a:prstGeom prst="rect">
                <a:avLst/>
              </a:prstGeom>
              <a:noFill/>
            </p:spPr>
            <p:txBody>
              <a:bodyPr wrap="square" lIns="91440" tIns="45720" rIns="91440" bIns="45720" rtlCol="0" anchor="t">
                <a:spAutoFit/>
              </a:bodyPr>
              <a:lstStyle/>
              <a:p>
                <a:r>
                  <a:rPr lang="en-US" b="1">
                    <a:solidFill>
                      <a:srgbClr val="1A4568"/>
                    </a:solidFill>
                    <a:latin typeface="Josefin Sans"/>
                  </a:rPr>
                  <a:t>35</a:t>
                </a:r>
                <a:endParaRPr lang="en-US" b="1">
                  <a:solidFill>
                    <a:srgbClr val="1A4568"/>
                  </a:solidFill>
                  <a:latin typeface="Josefin Sans" panose="020B0604020202020204" charset="0"/>
                </a:endParaRPr>
              </a:p>
            </p:txBody>
          </p:sp>
          <p:sp>
            <p:nvSpPr>
              <p:cNvPr id="96" name="TextBox 95">
                <a:extLst>
                  <a:ext uri="{FF2B5EF4-FFF2-40B4-BE49-F238E27FC236}">
                    <a16:creationId xmlns:a16="http://schemas.microsoft.com/office/drawing/2014/main" id="{22FDA1DE-72A8-4823-BA5C-72AB74780322}"/>
                  </a:ext>
                </a:extLst>
              </p:cNvPr>
              <p:cNvSpPr txBox="1"/>
              <p:nvPr/>
            </p:nvSpPr>
            <p:spPr>
              <a:xfrm>
                <a:off x="6797662" y="4107834"/>
                <a:ext cx="450305" cy="307777"/>
              </a:xfrm>
              <a:prstGeom prst="rect">
                <a:avLst/>
              </a:prstGeom>
              <a:noFill/>
            </p:spPr>
            <p:txBody>
              <a:bodyPr wrap="square" lIns="91440" tIns="45720" rIns="91440" bIns="45720" rtlCol="0" anchor="t">
                <a:spAutoFit/>
              </a:bodyPr>
              <a:lstStyle/>
              <a:p>
                <a:r>
                  <a:rPr lang="en-US" b="1">
                    <a:solidFill>
                      <a:srgbClr val="1A4568"/>
                    </a:solidFill>
                    <a:latin typeface="Josefin Sans" panose="020B0604020202020204" charset="0"/>
                  </a:rPr>
                  <a:t>48</a:t>
                </a:r>
              </a:p>
            </p:txBody>
          </p:sp>
        </p:grpSp>
      </p:grpSp>
      <p:sp>
        <p:nvSpPr>
          <p:cNvPr id="64" name="TextBox 63">
            <a:extLst>
              <a:ext uri="{FF2B5EF4-FFF2-40B4-BE49-F238E27FC236}">
                <a16:creationId xmlns:a16="http://schemas.microsoft.com/office/drawing/2014/main" id="{E5BBFCAC-8D5D-437C-9402-E498654312E5}"/>
              </a:ext>
            </a:extLst>
          </p:cNvPr>
          <p:cNvSpPr txBox="1"/>
          <p:nvPr/>
        </p:nvSpPr>
        <p:spPr>
          <a:xfrm>
            <a:off x="167533" y="3488407"/>
            <a:ext cx="1815354" cy="830997"/>
          </a:xfrm>
          <a:prstGeom prst="rect">
            <a:avLst/>
          </a:prstGeom>
          <a:noFill/>
        </p:spPr>
        <p:txBody>
          <a:bodyPr wrap="square" lIns="91440" tIns="45720" rIns="91440" bIns="45720" rtlCol="0" anchor="t">
            <a:spAutoFit/>
          </a:bodyPr>
          <a:lstStyle/>
          <a:p>
            <a:r>
              <a:rPr lang="en-US" sz="1600" b="1">
                <a:solidFill>
                  <a:srgbClr val="1A4568"/>
                </a:solidFill>
                <a:latin typeface="Josefin Sans"/>
              </a:rPr>
              <a:t>M = 10</a:t>
            </a:r>
          </a:p>
          <a:p>
            <a:r>
              <a:rPr lang="en-US" sz="1600" b="1">
                <a:solidFill>
                  <a:srgbClr val="1A4568"/>
                </a:solidFill>
                <a:latin typeface="Josefin Sans"/>
              </a:rPr>
              <a:t>0 : </a:t>
            </a:r>
            <a:r>
              <a:rPr lang="en-US" sz="1600" b="1" err="1">
                <a:solidFill>
                  <a:srgbClr val="1A4568"/>
                </a:solidFill>
                <a:latin typeface="Josefin Sans"/>
              </a:rPr>
              <a:t>Không</a:t>
            </a:r>
            <a:r>
              <a:rPr lang="en-US" sz="1600" b="1">
                <a:solidFill>
                  <a:srgbClr val="1A4568"/>
                </a:solidFill>
                <a:latin typeface="Josefin Sans"/>
              </a:rPr>
              <a:t> </a:t>
            </a:r>
            <a:r>
              <a:rPr lang="en-US" sz="1600" b="1" err="1">
                <a:solidFill>
                  <a:srgbClr val="1A4568"/>
                </a:solidFill>
                <a:latin typeface="Josefin Sans"/>
              </a:rPr>
              <a:t>lấy</a:t>
            </a:r>
            <a:endParaRPr lang="en-US" sz="1600" b="1">
              <a:solidFill>
                <a:srgbClr val="1A4568"/>
              </a:solidFill>
              <a:latin typeface="Josefin Sans"/>
            </a:endParaRPr>
          </a:p>
          <a:p>
            <a:r>
              <a:rPr lang="en-US" sz="1600" b="1">
                <a:solidFill>
                  <a:srgbClr val="1A4568"/>
                </a:solidFill>
                <a:latin typeface="Josefin Sans"/>
              </a:rPr>
              <a:t>1 : </a:t>
            </a:r>
            <a:r>
              <a:rPr lang="en-US" sz="1600" b="1" err="1">
                <a:solidFill>
                  <a:srgbClr val="1A4568"/>
                </a:solidFill>
                <a:latin typeface="Josefin Sans"/>
              </a:rPr>
              <a:t>Lấy</a:t>
            </a:r>
            <a:endParaRPr lang="en-US" sz="1600" b="1">
              <a:solidFill>
                <a:srgbClr val="1A4568"/>
              </a:solidFill>
              <a:latin typeface="Josefin Sans"/>
            </a:endParaRPr>
          </a:p>
        </p:txBody>
      </p:sp>
    </p:spTree>
    <p:extLst>
      <p:ext uri="{BB962C8B-B14F-4D97-AF65-F5344CB8AC3E}">
        <p14:creationId xmlns:p14="http://schemas.microsoft.com/office/powerpoint/2010/main" val="619058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6048B86-95E0-44A6-AD6F-27AE88534068}"/>
              </a:ext>
            </a:extLst>
          </p:cNvPr>
          <p:cNvSpPr>
            <a:spLocks noGrp="1"/>
          </p:cNvSpPr>
          <p:nvPr>
            <p:ph type="subTitle" idx="1"/>
          </p:nvPr>
        </p:nvSpPr>
        <p:spPr>
          <a:xfrm>
            <a:off x="659160" y="789780"/>
            <a:ext cx="5600446" cy="491700"/>
          </a:xfrm>
        </p:spPr>
        <p:txBody>
          <a:bodyPr/>
          <a:lstStyle/>
          <a:p>
            <a:r>
              <a:rPr lang="en-US" sz="3200" b="1" err="1">
                <a:solidFill>
                  <a:srgbClr val="1A4568"/>
                </a:solidFill>
              </a:rPr>
              <a:t>Cải</a:t>
            </a:r>
            <a:r>
              <a:rPr lang="en-US" sz="3200" b="1">
                <a:solidFill>
                  <a:srgbClr val="1A4568"/>
                </a:solidFill>
              </a:rPr>
              <a:t> </a:t>
            </a:r>
            <a:r>
              <a:rPr lang="en-US" sz="3200" b="1" err="1">
                <a:solidFill>
                  <a:srgbClr val="1A4568"/>
                </a:solidFill>
              </a:rPr>
              <a:t>tiến</a:t>
            </a:r>
            <a:r>
              <a:rPr lang="en-US" sz="3200" b="1">
                <a:solidFill>
                  <a:srgbClr val="1A4568"/>
                </a:solidFill>
              </a:rPr>
              <a:t> Backtracking ?</a:t>
            </a:r>
          </a:p>
        </p:txBody>
      </p:sp>
      <p:sp>
        <p:nvSpPr>
          <p:cNvPr id="4" name="TextBox 3">
            <a:extLst>
              <a:ext uri="{FF2B5EF4-FFF2-40B4-BE49-F238E27FC236}">
                <a16:creationId xmlns:a16="http://schemas.microsoft.com/office/drawing/2014/main" id="{33E9A50E-1CB1-4754-82AB-12722B28F133}"/>
              </a:ext>
            </a:extLst>
          </p:cNvPr>
          <p:cNvSpPr txBox="1"/>
          <p:nvPr/>
        </p:nvSpPr>
        <p:spPr>
          <a:xfrm>
            <a:off x="659160" y="1551709"/>
            <a:ext cx="8186967" cy="1015663"/>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q"/>
            </a:pPr>
            <a:r>
              <a:rPr lang="en-US" sz="2000" err="1">
                <a:solidFill>
                  <a:srgbClr val="1A4568"/>
                </a:solidFill>
                <a:latin typeface="Josefin Sans" panose="020B0604020202020204" charset="0"/>
              </a:rPr>
              <a:t>Liệu</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có</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cách</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giải</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nào</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đó</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tốt</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hơn</a:t>
            </a:r>
            <a:r>
              <a:rPr lang="en-US" sz="2000">
                <a:solidFill>
                  <a:srgbClr val="1A4568"/>
                </a:solidFill>
                <a:latin typeface="Josefin Sans" panose="020B0604020202020204" charset="0"/>
              </a:rPr>
              <a:t> hay </a:t>
            </a:r>
            <a:r>
              <a:rPr lang="en-US" sz="2000" err="1">
                <a:solidFill>
                  <a:srgbClr val="1A4568"/>
                </a:solidFill>
                <a:latin typeface="Josefin Sans" panose="020B0604020202020204" charset="0"/>
              </a:rPr>
              <a:t>không</a:t>
            </a:r>
            <a:r>
              <a:rPr lang="en-US" sz="2000">
                <a:solidFill>
                  <a:srgbClr val="1A4568"/>
                </a:solidFill>
                <a:latin typeface="Josefin Sans" panose="020B0604020202020204" charset="0"/>
              </a:rPr>
              <a:t> ?</a:t>
            </a:r>
          </a:p>
          <a:p>
            <a:pPr marL="342900" indent="-342900">
              <a:buFont typeface="Wingdings" panose="05000000000000000000" pitchFamily="2" charset="2"/>
              <a:buChar char="q"/>
            </a:pPr>
            <a:r>
              <a:rPr lang="en-US" sz="2000" err="1">
                <a:solidFill>
                  <a:srgbClr val="1A4568"/>
                </a:solidFill>
                <a:latin typeface="Josefin Sans" panose="020B0604020202020204" charset="0"/>
              </a:rPr>
              <a:t>Chúng</a:t>
            </a:r>
            <a:r>
              <a:rPr lang="en-US" sz="2000">
                <a:solidFill>
                  <a:srgbClr val="1A4568"/>
                </a:solidFill>
                <a:latin typeface="Josefin Sans" panose="020B0604020202020204" charset="0"/>
              </a:rPr>
              <a:t> ta </a:t>
            </a:r>
            <a:r>
              <a:rPr lang="en-US" sz="2000" err="1">
                <a:solidFill>
                  <a:srgbClr val="1A4568"/>
                </a:solidFill>
                <a:latin typeface="Josefin Sans" panose="020B0604020202020204" charset="0"/>
              </a:rPr>
              <a:t>có</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thể</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làm</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tốt</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hơn</a:t>
            </a:r>
            <a:r>
              <a:rPr lang="en-US" sz="2000">
                <a:solidFill>
                  <a:srgbClr val="1A4568"/>
                </a:solidFill>
                <a:latin typeface="Josefin Sans" panose="020B0604020202020204" charset="0"/>
              </a:rPr>
              <a:t> (Backtracking) </a:t>
            </a:r>
            <a:r>
              <a:rPr lang="en-US" sz="2000" err="1">
                <a:solidFill>
                  <a:srgbClr val="1A4568"/>
                </a:solidFill>
                <a:latin typeface="Josefin Sans" panose="020B0604020202020204" charset="0"/>
              </a:rPr>
              <a:t>nếu</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chúng</a:t>
            </a:r>
            <a:r>
              <a:rPr lang="en-US" sz="2000">
                <a:solidFill>
                  <a:srgbClr val="1A4568"/>
                </a:solidFill>
                <a:latin typeface="Josefin Sans" panose="020B0604020202020204" charset="0"/>
              </a:rPr>
              <a:t> ta </a:t>
            </a:r>
            <a:r>
              <a:rPr lang="en-US" sz="2000" err="1">
                <a:solidFill>
                  <a:srgbClr val="1A4568"/>
                </a:solidFill>
                <a:latin typeface="Josefin Sans" panose="020B0604020202020204" charset="0"/>
              </a:rPr>
              <a:t>biết</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ràng</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buộc</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về</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giải</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pháp</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tốt</a:t>
            </a:r>
            <a:r>
              <a:rPr lang="en-US" sz="2000">
                <a:solidFill>
                  <a:srgbClr val="1A4568"/>
                </a:solidFill>
                <a:latin typeface="Josefin Sans" panose="020B0604020202020204" charset="0"/>
              </a:rPr>
              <a:t> </a:t>
            </a:r>
            <a:r>
              <a:rPr lang="en-US" sz="2000" err="1">
                <a:solidFill>
                  <a:srgbClr val="1A4568"/>
                </a:solidFill>
                <a:latin typeface="Josefin Sans" panose="020B0604020202020204" charset="0"/>
              </a:rPr>
              <a:t>nhất</a:t>
            </a:r>
            <a:endParaRPr lang="en-US" sz="2000">
              <a:solidFill>
                <a:srgbClr val="1A4568"/>
              </a:solidFill>
              <a:latin typeface="Josefin Sans" panose="020B0604020202020204" charset="0"/>
            </a:endParaRPr>
          </a:p>
        </p:txBody>
      </p:sp>
    </p:spTree>
    <p:extLst>
      <p:ext uri="{BB962C8B-B14F-4D97-AF65-F5344CB8AC3E}">
        <p14:creationId xmlns:p14="http://schemas.microsoft.com/office/powerpoint/2010/main" val="3944453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3"/>
        <p:cNvGrpSpPr/>
        <p:nvPr/>
      </p:nvGrpSpPr>
      <p:grpSpPr>
        <a:xfrm>
          <a:off x="0" y="0"/>
          <a:ext cx="0" cy="0"/>
          <a:chOff x="0" y="0"/>
          <a:chExt cx="0" cy="0"/>
        </a:xfrm>
      </p:grpSpPr>
      <p:grpSp>
        <p:nvGrpSpPr>
          <p:cNvPr id="7" name="Group 6">
            <a:extLst>
              <a:ext uri="{FF2B5EF4-FFF2-40B4-BE49-F238E27FC236}">
                <a16:creationId xmlns:a16="http://schemas.microsoft.com/office/drawing/2014/main" id="{A366B483-DD4B-40B6-AC0A-9BBBA8FC34F7}"/>
              </a:ext>
            </a:extLst>
          </p:cNvPr>
          <p:cNvGrpSpPr/>
          <p:nvPr/>
        </p:nvGrpSpPr>
        <p:grpSpPr>
          <a:xfrm>
            <a:off x="3315999" y="1445632"/>
            <a:ext cx="2209318" cy="2019539"/>
            <a:chOff x="3655214" y="1397604"/>
            <a:chExt cx="2209318" cy="2019539"/>
          </a:xfrm>
        </p:grpSpPr>
        <p:sp>
          <p:nvSpPr>
            <p:cNvPr id="39" name="Google Shape;462;p30">
              <a:extLst>
                <a:ext uri="{FF2B5EF4-FFF2-40B4-BE49-F238E27FC236}">
                  <a16:creationId xmlns:a16="http://schemas.microsoft.com/office/drawing/2014/main" id="{DB34995D-0F9E-4722-BEAC-4ACE2890A0BE}"/>
                </a:ext>
              </a:extLst>
            </p:cNvPr>
            <p:cNvSpPr txBox="1">
              <a:spLocks/>
            </p:cNvSpPr>
            <p:nvPr/>
          </p:nvSpPr>
          <p:spPr>
            <a:xfrm>
              <a:off x="3977969" y="1424315"/>
              <a:ext cx="1790560" cy="19769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pPr algn="just"/>
              <a:r>
                <a:rPr lang="en" sz="6000">
                  <a:solidFill>
                    <a:srgbClr val="204B6E"/>
                  </a:solidFill>
                </a:rPr>
                <a:t>BnB</a:t>
              </a:r>
            </a:p>
          </p:txBody>
        </p:sp>
        <p:sp>
          <p:nvSpPr>
            <p:cNvPr id="43" name="Oval 42">
              <a:extLst>
                <a:ext uri="{FF2B5EF4-FFF2-40B4-BE49-F238E27FC236}">
                  <a16:creationId xmlns:a16="http://schemas.microsoft.com/office/drawing/2014/main" id="{E1BCDCB9-D7F1-4E2F-9EA6-11A1AB6B2D83}"/>
                </a:ext>
              </a:extLst>
            </p:cNvPr>
            <p:cNvSpPr/>
            <p:nvPr/>
          </p:nvSpPr>
          <p:spPr>
            <a:xfrm>
              <a:off x="3655214" y="1397604"/>
              <a:ext cx="2209318" cy="2019539"/>
            </a:xfrm>
            <a:custGeom>
              <a:avLst/>
              <a:gdLst>
                <a:gd name="connsiteX0" fmla="*/ 0 w 2209318"/>
                <a:gd name="connsiteY0" fmla="*/ 1009770 h 2019539"/>
                <a:gd name="connsiteX1" fmla="*/ 1104659 w 2209318"/>
                <a:gd name="connsiteY1" fmla="*/ 0 h 2019539"/>
                <a:gd name="connsiteX2" fmla="*/ 2209318 w 2209318"/>
                <a:gd name="connsiteY2" fmla="*/ 1009770 h 2019539"/>
                <a:gd name="connsiteX3" fmla="*/ 1104659 w 2209318"/>
                <a:gd name="connsiteY3" fmla="*/ 2019540 h 2019539"/>
                <a:gd name="connsiteX4" fmla="*/ 0 w 2209318"/>
                <a:gd name="connsiteY4" fmla="*/ 1009770 h 2019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318" h="2019539" fill="none" extrusionOk="0">
                  <a:moveTo>
                    <a:pt x="0" y="1009770"/>
                  </a:moveTo>
                  <a:cubicBezTo>
                    <a:pt x="32707" y="455969"/>
                    <a:pt x="545002" y="-103783"/>
                    <a:pt x="1104659" y="0"/>
                  </a:cubicBezTo>
                  <a:cubicBezTo>
                    <a:pt x="1625587" y="-13653"/>
                    <a:pt x="2163188" y="495520"/>
                    <a:pt x="2209318" y="1009770"/>
                  </a:cubicBezTo>
                  <a:cubicBezTo>
                    <a:pt x="2198612" y="1465356"/>
                    <a:pt x="1691547" y="2051779"/>
                    <a:pt x="1104659" y="2019540"/>
                  </a:cubicBezTo>
                  <a:cubicBezTo>
                    <a:pt x="566312" y="2059703"/>
                    <a:pt x="40347" y="1577152"/>
                    <a:pt x="0" y="1009770"/>
                  </a:cubicBezTo>
                  <a:close/>
                </a:path>
                <a:path w="2209318" h="2019539" stroke="0" extrusionOk="0">
                  <a:moveTo>
                    <a:pt x="0" y="1009770"/>
                  </a:moveTo>
                  <a:cubicBezTo>
                    <a:pt x="-35774" y="430023"/>
                    <a:pt x="413407" y="30463"/>
                    <a:pt x="1104659" y="0"/>
                  </a:cubicBezTo>
                  <a:cubicBezTo>
                    <a:pt x="1757403" y="8981"/>
                    <a:pt x="2151140" y="453939"/>
                    <a:pt x="2209318" y="1009770"/>
                  </a:cubicBezTo>
                  <a:cubicBezTo>
                    <a:pt x="2195267" y="1581172"/>
                    <a:pt x="1706192" y="2066815"/>
                    <a:pt x="1104659" y="2019540"/>
                  </a:cubicBezTo>
                  <a:cubicBezTo>
                    <a:pt x="452862" y="1996719"/>
                    <a:pt x="93024" y="1611898"/>
                    <a:pt x="0" y="1009770"/>
                  </a:cubicBezTo>
                  <a:close/>
                </a:path>
              </a:pathLst>
            </a:custGeom>
            <a:solidFill>
              <a:srgbClr val="9DCEDF">
                <a:alpha val="38000"/>
              </a:srgbClr>
            </a:solidFill>
            <a:ln w="41275">
              <a:solidFill>
                <a:schemeClr val="tx1"/>
              </a:solidFill>
              <a:prstDash val="solid"/>
              <a:miter lim="800000"/>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1861BC0D-2979-4A1D-B2A8-AAA67A6DC15C}"/>
              </a:ext>
            </a:extLst>
          </p:cNvPr>
          <p:cNvGrpSpPr/>
          <p:nvPr/>
        </p:nvGrpSpPr>
        <p:grpSpPr>
          <a:xfrm>
            <a:off x="3595952" y="117586"/>
            <a:ext cx="1238583" cy="1187410"/>
            <a:chOff x="3455274" y="202486"/>
            <a:chExt cx="1238583" cy="1187410"/>
          </a:xfrm>
        </p:grpSpPr>
        <p:sp>
          <p:nvSpPr>
            <p:cNvPr id="44" name="Google Shape;475;p32">
              <a:extLst>
                <a:ext uri="{FF2B5EF4-FFF2-40B4-BE49-F238E27FC236}">
                  <a16:creationId xmlns:a16="http://schemas.microsoft.com/office/drawing/2014/main" id="{4887146A-ED33-4854-BBEE-B3DD56870B85}"/>
                </a:ext>
              </a:extLst>
            </p:cNvPr>
            <p:cNvSpPr txBox="1">
              <a:spLocks/>
            </p:cNvSpPr>
            <p:nvPr/>
          </p:nvSpPr>
          <p:spPr>
            <a:xfrm>
              <a:off x="3547986" y="313912"/>
              <a:ext cx="1023834" cy="9442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err="1">
                  <a:solidFill>
                    <a:srgbClr val="435D74"/>
                  </a:solidFill>
                </a:rPr>
                <a:t>Khái</a:t>
              </a:r>
              <a:r>
                <a:rPr lang="en-US">
                  <a:solidFill>
                    <a:srgbClr val="435D74"/>
                  </a:solidFill>
                </a:rPr>
                <a:t> </a:t>
              </a:r>
              <a:r>
                <a:rPr lang="en-US" err="1">
                  <a:solidFill>
                    <a:srgbClr val="435D74"/>
                  </a:solidFill>
                </a:rPr>
                <a:t>niệm</a:t>
              </a:r>
              <a:endParaRPr lang="en-US">
                <a:solidFill>
                  <a:srgbClr val="435D74"/>
                </a:solidFill>
              </a:endParaRPr>
            </a:p>
          </p:txBody>
        </p:sp>
        <p:sp>
          <p:nvSpPr>
            <p:cNvPr id="45" name="Oval 44">
              <a:extLst>
                <a:ext uri="{FF2B5EF4-FFF2-40B4-BE49-F238E27FC236}">
                  <a16:creationId xmlns:a16="http://schemas.microsoft.com/office/drawing/2014/main" id="{ACB095E9-3DFC-40C2-8B8A-7F189E78942C}"/>
                </a:ext>
              </a:extLst>
            </p:cNvPr>
            <p:cNvSpPr/>
            <p:nvPr/>
          </p:nvSpPr>
          <p:spPr>
            <a:xfrm>
              <a:off x="3455274" y="202486"/>
              <a:ext cx="1238583" cy="1187410"/>
            </a:xfrm>
            <a:custGeom>
              <a:avLst/>
              <a:gdLst>
                <a:gd name="connsiteX0" fmla="*/ 0 w 1238583"/>
                <a:gd name="connsiteY0" fmla="*/ 593705 h 1187410"/>
                <a:gd name="connsiteX1" fmla="*/ 619292 w 1238583"/>
                <a:gd name="connsiteY1" fmla="*/ 0 h 1187410"/>
                <a:gd name="connsiteX2" fmla="*/ 1238584 w 1238583"/>
                <a:gd name="connsiteY2" fmla="*/ 593705 h 1187410"/>
                <a:gd name="connsiteX3" fmla="*/ 619292 w 1238583"/>
                <a:gd name="connsiteY3" fmla="*/ 1187410 h 1187410"/>
                <a:gd name="connsiteX4" fmla="*/ 0 w 1238583"/>
                <a:gd name="connsiteY4" fmla="*/ 593705 h 1187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583" h="1187410" fill="none" extrusionOk="0">
                  <a:moveTo>
                    <a:pt x="0" y="593705"/>
                  </a:moveTo>
                  <a:cubicBezTo>
                    <a:pt x="21108" y="268315"/>
                    <a:pt x="280487" y="-6629"/>
                    <a:pt x="619292" y="0"/>
                  </a:cubicBezTo>
                  <a:cubicBezTo>
                    <a:pt x="945262" y="-2459"/>
                    <a:pt x="1220666" y="282681"/>
                    <a:pt x="1238584" y="593705"/>
                  </a:cubicBezTo>
                  <a:cubicBezTo>
                    <a:pt x="1236561" y="902308"/>
                    <a:pt x="942542" y="1213503"/>
                    <a:pt x="619292" y="1187410"/>
                  </a:cubicBezTo>
                  <a:cubicBezTo>
                    <a:pt x="323523" y="1213307"/>
                    <a:pt x="61018" y="936270"/>
                    <a:pt x="0" y="593705"/>
                  </a:cubicBezTo>
                  <a:close/>
                </a:path>
                <a:path w="1238583" h="1187410" stroke="0" extrusionOk="0">
                  <a:moveTo>
                    <a:pt x="0" y="593705"/>
                  </a:moveTo>
                  <a:cubicBezTo>
                    <a:pt x="-54747" y="232042"/>
                    <a:pt x="221232" y="21031"/>
                    <a:pt x="619292" y="0"/>
                  </a:cubicBezTo>
                  <a:cubicBezTo>
                    <a:pt x="1012768" y="10831"/>
                    <a:pt x="1226715" y="266188"/>
                    <a:pt x="1238584" y="593705"/>
                  </a:cubicBezTo>
                  <a:cubicBezTo>
                    <a:pt x="1228867" y="931088"/>
                    <a:pt x="957595" y="1207988"/>
                    <a:pt x="619292" y="1187410"/>
                  </a:cubicBezTo>
                  <a:cubicBezTo>
                    <a:pt x="245463" y="1170010"/>
                    <a:pt x="14413" y="928486"/>
                    <a:pt x="0" y="593705"/>
                  </a:cubicBezTo>
                  <a:close/>
                </a:path>
              </a:pathLst>
            </a:custGeom>
            <a:solidFill>
              <a:schemeClr val="bg2">
                <a:lumMod val="50000"/>
                <a:alpha val="38000"/>
              </a:schemeClr>
            </a:solidFill>
            <a:ln w="41275">
              <a:solidFill>
                <a:schemeClr val="tx1"/>
              </a:solidFill>
              <a:prstDash val="solid"/>
              <a:miter lim="800000"/>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21FCA149-959C-4646-AB93-DAE122B593BB}"/>
              </a:ext>
            </a:extLst>
          </p:cNvPr>
          <p:cNvGrpSpPr/>
          <p:nvPr/>
        </p:nvGrpSpPr>
        <p:grpSpPr>
          <a:xfrm>
            <a:off x="5162706" y="115190"/>
            <a:ext cx="1948479" cy="1741467"/>
            <a:chOff x="5433603" y="121774"/>
            <a:chExt cx="1948479" cy="1741467"/>
          </a:xfrm>
        </p:grpSpPr>
        <p:sp>
          <p:nvSpPr>
            <p:cNvPr id="46" name="Google Shape;475;p32">
              <a:extLst>
                <a:ext uri="{FF2B5EF4-FFF2-40B4-BE49-F238E27FC236}">
                  <a16:creationId xmlns:a16="http://schemas.microsoft.com/office/drawing/2014/main" id="{BFCA44CB-C75C-4484-A09C-6E87DD61CB2C}"/>
                </a:ext>
              </a:extLst>
            </p:cNvPr>
            <p:cNvSpPr txBox="1">
              <a:spLocks/>
            </p:cNvSpPr>
            <p:nvPr/>
          </p:nvSpPr>
          <p:spPr>
            <a:xfrm>
              <a:off x="5522433" y="597625"/>
              <a:ext cx="1785834" cy="9815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err="1"/>
                <a:t>Đặc</a:t>
              </a:r>
              <a:r>
                <a:rPr lang="en-US"/>
                <a:t> </a:t>
              </a:r>
              <a:r>
                <a:rPr lang="en-US" err="1"/>
                <a:t>điểm</a:t>
              </a:r>
              <a:r>
                <a:rPr lang="en-US"/>
                <a:t> </a:t>
              </a:r>
              <a:r>
                <a:rPr lang="en-US" err="1"/>
                <a:t>thuật</a:t>
              </a:r>
              <a:r>
                <a:rPr lang="en-US"/>
                <a:t> </a:t>
              </a:r>
              <a:r>
                <a:rPr lang="en-US" err="1"/>
                <a:t>toán</a:t>
              </a:r>
              <a:endParaRPr lang="en-US"/>
            </a:p>
          </p:txBody>
        </p:sp>
        <p:sp>
          <p:nvSpPr>
            <p:cNvPr id="47" name="Oval 46">
              <a:extLst>
                <a:ext uri="{FF2B5EF4-FFF2-40B4-BE49-F238E27FC236}">
                  <a16:creationId xmlns:a16="http://schemas.microsoft.com/office/drawing/2014/main" id="{268F8408-7C28-4F15-90A2-61B084D34E73}"/>
                </a:ext>
              </a:extLst>
            </p:cNvPr>
            <p:cNvSpPr/>
            <p:nvPr/>
          </p:nvSpPr>
          <p:spPr>
            <a:xfrm>
              <a:off x="5433603" y="121774"/>
              <a:ext cx="1948479" cy="1741467"/>
            </a:xfrm>
            <a:custGeom>
              <a:avLst/>
              <a:gdLst>
                <a:gd name="connsiteX0" fmla="*/ 0 w 1948479"/>
                <a:gd name="connsiteY0" fmla="*/ 870734 h 1741467"/>
                <a:gd name="connsiteX1" fmla="*/ 974240 w 1948479"/>
                <a:gd name="connsiteY1" fmla="*/ 0 h 1741467"/>
                <a:gd name="connsiteX2" fmla="*/ 1948480 w 1948479"/>
                <a:gd name="connsiteY2" fmla="*/ 870734 h 1741467"/>
                <a:gd name="connsiteX3" fmla="*/ 974240 w 1948479"/>
                <a:gd name="connsiteY3" fmla="*/ 1741468 h 1741467"/>
                <a:gd name="connsiteX4" fmla="*/ 0 w 1948479"/>
                <a:gd name="connsiteY4" fmla="*/ 870734 h 1741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479" h="1741467" fill="none" extrusionOk="0">
                  <a:moveTo>
                    <a:pt x="0" y="870734"/>
                  </a:moveTo>
                  <a:cubicBezTo>
                    <a:pt x="41204" y="394729"/>
                    <a:pt x="443075" y="-14185"/>
                    <a:pt x="974240" y="0"/>
                  </a:cubicBezTo>
                  <a:cubicBezTo>
                    <a:pt x="1449938" y="-9549"/>
                    <a:pt x="1934136" y="403345"/>
                    <a:pt x="1948480" y="870734"/>
                  </a:cubicBezTo>
                  <a:cubicBezTo>
                    <a:pt x="1938423" y="1255720"/>
                    <a:pt x="1464507" y="1807884"/>
                    <a:pt x="974240" y="1741468"/>
                  </a:cubicBezTo>
                  <a:cubicBezTo>
                    <a:pt x="489611" y="1771380"/>
                    <a:pt x="86947" y="1372532"/>
                    <a:pt x="0" y="870734"/>
                  </a:cubicBezTo>
                  <a:close/>
                </a:path>
                <a:path w="1948479" h="1741467" stroke="0" extrusionOk="0">
                  <a:moveTo>
                    <a:pt x="0" y="870734"/>
                  </a:moveTo>
                  <a:cubicBezTo>
                    <a:pt x="-49125" y="359540"/>
                    <a:pt x="362819" y="27534"/>
                    <a:pt x="974240" y="0"/>
                  </a:cubicBezTo>
                  <a:cubicBezTo>
                    <a:pt x="1600560" y="18581"/>
                    <a:pt x="1913189" y="390963"/>
                    <a:pt x="1948480" y="870734"/>
                  </a:cubicBezTo>
                  <a:cubicBezTo>
                    <a:pt x="1909613" y="1389583"/>
                    <a:pt x="1498839" y="1815858"/>
                    <a:pt x="974240" y="1741468"/>
                  </a:cubicBezTo>
                  <a:cubicBezTo>
                    <a:pt x="359810" y="1699683"/>
                    <a:pt x="52941" y="1376922"/>
                    <a:pt x="0" y="870734"/>
                  </a:cubicBezTo>
                  <a:close/>
                </a:path>
              </a:pathLst>
            </a:custGeom>
            <a:solidFill>
              <a:schemeClr val="bg2">
                <a:lumMod val="50000"/>
                <a:alpha val="38000"/>
              </a:schemeClr>
            </a:solidFill>
            <a:ln w="41275">
              <a:solidFill>
                <a:schemeClr val="tx1"/>
              </a:solidFill>
              <a:prstDash val="solid"/>
              <a:miter lim="800000"/>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E46D181-8B75-42F7-9E8D-1FE82D1D8556}"/>
              </a:ext>
            </a:extLst>
          </p:cNvPr>
          <p:cNvGrpSpPr/>
          <p:nvPr/>
        </p:nvGrpSpPr>
        <p:grpSpPr>
          <a:xfrm>
            <a:off x="4386591" y="3470774"/>
            <a:ext cx="1821722" cy="1741466"/>
            <a:chOff x="5551809" y="3003337"/>
            <a:chExt cx="1821722" cy="1741466"/>
          </a:xfrm>
        </p:grpSpPr>
        <p:sp>
          <p:nvSpPr>
            <p:cNvPr id="48" name="Google Shape;475;p32">
              <a:extLst>
                <a:ext uri="{FF2B5EF4-FFF2-40B4-BE49-F238E27FC236}">
                  <a16:creationId xmlns:a16="http://schemas.microsoft.com/office/drawing/2014/main" id="{65A33249-CEB9-4618-95FB-FE20CCF0979F}"/>
                </a:ext>
              </a:extLst>
            </p:cNvPr>
            <p:cNvSpPr txBox="1">
              <a:spLocks/>
            </p:cNvSpPr>
            <p:nvPr/>
          </p:nvSpPr>
          <p:spPr>
            <a:xfrm>
              <a:off x="5688257" y="3315591"/>
              <a:ext cx="1521764" cy="11874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a:t>Khi </a:t>
              </a:r>
              <a:r>
                <a:rPr lang="en-US" err="1"/>
                <a:t>nào</a:t>
              </a:r>
              <a:r>
                <a:rPr lang="en-US"/>
                <a:t> </a:t>
              </a:r>
              <a:r>
                <a:rPr lang="en-US" err="1"/>
                <a:t>sử</a:t>
              </a:r>
              <a:r>
                <a:rPr lang="en-US"/>
                <a:t> </a:t>
              </a:r>
              <a:r>
                <a:rPr lang="en-US" err="1"/>
                <a:t>dụng</a:t>
              </a:r>
              <a:r>
                <a:rPr lang="en-US"/>
                <a:t> </a:t>
              </a:r>
              <a:r>
                <a:rPr lang="en-US" err="1"/>
                <a:t>BnB</a:t>
              </a:r>
              <a:endParaRPr lang="en-US"/>
            </a:p>
          </p:txBody>
        </p:sp>
        <p:sp>
          <p:nvSpPr>
            <p:cNvPr id="49" name="Oval 48">
              <a:extLst>
                <a:ext uri="{FF2B5EF4-FFF2-40B4-BE49-F238E27FC236}">
                  <a16:creationId xmlns:a16="http://schemas.microsoft.com/office/drawing/2014/main" id="{42ECB3D6-E9B7-4D25-9E97-9908EDE18DBA}"/>
                </a:ext>
              </a:extLst>
            </p:cNvPr>
            <p:cNvSpPr/>
            <p:nvPr/>
          </p:nvSpPr>
          <p:spPr>
            <a:xfrm>
              <a:off x="5551809" y="3003337"/>
              <a:ext cx="1821722" cy="1741466"/>
            </a:xfrm>
            <a:custGeom>
              <a:avLst/>
              <a:gdLst>
                <a:gd name="connsiteX0" fmla="*/ 0 w 1821722"/>
                <a:gd name="connsiteY0" fmla="*/ 870733 h 1741466"/>
                <a:gd name="connsiteX1" fmla="*/ 910861 w 1821722"/>
                <a:gd name="connsiteY1" fmla="*/ 0 h 1741466"/>
                <a:gd name="connsiteX2" fmla="*/ 1821722 w 1821722"/>
                <a:gd name="connsiteY2" fmla="*/ 870733 h 1741466"/>
                <a:gd name="connsiteX3" fmla="*/ 910861 w 1821722"/>
                <a:gd name="connsiteY3" fmla="*/ 1741466 h 1741466"/>
                <a:gd name="connsiteX4" fmla="*/ 0 w 1821722"/>
                <a:gd name="connsiteY4" fmla="*/ 870733 h 1741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722" h="1741466" fill="none" extrusionOk="0">
                  <a:moveTo>
                    <a:pt x="0" y="870733"/>
                  </a:moveTo>
                  <a:cubicBezTo>
                    <a:pt x="34293" y="393908"/>
                    <a:pt x="429351" y="-44340"/>
                    <a:pt x="910861" y="0"/>
                  </a:cubicBezTo>
                  <a:cubicBezTo>
                    <a:pt x="1351556" y="-9549"/>
                    <a:pt x="1807378" y="403344"/>
                    <a:pt x="1821722" y="870733"/>
                  </a:cubicBezTo>
                  <a:cubicBezTo>
                    <a:pt x="1815982" y="1296887"/>
                    <a:pt x="1385012" y="1781635"/>
                    <a:pt x="910861" y="1741466"/>
                  </a:cubicBezTo>
                  <a:cubicBezTo>
                    <a:pt x="461235" y="1771378"/>
                    <a:pt x="86947" y="1372531"/>
                    <a:pt x="0" y="870733"/>
                  </a:cubicBezTo>
                  <a:close/>
                </a:path>
                <a:path w="1821722" h="1741466" stroke="0" extrusionOk="0">
                  <a:moveTo>
                    <a:pt x="0" y="870733"/>
                  </a:moveTo>
                  <a:cubicBezTo>
                    <a:pt x="-25790" y="373932"/>
                    <a:pt x="317791" y="33784"/>
                    <a:pt x="910861" y="0"/>
                  </a:cubicBezTo>
                  <a:cubicBezTo>
                    <a:pt x="1502178" y="18581"/>
                    <a:pt x="1786431" y="390962"/>
                    <a:pt x="1821722" y="870733"/>
                  </a:cubicBezTo>
                  <a:cubicBezTo>
                    <a:pt x="1790229" y="1382381"/>
                    <a:pt x="1397500" y="1832200"/>
                    <a:pt x="910861" y="1741466"/>
                  </a:cubicBezTo>
                  <a:cubicBezTo>
                    <a:pt x="331434" y="1699681"/>
                    <a:pt x="52941" y="1376921"/>
                    <a:pt x="0" y="870733"/>
                  </a:cubicBezTo>
                  <a:close/>
                </a:path>
              </a:pathLst>
            </a:custGeom>
            <a:solidFill>
              <a:srgbClr val="204B6E">
                <a:alpha val="38000"/>
              </a:srgbClr>
            </a:solidFill>
            <a:ln w="41275">
              <a:solidFill>
                <a:schemeClr val="tx1"/>
              </a:solidFill>
              <a:prstDash val="solid"/>
              <a:miter lim="800000"/>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20B9CBB7-CE7E-4E9D-8BEC-777050F43747}"/>
              </a:ext>
            </a:extLst>
          </p:cNvPr>
          <p:cNvGrpSpPr/>
          <p:nvPr/>
        </p:nvGrpSpPr>
        <p:grpSpPr>
          <a:xfrm>
            <a:off x="6235759" y="2041562"/>
            <a:ext cx="1821722" cy="1741466"/>
            <a:chOff x="6853436" y="1635360"/>
            <a:chExt cx="1821722" cy="1741466"/>
          </a:xfrm>
        </p:grpSpPr>
        <p:sp>
          <p:nvSpPr>
            <p:cNvPr id="50" name="Google Shape;475;p32">
              <a:extLst>
                <a:ext uri="{FF2B5EF4-FFF2-40B4-BE49-F238E27FC236}">
                  <a16:creationId xmlns:a16="http://schemas.microsoft.com/office/drawing/2014/main" id="{B9DE9EE9-2C16-41EE-BBD5-6EBE316419B6}"/>
                </a:ext>
              </a:extLst>
            </p:cNvPr>
            <p:cNvSpPr txBox="1">
              <a:spLocks/>
            </p:cNvSpPr>
            <p:nvPr/>
          </p:nvSpPr>
          <p:spPr>
            <a:xfrm>
              <a:off x="6921971" y="2106350"/>
              <a:ext cx="1557235" cy="8458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err="1"/>
                <a:t>Mô</a:t>
              </a:r>
              <a:r>
                <a:rPr lang="en-US"/>
                <a:t> </a:t>
              </a:r>
              <a:r>
                <a:rPr lang="en-US" err="1"/>
                <a:t>hình</a:t>
              </a:r>
              <a:r>
                <a:rPr lang="en-US"/>
                <a:t> </a:t>
              </a:r>
              <a:r>
                <a:rPr lang="en-US" err="1"/>
                <a:t>chung</a:t>
              </a:r>
              <a:endParaRPr lang="en-US"/>
            </a:p>
          </p:txBody>
        </p:sp>
        <p:sp>
          <p:nvSpPr>
            <p:cNvPr id="51" name="Oval 50">
              <a:extLst>
                <a:ext uri="{FF2B5EF4-FFF2-40B4-BE49-F238E27FC236}">
                  <a16:creationId xmlns:a16="http://schemas.microsoft.com/office/drawing/2014/main" id="{87487253-E78C-4843-84D9-2A3863E2E5AA}"/>
                </a:ext>
              </a:extLst>
            </p:cNvPr>
            <p:cNvSpPr/>
            <p:nvPr/>
          </p:nvSpPr>
          <p:spPr>
            <a:xfrm>
              <a:off x="6853436" y="1635360"/>
              <a:ext cx="1821722" cy="1741466"/>
            </a:xfrm>
            <a:custGeom>
              <a:avLst/>
              <a:gdLst>
                <a:gd name="connsiteX0" fmla="*/ 0 w 1821722"/>
                <a:gd name="connsiteY0" fmla="*/ 870733 h 1741466"/>
                <a:gd name="connsiteX1" fmla="*/ 910861 w 1821722"/>
                <a:gd name="connsiteY1" fmla="*/ 0 h 1741466"/>
                <a:gd name="connsiteX2" fmla="*/ 1821722 w 1821722"/>
                <a:gd name="connsiteY2" fmla="*/ 870733 h 1741466"/>
                <a:gd name="connsiteX3" fmla="*/ 910861 w 1821722"/>
                <a:gd name="connsiteY3" fmla="*/ 1741466 h 1741466"/>
                <a:gd name="connsiteX4" fmla="*/ 0 w 1821722"/>
                <a:gd name="connsiteY4" fmla="*/ 870733 h 1741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722" h="1741466" fill="none" extrusionOk="0">
                  <a:moveTo>
                    <a:pt x="0" y="870733"/>
                  </a:moveTo>
                  <a:cubicBezTo>
                    <a:pt x="34293" y="393908"/>
                    <a:pt x="429351" y="-44340"/>
                    <a:pt x="910861" y="0"/>
                  </a:cubicBezTo>
                  <a:cubicBezTo>
                    <a:pt x="1351556" y="-9549"/>
                    <a:pt x="1807378" y="403344"/>
                    <a:pt x="1821722" y="870733"/>
                  </a:cubicBezTo>
                  <a:cubicBezTo>
                    <a:pt x="1815982" y="1296887"/>
                    <a:pt x="1385012" y="1781635"/>
                    <a:pt x="910861" y="1741466"/>
                  </a:cubicBezTo>
                  <a:cubicBezTo>
                    <a:pt x="461235" y="1771378"/>
                    <a:pt x="86947" y="1372531"/>
                    <a:pt x="0" y="870733"/>
                  </a:cubicBezTo>
                  <a:close/>
                </a:path>
                <a:path w="1821722" h="1741466" stroke="0" extrusionOk="0">
                  <a:moveTo>
                    <a:pt x="0" y="870733"/>
                  </a:moveTo>
                  <a:cubicBezTo>
                    <a:pt x="-25790" y="373932"/>
                    <a:pt x="317791" y="33784"/>
                    <a:pt x="910861" y="0"/>
                  </a:cubicBezTo>
                  <a:cubicBezTo>
                    <a:pt x="1502178" y="18581"/>
                    <a:pt x="1786431" y="390962"/>
                    <a:pt x="1821722" y="870733"/>
                  </a:cubicBezTo>
                  <a:cubicBezTo>
                    <a:pt x="1790229" y="1382381"/>
                    <a:pt x="1397500" y="1832200"/>
                    <a:pt x="910861" y="1741466"/>
                  </a:cubicBezTo>
                  <a:cubicBezTo>
                    <a:pt x="331434" y="1699681"/>
                    <a:pt x="52941" y="1376921"/>
                    <a:pt x="0" y="870733"/>
                  </a:cubicBezTo>
                  <a:close/>
                </a:path>
              </a:pathLst>
            </a:custGeom>
            <a:solidFill>
              <a:srgbClr val="204B6E">
                <a:alpha val="38000"/>
              </a:srgbClr>
            </a:solidFill>
            <a:ln w="41275">
              <a:solidFill>
                <a:schemeClr val="tx1"/>
              </a:solidFill>
              <a:prstDash val="solid"/>
              <a:miter lim="800000"/>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9E27D59-CB6D-4EC1-9E7A-CB8D19EBBF77}"/>
              </a:ext>
            </a:extLst>
          </p:cNvPr>
          <p:cNvGrpSpPr/>
          <p:nvPr/>
        </p:nvGrpSpPr>
        <p:grpSpPr>
          <a:xfrm>
            <a:off x="1198857" y="1783312"/>
            <a:ext cx="1475509" cy="1373332"/>
            <a:chOff x="1467299" y="3524074"/>
            <a:chExt cx="1475509" cy="1373332"/>
          </a:xfrm>
        </p:grpSpPr>
        <p:sp>
          <p:nvSpPr>
            <p:cNvPr id="26" name="Oval 25">
              <a:extLst>
                <a:ext uri="{FF2B5EF4-FFF2-40B4-BE49-F238E27FC236}">
                  <a16:creationId xmlns:a16="http://schemas.microsoft.com/office/drawing/2014/main" id="{BA45DE6D-79E4-4897-8A38-368E98EFC32A}"/>
                </a:ext>
              </a:extLst>
            </p:cNvPr>
            <p:cNvSpPr/>
            <p:nvPr/>
          </p:nvSpPr>
          <p:spPr>
            <a:xfrm>
              <a:off x="1467299" y="3524074"/>
              <a:ext cx="1475509" cy="1373332"/>
            </a:xfrm>
            <a:custGeom>
              <a:avLst/>
              <a:gdLst>
                <a:gd name="connsiteX0" fmla="*/ 0 w 1475509"/>
                <a:gd name="connsiteY0" fmla="*/ 686666 h 1373332"/>
                <a:gd name="connsiteX1" fmla="*/ 737755 w 1475509"/>
                <a:gd name="connsiteY1" fmla="*/ 0 h 1373332"/>
                <a:gd name="connsiteX2" fmla="*/ 1475510 w 1475509"/>
                <a:gd name="connsiteY2" fmla="*/ 686666 h 1373332"/>
                <a:gd name="connsiteX3" fmla="*/ 737755 w 1475509"/>
                <a:gd name="connsiteY3" fmla="*/ 1373332 h 1373332"/>
                <a:gd name="connsiteX4" fmla="*/ 0 w 1475509"/>
                <a:gd name="connsiteY4" fmla="*/ 686666 h 1373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509" h="1373332" fill="none" extrusionOk="0">
                  <a:moveTo>
                    <a:pt x="0" y="686666"/>
                  </a:moveTo>
                  <a:cubicBezTo>
                    <a:pt x="31677" y="311189"/>
                    <a:pt x="348525" y="-37499"/>
                    <a:pt x="737755" y="0"/>
                  </a:cubicBezTo>
                  <a:cubicBezTo>
                    <a:pt x="1128854" y="-2504"/>
                    <a:pt x="1470976" y="311700"/>
                    <a:pt x="1475510" y="686666"/>
                  </a:cubicBezTo>
                  <a:cubicBezTo>
                    <a:pt x="1471347" y="1026198"/>
                    <a:pt x="1107960" y="1425094"/>
                    <a:pt x="737755" y="1373332"/>
                  </a:cubicBezTo>
                  <a:cubicBezTo>
                    <a:pt x="378225" y="1400160"/>
                    <a:pt x="8465" y="1067936"/>
                    <a:pt x="0" y="686666"/>
                  </a:cubicBezTo>
                  <a:close/>
                </a:path>
                <a:path w="1475509" h="1373332" stroke="0" extrusionOk="0">
                  <a:moveTo>
                    <a:pt x="0" y="686666"/>
                  </a:moveTo>
                  <a:cubicBezTo>
                    <a:pt x="-17729" y="296495"/>
                    <a:pt x="257542" y="27309"/>
                    <a:pt x="737755" y="0"/>
                  </a:cubicBezTo>
                  <a:cubicBezTo>
                    <a:pt x="1154291" y="1913"/>
                    <a:pt x="1420349" y="309185"/>
                    <a:pt x="1475510" y="686666"/>
                  </a:cubicBezTo>
                  <a:cubicBezTo>
                    <a:pt x="1435952" y="1104532"/>
                    <a:pt x="1135712" y="1425807"/>
                    <a:pt x="737755" y="1373332"/>
                  </a:cubicBezTo>
                  <a:cubicBezTo>
                    <a:pt x="287542" y="1349936"/>
                    <a:pt x="57210" y="1093236"/>
                    <a:pt x="0" y="686666"/>
                  </a:cubicBezTo>
                  <a:close/>
                </a:path>
              </a:pathLst>
            </a:custGeom>
            <a:solidFill>
              <a:srgbClr val="9DCEDF">
                <a:alpha val="38000"/>
              </a:srgbClr>
            </a:solidFill>
            <a:ln w="41275">
              <a:solidFill>
                <a:schemeClr val="tx1"/>
              </a:solidFill>
              <a:prstDash val="solid"/>
              <a:miter lim="800000"/>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Google Shape;475;p32">
              <a:extLst>
                <a:ext uri="{FF2B5EF4-FFF2-40B4-BE49-F238E27FC236}">
                  <a16:creationId xmlns:a16="http://schemas.microsoft.com/office/drawing/2014/main" id="{E5D455C5-1B2A-4BB8-BD53-7A5CE74E00B8}"/>
                </a:ext>
              </a:extLst>
            </p:cNvPr>
            <p:cNvSpPr txBox="1">
              <a:spLocks/>
            </p:cNvSpPr>
            <p:nvPr/>
          </p:nvSpPr>
          <p:spPr>
            <a:xfrm>
              <a:off x="1653376" y="4032240"/>
              <a:ext cx="106373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err="1"/>
                <a:t>Ví</a:t>
              </a:r>
              <a:r>
                <a:rPr lang="en-US"/>
                <a:t> </a:t>
              </a:r>
              <a:r>
                <a:rPr lang="en-US" err="1"/>
                <a:t>dụ</a:t>
              </a:r>
              <a:endParaRPr lang="en-US"/>
            </a:p>
          </p:txBody>
        </p:sp>
      </p:grpSp>
      <p:grpSp>
        <p:nvGrpSpPr>
          <p:cNvPr id="2" name="Group 1">
            <a:extLst>
              <a:ext uri="{FF2B5EF4-FFF2-40B4-BE49-F238E27FC236}">
                <a16:creationId xmlns:a16="http://schemas.microsoft.com/office/drawing/2014/main" id="{E584B160-3551-496F-902B-158894A30EB9}"/>
              </a:ext>
            </a:extLst>
          </p:cNvPr>
          <p:cNvGrpSpPr/>
          <p:nvPr/>
        </p:nvGrpSpPr>
        <p:grpSpPr>
          <a:xfrm>
            <a:off x="1745340" y="199308"/>
            <a:ext cx="1475509" cy="1373332"/>
            <a:chOff x="1581567" y="115190"/>
            <a:chExt cx="1475509" cy="1373332"/>
          </a:xfrm>
        </p:grpSpPr>
        <p:sp>
          <p:nvSpPr>
            <p:cNvPr id="40" name="Google Shape;475;p32">
              <a:extLst>
                <a:ext uri="{FF2B5EF4-FFF2-40B4-BE49-F238E27FC236}">
                  <a16:creationId xmlns:a16="http://schemas.microsoft.com/office/drawing/2014/main" id="{F5E1199F-663F-441C-9D27-853FB227A84A}"/>
                </a:ext>
              </a:extLst>
            </p:cNvPr>
            <p:cNvSpPr txBox="1">
              <a:spLocks/>
            </p:cNvSpPr>
            <p:nvPr/>
          </p:nvSpPr>
          <p:spPr>
            <a:xfrm>
              <a:off x="1663427" y="157367"/>
              <a:ext cx="1311790" cy="12643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err="1"/>
                <a:t>Đặt</a:t>
              </a:r>
              <a:r>
                <a:rPr lang="en-US"/>
                <a:t> </a:t>
              </a:r>
              <a:r>
                <a:rPr lang="en-US" err="1"/>
                <a:t>vấn</a:t>
              </a:r>
              <a:r>
                <a:rPr lang="en-US"/>
                <a:t> </a:t>
              </a:r>
              <a:r>
                <a:rPr lang="en-US" err="1"/>
                <a:t>đề</a:t>
              </a:r>
              <a:endParaRPr lang="en-US"/>
            </a:p>
          </p:txBody>
        </p:sp>
        <p:sp>
          <p:nvSpPr>
            <p:cNvPr id="53" name="Oval 52">
              <a:extLst>
                <a:ext uri="{FF2B5EF4-FFF2-40B4-BE49-F238E27FC236}">
                  <a16:creationId xmlns:a16="http://schemas.microsoft.com/office/drawing/2014/main" id="{9FE47B12-FDF8-448A-B99D-DD77495836CC}"/>
                </a:ext>
              </a:extLst>
            </p:cNvPr>
            <p:cNvSpPr/>
            <p:nvPr/>
          </p:nvSpPr>
          <p:spPr>
            <a:xfrm>
              <a:off x="1581567" y="115190"/>
              <a:ext cx="1475509" cy="1373332"/>
            </a:xfrm>
            <a:custGeom>
              <a:avLst/>
              <a:gdLst>
                <a:gd name="connsiteX0" fmla="*/ 0 w 1475509"/>
                <a:gd name="connsiteY0" fmla="*/ 686666 h 1373332"/>
                <a:gd name="connsiteX1" fmla="*/ 737755 w 1475509"/>
                <a:gd name="connsiteY1" fmla="*/ 0 h 1373332"/>
                <a:gd name="connsiteX2" fmla="*/ 1475510 w 1475509"/>
                <a:gd name="connsiteY2" fmla="*/ 686666 h 1373332"/>
                <a:gd name="connsiteX3" fmla="*/ 737755 w 1475509"/>
                <a:gd name="connsiteY3" fmla="*/ 1373332 h 1373332"/>
                <a:gd name="connsiteX4" fmla="*/ 0 w 1475509"/>
                <a:gd name="connsiteY4" fmla="*/ 686666 h 1373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509" h="1373332" fill="none" extrusionOk="0">
                  <a:moveTo>
                    <a:pt x="0" y="686666"/>
                  </a:moveTo>
                  <a:cubicBezTo>
                    <a:pt x="31677" y="311189"/>
                    <a:pt x="348525" y="-37499"/>
                    <a:pt x="737755" y="0"/>
                  </a:cubicBezTo>
                  <a:cubicBezTo>
                    <a:pt x="1128854" y="-2504"/>
                    <a:pt x="1470976" y="311700"/>
                    <a:pt x="1475510" y="686666"/>
                  </a:cubicBezTo>
                  <a:cubicBezTo>
                    <a:pt x="1471347" y="1026198"/>
                    <a:pt x="1107960" y="1425094"/>
                    <a:pt x="737755" y="1373332"/>
                  </a:cubicBezTo>
                  <a:cubicBezTo>
                    <a:pt x="378225" y="1400160"/>
                    <a:pt x="8465" y="1067936"/>
                    <a:pt x="0" y="686666"/>
                  </a:cubicBezTo>
                  <a:close/>
                </a:path>
                <a:path w="1475509" h="1373332" stroke="0" extrusionOk="0">
                  <a:moveTo>
                    <a:pt x="0" y="686666"/>
                  </a:moveTo>
                  <a:cubicBezTo>
                    <a:pt x="-17729" y="296495"/>
                    <a:pt x="257542" y="27309"/>
                    <a:pt x="737755" y="0"/>
                  </a:cubicBezTo>
                  <a:cubicBezTo>
                    <a:pt x="1154291" y="1913"/>
                    <a:pt x="1420349" y="309185"/>
                    <a:pt x="1475510" y="686666"/>
                  </a:cubicBezTo>
                  <a:cubicBezTo>
                    <a:pt x="1435952" y="1104532"/>
                    <a:pt x="1135712" y="1425807"/>
                    <a:pt x="737755" y="1373332"/>
                  </a:cubicBezTo>
                  <a:cubicBezTo>
                    <a:pt x="287542" y="1349936"/>
                    <a:pt x="57210" y="1093236"/>
                    <a:pt x="0" y="686666"/>
                  </a:cubicBezTo>
                  <a:close/>
                </a:path>
              </a:pathLst>
            </a:custGeom>
            <a:solidFill>
              <a:srgbClr val="9DCEDF">
                <a:alpha val="38000"/>
              </a:srgbClr>
            </a:solidFill>
            <a:ln w="41275">
              <a:solidFill>
                <a:schemeClr val="tx1"/>
              </a:solidFill>
              <a:prstDash val="solid"/>
              <a:miter lim="800000"/>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83E61226-F29F-4435-95E2-920613180AFA}"/>
              </a:ext>
            </a:extLst>
          </p:cNvPr>
          <p:cNvGrpSpPr/>
          <p:nvPr/>
        </p:nvGrpSpPr>
        <p:grpSpPr>
          <a:xfrm>
            <a:off x="2142283" y="3400442"/>
            <a:ext cx="1589048" cy="1540572"/>
            <a:chOff x="3288369" y="3602928"/>
            <a:chExt cx="1589048" cy="1540572"/>
          </a:xfrm>
        </p:grpSpPr>
        <p:sp>
          <p:nvSpPr>
            <p:cNvPr id="54" name="Google Shape;475;p32">
              <a:extLst>
                <a:ext uri="{FF2B5EF4-FFF2-40B4-BE49-F238E27FC236}">
                  <a16:creationId xmlns:a16="http://schemas.microsoft.com/office/drawing/2014/main" id="{704171AD-3820-4A6F-8BED-AEB9EB10C806}"/>
                </a:ext>
              </a:extLst>
            </p:cNvPr>
            <p:cNvSpPr txBox="1">
              <a:spLocks/>
            </p:cNvSpPr>
            <p:nvPr/>
          </p:nvSpPr>
          <p:spPr>
            <a:xfrm>
              <a:off x="3425905" y="4022716"/>
              <a:ext cx="1313977" cy="7383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err="1"/>
                <a:t>Ưu</a:t>
              </a:r>
              <a:r>
                <a:rPr lang="en-US"/>
                <a:t> </a:t>
              </a:r>
              <a:r>
                <a:rPr lang="en-US" err="1"/>
                <a:t>và</a:t>
              </a:r>
              <a:r>
                <a:rPr lang="en-US"/>
                <a:t> </a:t>
              </a:r>
              <a:r>
                <a:rPr lang="en-US" err="1"/>
                <a:t>nhược</a:t>
              </a:r>
              <a:r>
                <a:rPr lang="en-US"/>
                <a:t> </a:t>
              </a:r>
              <a:r>
                <a:rPr lang="en-US" err="1"/>
                <a:t>điểm</a:t>
              </a:r>
              <a:endParaRPr lang="en-US"/>
            </a:p>
          </p:txBody>
        </p:sp>
        <p:sp>
          <p:nvSpPr>
            <p:cNvPr id="55" name="Oval 54">
              <a:extLst>
                <a:ext uri="{FF2B5EF4-FFF2-40B4-BE49-F238E27FC236}">
                  <a16:creationId xmlns:a16="http://schemas.microsoft.com/office/drawing/2014/main" id="{171766FF-60D7-4DB9-8048-65A2148A2034}"/>
                </a:ext>
              </a:extLst>
            </p:cNvPr>
            <p:cNvSpPr/>
            <p:nvPr/>
          </p:nvSpPr>
          <p:spPr>
            <a:xfrm>
              <a:off x="3288369" y="3602928"/>
              <a:ext cx="1589048" cy="1540572"/>
            </a:xfrm>
            <a:custGeom>
              <a:avLst/>
              <a:gdLst>
                <a:gd name="connsiteX0" fmla="*/ 0 w 1589048"/>
                <a:gd name="connsiteY0" fmla="*/ 770286 h 1540572"/>
                <a:gd name="connsiteX1" fmla="*/ 794524 w 1589048"/>
                <a:gd name="connsiteY1" fmla="*/ 0 h 1540572"/>
                <a:gd name="connsiteX2" fmla="*/ 1589048 w 1589048"/>
                <a:gd name="connsiteY2" fmla="*/ 770286 h 1540572"/>
                <a:gd name="connsiteX3" fmla="*/ 794524 w 1589048"/>
                <a:gd name="connsiteY3" fmla="*/ 1540572 h 1540572"/>
                <a:gd name="connsiteX4" fmla="*/ 0 w 1589048"/>
                <a:gd name="connsiteY4" fmla="*/ 770286 h 1540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9048" h="1540572" fill="none" extrusionOk="0">
                  <a:moveTo>
                    <a:pt x="0" y="770286"/>
                  </a:moveTo>
                  <a:cubicBezTo>
                    <a:pt x="41055" y="349739"/>
                    <a:pt x="371996" y="-33494"/>
                    <a:pt x="794524" y="0"/>
                  </a:cubicBezTo>
                  <a:cubicBezTo>
                    <a:pt x="1200663" y="-5002"/>
                    <a:pt x="1534262" y="396450"/>
                    <a:pt x="1589048" y="770286"/>
                  </a:cubicBezTo>
                  <a:cubicBezTo>
                    <a:pt x="1581846" y="1127019"/>
                    <a:pt x="1211729" y="1570587"/>
                    <a:pt x="794524" y="1540572"/>
                  </a:cubicBezTo>
                  <a:cubicBezTo>
                    <a:pt x="369711" y="1548404"/>
                    <a:pt x="39898" y="1205296"/>
                    <a:pt x="0" y="770286"/>
                  </a:cubicBezTo>
                  <a:close/>
                </a:path>
                <a:path w="1589048" h="1540572" stroke="0" extrusionOk="0">
                  <a:moveTo>
                    <a:pt x="0" y="770286"/>
                  </a:moveTo>
                  <a:cubicBezTo>
                    <a:pt x="-54578" y="311204"/>
                    <a:pt x="306215" y="18580"/>
                    <a:pt x="794524" y="0"/>
                  </a:cubicBezTo>
                  <a:cubicBezTo>
                    <a:pt x="1279938" y="9813"/>
                    <a:pt x="1573414" y="345366"/>
                    <a:pt x="1589048" y="770286"/>
                  </a:cubicBezTo>
                  <a:cubicBezTo>
                    <a:pt x="1559997" y="1224073"/>
                    <a:pt x="1231235" y="1552134"/>
                    <a:pt x="794524" y="1540572"/>
                  </a:cubicBezTo>
                  <a:cubicBezTo>
                    <a:pt x="303940" y="1512241"/>
                    <a:pt x="75991" y="1232012"/>
                    <a:pt x="0" y="770286"/>
                  </a:cubicBezTo>
                  <a:close/>
                </a:path>
              </a:pathLst>
            </a:custGeom>
            <a:solidFill>
              <a:schemeClr val="bg2">
                <a:lumMod val="50000"/>
                <a:alpha val="38000"/>
              </a:schemeClr>
            </a:solidFill>
            <a:ln w="41275">
              <a:solidFill>
                <a:schemeClr val="tx1"/>
              </a:solidFill>
              <a:prstDash val="solid"/>
              <a:miter lim="800000"/>
              <a:extLst>
                <a:ext uri="{C807C97D-BFC1-408E-A445-0C87EB9F89A2}">
                  <ask:lineSketchStyleProps xmlns:ask="http://schemas.microsoft.com/office/drawing/2018/sketchyshapes" sd="121903347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3"/>
          <p:cNvSpPr txBox="1">
            <a:spLocks noGrp="1"/>
          </p:cNvSpPr>
          <p:nvPr>
            <p:ph type="title"/>
          </p:nvPr>
        </p:nvSpPr>
        <p:spPr>
          <a:xfrm>
            <a:off x="478950" y="1922950"/>
            <a:ext cx="4860000" cy="8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Khái niệm</a:t>
            </a:r>
            <a:endParaRPr/>
          </a:p>
        </p:txBody>
      </p:sp>
      <p:sp>
        <p:nvSpPr>
          <p:cNvPr id="492" name="Google Shape;492;p33"/>
          <p:cNvSpPr txBox="1">
            <a:spLocks noGrp="1"/>
          </p:cNvSpPr>
          <p:nvPr>
            <p:ph type="subTitle" idx="1"/>
          </p:nvPr>
        </p:nvSpPr>
        <p:spPr>
          <a:xfrm>
            <a:off x="479050" y="2757125"/>
            <a:ext cx="4860000" cy="491700"/>
          </a:xfrm>
          <a:prstGeom prst="rect">
            <a:avLst/>
          </a:prstGeom>
        </p:spPr>
        <p:txBody>
          <a:bodyPr spcFirstLastPara="1" wrap="square" lIns="91425" tIns="91425" rIns="91425" bIns="91425" anchor="ctr" anchorCtr="0">
            <a:noAutofit/>
          </a:bodyPr>
          <a:lstStyle/>
          <a:p>
            <a:pPr marL="0" indent="0"/>
            <a:r>
              <a:rPr lang="en">
                <a:latin typeface="Open Sans" panose="020B0604020202020204" charset="0"/>
                <a:ea typeface="Open Sans" panose="020B0604020202020204" charset="0"/>
                <a:cs typeface="Open Sans" panose="020B0604020202020204" charset="0"/>
              </a:rPr>
              <a:t>Thuật toán Branch and Bound là gì ?</a:t>
            </a:r>
            <a:endParaRPr lang="vi-VN">
              <a:latin typeface="Open Sans" panose="020B0604020202020204" charset="0"/>
              <a:ea typeface="Open Sans" panose="020B0604020202020204" charset="0"/>
              <a:cs typeface="Open Sans" panose="020B0604020202020204" charset="0"/>
            </a:endParaRPr>
          </a:p>
        </p:txBody>
      </p:sp>
      <p:pic>
        <p:nvPicPr>
          <p:cNvPr id="7" name="Picture 6" descr="Icon&#10;&#10;Description automatically generated with medium confidence">
            <a:extLst>
              <a:ext uri="{FF2B5EF4-FFF2-40B4-BE49-F238E27FC236}">
                <a16:creationId xmlns:a16="http://schemas.microsoft.com/office/drawing/2014/main" id="{29186EF9-618D-40FE-A601-4EF6C8E5581E}"/>
              </a:ext>
            </a:extLst>
          </p:cNvPr>
          <p:cNvPicPr>
            <a:picLocks noChangeAspect="1"/>
          </p:cNvPicPr>
          <p:nvPr/>
        </p:nvPicPr>
        <p:blipFill>
          <a:blip r:embed="rId3"/>
          <a:stretch>
            <a:fillRect/>
          </a:stretch>
        </p:blipFill>
        <p:spPr>
          <a:xfrm>
            <a:off x="4773706" y="78523"/>
            <a:ext cx="4615703" cy="4615703"/>
          </a:xfrm>
          <a:prstGeom prst="rect">
            <a:avLst/>
          </a:prstGeom>
        </p:spPr>
      </p:pic>
      <p:sp>
        <p:nvSpPr>
          <p:cNvPr id="5" name="Google Shape;499;p34">
            <a:extLst>
              <a:ext uri="{FF2B5EF4-FFF2-40B4-BE49-F238E27FC236}">
                <a16:creationId xmlns:a16="http://schemas.microsoft.com/office/drawing/2014/main" id="{B9662DDA-2382-4A62-A964-C9AF25BA799E}"/>
              </a:ext>
            </a:extLst>
          </p:cNvPr>
          <p:cNvSpPr txBox="1">
            <a:spLocks/>
          </p:cNvSpPr>
          <p:nvPr/>
        </p:nvSpPr>
        <p:spPr>
          <a:xfrm>
            <a:off x="-306472" y="928674"/>
            <a:ext cx="2932800" cy="978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b="1">
                <a:solidFill>
                  <a:srgbClr val="80C9DD"/>
                </a:solidFill>
                <a:latin typeface="Josefin Sans" panose="020B0604020202020204" charset="0"/>
              </a:rPr>
              <a:t>02</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AEF0-5C76-4AD4-8B15-094ABB0EE413}"/>
              </a:ext>
            </a:extLst>
          </p:cNvPr>
          <p:cNvSpPr>
            <a:spLocks noGrp="1"/>
          </p:cNvSpPr>
          <p:nvPr>
            <p:ph type="title"/>
          </p:nvPr>
        </p:nvSpPr>
        <p:spPr>
          <a:xfrm>
            <a:off x="824032" y="1256542"/>
            <a:ext cx="3815959" cy="466958"/>
          </a:xfrm>
        </p:spPr>
        <p:txBody>
          <a:bodyPr/>
          <a:lstStyle/>
          <a:p>
            <a:r>
              <a:rPr lang="en-US"/>
              <a:t>Branch ?</a:t>
            </a:r>
          </a:p>
        </p:txBody>
      </p:sp>
      <p:sp>
        <p:nvSpPr>
          <p:cNvPr id="3" name="Subtitle 2">
            <a:extLst>
              <a:ext uri="{FF2B5EF4-FFF2-40B4-BE49-F238E27FC236}">
                <a16:creationId xmlns:a16="http://schemas.microsoft.com/office/drawing/2014/main" id="{C047C914-77FD-48EB-963E-A03233C77FB2}"/>
              </a:ext>
            </a:extLst>
          </p:cNvPr>
          <p:cNvSpPr>
            <a:spLocks noGrp="1"/>
          </p:cNvSpPr>
          <p:nvPr>
            <p:ph type="subTitle" idx="1"/>
          </p:nvPr>
        </p:nvSpPr>
        <p:spPr>
          <a:xfrm>
            <a:off x="512274" y="1751722"/>
            <a:ext cx="6829223" cy="1641693"/>
          </a:xfrm>
        </p:spPr>
        <p:txBody>
          <a:bodyPr/>
          <a:lstStyle/>
          <a:p>
            <a:pPr>
              <a:buFont typeface="Wingdings" panose="05000000000000000000" pitchFamily="2" charset="2"/>
              <a:buChar char="q"/>
            </a:pPr>
            <a:r>
              <a:rPr lang="vi-VN">
                <a:latin typeface="Josefin Sans" panose="020B0604020202020204" charset="0"/>
              </a:rPr>
              <a:t>Branch là cái dùng để phân nhánh và ghi lại luồng của lịch sử. Branch</a:t>
            </a:r>
            <a:r>
              <a:rPr lang="en-US">
                <a:latin typeface="Josefin Sans" panose="020B0604020202020204" charset="0"/>
              </a:rPr>
              <a:t> </a:t>
            </a:r>
            <a:r>
              <a:rPr lang="vi-VN">
                <a:latin typeface="Josefin Sans" panose="020B0604020202020204" charset="0"/>
              </a:rPr>
              <a:t>đã phân nhánh sẽ không ảnh hưởng đến branch khác nên có thể tiến hành nhiều thay đổi đồng thời trong cùng 1 repository.</a:t>
            </a:r>
            <a:endParaRPr lang="en-US">
              <a:latin typeface="Josefin Sans" panose="020B0604020202020204" charset="0"/>
            </a:endParaRPr>
          </a:p>
        </p:txBody>
      </p:sp>
    </p:spTree>
    <p:extLst>
      <p:ext uri="{BB962C8B-B14F-4D97-AF65-F5344CB8AC3E}">
        <p14:creationId xmlns:p14="http://schemas.microsoft.com/office/powerpoint/2010/main" val="2520235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FFFFFF"/>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EA6051784158A348A8A083CC0D91EDD2" ma:contentTypeVersion="10" ma:contentTypeDescription="Tạo tài liệu mới." ma:contentTypeScope="" ma:versionID="027ba10037e5c8f848c8e11354116dfc">
  <xsd:schema xmlns:xsd="http://www.w3.org/2001/XMLSchema" xmlns:xs="http://www.w3.org/2001/XMLSchema" xmlns:p="http://schemas.microsoft.com/office/2006/metadata/properties" xmlns:ns3="55a8854a-3e1e-42a7-978b-da2846a19bec" targetNamespace="http://schemas.microsoft.com/office/2006/metadata/properties" ma:root="true" ma:fieldsID="5ac91d82cc8a3f8be344ab0eafa8a765" ns3:_="">
    <xsd:import namespace="55a8854a-3e1e-42a7-978b-da2846a19be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a8854a-3e1e-42a7-978b-da2846a19b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430414-0707-446F-BC80-D3486DB888A4}">
  <ds:schemaRefs>
    <ds:schemaRef ds:uri="http://schemas.microsoft.com/office/2006/metadata/properties"/>
    <ds:schemaRef ds:uri="http://purl.org/dc/elements/1.1/"/>
    <ds:schemaRef ds:uri="55a8854a-3e1e-42a7-978b-da2846a19bec"/>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372D0FB3-00DD-4166-860C-71432D7E0FF2}">
  <ds:schemaRefs>
    <ds:schemaRef ds:uri="http://schemas.microsoft.com/sharepoint/v3/contenttype/forms"/>
  </ds:schemaRefs>
</ds:datastoreItem>
</file>

<file path=customXml/itemProps3.xml><?xml version="1.0" encoding="utf-8"?>
<ds:datastoreItem xmlns:ds="http://schemas.openxmlformats.org/officeDocument/2006/customXml" ds:itemID="{ACAAEB2B-ACBD-4B3D-8899-B19BCE79DB06}">
  <ds:schemaRefs>
    <ds:schemaRef ds:uri="55a8854a-3e1e-42a7-978b-da2846a19be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1733</Words>
  <Application>Microsoft Office PowerPoint</Application>
  <PresentationFormat>On-screen Show (16:9)</PresentationFormat>
  <Paragraphs>427</Paragraphs>
  <Slides>32</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Courier New</vt:lpstr>
      <vt:lpstr>Arial</vt:lpstr>
      <vt:lpstr>Wingdings</vt:lpstr>
      <vt:lpstr>Open Sans</vt:lpstr>
      <vt:lpstr>Proxima Nova</vt:lpstr>
      <vt:lpstr>Josefin Sans</vt:lpstr>
      <vt:lpstr>Cambria Math</vt:lpstr>
      <vt:lpstr>Bebas Neue</vt:lpstr>
      <vt:lpstr>Aquatic and Physical Therapy Center by Slidesgo</vt:lpstr>
      <vt:lpstr> BRANCH AND BOUND</vt:lpstr>
      <vt:lpstr>THÀNH VIÊN NHÓM 7</vt:lpstr>
      <vt:lpstr>Đặt vấn đề</vt:lpstr>
      <vt:lpstr>Bài toán 0/1 Knapsack:</vt:lpstr>
      <vt:lpstr>PowerPoint Presentation</vt:lpstr>
      <vt:lpstr>PowerPoint Presentation</vt:lpstr>
      <vt:lpstr>PowerPoint Presentation</vt:lpstr>
      <vt:lpstr>Khái niệm</vt:lpstr>
      <vt:lpstr>Branch ?</vt:lpstr>
      <vt:lpstr>Bound ?</vt:lpstr>
      <vt:lpstr>Branch and Bound</vt:lpstr>
      <vt:lpstr>Đặc điểm thuật toán</vt:lpstr>
      <vt:lpstr>PowerPoint Presentation</vt:lpstr>
      <vt:lpstr>Mô hình chung của thuật toán</vt:lpstr>
      <vt:lpstr>PowerPoint Presentation</vt:lpstr>
      <vt:lpstr>PowerPoint Presentation</vt:lpstr>
      <vt:lpstr>PowerPoint Presentation</vt:lpstr>
      <vt:lpstr>PowerPoint Presentation</vt:lpstr>
      <vt:lpstr>PowerPoint Presentation</vt:lpstr>
      <vt:lpstr>Tối ưu tổ hợp</vt:lpstr>
      <vt:lpstr>Tối ưu rời rạc</vt:lpstr>
      <vt:lpstr>Ưu điểm &amp; Nhược điểm</vt:lpstr>
      <vt:lpstr>Ưu điểm:</vt:lpstr>
      <vt:lpstr>Nhược điểm:</vt:lpstr>
      <vt:lpstr>Ví dụ</vt:lpstr>
      <vt:lpstr>Bài toán 0/1 Knapsack:</vt:lpstr>
      <vt:lpstr>PowerPoint Presentation</vt:lpstr>
      <vt:lpstr>PowerPoint Presentation</vt:lpstr>
      <vt:lpstr>Bài toán Phân công:</vt:lpstr>
      <vt:lpstr>PowerPoint Presentation</vt:lpstr>
      <vt:lpstr>Nguồn tham khảo: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Aquatic and Physical Therapy Center</dc:title>
  <dc:creator>Gia Kiệt</dc:creator>
  <cp:lastModifiedBy>Ngô Gia Kiệt</cp:lastModifiedBy>
  <cp:revision>1</cp:revision>
  <dcterms:modified xsi:type="dcterms:W3CDTF">2021-04-26T06:30:37Z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0x010100EA6051784158A348A8A083CC0D91EDD2</vt:lpwstr>
  </property>
</Properties>
</file>