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3" r:id="rId7"/>
    <p:sldId id="262" r:id="rId8"/>
    <p:sldId id="269" r:id="rId9"/>
    <p:sldId id="265" r:id="rId10"/>
    <p:sldId id="266" r:id="rId11"/>
    <p:sldId id="267" r:id="rId12"/>
    <p:sldId id="270" r:id="rId13"/>
    <p:sldId id="273" r:id="rId14"/>
    <p:sldId id="264" r:id="rId15"/>
    <p:sldId id="272"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219937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50B8143-179E-4818-938B-2B37D003F21F}" type="datetimeFigureOut">
              <a:rPr lang="de-DE" smtClean="0"/>
              <a:t>12.12.2023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175091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2315138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24626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140327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320969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3377866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546554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205745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278888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234618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50B8143-179E-4818-938B-2B37D003F21F}" type="datetimeFigureOut">
              <a:rPr lang="de-DE" smtClean="0"/>
              <a:t>12.12.2023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49355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50B8143-179E-4818-938B-2B37D003F21F}" type="datetimeFigureOut">
              <a:rPr lang="de-DE" smtClean="0"/>
              <a:t>12.12.2023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259699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344225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24034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550B8143-179E-4818-938B-2B37D003F21F}" type="datetimeFigureOut">
              <a:rPr lang="de-DE" smtClean="0"/>
              <a:t>12.12.2023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380101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50B8143-179E-4818-938B-2B37D003F21F}" type="datetimeFigureOut">
              <a:rPr lang="de-DE" smtClean="0"/>
              <a:t>12.12.2023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7FA9FFE-B1CE-46C1-AAA2-4F372F4D538F}" type="slidenum">
              <a:rPr lang="de-DE" smtClean="0"/>
              <a:t>‹Nr.›</a:t>
            </a:fld>
            <a:endParaRPr lang="de-DE"/>
          </a:p>
        </p:txBody>
      </p:sp>
    </p:spTree>
    <p:extLst>
      <p:ext uri="{BB962C8B-B14F-4D97-AF65-F5344CB8AC3E}">
        <p14:creationId xmlns:p14="http://schemas.microsoft.com/office/powerpoint/2010/main" val="115716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0B8143-179E-4818-938B-2B37D003F21F}" type="datetimeFigureOut">
              <a:rPr lang="de-DE" smtClean="0"/>
              <a:t>12.12.2023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FA9FFE-B1CE-46C1-AAA2-4F372F4D538F}" type="slidenum">
              <a:rPr lang="de-DE" smtClean="0"/>
              <a:t>‹Nr.›</a:t>
            </a:fld>
            <a:endParaRPr lang="de-DE"/>
          </a:p>
        </p:txBody>
      </p:sp>
    </p:spTree>
    <p:extLst>
      <p:ext uri="{BB962C8B-B14F-4D97-AF65-F5344CB8AC3E}">
        <p14:creationId xmlns:p14="http://schemas.microsoft.com/office/powerpoint/2010/main" val="4239007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46DA2-C2D1-23FA-1EFB-DEF5B5715F3C}"/>
              </a:ext>
            </a:extLst>
          </p:cNvPr>
          <p:cNvSpPr>
            <a:spLocks noGrp="1"/>
          </p:cNvSpPr>
          <p:nvPr>
            <p:ph type="ctrTitle"/>
          </p:nvPr>
        </p:nvSpPr>
        <p:spPr/>
        <p:txBody>
          <a:bodyPr/>
          <a:lstStyle/>
          <a:p>
            <a:r>
              <a:rPr lang="de-DE" sz="6000" dirty="0"/>
              <a:t>U.S. </a:t>
            </a:r>
            <a:r>
              <a:rPr lang="de-DE" sz="6000" dirty="0" err="1"/>
              <a:t>Domestic</a:t>
            </a:r>
            <a:r>
              <a:rPr lang="de-DE" sz="6000" dirty="0"/>
              <a:t> Flight </a:t>
            </a:r>
            <a:br>
              <a:rPr lang="de-DE" sz="6000" dirty="0"/>
            </a:br>
            <a:r>
              <a:rPr lang="de-DE" sz="6000" dirty="0"/>
              <a:t>Price </a:t>
            </a:r>
            <a:r>
              <a:rPr lang="de-DE" sz="6000" dirty="0" err="1"/>
              <a:t>Identification</a:t>
            </a:r>
            <a:endParaRPr lang="de-DE" sz="6000" dirty="0"/>
          </a:p>
        </p:txBody>
      </p:sp>
      <p:sp>
        <p:nvSpPr>
          <p:cNvPr id="3" name="Untertitel 2">
            <a:extLst>
              <a:ext uri="{FF2B5EF4-FFF2-40B4-BE49-F238E27FC236}">
                <a16:creationId xmlns:a16="http://schemas.microsoft.com/office/drawing/2014/main" id="{BE398118-DC6F-B72A-D52A-63BB9550F30D}"/>
              </a:ext>
            </a:extLst>
          </p:cNvPr>
          <p:cNvSpPr>
            <a:spLocks noGrp="1"/>
          </p:cNvSpPr>
          <p:nvPr>
            <p:ph type="subTitle" idx="1"/>
          </p:nvPr>
        </p:nvSpPr>
        <p:spPr/>
        <p:txBody>
          <a:bodyPr>
            <a:normAutofit fontScale="70000" lnSpcReduction="20000"/>
          </a:bodyPr>
          <a:lstStyle/>
          <a:p>
            <a:r>
              <a:rPr lang="de-DE" dirty="0" err="1"/>
              <a:t>Ironhack</a:t>
            </a:r>
            <a:r>
              <a:rPr lang="de-DE" dirty="0"/>
              <a:t> Final Project</a:t>
            </a:r>
          </a:p>
          <a:p>
            <a:r>
              <a:rPr lang="de-DE" dirty="0" err="1"/>
              <a:t>by</a:t>
            </a:r>
            <a:r>
              <a:rPr lang="de-DE" dirty="0"/>
              <a:t> Harrison Teeter</a:t>
            </a:r>
          </a:p>
          <a:p>
            <a:r>
              <a:rPr lang="de-DE" dirty="0"/>
              <a:t>Fall 2023 </a:t>
            </a:r>
          </a:p>
        </p:txBody>
      </p:sp>
    </p:spTree>
    <p:extLst>
      <p:ext uri="{BB962C8B-B14F-4D97-AF65-F5344CB8AC3E}">
        <p14:creationId xmlns:p14="http://schemas.microsoft.com/office/powerpoint/2010/main" val="41326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F1775-89A1-5824-F94B-F38EBCFA2899}"/>
              </a:ext>
            </a:extLst>
          </p:cNvPr>
          <p:cNvSpPr>
            <a:spLocks noGrp="1"/>
          </p:cNvSpPr>
          <p:nvPr>
            <p:ph type="title"/>
          </p:nvPr>
        </p:nvSpPr>
        <p:spPr/>
        <p:txBody>
          <a:bodyPr/>
          <a:lstStyle/>
          <a:p>
            <a:r>
              <a:rPr lang="de-DE" dirty="0"/>
              <a:t>Location, </a:t>
            </a:r>
            <a:r>
              <a:rPr lang="de-DE" dirty="0" err="1"/>
              <a:t>location</a:t>
            </a:r>
            <a:r>
              <a:rPr lang="de-DE" dirty="0"/>
              <a:t>, </a:t>
            </a:r>
            <a:r>
              <a:rPr lang="de-DE" dirty="0" err="1"/>
              <a:t>location</a:t>
            </a:r>
            <a:endParaRPr lang="de-DE" dirty="0"/>
          </a:p>
        </p:txBody>
      </p:sp>
      <p:pic>
        <p:nvPicPr>
          <p:cNvPr id="9" name="Inhaltsplatzhalter 8">
            <a:extLst>
              <a:ext uri="{FF2B5EF4-FFF2-40B4-BE49-F238E27FC236}">
                <a16:creationId xmlns:a16="http://schemas.microsoft.com/office/drawing/2014/main" id="{D011B1EB-BB79-330F-3F94-E9D646392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071" y="1510182"/>
            <a:ext cx="7157858" cy="4895100"/>
          </a:xfrm>
        </p:spPr>
      </p:pic>
    </p:spTree>
    <p:extLst>
      <p:ext uri="{BB962C8B-B14F-4D97-AF65-F5344CB8AC3E}">
        <p14:creationId xmlns:p14="http://schemas.microsoft.com/office/powerpoint/2010/main" val="385724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7FA6D-2492-9D7A-4395-11E1C943D78A}"/>
              </a:ext>
            </a:extLst>
          </p:cNvPr>
          <p:cNvSpPr>
            <a:spLocks noGrp="1"/>
          </p:cNvSpPr>
          <p:nvPr>
            <p:ph type="title"/>
          </p:nvPr>
        </p:nvSpPr>
        <p:spPr/>
        <p:txBody>
          <a:bodyPr/>
          <a:lstStyle/>
          <a:p>
            <a:r>
              <a:rPr lang="de-DE" dirty="0"/>
              <a:t>Location, </a:t>
            </a:r>
            <a:r>
              <a:rPr lang="de-DE" dirty="0" err="1"/>
              <a:t>location</a:t>
            </a:r>
            <a:r>
              <a:rPr lang="de-DE" dirty="0"/>
              <a:t>, </a:t>
            </a:r>
            <a:r>
              <a:rPr lang="de-DE" dirty="0" err="1"/>
              <a:t>location</a:t>
            </a:r>
            <a:endParaRPr lang="de-DE" dirty="0"/>
          </a:p>
        </p:txBody>
      </p:sp>
      <p:pic>
        <p:nvPicPr>
          <p:cNvPr id="5" name="Inhaltsplatzhalter 4">
            <a:extLst>
              <a:ext uri="{FF2B5EF4-FFF2-40B4-BE49-F238E27FC236}">
                <a16:creationId xmlns:a16="http://schemas.microsoft.com/office/drawing/2014/main" id="{7A0D6EAE-F6C5-A9C2-59CD-099FDCC31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541" y="1448280"/>
            <a:ext cx="7098917" cy="4957002"/>
          </a:xfrm>
        </p:spPr>
      </p:pic>
    </p:spTree>
    <p:extLst>
      <p:ext uri="{BB962C8B-B14F-4D97-AF65-F5344CB8AC3E}">
        <p14:creationId xmlns:p14="http://schemas.microsoft.com/office/powerpoint/2010/main" val="3705948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16A091-FF46-150D-38AB-E0C2A32790A6}"/>
              </a:ext>
            </a:extLst>
          </p:cNvPr>
          <p:cNvSpPr>
            <a:spLocks noGrp="1"/>
          </p:cNvSpPr>
          <p:nvPr>
            <p:ph type="title"/>
          </p:nvPr>
        </p:nvSpPr>
        <p:spPr/>
        <p:txBody>
          <a:bodyPr/>
          <a:lstStyle/>
          <a:p>
            <a:r>
              <a:rPr lang="de-DE" dirty="0"/>
              <a:t>Locations w/ </a:t>
            </a:r>
            <a:r>
              <a:rPr lang="de-DE" dirty="0" err="1"/>
              <a:t>highest</a:t>
            </a:r>
            <a:r>
              <a:rPr lang="de-DE" dirty="0"/>
              <a:t> </a:t>
            </a:r>
            <a:r>
              <a:rPr lang="de-DE" dirty="0" err="1"/>
              <a:t>airfares</a:t>
            </a:r>
            <a:endParaRPr lang="de-DE" dirty="0"/>
          </a:p>
        </p:txBody>
      </p:sp>
      <p:sp>
        <p:nvSpPr>
          <p:cNvPr id="3" name="Textplatzhalter 2">
            <a:extLst>
              <a:ext uri="{FF2B5EF4-FFF2-40B4-BE49-F238E27FC236}">
                <a16:creationId xmlns:a16="http://schemas.microsoft.com/office/drawing/2014/main" id="{8068CFB5-EA0F-E53E-16D2-9620B2B2188A}"/>
              </a:ext>
            </a:extLst>
          </p:cNvPr>
          <p:cNvSpPr>
            <a:spLocks noGrp="1"/>
          </p:cNvSpPr>
          <p:nvPr>
            <p:ph type="body" idx="1"/>
          </p:nvPr>
        </p:nvSpPr>
        <p:spPr/>
        <p:txBody>
          <a:bodyPr/>
          <a:lstStyle/>
          <a:p>
            <a:r>
              <a:rPr lang="de-DE" dirty="0"/>
              <a:t>Guam</a:t>
            </a:r>
          </a:p>
        </p:txBody>
      </p:sp>
      <p:sp>
        <p:nvSpPr>
          <p:cNvPr id="4" name="Textplatzhalter 3">
            <a:extLst>
              <a:ext uri="{FF2B5EF4-FFF2-40B4-BE49-F238E27FC236}">
                <a16:creationId xmlns:a16="http://schemas.microsoft.com/office/drawing/2014/main" id="{3B63A2FC-7867-922F-CC6D-BB2EE89AE58D}"/>
              </a:ext>
            </a:extLst>
          </p:cNvPr>
          <p:cNvSpPr>
            <a:spLocks noGrp="1"/>
          </p:cNvSpPr>
          <p:nvPr>
            <p:ph type="body" sz="half" idx="15"/>
          </p:nvPr>
        </p:nvSpPr>
        <p:spPr/>
        <p:txBody>
          <a:bodyPr/>
          <a:lstStyle/>
          <a:p>
            <a:endParaRPr lang="de-DE" dirty="0"/>
          </a:p>
        </p:txBody>
      </p:sp>
      <p:sp>
        <p:nvSpPr>
          <p:cNvPr id="5" name="Textplatzhalter 4">
            <a:extLst>
              <a:ext uri="{FF2B5EF4-FFF2-40B4-BE49-F238E27FC236}">
                <a16:creationId xmlns:a16="http://schemas.microsoft.com/office/drawing/2014/main" id="{7AF72999-0576-2DF8-22C5-2FC1E863CD87}"/>
              </a:ext>
            </a:extLst>
          </p:cNvPr>
          <p:cNvSpPr>
            <a:spLocks noGrp="1"/>
          </p:cNvSpPr>
          <p:nvPr>
            <p:ph type="body" sz="quarter" idx="3"/>
          </p:nvPr>
        </p:nvSpPr>
        <p:spPr/>
        <p:txBody>
          <a:bodyPr/>
          <a:lstStyle/>
          <a:p>
            <a:r>
              <a:rPr lang="de-DE" dirty="0"/>
              <a:t>Trust </a:t>
            </a:r>
            <a:r>
              <a:rPr lang="de-DE" dirty="0" err="1"/>
              <a:t>Territories</a:t>
            </a:r>
            <a:endParaRPr lang="de-DE" dirty="0"/>
          </a:p>
        </p:txBody>
      </p:sp>
      <p:sp>
        <p:nvSpPr>
          <p:cNvPr id="6" name="Textplatzhalter 5">
            <a:extLst>
              <a:ext uri="{FF2B5EF4-FFF2-40B4-BE49-F238E27FC236}">
                <a16:creationId xmlns:a16="http://schemas.microsoft.com/office/drawing/2014/main" id="{037C47DB-DE09-884B-F775-E1C529AFF839}"/>
              </a:ext>
            </a:extLst>
          </p:cNvPr>
          <p:cNvSpPr>
            <a:spLocks noGrp="1"/>
          </p:cNvSpPr>
          <p:nvPr>
            <p:ph type="body" sz="half" idx="16"/>
          </p:nvPr>
        </p:nvSpPr>
        <p:spPr/>
        <p:txBody>
          <a:bodyPr/>
          <a:lstStyle/>
          <a:p>
            <a:r>
              <a:rPr lang="en-US" dirty="0"/>
              <a:t>Northern Mariana Islands</a:t>
            </a:r>
          </a:p>
          <a:p>
            <a:r>
              <a:rPr lang="en-US" dirty="0"/>
              <a:t>Marshall Islands, Palau</a:t>
            </a:r>
          </a:p>
          <a:p>
            <a:r>
              <a:rPr lang="en-US" dirty="0"/>
              <a:t>Federated States of Micronesia</a:t>
            </a:r>
          </a:p>
        </p:txBody>
      </p:sp>
      <p:sp>
        <p:nvSpPr>
          <p:cNvPr id="7" name="Textplatzhalter 6">
            <a:extLst>
              <a:ext uri="{FF2B5EF4-FFF2-40B4-BE49-F238E27FC236}">
                <a16:creationId xmlns:a16="http://schemas.microsoft.com/office/drawing/2014/main" id="{BE6FAB13-2359-D10A-93F9-7F3493D0C0AB}"/>
              </a:ext>
            </a:extLst>
          </p:cNvPr>
          <p:cNvSpPr>
            <a:spLocks noGrp="1"/>
          </p:cNvSpPr>
          <p:nvPr>
            <p:ph type="body" sz="quarter" idx="13"/>
          </p:nvPr>
        </p:nvSpPr>
        <p:spPr/>
        <p:txBody>
          <a:bodyPr/>
          <a:lstStyle/>
          <a:p>
            <a:r>
              <a:rPr lang="de-DE" dirty="0"/>
              <a:t>Alaska</a:t>
            </a:r>
          </a:p>
        </p:txBody>
      </p:sp>
      <p:sp>
        <p:nvSpPr>
          <p:cNvPr id="8" name="Textplatzhalter 7">
            <a:extLst>
              <a:ext uri="{FF2B5EF4-FFF2-40B4-BE49-F238E27FC236}">
                <a16:creationId xmlns:a16="http://schemas.microsoft.com/office/drawing/2014/main" id="{11B61A8C-835D-84A5-1281-30DB0B7ADFFC}"/>
              </a:ext>
            </a:extLst>
          </p:cNvPr>
          <p:cNvSpPr>
            <a:spLocks noGrp="1"/>
          </p:cNvSpPr>
          <p:nvPr>
            <p:ph type="body" sz="half" idx="17"/>
          </p:nvPr>
        </p:nvSpPr>
        <p:spPr/>
        <p:txBody>
          <a:bodyPr/>
          <a:lstStyle/>
          <a:p>
            <a:endParaRPr lang="de-DE" dirty="0"/>
          </a:p>
        </p:txBody>
      </p:sp>
      <p:pic>
        <p:nvPicPr>
          <p:cNvPr id="10" name="Grafik 9">
            <a:extLst>
              <a:ext uri="{FF2B5EF4-FFF2-40B4-BE49-F238E27FC236}">
                <a16:creationId xmlns:a16="http://schemas.microsoft.com/office/drawing/2014/main" id="{CDB62B13-E930-BC8A-C597-0C9F700D1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023" y="3709931"/>
            <a:ext cx="2544960" cy="2544960"/>
          </a:xfrm>
          <a:prstGeom prst="rect">
            <a:avLst/>
          </a:prstGeom>
        </p:spPr>
      </p:pic>
      <p:pic>
        <p:nvPicPr>
          <p:cNvPr id="16" name="Grafik 15">
            <a:extLst>
              <a:ext uri="{FF2B5EF4-FFF2-40B4-BE49-F238E27FC236}">
                <a16:creationId xmlns:a16="http://schemas.microsoft.com/office/drawing/2014/main" id="{FE0310A4-6E32-9BF3-4312-29C9990D1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53" y="2685414"/>
            <a:ext cx="2805654" cy="3587891"/>
          </a:xfrm>
          <a:prstGeom prst="rect">
            <a:avLst/>
          </a:prstGeom>
        </p:spPr>
      </p:pic>
      <p:pic>
        <p:nvPicPr>
          <p:cNvPr id="18" name="Grafik 17">
            <a:extLst>
              <a:ext uri="{FF2B5EF4-FFF2-40B4-BE49-F238E27FC236}">
                <a16:creationId xmlns:a16="http://schemas.microsoft.com/office/drawing/2014/main" id="{F34145FE-C389-AC97-197C-9024F6DBC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4477" y="2685414"/>
            <a:ext cx="2732558" cy="3595261"/>
          </a:xfrm>
          <a:prstGeom prst="rect">
            <a:avLst/>
          </a:prstGeom>
        </p:spPr>
      </p:pic>
    </p:spTree>
    <p:extLst>
      <p:ext uri="{BB962C8B-B14F-4D97-AF65-F5344CB8AC3E}">
        <p14:creationId xmlns:p14="http://schemas.microsoft.com/office/powerpoint/2010/main" val="109494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07D15-AC49-2E51-B441-1F7C92C44198}"/>
              </a:ext>
            </a:extLst>
          </p:cNvPr>
          <p:cNvSpPr>
            <a:spLocks noGrp="1"/>
          </p:cNvSpPr>
          <p:nvPr>
            <p:ph type="title"/>
          </p:nvPr>
        </p:nvSpPr>
        <p:spPr/>
        <p:txBody>
          <a:bodyPr/>
          <a:lstStyle/>
          <a:p>
            <a:r>
              <a:rPr lang="de-DE" dirty="0"/>
              <a:t>Expansion Potential</a:t>
            </a:r>
          </a:p>
        </p:txBody>
      </p:sp>
      <p:sp>
        <p:nvSpPr>
          <p:cNvPr id="3" name="Textplatzhalter 2">
            <a:extLst>
              <a:ext uri="{FF2B5EF4-FFF2-40B4-BE49-F238E27FC236}">
                <a16:creationId xmlns:a16="http://schemas.microsoft.com/office/drawing/2014/main" id="{2A1F4F60-D939-0FE9-855B-575A69461B8A}"/>
              </a:ext>
            </a:extLst>
          </p:cNvPr>
          <p:cNvSpPr>
            <a:spLocks noGrp="1"/>
          </p:cNvSpPr>
          <p:nvPr>
            <p:ph type="body" idx="1"/>
          </p:nvPr>
        </p:nvSpPr>
        <p:spPr/>
        <p:txBody>
          <a:bodyPr>
            <a:normAutofit/>
          </a:bodyPr>
          <a:lstStyle/>
          <a:p>
            <a:r>
              <a:rPr lang="de-DE" dirty="0"/>
              <a:t>Dream </a:t>
            </a:r>
            <a:r>
              <a:rPr lang="de-DE" dirty="0" err="1"/>
              <a:t>for</a:t>
            </a:r>
            <a:r>
              <a:rPr lang="de-DE" dirty="0"/>
              <a:t> </a:t>
            </a:r>
            <a:r>
              <a:rPr lang="de-DE" dirty="0" err="1"/>
              <a:t>project</a:t>
            </a:r>
            <a:r>
              <a:rPr lang="de-DE" dirty="0"/>
              <a:t> </a:t>
            </a:r>
            <a:r>
              <a:rPr lang="de-DE" dirty="0" err="1"/>
              <a:t>would</a:t>
            </a:r>
            <a:r>
              <a:rPr lang="de-DE" dirty="0"/>
              <a:t> </a:t>
            </a:r>
            <a:r>
              <a:rPr lang="de-DE" dirty="0" err="1"/>
              <a:t>be</a:t>
            </a:r>
            <a:r>
              <a:rPr lang="de-DE" dirty="0"/>
              <a:t> </a:t>
            </a:r>
            <a:r>
              <a:rPr lang="de-DE" dirty="0" err="1"/>
              <a:t>to</a:t>
            </a:r>
            <a:r>
              <a:rPr lang="de-DE" dirty="0"/>
              <a:t> </a:t>
            </a:r>
            <a:r>
              <a:rPr lang="de-DE" dirty="0" err="1"/>
              <a:t>enter</a:t>
            </a:r>
            <a:r>
              <a:rPr lang="de-DE" dirty="0"/>
              <a:t> </a:t>
            </a:r>
            <a:r>
              <a:rPr lang="de-DE" dirty="0" err="1"/>
              <a:t>information</a:t>
            </a:r>
            <a:r>
              <a:rPr lang="de-DE" dirty="0"/>
              <a:t> such </a:t>
            </a:r>
            <a:r>
              <a:rPr lang="de-DE" dirty="0" err="1"/>
              <a:t>as</a:t>
            </a:r>
            <a:r>
              <a:rPr lang="de-DE" dirty="0"/>
              <a:t> </a:t>
            </a:r>
            <a:r>
              <a:rPr lang="de-DE" dirty="0" err="1"/>
              <a:t>oil</a:t>
            </a:r>
            <a:r>
              <a:rPr lang="de-DE" dirty="0"/>
              <a:t> </a:t>
            </a:r>
            <a:r>
              <a:rPr lang="de-DE" dirty="0" err="1"/>
              <a:t>price</a:t>
            </a:r>
            <a:r>
              <a:rPr lang="de-DE" dirty="0"/>
              <a:t>, </a:t>
            </a:r>
            <a:r>
              <a:rPr lang="de-DE" dirty="0" err="1"/>
              <a:t>airport</a:t>
            </a:r>
            <a:r>
              <a:rPr lang="de-DE" dirty="0"/>
              <a:t> </a:t>
            </a:r>
            <a:r>
              <a:rPr lang="de-DE" dirty="0" err="1"/>
              <a:t>location</a:t>
            </a:r>
            <a:r>
              <a:rPr lang="de-DE" dirty="0"/>
              <a:t>, </a:t>
            </a:r>
            <a:r>
              <a:rPr lang="de-DE" dirty="0" err="1"/>
              <a:t>airline</a:t>
            </a:r>
            <a:r>
              <a:rPr lang="de-DE" dirty="0"/>
              <a:t>, etc. &amp; </a:t>
            </a:r>
            <a:r>
              <a:rPr lang="de-DE" dirty="0" err="1"/>
              <a:t>yield</a:t>
            </a:r>
            <a:r>
              <a:rPr lang="de-DE" dirty="0"/>
              <a:t> </a:t>
            </a:r>
            <a:r>
              <a:rPr lang="de-DE" dirty="0" err="1"/>
              <a:t>reasonable</a:t>
            </a:r>
            <a:r>
              <a:rPr lang="de-DE" dirty="0"/>
              <a:t> </a:t>
            </a:r>
            <a:r>
              <a:rPr lang="de-DE" dirty="0" err="1"/>
              <a:t>results</a:t>
            </a:r>
            <a:endParaRPr lang="de-DE" dirty="0"/>
          </a:p>
          <a:p>
            <a:endParaRPr lang="de-DE" dirty="0"/>
          </a:p>
        </p:txBody>
      </p:sp>
    </p:spTree>
    <p:extLst>
      <p:ext uri="{BB962C8B-B14F-4D97-AF65-F5344CB8AC3E}">
        <p14:creationId xmlns:p14="http://schemas.microsoft.com/office/powerpoint/2010/main" val="64460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B83F82-DF59-1C32-1576-7BD7022D4A3A}"/>
              </a:ext>
            </a:extLst>
          </p:cNvPr>
          <p:cNvSpPr>
            <a:spLocks noGrp="1"/>
          </p:cNvSpPr>
          <p:nvPr>
            <p:ph type="title"/>
          </p:nvPr>
        </p:nvSpPr>
        <p:spPr/>
        <p:txBody>
          <a:bodyPr/>
          <a:lstStyle/>
          <a:p>
            <a:r>
              <a:rPr lang="de-DE" dirty="0" err="1"/>
              <a:t>Important</a:t>
            </a:r>
            <a:r>
              <a:rPr lang="de-DE" dirty="0"/>
              <a:t> </a:t>
            </a:r>
            <a:r>
              <a:rPr lang="de-DE" dirty="0" err="1"/>
              <a:t>fact</a:t>
            </a:r>
            <a:r>
              <a:rPr lang="de-DE" dirty="0"/>
              <a:t> </a:t>
            </a:r>
            <a:r>
              <a:rPr lang="de-DE" dirty="0" err="1"/>
              <a:t>to</a:t>
            </a:r>
            <a:r>
              <a:rPr lang="de-DE" dirty="0"/>
              <a:t> </a:t>
            </a:r>
            <a:r>
              <a:rPr lang="de-DE" dirty="0" err="1"/>
              <a:t>remember</a:t>
            </a:r>
            <a:r>
              <a:rPr lang="de-DE" dirty="0"/>
              <a:t>:</a:t>
            </a:r>
          </a:p>
        </p:txBody>
      </p:sp>
      <p:sp>
        <p:nvSpPr>
          <p:cNvPr id="3" name="Inhaltsplatzhalter 2">
            <a:extLst>
              <a:ext uri="{FF2B5EF4-FFF2-40B4-BE49-F238E27FC236}">
                <a16:creationId xmlns:a16="http://schemas.microsoft.com/office/drawing/2014/main" id="{2380714A-5E2C-6358-8341-33BD484B6761}"/>
              </a:ext>
            </a:extLst>
          </p:cNvPr>
          <p:cNvSpPr>
            <a:spLocks noGrp="1"/>
          </p:cNvSpPr>
          <p:nvPr>
            <p:ph type="body" idx="1"/>
          </p:nvPr>
        </p:nvSpPr>
        <p:spPr/>
        <p:txBody>
          <a:bodyPr/>
          <a:lstStyle/>
          <a:p>
            <a:pPr algn="r"/>
            <a:r>
              <a:rPr lang="de-DE" dirty="0" err="1"/>
              <a:t>one</a:t>
            </a:r>
            <a:r>
              <a:rPr lang="de-DE" dirty="0"/>
              <a:t> </a:t>
            </a:r>
            <a:r>
              <a:rPr lang="de-DE" dirty="0" err="1"/>
              <a:t>cannot</a:t>
            </a:r>
            <a:r>
              <a:rPr lang="de-DE" dirty="0"/>
              <a:t> </a:t>
            </a:r>
            <a:r>
              <a:rPr lang="de-DE" dirty="0" err="1"/>
              <a:t>predict</a:t>
            </a:r>
            <a:r>
              <a:rPr lang="de-DE" dirty="0"/>
              <a:t> </a:t>
            </a:r>
            <a:r>
              <a:rPr lang="de-DE" dirty="0" err="1"/>
              <a:t>the</a:t>
            </a:r>
            <a:r>
              <a:rPr lang="de-DE" dirty="0"/>
              <a:t> </a:t>
            </a:r>
            <a:r>
              <a:rPr lang="de-DE" dirty="0" err="1"/>
              <a:t>future</a:t>
            </a:r>
            <a:r>
              <a:rPr lang="de-DE" dirty="0"/>
              <a:t>!</a:t>
            </a:r>
          </a:p>
        </p:txBody>
      </p:sp>
    </p:spTree>
    <p:extLst>
      <p:ext uri="{BB962C8B-B14F-4D97-AF65-F5344CB8AC3E}">
        <p14:creationId xmlns:p14="http://schemas.microsoft.com/office/powerpoint/2010/main" val="283855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CA272-EA65-4354-35ED-C24452095F25}"/>
              </a:ext>
            </a:extLst>
          </p:cNvPr>
          <p:cNvSpPr>
            <a:spLocks noGrp="1"/>
          </p:cNvSpPr>
          <p:nvPr>
            <p:ph type="title"/>
          </p:nvPr>
        </p:nvSpPr>
        <p:spPr/>
        <p:txBody>
          <a:bodyPr/>
          <a:lstStyle/>
          <a:p>
            <a:r>
              <a:rPr lang="de-DE" sz="3600" dirty="0"/>
              <a:t>Questions?</a:t>
            </a:r>
          </a:p>
        </p:txBody>
      </p:sp>
      <p:sp>
        <p:nvSpPr>
          <p:cNvPr id="3" name="Textplatzhalter 2">
            <a:extLst>
              <a:ext uri="{FF2B5EF4-FFF2-40B4-BE49-F238E27FC236}">
                <a16:creationId xmlns:a16="http://schemas.microsoft.com/office/drawing/2014/main" id="{C80CDDE5-EB2A-4F5D-9523-3BBE86986935}"/>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82779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295C11-69CB-B99F-A250-15F20CC26098}"/>
              </a:ext>
            </a:extLst>
          </p:cNvPr>
          <p:cNvSpPr>
            <a:spLocks noGrp="1"/>
          </p:cNvSpPr>
          <p:nvPr>
            <p:ph type="title"/>
          </p:nvPr>
        </p:nvSpPr>
        <p:spPr/>
        <p:txBody>
          <a:bodyPr/>
          <a:lstStyle/>
          <a:p>
            <a:br>
              <a:rPr lang="de-DE" dirty="0"/>
            </a:br>
            <a:r>
              <a:rPr lang="de-DE" dirty="0"/>
              <a:t>Sources</a:t>
            </a:r>
          </a:p>
        </p:txBody>
      </p:sp>
      <p:sp>
        <p:nvSpPr>
          <p:cNvPr id="3" name="Inhaltsplatzhalter 2">
            <a:extLst>
              <a:ext uri="{FF2B5EF4-FFF2-40B4-BE49-F238E27FC236}">
                <a16:creationId xmlns:a16="http://schemas.microsoft.com/office/drawing/2014/main" id="{71E65F0F-7A94-8DCF-3053-8DFDDF21099B}"/>
              </a:ext>
            </a:extLst>
          </p:cNvPr>
          <p:cNvSpPr>
            <a:spLocks noGrp="1"/>
          </p:cNvSpPr>
          <p:nvPr>
            <p:ph idx="1"/>
          </p:nvPr>
        </p:nvSpPr>
        <p:spPr/>
        <p:txBody>
          <a:bodyPr/>
          <a:lstStyle/>
          <a:p>
            <a:pPr marL="0" indent="0">
              <a:buNone/>
            </a:pPr>
            <a:endParaRPr lang="de-DE" dirty="0"/>
          </a:p>
          <a:p>
            <a:r>
              <a:rPr lang="de-DE" dirty="0"/>
              <a:t>Federal Reserve Bank </a:t>
            </a:r>
            <a:r>
              <a:rPr lang="de-DE" dirty="0" err="1"/>
              <a:t>of</a:t>
            </a:r>
            <a:r>
              <a:rPr lang="de-DE" dirty="0"/>
              <a:t> St. Louis</a:t>
            </a:r>
          </a:p>
          <a:p>
            <a:r>
              <a:rPr lang="de-DE" dirty="0"/>
              <a:t>Bureau </a:t>
            </a:r>
            <a:r>
              <a:rPr lang="de-DE" dirty="0" err="1"/>
              <a:t>of</a:t>
            </a:r>
            <a:r>
              <a:rPr lang="de-DE" dirty="0"/>
              <a:t> Transportation </a:t>
            </a:r>
            <a:r>
              <a:rPr lang="de-DE" dirty="0" err="1"/>
              <a:t>Statistics</a:t>
            </a:r>
            <a:endParaRPr lang="de-DE" dirty="0"/>
          </a:p>
          <a:p>
            <a:r>
              <a:rPr lang="de-DE" dirty="0"/>
              <a:t>U.S. Energy Information Administration</a:t>
            </a:r>
          </a:p>
          <a:p>
            <a:r>
              <a:rPr lang="de-DE" dirty="0"/>
              <a:t>Wikipedia (not </a:t>
            </a:r>
            <a:r>
              <a:rPr lang="de-DE" dirty="0" err="1"/>
              <a:t>applied</a:t>
            </a:r>
            <a:r>
              <a:rPr lang="de-DE" dirty="0"/>
              <a:t>)</a:t>
            </a:r>
          </a:p>
        </p:txBody>
      </p:sp>
    </p:spTree>
    <p:extLst>
      <p:ext uri="{BB962C8B-B14F-4D97-AF65-F5344CB8AC3E}">
        <p14:creationId xmlns:p14="http://schemas.microsoft.com/office/powerpoint/2010/main" val="109094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E49194-ED8D-D765-0EEB-BC472188873E}"/>
              </a:ext>
            </a:extLst>
          </p:cNvPr>
          <p:cNvSpPr>
            <a:spLocks noGrp="1"/>
          </p:cNvSpPr>
          <p:nvPr>
            <p:ph type="title"/>
          </p:nvPr>
        </p:nvSpPr>
        <p:spPr>
          <a:xfrm>
            <a:off x="1154953" y="1447800"/>
            <a:ext cx="3956062" cy="1507156"/>
          </a:xfrm>
        </p:spPr>
        <p:txBody>
          <a:bodyPr/>
          <a:lstStyle/>
          <a:p>
            <a:r>
              <a:rPr lang="de-DE" sz="3200" dirty="0"/>
              <a:t>Research Question</a:t>
            </a:r>
          </a:p>
        </p:txBody>
      </p:sp>
      <p:pic>
        <p:nvPicPr>
          <p:cNvPr id="6" name="Inhaltsplatzhalter 5">
            <a:extLst>
              <a:ext uri="{FF2B5EF4-FFF2-40B4-BE49-F238E27FC236}">
                <a16:creationId xmlns:a16="http://schemas.microsoft.com/office/drawing/2014/main" id="{FDD8CE9A-9D0B-8EE1-5B78-B89EB925D8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836" y="1823185"/>
            <a:ext cx="4372936" cy="4372936"/>
          </a:xfrm>
        </p:spPr>
      </p:pic>
      <p:sp>
        <p:nvSpPr>
          <p:cNvPr id="4" name="Textplatzhalter 3">
            <a:extLst>
              <a:ext uri="{FF2B5EF4-FFF2-40B4-BE49-F238E27FC236}">
                <a16:creationId xmlns:a16="http://schemas.microsoft.com/office/drawing/2014/main" id="{47C0A4E5-231B-B475-1E9C-FBEFE192EE75}"/>
              </a:ext>
            </a:extLst>
          </p:cNvPr>
          <p:cNvSpPr>
            <a:spLocks noGrp="1"/>
          </p:cNvSpPr>
          <p:nvPr>
            <p:ph type="body" sz="half" idx="2"/>
          </p:nvPr>
        </p:nvSpPr>
        <p:spPr/>
        <p:txBody>
          <a:bodyPr>
            <a:normAutofit/>
          </a:bodyPr>
          <a:lstStyle/>
          <a:p>
            <a:r>
              <a:rPr lang="de-DE" sz="2400" dirty="0" err="1"/>
              <a:t>How</a:t>
            </a:r>
            <a:r>
              <a:rPr lang="de-DE" sz="2400" dirty="0"/>
              <a:t> </a:t>
            </a:r>
            <a:r>
              <a:rPr lang="de-DE" sz="2400" dirty="0" err="1"/>
              <a:t>accurately</a:t>
            </a:r>
            <a:r>
              <a:rPr lang="de-DE" sz="2400" dirty="0"/>
              <a:t> </a:t>
            </a:r>
            <a:r>
              <a:rPr lang="de-DE" sz="2400" dirty="0" err="1"/>
              <a:t>can</a:t>
            </a:r>
            <a:r>
              <a:rPr lang="de-DE" sz="2400" dirty="0"/>
              <a:t> </a:t>
            </a:r>
            <a:r>
              <a:rPr lang="de-DE" sz="2400" dirty="0" err="1"/>
              <a:t>one</a:t>
            </a:r>
            <a:r>
              <a:rPr lang="de-DE" sz="2400" dirty="0"/>
              <a:t> </a:t>
            </a:r>
            <a:r>
              <a:rPr lang="de-DE" sz="2400" dirty="0" err="1"/>
              <a:t>predict</a:t>
            </a:r>
            <a:r>
              <a:rPr lang="de-DE" sz="2400" dirty="0"/>
              <a:t> </a:t>
            </a:r>
            <a:r>
              <a:rPr lang="de-DE" sz="2400" dirty="0" err="1"/>
              <a:t>the</a:t>
            </a:r>
            <a:r>
              <a:rPr lang="de-DE" sz="2400" dirty="0"/>
              <a:t> relative </a:t>
            </a:r>
            <a:r>
              <a:rPr lang="de-DE" sz="2400" dirty="0" err="1"/>
              <a:t>price</a:t>
            </a:r>
            <a:r>
              <a:rPr lang="de-DE" sz="2400" dirty="0"/>
              <a:t> </a:t>
            </a:r>
            <a:r>
              <a:rPr lang="de-DE" sz="2400" dirty="0" err="1"/>
              <a:t>of</a:t>
            </a:r>
            <a:r>
              <a:rPr lang="de-DE" sz="2400" dirty="0"/>
              <a:t> </a:t>
            </a:r>
            <a:r>
              <a:rPr lang="de-DE" sz="2400" dirty="0" err="1"/>
              <a:t>airfare</a:t>
            </a:r>
            <a:r>
              <a:rPr lang="de-DE" sz="2400" dirty="0"/>
              <a:t> </a:t>
            </a:r>
            <a:r>
              <a:rPr lang="de-DE" sz="2400" dirty="0" err="1"/>
              <a:t>based</a:t>
            </a:r>
            <a:r>
              <a:rPr lang="de-DE" sz="2400" dirty="0"/>
              <a:t> on </a:t>
            </a:r>
            <a:r>
              <a:rPr lang="de-DE" sz="2400" dirty="0" err="1"/>
              <a:t>oil</a:t>
            </a:r>
            <a:r>
              <a:rPr lang="de-DE" sz="2400" dirty="0"/>
              <a:t> </a:t>
            </a:r>
            <a:r>
              <a:rPr lang="de-DE" sz="2400" dirty="0" err="1"/>
              <a:t>prices</a:t>
            </a:r>
            <a:r>
              <a:rPr lang="de-DE" sz="2400" dirty="0"/>
              <a:t> and </a:t>
            </a:r>
            <a:r>
              <a:rPr lang="de-DE" sz="2400" dirty="0" err="1"/>
              <a:t>location</a:t>
            </a:r>
            <a:r>
              <a:rPr lang="de-DE" sz="2400" dirty="0"/>
              <a:t> </a:t>
            </a:r>
            <a:r>
              <a:rPr lang="de-DE" sz="2400" dirty="0" err="1"/>
              <a:t>of</a:t>
            </a:r>
            <a:r>
              <a:rPr lang="de-DE" sz="2400" dirty="0"/>
              <a:t> </a:t>
            </a:r>
            <a:r>
              <a:rPr lang="de-DE" sz="2400" dirty="0" err="1"/>
              <a:t>airport</a:t>
            </a:r>
            <a:r>
              <a:rPr lang="de-DE" sz="2400" dirty="0"/>
              <a:t> </a:t>
            </a:r>
            <a:r>
              <a:rPr lang="de-DE" sz="2400" dirty="0" err="1"/>
              <a:t>from</a:t>
            </a:r>
            <a:r>
              <a:rPr lang="de-DE" sz="2400" dirty="0"/>
              <a:t> </a:t>
            </a:r>
            <a:r>
              <a:rPr lang="de-DE" sz="2400" dirty="0" err="1"/>
              <a:t>which</a:t>
            </a:r>
            <a:r>
              <a:rPr lang="de-DE" sz="2400" dirty="0"/>
              <a:t> </a:t>
            </a:r>
            <a:r>
              <a:rPr lang="de-DE" sz="2400" dirty="0" err="1"/>
              <a:t>one</a:t>
            </a:r>
            <a:r>
              <a:rPr lang="de-DE" sz="2400" dirty="0"/>
              <a:t> flies out?</a:t>
            </a:r>
          </a:p>
        </p:txBody>
      </p:sp>
    </p:spTree>
    <p:extLst>
      <p:ext uri="{BB962C8B-B14F-4D97-AF65-F5344CB8AC3E}">
        <p14:creationId xmlns:p14="http://schemas.microsoft.com/office/powerpoint/2010/main" val="52777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CA38D5-38EF-71AF-56C4-190EAAFEC977}"/>
              </a:ext>
            </a:extLst>
          </p:cNvPr>
          <p:cNvSpPr>
            <a:spLocks noGrp="1"/>
          </p:cNvSpPr>
          <p:nvPr>
            <p:ph type="title"/>
          </p:nvPr>
        </p:nvSpPr>
        <p:spPr/>
        <p:txBody>
          <a:bodyPr/>
          <a:lstStyle/>
          <a:p>
            <a:r>
              <a:rPr lang="de-DE" dirty="0"/>
              <a:t>Notes </a:t>
            </a:r>
            <a:r>
              <a:rPr lang="de-DE" dirty="0" err="1"/>
              <a:t>about</a:t>
            </a:r>
            <a:r>
              <a:rPr lang="de-DE" dirty="0"/>
              <a:t> Data</a:t>
            </a:r>
          </a:p>
        </p:txBody>
      </p:sp>
      <p:sp>
        <p:nvSpPr>
          <p:cNvPr id="3" name="Inhaltsplatzhalter 2">
            <a:extLst>
              <a:ext uri="{FF2B5EF4-FFF2-40B4-BE49-F238E27FC236}">
                <a16:creationId xmlns:a16="http://schemas.microsoft.com/office/drawing/2014/main" id="{37C96C30-427E-3424-73B4-DC62F64722F4}"/>
              </a:ext>
            </a:extLst>
          </p:cNvPr>
          <p:cNvSpPr>
            <a:spLocks noGrp="1"/>
          </p:cNvSpPr>
          <p:nvPr>
            <p:ph idx="1"/>
          </p:nvPr>
        </p:nvSpPr>
        <p:spPr/>
        <p:txBody>
          <a:bodyPr>
            <a:normAutofit fontScale="92500" lnSpcReduction="10000"/>
          </a:bodyPr>
          <a:lstStyle/>
          <a:p>
            <a:r>
              <a:rPr lang="de-DE" dirty="0"/>
              <a:t>Advisory </a:t>
            </a:r>
            <a:r>
              <a:rPr lang="de-DE" dirty="0" err="1"/>
              <a:t>about</a:t>
            </a:r>
            <a:r>
              <a:rPr lang="de-DE" dirty="0"/>
              <a:t> </a:t>
            </a:r>
            <a:r>
              <a:rPr lang="de-DE" dirty="0" err="1"/>
              <a:t>flight</a:t>
            </a:r>
            <a:r>
              <a:rPr lang="de-DE" dirty="0"/>
              <a:t> </a:t>
            </a:r>
            <a:r>
              <a:rPr lang="de-DE" dirty="0" err="1"/>
              <a:t>prices</a:t>
            </a:r>
            <a:r>
              <a:rPr lang="de-DE" dirty="0"/>
              <a:t>: </a:t>
            </a:r>
            <a:r>
              <a:rPr lang="en-US" dirty="0">
                <a:solidFill>
                  <a:schemeClr val="bg1"/>
                </a:solidFill>
              </a:rPr>
              <a:t>average fares are based on domestic itinerary fares, round-trip or one-way for which no return is purchased. Fares are based on the total ticket value which consists of the price charged by the airlines plus any additional taxes and fees levied by an outside entity at the time of purchase. Fares include only the price paid at the time of the ticket purchase and do not include other fees, such as baggage fees, paid at the airport or onboard the aircraft. Averages do not include frequent-flyer or 'zero fares' or a few abnormally high reported fares.  Airports ranked by U.S. originating domestic passengers in 2022.	</a:t>
            </a:r>
            <a:r>
              <a:rPr lang="en-US" dirty="0"/>
              <a:t>						</a:t>
            </a:r>
          </a:p>
          <a:p>
            <a:r>
              <a:rPr lang="en-US" dirty="0"/>
              <a:t>Source:  Bureau of Transportation Statistics, Airline Origin &amp; Destination Survey (10% Sample), DB1B_Ticket where bulk fare equals zero, itinerary fare is greater than or equal to fifty dollars ($50) and itinerary yield is less than or equal to three dollars ($3).							</a:t>
            </a:r>
          </a:p>
          <a:p>
            <a:endParaRPr lang="de-DE" dirty="0"/>
          </a:p>
        </p:txBody>
      </p:sp>
    </p:spTree>
    <p:extLst>
      <p:ext uri="{BB962C8B-B14F-4D97-AF65-F5344CB8AC3E}">
        <p14:creationId xmlns:p14="http://schemas.microsoft.com/office/powerpoint/2010/main" val="10859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2EDB4-65BB-8552-2CC1-8A8EB1F27228}"/>
              </a:ext>
            </a:extLst>
          </p:cNvPr>
          <p:cNvSpPr>
            <a:spLocks noGrp="1"/>
          </p:cNvSpPr>
          <p:nvPr>
            <p:ph type="title"/>
          </p:nvPr>
        </p:nvSpPr>
        <p:spPr/>
        <p:txBody>
          <a:bodyPr/>
          <a:lstStyle/>
          <a:p>
            <a:r>
              <a:rPr lang="de-DE" dirty="0" err="1"/>
              <a:t>Limitations</a:t>
            </a:r>
            <a:r>
              <a:rPr lang="de-DE" dirty="0"/>
              <a:t> </a:t>
            </a:r>
            <a:r>
              <a:rPr lang="de-DE" dirty="0" err="1"/>
              <a:t>of</a:t>
            </a:r>
            <a:r>
              <a:rPr lang="de-DE" dirty="0"/>
              <a:t> Data</a:t>
            </a:r>
          </a:p>
        </p:txBody>
      </p:sp>
      <p:sp>
        <p:nvSpPr>
          <p:cNvPr id="3" name="Inhaltsplatzhalter 2">
            <a:extLst>
              <a:ext uri="{FF2B5EF4-FFF2-40B4-BE49-F238E27FC236}">
                <a16:creationId xmlns:a16="http://schemas.microsoft.com/office/drawing/2014/main" id="{6C0495CB-83B8-5488-207F-2C77ADA88D4C}"/>
              </a:ext>
            </a:extLst>
          </p:cNvPr>
          <p:cNvSpPr>
            <a:spLocks noGrp="1"/>
          </p:cNvSpPr>
          <p:nvPr>
            <p:ph idx="1"/>
          </p:nvPr>
        </p:nvSpPr>
        <p:spPr/>
        <p:txBody>
          <a:bodyPr/>
          <a:lstStyle/>
          <a:p>
            <a:r>
              <a:rPr lang="de-DE" dirty="0"/>
              <a:t>Data </a:t>
            </a:r>
            <a:r>
              <a:rPr lang="de-DE" dirty="0" err="1"/>
              <a:t>are</a:t>
            </a:r>
            <a:r>
              <a:rPr lang="de-DE" dirty="0"/>
              <a:t> </a:t>
            </a:r>
            <a:r>
              <a:rPr lang="de-DE" dirty="0" err="1"/>
              <a:t>only</a:t>
            </a:r>
            <a:r>
              <a:rPr lang="de-DE" dirty="0"/>
              <a:t> a </a:t>
            </a:r>
            <a:r>
              <a:rPr lang="de-DE" dirty="0" err="1"/>
              <a:t>sampling</a:t>
            </a:r>
            <a:r>
              <a:rPr lang="de-DE" dirty="0"/>
              <a:t> </a:t>
            </a:r>
            <a:r>
              <a:rPr lang="de-DE" dirty="0" err="1"/>
              <a:t>of</a:t>
            </a:r>
            <a:r>
              <a:rPr lang="de-DE" dirty="0"/>
              <a:t> all </a:t>
            </a:r>
            <a:r>
              <a:rPr lang="de-DE" dirty="0" err="1"/>
              <a:t>flight</a:t>
            </a:r>
            <a:r>
              <a:rPr lang="de-DE" dirty="0"/>
              <a:t> </a:t>
            </a:r>
            <a:r>
              <a:rPr lang="de-DE" dirty="0" err="1"/>
              <a:t>purchases</a:t>
            </a:r>
            <a:r>
              <a:rPr lang="de-DE" dirty="0"/>
              <a:t> </a:t>
            </a:r>
            <a:r>
              <a:rPr lang="de-DE" dirty="0" err="1"/>
              <a:t>that</a:t>
            </a:r>
            <a:r>
              <a:rPr lang="de-DE" dirty="0"/>
              <a:t> </a:t>
            </a:r>
            <a:r>
              <a:rPr lang="de-DE" dirty="0" err="1"/>
              <a:t>are</a:t>
            </a:r>
            <a:r>
              <a:rPr lang="de-DE" dirty="0"/>
              <a:t> </a:t>
            </a:r>
            <a:r>
              <a:rPr lang="de-DE" dirty="0" err="1"/>
              <a:t>either</a:t>
            </a:r>
            <a:r>
              <a:rPr lang="de-DE" dirty="0"/>
              <a:t> </a:t>
            </a:r>
            <a:r>
              <a:rPr lang="de-DE" dirty="0" err="1"/>
              <a:t>one-way</a:t>
            </a:r>
            <a:r>
              <a:rPr lang="de-DE" dirty="0"/>
              <a:t> </a:t>
            </a:r>
            <a:r>
              <a:rPr lang="de-DE" dirty="0" err="1"/>
              <a:t>or</a:t>
            </a:r>
            <a:r>
              <a:rPr lang="de-DE" dirty="0"/>
              <a:t> </a:t>
            </a:r>
            <a:r>
              <a:rPr lang="de-DE" dirty="0" err="1"/>
              <a:t>round</a:t>
            </a:r>
            <a:r>
              <a:rPr lang="de-DE" dirty="0"/>
              <a:t>-trip, </a:t>
            </a:r>
            <a:r>
              <a:rPr lang="de-DE" dirty="0" err="1"/>
              <a:t>which</a:t>
            </a:r>
            <a:r>
              <a:rPr lang="de-DE" dirty="0"/>
              <a:t> </a:t>
            </a:r>
            <a:r>
              <a:rPr lang="de-DE" dirty="0" err="1"/>
              <a:t>causes</a:t>
            </a:r>
            <a:r>
              <a:rPr lang="de-DE" dirty="0"/>
              <a:t> </a:t>
            </a:r>
            <a:r>
              <a:rPr lang="de-DE" dirty="0" err="1"/>
              <a:t>the</a:t>
            </a:r>
            <a:r>
              <a:rPr lang="de-DE" dirty="0"/>
              <a:t> </a:t>
            </a:r>
            <a:r>
              <a:rPr lang="de-DE" dirty="0" err="1"/>
              <a:t>prices</a:t>
            </a:r>
            <a:r>
              <a:rPr lang="de-DE" dirty="0"/>
              <a:t> </a:t>
            </a:r>
            <a:r>
              <a:rPr lang="de-DE" dirty="0" err="1"/>
              <a:t>to</a:t>
            </a:r>
            <a:r>
              <a:rPr lang="de-DE" dirty="0"/>
              <a:t> </a:t>
            </a:r>
            <a:r>
              <a:rPr lang="de-DE" dirty="0" err="1"/>
              <a:t>vary</a:t>
            </a:r>
            <a:r>
              <a:rPr lang="de-DE" dirty="0"/>
              <a:t> </a:t>
            </a:r>
            <a:r>
              <a:rPr lang="de-DE" dirty="0" err="1"/>
              <a:t>widely</a:t>
            </a:r>
            <a:r>
              <a:rPr lang="de-DE" dirty="0"/>
              <a:t>.</a:t>
            </a:r>
          </a:p>
          <a:p>
            <a:endParaRPr lang="de-DE" dirty="0"/>
          </a:p>
          <a:p>
            <a:r>
              <a:rPr lang="de-DE" dirty="0"/>
              <a:t>Data also do not </a:t>
            </a:r>
            <a:r>
              <a:rPr lang="de-DE" dirty="0" err="1"/>
              <a:t>take</a:t>
            </a:r>
            <a:r>
              <a:rPr lang="de-DE" dirty="0"/>
              <a:t> </a:t>
            </a:r>
            <a:r>
              <a:rPr lang="de-DE" dirty="0" err="1"/>
              <a:t>into</a:t>
            </a:r>
            <a:r>
              <a:rPr lang="de-DE" dirty="0"/>
              <a:t> </a:t>
            </a:r>
            <a:r>
              <a:rPr lang="de-DE" dirty="0" err="1"/>
              <a:t>account</a:t>
            </a:r>
            <a:r>
              <a:rPr lang="de-DE" dirty="0"/>
              <a:t> at </a:t>
            </a:r>
            <a:r>
              <a:rPr lang="de-DE" dirty="0" err="1"/>
              <a:t>which</a:t>
            </a:r>
            <a:r>
              <a:rPr lang="de-DE" dirty="0"/>
              <a:t> </a:t>
            </a:r>
            <a:r>
              <a:rPr lang="de-DE" dirty="0" err="1"/>
              <a:t>point</a:t>
            </a:r>
            <a:r>
              <a:rPr lang="de-DE" dirty="0"/>
              <a:t> </a:t>
            </a:r>
            <a:r>
              <a:rPr lang="de-DE" dirty="0" err="1"/>
              <a:t>the</a:t>
            </a:r>
            <a:r>
              <a:rPr lang="de-DE" dirty="0"/>
              <a:t> </a:t>
            </a:r>
            <a:r>
              <a:rPr lang="de-DE" dirty="0" err="1"/>
              <a:t>flights</a:t>
            </a:r>
            <a:r>
              <a:rPr lang="de-DE" dirty="0"/>
              <a:t> </a:t>
            </a:r>
            <a:r>
              <a:rPr lang="de-DE" dirty="0" err="1"/>
              <a:t>were</a:t>
            </a:r>
            <a:r>
              <a:rPr lang="de-DE" dirty="0"/>
              <a:t> </a:t>
            </a:r>
            <a:r>
              <a:rPr lang="de-DE" dirty="0" err="1"/>
              <a:t>purchased</a:t>
            </a:r>
            <a:r>
              <a:rPr lang="de-DE" dirty="0"/>
              <a:t> </a:t>
            </a:r>
            <a:r>
              <a:rPr lang="de-DE" dirty="0" err="1"/>
              <a:t>prior</a:t>
            </a:r>
            <a:r>
              <a:rPr lang="de-DE" dirty="0"/>
              <a:t> </a:t>
            </a:r>
            <a:r>
              <a:rPr lang="de-DE" dirty="0" err="1"/>
              <a:t>to</a:t>
            </a:r>
            <a:r>
              <a:rPr lang="de-DE" dirty="0"/>
              <a:t> </a:t>
            </a:r>
            <a:r>
              <a:rPr lang="de-DE" dirty="0" err="1"/>
              <a:t>the</a:t>
            </a:r>
            <a:r>
              <a:rPr lang="de-DE" dirty="0"/>
              <a:t> </a:t>
            </a:r>
            <a:r>
              <a:rPr lang="de-DE" dirty="0" err="1"/>
              <a:t>departure</a:t>
            </a:r>
            <a:r>
              <a:rPr lang="de-DE" dirty="0"/>
              <a:t> date.</a:t>
            </a:r>
          </a:p>
        </p:txBody>
      </p:sp>
    </p:spTree>
    <p:extLst>
      <p:ext uri="{BB962C8B-B14F-4D97-AF65-F5344CB8AC3E}">
        <p14:creationId xmlns:p14="http://schemas.microsoft.com/office/powerpoint/2010/main" val="66580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61CA0-14FE-F4B5-3838-815A970DBF9B}"/>
              </a:ext>
            </a:extLst>
          </p:cNvPr>
          <p:cNvSpPr>
            <a:spLocks noGrp="1"/>
          </p:cNvSpPr>
          <p:nvPr>
            <p:ph type="title"/>
          </p:nvPr>
        </p:nvSpPr>
        <p:spPr/>
        <p:txBody>
          <a:bodyPr/>
          <a:lstStyle/>
          <a:p>
            <a:r>
              <a:rPr lang="de-DE" dirty="0"/>
              <a:t>U.S. Oil Prices per Barrel (USD)</a:t>
            </a:r>
          </a:p>
        </p:txBody>
      </p:sp>
      <p:pic>
        <p:nvPicPr>
          <p:cNvPr id="5" name="Inhaltsplatzhalter 4">
            <a:extLst>
              <a:ext uri="{FF2B5EF4-FFF2-40B4-BE49-F238E27FC236}">
                <a16:creationId xmlns:a16="http://schemas.microsoft.com/office/drawing/2014/main" id="{9853A099-8387-BE16-F7D4-53165C77F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527" y="1560314"/>
            <a:ext cx="8074946" cy="4844968"/>
          </a:xfrm>
        </p:spPr>
      </p:pic>
    </p:spTree>
    <p:extLst>
      <p:ext uri="{BB962C8B-B14F-4D97-AF65-F5344CB8AC3E}">
        <p14:creationId xmlns:p14="http://schemas.microsoft.com/office/powerpoint/2010/main" val="300263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607D5-4ADC-008A-60FD-BFC3F381A814}"/>
              </a:ext>
            </a:extLst>
          </p:cNvPr>
          <p:cNvSpPr>
            <a:spLocks noGrp="1"/>
          </p:cNvSpPr>
          <p:nvPr>
            <p:ph type="title"/>
          </p:nvPr>
        </p:nvSpPr>
        <p:spPr/>
        <p:txBody>
          <a:bodyPr/>
          <a:lstStyle/>
          <a:p>
            <a:r>
              <a:rPr lang="de-DE" dirty="0"/>
              <a:t>U.S. Oil Prices per Barrel (USD)</a:t>
            </a:r>
          </a:p>
        </p:txBody>
      </p:sp>
      <p:pic>
        <p:nvPicPr>
          <p:cNvPr id="5" name="Inhaltsplatzhalter 4">
            <a:extLst>
              <a:ext uri="{FF2B5EF4-FFF2-40B4-BE49-F238E27FC236}">
                <a16:creationId xmlns:a16="http://schemas.microsoft.com/office/drawing/2014/main" id="{22A5B4B3-5869-FE69-0B8D-1A1CD949FB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002" y="1853248"/>
            <a:ext cx="6935996" cy="4295997"/>
          </a:xfrm>
        </p:spPr>
      </p:pic>
    </p:spTree>
    <p:extLst>
      <p:ext uri="{BB962C8B-B14F-4D97-AF65-F5344CB8AC3E}">
        <p14:creationId xmlns:p14="http://schemas.microsoft.com/office/powerpoint/2010/main" val="303008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BE7B0E-C1D9-AFC9-B794-81A8FF5EF989}"/>
              </a:ext>
            </a:extLst>
          </p:cNvPr>
          <p:cNvSpPr>
            <a:spLocks noGrp="1"/>
          </p:cNvSpPr>
          <p:nvPr>
            <p:ph type="title"/>
          </p:nvPr>
        </p:nvSpPr>
        <p:spPr/>
        <p:txBody>
          <a:bodyPr/>
          <a:lstStyle/>
          <a:p>
            <a:r>
              <a:rPr lang="de-DE" dirty="0"/>
              <a:t>Airfare National Averages</a:t>
            </a:r>
          </a:p>
        </p:txBody>
      </p:sp>
      <p:pic>
        <p:nvPicPr>
          <p:cNvPr id="9" name="Inhaltsplatzhalter 8">
            <a:extLst>
              <a:ext uri="{FF2B5EF4-FFF2-40B4-BE49-F238E27FC236}">
                <a16:creationId xmlns:a16="http://schemas.microsoft.com/office/drawing/2014/main" id="{E112AE2C-1333-E036-32BC-FFA78CA361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3564" y="1853248"/>
            <a:ext cx="6964872" cy="4321916"/>
          </a:xfrm>
        </p:spPr>
      </p:pic>
    </p:spTree>
    <p:extLst>
      <p:ext uri="{BB962C8B-B14F-4D97-AF65-F5344CB8AC3E}">
        <p14:creationId xmlns:p14="http://schemas.microsoft.com/office/powerpoint/2010/main" val="98454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D9259-7407-6D5A-4B81-37B9E535AD2A}"/>
              </a:ext>
            </a:extLst>
          </p:cNvPr>
          <p:cNvSpPr>
            <a:spLocks noGrp="1"/>
          </p:cNvSpPr>
          <p:nvPr>
            <p:ph type="title"/>
          </p:nvPr>
        </p:nvSpPr>
        <p:spPr/>
        <p:txBody>
          <a:bodyPr/>
          <a:lstStyle/>
          <a:p>
            <a:r>
              <a:rPr lang="de-DE" dirty="0"/>
              <a:t>Visible </a:t>
            </a:r>
            <a:r>
              <a:rPr lang="de-DE" dirty="0" err="1"/>
              <a:t>Correlation</a:t>
            </a:r>
            <a:endParaRPr lang="de-DE" dirty="0"/>
          </a:p>
        </p:txBody>
      </p:sp>
      <p:pic>
        <p:nvPicPr>
          <p:cNvPr id="5" name="Inhaltsplatzhalter 4">
            <a:extLst>
              <a:ext uri="{FF2B5EF4-FFF2-40B4-BE49-F238E27FC236}">
                <a16:creationId xmlns:a16="http://schemas.microsoft.com/office/drawing/2014/main" id="{517E1389-196D-48F7-0F11-46CF72B04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875" y="2272291"/>
            <a:ext cx="10312249" cy="4258990"/>
          </a:xfrm>
        </p:spPr>
      </p:pic>
      <p:pic>
        <p:nvPicPr>
          <p:cNvPr id="9" name="Grafik 8">
            <a:extLst>
              <a:ext uri="{FF2B5EF4-FFF2-40B4-BE49-F238E27FC236}">
                <a16:creationId xmlns:a16="http://schemas.microsoft.com/office/drawing/2014/main" id="{E0AA9AE3-5A60-DD23-5E41-FA531F324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2682" y="1350771"/>
            <a:ext cx="1370393" cy="1004954"/>
          </a:xfrm>
          <a:prstGeom prst="rect">
            <a:avLst/>
          </a:prstGeom>
        </p:spPr>
      </p:pic>
    </p:spTree>
    <p:extLst>
      <p:ext uri="{BB962C8B-B14F-4D97-AF65-F5344CB8AC3E}">
        <p14:creationId xmlns:p14="http://schemas.microsoft.com/office/powerpoint/2010/main" val="59309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B0C2F3-98B4-F07C-B7EB-C5F995F825E2}"/>
              </a:ext>
            </a:extLst>
          </p:cNvPr>
          <p:cNvSpPr>
            <a:spLocks noGrp="1"/>
          </p:cNvSpPr>
          <p:nvPr>
            <p:ph type="title"/>
          </p:nvPr>
        </p:nvSpPr>
        <p:spPr/>
        <p:txBody>
          <a:bodyPr/>
          <a:lstStyle/>
          <a:p>
            <a:r>
              <a:rPr lang="de-DE" dirty="0"/>
              <a:t>Inflation-</a:t>
            </a:r>
            <a:r>
              <a:rPr lang="de-DE" dirty="0" err="1"/>
              <a:t>adjusted</a:t>
            </a:r>
            <a:r>
              <a:rPr lang="de-DE" dirty="0"/>
              <a:t> Airfare</a:t>
            </a:r>
          </a:p>
        </p:txBody>
      </p:sp>
      <p:pic>
        <p:nvPicPr>
          <p:cNvPr id="5" name="Inhaltsplatzhalter 4">
            <a:extLst>
              <a:ext uri="{FF2B5EF4-FFF2-40B4-BE49-F238E27FC236}">
                <a16:creationId xmlns:a16="http://schemas.microsoft.com/office/drawing/2014/main" id="{941FE07C-2102-2CB0-8C3D-9E6E859EB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4746" y="1853248"/>
            <a:ext cx="6862508" cy="4258397"/>
          </a:xfrm>
        </p:spPr>
      </p:pic>
    </p:spTree>
    <p:extLst>
      <p:ext uri="{BB962C8B-B14F-4D97-AF65-F5344CB8AC3E}">
        <p14:creationId xmlns:p14="http://schemas.microsoft.com/office/powerpoint/2010/main" val="736092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405</Words>
  <Application>Microsoft Office PowerPoint</Application>
  <PresentationFormat>Breitbild</PresentationFormat>
  <Paragraphs>38</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Century Gothic</vt:lpstr>
      <vt:lpstr>Wingdings 3</vt:lpstr>
      <vt:lpstr>Ion</vt:lpstr>
      <vt:lpstr>U.S. Domestic Flight  Price Identification</vt:lpstr>
      <vt:lpstr>Research Question</vt:lpstr>
      <vt:lpstr>Notes about Data</vt:lpstr>
      <vt:lpstr>Limitations of Data</vt:lpstr>
      <vt:lpstr>U.S. Oil Prices per Barrel (USD)</vt:lpstr>
      <vt:lpstr>U.S. Oil Prices per Barrel (USD)</vt:lpstr>
      <vt:lpstr>Airfare National Averages</vt:lpstr>
      <vt:lpstr>Visible Correlation</vt:lpstr>
      <vt:lpstr>Inflation-adjusted Airfare</vt:lpstr>
      <vt:lpstr>Location, location, location</vt:lpstr>
      <vt:lpstr>Location, location, location</vt:lpstr>
      <vt:lpstr>Locations w/ highest airfares</vt:lpstr>
      <vt:lpstr>Expansion Potential</vt:lpstr>
      <vt:lpstr>Important fact to remember:</vt:lpstr>
      <vt:lpstr>Questions?</vt:lpstr>
      <vt:lpstr>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Flight Price Prediction</dc:title>
  <dc:creator>Harrison Teeter</dc:creator>
  <cp:lastModifiedBy>Harrison Teeter</cp:lastModifiedBy>
  <cp:revision>27</cp:revision>
  <dcterms:created xsi:type="dcterms:W3CDTF">2023-12-14T04:25:34Z</dcterms:created>
  <dcterms:modified xsi:type="dcterms:W3CDTF">2023-12-15T10:05:11Z</dcterms:modified>
</cp:coreProperties>
</file>