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Robo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BBA3D17-FB23-43D5-B30B-704412B4CCC7}">
  <a:tblStyle styleId="{3BBA3D17-FB23-43D5-B30B-704412B4CCC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italic.fntdata"/><Relationship Id="rId16" Type="http://schemas.openxmlformats.org/officeDocument/2006/relationships/slide" Target="slides/slide10.xml"/><Relationship Id="rId38" Type="http://schemas.openxmlformats.org/officeDocument/2006/relationships/font" Target="fonts/Robo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08935204f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08935204f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08935204f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08935204f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08935204f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08935204f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08935204f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08935204f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08935204fb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08935204fb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08935204fb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08935204fb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08935204fb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08935204fb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08935204fb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08935204fb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d3d9a67172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d3d9a67172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07f260a4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07f260a4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07f260a47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07f260a47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08935204f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08935204fb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08935204fb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08935204f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08935204fb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08935204fb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08935204fb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08935204fb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08935204fb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08935204fb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08935204fb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08935204fb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08935204fb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08935204fb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08935204fb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08935204fb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08935204fb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08935204fb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08c16e076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08c16e076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d3d9a66c5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d3d9a66c5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08c16e076f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08c16e076f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d3d9a66c5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d3d9a66c5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08935204fb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08935204fb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07f260a47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07f260a47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08935204fb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08935204fb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08935204fb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08935204fb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08935204f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08935204f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Font typeface="Times New Roman"/>
              <a:buNone/>
              <a:defRPr sz="5200">
                <a:latin typeface="Times New Roman"/>
                <a:ea typeface="Times New Roman"/>
                <a:cs typeface="Times New Roman"/>
                <a:sym typeface="Times New Roman"/>
              </a:defRPr>
            </a:lvl1pPr>
            <a:lvl2pPr lvl="1" algn="ctr">
              <a:spcBef>
                <a:spcPts val="0"/>
              </a:spcBef>
              <a:spcAft>
                <a:spcPts val="0"/>
              </a:spcAft>
              <a:buSzPts val="5200"/>
              <a:buFont typeface="Times New Roman"/>
              <a:buNone/>
              <a:defRPr sz="5200">
                <a:latin typeface="Times New Roman"/>
                <a:ea typeface="Times New Roman"/>
                <a:cs typeface="Times New Roman"/>
                <a:sym typeface="Times New Roman"/>
              </a:defRPr>
            </a:lvl2pPr>
            <a:lvl3pPr lvl="2" algn="ctr">
              <a:spcBef>
                <a:spcPts val="0"/>
              </a:spcBef>
              <a:spcAft>
                <a:spcPts val="0"/>
              </a:spcAft>
              <a:buSzPts val="5200"/>
              <a:buFont typeface="Times New Roman"/>
              <a:buNone/>
              <a:defRPr sz="5200">
                <a:latin typeface="Times New Roman"/>
                <a:ea typeface="Times New Roman"/>
                <a:cs typeface="Times New Roman"/>
                <a:sym typeface="Times New Roman"/>
              </a:defRPr>
            </a:lvl3pPr>
            <a:lvl4pPr lvl="3" algn="ctr">
              <a:spcBef>
                <a:spcPts val="0"/>
              </a:spcBef>
              <a:spcAft>
                <a:spcPts val="0"/>
              </a:spcAft>
              <a:buSzPts val="5200"/>
              <a:buFont typeface="Times New Roman"/>
              <a:buNone/>
              <a:defRPr sz="5200">
                <a:latin typeface="Times New Roman"/>
                <a:ea typeface="Times New Roman"/>
                <a:cs typeface="Times New Roman"/>
                <a:sym typeface="Times New Roman"/>
              </a:defRPr>
            </a:lvl4pPr>
            <a:lvl5pPr lvl="4" algn="ctr">
              <a:spcBef>
                <a:spcPts val="0"/>
              </a:spcBef>
              <a:spcAft>
                <a:spcPts val="0"/>
              </a:spcAft>
              <a:buSzPts val="5200"/>
              <a:buFont typeface="Times New Roman"/>
              <a:buNone/>
              <a:defRPr sz="5200">
                <a:latin typeface="Times New Roman"/>
                <a:ea typeface="Times New Roman"/>
                <a:cs typeface="Times New Roman"/>
                <a:sym typeface="Times New Roman"/>
              </a:defRPr>
            </a:lvl5pPr>
            <a:lvl6pPr lvl="5" algn="ctr">
              <a:spcBef>
                <a:spcPts val="0"/>
              </a:spcBef>
              <a:spcAft>
                <a:spcPts val="0"/>
              </a:spcAft>
              <a:buSzPts val="5200"/>
              <a:buFont typeface="Times New Roman"/>
              <a:buNone/>
              <a:defRPr sz="5200">
                <a:latin typeface="Times New Roman"/>
                <a:ea typeface="Times New Roman"/>
                <a:cs typeface="Times New Roman"/>
                <a:sym typeface="Times New Roman"/>
              </a:defRPr>
            </a:lvl6pPr>
            <a:lvl7pPr lvl="6" algn="ctr">
              <a:spcBef>
                <a:spcPts val="0"/>
              </a:spcBef>
              <a:spcAft>
                <a:spcPts val="0"/>
              </a:spcAft>
              <a:buSzPts val="5200"/>
              <a:buFont typeface="Times New Roman"/>
              <a:buNone/>
              <a:defRPr sz="5200">
                <a:latin typeface="Times New Roman"/>
                <a:ea typeface="Times New Roman"/>
                <a:cs typeface="Times New Roman"/>
                <a:sym typeface="Times New Roman"/>
              </a:defRPr>
            </a:lvl7pPr>
            <a:lvl8pPr lvl="7" algn="ctr">
              <a:spcBef>
                <a:spcPts val="0"/>
              </a:spcBef>
              <a:spcAft>
                <a:spcPts val="0"/>
              </a:spcAft>
              <a:buSzPts val="5200"/>
              <a:buFont typeface="Times New Roman"/>
              <a:buNone/>
              <a:defRPr sz="5200">
                <a:latin typeface="Times New Roman"/>
                <a:ea typeface="Times New Roman"/>
                <a:cs typeface="Times New Roman"/>
                <a:sym typeface="Times New Roman"/>
              </a:defRPr>
            </a:lvl8pPr>
            <a:lvl9pPr lvl="8" algn="ctr">
              <a:spcBef>
                <a:spcPts val="0"/>
              </a:spcBef>
              <a:spcAft>
                <a:spcPts val="0"/>
              </a:spcAft>
              <a:buSzPts val="5200"/>
              <a:buFont typeface="Times New Roman"/>
              <a:buNone/>
              <a:defRPr sz="5200">
                <a:latin typeface="Times New Roman"/>
                <a:ea typeface="Times New Roman"/>
                <a:cs typeface="Times New Roman"/>
                <a:sym typeface="Times New Roman"/>
              </a:defRPr>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Times New Roman"/>
              <a:buNone/>
              <a:defRPr sz="10000">
                <a:latin typeface="Times New Roman"/>
                <a:ea typeface="Times New Roman"/>
                <a:cs typeface="Times New Roman"/>
                <a:sym typeface="Times New Roman"/>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Font typeface="Times New Roman"/>
              <a:buNone/>
              <a:defRPr sz="3600">
                <a:latin typeface="Times New Roman"/>
                <a:ea typeface="Times New Roman"/>
                <a:cs typeface="Times New Roman"/>
                <a:sym typeface="Times New Roman"/>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2164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Font typeface="Times New Roman"/>
              <a:buNone/>
              <a:defRPr>
                <a:latin typeface="Times New Roman"/>
                <a:ea typeface="Times New Roman"/>
                <a:cs typeface="Times New Roman"/>
                <a:sym typeface="Times New Roman"/>
              </a:defRPr>
            </a:lvl1pPr>
            <a:lvl2pPr lvl="1">
              <a:spcBef>
                <a:spcPts val="0"/>
              </a:spcBef>
              <a:spcAft>
                <a:spcPts val="0"/>
              </a:spcAft>
              <a:buSzPts val="2800"/>
              <a:buFont typeface="Times New Roman"/>
              <a:buNone/>
              <a:defRPr>
                <a:latin typeface="Times New Roman"/>
                <a:ea typeface="Times New Roman"/>
                <a:cs typeface="Times New Roman"/>
                <a:sym typeface="Times New Roman"/>
              </a:defRPr>
            </a:lvl2pPr>
            <a:lvl3pPr lvl="2">
              <a:spcBef>
                <a:spcPts val="0"/>
              </a:spcBef>
              <a:spcAft>
                <a:spcPts val="0"/>
              </a:spcAft>
              <a:buSzPts val="2800"/>
              <a:buFont typeface="Times New Roman"/>
              <a:buNone/>
              <a:defRPr>
                <a:latin typeface="Times New Roman"/>
                <a:ea typeface="Times New Roman"/>
                <a:cs typeface="Times New Roman"/>
                <a:sym typeface="Times New Roman"/>
              </a:defRPr>
            </a:lvl3pPr>
            <a:lvl4pPr lvl="3">
              <a:spcBef>
                <a:spcPts val="0"/>
              </a:spcBef>
              <a:spcAft>
                <a:spcPts val="0"/>
              </a:spcAft>
              <a:buSzPts val="2800"/>
              <a:buFont typeface="Times New Roman"/>
              <a:buNone/>
              <a:defRPr>
                <a:latin typeface="Times New Roman"/>
                <a:ea typeface="Times New Roman"/>
                <a:cs typeface="Times New Roman"/>
                <a:sym typeface="Times New Roman"/>
              </a:defRPr>
            </a:lvl4pPr>
            <a:lvl5pPr lvl="4">
              <a:spcBef>
                <a:spcPts val="0"/>
              </a:spcBef>
              <a:spcAft>
                <a:spcPts val="0"/>
              </a:spcAft>
              <a:buSzPts val="2800"/>
              <a:buFont typeface="Times New Roman"/>
              <a:buNone/>
              <a:defRPr>
                <a:latin typeface="Times New Roman"/>
                <a:ea typeface="Times New Roman"/>
                <a:cs typeface="Times New Roman"/>
                <a:sym typeface="Times New Roman"/>
              </a:defRPr>
            </a:lvl5pPr>
            <a:lvl6pPr lvl="5">
              <a:spcBef>
                <a:spcPts val="0"/>
              </a:spcBef>
              <a:spcAft>
                <a:spcPts val="0"/>
              </a:spcAft>
              <a:buSzPts val="2800"/>
              <a:buFont typeface="Times New Roman"/>
              <a:buNone/>
              <a:defRPr>
                <a:latin typeface="Times New Roman"/>
                <a:ea typeface="Times New Roman"/>
                <a:cs typeface="Times New Roman"/>
                <a:sym typeface="Times New Roman"/>
              </a:defRPr>
            </a:lvl6pPr>
            <a:lvl7pPr lvl="6">
              <a:spcBef>
                <a:spcPts val="0"/>
              </a:spcBef>
              <a:spcAft>
                <a:spcPts val="0"/>
              </a:spcAft>
              <a:buSzPts val="2800"/>
              <a:buFont typeface="Times New Roman"/>
              <a:buNone/>
              <a:defRPr>
                <a:latin typeface="Times New Roman"/>
                <a:ea typeface="Times New Roman"/>
                <a:cs typeface="Times New Roman"/>
                <a:sym typeface="Times New Roman"/>
              </a:defRPr>
            </a:lvl7pPr>
            <a:lvl8pPr lvl="7">
              <a:spcBef>
                <a:spcPts val="0"/>
              </a:spcBef>
              <a:spcAft>
                <a:spcPts val="0"/>
              </a:spcAft>
              <a:buSzPts val="2800"/>
              <a:buFont typeface="Times New Roman"/>
              <a:buNone/>
              <a:defRPr>
                <a:latin typeface="Times New Roman"/>
                <a:ea typeface="Times New Roman"/>
                <a:cs typeface="Times New Roman"/>
                <a:sym typeface="Times New Roman"/>
              </a:defRPr>
            </a:lvl8pPr>
            <a:lvl9pPr lvl="8">
              <a:spcBef>
                <a:spcPts val="0"/>
              </a:spcBef>
              <a:spcAft>
                <a:spcPts val="0"/>
              </a:spcAft>
              <a:buSzPts val="2800"/>
              <a:buFont typeface="Times New Roman"/>
              <a:buNone/>
              <a:defRPr>
                <a:latin typeface="Times New Roman"/>
                <a:ea typeface="Times New Roman"/>
                <a:cs typeface="Times New Roman"/>
                <a:sym typeface="Times New Roman"/>
              </a:defRPr>
            </a:lvl9pPr>
          </a:lstStyle>
          <a:p/>
        </p:txBody>
      </p:sp>
      <p:sp>
        <p:nvSpPr>
          <p:cNvPr id="18" name="Google Shape;18;p4"/>
          <p:cNvSpPr txBox="1"/>
          <p:nvPr>
            <p:ph idx="1" type="body"/>
          </p:nvPr>
        </p:nvSpPr>
        <p:spPr>
          <a:xfrm>
            <a:off x="311700" y="856625"/>
            <a:ext cx="8520600" cy="4017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2164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Font typeface="Times New Roman"/>
              <a:buNone/>
              <a:defRPr>
                <a:latin typeface="Times New Roman"/>
                <a:ea typeface="Times New Roman"/>
                <a:cs typeface="Times New Roman"/>
                <a:sym typeface="Times New Roman"/>
              </a:defRPr>
            </a:lvl1pPr>
            <a:lvl2pPr lvl="1">
              <a:spcBef>
                <a:spcPts val="0"/>
              </a:spcBef>
              <a:spcAft>
                <a:spcPts val="0"/>
              </a:spcAft>
              <a:buSzPts val="2800"/>
              <a:buFont typeface="Times New Roman"/>
              <a:buNone/>
              <a:defRPr>
                <a:latin typeface="Times New Roman"/>
                <a:ea typeface="Times New Roman"/>
                <a:cs typeface="Times New Roman"/>
                <a:sym typeface="Times New Roman"/>
              </a:defRPr>
            </a:lvl2pPr>
            <a:lvl3pPr lvl="2">
              <a:spcBef>
                <a:spcPts val="0"/>
              </a:spcBef>
              <a:spcAft>
                <a:spcPts val="0"/>
              </a:spcAft>
              <a:buSzPts val="2800"/>
              <a:buFont typeface="Times New Roman"/>
              <a:buNone/>
              <a:defRPr>
                <a:latin typeface="Times New Roman"/>
                <a:ea typeface="Times New Roman"/>
                <a:cs typeface="Times New Roman"/>
                <a:sym typeface="Times New Roman"/>
              </a:defRPr>
            </a:lvl3pPr>
            <a:lvl4pPr lvl="3">
              <a:spcBef>
                <a:spcPts val="0"/>
              </a:spcBef>
              <a:spcAft>
                <a:spcPts val="0"/>
              </a:spcAft>
              <a:buSzPts val="2800"/>
              <a:buFont typeface="Times New Roman"/>
              <a:buNone/>
              <a:defRPr>
                <a:latin typeface="Times New Roman"/>
                <a:ea typeface="Times New Roman"/>
                <a:cs typeface="Times New Roman"/>
                <a:sym typeface="Times New Roman"/>
              </a:defRPr>
            </a:lvl4pPr>
            <a:lvl5pPr lvl="4">
              <a:spcBef>
                <a:spcPts val="0"/>
              </a:spcBef>
              <a:spcAft>
                <a:spcPts val="0"/>
              </a:spcAft>
              <a:buSzPts val="2800"/>
              <a:buFont typeface="Times New Roman"/>
              <a:buNone/>
              <a:defRPr>
                <a:latin typeface="Times New Roman"/>
                <a:ea typeface="Times New Roman"/>
                <a:cs typeface="Times New Roman"/>
                <a:sym typeface="Times New Roman"/>
              </a:defRPr>
            </a:lvl5pPr>
            <a:lvl6pPr lvl="5">
              <a:spcBef>
                <a:spcPts val="0"/>
              </a:spcBef>
              <a:spcAft>
                <a:spcPts val="0"/>
              </a:spcAft>
              <a:buSzPts val="2800"/>
              <a:buFont typeface="Times New Roman"/>
              <a:buNone/>
              <a:defRPr>
                <a:latin typeface="Times New Roman"/>
                <a:ea typeface="Times New Roman"/>
                <a:cs typeface="Times New Roman"/>
                <a:sym typeface="Times New Roman"/>
              </a:defRPr>
            </a:lvl6pPr>
            <a:lvl7pPr lvl="6">
              <a:spcBef>
                <a:spcPts val="0"/>
              </a:spcBef>
              <a:spcAft>
                <a:spcPts val="0"/>
              </a:spcAft>
              <a:buSzPts val="2800"/>
              <a:buFont typeface="Times New Roman"/>
              <a:buNone/>
              <a:defRPr>
                <a:latin typeface="Times New Roman"/>
                <a:ea typeface="Times New Roman"/>
                <a:cs typeface="Times New Roman"/>
                <a:sym typeface="Times New Roman"/>
              </a:defRPr>
            </a:lvl7pPr>
            <a:lvl8pPr lvl="7">
              <a:spcBef>
                <a:spcPts val="0"/>
              </a:spcBef>
              <a:spcAft>
                <a:spcPts val="0"/>
              </a:spcAft>
              <a:buSzPts val="2800"/>
              <a:buFont typeface="Times New Roman"/>
              <a:buNone/>
              <a:defRPr>
                <a:latin typeface="Times New Roman"/>
                <a:ea typeface="Times New Roman"/>
                <a:cs typeface="Times New Roman"/>
                <a:sym typeface="Times New Roman"/>
              </a:defRPr>
            </a:lvl8pPr>
            <a:lvl9pPr lvl="8">
              <a:spcBef>
                <a:spcPts val="0"/>
              </a:spcBef>
              <a:spcAft>
                <a:spcPts val="0"/>
              </a:spcAft>
              <a:buSzPts val="2800"/>
              <a:buFont typeface="Times New Roman"/>
              <a:buNone/>
              <a:defRPr>
                <a:latin typeface="Times New Roman"/>
                <a:ea typeface="Times New Roman"/>
                <a:cs typeface="Times New Roman"/>
                <a:sym typeface="Times New Roman"/>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2164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Font typeface="Times New Roman"/>
              <a:buNone/>
              <a:defRPr>
                <a:latin typeface="Times New Roman"/>
                <a:ea typeface="Times New Roman"/>
                <a:cs typeface="Times New Roman"/>
                <a:sym typeface="Times New Roman"/>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Font typeface="Times New Roman"/>
              <a:buNone/>
              <a:defRPr sz="2400">
                <a:latin typeface="Times New Roman"/>
                <a:ea typeface="Times New Roman"/>
                <a:cs typeface="Times New Roman"/>
                <a:sym typeface="Times New Roman"/>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Font typeface="Times New Roman"/>
              <a:buNone/>
              <a:defRPr sz="4800">
                <a:latin typeface="Times New Roman"/>
                <a:ea typeface="Times New Roman"/>
                <a:cs typeface="Times New Roman"/>
                <a:sym typeface="Times New Roman"/>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100"/>
              <a:buFont typeface="Times New Roman"/>
              <a:buNone/>
              <a:defRPr sz="4100">
                <a:latin typeface="Times New Roman"/>
                <a:ea typeface="Times New Roman"/>
                <a:cs typeface="Times New Roman"/>
                <a:sym typeface="Times New Roman"/>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164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856625"/>
            <a:ext cx="8520600" cy="4017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Times New Roman"/>
              <a:buChar char="●"/>
              <a:defRPr sz="1800">
                <a:solidFill>
                  <a:schemeClr val="dk2"/>
                </a:solidFill>
                <a:latin typeface="Times New Roman"/>
                <a:ea typeface="Times New Roman"/>
                <a:cs typeface="Times New Roman"/>
                <a:sym typeface="Times New Roman"/>
              </a:defRPr>
            </a:lvl1pPr>
            <a:lvl2pPr indent="-317500" lvl="1" marL="914400">
              <a:lnSpc>
                <a:spcPct val="115000"/>
              </a:lnSpc>
              <a:spcBef>
                <a:spcPts val="0"/>
              </a:spcBef>
              <a:spcAft>
                <a:spcPts val="0"/>
              </a:spcAft>
              <a:buClr>
                <a:schemeClr val="dk2"/>
              </a:buClr>
              <a:buSzPts val="1400"/>
              <a:buFont typeface="Times New Roman"/>
              <a:buChar char="○"/>
              <a:defRPr>
                <a:solidFill>
                  <a:schemeClr val="dk2"/>
                </a:solidFill>
                <a:latin typeface="Times New Roman"/>
                <a:ea typeface="Times New Roman"/>
                <a:cs typeface="Times New Roman"/>
                <a:sym typeface="Times New Roman"/>
              </a:defRPr>
            </a:lvl2pPr>
            <a:lvl3pPr indent="-317500" lvl="2" marL="1371600">
              <a:lnSpc>
                <a:spcPct val="115000"/>
              </a:lnSpc>
              <a:spcBef>
                <a:spcPts val="0"/>
              </a:spcBef>
              <a:spcAft>
                <a:spcPts val="0"/>
              </a:spcAft>
              <a:buClr>
                <a:schemeClr val="dk2"/>
              </a:buClr>
              <a:buSzPts val="1400"/>
              <a:buFont typeface="Times New Roman"/>
              <a:buChar char="■"/>
              <a:defRPr>
                <a:solidFill>
                  <a:schemeClr val="dk2"/>
                </a:solidFill>
                <a:latin typeface="Times New Roman"/>
                <a:ea typeface="Times New Roman"/>
                <a:cs typeface="Times New Roman"/>
                <a:sym typeface="Times New Roman"/>
              </a:defRPr>
            </a:lvl3pPr>
            <a:lvl4pPr indent="-317500" lvl="3" marL="1828800">
              <a:lnSpc>
                <a:spcPct val="115000"/>
              </a:lnSpc>
              <a:spcBef>
                <a:spcPts val="0"/>
              </a:spcBef>
              <a:spcAft>
                <a:spcPts val="0"/>
              </a:spcAft>
              <a:buClr>
                <a:schemeClr val="dk2"/>
              </a:buClr>
              <a:buSzPts val="1400"/>
              <a:buFont typeface="Times New Roman"/>
              <a:buChar char="●"/>
              <a:defRPr>
                <a:solidFill>
                  <a:schemeClr val="dk2"/>
                </a:solidFill>
                <a:latin typeface="Times New Roman"/>
                <a:ea typeface="Times New Roman"/>
                <a:cs typeface="Times New Roman"/>
                <a:sym typeface="Times New Roman"/>
              </a:defRPr>
            </a:lvl4pPr>
            <a:lvl5pPr indent="-317500" lvl="4" marL="2286000">
              <a:lnSpc>
                <a:spcPct val="115000"/>
              </a:lnSpc>
              <a:spcBef>
                <a:spcPts val="0"/>
              </a:spcBef>
              <a:spcAft>
                <a:spcPts val="0"/>
              </a:spcAft>
              <a:buClr>
                <a:schemeClr val="dk2"/>
              </a:buClr>
              <a:buSzPts val="1400"/>
              <a:buFont typeface="Times New Roman"/>
              <a:buChar char="○"/>
              <a:defRPr>
                <a:solidFill>
                  <a:schemeClr val="dk2"/>
                </a:solidFill>
                <a:latin typeface="Times New Roman"/>
                <a:ea typeface="Times New Roman"/>
                <a:cs typeface="Times New Roman"/>
                <a:sym typeface="Times New Roman"/>
              </a:defRPr>
            </a:lvl5pPr>
            <a:lvl6pPr indent="-317500" lvl="5" marL="2743200">
              <a:lnSpc>
                <a:spcPct val="115000"/>
              </a:lnSpc>
              <a:spcBef>
                <a:spcPts val="0"/>
              </a:spcBef>
              <a:spcAft>
                <a:spcPts val="0"/>
              </a:spcAft>
              <a:buClr>
                <a:schemeClr val="dk2"/>
              </a:buClr>
              <a:buSzPts val="1400"/>
              <a:buFont typeface="Times New Roman"/>
              <a:buChar char="■"/>
              <a:defRPr>
                <a:solidFill>
                  <a:schemeClr val="dk2"/>
                </a:solidFill>
                <a:latin typeface="Times New Roman"/>
                <a:ea typeface="Times New Roman"/>
                <a:cs typeface="Times New Roman"/>
                <a:sym typeface="Times New Roman"/>
              </a:defRPr>
            </a:lvl6pPr>
            <a:lvl7pPr indent="-317500" lvl="6" marL="3200400">
              <a:lnSpc>
                <a:spcPct val="115000"/>
              </a:lnSpc>
              <a:spcBef>
                <a:spcPts val="0"/>
              </a:spcBef>
              <a:spcAft>
                <a:spcPts val="0"/>
              </a:spcAft>
              <a:buClr>
                <a:schemeClr val="dk2"/>
              </a:buClr>
              <a:buSzPts val="1400"/>
              <a:buFont typeface="Times New Roman"/>
              <a:buChar char="●"/>
              <a:defRPr>
                <a:solidFill>
                  <a:schemeClr val="dk2"/>
                </a:solidFill>
                <a:latin typeface="Times New Roman"/>
                <a:ea typeface="Times New Roman"/>
                <a:cs typeface="Times New Roman"/>
                <a:sym typeface="Times New Roman"/>
              </a:defRPr>
            </a:lvl7pPr>
            <a:lvl8pPr indent="-317500" lvl="7" marL="3657600">
              <a:lnSpc>
                <a:spcPct val="115000"/>
              </a:lnSpc>
              <a:spcBef>
                <a:spcPts val="0"/>
              </a:spcBef>
              <a:spcAft>
                <a:spcPts val="0"/>
              </a:spcAft>
              <a:buClr>
                <a:schemeClr val="dk2"/>
              </a:buClr>
              <a:buSzPts val="1400"/>
              <a:buFont typeface="Times New Roman"/>
              <a:buChar char="○"/>
              <a:defRPr>
                <a:solidFill>
                  <a:schemeClr val="dk2"/>
                </a:solidFill>
                <a:latin typeface="Times New Roman"/>
                <a:ea typeface="Times New Roman"/>
                <a:cs typeface="Times New Roman"/>
                <a:sym typeface="Times New Roman"/>
              </a:defRPr>
            </a:lvl8pPr>
            <a:lvl9pPr indent="-317500" lvl="8" marL="4114800">
              <a:lnSpc>
                <a:spcPct val="115000"/>
              </a:lnSpc>
              <a:spcBef>
                <a:spcPts val="0"/>
              </a:spcBef>
              <a:spcAft>
                <a:spcPts val="0"/>
              </a:spcAft>
              <a:buClr>
                <a:schemeClr val="dk2"/>
              </a:buClr>
              <a:buSzPts val="1400"/>
              <a:buFont typeface="Times New Roman"/>
              <a:buChar char="■"/>
              <a:defRPr>
                <a:solidFill>
                  <a:schemeClr val="dk2"/>
                </a:solidFill>
                <a:latin typeface="Times New Roman"/>
                <a:ea typeface="Times New Roman"/>
                <a:cs typeface="Times New Roman"/>
                <a:sym typeface="Times New Roman"/>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tr"/>
              <a:t>Algoritmik Karmaşıklık</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tr"/>
              <a:t>Dr. Hakan TEMİZ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tr"/>
              <a:t>Karmaşıklık - Büyük 𝛰 Notasyonu</a:t>
            </a:r>
            <a:endParaRPr/>
          </a:p>
          <a:p>
            <a:pPr indent="0" lvl="0" marL="0" rtl="0" algn="l">
              <a:spcBef>
                <a:spcPts val="0"/>
              </a:spcBef>
              <a:spcAft>
                <a:spcPts val="0"/>
              </a:spcAft>
              <a:buNone/>
            </a:pPr>
            <a:r>
              <a:t/>
            </a:r>
            <a:endParaRPr/>
          </a:p>
        </p:txBody>
      </p:sp>
      <p:sp>
        <p:nvSpPr>
          <p:cNvPr id="112" name="Google Shape;112;p22"/>
          <p:cNvSpPr txBox="1"/>
          <p:nvPr>
            <p:ph idx="1" type="body"/>
          </p:nvPr>
        </p:nvSpPr>
        <p:spPr>
          <a:xfrm>
            <a:off x="311700" y="856625"/>
            <a:ext cx="8520600" cy="40179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tr"/>
              <a:t>n  boyundaki bir problemi çözmek için gereken zaman (adım sayısı)  şöyle olsun:</a:t>
            </a:r>
            <a:endParaRPr/>
          </a:p>
          <a:p>
            <a:pPr indent="0" lvl="0" marL="457200" rtl="0" algn="l">
              <a:spcBef>
                <a:spcPts val="1200"/>
              </a:spcBef>
              <a:spcAft>
                <a:spcPts val="0"/>
              </a:spcAft>
              <a:buNone/>
            </a:pPr>
            <a:r>
              <a:rPr b="1" lang="tr"/>
              <a:t>T(n) = 2n</a:t>
            </a:r>
            <a:r>
              <a:rPr b="1" baseline="30000" lang="tr"/>
              <a:t>2</a:t>
            </a:r>
            <a:r>
              <a:rPr b="1" lang="tr"/>
              <a:t> + 2n + 5</a:t>
            </a:r>
            <a:endParaRPr/>
          </a:p>
          <a:p>
            <a:pPr indent="-334327" lvl="0" marL="457200" rtl="0" algn="l">
              <a:spcBef>
                <a:spcPts val="1200"/>
              </a:spcBef>
              <a:spcAft>
                <a:spcPts val="0"/>
              </a:spcAft>
              <a:buSzPct val="100000"/>
              <a:buChar char="●"/>
            </a:pPr>
            <a:r>
              <a:rPr lang="tr"/>
              <a:t>n  'in oldukça büyük değerleri için fonksiyonun nasıl değiştiğine bakalım.  </a:t>
            </a:r>
            <a:endParaRPr/>
          </a:p>
          <a:p>
            <a:pPr indent="-334327" lvl="0" marL="457200" rtl="0" algn="l">
              <a:spcBef>
                <a:spcPts val="0"/>
              </a:spcBef>
              <a:spcAft>
                <a:spcPts val="0"/>
              </a:spcAft>
              <a:buSzPct val="100000"/>
              <a:buChar char="●"/>
            </a:pPr>
            <a:r>
              <a:rPr lang="tr"/>
              <a:t>n  büyüdükçe  n</a:t>
            </a:r>
            <a:r>
              <a:rPr baseline="30000" lang="tr"/>
              <a:t>2</a:t>
            </a:r>
            <a:r>
              <a:rPr lang="tr"/>
              <a:t>  terimi o kadar hızlı büyüyecektir ki diğer terimlerin büyüme hızı buna kıyasla ihmal edilebilecek kadar düşük kalacaktır. </a:t>
            </a:r>
            <a:r>
              <a:rPr lang="tr"/>
              <a:t>Ö</a:t>
            </a:r>
            <a:r>
              <a:rPr lang="tr"/>
              <a:t>rneğin,</a:t>
            </a:r>
            <a:endParaRPr/>
          </a:p>
          <a:p>
            <a:pPr indent="0" lvl="0" marL="457200" rtl="0" algn="l">
              <a:spcBef>
                <a:spcPts val="1200"/>
              </a:spcBef>
              <a:spcAft>
                <a:spcPts val="0"/>
              </a:spcAft>
              <a:buNone/>
            </a:pPr>
            <a:r>
              <a:rPr lang="tr"/>
              <a:t> </a:t>
            </a:r>
            <a:r>
              <a:rPr b="1" lang="tr"/>
              <a:t>n=100</a:t>
            </a:r>
            <a:r>
              <a:rPr lang="tr"/>
              <a:t>  ve  </a:t>
            </a:r>
            <a:r>
              <a:rPr b="1" lang="tr"/>
              <a:t>n=1000</a:t>
            </a:r>
            <a:r>
              <a:rPr lang="tr"/>
              <a:t>  için  </a:t>
            </a:r>
            <a:r>
              <a:rPr b="1" lang="tr"/>
              <a:t>2n</a:t>
            </a:r>
            <a:r>
              <a:rPr b="1" baseline="30000" lang="tr"/>
              <a:t>2</a:t>
            </a:r>
            <a:r>
              <a:rPr lang="tr"/>
              <a:t>  terimi  </a:t>
            </a:r>
            <a:r>
              <a:rPr b="1" lang="tr"/>
              <a:t>2n</a:t>
            </a:r>
            <a:r>
              <a:rPr lang="tr"/>
              <a:t>  teriminin, sırasıyla  </a:t>
            </a:r>
            <a:r>
              <a:rPr b="1" lang="tr"/>
              <a:t>100 </a:t>
            </a:r>
            <a:r>
              <a:rPr lang="tr"/>
              <a:t> ve  </a:t>
            </a:r>
            <a:r>
              <a:rPr b="1" lang="tr"/>
              <a:t>1000 </a:t>
            </a:r>
            <a:r>
              <a:rPr lang="tr"/>
              <a:t> </a:t>
            </a:r>
            <a:r>
              <a:rPr b="1" lang="tr"/>
              <a:t>katı </a:t>
            </a:r>
            <a:r>
              <a:rPr lang="tr"/>
              <a:t>olacaktır. Dolayısıyla ikinci terimin değeri tüm ifadenin değerini belirlemede çoğu durumda ihmal edilebilir bir etkiye sahip olacaktır.</a:t>
            </a:r>
            <a:endParaRPr/>
          </a:p>
          <a:p>
            <a:pPr indent="0" lvl="0" marL="0" rtl="0" algn="l">
              <a:spcBef>
                <a:spcPts val="1200"/>
              </a:spcBef>
              <a:spcAft>
                <a:spcPts val="0"/>
              </a:spcAft>
              <a:buNone/>
            </a:pPr>
            <a:r>
              <a:rPr lang="tr"/>
              <a:t>ilk terim ( 2n</a:t>
            </a:r>
            <a:r>
              <a:rPr baseline="30000" lang="tr"/>
              <a:t>2</a:t>
            </a:r>
            <a:r>
              <a:rPr lang="tr"/>
              <a:t> ) yerine  </a:t>
            </a:r>
            <a:r>
              <a:rPr b="1" lang="tr"/>
              <a:t>n</a:t>
            </a:r>
            <a:r>
              <a:rPr b="1" baseline="30000" lang="tr"/>
              <a:t>3</a:t>
            </a:r>
            <a:r>
              <a:rPr lang="tr"/>
              <a:t>  olsaydı,  </a:t>
            </a:r>
            <a:r>
              <a:rPr b="1" lang="tr"/>
              <a:t>n=100</a:t>
            </a:r>
            <a:r>
              <a:rPr lang="tr"/>
              <a:t>  ve  </a:t>
            </a:r>
            <a:r>
              <a:rPr b="1" lang="tr"/>
              <a:t>n=1000</a:t>
            </a:r>
            <a:r>
              <a:rPr lang="tr"/>
              <a:t>  için, ilk terimin ikinci terime göre </a:t>
            </a:r>
            <a:r>
              <a:rPr b="1" lang="tr"/>
              <a:t>oranı </a:t>
            </a:r>
            <a:r>
              <a:rPr lang="tr"/>
              <a:t>sırasıyla  </a:t>
            </a:r>
            <a:r>
              <a:rPr b="1" lang="tr"/>
              <a:t>5   bin</a:t>
            </a:r>
            <a:r>
              <a:rPr lang="tr"/>
              <a:t>  ve  </a:t>
            </a:r>
            <a:r>
              <a:rPr b="1" lang="tr"/>
              <a:t>500   bin</a:t>
            </a:r>
            <a:r>
              <a:rPr lang="tr"/>
              <a:t>  olacaktı. Benzer yaklaşımla, ifadedeki sabitin (5) hiç bir önemi olmadığı da açıkça görülmektedir.</a:t>
            </a:r>
            <a:endParaRPr/>
          </a:p>
          <a:p>
            <a:pPr indent="0" lvl="0" marL="0" rtl="0" algn="l">
              <a:spcBef>
                <a:spcPts val="1200"/>
              </a:spcBef>
              <a:spcAft>
                <a:spcPts val="1200"/>
              </a:spcAft>
              <a:buNone/>
            </a:pPr>
            <a:r>
              <a:rPr lang="tr"/>
              <a:t>Bu fonksiyon için  </a:t>
            </a:r>
            <a:r>
              <a:rPr b="1" lang="tr"/>
              <a:t>T(n) ∈ O(n</a:t>
            </a:r>
            <a:r>
              <a:rPr b="1" baseline="30000" lang="tr"/>
              <a:t>2</a:t>
            </a:r>
            <a:r>
              <a:rPr b="1" lang="tr"/>
              <a:t>)</a:t>
            </a:r>
            <a:r>
              <a:rPr lang="tr"/>
              <a:t> , yani,  </a:t>
            </a:r>
            <a:r>
              <a:rPr b="1" lang="tr"/>
              <a:t>n</a:t>
            </a:r>
            <a:r>
              <a:rPr b="1" baseline="30000" lang="tr"/>
              <a:t>2</a:t>
            </a:r>
            <a:r>
              <a:rPr lang="tr"/>
              <a:t> dereceden karmaşıklığa sahiptir denir.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tr"/>
              <a:t>Karmaşıklık - </a:t>
            </a:r>
            <a:r>
              <a:rPr lang="tr"/>
              <a:t>Büyük 𝛰 Hesabı</a:t>
            </a:r>
            <a:endParaRPr/>
          </a:p>
        </p:txBody>
      </p:sp>
      <p:sp>
        <p:nvSpPr>
          <p:cNvPr id="118" name="Google Shape;118;p23"/>
          <p:cNvSpPr txBox="1"/>
          <p:nvPr>
            <p:ph idx="1" type="body"/>
          </p:nvPr>
        </p:nvSpPr>
        <p:spPr>
          <a:xfrm>
            <a:off x="311700" y="856625"/>
            <a:ext cx="8520600" cy="4138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tr"/>
              <a:t>Büyük  O  gösterimi sabit faktörleri ve düşük dereceli terimleri göz ardı etmemize ve bir fonksiyonun büyümesini etkileyen ana bileşenlere odaklanır.</a:t>
            </a:r>
            <a:endParaRPr/>
          </a:p>
          <a:p>
            <a:pPr indent="0" lvl="0" marL="0" rtl="0" algn="l">
              <a:spcBef>
                <a:spcPts val="1200"/>
              </a:spcBef>
              <a:spcAft>
                <a:spcPts val="0"/>
              </a:spcAft>
              <a:buNone/>
            </a:pPr>
            <a:r>
              <a:rPr lang="tr"/>
              <a:t>d  mertebeden bir  f(n)  polinom fonksiyonun artış hızı şu şekilde belirlenir:</a:t>
            </a:r>
            <a:endParaRPr/>
          </a:p>
          <a:p>
            <a:pPr indent="0" lvl="0" marL="0" rtl="0" algn="l">
              <a:spcBef>
                <a:spcPts val="1200"/>
              </a:spcBef>
              <a:spcAft>
                <a:spcPts val="0"/>
              </a:spcAft>
              <a:buNone/>
            </a:pPr>
            <a:r>
              <a:rPr lang="tr"/>
              <a:t>f(n) = a</a:t>
            </a:r>
            <a:r>
              <a:rPr baseline="-25000" lang="tr"/>
              <a:t>0 </a:t>
            </a:r>
            <a:r>
              <a:rPr lang="tr"/>
              <a:t>+ a</a:t>
            </a:r>
            <a:r>
              <a:rPr baseline="-25000" lang="tr"/>
              <a:t>1</a:t>
            </a:r>
            <a:r>
              <a:rPr lang="tr"/>
              <a:t>n + … + a</a:t>
            </a:r>
            <a:r>
              <a:rPr baseline="-25000" lang="tr"/>
              <a:t>d</a:t>
            </a:r>
            <a:r>
              <a:rPr lang="tr"/>
              <a:t>n</a:t>
            </a:r>
            <a:r>
              <a:rPr baseline="30000" lang="tr"/>
              <a:t>d </a:t>
            </a:r>
            <a:r>
              <a:rPr lang="tr"/>
              <a:t>,   ve    a</a:t>
            </a:r>
            <a:r>
              <a:rPr baseline="-25000" lang="tr"/>
              <a:t>d </a:t>
            </a:r>
            <a:r>
              <a:rPr lang="tr"/>
              <a:t>&gt; 0    ⇒   f(n),  </a:t>
            </a:r>
            <a:r>
              <a:rPr b="1" lang="tr"/>
              <a:t>O(n</a:t>
            </a:r>
            <a:r>
              <a:rPr b="1" baseline="30000" lang="tr"/>
              <a:t>d</a:t>
            </a:r>
            <a:r>
              <a:rPr b="1" lang="tr"/>
              <a:t>)</a:t>
            </a:r>
            <a:r>
              <a:rPr lang="tr"/>
              <a:t> ′dir. </a:t>
            </a:r>
            <a:endParaRPr/>
          </a:p>
          <a:p>
            <a:pPr indent="0" lvl="0" marL="0" rtl="0" algn="l">
              <a:spcBef>
                <a:spcPts val="1200"/>
              </a:spcBef>
              <a:spcAft>
                <a:spcPts val="0"/>
              </a:spcAft>
              <a:buNone/>
            </a:pPr>
            <a:r>
              <a:rPr b="1" lang="tr"/>
              <a:t>Ispat:</a:t>
            </a:r>
            <a:endParaRPr b="1"/>
          </a:p>
          <a:p>
            <a:pPr indent="0" lvl="0" marL="0" rtl="0" algn="l">
              <a:spcBef>
                <a:spcPts val="1200"/>
              </a:spcBef>
              <a:spcAft>
                <a:spcPts val="0"/>
              </a:spcAft>
              <a:buNone/>
            </a:pPr>
            <a:r>
              <a:rPr lang="tr"/>
              <a:t>n  ≥  1  için  1 ≤  n  ≤  n</a:t>
            </a:r>
            <a:r>
              <a:rPr baseline="30000" lang="tr"/>
              <a:t>2   </a:t>
            </a:r>
            <a:r>
              <a:rPr lang="tr"/>
              <a:t>≤  ⋯  ≤n</a:t>
            </a:r>
            <a:r>
              <a:rPr baseline="30000" lang="tr"/>
              <a:t>d</a:t>
            </a:r>
            <a:r>
              <a:rPr lang="tr"/>
              <a:t>  'dir. Böylece,</a:t>
            </a:r>
            <a:endParaRPr/>
          </a:p>
          <a:p>
            <a:pPr indent="0" lvl="0" marL="0" rtl="0" algn="l">
              <a:spcBef>
                <a:spcPts val="1200"/>
              </a:spcBef>
              <a:spcAft>
                <a:spcPts val="0"/>
              </a:spcAft>
              <a:buNone/>
            </a:pPr>
            <a:r>
              <a:rPr lang="tr"/>
              <a:t>a</a:t>
            </a:r>
            <a:r>
              <a:rPr baseline="-25000" lang="tr"/>
              <a:t>0 </a:t>
            </a:r>
            <a:r>
              <a:rPr lang="tr"/>
              <a:t>+ a</a:t>
            </a:r>
            <a:r>
              <a:rPr baseline="-25000" lang="tr"/>
              <a:t>1</a:t>
            </a:r>
            <a:r>
              <a:rPr lang="tr"/>
              <a:t>n + a</a:t>
            </a:r>
            <a:r>
              <a:rPr baseline="-25000" lang="tr"/>
              <a:t>2</a:t>
            </a:r>
            <a:r>
              <a:rPr lang="tr"/>
              <a:t>n</a:t>
            </a:r>
            <a:r>
              <a:rPr baseline="30000" lang="tr"/>
              <a:t>2 </a:t>
            </a:r>
            <a:r>
              <a:rPr lang="tr"/>
              <a:t>+ ⋯ + a</a:t>
            </a:r>
            <a:r>
              <a:rPr baseline="-25000" lang="tr"/>
              <a:t>d</a:t>
            </a:r>
            <a:r>
              <a:rPr lang="tr"/>
              <a:t>n</a:t>
            </a:r>
            <a:r>
              <a:rPr baseline="30000" lang="tr"/>
              <a:t>d   </a:t>
            </a:r>
            <a:r>
              <a:rPr lang="tr"/>
              <a:t>≤  ( |a</a:t>
            </a:r>
            <a:r>
              <a:rPr baseline="-25000" lang="tr"/>
              <a:t>0</a:t>
            </a:r>
            <a:r>
              <a:rPr lang="tr"/>
              <a:t>| + |a</a:t>
            </a:r>
            <a:r>
              <a:rPr baseline="-25000" lang="tr"/>
              <a:t>1</a:t>
            </a:r>
            <a:r>
              <a:rPr lang="tr"/>
              <a:t>| + |a</a:t>
            </a:r>
            <a:r>
              <a:rPr baseline="-25000" lang="tr"/>
              <a:t>2</a:t>
            </a:r>
            <a:r>
              <a:rPr lang="tr"/>
              <a:t>| + ⋯ + |a</a:t>
            </a:r>
            <a:r>
              <a:rPr baseline="-25000" lang="tr"/>
              <a:t>d</a:t>
            </a:r>
            <a:r>
              <a:rPr lang="tr"/>
              <a:t>| )n</a:t>
            </a:r>
            <a:r>
              <a:rPr baseline="30000" lang="tr"/>
              <a:t>d</a:t>
            </a:r>
            <a:r>
              <a:rPr lang="tr"/>
              <a:t> </a:t>
            </a:r>
            <a:endParaRPr/>
          </a:p>
          <a:p>
            <a:pPr indent="0" lvl="0" marL="0" rtl="0" algn="l">
              <a:spcBef>
                <a:spcPts val="1200"/>
              </a:spcBef>
              <a:spcAft>
                <a:spcPts val="0"/>
              </a:spcAft>
              <a:buNone/>
            </a:pPr>
            <a:r>
              <a:rPr lang="tr"/>
              <a:t>c=|a</a:t>
            </a:r>
            <a:r>
              <a:rPr baseline="-25000" lang="tr"/>
              <a:t>0</a:t>
            </a:r>
            <a:r>
              <a:rPr lang="tr"/>
              <a:t>|+|a</a:t>
            </a:r>
            <a:r>
              <a:rPr baseline="-25000" lang="tr"/>
              <a:t>1</a:t>
            </a:r>
            <a:r>
              <a:rPr lang="tr"/>
              <a:t>|+|a</a:t>
            </a:r>
            <a:r>
              <a:rPr baseline="-25000" lang="tr"/>
              <a:t>2</a:t>
            </a:r>
            <a:r>
              <a:rPr lang="tr"/>
              <a:t>|+⋯+|a</a:t>
            </a:r>
            <a:r>
              <a:rPr baseline="-25000" lang="tr"/>
              <a:t>d</a:t>
            </a:r>
            <a:r>
              <a:rPr lang="tr"/>
              <a:t>|  ve  n</a:t>
            </a:r>
            <a:r>
              <a:rPr baseline="-25000" lang="tr"/>
              <a:t>0</a:t>
            </a:r>
            <a:r>
              <a:rPr lang="tr"/>
              <a:t>=1  şeklinde tanımlamak suretiyle,  f(n)  'in  </a:t>
            </a:r>
            <a:r>
              <a:rPr b="1" lang="tr"/>
              <a:t>O(n</a:t>
            </a:r>
            <a:r>
              <a:rPr b="1" baseline="30000" lang="tr"/>
              <a:t>d</a:t>
            </a:r>
            <a:r>
              <a:rPr b="1" lang="tr"/>
              <a:t>)</a:t>
            </a:r>
            <a:r>
              <a:rPr lang="tr"/>
              <a:t>  olduğunu göstermiş oluruz.</a:t>
            </a:r>
            <a:endParaRPr/>
          </a:p>
          <a:p>
            <a:pPr indent="0" lvl="0" marL="0" rtl="0" algn="l">
              <a:spcBef>
                <a:spcPts val="1200"/>
              </a:spcBef>
              <a:spcAft>
                <a:spcPts val="1200"/>
              </a:spcAft>
              <a:buNone/>
            </a:pPr>
            <a:r>
              <a:rPr b="1" lang="tr"/>
              <a:t>Bir polinomdaki en yüksek dereceli terim, o polinomun asimtotik büyüme oranını belirleyen terimdir.</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Karmaşıklık - Büyük 𝛰 Hesabı</a:t>
            </a:r>
            <a:endParaRPr/>
          </a:p>
        </p:txBody>
      </p:sp>
      <p:sp>
        <p:nvSpPr>
          <p:cNvPr id="124" name="Google Shape;124;p24"/>
          <p:cNvSpPr txBox="1"/>
          <p:nvPr>
            <p:ph idx="1" type="body"/>
          </p:nvPr>
        </p:nvSpPr>
        <p:spPr>
          <a:xfrm>
            <a:off x="311700" y="856625"/>
            <a:ext cx="8520600" cy="4017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tr"/>
              <a:t>Büyük  O  gösterimi sabit faktörleri ve düşük dereceli terimleri göz ardı etmemize ve bir fonksiyonun büyümesini etkileyen ana bileşenlere odaklanır. Aşağıdaki fonksiyonun ana bileşeni  </a:t>
            </a:r>
            <a:r>
              <a:rPr b="1" lang="tr"/>
              <a:t>5n</a:t>
            </a:r>
            <a:r>
              <a:rPr b="1" baseline="30000" lang="tr"/>
              <a:t>4</a:t>
            </a:r>
            <a:r>
              <a:rPr lang="tr"/>
              <a:t>  terimidir ve  </a:t>
            </a:r>
            <a:r>
              <a:rPr b="1" lang="tr"/>
              <a:t>O(n</a:t>
            </a:r>
            <a:r>
              <a:rPr b="1" baseline="30000" lang="tr"/>
              <a:t>4</a:t>
            </a:r>
            <a:r>
              <a:rPr b="1" lang="tr"/>
              <a:t>)</a:t>
            </a:r>
            <a:r>
              <a:rPr lang="tr"/>
              <a:t>  'tür.</a:t>
            </a:r>
            <a:endParaRPr/>
          </a:p>
          <a:p>
            <a:pPr indent="0" lvl="0" marL="0" rtl="0" algn="l">
              <a:spcBef>
                <a:spcPts val="1200"/>
              </a:spcBef>
              <a:spcAft>
                <a:spcPts val="0"/>
              </a:spcAft>
              <a:buNone/>
            </a:pPr>
            <a:r>
              <a:rPr b="1" lang="tr"/>
              <a:t>5n</a:t>
            </a:r>
            <a:r>
              <a:rPr b="1" baseline="30000" lang="tr"/>
              <a:t>4</a:t>
            </a:r>
            <a:r>
              <a:rPr b="1" lang="tr"/>
              <a:t> + 3n</a:t>
            </a:r>
            <a:r>
              <a:rPr b="1" baseline="30000" lang="tr"/>
              <a:t>3 </a:t>
            </a:r>
            <a:r>
              <a:rPr b="1" lang="tr"/>
              <a:t>+ 2n</a:t>
            </a:r>
            <a:r>
              <a:rPr b="1" baseline="30000" lang="tr"/>
              <a:t>2 </a:t>
            </a:r>
            <a:r>
              <a:rPr b="1" lang="tr"/>
              <a:t>+ 4n + 1 </a:t>
            </a:r>
            <a:endParaRPr b="1"/>
          </a:p>
          <a:p>
            <a:pPr indent="0" lvl="0" marL="0" rtl="0" algn="l">
              <a:spcBef>
                <a:spcPts val="1200"/>
              </a:spcBef>
              <a:spcAft>
                <a:spcPts val="0"/>
              </a:spcAft>
              <a:buNone/>
            </a:pPr>
            <a:r>
              <a:rPr lang="tr"/>
              <a:t>fonksiyonu için Büyük  O  hesabını yapalım.</a:t>
            </a:r>
            <a:endParaRPr/>
          </a:p>
          <a:p>
            <a:pPr indent="0" lvl="0" marL="0" rtl="0" algn="l">
              <a:spcBef>
                <a:spcPts val="1200"/>
              </a:spcBef>
              <a:spcAft>
                <a:spcPts val="0"/>
              </a:spcAft>
              <a:buNone/>
            </a:pPr>
            <a:r>
              <a:rPr lang="tr"/>
              <a:t>Bulmak istediğimiz fonksiyon, bu ifadeden daha büyük değerler üretebilmesi için mertebesi en azından  </a:t>
            </a:r>
            <a:r>
              <a:rPr b="1" lang="tr"/>
              <a:t>n</a:t>
            </a:r>
            <a:r>
              <a:rPr b="1" baseline="30000" lang="tr"/>
              <a:t>4</a:t>
            </a:r>
            <a:r>
              <a:rPr b="1" lang="tr"/>
              <a:t> </a:t>
            </a:r>
            <a:r>
              <a:rPr lang="tr"/>
              <a:t> formunda olmalıdır. Öyle bir de  </a:t>
            </a:r>
            <a:r>
              <a:rPr b="1" lang="tr"/>
              <a:t>c</a:t>
            </a:r>
            <a:r>
              <a:rPr lang="tr"/>
              <a:t>  katsayısına sahip olmalıdır ki, verilen fonksiyonun tüm terimlerinin değerleri toplamından daha büyük bir değer üretmelidir. Bu katsayı için, terimlerin minimum toplamını alabiliriz. Böylece yeni fonksiyonun değerinin daha büyük olmasını sağlarız.</a:t>
            </a:r>
            <a:endParaRPr/>
          </a:p>
          <a:p>
            <a:pPr indent="0" lvl="0" marL="0" rtl="0" algn="l">
              <a:spcBef>
                <a:spcPts val="1200"/>
              </a:spcBef>
              <a:spcAft>
                <a:spcPts val="0"/>
              </a:spcAft>
              <a:buNone/>
            </a:pPr>
            <a:r>
              <a:rPr lang="tr"/>
              <a:t>5n</a:t>
            </a:r>
            <a:r>
              <a:rPr baseline="30000" lang="tr"/>
              <a:t>4 </a:t>
            </a:r>
            <a:r>
              <a:rPr lang="tr"/>
              <a:t>+ 3n</a:t>
            </a:r>
            <a:r>
              <a:rPr baseline="30000" lang="tr"/>
              <a:t>3</a:t>
            </a:r>
            <a:r>
              <a:rPr lang="tr"/>
              <a:t> + 2n</a:t>
            </a:r>
            <a:r>
              <a:rPr baseline="30000" lang="tr"/>
              <a:t>2</a:t>
            </a:r>
            <a:r>
              <a:rPr lang="tr"/>
              <a:t> + 4n + 1  ≤   (5 + 4 + 3 + 2 + 1)n</a:t>
            </a:r>
            <a:r>
              <a:rPr baseline="30000" lang="tr"/>
              <a:t>4  </a:t>
            </a:r>
            <a:r>
              <a:rPr lang="tr"/>
              <a:t>= cn</a:t>
            </a:r>
            <a:r>
              <a:rPr baseline="30000" lang="tr"/>
              <a:t>4</a:t>
            </a:r>
            <a:r>
              <a:rPr lang="tr"/>
              <a:t>  ve bu durumda,</a:t>
            </a:r>
            <a:endParaRPr/>
          </a:p>
          <a:p>
            <a:pPr indent="0" lvl="0" marL="0" rtl="0" algn="l">
              <a:spcBef>
                <a:spcPts val="1200"/>
              </a:spcBef>
              <a:spcAft>
                <a:spcPts val="1200"/>
              </a:spcAft>
              <a:buNone/>
            </a:pPr>
            <a:r>
              <a:rPr lang="tr"/>
              <a:t>n ≥ n</a:t>
            </a:r>
            <a:r>
              <a:rPr baseline="-25000" lang="tr"/>
              <a:t>0</a:t>
            </a:r>
            <a:r>
              <a:rPr lang="tr"/>
              <a:t> = 1  için,  c = 15  olur.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tr"/>
              <a:t>Karmaşıklık - Büyük 𝛰 Hesabı</a:t>
            </a:r>
            <a:endParaRPr/>
          </a:p>
          <a:p>
            <a:pPr indent="0" lvl="0" marL="0" rtl="0" algn="l">
              <a:spcBef>
                <a:spcPts val="0"/>
              </a:spcBef>
              <a:spcAft>
                <a:spcPts val="0"/>
              </a:spcAft>
              <a:buNone/>
            </a:pPr>
            <a:r>
              <a:t/>
            </a:r>
            <a:endParaRPr/>
          </a:p>
        </p:txBody>
      </p:sp>
      <p:sp>
        <p:nvSpPr>
          <p:cNvPr id="130" name="Google Shape;130;p25"/>
          <p:cNvSpPr txBox="1"/>
          <p:nvPr>
            <p:ph idx="1" type="body"/>
          </p:nvPr>
        </p:nvSpPr>
        <p:spPr>
          <a:xfrm>
            <a:off x="0" y="856625"/>
            <a:ext cx="9144000" cy="40179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tr"/>
              <a:t>Aşağıdaki grafikte,  T(n) = n</a:t>
            </a:r>
            <a:r>
              <a:rPr baseline="30000" lang="tr"/>
              <a:t>2</a:t>
            </a:r>
            <a:r>
              <a:rPr lang="tr"/>
              <a:t>+1000 = O(n</a:t>
            </a:r>
            <a:r>
              <a:rPr baseline="30000" lang="tr"/>
              <a:t>2</a:t>
            </a:r>
            <a:r>
              <a:rPr lang="tr"/>
              <a:t>)  olduğunu görebiliriz;  C = 2  ve  n</a:t>
            </a:r>
            <a:r>
              <a:rPr baseline="-25000" lang="tr"/>
              <a:t>0 </a:t>
            </a:r>
            <a:r>
              <a:rPr lang="tr"/>
              <a:t>≈ 31.6 ‘dır.</a:t>
            </a:r>
            <a:endParaRPr/>
          </a:p>
          <a:p>
            <a:pPr indent="0" lvl="0" marL="457200" rtl="0" algn="l">
              <a:spcBef>
                <a:spcPts val="1200"/>
              </a:spcBef>
              <a:spcAft>
                <a:spcPts val="1200"/>
              </a:spcAft>
              <a:buNone/>
            </a:pPr>
            <a:r>
              <a:t/>
            </a:r>
            <a:endParaRPr/>
          </a:p>
        </p:txBody>
      </p:sp>
      <p:pic>
        <p:nvPicPr>
          <p:cNvPr id="131" name="Google Shape;131;p25"/>
          <p:cNvPicPr preferRelativeResize="0"/>
          <p:nvPr/>
        </p:nvPicPr>
        <p:blipFill rotWithShape="1">
          <a:blip r:embed="rId3">
            <a:alphaModFix/>
          </a:blip>
          <a:srcRect b="2010" l="0" r="0" t="6606"/>
          <a:stretch/>
        </p:blipFill>
        <p:spPr>
          <a:xfrm>
            <a:off x="1878700" y="1363275"/>
            <a:ext cx="5599226" cy="3728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tr"/>
              <a:t>Karmaşıklık - Büyük 𝛰 Hesabı</a:t>
            </a:r>
            <a:endParaRPr/>
          </a:p>
          <a:p>
            <a:pPr indent="0" lvl="0" marL="0" rtl="0" algn="l">
              <a:spcBef>
                <a:spcPts val="0"/>
              </a:spcBef>
              <a:spcAft>
                <a:spcPts val="0"/>
              </a:spcAft>
              <a:buNone/>
            </a:pPr>
            <a:r>
              <a:t/>
            </a:r>
            <a:endParaRPr/>
          </a:p>
        </p:txBody>
      </p:sp>
      <p:sp>
        <p:nvSpPr>
          <p:cNvPr id="137" name="Google Shape;137;p26"/>
          <p:cNvSpPr txBox="1"/>
          <p:nvPr>
            <p:ph idx="1" type="body"/>
          </p:nvPr>
        </p:nvSpPr>
        <p:spPr>
          <a:xfrm>
            <a:off x="311700" y="856625"/>
            <a:ext cx="8520600" cy="4017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tr"/>
              <a:t>Soru: </a:t>
            </a:r>
            <a:r>
              <a:rPr lang="tr"/>
              <a:t>f(n) = 4n + 9  için, üst sınırını bulunuz?</a:t>
            </a:r>
            <a:endParaRPr/>
          </a:p>
          <a:p>
            <a:pPr indent="0" lvl="0" marL="0" rtl="0" algn="l">
              <a:spcBef>
                <a:spcPts val="1200"/>
              </a:spcBef>
              <a:spcAft>
                <a:spcPts val="0"/>
              </a:spcAft>
              <a:buClr>
                <a:schemeClr val="dk1"/>
              </a:buClr>
              <a:buSzPts val="1100"/>
              <a:buFont typeface="Arial"/>
              <a:buNone/>
            </a:pPr>
            <a:r>
              <a:rPr lang="tr"/>
              <a:t>Çözüm:</a:t>
            </a:r>
            <a:endParaRPr/>
          </a:p>
          <a:p>
            <a:pPr indent="0" lvl="0" marL="457200" rtl="0" algn="l">
              <a:spcBef>
                <a:spcPts val="1200"/>
              </a:spcBef>
              <a:spcAft>
                <a:spcPts val="0"/>
              </a:spcAft>
              <a:buClr>
                <a:schemeClr val="dk1"/>
              </a:buClr>
              <a:buSzPts val="1100"/>
              <a:buFont typeface="Arial"/>
              <a:buNone/>
            </a:pPr>
            <a:r>
              <a:rPr lang="tr"/>
              <a:t>   4n + 9 ≤ 5n ,  ∀ n ≥ 9 </a:t>
            </a:r>
            <a:endParaRPr/>
          </a:p>
          <a:p>
            <a:pPr indent="0" lvl="0" marL="457200" rtl="0" algn="l">
              <a:spcBef>
                <a:spcPts val="1200"/>
              </a:spcBef>
              <a:spcAft>
                <a:spcPts val="0"/>
              </a:spcAft>
              <a:buNone/>
            </a:pPr>
            <a:r>
              <a:rPr lang="tr"/>
              <a:t>∴ 4n + 9 = O(n) ′dir.  c = 5 ve n</a:t>
            </a:r>
            <a:r>
              <a:rPr baseline="-25000" lang="tr"/>
              <a:t>0</a:t>
            </a:r>
            <a:r>
              <a:rPr lang="tr"/>
              <a:t>= 9  olmak kaydıyla.</a:t>
            </a:r>
            <a:endParaRPr/>
          </a:p>
          <a:p>
            <a:pPr indent="0" lvl="0" marL="457200" rtl="0" algn="l">
              <a:spcBef>
                <a:spcPts val="1200"/>
              </a:spcBef>
              <a:spcAft>
                <a:spcPts val="0"/>
              </a:spcAft>
              <a:buClr>
                <a:schemeClr val="dk1"/>
              </a:buClr>
              <a:buSzPts val="1100"/>
              <a:buFont typeface="Arial"/>
              <a:buNone/>
            </a:pPr>
            <a:r>
              <a:t/>
            </a:r>
            <a:endParaRPr/>
          </a:p>
          <a:p>
            <a:pPr indent="0" lvl="0" marL="0" rtl="0" algn="l">
              <a:spcBef>
                <a:spcPts val="1200"/>
              </a:spcBef>
              <a:spcAft>
                <a:spcPts val="0"/>
              </a:spcAft>
              <a:buClr>
                <a:schemeClr val="dk1"/>
              </a:buClr>
              <a:buSzPts val="1100"/>
              <a:buFont typeface="Arial"/>
              <a:buNone/>
            </a:pPr>
            <a:r>
              <a:rPr lang="tr"/>
              <a:t>Soru: f(n) = n</a:t>
            </a:r>
            <a:r>
              <a:rPr baseline="30000" lang="tr"/>
              <a:t>2 </a:t>
            </a:r>
            <a:r>
              <a:rPr lang="tr"/>
              <a:t>+ 1  için, üst sınırını bulunuz?</a:t>
            </a:r>
            <a:endParaRPr/>
          </a:p>
          <a:p>
            <a:pPr indent="0" lvl="0" marL="0" rtl="0" algn="l">
              <a:spcBef>
                <a:spcPts val="1200"/>
              </a:spcBef>
              <a:spcAft>
                <a:spcPts val="0"/>
              </a:spcAft>
              <a:buClr>
                <a:schemeClr val="dk1"/>
              </a:buClr>
              <a:buSzPts val="1100"/>
              <a:buFont typeface="Arial"/>
              <a:buNone/>
            </a:pPr>
            <a:r>
              <a:rPr lang="tr"/>
              <a:t>Çözüm:</a:t>
            </a:r>
            <a:endParaRPr/>
          </a:p>
          <a:p>
            <a:pPr indent="0" lvl="0" marL="457200" rtl="0" algn="l">
              <a:spcBef>
                <a:spcPts val="1200"/>
              </a:spcBef>
              <a:spcAft>
                <a:spcPts val="0"/>
              </a:spcAft>
              <a:buClr>
                <a:schemeClr val="dk1"/>
              </a:buClr>
              <a:buSzPts val="1100"/>
              <a:buFont typeface="Arial"/>
              <a:buNone/>
            </a:pPr>
            <a:r>
              <a:rPr lang="tr"/>
              <a:t>   n</a:t>
            </a:r>
            <a:r>
              <a:rPr baseline="30000" lang="tr"/>
              <a:t>2 </a:t>
            </a:r>
            <a:r>
              <a:rPr lang="tr"/>
              <a:t>+ 1 ≤ 2n</a:t>
            </a:r>
            <a:r>
              <a:rPr baseline="30000" lang="tr"/>
              <a:t>2</a:t>
            </a:r>
            <a:r>
              <a:rPr lang="tr"/>
              <a:t> ,  ∀ n ≥ 1 </a:t>
            </a:r>
            <a:endParaRPr/>
          </a:p>
          <a:p>
            <a:pPr indent="0" lvl="0" marL="457200" rtl="0" algn="l">
              <a:spcBef>
                <a:spcPts val="1200"/>
              </a:spcBef>
              <a:spcAft>
                <a:spcPts val="1200"/>
              </a:spcAft>
              <a:buNone/>
            </a:pPr>
            <a:r>
              <a:rPr lang="tr"/>
              <a:t>∴ n</a:t>
            </a:r>
            <a:r>
              <a:rPr baseline="30000" lang="tr"/>
              <a:t>2 </a:t>
            </a:r>
            <a:r>
              <a:rPr lang="tr"/>
              <a:t>+ 1 = O(n</a:t>
            </a:r>
            <a:r>
              <a:rPr baseline="30000" lang="tr"/>
              <a:t>2</a:t>
            </a:r>
            <a:r>
              <a:rPr lang="tr"/>
              <a:t>) ′dir.   c = 2  ve  n</a:t>
            </a:r>
            <a:r>
              <a:rPr baseline="-25000" lang="tr"/>
              <a:t>0 </a:t>
            </a:r>
            <a:r>
              <a:rPr lang="tr"/>
              <a:t>= 1  olmak kaydıyla.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tr"/>
              <a:t>Karmaşıklık - Büyük 𝛰 Hesabı</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43" name="Google Shape;143;p27"/>
          <p:cNvSpPr txBox="1"/>
          <p:nvPr>
            <p:ph idx="1" type="body"/>
          </p:nvPr>
        </p:nvSpPr>
        <p:spPr>
          <a:xfrm>
            <a:off x="311700" y="856625"/>
            <a:ext cx="8520600" cy="4017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tr"/>
              <a:t>Soru:  </a:t>
            </a:r>
            <a:r>
              <a:rPr lang="tr"/>
              <a:t>f(n) = n</a:t>
            </a:r>
            <a:r>
              <a:rPr baseline="30000" lang="tr"/>
              <a:t>4 </a:t>
            </a:r>
            <a:r>
              <a:rPr lang="tr"/>
              <a:t>+ 100n</a:t>
            </a:r>
            <a:r>
              <a:rPr baseline="30000" lang="tr"/>
              <a:t>2 </a:t>
            </a:r>
            <a:r>
              <a:rPr lang="tr"/>
              <a:t>+ 50  için, üst sınırını bulunuz.</a:t>
            </a:r>
            <a:endParaRPr/>
          </a:p>
          <a:p>
            <a:pPr indent="0" lvl="0" marL="0" rtl="0" algn="l">
              <a:spcBef>
                <a:spcPts val="1200"/>
              </a:spcBef>
              <a:spcAft>
                <a:spcPts val="0"/>
              </a:spcAft>
              <a:buClr>
                <a:schemeClr val="dk1"/>
              </a:buClr>
              <a:buSzPct val="61111"/>
              <a:buFont typeface="Arial"/>
              <a:buNone/>
            </a:pPr>
            <a:r>
              <a:rPr lang="tr"/>
              <a:t>Çözüm:</a:t>
            </a:r>
            <a:endParaRPr/>
          </a:p>
          <a:p>
            <a:pPr indent="0" lvl="0" marL="457200" rtl="0" algn="l">
              <a:spcBef>
                <a:spcPts val="1200"/>
              </a:spcBef>
              <a:spcAft>
                <a:spcPts val="0"/>
              </a:spcAft>
              <a:buClr>
                <a:schemeClr val="dk1"/>
              </a:buClr>
              <a:buSzPct val="61111"/>
              <a:buFont typeface="Arial"/>
              <a:buNone/>
            </a:pPr>
            <a:r>
              <a:rPr lang="tr"/>
              <a:t>   n</a:t>
            </a:r>
            <a:r>
              <a:rPr baseline="30000" lang="tr"/>
              <a:t>4</a:t>
            </a:r>
            <a:r>
              <a:rPr lang="tr"/>
              <a:t> + 100n</a:t>
            </a:r>
            <a:r>
              <a:rPr baseline="30000" lang="tr"/>
              <a:t>2</a:t>
            </a:r>
            <a:r>
              <a:rPr lang="tr"/>
              <a:t> + 50 ≤ 2n</a:t>
            </a:r>
            <a:r>
              <a:rPr baseline="30000" lang="tr"/>
              <a:t>4</a:t>
            </a:r>
            <a:r>
              <a:rPr lang="tr"/>
              <a:t> ,  ∀ n ≥ 11 </a:t>
            </a:r>
            <a:endParaRPr/>
          </a:p>
          <a:p>
            <a:pPr indent="0" lvl="0" marL="457200" rtl="0" algn="l">
              <a:spcBef>
                <a:spcPts val="1200"/>
              </a:spcBef>
              <a:spcAft>
                <a:spcPts val="0"/>
              </a:spcAft>
              <a:buNone/>
            </a:pPr>
            <a:r>
              <a:rPr lang="tr"/>
              <a:t>∴ n</a:t>
            </a:r>
            <a:r>
              <a:rPr baseline="30000" lang="tr"/>
              <a:t>4</a:t>
            </a:r>
            <a:r>
              <a:rPr lang="tr"/>
              <a:t> + 100n</a:t>
            </a:r>
            <a:r>
              <a:rPr baseline="30000" lang="tr"/>
              <a:t>2</a:t>
            </a:r>
            <a:r>
              <a:rPr lang="tr"/>
              <a:t> + 50 = O(n</a:t>
            </a:r>
            <a:r>
              <a:rPr baseline="30000" lang="tr"/>
              <a:t>4</a:t>
            </a:r>
            <a:r>
              <a:rPr lang="tr"/>
              <a:t>) ′dir.   c = 2  ve  n</a:t>
            </a:r>
            <a:r>
              <a:rPr baseline="-25000" lang="tr"/>
              <a:t>0</a:t>
            </a:r>
            <a:r>
              <a:rPr lang="tr"/>
              <a:t> = 11  olmak kaydıyla.</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tr"/>
              <a:t>Soru: f(n) = 2n</a:t>
            </a:r>
            <a:r>
              <a:rPr baseline="30000" lang="tr"/>
              <a:t>3</a:t>
            </a:r>
            <a:r>
              <a:rPr lang="tr"/>
              <a:t> − 2n</a:t>
            </a:r>
            <a:r>
              <a:rPr baseline="30000" lang="tr"/>
              <a:t>2</a:t>
            </a:r>
            <a:r>
              <a:rPr lang="tr"/>
              <a:t>  için, üst sınırını bulunuz.</a:t>
            </a:r>
            <a:endParaRPr/>
          </a:p>
          <a:p>
            <a:pPr indent="0" lvl="0" marL="0" rtl="0" algn="l">
              <a:spcBef>
                <a:spcPts val="1200"/>
              </a:spcBef>
              <a:spcAft>
                <a:spcPts val="0"/>
              </a:spcAft>
              <a:buClr>
                <a:schemeClr val="dk1"/>
              </a:buClr>
              <a:buSzPct val="61111"/>
              <a:buFont typeface="Arial"/>
              <a:buNone/>
            </a:pPr>
            <a:r>
              <a:rPr lang="tr"/>
              <a:t>Çözüm:</a:t>
            </a:r>
            <a:endParaRPr/>
          </a:p>
          <a:p>
            <a:pPr indent="0" lvl="0" marL="457200" rtl="0" algn="l">
              <a:spcBef>
                <a:spcPts val="1200"/>
              </a:spcBef>
              <a:spcAft>
                <a:spcPts val="0"/>
              </a:spcAft>
              <a:buClr>
                <a:schemeClr val="dk1"/>
              </a:buClr>
              <a:buSzPct val="61111"/>
              <a:buFont typeface="Arial"/>
              <a:buNone/>
            </a:pPr>
            <a:r>
              <a:rPr lang="tr"/>
              <a:t>   2n</a:t>
            </a:r>
            <a:r>
              <a:rPr baseline="30000" lang="tr"/>
              <a:t>3</a:t>
            </a:r>
            <a:r>
              <a:rPr lang="tr"/>
              <a:t> − 2n</a:t>
            </a:r>
            <a:r>
              <a:rPr baseline="30000" lang="tr"/>
              <a:t>2</a:t>
            </a:r>
            <a:r>
              <a:rPr lang="tr"/>
              <a:t> ≤ 2n</a:t>
            </a:r>
            <a:r>
              <a:rPr baseline="30000" lang="tr"/>
              <a:t>3</a:t>
            </a:r>
            <a:r>
              <a:rPr lang="tr"/>
              <a:t>  ,   ∀ n ≥ 1 </a:t>
            </a:r>
            <a:endParaRPr/>
          </a:p>
          <a:p>
            <a:pPr indent="0" lvl="0" marL="457200" rtl="0" algn="l">
              <a:spcBef>
                <a:spcPts val="1200"/>
              </a:spcBef>
              <a:spcAft>
                <a:spcPts val="0"/>
              </a:spcAft>
              <a:buClr>
                <a:schemeClr val="dk1"/>
              </a:buClr>
              <a:buSzPct val="61111"/>
              <a:buFont typeface="Arial"/>
              <a:buNone/>
            </a:pPr>
            <a:r>
              <a:rPr lang="tr"/>
              <a:t>∴ 2n</a:t>
            </a:r>
            <a:r>
              <a:rPr baseline="30000" lang="tr"/>
              <a:t>3</a:t>
            </a:r>
            <a:r>
              <a:rPr lang="tr"/>
              <a:t> − 2n</a:t>
            </a:r>
            <a:r>
              <a:rPr baseline="30000" lang="tr"/>
              <a:t>2</a:t>
            </a:r>
            <a:r>
              <a:rPr lang="tr"/>
              <a:t> = O(n</a:t>
            </a:r>
            <a:r>
              <a:rPr baseline="30000" lang="tr"/>
              <a:t>3</a:t>
            </a:r>
            <a:r>
              <a:rPr lang="tr"/>
              <a:t>) ′dir.  c = 2  ve  n</a:t>
            </a:r>
            <a:r>
              <a:rPr baseline="30000" lang="tr"/>
              <a:t>0</a:t>
            </a:r>
            <a:r>
              <a:rPr lang="tr"/>
              <a:t> = 1  olmak kaydıyla.</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tr"/>
              <a:t>Karmaşıklık - Büyük 𝛰 Hesabı</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149" name="Google Shape;149;p28"/>
          <p:cNvSpPr txBox="1"/>
          <p:nvPr>
            <p:ph idx="1" type="body"/>
          </p:nvPr>
        </p:nvSpPr>
        <p:spPr>
          <a:xfrm>
            <a:off x="311700" y="856625"/>
            <a:ext cx="8520600" cy="4017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tr"/>
              <a:t>Soru:  </a:t>
            </a:r>
            <a:r>
              <a:rPr lang="tr"/>
              <a:t>f(n) = n  için, üst sınırını bulunuz.</a:t>
            </a:r>
            <a:endParaRPr/>
          </a:p>
          <a:p>
            <a:pPr indent="0" lvl="0" marL="0" rtl="0" algn="l">
              <a:spcBef>
                <a:spcPts val="1200"/>
              </a:spcBef>
              <a:spcAft>
                <a:spcPts val="0"/>
              </a:spcAft>
              <a:buClr>
                <a:schemeClr val="dk1"/>
              </a:buClr>
              <a:buSzPts val="1100"/>
              <a:buFont typeface="Arial"/>
              <a:buNone/>
            </a:pPr>
            <a:r>
              <a:rPr lang="tr"/>
              <a:t>Çözüm:</a:t>
            </a:r>
            <a:endParaRPr/>
          </a:p>
          <a:p>
            <a:pPr indent="0" lvl="0" marL="457200" rtl="0" algn="l">
              <a:spcBef>
                <a:spcPts val="1200"/>
              </a:spcBef>
              <a:spcAft>
                <a:spcPts val="0"/>
              </a:spcAft>
              <a:buClr>
                <a:schemeClr val="dk1"/>
              </a:buClr>
              <a:buSzPts val="1100"/>
              <a:buFont typeface="Arial"/>
              <a:buNone/>
            </a:pPr>
            <a:r>
              <a:rPr lang="tr"/>
              <a:t>   n ≤ n ,  ∀ n ≥ 1 </a:t>
            </a:r>
            <a:endParaRPr/>
          </a:p>
          <a:p>
            <a:pPr indent="0" lvl="0" marL="457200" rtl="0" algn="l">
              <a:spcBef>
                <a:spcPts val="1200"/>
              </a:spcBef>
              <a:spcAft>
                <a:spcPts val="0"/>
              </a:spcAft>
              <a:buClr>
                <a:schemeClr val="dk1"/>
              </a:buClr>
              <a:buSzPts val="1100"/>
              <a:buFont typeface="Arial"/>
              <a:buNone/>
            </a:pPr>
            <a:r>
              <a:rPr lang="tr"/>
              <a:t>∴ n = O(n) ′dir.   c = 1  ve  n</a:t>
            </a:r>
            <a:r>
              <a:rPr baseline="-25000" lang="tr"/>
              <a:t>0</a:t>
            </a:r>
            <a:r>
              <a:rPr lang="tr"/>
              <a:t> = 1  olmak kaydıyla.</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tr"/>
              <a:t>Soru:  f(n) = 500  için, üst sınırını bulunuz.</a:t>
            </a:r>
            <a:endParaRPr/>
          </a:p>
          <a:p>
            <a:pPr indent="0" lvl="0" marL="0" rtl="0" algn="l">
              <a:spcBef>
                <a:spcPts val="1200"/>
              </a:spcBef>
              <a:spcAft>
                <a:spcPts val="0"/>
              </a:spcAft>
              <a:buClr>
                <a:schemeClr val="dk1"/>
              </a:buClr>
              <a:buSzPts val="1100"/>
              <a:buFont typeface="Arial"/>
              <a:buNone/>
            </a:pPr>
            <a:r>
              <a:rPr lang="tr"/>
              <a:t>Çözüm:</a:t>
            </a:r>
            <a:endParaRPr/>
          </a:p>
          <a:p>
            <a:pPr indent="0" lvl="0" marL="457200" rtl="0" algn="l">
              <a:spcBef>
                <a:spcPts val="1200"/>
              </a:spcBef>
              <a:spcAft>
                <a:spcPts val="0"/>
              </a:spcAft>
              <a:buClr>
                <a:schemeClr val="dk1"/>
              </a:buClr>
              <a:buSzPts val="1100"/>
              <a:buFont typeface="Arial"/>
              <a:buNone/>
            </a:pPr>
            <a:r>
              <a:rPr lang="tr"/>
              <a:t>   500 ≤ 500 ,  ∀ n ≥ 1 </a:t>
            </a:r>
            <a:endParaRPr/>
          </a:p>
          <a:p>
            <a:pPr indent="0" lvl="0" marL="457200" rtl="0" algn="l">
              <a:spcBef>
                <a:spcPts val="1200"/>
              </a:spcBef>
              <a:spcAft>
                <a:spcPts val="1200"/>
              </a:spcAft>
              <a:buNone/>
            </a:pPr>
            <a:r>
              <a:rPr lang="tr"/>
              <a:t>∴ 500 = O(1) ′dir.  c = 1  ve  n</a:t>
            </a:r>
            <a:r>
              <a:rPr baseline="-25000" lang="tr"/>
              <a:t>0</a:t>
            </a:r>
            <a:r>
              <a:rPr lang="tr"/>
              <a:t> = 1  olmak kaydıyla.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Karmaşıklık - Büyük 𝛰 Hesabı</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5" name="Google Shape;155;p29"/>
          <p:cNvSpPr txBox="1"/>
          <p:nvPr>
            <p:ph idx="1" type="body"/>
          </p:nvPr>
        </p:nvSpPr>
        <p:spPr>
          <a:xfrm>
            <a:off x="311700" y="856625"/>
            <a:ext cx="8520600" cy="4017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tr"/>
              <a:t>Soru: </a:t>
            </a:r>
            <a:r>
              <a:rPr lang="tr"/>
              <a:t>f(n) = 100n + 10  için, iki farklı üst sınır bulunuz.</a:t>
            </a:r>
            <a:endParaRPr/>
          </a:p>
          <a:p>
            <a:pPr indent="0" lvl="0" marL="457200" rtl="0" algn="l">
              <a:spcBef>
                <a:spcPts val="1200"/>
              </a:spcBef>
              <a:spcAft>
                <a:spcPts val="0"/>
              </a:spcAft>
              <a:buNone/>
            </a:pPr>
            <a:r>
              <a:rPr lang="tr"/>
              <a:t>Çözüm 1:</a:t>
            </a:r>
            <a:endParaRPr/>
          </a:p>
          <a:p>
            <a:pPr indent="0" lvl="0" marL="914400" rtl="0" algn="l">
              <a:spcBef>
                <a:spcPts val="1200"/>
              </a:spcBef>
              <a:spcAft>
                <a:spcPts val="0"/>
              </a:spcAft>
              <a:buNone/>
            </a:pPr>
            <a:r>
              <a:rPr lang="tr"/>
              <a:t>   100n + 10 ≤ 100n + n </a:t>
            </a:r>
            <a:endParaRPr/>
          </a:p>
          <a:p>
            <a:pPr indent="0" lvl="0" marL="914400" rtl="0" algn="l">
              <a:spcBef>
                <a:spcPts val="1200"/>
              </a:spcBef>
              <a:spcAft>
                <a:spcPts val="0"/>
              </a:spcAft>
              <a:buNone/>
            </a:pPr>
            <a:r>
              <a:rPr lang="tr"/>
              <a:t>   100n + 10 ≤ 101n, 	∀ n ≥ 10 </a:t>
            </a:r>
            <a:endParaRPr/>
          </a:p>
          <a:p>
            <a:pPr indent="0" lvl="0" marL="914400" rtl="0" algn="l">
              <a:spcBef>
                <a:spcPts val="1200"/>
              </a:spcBef>
              <a:spcAft>
                <a:spcPts val="0"/>
              </a:spcAft>
              <a:buNone/>
            </a:pPr>
            <a:r>
              <a:rPr lang="tr"/>
              <a:t>∴ 101n,	c = 101 ve  n</a:t>
            </a:r>
            <a:r>
              <a:rPr baseline="-25000" lang="tr"/>
              <a:t>0</a:t>
            </a:r>
            <a:r>
              <a:rPr lang="tr"/>
              <a:t>= 10  olmak kaydıyla, bir üst sınırdır.</a:t>
            </a:r>
            <a:endParaRPr/>
          </a:p>
          <a:p>
            <a:pPr indent="0" lvl="0" marL="457200" rtl="0" algn="l">
              <a:spcBef>
                <a:spcPts val="1200"/>
              </a:spcBef>
              <a:spcAft>
                <a:spcPts val="0"/>
              </a:spcAft>
              <a:buNone/>
            </a:pPr>
            <a:r>
              <a:rPr lang="tr"/>
              <a:t>Çözüm 2:</a:t>
            </a:r>
            <a:endParaRPr/>
          </a:p>
          <a:p>
            <a:pPr indent="0" lvl="0" marL="914400" rtl="0" algn="l">
              <a:spcBef>
                <a:spcPts val="1200"/>
              </a:spcBef>
              <a:spcAft>
                <a:spcPts val="0"/>
              </a:spcAft>
              <a:buNone/>
            </a:pPr>
            <a:r>
              <a:rPr lang="tr"/>
              <a:t>   100n + 10 ≤ 100n + 10n </a:t>
            </a:r>
            <a:endParaRPr/>
          </a:p>
          <a:p>
            <a:pPr indent="0" lvl="0" marL="914400" rtl="0" algn="l">
              <a:spcBef>
                <a:spcPts val="1200"/>
              </a:spcBef>
              <a:spcAft>
                <a:spcPts val="0"/>
              </a:spcAft>
              <a:buNone/>
            </a:pPr>
            <a:r>
              <a:rPr lang="tr"/>
              <a:t>   100n + 10 ≤ 110n </a:t>
            </a:r>
            <a:r>
              <a:rPr lang="tr"/>
              <a:t>, 		∀ n ≥ 1 </a:t>
            </a:r>
            <a:endParaRPr/>
          </a:p>
          <a:p>
            <a:pPr indent="457200" lvl="0" marL="457200" rtl="0" algn="l">
              <a:spcBef>
                <a:spcPts val="1200"/>
              </a:spcBef>
              <a:spcAft>
                <a:spcPts val="1200"/>
              </a:spcAft>
              <a:buNone/>
            </a:pPr>
            <a:r>
              <a:rPr lang="tr"/>
              <a:t>∴ 110n ,  c = 101  ve  n</a:t>
            </a:r>
            <a:r>
              <a:rPr baseline="-25000" lang="tr"/>
              <a:t>0 </a:t>
            </a:r>
            <a:r>
              <a:rPr lang="tr"/>
              <a:t>= 1  olmak kaydıyla, bir üst sınırdır.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311700" y="2164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tr" sz="1800">
                <a:solidFill>
                  <a:schemeClr val="dk2"/>
                </a:solidFill>
              </a:rPr>
              <a:t>Büyük O Değişim Şekli</a:t>
            </a:r>
            <a:endParaRPr/>
          </a:p>
        </p:txBody>
      </p:sp>
      <p:sp>
        <p:nvSpPr>
          <p:cNvPr id="161" name="Google Shape;161;p30"/>
          <p:cNvSpPr txBox="1"/>
          <p:nvPr>
            <p:ph idx="1" type="body"/>
          </p:nvPr>
        </p:nvSpPr>
        <p:spPr>
          <a:xfrm>
            <a:off x="311700" y="856625"/>
            <a:ext cx="8520600" cy="4017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523"/>
              <a:buNone/>
            </a:pPr>
            <a:r>
              <a:rPr b="1" lang="tr" sz="900">
                <a:solidFill>
                  <a:srgbClr val="212121"/>
                </a:solidFill>
                <a:highlight>
                  <a:srgbClr val="FFFFFF"/>
                </a:highlight>
                <a:latin typeface="Roboto"/>
                <a:ea typeface="Roboto"/>
                <a:cs typeface="Roboto"/>
                <a:sym typeface="Roboto"/>
              </a:rPr>
              <a:t> </a:t>
            </a:r>
            <a:endParaRPr b="1" sz="900">
              <a:solidFill>
                <a:srgbClr val="212121"/>
              </a:solidFill>
              <a:highlight>
                <a:srgbClr val="FFFFFF"/>
              </a:highlight>
              <a:latin typeface="Roboto"/>
              <a:ea typeface="Roboto"/>
              <a:cs typeface="Roboto"/>
              <a:sym typeface="Roboto"/>
            </a:endParaRPr>
          </a:p>
        </p:txBody>
      </p:sp>
      <p:graphicFrame>
        <p:nvGraphicFramePr>
          <p:cNvPr id="162" name="Google Shape;162;p30"/>
          <p:cNvGraphicFramePr/>
          <p:nvPr/>
        </p:nvGraphicFramePr>
        <p:xfrm>
          <a:off x="114938" y="131725"/>
          <a:ext cx="3000000" cy="3000000"/>
        </p:xfrm>
        <a:graphic>
          <a:graphicData uri="http://schemas.openxmlformats.org/drawingml/2006/table">
            <a:tbl>
              <a:tblPr>
                <a:solidFill>
                  <a:srgbClr val="FFFFFF"/>
                </a:solidFill>
                <a:tableStyleId>{3BBA3D17-FB23-43D5-B30B-704412B4CCC7}</a:tableStyleId>
              </a:tblPr>
              <a:tblGrid>
                <a:gridCol w="1030500"/>
                <a:gridCol w="965425"/>
                <a:gridCol w="6918200"/>
              </a:tblGrid>
              <a:tr h="482625">
                <a:tc>
                  <a:txBody>
                    <a:bodyPr/>
                    <a:lstStyle/>
                    <a:p>
                      <a:pPr indent="0" lvl="0" marL="76200" rtl="0" algn="ctr">
                        <a:spcBef>
                          <a:spcPts val="0"/>
                        </a:spcBef>
                        <a:spcAft>
                          <a:spcPts val="0"/>
                        </a:spcAft>
                        <a:buNone/>
                      </a:pPr>
                      <a:r>
                        <a:rPr b="1" lang="tr">
                          <a:solidFill>
                            <a:srgbClr val="212121"/>
                          </a:solidFill>
                          <a:highlight>
                            <a:srgbClr val="FFFFFF"/>
                          </a:highlight>
                          <a:latin typeface="Times New Roman"/>
                          <a:ea typeface="Times New Roman"/>
                          <a:cs typeface="Times New Roman"/>
                          <a:sym typeface="Times New Roman"/>
                        </a:rPr>
                        <a:t>Big-𝛰</a:t>
                      </a:r>
                      <a:endParaRPr b="1">
                        <a:solidFill>
                          <a:srgbClr val="212121"/>
                        </a:solidFill>
                        <a:highlight>
                          <a:srgbClr val="FFFFFF"/>
                        </a:highlight>
                        <a:latin typeface="Times New Roman"/>
                        <a:ea typeface="Times New Roman"/>
                        <a:cs typeface="Times New Roman"/>
                        <a:sym typeface="Times New Roman"/>
                      </a:endParaRPr>
                    </a:p>
                    <a:p>
                      <a:pPr indent="0" lvl="0" marL="76200" marR="0" rtl="0" algn="ctr">
                        <a:spcBef>
                          <a:spcPts val="0"/>
                        </a:spcBef>
                        <a:spcAft>
                          <a:spcPts val="0"/>
                        </a:spcAft>
                        <a:buNone/>
                      </a:pPr>
                      <a:r>
                        <a:rPr b="1" lang="tr">
                          <a:solidFill>
                            <a:srgbClr val="212121"/>
                          </a:solidFill>
                          <a:highlight>
                            <a:srgbClr val="FFFFFF"/>
                          </a:highlight>
                          <a:latin typeface="Times New Roman"/>
                          <a:ea typeface="Times New Roman"/>
                          <a:cs typeface="Times New Roman"/>
                          <a:sym typeface="Times New Roman"/>
                        </a:rPr>
                        <a:t>Fonksiyonu</a:t>
                      </a:r>
                      <a:endParaRPr b="1">
                        <a:solidFill>
                          <a:srgbClr val="212121"/>
                        </a:solidFill>
                        <a:highlight>
                          <a:srgbClr val="FFFFFF"/>
                        </a:highlight>
                        <a:latin typeface="Times New Roman"/>
                        <a:ea typeface="Times New Roman"/>
                        <a:cs typeface="Times New Roman"/>
                        <a:sym typeface="Times New Roman"/>
                      </a:endParaRPr>
                    </a:p>
                  </a:txBody>
                  <a:tcPr marT="57150" marB="57150" marR="57150" marL="57150" anchor="b"/>
                </a:tc>
                <a:tc>
                  <a:txBody>
                    <a:bodyPr/>
                    <a:lstStyle/>
                    <a:p>
                      <a:pPr indent="0" lvl="0" marL="76200" rtl="0" algn="ctr">
                        <a:spcBef>
                          <a:spcPts val="0"/>
                        </a:spcBef>
                        <a:spcAft>
                          <a:spcPts val="0"/>
                        </a:spcAft>
                        <a:buNone/>
                      </a:pPr>
                      <a:r>
                        <a:rPr b="1" lang="tr">
                          <a:solidFill>
                            <a:srgbClr val="212121"/>
                          </a:solidFill>
                          <a:highlight>
                            <a:srgbClr val="FFFFFF"/>
                          </a:highlight>
                          <a:latin typeface="Times New Roman"/>
                          <a:ea typeface="Times New Roman"/>
                          <a:cs typeface="Times New Roman"/>
                          <a:sym typeface="Times New Roman"/>
                        </a:rPr>
                        <a:t>Adı</a:t>
                      </a:r>
                      <a:endParaRPr b="1">
                        <a:solidFill>
                          <a:srgbClr val="212121"/>
                        </a:solidFill>
                        <a:highlight>
                          <a:srgbClr val="FFFFFF"/>
                        </a:highlight>
                        <a:latin typeface="Times New Roman"/>
                        <a:ea typeface="Times New Roman"/>
                        <a:cs typeface="Times New Roman"/>
                        <a:sym typeface="Times New Roman"/>
                      </a:endParaRPr>
                    </a:p>
                  </a:txBody>
                  <a:tcPr marT="57150" marB="57150" marR="57150" marL="57150" anchor="b"/>
                </a:tc>
                <a:tc>
                  <a:txBody>
                    <a:bodyPr/>
                    <a:lstStyle/>
                    <a:p>
                      <a:pPr indent="0" lvl="0" marL="76200" rtl="0" algn="ctr">
                        <a:spcBef>
                          <a:spcPts val="0"/>
                        </a:spcBef>
                        <a:spcAft>
                          <a:spcPts val="0"/>
                        </a:spcAft>
                        <a:buNone/>
                      </a:pPr>
                      <a:r>
                        <a:rPr b="1" lang="tr">
                          <a:solidFill>
                            <a:srgbClr val="212121"/>
                          </a:solidFill>
                          <a:highlight>
                            <a:srgbClr val="FFFFFF"/>
                          </a:highlight>
                          <a:latin typeface="Times New Roman"/>
                          <a:ea typeface="Times New Roman"/>
                          <a:cs typeface="Times New Roman"/>
                          <a:sym typeface="Times New Roman"/>
                        </a:rPr>
                        <a:t>Açıklama</a:t>
                      </a:r>
                      <a:endParaRPr b="1">
                        <a:solidFill>
                          <a:srgbClr val="212121"/>
                        </a:solidFill>
                        <a:highlight>
                          <a:srgbClr val="FFFFFF"/>
                        </a:highlight>
                        <a:latin typeface="Times New Roman"/>
                        <a:ea typeface="Times New Roman"/>
                        <a:cs typeface="Times New Roman"/>
                        <a:sym typeface="Times New Roman"/>
                      </a:endParaRPr>
                    </a:p>
                  </a:txBody>
                  <a:tcPr marT="57150" marB="57150" marR="57150" marL="57150" anchor="b"/>
                </a:tc>
              </a:tr>
              <a:tr h="313700">
                <a:tc>
                  <a:txBody>
                    <a:bodyPr/>
                    <a:lstStyle/>
                    <a:p>
                      <a:pPr indent="0" lvl="0" marL="76200" rtl="0" algn="l">
                        <a:lnSpc>
                          <a:spcPct val="100000"/>
                        </a:lnSpc>
                        <a:spcBef>
                          <a:spcPts val="0"/>
                        </a:spcBef>
                        <a:spcAft>
                          <a:spcPts val="0"/>
                        </a:spcAft>
                        <a:buNone/>
                      </a:pPr>
                      <a:r>
                        <a:rPr b="1" lang="tr">
                          <a:solidFill>
                            <a:srgbClr val="212121"/>
                          </a:solidFill>
                          <a:highlight>
                            <a:srgbClr val="FFFFFF"/>
                          </a:highlight>
                          <a:latin typeface="Times New Roman"/>
                          <a:ea typeface="Times New Roman"/>
                          <a:cs typeface="Times New Roman"/>
                          <a:sym typeface="Times New Roman"/>
                        </a:rPr>
                        <a:t>𝛰(1)</a:t>
                      </a:r>
                      <a:endParaRPr b="1">
                        <a:solidFill>
                          <a:srgbClr val="212121"/>
                        </a:solidFill>
                        <a:highlight>
                          <a:srgbClr val="FFFFFF"/>
                        </a:highlight>
                        <a:latin typeface="Times New Roman"/>
                        <a:ea typeface="Times New Roman"/>
                        <a:cs typeface="Times New Roman"/>
                        <a:sym typeface="Times New Roman"/>
                      </a:endParaRPr>
                    </a:p>
                  </a:txBody>
                  <a:tcPr marT="57150" marB="57150" marR="57150" marL="57150"/>
                </a:tc>
                <a:tc>
                  <a:txBody>
                    <a:bodyPr/>
                    <a:lstStyle/>
                    <a:p>
                      <a:pPr indent="0" lvl="0" marL="76200" rtl="0" algn="l">
                        <a:lnSpc>
                          <a:spcPct val="100000"/>
                        </a:lnSpc>
                        <a:spcBef>
                          <a:spcPts val="0"/>
                        </a:spcBef>
                        <a:spcAft>
                          <a:spcPts val="0"/>
                        </a:spcAft>
                        <a:buNone/>
                      </a:pPr>
                      <a:r>
                        <a:rPr lang="tr" sz="1300">
                          <a:solidFill>
                            <a:srgbClr val="212121"/>
                          </a:solidFill>
                          <a:highlight>
                            <a:srgbClr val="FFFFFF"/>
                          </a:highlight>
                          <a:latin typeface="Times New Roman"/>
                          <a:ea typeface="Times New Roman"/>
                          <a:cs typeface="Times New Roman"/>
                          <a:sym typeface="Times New Roman"/>
                        </a:rPr>
                        <a:t>S</a:t>
                      </a:r>
                      <a:r>
                        <a:rPr lang="tr" sz="1300">
                          <a:solidFill>
                            <a:srgbClr val="212121"/>
                          </a:solidFill>
                          <a:highlight>
                            <a:srgbClr val="FFFFFF"/>
                          </a:highlight>
                          <a:latin typeface="Times New Roman"/>
                          <a:ea typeface="Times New Roman"/>
                          <a:cs typeface="Times New Roman"/>
                          <a:sym typeface="Times New Roman"/>
                        </a:rPr>
                        <a:t>abit</a:t>
                      </a:r>
                      <a:endParaRPr sz="1300">
                        <a:solidFill>
                          <a:srgbClr val="212121"/>
                        </a:solidFill>
                        <a:highlight>
                          <a:srgbClr val="FFFFFF"/>
                        </a:highlight>
                        <a:latin typeface="Times New Roman"/>
                        <a:ea typeface="Times New Roman"/>
                        <a:cs typeface="Times New Roman"/>
                        <a:sym typeface="Times New Roman"/>
                      </a:endParaRPr>
                    </a:p>
                  </a:txBody>
                  <a:tcPr marT="57150" marB="57150" marR="57150" marL="57150"/>
                </a:tc>
                <a:tc>
                  <a:txBody>
                    <a:bodyPr/>
                    <a:lstStyle/>
                    <a:p>
                      <a:pPr indent="0" lvl="0" marL="76200" rtl="0" algn="l">
                        <a:lnSpc>
                          <a:spcPct val="100000"/>
                        </a:lnSpc>
                        <a:spcBef>
                          <a:spcPts val="0"/>
                        </a:spcBef>
                        <a:spcAft>
                          <a:spcPts val="0"/>
                        </a:spcAft>
                        <a:buNone/>
                      </a:pPr>
                      <a:r>
                        <a:rPr b="1" lang="tr" sz="1250">
                          <a:solidFill>
                            <a:srgbClr val="212121"/>
                          </a:solidFill>
                          <a:highlight>
                            <a:srgbClr val="FFFFFF"/>
                          </a:highlight>
                          <a:latin typeface="Times New Roman"/>
                          <a:ea typeface="Times New Roman"/>
                          <a:cs typeface="Times New Roman"/>
                          <a:sym typeface="Times New Roman"/>
                        </a:rPr>
                        <a:t>En hızlı.</a:t>
                      </a:r>
                      <a:r>
                        <a:rPr lang="tr" sz="1250">
                          <a:solidFill>
                            <a:srgbClr val="212121"/>
                          </a:solidFill>
                          <a:highlight>
                            <a:srgbClr val="FFFFFF"/>
                          </a:highlight>
                          <a:latin typeface="Times New Roman"/>
                          <a:ea typeface="Times New Roman"/>
                          <a:cs typeface="Times New Roman"/>
                          <a:sym typeface="Times New Roman"/>
                        </a:rPr>
                        <a:t> Verinin büyüklüğünden bağımsız, her zaman aynı miktarda zaman alır. Örnek: Bir dizinin bir öğesini indeks ile aramak.</a:t>
                      </a:r>
                      <a:endParaRPr sz="1250">
                        <a:solidFill>
                          <a:srgbClr val="212121"/>
                        </a:solidFill>
                        <a:highlight>
                          <a:srgbClr val="FFFFFF"/>
                        </a:highlight>
                        <a:latin typeface="Times New Roman"/>
                        <a:ea typeface="Times New Roman"/>
                        <a:cs typeface="Times New Roman"/>
                        <a:sym typeface="Times New Roman"/>
                      </a:endParaRPr>
                    </a:p>
                  </a:txBody>
                  <a:tcPr marT="57150" marB="57150" marR="57150" marL="57150" anchor="ctr"/>
                </a:tc>
              </a:tr>
              <a:tr h="482625">
                <a:tc>
                  <a:txBody>
                    <a:bodyPr/>
                    <a:lstStyle/>
                    <a:p>
                      <a:pPr indent="0" lvl="0" marL="76200" rtl="0" algn="l">
                        <a:lnSpc>
                          <a:spcPct val="100000"/>
                        </a:lnSpc>
                        <a:spcBef>
                          <a:spcPts val="0"/>
                        </a:spcBef>
                        <a:spcAft>
                          <a:spcPts val="0"/>
                        </a:spcAft>
                        <a:buNone/>
                      </a:pPr>
                      <a:r>
                        <a:rPr b="1" lang="tr">
                          <a:solidFill>
                            <a:srgbClr val="212121"/>
                          </a:solidFill>
                          <a:highlight>
                            <a:srgbClr val="FFFFFF"/>
                          </a:highlight>
                          <a:latin typeface="Times New Roman"/>
                          <a:ea typeface="Times New Roman"/>
                          <a:cs typeface="Times New Roman"/>
                          <a:sym typeface="Times New Roman"/>
                        </a:rPr>
                        <a:t>𝛰(log n)</a:t>
                      </a:r>
                      <a:endParaRPr b="1">
                        <a:solidFill>
                          <a:srgbClr val="212121"/>
                        </a:solidFill>
                        <a:highlight>
                          <a:srgbClr val="FFFFFF"/>
                        </a:highlight>
                        <a:latin typeface="Times New Roman"/>
                        <a:ea typeface="Times New Roman"/>
                        <a:cs typeface="Times New Roman"/>
                        <a:sym typeface="Times New Roman"/>
                      </a:endParaRPr>
                    </a:p>
                  </a:txBody>
                  <a:tcPr marT="57150" marB="57150" marR="57150" marL="57150"/>
                </a:tc>
                <a:tc>
                  <a:txBody>
                    <a:bodyPr/>
                    <a:lstStyle/>
                    <a:p>
                      <a:pPr indent="0" lvl="0" marL="76200" rtl="0" algn="l">
                        <a:lnSpc>
                          <a:spcPct val="100000"/>
                        </a:lnSpc>
                        <a:spcBef>
                          <a:spcPts val="0"/>
                        </a:spcBef>
                        <a:spcAft>
                          <a:spcPts val="0"/>
                        </a:spcAft>
                        <a:buNone/>
                      </a:pPr>
                      <a:r>
                        <a:rPr lang="tr" sz="1300">
                          <a:solidFill>
                            <a:srgbClr val="212121"/>
                          </a:solidFill>
                          <a:highlight>
                            <a:srgbClr val="FFFFFF"/>
                          </a:highlight>
                          <a:latin typeface="Times New Roman"/>
                          <a:ea typeface="Times New Roman"/>
                          <a:cs typeface="Times New Roman"/>
                          <a:sym typeface="Times New Roman"/>
                        </a:rPr>
                        <a:t>L</a:t>
                      </a:r>
                      <a:r>
                        <a:rPr lang="tr" sz="1300">
                          <a:solidFill>
                            <a:srgbClr val="212121"/>
                          </a:solidFill>
                          <a:highlight>
                            <a:srgbClr val="FFFFFF"/>
                          </a:highlight>
                          <a:latin typeface="Times New Roman"/>
                          <a:ea typeface="Times New Roman"/>
                          <a:cs typeface="Times New Roman"/>
                          <a:sym typeface="Times New Roman"/>
                        </a:rPr>
                        <a:t>ogaritmik</a:t>
                      </a:r>
                      <a:endParaRPr sz="1300">
                        <a:solidFill>
                          <a:srgbClr val="212121"/>
                        </a:solidFill>
                        <a:highlight>
                          <a:srgbClr val="FFFFFF"/>
                        </a:highlight>
                        <a:latin typeface="Times New Roman"/>
                        <a:ea typeface="Times New Roman"/>
                        <a:cs typeface="Times New Roman"/>
                        <a:sym typeface="Times New Roman"/>
                      </a:endParaRPr>
                    </a:p>
                  </a:txBody>
                  <a:tcPr marT="57150" marB="72000" marR="57150" marL="57150"/>
                </a:tc>
                <a:tc>
                  <a:txBody>
                    <a:bodyPr/>
                    <a:lstStyle/>
                    <a:p>
                      <a:pPr indent="0" lvl="0" marL="76200" rtl="0" algn="l">
                        <a:lnSpc>
                          <a:spcPct val="100000"/>
                        </a:lnSpc>
                        <a:spcBef>
                          <a:spcPts val="0"/>
                        </a:spcBef>
                        <a:spcAft>
                          <a:spcPts val="0"/>
                        </a:spcAft>
                        <a:buNone/>
                      </a:pPr>
                      <a:r>
                        <a:rPr b="1" lang="tr" sz="1250">
                          <a:solidFill>
                            <a:srgbClr val="212121"/>
                          </a:solidFill>
                          <a:highlight>
                            <a:srgbClr val="FFFFFF"/>
                          </a:highlight>
                          <a:latin typeface="Times New Roman"/>
                          <a:ea typeface="Times New Roman"/>
                          <a:cs typeface="Times New Roman"/>
                          <a:sym typeface="Times New Roman"/>
                        </a:rPr>
                        <a:t>Oldukça hızlı.</a:t>
                      </a:r>
                      <a:r>
                        <a:rPr lang="tr" sz="1250">
                          <a:solidFill>
                            <a:srgbClr val="212121"/>
                          </a:solidFill>
                          <a:highlight>
                            <a:srgbClr val="FFFFFF"/>
                          </a:highlight>
                          <a:latin typeface="Times New Roman"/>
                          <a:ea typeface="Times New Roman"/>
                          <a:cs typeface="Times New Roman"/>
                          <a:sym typeface="Times New Roman"/>
                        </a:rPr>
                        <a:t> Her yinelemede veri miktarı yarıya iner. 100 öğe için cevabı bulmak yaklaşık 7 adım; 1000 öğe için 10 adım ve 1 milyon öğe için yalnızca 20 adım sürer. Büyük miktarda veri için bile süper hızlıdır. Örneğin, ikili arama, birleşme sıralama (merge-sort) veya liste sıralama.</a:t>
                      </a:r>
                      <a:endParaRPr sz="1250">
                        <a:solidFill>
                          <a:srgbClr val="212121"/>
                        </a:solidFill>
                        <a:highlight>
                          <a:srgbClr val="FFFFFF"/>
                        </a:highlight>
                        <a:latin typeface="Times New Roman"/>
                        <a:ea typeface="Times New Roman"/>
                        <a:cs typeface="Times New Roman"/>
                        <a:sym typeface="Times New Roman"/>
                      </a:endParaRPr>
                    </a:p>
                  </a:txBody>
                  <a:tcPr marT="57150" marB="57150" marR="57150" marL="57150" anchor="ctr"/>
                </a:tc>
              </a:tr>
              <a:tr h="313700">
                <a:tc>
                  <a:txBody>
                    <a:bodyPr/>
                    <a:lstStyle/>
                    <a:p>
                      <a:pPr indent="0" lvl="0" marL="76200" rtl="0" algn="l">
                        <a:lnSpc>
                          <a:spcPct val="100000"/>
                        </a:lnSpc>
                        <a:spcBef>
                          <a:spcPts val="0"/>
                        </a:spcBef>
                        <a:spcAft>
                          <a:spcPts val="0"/>
                        </a:spcAft>
                        <a:buNone/>
                      </a:pPr>
                      <a:r>
                        <a:rPr b="1" lang="tr">
                          <a:solidFill>
                            <a:srgbClr val="212121"/>
                          </a:solidFill>
                          <a:highlight>
                            <a:srgbClr val="FFFFFF"/>
                          </a:highlight>
                          <a:latin typeface="Times New Roman"/>
                          <a:ea typeface="Times New Roman"/>
                          <a:cs typeface="Times New Roman"/>
                          <a:sym typeface="Times New Roman"/>
                        </a:rPr>
                        <a:t>𝛰(n)</a:t>
                      </a:r>
                      <a:endParaRPr b="1">
                        <a:solidFill>
                          <a:srgbClr val="212121"/>
                        </a:solidFill>
                        <a:highlight>
                          <a:srgbClr val="FFFFFF"/>
                        </a:highlight>
                        <a:latin typeface="Times New Roman"/>
                        <a:ea typeface="Times New Roman"/>
                        <a:cs typeface="Times New Roman"/>
                        <a:sym typeface="Times New Roman"/>
                      </a:endParaRPr>
                    </a:p>
                  </a:txBody>
                  <a:tcPr marT="57150" marB="57150" marR="57150" marL="57150"/>
                </a:tc>
                <a:tc>
                  <a:txBody>
                    <a:bodyPr/>
                    <a:lstStyle/>
                    <a:p>
                      <a:pPr indent="0" lvl="0" marL="76200" rtl="0" algn="l">
                        <a:lnSpc>
                          <a:spcPct val="100000"/>
                        </a:lnSpc>
                        <a:spcBef>
                          <a:spcPts val="0"/>
                        </a:spcBef>
                        <a:spcAft>
                          <a:spcPts val="0"/>
                        </a:spcAft>
                        <a:buNone/>
                      </a:pPr>
                      <a:r>
                        <a:rPr lang="tr" sz="1300">
                          <a:solidFill>
                            <a:srgbClr val="212121"/>
                          </a:solidFill>
                          <a:highlight>
                            <a:srgbClr val="FFFFFF"/>
                          </a:highlight>
                          <a:latin typeface="Times New Roman"/>
                          <a:ea typeface="Times New Roman"/>
                          <a:cs typeface="Times New Roman"/>
                          <a:sym typeface="Times New Roman"/>
                        </a:rPr>
                        <a:t>D</a:t>
                      </a:r>
                      <a:r>
                        <a:rPr lang="tr" sz="1300">
                          <a:solidFill>
                            <a:srgbClr val="212121"/>
                          </a:solidFill>
                          <a:highlight>
                            <a:srgbClr val="FFFFFF"/>
                          </a:highlight>
                          <a:latin typeface="Times New Roman"/>
                          <a:ea typeface="Times New Roman"/>
                          <a:cs typeface="Times New Roman"/>
                          <a:sym typeface="Times New Roman"/>
                        </a:rPr>
                        <a:t>oğrusal</a:t>
                      </a:r>
                      <a:endParaRPr sz="1300">
                        <a:solidFill>
                          <a:srgbClr val="212121"/>
                        </a:solidFill>
                        <a:highlight>
                          <a:srgbClr val="FFFFFF"/>
                        </a:highlight>
                        <a:latin typeface="Times New Roman"/>
                        <a:ea typeface="Times New Roman"/>
                        <a:cs typeface="Times New Roman"/>
                        <a:sym typeface="Times New Roman"/>
                      </a:endParaRPr>
                    </a:p>
                  </a:txBody>
                  <a:tcPr marT="57150" marB="57150" marR="57150" marL="57150"/>
                </a:tc>
                <a:tc>
                  <a:txBody>
                    <a:bodyPr/>
                    <a:lstStyle/>
                    <a:p>
                      <a:pPr indent="0" lvl="0" marL="76200" rtl="0" algn="l">
                        <a:lnSpc>
                          <a:spcPct val="100000"/>
                        </a:lnSpc>
                        <a:spcBef>
                          <a:spcPts val="0"/>
                        </a:spcBef>
                        <a:spcAft>
                          <a:spcPts val="0"/>
                        </a:spcAft>
                        <a:buNone/>
                      </a:pPr>
                      <a:r>
                        <a:rPr b="1" lang="tr" sz="1250">
                          <a:solidFill>
                            <a:srgbClr val="212121"/>
                          </a:solidFill>
                          <a:highlight>
                            <a:srgbClr val="FFFFFF"/>
                          </a:highlight>
                          <a:latin typeface="Times New Roman"/>
                          <a:ea typeface="Times New Roman"/>
                          <a:cs typeface="Times New Roman"/>
                          <a:sym typeface="Times New Roman"/>
                        </a:rPr>
                        <a:t>Hızlı.</a:t>
                      </a:r>
                      <a:r>
                        <a:rPr lang="tr" sz="1250">
                          <a:solidFill>
                            <a:srgbClr val="212121"/>
                          </a:solidFill>
                          <a:highlight>
                            <a:srgbClr val="FFFFFF"/>
                          </a:highlight>
                          <a:latin typeface="Times New Roman"/>
                          <a:ea typeface="Times New Roman"/>
                          <a:cs typeface="Times New Roman"/>
                          <a:sym typeface="Times New Roman"/>
                        </a:rPr>
                        <a:t> 100 öğe varsa 100 birim iş gerekir. Öğe sayısı iki katına çıkarsa 200 birim iş gerekir. Örnek: sıralı arama.</a:t>
                      </a:r>
                      <a:endParaRPr sz="1250">
                        <a:solidFill>
                          <a:srgbClr val="212121"/>
                        </a:solidFill>
                        <a:highlight>
                          <a:srgbClr val="FFFFFF"/>
                        </a:highlight>
                        <a:latin typeface="Times New Roman"/>
                        <a:ea typeface="Times New Roman"/>
                        <a:cs typeface="Times New Roman"/>
                        <a:sym typeface="Times New Roman"/>
                      </a:endParaRPr>
                    </a:p>
                  </a:txBody>
                  <a:tcPr marT="57150" marB="57150" marR="57150" marL="57150" anchor="ctr"/>
                </a:tc>
              </a:tr>
              <a:tr h="482625">
                <a:tc>
                  <a:txBody>
                    <a:bodyPr/>
                    <a:lstStyle/>
                    <a:p>
                      <a:pPr indent="0" lvl="0" marL="76200" rtl="0" algn="l">
                        <a:lnSpc>
                          <a:spcPct val="100000"/>
                        </a:lnSpc>
                        <a:spcBef>
                          <a:spcPts val="0"/>
                        </a:spcBef>
                        <a:spcAft>
                          <a:spcPts val="0"/>
                        </a:spcAft>
                        <a:buNone/>
                      </a:pPr>
                      <a:r>
                        <a:rPr b="1" lang="tr">
                          <a:solidFill>
                            <a:srgbClr val="212121"/>
                          </a:solidFill>
                          <a:highlight>
                            <a:srgbClr val="FFFFFF"/>
                          </a:highlight>
                          <a:latin typeface="Times New Roman"/>
                          <a:ea typeface="Times New Roman"/>
                          <a:cs typeface="Times New Roman"/>
                          <a:sym typeface="Times New Roman"/>
                        </a:rPr>
                        <a:t>𝛰(n log n)</a:t>
                      </a:r>
                      <a:endParaRPr b="1">
                        <a:solidFill>
                          <a:srgbClr val="212121"/>
                        </a:solidFill>
                        <a:highlight>
                          <a:srgbClr val="FFFFFF"/>
                        </a:highlight>
                        <a:latin typeface="Times New Roman"/>
                        <a:ea typeface="Times New Roman"/>
                        <a:cs typeface="Times New Roman"/>
                        <a:sym typeface="Times New Roman"/>
                      </a:endParaRPr>
                    </a:p>
                  </a:txBody>
                  <a:tcPr marT="57150" marB="57150" marR="57150" marL="57150"/>
                </a:tc>
                <a:tc>
                  <a:txBody>
                    <a:bodyPr/>
                    <a:lstStyle/>
                    <a:p>
                      <a:pPr indent="0" lvl="0" marL="76200" rtl="0" algn="l">
                        <a:lnSpc>
                          <a:spcPct val="100000"/>
                        </a:lnSpc>
                        <a:spcBef>
                          <a:spcPts val="0"/>
                        </a:spcBef>
                        <a:spcAft>
                          <a:spcPts val="0"/>
                        </a:spcAft>
                        <a:buNone/>
                      </a:pPr>
                      <a:r>
                        <a:rPr lang="tr" sz="1300">
                          <a:solidFill>
                            <a:srgbClr val="212121"/>
                          </a:solidFill>
                          <a:highlight>
                            <a:srgbClr val="FFFFFF"/>
                          </a:highlight>
                          <a:latin typeface="Times New Roman"/>
                          <a:ea typeface="Times New Roman"/>
                          <a:cs typeface="Times New Roman"/>
                          <a:sym typeface="Times New Roman"/>
                        </a:rPr>
                        <a:t>D</a:t>
                      </a:r>
                      <a:r>
                        <a:rPr lang="tr" sz="1300">
                          <a:solidFill>
                            <a:srgbClr val="212121"/>
                          </a:solidFill>
                          <a:highlight>
                            <a:srgbClr val="FFFFFF"/>
                          </a:highlight>
                          <a:latin typeface="Times New Roman"/>
                          <a:ea typeface="Times New Roman"/>
                          <a:cs typeface="Times New Roman"/>
                          <a:sym typeface="Times New Roman"/>
                        </a:rPr>
                        <a:t>oğrusal logaritmik</a:t>
                      </a:r>
                      <a:endParaRPr sz="1300">
                        <a:solidFill>
                          <a:srgbClr val="212121"/>
                        </a:solidFill>
                        <a:highlight>
                          <a:srgbClr val="FFFFFF"/>
                        </a:highlight>
                        <a:latin typeface="Times New Roman"/>
                        <a:ea typeface="Times New Roman"/>
                        <a:cs typeface="Times New Roman"/>
                        <a:sym typeface="Times New Roman"/>
                      </a:endParaRPr>
                    </a:p>
                  </a:txBody>
                  <a:tcPr marT="57150" marB="57150" marR="57150" marL="57150"/>
                </a:tc>
                <a:tc>
                  <a:txBody>
                    <a:bodyPr/>
                    <a:lstStyle/>
                    <a:p>
                      <a:pPr indent="0" lvl="0" marL="76200" rtl="0" algn="l">
                        <a:lnSpc>
                          <a:spcPct val="100000"/>
                        </a:lnSpc>
                        <a:spcBef>
                          <a:spcPts val="0"/>
                        </a:spcBef>
                        <a:spcAft>
                          <a:spcPts val="0"/>
                        </a:spcAft>
                        <a:buNone/>
                      </a:pPr>
                      <a:r>
                        <a:rPr b="1" lang="tr" sz="1250">
                          <a:solidFill>
                            <a:srgbClr val="212121"/>
                          </a:solidFill>
                          <a:highlight>
                            <a:srgbClr val="FFFFFF"/>
                          </a:highlight>
                          <a:latin typeface="Times New Roman"/>
                          <a:ea typeface="Times New Roman"/>
                          <a:cs typeface="Times New Roman"/>
                          <a:sym typeface="Times New Roman"/>
                        </a:rPr>
                        <a:t>Biraz Yavaş.</a:t>
                      </a:r>
                      <a:r>
                        <a:rPr lang="tr" sz="1250">
                          <a:solidFill>
                            <a:srgbClr val="212121"/>
                          </a:solidFill>
                          <a:highlight>
                            <a:srgbClr val="FFFFFF"/>
                          </a:highlight>
                          <a:latin typeface="Times New Roman"/>
                          <a:ea typeface="Times New Roman"/>
                          <a:cs typeface="Times New Roman"/>
                          <a:sym typeface="Times New Roman"/>
                        </a:rPr>
                        <a:t> Doğrusaldan biraz daha kötü ama çok da kötü değil. Örnek: en hızlı genel amaçlı sıralama algoritmaları.</a:t>
                      </a:r>
                      <a:endParaRPr sz="1250">
                        <a:solidFill>
                          <a:srgbClr val="212121"/>
                        </a:solidFill>
                        <a:highlight>
                          <a:srgbClr val="FFFFFF"/>
                        </a:highlight>
                        <a:latin typeface="Times New Roman"/>
                        <a:ea typeface="Times New Roman"/>
                        <a:cs typeface="Times New Roman"/>
                        <a:sym typeface="Times New Roman"/>
                      </a:endParaRPr>
                    </a:p>
                  </a:txBody>
                  <a:tcPr marT="57150" marB="57150" marR="57150" marL="57150" anchor="ctr"/>
                </a:tc>
              </a:tr>
              <a:tr h="555025">
                <a:tc>
                  <a:txBody>
                    <a:bodyPr/>
                    <a:lstStyle/>
                    <a:p>
                      <a:pPr indent="0" lvl="0" marL="76200" rtl="0" algn="l">
                        <a:lnSpc>
                          <a:spcPct val="100000"/>
                        </a:lnSpc>
                        <a:spcBef>
                          <a:spcPts val="0"/>
                        </a:spcBef>
                        <a:spcAft>
                          <a:spcPts val="0"/>
                        </a:spcAft>
                        <a:buNone/>
                      </a:pPr>
                      <a:r>
                        <a:rPr b="1" lang="tr">
                          <a:solidFill>
                            <a:srgbClr val="212121"/>
                          </a:solidFill>
                          <a:highlight>
                            <a:srgbClr val="FFFFFF"/>
                          </a:highlight>
                          <a:latin typeface="Times New Roman"/>
                          <a:ea typeface="Times New Roman"/>
                          <a:cs typeface="Times New Roman"/>
                          <a:sym typeface="Times New Roman"/>
                        </a:rPr>
                        <a:t>𝛰(n</a:t>
                      </a:r>
                      <a:r>
                        <a:rPr b="1" baseline="30000" lang="tr">
                          <a:solidFill>
                            <a:srgbClr val="212121"/>
                          </a:solidFill>
                          <a:highlight>
                            <a:srgbClr val="FFFFFF"/>
                          </a:highlight>
                          <a:latin typeface="Times New Roman"/>
                          <a:ea typeface="Times New Roman"/>
                          <a:cs typeface="Times New Roman"/>
                          <a:sym typeface="Times New Roman"/>
                        </a:rPr>
                        <a:t>2</a:t>
                      </a:r>
                      <a:r>
                        <a:rPr b="1" lang="tr">
                          <a:solidFill>
                            <a:srgbClr val="212121"/>
                          </a:solidFill>
                          <a:highlight>
                            <a:srgbClr val="FFFFFF"/>
                          </a:highlight>
                          <a:latin typeface="Times New Roman"/>
                          <a:ea typeface="Times New Roman"/>
                          <a:cs typeface="Times New Roman"/>
                          <a:sym typeface="Times New Roman"/>
                        </a:rPr>
                        <a:t>)</a:t>
                      </a:r>
                      <a:endParaRPr b="1">
                        <a:solidFill>
                          <a:srgbClr val="212121"/>
                        </a:solidFill>
                        <a:highlight>
                          <a:srgbClr val="FFFFFF"/>
                        </a:highlight>
                        <a:latin typeface="Times New Roman"/>
                        <a:ea typeface="Times New Roman"/>
                        <a:cs typeface="Times New Roman"/>
                        <a:sym typeface="Times New Roman"/>
                      </a:endParaRPr>
                    </a:p>
                  </a:txBody>
                  <a:tcPr marT="57150" marB="57150" marR="57150" marL="57150"/>
                </a:tc>
                <a:tc>
                  <a:txBody>
                    <a:bodyPr/>
                    <a:lstStyle/>
                    <a:p>
                      <a:pPr indent="0" lvl="0" marL="76200" rtl="0" algn="l">
                        <a:lnSpc>
                          <a:spcPct val="100000"/>
                        </a:lnSpc>
                        <a:spcBef>
                          <a:spcPts val="0"/>
                        </a:spcBef>
                        <a:spcAft>
                          <a:spcPts val="0"/>
                        </a:spcAft>
                        <a:buNone/>
                      </a:pPr>
                      <a:r>
                        <a:rPr lang="tr" sz="1300">
                          <a:solidFill>
                            <a:srgbClr val="212121"/>
                          </a:solidFill>
                          <a:highlight>
                            <a:srgbClr val="FFFFFF"/>
                          </a:highlight>
                          <a:latin typeface="Times New Roman"/>
                          <a:ea typeface="Times New Roman"/>
                          <a:cs typeface="Times New Roman"/>
                          <a:sym typeface="Times New Roman"/>
                        </a:rPr>
                        <a:t>K</a:t>
                      </a:r>
                      <a:r>
                        <a:rPr lang="tr" sz="1300">
                          <a:solidFill>
                            <a:srgbClr val="212121"/>
                          </a:solidFill>
                          <a:highlight>
                            <a:srgbClr val="FFFFFF"/>
                          </a:highlight>
                          <a:latin typeface="Times New Roman"/>
                          <a:ea typeface="Times New Roman"/>
                          <a:cs typeface="Times New Roman"/>
                          <a:sym typeface="Times New Roman"/>
                        </a:rPr>
                        <a:t>aresel</a:t>
                      </a:r>
                      <a:endParaRPr sz="1300">
                        <a:solidFill>
                          <a:srgbClr val="212121"/>
                        </a:solidFill>
                        <a:highlight>
                          <a:srgbClr val="FFFFFF"/>
                        </a:highlight>
                        <a:latin typeface="Times New Roman"/>
                        <a:ea typeface="Times New Roman"/>
                        <a:cs typeface="Times New Roman"/>
                        <a:sym typeface="Times New Roman"/>
                      </a:endParaRPr>
                    </a:p>
                  </a:txBody>
                  <a:tcPr marT="57150" marB="57150" marR="57150" marL="57150"/>
                </a:tc>
                <a:tc>
                  <a:txBody>
                    <a:bodyPr/>
                    <a:lstStyle/>
                    <a:p>
                      <a:pPr indent="0" lvl="0" marL="0" rtl="0" algn="l">
                        <a:lnSpc>
                          <a:spcPct val="100000"/>
                        </a:lnSpc>
                        <a:spcBef>
                          <a:spcPts val="0"/>
                        </a:spcBef>
                        <a:spcAft>
                          <a:spcPts val="0"/>
                        </a:spcAft>
                        <a:buNone/>
                      </a:pPr>
                      <a:r>
                        <a:rPr b="1" lang="tr" sz="1250">
                          <a:solidFill>
                            <a:srgbClr val="212121"/>
                          </a:solidFill>
                          <a:highlight>
                            <a:srgbClr val="FFFFFF"/>
                          </a:highlight>
                          <a:latin typeface="Times New Roman"/>
                          <a:ea typeface="Times New Roman"/>
                          <a:cs typeface="Times New Roman"/>
                          <a:sym typeface="Times New Roman"/>
                        </a:rPr>
                        <a:t>Oldukça yavaş.</a:t>
                      </a:r>
                      <a:r>
                        <a:rPr lang="tr" sz="1250">
                          <a:solidFill>
                            <a:srgbClr val="212121"/>
                          </a:solidFill>
                          <a:highlight>
                            <a:srgbClr val="FFFFFF"/>
                          </a:highlight>
                          <a:latin typeface="Times New Roman"/>
                          <a:ea typeface="Times New Roman"/>
                          <a:cs typeface="Times New Roman"/>
                          <a:sym typeface="Times New Roman"/>
                        </a:rPr>
                        <a:t> 100 öğelik bir problemde 100</a:t>
                      </a:r>
                      <a:r>
                        <a:rPr baseline="30000" lang="tr" sz="1250">
                          <a:solidFill>
                            <a:srgbClr val="212121"/>
                          </a:solidFill>
                          <a:highlight>
                            <a:srgbClr val="FFFFFF"/>
                          </a:highlight>
                          <a:latin typeface="Times New Roman"/>
                          <a:ea typeface="Times New Roman"/>
                          <a:cs typeface="Times New Roman"/>
                          <a:sym typeface="Times New Roman"/>
                        </a:rPr>
                        <a:t>2 </a:t>
                      </a:r>
                      <a:r>
                        <a:rPr lang="tr" sz="1250">
                          <a:solidFill>
                            <a:srgbClr val="212121"/>
                          </a:solidFill>
                          <a:highlight>
                            <a:srgbClr val="FFFFFF"/>
                          </a:highlight>
                          <a:latin typeface="Times New Roman"/>
                          <a:ea typeface="Times New Roman"/>
                          <a:cs typeface="Times New Roman"/>
                          <a:sym typeface="Times New Roman"/>
                        </a:rPr>
                        <a:t>=10.000 birim iş gerekir. Öğe sayısının 2 katına çıkması, 2</a:t>
                      </a:r>
                      <a:r>
                        <a:rPr baseline="30000" lang="tr" sz="1250">
                          <a:solidFill>
                            <a:srgbClr val="212121"/>
                          </a:solidFill>
                          <a:highlight>
                            <a:srgbClr val="FFFFFF"/>
                          </a:highlight>
                          <a:latin typeface="Times New Roman"/>
                          <a:ea typeface="Times New Roman"/>
                          <a:cs typeface="Times New Roman"/>
                          <a:sym typeface="Times New Roman"/>
                        </a:rPr>
                        <a:t>2</a:t>
                      </a:r>
                      <a:r>
                        <a:rPr lang="tr" sz="1250">
                          <a:solidFill>
                            <a:srgbClr val="212121"/>
                          </a:solidFill>
                          <a:highlight>
                            <a:srgbClr val="FFFFFF"/>
                          </a:highlight>
                          <a:latin typeface="Times New Roman"/>
                          <a:ea typeface="Times New Roman"/>
                          <a:cs typeface="Times New Roman"/>
                          <a:sym typeface="Times New Roman"/>
                        </a:rPr>
                        <a:t>=4 kat daha yavaşlamaya neden olur. Örnek: ekleme sıralaması gibi iç içe döngülü algoritmalar.</a:t>
                      </a:r>
                      <a:endParaRPr sz="1250">
                        <a:solidFill>
                          <a:srgbClr val="212121"/>
                        </a:solidFill>
                        <a:highlight>
                          <a:srgbClr val="FFFFFF"/>
                        </a:highlight>
                        <a:latin typeface="Times New Roman"/>
                        <a:ea typeface="Times New Roman"/>
                        <a:cs typeface="Times New Roman"/>
                        <a:sym typeface="Times New Roman"/>
                      </a:endParaRPr>
                    </a:p>
                  </a:txBody>
                  <a:tcPr marT="57150" marB="57150" marR="57150" marL="57150" anchor="ctr"/>
                </a:tc>
              </a:tr>
              <a:tr h="591225">
                <a:tc>
                  <a:txBody>
                    <a:bodyPr/>
                    <a:lstStyle/>
                    <a:p>
                      <a:pPr indent="0" lvl="0" marL="76200" rtl="0" algn="l">
                        <a:lnSpc>
                          <a:spcPct val="100000"/>
                        </a:lnSpc>
                        <a:spcBef>
                          <a:spcPts val="0"/>
                        </a:spcBef>
                        <a:spcAft>
                          <a:spcPts val="0"/>
                        </a:spcAft>
                        <a:buNone/>
                      </a:pPr>
                      <a:r>
                        <a:rPr b="1" lang="tr">
                          <a:solidFill>
                            <a:srgbClr val="212121"/>
                          </a:solidFill>
                          <a:highlight>
                            <a:srgbClr val="FFFFFF"/>
                          </a:highlight>
                          <a:latin typeface="Times New Roman"/>
                          <a:ea typeface="Times New Roman"/>
                          <a:cs typeface="Times New Roman"/>
                          <a:sym typeface="Times New Roman"/>
                        </a:rPr>
                        <a:t>𝛰(n</a:t>
                      </a:r>
                      <a:r>
                        <a:rPr b="1" baseline="30000" lang="tr">
                          <a:solidFill>
                            <a:srgbClr val="212121"/>
                          </a:solidFill>
                          <a:highlight>
                            <a:srgbClr val="FFFFFF"/>
                          </a:highlight>
                          <a:latin typeface="Times New Roman"/>
                          <a:ea typeface="Times New Roman"/>
                          <a:cs typeface="Times New Roman"/>
                          <a:sym typeface="Times New Roman"/>
                        </a:rPr>
                        <a:t>3</a:t>
                      </a:r>
                      <a:r>
                        <a:rPr b="1" lang="tr">
                          <a:solidFill>
                            <a:srgbClr val="212121"/>
                          </a:solidFill>
                          <a:highlight>
                            <a:srgbClr val="FFFFFF"/>
                          </a:highlight>
                          <a:latin typeface="Times New Roman"/>
                          <a:ea typeface="Times New Roman"/>
                          <a:cs typeface="Times New Roman"/>
                          <a:sym typeface="Times New Roman"/>
                        </a:rPr>
                        <a:t>)</a:t>
                      </a:r>
                      <a:endParaRPr b="1">
                        <a:solidFill>
                          <a:srgbClr val="212121"/>
                        </a:solidFill>
                        <a:highlight>
                          <a:srgbClr val="FFFFFF"/>
                        </a:highlight>
                        <a:latin typeface="Times New Roman"/>
                        <a:ea typeface="Times New Roman"/>
                        <a:cs typeface="Times New Roman"/>
                        <a:sym typeface="Times New Roman"/>
                      </a:endParaRPr>
                    </a:p>
                  </a:txBody>
                  <a:tcPr marT="57150" marB="57150" marR="57150" marL="57150"/>
                </a:tc>
                <a:tc>
                  <a:txBody>
                    <a:bodyPr/>
                    <a:lstStyle/>
                    <a:p>
                      <a:pPr indent="0" lvl="0" marL="76200" rtl="0" algn="l">
                        <a:lnSpc>
                          <a:spcPct val="100000"/>
                        </a:lnSpc>
                        <a:spcBef>
                          <a:spcPts val="0"/>
                        </a:spcBef>
                        <a:spcAft>
                          <a:spcPts val="0"/>
                        </a:spcAft>
                        <a:buNone/>
                      </a:pPr>
                      <a:r>
                        <a:rPr lang="tr" sz="1300">
                          <a:solidFill>
                            <a:srgbClr val="212121"/>
                          </a:solidFill>
                          <a:highlight>
                            <a:srgbClr val="FFFFFF"/>
                          </a:highlight>
                          <a:latin typeface="Times New Roman"/>
                          <a:ea typeface="Times New Roman"/>
                          <a:cs typeface="Times New Roman"/>
                          <a:sym typeface="Times New Roman"/>
                        </a:rPr>
                        <a:t>K</a:t>
                      </a:r>
                      <a:r>
                        <a:rPr lang="tr" sz="1300">
                          <a:solidFill>
                            <a:srgbClr val="212121"/>
                          </a:solidFill>
                          <a:highlight>
                            <a:srgbClr val="FFFFFF"/>
                          </a:highlight>
                          <a:latin typeface="Times New Roman"/>
                          <a:ea typeface="Times New Roman"/>
                          <a:cs typeface="Times New Roman"/>
                          <a:sym typeface="Times New Roman"/>
                        </a:rPr>
                        <a:t>übik</a:t>
                      </a:r>
                      <a:endParaRPr sz="1300">
                        <a:solidFill>
                          <a:srgbClr val="212121"/>
                        </a:solidFill>
                        <a:highlight>
                          <a:srgbClr val="FFFFFF"/>
                        </a:highlight>
                        <a:latin typeface="Times New Roman"/>
                        <a:ea typeface="Times New Roman"/>
                        <a:cs typeface="Times New Roman"/>
                        <a:sym typeface="Times New Roman"/>
                      </a:endParaRPr>
                    </a:p>
                  </a:txBody>
                  <a:tcPr marT="57150" marB="57150" marR="57150" marL="57150"/>
                </a:tc>
                <a:tc>
                  <a:txBody>
                    <a:bodyPr/>
                    <a:lstStyle/>
                    <a:p>
                      <a:pPr indent="0" lvl="0" marL="0" rtl="0" algn="l">
                        <a:lnSpc>
                          <a:spcPct val="100000"/>
                        </a:lnSpc>
                        <a:spcBef>
                          <a:spcPts val="0"/>
                        </a:spcBef>
                        <a:spcAft>
                          <a:spcPts val="0"/>
                        </a:spcAft>
                        <a:buNone/>
                      </a:pPr>
                      <a:r>
                        <a:rPr b="1" lang="tr" sz="1250">
                          <a:solidFill>
                            <a:srgbClr val="212121"/>
                          </a:solidFill>
                          <a:highlight>
                            <a:srgbClr val="FFFFFF"/>
                          </a:highlight>
                          <a:latin typeface="Times New Roman"/>
                          <a:ea typeface="Times New Roman"/>
                          <a:cs typeface="Times New Roman"/>
                          <a:sym typeface="Times New Roman"/>
                        </a:rPr>
                        <a:t>Çok yavaş.</a:t>
                      </a:r>
                      <a:r>
                        <a:rPr lang="tr" sz="1250">
                          <a:solidFill>
                            <a:srgbClr val="212121"/>
                          </a:solidFill>
                          <a:highlight>
                            <a:srgbClr val="FFFFFF"/>
                          </a:highlight>
                          <a:latin typeface="Times New Roman"/>
                          <a:ea typeface="Times New Roman"/>
                          <a:cs typeface="Times New Roman"/>
                          <a:sym typeface="Times New Roman"/>
                        </a:rPr>
                        <a:t> 100 öğeli bir problemde 100</a:t>
                      </a:r>
                      <a:r>
                        <a:rPr baseline="30000" lang="tr" sz="1250">
                          <a:solidFill>
                            <a:srgbClr val="212121"/>
                          </a:solidFill>
                          <a:highlight>
                            <a:srgbClr val="FFFFFF"/>
                          </a:highlight>
                          <a:latin typeface="Times New Roman"/>
                          <a:ea typeface="Times New Roman"/>
                          <a:cs typeface="Times New Roman"/>
                          <a:sym typeface="Times New Roman"/>
                        </a:rPr>
                        <a:t>3</a:t>
                      </a:r>
                      <a:r>
                        <a:rPr lang="tr" sz="1250">
                          <a:solidFill>
                            <a:srgbClr val="212121"/>
                          </a:solidFill>
                          <a:highlight>
                            <a:srgbClr val="FFFFFF"/>
                          </a:highlight>
                          <a:latin typeface="Times New Roman"/>
                          <a:ea typeface="Times New Roman"/>
                          <a:cs typeface="Times New Roman"/>
                          <a:sym typeface="Times New Roman"/>
                        </a:rPr>
                        <a:t> =1.000.000  birimlik iş gerekir. Giriş boyutunun 2 katına çıkması 2</a:t>
                      </a:r>
                      <a:r>
                        <a:rPr baseline="30000" lang="tr" sz="1250">
                          <a:solidFill>
                            <a:srgbClr val="212121"/>
                          </a:solidFill>
                          <a:highlight>
                            <a:srgbClr val="FFFFFF"/>
                          </a:highlight>
                          <a:latin typeface="Times New Roman"/>
                          <a:ea typeface="Times New Roman"/>
                          <a:cs typeface="Times New Roman"/>
                          <a:sym typeface="Times New Roman"/>
                        </a:rPr>
                        <a:t>3</a:t>
                      </a:r>
                      <a:r>
                        <a:rPr lang="tr" sz="1250">
                          <a:solidFill>
                            <a:srgbClr val="212121"/>
                          </a:solidFill>
                          <a:highlight>
                            <a:srgbClr val="FFFFFF"/>
                          </a:highlight>
                          <a:latin typeface="Times New Roman"/>
                          <a:ea typeface="Times New Roman"/>
                          <a:cs typeface="Times New Roman"/>
                          <a:sym typeface="Times New Roman"/>
                        </a:rPr>
                        <a:t>=8 kat daha yavaş hale getirir. Örnek: matris çarpımı.</a:t>
                      </a:r>
                      <a:endParaRPr sz="1250">
                        <a:solidFill>
                          <a:srgbClr val="212121"/>
                        </a:solidFill>
                        <a:highlight>
                          <a:srgbClr val="FFFFFF"/>
                        </a:highlight>
                        <a:latin typeface="Times New Roman"/>
                        <a:ea typeface="Times New Roman"/>
                        <a:cs typeface="Times New Roman"/>
                        <a:sym typeface="Times New Roman"/>
                      </a:endParaRPr>
                    </a:p>
                  </a:txBody>
                  <a:tcPr marT="57150" marB="57150" marR="57150" marL="57150" anchor="ctr"/>
                </a:tc>
              </a:tr>
              <a:tr h="482625">
                <a:tc>
                  <a:txBody>
                    <a:bodyPr/>
                    <a:lstStyle/>
                    <a:p>
                      <a:pPr indent="0" lvl="0" marL="76200" rtl="0" algn="l">
                        <a:lnSpc>
                          <a:spcPct val="100000"/>
                        </a:lnSpc>
                        <a:spcBef>
                          <a:spcPts val="0"/>
                        </a:spcBef>
                        <a:spcAft>
                          <a:spcPts val="0"/>
                        </a:spcAft>
                        <a:buNone/>
                      </a:pPr>
                      <a:r>
                        <a:rPr b="1" lang="tr">
                          <a:solidFill>
                            <a:srgbClr val="212121"/>
                          </a:solidFill>
                          <a:highlight>
                            <a:srgbClr val="FFFFFF"/>
                          </a:highlight>
                          <a:latin typeface="Times New Roman"/>
                          <a:ea typeface="Times New Roman"/>
                          <a:cs typeface="Times New Roman"/>
                          <a:sym typeface="Times New Roman"/>
                        </a:rPr>
                        <a:t>𝛰(2</a:t>
                      </a:r>
                      <a:r>
                        <a:rPr b="1" baseline="30000" lang="tr">
                          <a:solidFill>
                            <a:srgbClr val="212121"/>
                          </a:solidFill>
                          <a:highlight>
                            <a:srgbClr val="FFFFFF"/>
                          </a:highlight>
                          <a:latin typeface="Times New Roman"/>
                          <a:ea typeface="Times New Roman"/>
                          <a:cs typeface="Times New Roman"/>
                          <a:sym typeface="Times New Roman"/>
                        </a:rPr>
                        <a:t>n</a:t>
                      </a:r>
                      <a:r>
                        <a:rPr b="1" lang="tr">
                          <a:solidFill>
                            <a:srgbClr val="212121"/>
                          </a:solidFill>
                          <a:highlight>
                            <a:srgbClr val="FFFFFF"/>
                          </a:highlight>
                          <a:latin typeface="Times New Roman"/>
                          <a:ea typeface="Times New Roman"/>
                          <a:cs typeface="Times New Roman"/>
                          <a:sym typeface="Times New Roman"/>
                        </a:rPr>
                        <a:t>)</a:t>
                      </a:r>
                      <a:endParaRPr b="1">
                        <a:solidFill>
                          <a:srgbClr val="212121"/>
                        </a:solidFill>
                        <a:highlight>
                          <a:srgbClr val="FFFFFF"/>
                        </a:highlight>
                        <a:latin typeface="Times New Roman"/>
                        <a:ea typeface="Times New Roman"/>
                        <a:cs typeface="Times New Roman"/>
                        <a:sym typeface="Times New Roman"/>
                      </a:endParaRPr>
                    </a:p>
                  </a:txBody>
                  <a:tcPr marT="57150" marB="57150" marR="57150" marL="57150"/>
                </a:tc>
                <a:tc>
                  <a:txBody>
                    <a:bodyPr/>
                    <a:lstStyle/>
                    <a:p>
                      <a:pPr indent="0" lvl="0" marL="76200" rtl="0" algn="l">
                        <a:lnSpc>
                          <a:spcPct val="100000"/>
                        </a:lnSpc>
                        <a:spcBef>
                          <a:spcPts val="0"/>
                        </a:spcBef>
                        <a:spcAft>
                          <a:spcPts val="0"/>
                        </a:spcAft>
                        <a:buNone/>
                      </a:pPr>
                      <a:r>
                        <a:rPr lang="tr" sz="1300">
                          <a:solidFill>
                            <a:srgbClr val="212121"/>
                          </a:solidFill>
                          <a:highlight>
                            <a:srgbClr val="FFFFFF"/>
                          </a:highlight>
                          <a:latin typeface="Times New Roman"/>
                          <a:ea typeface="Times New Roman"/>
                          <a:cs typeface="Times New Roman"/>
                          <a:sym typeface="Times New Roman"/>
                        </a:rPr>
                        <a:t>Ü</a:t>
                      </a:r>
                      <a:r>
                        <a:rPr lang="tr" sz="1300">
                          <a:solidFill>
                            <a:srgbClr val="212121"/>
                          </a:solidFill>
                          <a:highlight>
                            <a:srgbClr val="FFFFFF"/>
                          </a:highlight>
                          <a:latin typeface="Times New Roman"/>
                          <a:ea typeface="Times New Roman"/>
                          <a:cs typeface="Times New Roman"/>
                          <a:sym typeface="Times New Roman"/>
                        </a:rPr>
                        <a:t>stel</a:t>
                      </a:r>
                      <a:endParaRPr sz="1300">
                        <a:solidFill>
                          <a:srgbClr val="212121"/>
                        </a:solidFill>
                        <a:highlight>
                          <a:srgbClr val="FFFFFF"/>
                        </a:highlight>
                        <a:latin typeface="Times New Roman"/>
                        <a:ea typeface="Times New Roman"/>
                        <a:cs typeface="Times New Roman"/>
                        <a:sym typeface="Times New Roman"/>
                      </a:endParaRPr>
                    </a:p>
                  </a:txBody>
                  <a:tcPr marT="57150" marB="57150" marR="57150" marL="57150"/>
                </a:tc>
                <a:tc>
                  <a:txBody>
                    <a:bodyPr/>
                    <a:lstStyle/>
                    <a:p>
                      <a:pPr indent="0" lvl="0" marL="76200" rtl="0" algn="l">
                        <a:lnSpc>
                          <a:spcPct val="100000"/>
                        </a:lnSpc>
                        <a:spcBef>
                          <a:spcPts val="0"/>
                        </a:spcBef>
                        <a:spcAft>
                          <a:spcPts val="0"/>
                        </a:spcAft>
                        <a:buNone/>
                      </a:pPr>
                      <a:r>
                        <a:rPr b="1" lang="tr" sz="1250">
                          <a:solidFill>
                            <a:srgbClr val="212121"/>
                          </a:solidFill>
                          <a:highlight>
                            <a:srgbClr val="FFFFFF"/>
                          </a:highlight>
                          <a:latin typeface="Times New Roman"/>
                          <a:ea typeface="Times New Roman"/>
                          <a:cs typeface="Times New Roman"/>
                          <a:sym typeface="Times New Roman"/>
                        </a:rPr>
                        <a:t>Aşırı yavaş.</a:t>
                      </a:r>
                      <a:r>
                        <a:rPr lang="tr" sz="1250">
                          <a:solidFill>
                            <a:srgbClr val="212121"/>
                          </a:solidFill>
                          <a:highlight>
                            <a:srgbClr val="FFFFFF"/>
                          </a:highlight>
                          <a:latin typeface="Times New Roman"/>
                          <a:ea typeface="Times New Roman"/>
                          <a:cs typeface="Times New Roman"/>
                          <a:sym typeface="Times New Roman"/>
                        </a:rPr>
                        <a:t> Bu tür bir algoritma istenmez fakat bazen başka seçenek kalmaz. Problemin girişinde sadece ve sadece bir bitlik ilaveçalışma süresini iki katına çıkarır. Örnek: gezici satış elemanı (traveling salesperson) problemi veya Hanoi kuleleri problemi.</a:t>
                      </a:r>
                      <a:endParaRPr sz="1250">
                        <a:solidFill>
                          <a:srgbClr val="212121"/>
                        </a:solidFill>
                        <a:highlight>
                          <a:srgbClr val="FFFFFF"/>
                        </a:highlight>
                        <a:latin typeface="Times New Roman"/>
                        <a:ea typeface="Times New Roman"/>
                        <a:cs typeface="Times New Roman"/>
                        <a:sym typeface="Times New Roman"/>
                      </a:endParaRPr>
                    </a:p>
                  </a:txBody>
                  <a:tcPr marT="57150" marB="57150" marR="57150" marL="57150" anchor="ctr"/>
                </a:tc>
              </a:tr>
              <a:tr h="313700">
                <a:tc>
                  <a:txBody>
                    <a:bodyPr/>
                    <a:lstStyle/>
                    <a:p>
                      <a:pPr indent="0" lvl="0" marL="76200" rtl="0" algn="l">
                        <a:spcBef>
                          <a:spcPts val="0"/>
                        </a:spcBef>
                        <a:spcAft>
                          <a:spcPts val="0"/>
                        </a:spcAft>
                        <a:buNone/>
                      </a:pPr>
                      <a:r>
                        <a:rPr b="1" lang="tr">
                          <a:solidFill>
                            <a:srgbClr val="212121"/>
                          </a:solidFill>
                          <a:highlight>
                            <a:srgbClr val="FFFFFF"/>
                          </a:highlight>
                          <a:latin typeface="Times New Roman"/>
                          <a:ea typeface="Times New Roman"/>
                          <a:cs typeface="Times New Roman"/>
                          <a:sym typeface="Times New Roman"/>
                        </a:rPr>
                        <a:t>𝛰(n!)</a:t>
                      </a:r>
                      <a:endParaRPr b="1">
                        <a:solidFill>
                          <a:srgbClr val="212121"/>
                        </a:solidFill>
                        <a:highlight>
                          <a:srgbClr val="FFFFFF"/>
                        </a:highlight>
                        <a:latin typeface="Times New Roman"/>
                        <a:ea typeface="Times New Roman"/>
                        <a:cs typeface="Times New Roman"/>
                        <a:sym typeface="Times New Roman"/>
                      </a:endParaRPr>
                    </a:p>
                  </a:txBody>
                  <a:tcPr marT="57150" marB="57150" marR="57150" marL="57150"/>
                </a:tc>
                <a:tc>
                  <a:txBody>
                    <a:bodyPr/>
                    <a:lstStyle/>
                    <a:p>
                      <a:pPr indent="0" lvl="0" marL="76200" rtl="0" algn="l">
                        <a:spcBef>
                          <a:spcPts val="0"/>
                        </a:spcBef>
                        <a:spcAft>
                          <a:spcPts val="0"/>
                        </a:spcAft>
                        <a:buNone/>
                      </a:pPr>
                      <a:r>
                        <a:rPr lang="tr" sz="1300">
                          <a:solidFill>
                            <a:srgbClr val="212121"/>
                          </a:solidFill>
                          <a:highlight>
                            <a:srgbClr val="FFFFFF"/>
                          </a:highlight>
                          <a:latin typeface="Times New Roman"/>
                          <a:ea typeface="Times New Roman"/>
                          <a:cs typeface="Times New Roman"/>
                          <a:sym typeface="Times New Roman"/>
                        </a:rPr>
                        <a:t>F</a:t>
                      </a:r>
                      <a:r>
                        <a:rPr lang="tr" sz="1300">
                          <a:solidFill>
                            <a:srgbClr val="212121"/>
                          </a:solidFill>
                          <a:highlight>
                            <a:srgbClr val="FFFFFF"/>
                          </a:highlight>
                          <a:latin typeface="Times New Roman"/>
                          <a:ea typeface="Times New Roman"/>
                          <a:cs typeface="Times New Roman"/>
                          <a:sym typeface="Times New Roman"/>
                        </a:rPr>
                        <a:t>aktöryel</a:t>
                      </a:r>
                      <a:endParaRPr sz="1300">
                        <a:solidFill>
                          <a:srgbClr val="212121"/>
                        </a:solidFill>
                        <a:highlight>
                          <a:srgbClr val="FFFFFF"/>
                        </a:highlight>
                        <a:latin typeface="Times New Roman"/>
                        <a:ea typeface="Times New Roman"/>
                        <a:cs typeface="Times New Roman"/>
                        <a:sym typeface="Times New Roman"/>
                      </a:endParaRPr>
                    </a:p>
                  </a:txBody>
                  <a:tcPr marT="57150" marB="57150" marR="57150" marL="57150"/>
                </a:tc>
                <a:tc>
                  <a:txBody>
                    <a:bodyPr/>
                    <a:lstStyle/>
                    <a:p>
                      <a:pPr indent="0" lvl="0" marL="76200" rtl="0" algn="l">
                        <a:spcBef>
                          <a:spcPts val="0"/>
                        </a:spcBef>
                        <a:spcAft>
                          <a:spcPts val="0"/>
                        </a:spcAft>
                        <a:buNone/>
                      </a:pPr>
                      <a:r>
                        <a:rPr b="1" lang="tr" sz="1250">
                          <a:solidFill>
                            <a:srgbClr val="212121"/>
                          </a:solidFill>
                          <a:highlight>
                            <a:srgbClr val="FFFFFF"/>
                          </a:highlight>
                          <a:latin typeface="Times New Roman"/>
                          <a:ea typeface="Times New Roman"/>
                          <a:cs typeface="Times New Roman"/>
                          <a:sym typeface="Times New Roman"/>
                        </a:rPr>
                        <a:t>Kabul edilemez yavaşlıkta.</a:t>
                      </a:r>
                      <a:r>
                        <a:rPr lang="tr" sz="1250">
                          <a:solidFill>
                            <a:srgbClr val="212121"/>
                          </a:solidFill>
                          <a:highlight>
                            <a:srgbClr val="FFFFFF"/>
                          </a:highlight>
                          <a:latin typeface="Times New Roman"/>
                          <a:ea typeface="Times New Roman"/>
                          <a:cs typeface="Times New Roman"/>
                          <a:sym typeface="Times New Roman"/>
                        </a:rPr>
                        <a:t> Kelimenin tam anlamıyla bir milyon yıl sürer.</a:t>
                      </a:r>
                      <a:endParaRPr sz="1250">
                        <a:solidFill>
                          <a:srgbClr val="212121"/>
                        </a:solidFill>
                        <a:highlight>
                          <a:srgbClr val="FFFFFF"/>
                        </a:highlight>
                        <a:latin typeface="Times New Roman"/>
                        <a:ea typeface="Times New Roman"/>
                        <a:cs typeface="Times New Roman"/>
                        <a:sym typeface="Times New Roman"/>
                      </a:endParaRPr>
                    </a:p>
                  </a:txBody>
                  <a:tcPr marT="57150" marB="57150" marR="57150" marL="57150" anchor="ct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31"/>
          <p:cNvPicPr preferRelativeResize="0"/>
          <p:nvPr/>
        </p:nvPicPr>
        <p:blipFill>
          <a:blip r:embed="rId3">
            <a:alphaModFix/>
          </a:blip>
          <a:stretch>
            <a:fillRect/>
          </a:stretch>
        </p:blipFill>
        <p:spPr>
          <a:xfrm>
            <a:off x="576250" y="70250"/>
            <a:ext cx="7991500" cy="50029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Karmaşıklık</a:t>
            </a:r>
            <a:endParaRPr/>
          </a:p>
        </p:txBody>
      </p:sp>
      <p:sp>
        <p:nvSpPr>
          <p:cNvPr id="61" name="Google Shape;61;p14"/>
          <p:cNvSpPr txBox="1"/>
          <p:nvPr>
            <p:ph idx="1" type="body"/>
          </p:nvPr>
        </p:nvSpPr>
        <p:spPr>
          <a:xfrm>
            <a:off x="311700" y="856625"/>
            <a:ext cx="8520600" cy="4017900"/>
          </a:xfrm>
          <a:prstGeom prst="rect">
            <a:avLst/>
          </a:prstGeom>
        </p:spPr>
        <p:txBody>
          <a:bodyPr anchorCtr="0" anchor="t" bIns="91425" lIns="91425" spcFirstLastPara="1" rIns="91425" wrap="square" tIns="91425">
            <a:noAutofit/>
          </a:bodyPr>
          <a:lstStyle/>
          <a:p>
            <a:pPr indent="-342900" lvl="0" marL="457200" rtl="0" algn="l">
              <a:lnSpc>
                <a:spcPct val="135714"/>
              </a:lnSpc>
              <a:spcBef>
                <a:spcPts val="0"/>
              </a:spcBef>
              <a:spcAft>
                <a:spcPts val="0"/>
              </a:spcAft>
              <a:buClr>
                <a:schemeClr val="dk1"/>
              </a:buClr>
              <a:buSzPts val="1800"/>
              <a:buFont typeface="Times New Roman"/>
              <a:buChar char="●"/>
            </a:pPr>
            <a:r>
              <a:rPr lang="tr">
                <a:solidFill>
                  <a:schemeClr val="dk1"/>
                </a:solidFill>
                <a:highlight>
                  <a:srgbClr val="F7F7F7"/>
                </a:highlight>
              </a:rPr>
              <a:t>Karmaşıklık belirli bir işlevi gerçekleştirmek için gereken kaynak (işlemci, belek vb.) miktarının bir ölçüsüdür.</a:t>
            </a:r>
            <a:endParaRPr>
              <a:solidFill>
                <a:schemeClr val="dk1"/>
              </a:solidFill>
              <a:highlight>
                <a:srgbClr val="F7F7F7"/>
              </a:highlight>
              <a:latin typeface="Times New Roman"/>
              <a:ea typeface="Times New Roman"/>
              <a:cs typeface="Times New Roman"/>
              <a:sym typeface="Times New Roman"/>
            </a:endParaRPr>
          </a:p>
          <a:p>
            <a:pPr indent="-342900" lvl="0" marL="457200" rtl="0" algn="l">
              <a:lnSpc>
                <a:spcPct val="135714"/>
              </a:lnSpc>
              <a:spcBef>
                <a:spcPts val="0"/>
              </a:spcBef>
              <a:spcAft>
                <a:spcPts val="0"/>
              </a:spcAft>
              <a:buClr>
                <a:schemeClr val="dk1"/>
              </a:buClr>
              <a:buSzPts val="1800"/>
              <a:buFont typeface="Times New Roman"/>
              <a:buChar char="●"/>
            </a:pPr>
            <a:r>
              <a:rPr lang="tr">
                <a:solidFill>
                  <a:schemeClr val="dk1"/>
                </a:solidFill>
                <a:highlight>
                  <a:srgbClr val="F7F7F7"/>
                </a:highlight>
                <a:latin typeface="Times New Roman"/>
                <a:ea typeface="Times New Roman"/>
                <a:cs typeface="Times New Roman"/>
                <a:sym typeface="Times New Roman"/>
              </a:rPr>
              <a:t>Disk okuma/yazma, bellek kullanımı vb. açısından ölçmek mümkün fakat genellikle işlemci (CPU, GPU vb.) özelinde ele alınır.  Bu nedenle, karmaşıklığı belirli bir işlevi gerçekleştirmek için gereken hesaplama veya işlem sayısının bir ölçüsü olarak ele alınır.</a:t>
            </a:r>
            <a:endParaRPr>
              <a:solidFill>
                <a:schemeClr val="dk1"/>
              </a:solidFill>
              <a:highlight>
                <a:srgbClr val="F7F7F7"/>
              </a:highlight>
              <a:latin typeface="Times New Roman"/>
              <a:ea typeface="Times New Roman"/>
              <a:cs typeface="Times New Roman"/>
              <a:sym typeface="Times New Roman"/>
            </a:endParaRPr>
          </a:p>
          <a:p>
            <a:pPr indent="-342900" lvl="0" marL="457200" rtl="0" algn="l">
              <a:lnSpc>
                <a:spcPct val="135714"/>
              </a:lnSpc>
              <a:spcBef>
                <a:spcPts val="0"/>
              </a:spcBef>
              <a:spcAft>
                <a:spcPts val="0"/>
              </a:spcAft>
              <a:buClr>
                <a:schemeClr val="dk1"/>
              </a:buClr>
              <a:buSzPts val="1800"/>
              <a:buFont typeface="Times New Roman"/>
              <a:buChar char="●"/>
            </a:pPr>
            <a:r>
              <a:rPr lang="tr">
                <a:solidFill>
                  <a:schemeClr val="dk1"/>
                </a:solidFill>
                <a:highlight>
                  <a:srgbClr val="F7F7F7"/>
                </a:highlight>
                <a:latin typeface="Times New Roman"/>
                <a:ea typeface="Times New Roman"/>
                <a:cs typeface="Times New Roman"/>
                <a:sym typeface="Times New Roman"/>
              </a:rPr>
              <a:t>Karmaşıklığın hesaplanmasında genellikle kesin işlem sayısını ölçmek gerekli değildir. </a:t>
            </a:r>
            <a:r>
              <a:rPr lang="tr">
                <a:solidFill>
                  <a:schemeClr val="dk1"/>
                </a:solidFill>
                <a:highlight>
                  <a:srgbClr val="F7F7F7"/>
                </a:highlight>
              </a:rPr>
              <a:t>P</a:t>
            </a:r>
            <a:r>
              <a:rPr lang="tr">
                <a:solidFill>
                  <a:schemeClr val="dk1"/>
                </a:solidFill>
                <a:highlight>
                  <a:srgbClr val="F7F7F7"/>
                </a:highlight>
                <a:latin typeface="Times New Roman"/>
                <a:ea typeface="Times New Roman"/>
                <a:cs typeface="Times New Roman"/>
                <a:sym typeface="Times New Roman"/>
              </a:rPr>
              <a:t>roblemin etkilendiği faktörlerin artmasına bağlı olarak yapılacak işin (hesaplama vb.) boyutunun nasıl arttığıdır.</a:t>
            </a:r>
            <a:endParaRPr>
              <a:solidFill>
                <a:schemeClr val="dk1"/>
              </a:solidFill>
              <a:highlight>
                <a:srgbClr val="F7F7F7"/>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tr"/>
              <a:t>Karmaşıklık - Büyük 𝛰 Notasyonu</a:t>
            </a:r>
            <a:endParaRPr/>
          </a:p>
        </p:txBody>
      </p:sp>
      <p:sp>
        <p:nvSpPr>
          <p:cNvPr id="173" name="Google Shape;173;p32"/>
          <p:cNvSpPr txBox="1"/>
          <p:nvPr>
            <p:ph idx="1" type="body"/>
          </p:nvPr>
        </p:nvSpPr>
        <p:spPr>
          <a:xfrm>
            <a:off x="311700" y="856625"/>
            <a:ext cx="8520600" cy="40179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342900" lvl="0" marL="457200" rtl="0" algn="l">
              <a:spcBef>
                <a:spcPts val="1200"/>
              </a:spcBef>
              <a:spcAft>
                <a:spcPts val="0"/>
              </a:spcAft>
              <a:buSzPts val="1800"/>
              <a:buChar char="●"/>
            </a:pPr>
            <a:r>
              <a:rPr lang="tr"/>
              <a:t>B</a:t>
            </a:r>
            <a:r>
              <a:rPr lang="tr"/>
              <a:t>ir fonksiyonun en yüksek dereceli terimi Büyük  </a:t>
            </a:r>
            <a:r>
              <a:rPr lang="tr"/>
              <a:t>𝛰</a:t>
            </a:r>
            <a:r>
              <a:rPr lang="tr"/>
              <a:t>  zaman karmaşıklığını belirler. Örneğin,  </a:t>
            </a:r>
            <a:endParaRPr/>
          </a:p>
          <a:p>
            <a:pPr indent="457200" lvl="0" marL="0" rtl="0" algn="l">
              <a:spcBef>
                <a:spcPts val="1200"/>
              </a:spcBef>
              <a:spcAft>
                <a:spcPts val="0"/>
              </a:spcAft>
              <a:buClr>
                <a:schemeClr val="dk1"/>
              </a:buClr>
              <a:buSzPts val="1100"/>
              <a:buFont typeface="Arial"/>
              <a:buNone/>
            </a:pPr>
            <a:r>
              <a:rPr b="1" lang="tr"/>
              <a:t>f(x) = 11nlog</a:t>
            </a:r>
            <a:r>
              <a:rPr b="1" baseline="-25000" lang="tr"/>
              <a:t>2</a:t>
            </a:r>
            <a:r>
              <a:rPr b="1" lang="tr"/>
              <a:t>n + 45</a:t>
            </a:r>
            <a:r>
              <a:rPr lang="tr"/>
              <a:t>  fonksiyonu için zaman karmaşıklığı  </a:t>
            </a:r>
            <a:r>
              <a:rPr b="1" lang="tr"/>
              <a:t>O(nlogn)</a:t>
            </a:r>
            <a:r>
              <a:rPr lang="tr"/>
              <a:t>  'dir.</a:t>
            </a:r>
            <a:endParaRPr/>
          </a:p>
          <a:p>
            <a:pPr indent="0" lvl="0" marL="0" rtl="0" algn="l">
              <a:spcBef>
                <a:spcPts val="1200"/>
              </a:spcBef>
              <a:spcAft>
                <a:spcPts val="0"/>
              </a:spcAft>
              <a:buClr>
                <a:schemeClr val="dk1"/>
              </a:buClr>
              <a:buSzPts val="1100"/>
              <a:buFont typeface="Arial"/>
              <a:buNone/>
            </a:pPr>
            <a:r>
              <a:t/>
            </a:r>
            <a:endParaRPr/>
          </a:p>
          <a:p>
            <a:pPr indent="-342900" lvl="0" marL="457200" marR="0" rtl="0" algn="l">
              <a:lnSpc>
                <a:spcPct val="115000"/>
              </a:lnSpc>
              <a:spcBef>
                <a:spcPts val="1200"/>
              </a:spcBef>
              <a:spcAft>
                <a:spcPts val="0"/>
              </a:spcAft>
              <a:buSzPts val="1800"/>
              <a:buChar char="●"/>
            </a:pPr>
            <a:r>
              <a:rPr lang="tr"/>
              <a:t>Yüksek dereceden bir fonksiyon, kendinden daha az </a:t>
            </a:r>
            <a:r>
              <a:rPr lang="tr"/>
              <a:t>dereceli</a:t>
            </a:r>
            <a:r>
              <a:rPr lang="tr"/>
              <a:t> (karmaşıklığa sahip) tüm fonksiyonları kapsar. Daha somut konuşmak gerekirse,  </a:t>
            </a:r>
            <a:r>
              <a:rPr b="1" lang="tr"/>
              <a:t>O(n</a:t>
            </a:r>
            <a:r>
              <a:rPr b="1" baseline="30000" lang="tr"/>
              <a:t>2</a:t>
            </a:r>
            <a:r>
              <a:rPr b="1" lang="tr"/>
              <a:t>),</a:t>
            </a:r>
            <a:r>
              <a:rPr lang="tr"/>
              <a:t>  ayrıca  </a:t>
            </a:r>
            <a:r>
              <a:rPr b="1" lang="tr"/>
              <a:t>O(n)</a:t>
            </a:r>
            <a:r>
              <a:rPr lang="tr"/>
              <a:t> ,  </a:t>
            </a:r>
            <a:r>
              <a:rPr b="1" lang="tr"/>
              <a:t>O(nlogn)</a:t>
            </a:r>
            <a:r>
              <a:rPr lang="tr"/>
              <a:t>  ve benzeri fonksiyonları da içerir.</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Karmaşıklık - </a:t>
            </a:r>
            <a:r>
              <a:rPr lang="tr"/>
              <a:t>Algoritmalarda Büyük O Hesabı</a:t>
            </a:r>
            <a:endParaRPr/>
          </a:p>
        </p:txBody>
      </p:sp>
      <p:sp>
        <p:nvSpPr>
          <p:cNvPr id="179" name="Google Shape;179;p33"/>
          <p:cNvSpPr txBox="1"/>
          <p:nvPr>
            <p:ph idx="1" type="body"/>
          </p:nvPr>
        </p:nvSpPr>
        <p:spPr>
          <a:xfrm>
            <a:off x="311700" y="856625"/>
            <a:ext cx="8520600" cy="40179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tr"/>
              <a:t>Algoritmanın karmaşıklık boyutunu bulmak için bir dizi temel işlemin toplam çalışma süresini bulmak gerekir. Basit işlemlerin karmaşıklık sınıflarını (fonksiyonlarını) birleştirerek daha karmaşık, birleşik işlemlerin karmaşıklık sınıfı bulunur. </a:t>
            </a:r>
            <a:endParaRPr/>
          </a:p>
          <a:p>
            <a:pPr indent="-334327" lvl="0" marL="457200" rtl="0" algn="l">
              <a:spcBef>
                <a:spcPts val="0"/>
              </a:spcBef>
              <a:spcAft>
                <a:spcPts val="0"/>
              </a:spcAft>
              <a:buSzPct val="100000"/>
              <a:buChar char="●"/>
            </a:pPr>
            <a:r>
              <a:rPr lang="tr"/>
              <a:t>Birleşik ifadeler analiz edilir, toplam karmaşıklık bulunur. İki karmaşıklık sınıfını toplanarak birleştirilebilir. Bu tür bir durum, iki ardışık işlemin varlığında gerçekleşir.</a:t>
            </a:r>
            <a:endParaRPr/>
          </a:p>
          <a:p>
            <a:pPr indent="-334327" lvl="0" marL="457200" rtl="0" algn="l">
              <a:spcBef>
                <a:spcPts val="0"/>
              </a:spcBef>
              <a:spcAft>
                <a:spcPts val="0"/>
              </a:spcAft>
              <a:buSzPct val="100000"/>
              <a:buChar char="●"/>
            </a:pPr>
            <a:r>
              <a:rPr lang="tr"/>
              <a:t>Örnek: bir diziye bir öğe ekleme ve ardından listeyi sıralama işlemleri. Bir öğe eklemenin  </a:t>
            </a:r>
            <a:r>
              <a:rPr b="1" lang="tr"/>
              <a:t>O(n) </a:t>
            </a:r>
            <a:r>
              <a:rPr lang="tr"/>
              <a:t> sürede ve sıralama işleminin  </a:t>
            </a:r>
            <a:r>
              <a:rPr b="1" lang="tr"/>
              <a:t>O(nlogn)</a:t>
            </a:r>
            <a:r>
              <a:rPr lang="tr"/>
              <a:t>  sürede gerçekleştiği bilgisine dayanarak; toplam zaman karmaşıklığını  </a:t>
            </a:r>
            <a:r>
              <a:rPr b="1" lang="tr"/>
              <a:t>O(n+nlogn)</a:t>
            </a:r>
            <a:r>
              <a:rPr lang="tr"/>
              <a:t>  olarak yazılabilir. Yani iki işlev  </a:t>
            </a:r>
            <a:r>
              <a:rPr b="1" lang="tr"/>
              <a:t>O(...)</a:t>
            </a:r>
            <a:r>
              <a:rPr lang="tr"/>
              <a:t>  içine alınır ve sadece en yüksek dereceli terimle ilgilenilir. Bu durumda, sadece </a:t>
            </a:r>
            <a:r>
              <a:rPr b="1" lang="tr"/>
              <a:t>O(nlogn)</a:t>
            </a:r>
            <a:r>
              <a:rPr lang="tr"/>
              <a:t> kalır.</a:t>
            </a:r>
            <a:endParaRPr/>
          </a:p>
          <a:p>
            <a:pPr indent="-334327" lvl="0" marL="457200" rtl="0" algn="l">
              <a:spcBef>
                <a:spcPts val="0"/>
              </a:spcBef>
              <a:spcAft>
                <a:spcPts val="0"/>
              </a:spcAft>
              <a:buSzPct val="100000"/>
              <a:buChar char="●"/>
            </a:pPr>
            <a:r>
              <a:rPr lang="tr"/>
              <a:t>Bir işlem bir döngüde tekrarlanırsa, karmaşıklık sınıfı işlemin gerçekleştirildiği yineleme sayısıyla çarpılır. Örneğin, zaman karmaşıklığı  </a:t>
            </a:r>
            <a:r>
              <a:rPr b="1" lang="tr"/>
              <a:t>O(f(n))</a:t>
            </a:r>
            <a:r>
              <a:rPr lang="tr"/>
              <a:t>  olan bir işlem  </a:t>
            </a:r>
            <a:r>
              <a:rPr b="1" lang="tr"/>
              <a:t>O(n)</a:t>
            </a:r>
            <a:r>
              <a:rPr lang="tr"/>
              <a:t>  kez tekrarlanırsa iki karmaşıklık çarpılır:</a:t>
            </a:r>
            <a:endParaRPr/>
          </a:p>
          <a:p>
            <a:pPr indent="457200" lvl="0" marL="457200" rtl="0" algn="l">
              <a:spcBef>
                <a:spcPts val="1200"/>
              </a:spcBef>
              <a:spcAft>
                <a:spcPts val="1200"/>
              </a:spcAft>
              <a:buNone/>
            </a:pPr>
            <a:r>
              <a:rPr b="1" lang="tr"/>
              <a:t>O(f(n))  *  O(n)  =  O(nf(n))</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4"/>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Karmaşıklık - Algoritmalarda Büyük O Hesabı</a:t>
            </a:r>
            <a:endParaRPr/>
          </a:p>
        </p:txBody>
      </p:sp>
      <p:sp>
        <p:nvSpPr>
          <p:cNvPr id="185" name="Google Shape;185;p34"/>
          <p:cNvSpPr txBox="1"/>
          <p:nvPr>
            <p:ph idx="1" type="body"/>
          </p:nvPr>
        </p:nvSpPr>
        <p:spPr>
          <a:xfrm>
            <a:off x="311700" y="856625"/>
            <a:ext cx="8520600" cy="40179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tr" sz="1900"/>
              <a:t>Bazı Özellikler	</a:t>
            </a:r>
            <a:endParaRPr b="1" sz="1900"/>
          </a:p>
          <a:p>
            <a:pPr indent="457200" lvl="0" marL="0" rtl="0" algn="l">
              <a:lnSpc>
                <a:spcPct val="115000"/>
              </a:lnSpc>
              <a:spcBef>
                <a:spcPts val="1200"/>
              </a:spcBef>
              <a:spcAft>
                <a:spcPts val="0"/>
              </a:spcAft>
              <a:buNone/>
            </a:pPr>
            <a:r>
              <a:rPr b="1" lang="tr" sz="2000"/>
              <a:t>Çarpma:</a:t>
            </a:r>
            <a:br>
              <a:rPr lang="tr" sz="2000"/>
            </a:br>
            <a:r>
              <a:rPr lang="tr" sz="2000"/>
              <a:t>		   O(f(n))O(g(n)) = O(f(n)g(n)) </a:t>
            </a:r>
            <a:endParaRPr sz="2000"/>
          </a:p>
          <a:p>
            <a:pPr indent="457200" lvl="0" marL="0" rtl="0" algn="l">
              <a:lnSpc>
                <a:spcPct val="115000"/>
              </a:lnSpc>
              <a:spcBef>
                <a:spcPts val="1200"/>
              </a:spcBef>
              <a:spcAft>
                <a:spcPts val="0"/>
              </a:spcAft>
              <a:buNone/>
            </a:pPr>
            <a:r>
              <a:rPr b="1" lang="tr" sz="2000"/>
              <a:t>Toplama:</a:t>
            </a:r>
            <a:br>
              <a:rPr lang="tr" sz="2000"/>
            </a:br>
            <a:r>
              <a:rPr lang="tr" sz="2000"/>
              <a:t>		   O(f(n)) + O(g(n)) = O(max{ f(n), g(n) }) </a:t>
            </a:r>
            <a:endParaRPr sz="2000"/>
          </a:p>
          <a:p>
            <a:pPr indent="457200" lvl="0" marL="0" rtl="0" algn="l">
              <a:lnSpc>
                <a:spcPct val="115000"/>
              </a:lnSpc>
              <a:spcBef>
                <a:spcPts val="1200"/>
              </a:spcBef>
              <a:spcAft>
                <a:spcPts val="0"/>
              </a:spcAft>
              <a:buNone/>
            </a:pPr>
            <a:r>
              <a:rPr b="1" lang="tr" sz="2000"/>
              <a:t>Sabitle Çarpma</a:t>
            </a:r>
            <a:r>
              <a:rPr b="1" lang="tr" sz="2000"/>
              <a:t>:</a:t>
            </a:r>
            <a:br>
              <a:rPr lang="tr" sz="2000"/>
            </a:br>
            <a:r>
              <a:rPr lang="tr" sz="2000"/>
              <a:t>		</a:t>
            </a:r>
            <a:r>
              <a:rPr lang="tr" sz="2000"/>
              <a:t>   O(kg(n)) = O(g(n)),  k≠0 </a:t>
            </a:r>
            <a:endParaRPr sz="2000"/>
          </a:p>
          <a:p>
            <a:pPr indent="457200" lvl="0" marL="0" rtl="0" algn="l">
              <a:lnSpc>
                <a:spcPct val="115000"/>
              </a:lnSpc>
              <a:spcBef>
                <a:spcPts val="1200"/>
              </a:spcBef>
              <a:spcAft>
                <a:spcPts val="1200"/>
              </a:spcAft>
              <a:buNone/>
            </a:pPr>
            <a:r>
              <a:rPr b="1" lang="tr" sz="2000"/>
              <a:t>Sabitle Toplama:</a:t>
            </a:r>
            <a:br>
              <a:rPr lang="tr" sz="2000"/>
            </a:br>
            <a:r>
              <a:rPr lang="tr" sz="2000"/>
              <a:t>	 	   O(k + g(n)) = O(g(n)),  g(n) ∈ O(1) değilse;  öyleyse O(1) ′dir.</a:t>
            </a:r>
            <a:endParaRPr sz="2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5"/>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Karmaşıklık - Algoritmalarda Büyük O Hesabı</a:t>
            </a:r>
            <a:endParaRPr/>
          </a:p>
        </p:txBody>
      </p:sp>
      <p:sp>
        <p:nvSpPr>
          <p:cNvPr id="191" name="Google Shape;191;p35"/>
          <p:cNvSpPr txBox="1"/>
          <p:nvPr>
            <p:ph idx="1" type="body"/>
          </p:nvPr>
        </p:nvSpPr>
        <p:spPr>
          <a:xfrm>
            <a:off x="311700" y="856625"/>
            <a:ext cx="8520600" cy="4017900"/>
          </a:xfrm>
          <a:prstGeom prst="rect">
            <a:avLst/>
          </a:prstGeom>
        </p:spPr>
        <p:txBody>
          <a:bodyPr anchorCtr="0" anchor="t" bIns="91425" lIns="91425" spcFirstLastPara="1" rIns="91425" wrap="square" tIns="91425">
            <a:normAutofit/>
          </a:bodyPr>
          <a:lstStyle/>
          <a:p>
            <a:pPr indent="0" lvl="0" marL="914400" rtl="0" algn="l">
              <a:spcBef>
                <a:spcPts val="0"/>
              </a:spcBef>
              <a:spcAft>
                <a:spcPts val="0"/>
              </a:spcAft>
              <a:buNone/>
            </a:pPr>
            <a:r>
              <a:t/>
            </a:r>
            <a:endParaRPr/>
          </a:p>
          <a:p>
            <a:pPr indent="-342900" lvl="0" marL="457200" rtl="0" algn="l">
              <a:spcBef>
                <a:spcPts val="1200"/>
              </a:spcBef>
              <a:spcAft>
                <a:spcPts val="0"/>
              </a:spcAft>
              <a:buSzPts val="1800"/>
              <a:buChar char="●"/>
            </a:pPr>
            <a:r>
              <a:rPr lang="tr"/>
              <a:t>Z</a:t>
            </a:r>
            <a:r>
              <a:rPr lang="tr"/>
              <a:t>aman karmaşıklığı  O(n</a:t>
            </a:r>
            <a:r>
              <a:rPr baseline="30000" lang="tr"/>
              <a:t>2</a:t>
            </a:r>
            <a:r>
              <a:rPr lang="tr"/>
              <a:t>)  olan bir  f(...)  fonksiyonu bir  while  döngüsünde  n  defa yürütülürse,</a:t>
            </a:r>
            <a:endParaRPr/>
          </a:p>
          <a:p>
            <a:pPr indent="0" lvl="0" marL="914400" marR="76200" rtl="0" algn="l">
              <a:spcBef>
                <a:spcPts val="1200"/>
              </a:spcBef>
              <a:spcAft>
                <a:spcPts val="0"/>
              </a:spcAft>
              <a:buNone/>
            </a:pPr>
            <a:r>
              <a:rPr lang="tr" sz="1550">
                <a:solidFill>
                  <a:srgbClr val="0000FF"/>
                </a:solidFill>
                <a:latin typeface="Arial"/>
                <a:ea typeface="Arial"/>
                <a:cs typeface="Arial"/>
                <a:sym typeface="Arial"/>
              </a:rPr>
              <a:t>for</a:t>
            </a:r>
            <a:r>
              <a:rPr lang="tr" sz="1550">
                <a:latin typeface="Arial"/>
                <a:ea typeface="Arial"/>
                <a:cs typeface="Arial"/>
                <a:sym typeface="Arial"/>
              </a:rPr>
              <a:t> i </a:t>
            </a:r>
            <a:r>
              <a:rPr lang="tr" sz="1550">
                <a:solidFill>
                  <a:srgbClr val="0000FF"/>
                </a:solidFill>
                <a:latin typeface="Arial"/>
                <a:ea typeface="Arial"/>
                <a:cs typeface="Arial"/>
                <a:sym typeface="Arial"/>
              </a:rPr>
              <a:t>in</a:t>
            </a:r>
            <a:r>
              <a:rPr lang="tr" sz="1550">
                <a:latin typeface="Arial"/>
                <a:ea typeface="Arial"/>
                <a:cs typeface="Arial"/>
                <a:sym typeface="Arial"/>
              </a:rPr>
              <a:t> </a:t>
            </a:r>
            <a:r>
              <a:rPr lang="tr" sz="1550">
                <a:solidFill>
                  <a:srgbClr val="0000FF"/>
                </a:solidFill>
                <a:latin typeface="Arial"/>
                <a:ea typeface="Arial"/>
                <a:cs typeface="Arial"/>
                <a:sym typeface="Arial"/>
              </a:rPr>
              <a:t>range</a:t>
            </a:r>
            <a:r>
              <a:rPr lang="tr" sz="1550">
                <a:latin typeface="Arial"/>
                <a:ea typeface="Arial"/>
                <a:cs typeface="Arial"/>
                <a:sym typeface="Arial"/>
              </a:rPr>
              <a:t>(n):</a:t>
            </a:r>
            <a:endParaRPr sz="1550">
              <a:latin typeface="Arial"/>
              <a:ea typeface="Arial"/>
              <a:cs typeface="Arial"/>
              <a:sym typeface="Arial"/>
            </a:endParaRPr>
          </a:p>
          <a:p>
            <a:pPr indent="0" lvl="0" marL="914400" marR="76200" rtl="0" algn="l">
              <a:spcBef>
                <a:spcPts val="1100"/>
              </a:spcBef>
              <a:spcAft>
                <a:spcPts val="0"/>
              </a:spcAft>
              <a:buNone/>
            </a:pPr>
            <a:r>
              <a:rPr lang="tr" sz="1550">
                <a:latin typeface="Arial"/>
                <a:ea typeface="Arial"/>
                <a:cs typeface="Arial"/>
                <a:sym typeface="Arial"/>
              </a:rPr>
              <a:t>  f(...)</a:t>
            </a:r>
            <a:endParaRPr sz="1550">
              <a:latin typeface="Arial"/>
              <a:ea typeface="Arial"/>
              <a:cs typeface="Arial"/>
              <a:sym typeface="Arial"/>
            </a:endParaRPr>
          </a:p>
          <a:p>
            <a:pPr indent="-342900" lvl="0" marL="457200" marR="0" rtl="0" algn="l">
              <a:lnSpc>
                <a:spcPct val="115000"/>
              </a:lnSpc>
              <a:spcBef>
                <a:spcPts val="1100"/>
              </a:spcBef>
              <a:spcAft>
                <a:spcPts val="0"/>
              </a:spcAft>
              <a:buSzPts val="1800"/>
              <a:buChar char="●"/>
            </a:pPr>
            <a:r>
              <a:rPr lang="tr"/>
              <a:t>döngünün zaman karmaşıklığı  O(n</a:t>
            </a:r>
            <a:r>
              <a:rPr baseline="30000" lang="tr"/>
              <a:t>2</a:t>
            </a:r>
            <a:r>
              <a:rPr lang="tr"/>
              <a:t>)*</a:t>
            </a:r>
            <a:r>
              <a:rPr lang="tr"/>
              <a:t>O</a:t>
            </a:r>
            <a:r>
              <a:rPr lang="tr"/>
              <a:t>(n)=O(n∗n</a:t>
            </a:r>
            <a:r>
              <a:rPr baseline="30000" lang="tr"/>
              <a:t>2</a:t>
            </a:r>
            <a:r>
              <a:rPr lang="tr"/>
              <a:t>)=O(n</a:t>
            </a:r>
            <a:r>
              <a:rPr baseline="30000" lang="tr"/>
              <a:t>3</a:t>
            </a:r>
            <a:r>
              <a:rPr lang="tr"/>
              <a:t>)  olur. Anlaşılacağı üzere, icra edilen operasyonun karmaşıklık derecesi döngünün tekrar sayısı ile çarpılmaktadır.</a:t>
            </a:r>
            <a:endParaRPr/>
          </a:p>
          <a:p>
            <a:pPr indent="-342900" lvl="0" marL="457200" marR="0" rtl="0" algn="l">
              <a:lnSpc>
                <a:spcPct val="115000"/>
              </a:lnSpc>
              <a:spcBef>
                <a:spcPts val="0"/>
              </a:spcBef>
              <a:spcAft>
                <a:spcPts val="0"/>
              </a:spcAft>
              <a:buSzPts val="1800"/>
              <a:buChar char="●"/>
            </a:pPr>
            <a:r>
              <a:rPr lang="tr"/>
              <a:t>Bir döngünün çalışma süresi en fazla döngü içindeki ifadelerin çalışma süresinin yineleme sayısıyla çarpımıdır.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6"/>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Karmaşıklık - Algoritmalarda Büyük O Hesabı</a:t>
            </a:r>
            <a:endParaRPr/>
          </a:p>
        </p:txBody>
      </p:sp>
      <p:sp>
        <p:nvSpPr>
          <p:cNvPr id="197" name="Google Shape;197;p36"/>
          <p:cNvSpPr txBox="1"/>
          <p:nvPr>
            <p:ph idx="1" type="body"/>
          </p:nvPr>
        </p:nvSpPr>
        <p:spPr>
          <a:xfrm>
            <a:off x="311700" y="856625"/>
            <a:ext cx="8520600" cy="40179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t/>
            </a:r>
            <a:endParaRPr/>
          </a:p>
          <a:p>
            <a:pPr indent="-342900" lvl="0" marL="457200" marR="0" rtl="0" algn="l">
              <a:lnSpc>
                <a:spcPct val="115000"/>
              </a:lnSpc>
              <a:spcBef>
                <a:spcPts val="1200"/>
              </a:spcBef>
              <a:spcAft>
                <a:spcPts val="0"/>
              </a:spcAft>
              <a:buSzPts val="1800"/>
              <a:buChar char="●"/>
            </a:pPr>
            <a:r>
              <a:rPr lang="tr"/>
              <a:t>Bir iç içe döngü, yani başka bir döngünün içine yerleştirilmiş bir döngü, her iki döngünün de n kez çalıştığını varsayarak, aşağıdaki örnekte gösterildiği gibi  </a:t>
            </a:r>
            <a:r>
              <a:rPr b="1" lang="tr"/>
              <a:t>n</a:t>
            </a:r>
            <a:r>
              <a:rPr b="1" baseline="30000" lang="tr"/>
              <a:t>2</a:t>
            </a:r>
            <a:r>
              <a:rPr lang="tr"/>
              <a:t>  sürede çalışacaktır.</a:t>
            </a:r>
            <a:endParaRPr/>
          </a:p>
          <a:p>
            <a:pPr indent="0" lvl="0" marL="914400" marR="76200" rtl="0" algn="l">
              <a:lnSpc>
                <a:spcPct val="100000"/>
              </a:lnSpc>
              <a:spcBef>
                <a:spcPts val="1200"/>
              </a:spcBef>
              <a:spcAft>
                <a:spcPts val="0"/>
              </a:spcAft>
              <a:buNone/>
            </a:pPr>
            <a:r>
              <a:rPr lang="tr" sz="1550">
                <a:solidFill>
                  <a:srgbClr val="0000FF"/>
                </a:solidFill>
                <a:latin typeface="Arial"/>
                <a:ea typeface="Arial"/>
                <a:cs typeface="Arial"/>
                <a:sym typeface="Arial"/>
              </a:rPr>
              <a:t>for</a:t>
            </a:r>
            <a:r>
              <a:rPr lang="tr" sz="1550">
                <a:latin typeface="Arial"/>
                <a:ea typeface="Arial"/>
                <a:cs typeface="Arial"/>
                <a:sym typeface="Arial"/>
              </a:rPr>
              <a:t> i </a:t>
            </a:r>
            <a:r>
              <a:rPr lang="tr" sz="1550">
                <a:solidFill>
                  <a:srgbClr val="0000FF"/>
                </a:solidFill>
                <a:latin typeface="Arial"/>
                <a:ea typeface="Arial"/>
                <a:cs typeface="Arial"/>
                <a:sym typeface="Arial"/>
              </a:rPr>
              <a:t>in</a:t>
            </a:r>
            <a:r>
              <a:rPr lang="tr" sz="1550">
                <a:latin typeface="Arial"/>
                <a:ea typeface="Arial"/>
                <a:cs typeface="Arial"/>
                <a:sym typeface="Arial"/>
              </a:rPr>
              <a:t> </a:t>
            </a:r>
            <a:r>
              <a:rPr lang="tr" sz="1550">
                <a:solidFill>
                  <a:srgbClr val="0000FF"/>
                </a:solidFill>
                <a:latin typeface="Arial"/>
                <a:ea typeface="Arial"/>
                <a:cs typeface="Arial"/>
                <a:sym typeface="Arial"/>
              </a:rPr>
              <a:t>range</a:t>
            </a:r>
            <a:r>
              <a:rPr lang="tr" sz="1550">
                <a:latin typeface="Arial"/>
                <a:ea typeface="Arial"/>
                <a:cs typeface="Arial"/>
                <a:sym typeface="Arial"/>
              </a:rPr>
              <a:t>(</a:t>
            </a:r>
            <a:r>
              <a:rPr lang="tr" sz="1550">
                <a:solidFill>
                  <a:srgbClr val="098658"/>
                </a:solidFill>
                <a:latin typeface="Arial"/>
                <a:ea typeface="Arial"/>
                <a:cs typeface="Arial"/>
                <a:sym typeface="Arial"/>
              </a:rPr>
              <a:t>0</a:t>
            </a:r>
            <a:r>
              <a:rPr lang="tr" sz="1550">
                <a:latin typeface="Arial"/>
                <a:ea typeface="Arial"/>
                <a:cs typeface="Arial"/>
                <a:sym typeface="Arial"/>
              </a:rPr>
              <a:t>,n):</a:t>
            </a:r>
            <a:endParaRPr sz="1550">
              <a:latin typeface="Arial"/>
              <a:ea typeface="Arial"/>
              <a:cs typeface="Arial"/>
              <a:sym typeface="Arial"/>
            </a:endParaRPr>
          </a:p>
          <a:p>
            <a:pPr indent="0" lvl="0" marL="914400" marR="76200" rtl="0" algn="l">
              <a:lnSpc>
                <a:spcPct val="100000"/>
              </a:lnSpc>
              <a:spcBef>
                <a:spcPts val="1100"/>
              </a:spcBef>
              <a:spcAft>
                <a:spcPts val="0"/>
              </a:spcAft>
              <a:buNone/>
            </a:pPr>
            <a:r>
              <a:rPr lang="tr" sz="1550">
                <a:latin typeface="Arial"/>
                <a:ea typeface="Arial"/>
                <a:cs typeface="Arial"/>
                <a:sym typeface="Arial"/>
              </a:rPr>
              <a:t>  </a:t>
            </a:r>
            <a:r>
              <a:rPr lang="tr" sz="1550">
                <a:solidFill>
                  <a:srgbClr val="0000FF"/>
                </a:solidFill>
                <a:latin typeface="Arial"/>
                <a:ea typeface="Arial"/>
                <a:cs typeface="Arial"/>
                <a:sym typeface="Arial"/>
              </a:rPr>
              <a:t>for</a:t>
            </a:r>
            <a:r>
              <a:rPr lang="tr" sz="1550">
                <a:latin typeface="Arial"/>
                <a:ea typeface="Arial"/>
                <a:cs typeface="Arial"/>
                <a:sym typeface="Arial"/>
              </a:rPr>
              <a:t> j </a:t>
            </a:r>
            <a:r>
              <a:rPr lang="tr" sz="1550">
                <a:solidFill>
                  <a:srgbClr val="0000FF"/>
                </a:solidFill>
                <a:latin typeface="Arial"/>
                <a:ea typeface="Arial"/>
                <a:cs typeface="Arial"/>
                <a:sym typeface="Arial"/>
              </a:rPr>
              <a:t>in</a:t>
            </a:r>
            <a:r>
              <a:rPr lang="tr" sz="1550">
                <a:latin typeface="Arial"/>
                <a:ea typeface="Arial"/>
                <a:cs typeface="Arial"/>
                <a:sym typeface="Arial"/>
              </a:rPr>
              <a:t> </a:t>
            </a:r>
            <a:r>
              <a:rPr lang="tr" sz="1550">
                <a:solidFill>
                  <a:srgbClr val="0000FF"/>
                </a:solidFill>
                <a:latin typeface="Arial"/>
                <a:ea typeface="Arial"/>
                <a:cs typeface="Arial"/>
                <a:sym typeface="Arial"/>
              </a:rPr>
              <a:t>range</a:t>
            </a:r>
            <a:r>
              <a:rPr lang="tr" sz="1550">
                <a:latin typeface="Arial"/>
                <a:ea typeface="Arial"/>
                <a:cs typeface="Arial"/>
                <a:sym typeface="Arial"/>
              </a:rPr>
              <a:t>(</a:t>
            </a:r>
            <a:r>
              <a:rPr lang="tr" sz="1550">
                <a:solidFill>
                  <a:srgbClr val="098658"/>
                </a:solidFill>
                <a:latin typeface="Arial"/>
                <a:ea typeface="Arial"/>
                <a:cs typeface="Arial"/>
                <a:sym typeface="Arial"/>
              </a:rPr>
              <a:t>0</a:t>
            </a:r>
            <a:r>
              <a:rPr lang="tr" sz="1550">
                <a:latin typeface="Arial"/>
                <a:ea typeface="Arial"/>
                <a:cs typeface="Arial"/>
                <a:sym typeface="Arial"/>
              </a:rPr>
              <a:t>,n)</a:t>
            </a:r>
            <a:endParaRPr sz="1550">
              <a:latin typeface="Arial"/>
              <a:ea typeface="Arial"/>
              <a:cs typeface="Arial"/>
              <a:sym typeface="Arial"/>
            </a:endParaRPr>
          </a:p>
          <a:p>
            <a:pPr indent="0" lvl="0" marL="914400" marR="76200" rtl="0" algn="l">
              <a:lnSpc>
                <a:spcPct val="100000"/>
              </a:lnSpc>
              <a:spcBef>
                <a:spcPts val="1100"/>
              </a:spcBef>
              <a:spcAft>
                <a:spcPts val="0"/>
              </a:spcAft>
              <a:buNone/>
            </a:pPr>
            <a:r>
              <a:rPr lang="tr" sz="1550">
                <a:latin typeface="Arial"/>
                <a:ea typeface="Arial"/>
                <a:cs typeface="Arial"/>
                <a:sym typeface="Arial"/>
              </a:rPr>
              <a:t>    </a:t>
            </a:r>
            <a:r>
              <a:rPr lang="tr" sz="1550">
                <a:solidFill>
                  <a:srgbClr val="008000"/>
                </a:solidFill>
                <a:latin typeface="Arial"/>
                <a:ea typeface="Arial"/>
                <a:cs typeface="Arial"/>
                <a:sym typeface="Arial"/>
              </a:rPr>
              <a:t># yürütülecek ifade</a:t>
            </a:r>
            <a:endParaRPr sz="1550">
              <a:solidFill>
                <a:srgbClr val="008000"/>
              </a:solidFill>
              <a:latin typeface="Arial"/>
              <a:ea typeface="Arial"/>
              <a:cs typeface="Arial"/>
              <a:sym typeface="Arial"/>
            </a:endParaRPr>
          </a:p>
          <a:p>
            <a:pPr indent="-342900" lvl="0" marL="914400" rtl="0" algn="l">
              <a:spcBef>
                <a:spcPts val="1100"/>
              </a:spcBef>
              <a:spcAft>
                <a:spcPts val="0"/>
              </a:spcAft>
              <a:buSzPts val="1800"/>
              <a:buChar char="●"/>
            </a:pPr>
            <a:r>
              <a:rPr lang="tr"/>
              <a:t>Buradaki her bir ifade bir  c  sabiti ile ifade edilirse,  c∗n∗n  defa yürütülür. Böylece, çalışma zamanı, </a:t>
            </a:r>
            <a:endParaRPr/>
          </a:p>
          <a:p>
            <a:pPr indent="457200" lvl="0" marL="914400" rtl="0" algn="l">
              <a:spcBef>
                <a:spcPts val="1200"/>
              </a:spcBef>
              <a:spcAft>
                <a:spcPts val="1200"/>
              </a:spcAft>
              <a:buNone/>
            </a:pPr>
            <a:r>
              <a:rPr lang="tr"/>
              <a:t>cnn = cn</a:t>
            </a:r>
            <a:r>
              <a:rPr baseline="30000" lang="tr"/>
              <a:t>2 </a:t>
            </a:r>
            <a:r>
              <a:rPr lang="tr"/>
              <a:t>= O(n</a:t>
            </a:r>
            <a:r>
              <a:rPr baseline="30000" lang="tr"/>
              <a:t>2</a:t>
            </a:r>
            <a:r>
              <a:rPr lang="tr"/>
              <a:t>)  olur.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7"/>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Karmaşıklık - Algoritmalarda Büyük O Hesabı</a:t>
            </a:r>
            <a:endParaRPr/>
          </a:p>
        </p:txBody>
      </p:sp>
      <p:sp>
        <p:nvSpPr>
          <p:cNvPr id="203" name="Google Shape;203;p37"/>
          <p:cNvSpPr txBox="1"/>
          <p:nvPr>
            <p:ph idx="1" type="body"/>
          </p:nvPr>
        </p:nvSpPr>
        <p:spPr>
          <a:xfrm>
            <a:off x="311700" y="856625"/>
            <a:ext cx="8520600" cy="4017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tr"/>
              <a:t>Döngü içerisindeki ardışık ifadeler toplanır ve sonuç döngünün yineleme sayısı ile çarpılır.</a:t>
            </a:r>
            <a:endParaRPr/>
          </a:p>
          <a:p>
            <a:pPr indent="0" lvl="0" marL="533400" marR="76200" rtl="0" algn="l">
              <a:lnSpc>
                <a:spcPct val="100000"/>
              </a:lnSpc>
              <a:spcBef>
                <a:spcPts val="1200"/>
              </a:spcBef>
              <a:spcAft>
                <a:spcPts val="0"/>
              </a:spcAft>
              <a:buNone/>
            </a:pPr>
            <a:r>
              <a:rPr lang="tr" sz="1166">
                <a:latin typeface="Arial"/>
                <a:ea typeface="Arial"/>
                <a:cs typeface="Arial"/>
                <a:sym typeface="Arial"/>
              </a:rPr>
              <a:t>n=</a:t>
            </a:r>
            <a:r>
              <a:rPr lang="tr" sz="1166">
                <a:solidFill>
                  <a:srgbClr val="098658"/>
                </a:solidFill>
                <a:latin typeface="Arial"/>
                <a:ea typeface="Arial"/>
                <a:cs typeface="Arial"/>
                <a:sym typeface="Arial"/>
              </a:rPr>
              <a:t>100</a:t>
            </a:r>
            <a:r>
              <a:rPr lang="tr" sz="1166">
                <a:latin typeface="Arial"/>
                <a:ea typeface="Arial"/>
                <a:cs typeface="Arial"/>
                <a:sym typeface="Arial"/>
              </a:rPr>
              <a:t> </a:t>
            </a:r>
            <a:r>
              <a:rPr lang="tr" sz="1166">
                <a:solidFill>
                  <a:srgbClr val="008000"/>
                </a:solidFill>
                <a:latin typeface="Arial"/>
                <a:ea typeface="Arial"/>
                <a:cs typeface="Arial"/>
                <a:sym typeface="Arial"/>
              </a:rPr>
              <a:t># c0 -&gt; 1 kez</a:t>
            </a:r>
            <a:endParaRPr sz="1166">
              <a:solidFill>
                <a:srgbClr val="008000"/>
              </a:solidFill>
              <a:latin typeface="Arial"/>
              <a:ea typeface="Arial"/>
              <a:cs typeface="Arial"/>
              <a:sym typeface="Arial"/>
            </a:endParaRPr>
          </a:p>
          <a:p>
            <a:pPr indent="0" lvl="0" marL="533400" marR="76200" rtl="0" algn="l">
              <a:lnSpc>
                <a:spcPct val="100000"/>
              </a:lnSpc>
              <a:spcBef>
                <a:spcPts val="1100"/>
              </a:spcBef>
              <a:spcAft>
                <a:spcPts val="0"/>
              </a:spcAft>
              <a:buNone/>
            </a:pPr>
            <a:r>
              <a:rPr lang="tr" sz="1166">
                <a:solidFill>
                  <a:srgbClr val="008000"/>
                </a:solidFill>
                <a:latin typeface="Arial"/>
                <a:ea typeface="Arial"/>
                <a:cs typeface="Arial"/>
                <a:sym typeface="Arial"/>
              </a:rPr>
              <a:t># n defa yürüt</a:t>
            </a:r>
            <a:endParaRPr sz="1166">
              <a:solidFill>
                <a:srgbClr val="008000"/>
              </a:solidFill>
              <a:latin typeface="Arial"/>
              <a:ea typeface="Arial"/>
              <a:cs typeface="Arial"/>
              <a:sym typeface="Arial"/>
            </a:endParaRPr>
          </a:p>
          <a:p>
            <a:pPr indent="0" lvl="0" marL="533400" marR="76200" rtl="0" algn="l">
              <a:lnSpc>
                <a:spcPct val="100000"/>
              </a:lnSpc>
              <a:spcBef>
                <a:spcPts val="1100"/>
              </a:spcBef>
              <a:spcAft>
                <a:spcPts val="0"/>
              </a:spcAft>
              <a:buNone/>
            </a:pPr>
            <a:r>
              <a:rPr lang="tr" sz="1166">
                <a:solidFill>
                  <a:srgbClr val="0000FF"/>
                </a:solidFill>
                <a:latin typeface="Arial"/>
                <a:ea typeface="Arial"/>
                <a:cs typeface="Arial"/>
                <a:sym typeface="Arial"/>
              </a:rPr>
              <a:t>for</a:t>
            </a:r>
            <a:r>
              <a:rPr lang="tr" sz="1166">
                <a:latin typeface="Arial"/>
                <a:ea typeface="Arial"/>
                <a:cs typeface="Arial"/>
                <a:sym typeface="Arial"/>
              </a:rPr>
              <a:t> i </a:t>
            </a:r>
            <a:r>
              <a:rPr lang="tr" sz="1166">
                <a:solidFill>
                  <a:srgbClr val="0000FF"/>
                </a:solidFill>
                <a:latin typeface="Arial"/>
                <a:ea typeface="Arial"/>
                <a:cs typeface="Arial"/>
                <a:sym typeface="Arial"/>
              </a:rPr>
              <a:t>in</a:t>
            </a:r>
            <a:r>
              <a:rPr lang="tr" sz="1166">
                <a:latin typeface="Arial"/>
                <a:ea typeface="Arial"/>
                <a:cs typeface="Arial"/>
                <a:sym typeface="Arial"/>
              </a:rPr>
              <a:t> </a:t>
            </a:r>
            <a:r>
              <a:rPr lang="tr" sz="1166">
                <a:solidFill>
                  <a:srgbClr val="0000FF"/>
                </a:solidFill>
                <a:latin typeface="Arial"/>
                <a:ea typeface="Arial"/>
                <a:cs typeface="Arial"/>
                <a:sym typeface="Arial"/>
              </a:rPr>
              <a:t>range</a:t>
            </a:r>
            <a:r>
              <a:rPr lang="tr" sz="1166">
                <a:latin typeface="Arial"/>
                <a:ea typeface="Arial"/>
                <a:cs typeface="Arial"/>
                <a:sym typeface="Arial"/>
              </a:rPr>
              <a:t>(</a:t>
            </a:r>
            <a:r>
              <a:rPr lang="tr" sz="1166">
                <a:solidFill>
                  <a:srgbClr val="098658"/>
                </a:solidFill>
                <a:latin typeface="Arial"/>
                <a:ea typeface="Arial"/>
                <a:cs typeface="Arial"/>
                <a:sym typeface="Arial"/>
              </a:rPr>
              <a:t>0</a:t>
            </a:r>
            <a:r>
              <a:rPr lang="tr" sz="1166">
                <a:latin typeface="Arial"/>
                <a:ea typeface="Arial"/>
                <a:cs typeface="Arial"/>
                <a:sym typeface="Arial"/>
              </a:rPr>
              <a:t>,n):</a:t>
            </a:r>
            <a:endParaRPr sz="1166">
              <a:latin typeface="Arial"/>
              <a:ea typeface="Arial"/>
              <a:cs typeface="Arial"/>
              <a:sym typeface="Arial"/>
            </a:endParaRPr>
          </a:p>
          <a:p>
            <a:pPr indent="0" lvl="0" marL="533400" marR="76200" rtl="0" algn="l">
              <a:lnSpc>
                <a:spcPct val="100000"/>
              </a:lnSpc>
              <a:spcBef>
                <a:spcPts val="1100"/>
              </a:spcBef>
              <a:spcAft>
                <a:spcPts val="0"/>
              </a:spcAft>
              <a:buNone/>
            </a:pPr>
            <a:r>
              <a:rPr lang="tr" sz="1166">
                <a:latin typeface="Arial"/>
                <a:ea typeface="Arial"/>
                <a:cs typeface="Arial"/>
                <a:sym typeface="Arial"/>
              </a:rPr>
              <a:t>  </a:t>
            </a:r>
            <a:r>
              <a:rPr lang="tr" sz="1166">
                <a:solidFill>
                  <a:srgbClr val="0000FF"/>
                </a:solidFill>
                <a:latin typeface="Arial"/>
                <a:ea typeface="Arial"/>
                <a:cs typeface="Arial"/>
                <a:sym typeface="Arial"/>
              </a:rPr>
              <a:t>print</a:t>
            </a:r>
            <a:r>
              <a:rPr lang="tr" sz="1166">
                <a:latin typeface="Arial"/>
                <a:ea typeface="Arial"/>
                <a:cs typeface="Arial"/>
                <a:sym typeface="Arial"/>
              </a:rPr>
              <a:t>(i) </a:t>
            </a:r>
            <a:r>
              <a:rPr lang="tr" sz="1166">
                <a:solidFill>
                  <a:srgbClr val="008000"/>
                </a:solidFill>
                <a:latin typeface="Arial"/>
                <a:ea typeface="Arial"/>
                <a:cs typeface="Arial"/>
                <a:sym typeface="Arial"/>
              </a:rPr>
              <a:t># c1 -&gt; n kez</a:t>
            </a:r>
            <a:endParaRPr sz="1166">
              <a:solidFill>
                <a:srgbClr val="008000"/>
              </a:solidFill>
              <a:latin typeface="Arial"/>
              <a:ea typeface="Arial"/>
              <a:cs typeface="Arial"/>
              <a:sym typeface="Arial"/>
            </a:endParaRPr>
          </a:p>
          <a:p>
            <a:pPr indent="0" lvl="0" marL="533400" marR="76200" rtl="0" algn="l">
              <a:lnSpc>
                <a:spcPct val="100000"/>
              </a:lnSpc>
              <a:spcBef>
                <a:spcPts val="1100"/>
              </a:spcBef>
              <a:spcAft>
                <a:spcPts val="0"/>
              </a:spcAft>
              <a:buNone/>
            </a:pPr>
            <a:r>
              <a:rPr lang="tr" sz="1166">
                <a:latin typeface="Arial"/>
                <a:ea typeface="Arial"/>
                <a:cs typeface="Arial"/>
                <a:sym typeface="Arial"/>
              </a:rPr>
              <a:t>  </a:t>
            </a:r>
            <a:r>
              <a:rPr lang="tr" sz="1166">
                <a:solidFill>
                  <a:srgbClr val="008000"/>
                </a:solidFill>
                <a:latin typeface="Arial"/>
                <a:ea typeface="Arial"/>
                <a:cs typeface="Arial"/>
                <a:sym typeface="Arial"/>
              </a:rPr>
              <a:t># n defa yürüt</a:t>
            </a:r>
            <a:endParaRPr sz="1166">
              <a:solidFill>
                <a:srgbClr val="008000"/>
              </a:solidFill>
              <a:latin typeface="Arial"/>
              <a:ea typeface="Arial"/>
              <a:cs typeface="Arial"/>
              <a:sym typeface="Arial"/>
            </a:endParaRPr>
          </a:p>
          <a:p>
            <a:pPr indent="0" lvl="0" marL="533400" marR="76200" rtl="0" algn="l">
              <a:lnSpc>
                <a:spcPct val="100000"/>
              </a:lnSpc>
              <a:spcBef>
                <a:spcPts val="1100"/>
              </a:spcBef>
              <a:spcAft>
                <a:spcPts val="0"/>
              </a:spcAft>
              <a:buNone/>
            </a:pPr>
            <a:r>
              <a:t/>
            </a:r>
            <a:endParaRPr sz="1166">
              <a:solidFill>
                <a:schemeClr val="accent2"/>
              </a:solidFill>
              <a:latin typeface="Arial"/>
              <a:ea typeface="Arial"/>
              <a:cs typeface="Arial"/>
              <a:sym typeface="Arial"/>
            </a:endParaRPr>
          </a:p>
          <a:p>
            <a:pPr indent="0" lvl="0" marL="533400" marR="76200" rtl="0" algn="l">
              <a:lnSpc>
                <a:spcPct val="100000"/>
              </a:lnSpc>
              <a:spcBef>
                <a:spcPts val="1100"/>
              </a:spcBef>
              <a:spcAft>
                <a:spcPts val="0"/>
              </a:spcAft>
              <a:buNone/>
            </a:pPr>
            <a:r>
              <a:rPr lang="tr" sz="1166">
                <a:solidFill>
                  <a:srgbClr val="0000FF"/>
                </a:solidFill>
                <a:latin typeface="Arial"/>
                <a:ea typeface="Arial"/>
                <a:cs typeface="Arial"/>
                <a:sym typeface="Arial"/>
              </a:rPr>
              <a:t>for</a:t>
            </a:r>
            <a:r>
              <a:rPr lang="tr" sz="1166">
                <a:latin typeface="Arial"/>
                <a:ea typeface="Arial"/>
                <a:cs typeface="Arial"/>
                <a:sym typeface="Arial"/>
              </a:rPr>
              <a:t> i </a:t>
            </a:r>
            <a:r>
              <a:rPr lang="tr" sz="1166">
                <a:solidFill>
                  <a:srgbClr val="0000FF"/>
                </a:solidFill>
                <a:latin typeface="Arial"/>
                <a:ea typeface="Arial"/>
                <a:cs typeface="Arial"/>
                <a:sym typeface="Arial"/>
              </a:rPr>
              <a:t>in</a:t>
            </a:r>
            <a:r>
              <a:rPr lang="tr" sz="1166">
                <a:latin typeface="Arial"/>
                <a:ea typeface="Arial"/>
                <a:cs typeface="Arial"/>
                <a:sym typeface="Arial"/>
              </a:rPr>
              <a:t> </a:t>
            </a:r>
            <a:r>
              <a:rPr lang="tr" sz="1166">
                <a:solidFill>
                  <a:srgbClr val="0000FF"/>
                </a:solidFill>
                <a:latin typeface="Arial"/>
                <a:ea typeface="Arial"/>
                <a:cs typeface="Arial"/>
                <a:sym typeface="Arial"/>
              </a:rPr>
              <a:t>range</a:t>
            </a:r>
            <a:r>
              <a:rPr lang="tr" sz="1166">
                <a:latin typeface="Arial"/>
                <a:ea typeface="Arial"/>
                <a:cs typeface="Arial"/>
                <a:sym typeface="Arial"/>
              </a:rPr>
              <a:t>(</a:t>
            </a:r>
            <a:r>
              <a:rPr lang="tr" sz="1166">
                <a:solidFill>
                  <a:srgbClr val="098658"/>
                </a:solidFill>
                <a:latin typeface="Arial"/>
                <a:ea typeface="Arial"/>
                <a:cs typeface="Arial"/>
                <a:sym typeface="Arial"/>
              </a:rPr>
              <a:t>0</a:t>
            </a:r>
            <a:r>
              <a:rPr lang="tr" sz="1166">
                <a:latin typeface="Arial"/>
                <a:ea typeface="Arial"/>
                <a:cs typeface="Arial"/>
                <a:sym typeface="Arial"/>
              </a:rPr>
              <a:t>,n):</a:t>
            </a:r>
            <a:endParaRPr sz="1166">
              <a:latin typeface="Arial"/>
              <a:ea typeface="Arial"/>
              <a:cs typeface="Arial"/>
              <a:sym typeface="Arial"/>
            </a:endParaRPr>
          </a:p>
          <a:p>
            <a:pPr indent="0" lvl="0" marL="533400" marR="76200" rtl="0" algn="l">
              <a:lnSpc>
                <a:spcPct val="100000"/>
              </a:lnSpc>
              <a:spcBef>
                <a:spcPts val="1100"/>
              </a:spcBef>
              <a:spcAft>
                <a:spcPts val="0"/>
              </a:spcAft>
              <a:buNone/>
            </a:pPr>
            <a:r>
              <a:rPr lang="tr" sz="1166">
                <a:latin typeface="Arial"/>
                <a:ea typeface="Arial"/>
                <a:cs typeface="Arial"/>
                <a:sym typeface="Arial"/>
              </a:rPr>
              <a:t>  </a:t>
            </a:r>
            <a:r>
              <a:rPr lang="tr" sz="1166">
                <a:solidFill>
                  <a:srgbClr val="008000"/>
                </a:solidFill>
                <a:latin typeface="Arial"/>
                <a:ea typeface="Arial"/>
                <a:cs typeface="Arial"/>
                <a:sym typeface="Arial"/>
              </a:rPr>
              <a:t># n defa yürüt</a:t>
            </a:r>
            <a:endParaRPr sz="1166">
              <a:solidFill>
                <a:srgbClr val="008000"/>
              </a:solidFill>
              <a:latin typeface="Arial"/>
              <a:ea typeface="Arial"/>
              <a:cs typeface="Arial"/>
              <a:sym typeface="Arial"/>
            </a:endParaRPr>
          </a:p>
          <a:p>
            <a:pPr indent="0" lvl="0" marL="533400" marR="76200" rtl="0" algn="l">
              <a:lnSpc>
                <a:spcPct val="100000"/>
              </a:lnSpc>
              <a:spcBef>
                <a:spcPts val="1100"/>
              </a:spcBef>
              <a:spcAft>
                <a:spcPts val="0"/>
              </a:spcAft>
              <a:buNone/>
            </a:pPr>
            <a:r>
              <a:rPr lang="tr" sz="1166">
                <a:latin typeface="Arial"/>
                <a:ea typeface="Arial"/>
                <a:cs typeface="Arial"/>
                <a:sym typeface="Arial"/>
              </a:rPr>
              <a:t>  </a:t>
            </a:r>
            <a:r>
              <a:rPr lang="tr" sz="1166">
                <a:solidFill>
                  <a:srgbClr val="0000FF"/>
                </a:solidFill>
                <a:latin typeface="Arial"/>
                <a:ea typeface="Arial"/>
                <a:cs typeface="Arial"/>
                <a:sym typeface="Arial"/>
              </a:rPr>
              <a:t>for</a:t>
            </a:r>
            <a:r>
              <a:rPr lang="tr" sz="1166">
                <a:latin typeface="Arial"/>
                <a:ea typeface="Arial"/>
                <a:cs typeface="Arial"/>
                <a:sym typeface="Arial"/>
              </a:rPr>
              <a:t> j </a:t>
            </a:r>
            <a:r>
              <a:rPr lang="tr" sz="1166">
                <a:solidFill>
                  <a:srgbClr val="0000FF"/>
                </a:solidFill>
                <a:latin typeface="Arial"/>
                <a:ea typeface="Arial"/>
                <a:cs typeface="Arial"/>
                <a:sym typeface="Arial"/>
              </a:rPr>
              <a:t>in</a:t>
            </a:r>
            <a:r>
              <a:rPr lang="tr" sz="1166">
                <a:latin typeface="Arial"/>
                <a:ea typeface="Arial"/>
                <a:cs typeface="Arial"/>
                <a:sym typeface="Arial"/>
              </a:rPr>
              <a:t> </a:t>
            </a:r>
            <a:r>
              <a:rPr lang="tr" sz="1166">
                <a:solidFill>
                  <a:srgbClr val="0000FF"/>
                </a:solidFill>
                <a:latin typeface="Arial"/>
                <a:ea typeface="Arial"/>
                <a:cs typeface="Arial"/>
                <a:sym typeface="Arial"/>
              </a:rPr>
              <a:t>range</a:t>
            </a:r>
            <a:r>
              <a:rPr lang="tr" sz="1166">
                <a:latin typeface="Arial"/>
                <a:ea typeface="Arial"/>
                <a:cs typeface="Arial"/>
                <a:sym typeface="Arial"/>
              </a:rPr>
              <a:t>(</a:t>
            </a:r>
            <a:r>
              <a:rPr lang="tr" sz="1166">
                <a:solidFill>
                  <a:srgbClr val="098658"/>
                </a:solidFill>
                <a:latin typeface="Arial"/>
                <a:ea typeface="Arial"/>
                <a:cs typeface="Arial"/>
                <a:sym typeface="Arial"/>
              </a:rPr>
              <a:t>0</a:t>
            </a:r>
            <a:r>
              <a:rPr lang="tr" sz="1166">
                <a:latin typeface="Arial"/>
                <a:ea typeface="Arial"/>
                <a:cs typeface="Arial"/>
                <a:sym typeface="Arial"/>
              </a:rPr>
              <a:t>,n):</a:t>
            </a:r>
            <a:endParaRPr sz="1166">
              <a:latin typeface="Arial"/>
              <a:ea typeface="Arial"/>
              <a:cs typeface="Arial"/>
              <a:sym typeface="Arial"/>
            </a:endParaRPr>
          </a:p>
          <a:p>
            <a:pPr indent="0" lvl="0" marL="533400" marR="76200" rtl="0" algn="l">
              <a:lnSpc>
                <a:spcPct val="100000"/>
              </a:lnSpc>
              <a:spcBef>
                <a:spcPts val="1100"/>
              </a:spcBef>
              <a:spcAft>
                <a:spcPts val="0"/>
              </a:spcAft>
              <a:buNone/>
            </a:pPr>
            <a:r>
              <a:rPr lang="tr" sz="1166">
                <a:latin typeface="Arial"/>
                <a:ea typeface="Arial"/>
                <a:cs typeface="Arial"/>
                <a:sym typeface="Arial"/>
              </a:rPr>
              <a:t>    </a:t>
            </a:r>
            <a:r>
              <a:rPr lang="tr" sz="1166">
                <a:solidFill>
                  <a:srgbClr val="0000FF"/>
                </a:solidFill>
                <a:latin typeface="Arial"/>
                <a:ea typeface="Arial"/>
                <a:cs typeface="Arial"/>
                <a:sym typeface="Arial"/>
              </a:rPr>
              <a:t>print</a:t>
            </a:r>
            <a:r>
              <a:rPr lang="tr" sz="1166">
                <a:latin typeface="Arial"/>
                <a:ea typeface="Arial"/>
                <a:cs typeface="Arial"/>
                <a:sym typeface="Arial"/>
              </a:rPr>
              <a:t>(j) </a:t>
            </a:r>
            <a:r>
              <a:rPr lang="tr" sz="1166">
                <a:solidFill>
                  <a:srgbClr val="008000"/>
                </a:solidFill>
                <a:latin typeface="Arial"/>
                <a:ea typeface="Arial"/>
                <a:cs typeface="Arial"/>
                <a:sym typeface="Arial"/>
              </a:rPr>
              <a:t># c2 -&gt; n^2 kez</a:t>
            </a:r>
            <a:endParaRPr sz="1166">
              <a:solidFill>
                <a:srgbClr val="008000"/>
              </a:solidFill>
              <a:latin typeface="Arial"/>
              <a:ea typeface="Arial"/>
              <a:cs typeface="Arial"/>
              <a:sym typeface="Arial"/>
            </a:endParaRPr>
          </a:p>
          <a:p>
            <a:pPr indent="0" lvl="0" marL="457200" rtl="0" algn="l">
              <a:spcBef>
                <a:spcPts val="1100"/>
              </a:spcBef>
              <a:spcAft>
                <a:spcPts val="1200"/>
              </a:spcAft>
              <a:buNone/>
            </a:pPr>
            <a:r>
              <a:rPr lang="tr"/>
              <a:t>Kodun karmaşıklığı şu şekilde hesaplanır:  c</a:t>
            </a:r>
            <a:r>
              <a:rPr baseline="-25000" lang="tr"/>
              <a:t>0</a:t>
            </a:r>
            <a:r>
              <a:rPr lang="tr"/>
              <a:t>+c</a:t>
            </a:r>
            <a:r>
              <a:rPr baseline="-25000" lang="tr"/>
              <a:t>1</a:t>
            </a:r>
            <a:r>
              <a:rPr lang="tr"/>
              <a:t>n+c</a:t>
            </a:r>
            <a:r>
              <a:rPr baseline="-25000" lang="tr"/>
              <a:t>2</a:t>
            </a:r>
            <a:r>
              <a:rPr lang="tr"/>
              <a:t>n</a:t>
            </a:r>
            <a:r>
              <a:rPr baseline="30000" lang="tr"/>
              <a:t>2</a:t>
            </a:r>
            <a:r>
              <a:rPr lang="tr"/>
              <a:t>=O(n</a:t>
            </a:r>
            <a:r>
              <a:rPr baseline="30000" lang="tr"/>
              <a:t>2</a:t>
            </a:r>
            <a:r>
              <a:rPr lang="tr"/>
              <a: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8"/>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Karmaşıklık - Algoritmalarda Büyük O Hesabı</a:t>
            </a:r>
            <a:endParaRPr/>
          </a:p>
        </p:txBody>
      </p:sp>
      <p:sp>
        <p:nvSpPr>
          <p:cNvPr id="209" name="Google Shape;209;p38"/>
          <p:cNvSpPr txBox="1"/>
          <p:nvPr>
            <p:ph idx="1" type="body"/>
          </p:nvPr>
        </p:nvSpPr>
        <p:spPr>
          <a:xfrm>
            <a:off x="311700" y="856625"/>
            <a:ext cx="8520600" cy="40179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tr"/>
              <a:t>P</a:t>
            </a:r>
            <a:r>
              <a:rPr lang="tr"/>
              <a:t>roblem boyutu 1/2 oranında azaltılabilirse, karmaşıklık, logaritmik (2 tabanında) boyuta indirgenir. </a:t>
            </a:r>
            <a:endParaRPr/>
          </a:p>
          <a:p>
            <a:pPr indent="0" lvl="0" marL="914400" marR="76200" rtl="0" algn="l">
              <a:lnSpc>
                <a:spcPct val="100000"/>
              </a:lnSpc>
              <a:spcBef>
                <a:spcPts val="1200"/>
              </a:spcBef>
              <a:spcAft>
                <a:spcPts val="0"/>
              </a:spcAft>
              <a:buNone/>
            </a:pPr>
            <a:r>
              <a:rPr lang="tr" sz="1485">
                <a:latin typeface="Arial"/>
                <a:ea typeface="Arial"/>
                <a:cs typeface="Arial"/>
                <a:sym typeface="Arial"/>
              </a:rPr>
              <a:t>j=</a:t>
            </a:r>
            <a:r>
              <a:rPr lang="tr" sz="1485">
                <a:solidFill>
                  <a:srgbClr val="098658"/>
                </a:solidFill>
                <a:latin typeface="Arial"/>
                <a:ea typeface="Arial"/>
                <a:cs typeface="Arial"/>
                <a:sym typeface="Arial"/>
              </a:rPr>
              <a:t>1</a:t>
            </a:r>
            <a:endParaRPr sz="1485">
              <a:solidFill>
                <a:srgbClr val="098658"/>
              </a:solidFill>
              <a:latin typeface="Arial"/>
              <a:ea typeface="Arial"/>
              <a:cs typeface="Arial"/>
              <a:sym typeface="Arial"/>
            </a:endParaRPr>
          </a:p>
          <a:p>
            <a:pPr indent="0" lvl="0" marL="914400" marR="76200" rtl="0" algn="l">
              <a:lnSpc>
                <a:spcPct val="100000"/>
              </a:lnSpc>
              <a:spcBef>
                <a:spcPts val="1100"/>
              </a:spcBef>
              <a:spcAft>
                <a:spcPts val="0"/>
              </a:spcAft>
              <a:buNone/>
            </a:pPr>
            <a:r>
              <a:rPr lang="tr" sz="1485">
                <a:solidFill>
                  <a:srgbClr val="0000FF"/>
                </a:solidFill>
                <a:latin typeface="Arial"/>
                <a:ea typeface="Arial"/>
                <a:cs typeface="Arial"/>
                <a:sym typeface="Arial"/>
              </a:rPr>
              <a:t>while</a:t>
            </a:r>
            <a:r>
              <a:rPr lang="tr" sz="1485">
                <a:latin typeface="Arial"/>
                <a:ea typeface="Arial"/>
                <a:cs typeface="Arial"/>
                <a:sym typeface="Arial"/>
              </a:rPr>
              <a:t> j&lt;= n:</a:t>
            </a:r>
            <a:endParaRPr sz="1485">
              <a:latin typeface="Arial"/>
              <a:ea typeface="Arial"/>
              <a:cs typeface="Arial"/>
              <a:sym typeface="Arial"/>
            </a:endParaRPr>
          </a:p>
          <a:p>
            <a:pPr indent="0" lvl="0" marL="914400" marR="76200" rtl="0" algn="l">
              <a:lnSpc>
                <a:spcPct val="100000"/>
              </a:lnSpc>
              <a:spcBef>
                <a:spcPts val="1100"/>
              </a:spcBef>
              <a:spcAft>
                <a:spcPts val="0"/>
              </a:spcAft>
              <a:buNone/>
            </a:pPr>
            <a:r>
              <a:rPr lang="tr" sz="1485">
                <a:latin typeface="Arial"/>
                <a:ea typeface="Arial"/>
                <a:cs typeface="Arial"/>
                <a:sym typeface="Arial"/>
              </a:rPr>
              <a:t>  j *= </a:t>
            </a:r>
            <a:r>
              <a:rPr lang="tr" sz="1485">
                <a:solidFill>
                  <a:srgbClr val="098658"/>
                </a:solidFill>
                <a:latin typeface="Arial"/>
                <a:ea typeface="Arial"/>
                <a:cs typeface="Arial"/>
                <a:sym typeface="Arial"/>
              </a:rPr>
              <a:t>2</a:t>
            </a:r>
            <a:endParaRPr sz="1485">
              <a:solidFill>
                <a:srgbClr val="098658"/>
              </a:solidFill>
              <a:latin typeface="Arial"/>
              <a:ea typeface="Arial"/>
              <a:cs typeface="Arial"/>
              <a:sym typeface="Arial"/>
            </a:endParaRPr>
          </a:p>
          <a:p>
            <a:pPr indent="0" lvl="0" marL="914400" marR="76200" rtl="0" algn="l">
              <a:lnSpc>
                <a:spcPct val="100000"/>
              </a:lnSpc>
              <a:spcBef>
                <a:spcPts val="1100"/>
              </a:spcBef>
              <a:spcAft>
                <a:spcPts val="0"/>
              </a:spcAft>
              <a:buNone/>
            </a:pPr>
            <a:r>
              <a:rPr lang="tr" sz="1485">
                <a:latin typeface="Arial"/>
                <a:ea typeface="Arial"/>
                <a:cs typeface="Arial"/>
                <a:sym typeface="Arial"/>
              </a:rPr>
              <a:t>  </a:t>
            </a:r>
            <a:r>
              <a:rPr lang="tr" sz="1485">
                <a:solidFill>
                  <a:srgbClr val="0000FF"/>
                </a:solidFill>
                <a:latin typeface="Arial"/>
                <a:ea typeface="Arial"/>
                <a:cs typeface="Arial"/>
                <a:sym typeface="Arial"/>
              </a:rPr>
              <a:t>print</a:t>
            </a:r>
            <a:r>
              <a:rPr lang="tr" sz="1485">
                <a:latin typeface="Arial"/>
                <a:ea typeface="Arial"/>
                <a:cs typeface="Arial"/>
                <a:sym typeface="Arial"/>
              </a:rPr>
              <a:t>(j)</a:t>
            </a:r>
            <a:endParaRPr sz="1485">
              <a:latin typeface="Arial"/>
              <a:ea typeface="Arial"/>
              <a:cs typeface="Arial"/>
              <a:sym typeface="Arial"/>
            </a:endParaRPr>
          </a:p>
          <a:p>
            <a:pPr indent="-334327" lvl="0" marL="457200" marR="0" rtl="0" algn="l">
              <a:lnSpc>
                <a:spcPct val="115000"/>
              </a:lnSpc>
              <a:spcBef>
                <a:spcPts val="1100"/>
              </a:spcBef>
              <a:spcAft>
                <a:spcPts val="0"/>
              </a:spcAft>
              <a:buSzPct val="100000"/>
              <a:buChar char="●"/>
            </a:pPr>
            <a:r>
              <a:rPr lang="tr"/>
              <a:t>Her yinelemede,  j  iki katına çıkmaktadır.  n=10  için,  j , 2, 4, 8 ve 16 değerlerine ulaşır.  n  'in değerinin her ikiye katlanışında, yineleme sayısı sadece 1 adet artar. Toplam  k  adet yineleme için, </a:t>
            </a:r>
            <a:endParaRPr/>
          </a:p>
          <a:p>
            <a:pPr indent="0" lvl="0" marL="914400" rtl="0" algn="l">
              <a:lnSpc>
                <a:spcPct val="100000"/>
              </a:lnSpc>
              <a:spcBef>
                <a:spcPts val="1200"/>
              </a:spcBef>
              <a:spcAft>
                <a:spcPts val="0"/>
              </a:spcAft>
              <a:buNone/>
            </a:pPr>
            <a:r>
              <a:rPr lang="tr"/>
              <a:t>log</a:t>
            </a:r>
            <a:r>
              <a:rPr baseline="-25000" lang="tr"/>
              <a:t>2</a:t>
            </a:r>
            <a:r>
              <a:rPr lang="tr"/>
              <a:t>(2</a:t>
            </a:r>
            <a:r>
              <a:rPr baseline="30000" lang="tr"/>
              <a:t>k</a:t>
            </a:r>
            <a:r>
              <a:rPr lang="tr"/>
              <a:t>)=log</a:t>
            </a:r>
            <a:r>
              <a:rPr baseline="-25000" lang="tr"/>
              <a:t>2</a:t>
            </a:r>
            <a:r>
              <a:rPr lang="tr"/>
              <a:t>n </a:t>
            </a:r>
            <a:endParaRPr/>
          </a:p>
          <a:p>
            <a:pPr indent="0" lvl="0" marL="914400" rtl="0" algn="l">
              <a:lnSpc>
                <a:spcPct val="100000"/>
              </a:lnSpc>
              <a:spcBef>
                <a:spcPts val="1200"/>
              </a:spcBef>
              <a:spcAft>
                <a:spcPts val="0"/>
              </a:spcAft>
              <a:buNone/>
            </a:pPr>
            <a:r>
              <a:rPr lang="tr"/>
              <a:t>klog</a:t>
            </a:r>
            <a:r>
              <a:rPr baseline="-25000" lang="tr"/>
              <a:t>2</a:t>
            </a:r>
            <a:r>
              <a:rPr lang="tr"/>
              <a:t>2=log</a:t>
            </a:r>
            <a:r>
              <a:rPr baseline="-25000" lang="tr"/>
              <a:t>2</a:t>
            </a:r>
            <a:r>
              <a:rPr lang="tr"/>
              <a:t>n </a:t>
            </a:r>
            <a:endParaRPr/>
          </a:p>
          <a:p>
            <a:pPr indent="0" lvl="0" marL="914400" rtl="0" algn="l">
              <a:lnSpc>
                <a:spcPct val="100000"/>
              </a:lnSpc>
              <a:spcBef>
                <a:spcPts val="1200"/>
              </a:spcBef>
              <a:spcAft>
                <a:spcPts val="1200"/>
              </a:spcAft>
              <a:buNone/>
            </a:pPr>
            <a:r>
              <a:rPr lang="tr"/>
              <a:t>k=log(n)  olur.  </a:t>
            </a:r>
            <a:r>
              <a:rPr lang="tr"/>
              <a:t>Dolayısıyla, zaman karmaşıklığı  </a:t>
            </a:r>
            <a:r>
              <a:rPr b="1" lang="tr"/>
              <a:t>O(log(n))</a:t>
            </a:r>
            <a:r>
              <a:rPr lang="tr"/>
              <a:t>  olur.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9"/>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tr"/>
              <a:t>Karmaşıklık - Algoritmalarda Büyük O Hesabı - Örnek </a:t>
            </a:r>
            <a:endParaRPr/>
          </a:p>
          <a:p>
            <a:pPr indent="0" lvl="0" marL="0" rtl="0" algn="l">
              <a:spcBef>
                <a:spcPts val="0"/>
              </a:spcBef>
              <a:spcAft>
                <a:spcPts val="0"/>
              </a:spcAft>
              <a:buNone/>
            </a:pPr>
            <a:r>
              <a:t/>
            </a:r>
            <a:endParaRPr/>
          </a:p>
        </p:txBody>
      </p:sp>
      <p:sp>
        <p:nvSpPr>
          <p:cNvPr id="215" name="Google Shape;215;p39"/>
          <p:cNvSpPr txBox="1"/>
          <p:nvPr>
            <p:ph idx="1" type="body"/>
          </p:nvPr>
        </p:nvSpPr>
        <p:spPr>
          <a:xfrm>
            <a:off x="311700" y="856625"/>
            <a:ext cx="8520600" cy="401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tr" sz="1600">
                <a:solidFill>
                  <a:srgbClr val="008000"/>
                </a:solidFill>
                <a:highlight>
                  <a:srgbClr val="F7F7F7"/>
                </a:highlight>
                <a:latin typeface="Courier New"/>
                <a:ea typeface="Courier New"/>
                <a:cs typeface="Courier New"/>
                <a:sym typeface="Courier New"/>
              </a:rPr>
              <a:t># Her j için, Ortalamalar[j] elemanı, dizi[0], ..., dizi[j]</a:t>
            </a:r>
            <a:endParaRPr b="1" sz="1600">
              <a:solidFill>
                <a:srgbClr val="008000"/>
              </a:solidFill>
              <a:highlight>
                <a:srgbClr val="F7F7F7"/>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tr" sz="1600">
                <a:solidFill>
                  <a:srgbClr val="008000"/>
                </a:solidFill>
                <a:highlight>
                  <a:srgbClr val="F7F7F7"/>
                </a:highlight>
                <a:latin typeface="Courier New"/>
                <a:ea typeface="Courier New"/>
                <a:cs typeface="Courier New"/>
                <a:sym typeface="Courier New"/>
              </a:rPr>
              <a:t>#  arası elemanların ortalamasını verir.</a:t>
            </a:r>
            <a:endParaRPr b="1" sz="1600">
              <a:solidFill>
                <a:srgbClr val="008000"/>
              </a:solidFill>
              <a:highlight>
                <a:srgbClr val="F7F7F7"/>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tr" sz="1600">
                <a:solidFill>
                  <a:srgbClr val="0000FF"/>
                </a:solidFill>
                <a:highlight>
                  <a:srgbClr val="F7F7F7"/>
                </a:highlight>
                <a:latin typeface="Courier New"/>
                <a:ea typeface="Courier New"/>
                <a:cs typeface="Courier New"/>
                <a:sym typeface="Courier New"/>
              </a:rPr>
              <a:t>def</a:t>
            </a:r>
            <a:r>
              <a:rPr b="1" lang="tr" sz="1600">
                <a:highlight>
                  <a:srgbClr val="F7F7F7"/>
                </a:highlight>
                <a:latin typeface="Courier New"/>
                <a:ea typeface="Courier New"/>
                <a:cs typeface="Courier New"/>
                <a:sym typeface="Courier New"/>
              </a:rPr>
              <a:t> kismi_ortalama(dizi):</a:t>
            </a:r>
            <a:endParaRPr b="1" sz="1600">
              <a:highlight>
                <a:srgbClr val="F7F7F7"/>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tr" sz="1600">
                <a:highlight>
                  <a:srgbClr val="F7F7F7"/>
                </a:highlight>
                <a:latin typeface="Courier New"/>
                <a:ea typeface="Courier New"/>
                <a:cs typeface="Courier New"/>
                <a:sym typeface="Courier New"/>
              </a:rPr>
              <a:t>  n = </a:t>
            </a:r>
            <a:r>
              <a:rPr b="1" lang="tr" sz="1600">
                <a:solidFill>
                  <a:srgbClr val="795E26"/>
                </a:solidFill>
                <a:highlight>
                  <a:srgbClr val="F7F7F7"/>
                </a:highlight>
                <a:latin typeface="Courier New"/>
                <a:ea typeface="Courier New"/>
                <a:cs typeface="Courier New"/>
                <a:sym typeface="Courier New"/>
              </a:rPr>
              <a:t>len</a:t>
            </a:r>
            <a:r>
              <a:rPr b="1" lang="tr" sz="1600">
                <a:highlight>
                  <a:srgbClr val="F7F7F7"/>
                </a:highlight>
                <a:latin typeface="Courier New"/>
                <a:ea typeface="Courier New"/>
                <a:cs typeface="Courier New"/>
                <a:sym typeface="Courier New"/>
              </a:rPr>
              <a:t>(dizi) </a:t>
            </a:r>
            <a:r>
              <a:rPr b="1" lang="tr" sz="1600">
                <a:solidFill>
                  <a:srgbClr val="008000"/>
                </a:solidFill>
                <a:highlight>
                  <a:srgbClr val="F7F7F7"/>
                </a:highlight>
                <a:latin typeface="Courier New"/>
                <a:ea typeface="Courier New"/>
                <a:cs typeface="Courier New"/>
                <a:sym typeface="Courier New"/>
              </a:rPr>
              <a:t># </a:t>
            </a:r>
            <a:endParaRPr b="1" sz="1600">
              <a:solidFill>
                <a:srgbClr val="008000"/>
              </a:solidFill>
              <a:highlight>
                <a:srgbClr val="F7F7F7"/>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tr" sz="1600">
                <a:highlight>
                  <a:srgbClr val="F7F7F7"/>
                </a:highlight>
                <a:latin typeface="Courier New"/>
                <a:ea typeface="Courier New"/>
                <a:cs typeface="Courier New"/>
                <a:sym typeface="Courier New"/>
              </a:rPr>
              <a:t>  Ortalamalar = [</a:t>
            </a:r>
            <a:r>
              <a:rPr b="1" lang="tr" sz="1600">
                <a:solidFill>
                  <a:srgbClr val="116644"/>
                </a:solidFill>
                <a:highlight>
                  <a:srgbClr val="F7F7F7"/>
                </a:highlight>
                <a:latin typeface="Courier New"/>
                <a:ea typeface="Courier New"/>
                <a:cs typeface="Courier New"/>
                <a:sym typeface="Courier New"/>
              </a:rPr>
              <a:t>0</a:t>
            </a:r>
            <a:r>
              <a:rPr b="1" lang="tr" sz="1600">
                <a:highlight>
                  <a:srgbClr val="F7F7F7"/>
                </a:highlight>
                <a:latin typeface="Courier New"/>
                <a:ea typeface="Courier New"/>
                <a:cs typeface="Courier New"/>
                <a:sym typeface="Courier New"/>
              </a:rPr>
              <a:t>] * n </a:t>
            </a:r>
            <a:r>
              <a:rPr b="1" lang="tr" sz="1600">
                <a:solidFill>
                  <a:srgbClr val="008000"/>
                </a:solidFill>
                <a:highlight>
                  <a:srgbClr val="F7F7F7"/>
                </a:highlight>
                <a:latin typeface="Courier New"/>
                <a:ea typeface="Courier New"/>
                <a:cs typeface="Courier New"/>
                <a:sym typeface="Courier New"/>
              </a:rPr>
              <a:t># n boyutlu liste oluştur</a:t>
            </a:r>
            <a:endParaRPr b="1" sz="1600">
              <a:solidFill>
                <a:srgbClr val="008000"/>
              </a:solidFill>
              <a:highlight>
                <a:srgbClr val="F7F7F7"/>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tr" sz="1600">
                <a:highlight>
                  <a:srgbClr val="F7F7F7"/>
                </a:highlight>
                <a:latin typeface="Courier New"/>
                <a:ea typeface="Courier New"/>
                <a:cs typeface="Courier New"/>
                <a:sym typeface="Courier New"/>
              </a:rPr>
              <a:t>  </a:t>
            </a:r>
            <a:r>
              <a:rPr b="1" lang="tr" sz="1600">
                <a:solidFill>
                  <a:srgbClr val="AF00DB"/>
                </a:solidFill>
                <a:highlight>
                  <a:srgbClr val="F7F7F7"/>
                </a:highlight>
                <a:latin typeface="Courier New"/>
                <a:ea typeface="Courier New"/>
                <a:cs typeface="Courier New"/>
                <a:sym typeface="Courier New"/>
              </a:rPr>
              <a:t>for</a:t>
            </a:r>
            <a:r>
              <a:rPr b="1" lang="tr" sz="1600">
                <a:highlight>
                  <a:srgbClr val="F7F7F7"/>
                </a:highlight>
                <a:latin typeface="Courier New"/>
                <a:ea typeface="Courier New"/>
                <a:cs typeface="Courier New"/>
                <a:sym typeface="Courier New"/>
              </a:rPr>
              <a:t> j </a:t>
            </a:r>
            <a:r>
              <a:rPr b="1" lang="tr" sz="1600">
                <a:solidFill>
                  <a:srgbClr val="0000FF"/>
                </a:solidFill>
                <a:highlight>
                  <a:srgbClr val="F7F7F7"/>
                </a:highlight>
                <a:latin typeface="Courier New"/>
                <a:ea typeface="Courier New"/>
                <a:cs typeface="Courier New"/>
                <a:sym typeface="Courier New"/>
              </a:rPr>
              <a:t>in</a:t>
            </a:r>
            <a:r>
              <a:rPr b="1" lang="tr" sz="1600">
                <a:highlight>
                  <a:srgbClr val="F7F7F7"/>
                </a:highlight>
                <a:latin typeface="Courier New"/>
                <a:ea typeface="Courier New"/>
                <a:cs typeface="Courier New"/>
                <a:sym typeface="Courier New"/>
              </a:rPr>
              <a:t> </a:t>
            </a:r>
            <a:r>
              <a:rPr b="1" lang="tr" sz="1600">
                <a:solidFill>
                  <a:srgbClr val="795E26"/>
                </a:solidFill>
                <a:highlight>
                  <a:srgbClr val="F7F7F7"/>
                </a:highlight>
                <a:latin typeface="Courier New"/>
                <a:ea typeface="Courier New"/>
                <a:cs typeface="Courier New"/>
                <a:sym typeface="Courier New"/>
              </a:rPr>
              <a:t>range</a:t>
            </a:r>
            <a:r>
              <a:rPr b="1" lang="tr" sz="1600">
                <a:highlight>
                  <a:srgbClr val="F7F7F7"/>
                </a:highlight>
                <a:latin typeface="Courier New"/>
                <a:ea typeface="Courier New"/>
                <a:cs typeface="Courier New"/>
                <a:sym typeface="Courier New"/>
              </a:rPr>
              <a:t>(n): </a:t>
            </a:r>
            <a:r>
              <a:rPr b="1" lang="tr" sz="1600">
                <a:solidFill>
                  <a:srgbClr val="008000"/>
                </a:solidFill>
                <a:highlight>
                  <a:srgbClr val="F7F7F7"/>
                </a:highlight>
                <a:latin typeface="Courier New"/>
                <a:ea typeface="Courier New"/>
                <a:cs typeface="Courier New"/>
                <a:sym typeface="Courier New"/>
              </a:rPr>
              <a:t># </a:t>
            </a:r>
            <a:endParaRPr b="1" sz="1600">
              <a:solidFill>
                <a:srgbClr val="008000"/>
              </a:solidFill>
              <a:highlight>
                <a:srgbClr val="F7F7F7"/>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tr" sz="1600">
                <a:highlight>
                  <a:srgbClr val="F7F7F7"/>
                </a:highlight>
                <a:latin typeface="Courier New"/>
                <a:ea typeface="Courier New"/>
                <a:cs typeface="Courier New"/>
                <a:sym typeface="Courier New"/>
              </a:rPr>
              <a:t>    toplam = </a:t>
            </a:r>
            <a:r>
              <a:rPr b="1" lang="tr" sz="1600">
                <a:solidFill>
                  <a:srgbClr val="116644"/>
                </a:solidFill>
                <a:highlight>
                  <a:srgbClr val="F7F7F7"/>
                </a:highlight>
                <a:latin typeface="Courier New"/>
                <a:ea typeface="Courier New"/>
                <a:cs typeface="Courier New"/>
                <a:sym typeface="Courier New"/>
              </a:rPr>
              <a:t>0</a:t>
            </a:r>
            <a:r>
              <a:rPr b="1" lang="tr" sz="1600">
                <a:highlight>
                  <a:srgbClr val="F7F7F7"/>
                </a:highlight>
                <a:latin typeface="Courier New"/>
                <a:ea typeface="Courier New"/>
                <a:cs typeface="Courier New"/>
                <a:sym typeface="Courier New"/>
              </a:rPr>
              <a:t> </a:t>
            </a:r>
            <a:r>
              <a:rPr b="1" lang="tr" sz="1600">
                <a:solidFill>
                  <a:srgbClr val="008000"/>
                </a:solidFill>
                <a:highlight>
                  <a:srgbClr val="F7F7F7"/>
                </a:highlight>
                <a:latin typeface="Courier New"/>
                <a:ea typeface="Courier New"/>
                <a:cs typeface="Courier New"/>
                <a:sym typeface="Courier New"/>
              </a:rPr>
              <a:t># S[0] + ... + S[j] arası toplamı</a:t>
            </a:r>
            <a:endParaRPr b="1" sz="1600">
              <a:solidFill>
                <a:srgbClr val="008000"/>
              </a:solidFill>
              <a:highlight>
                <a:srgbClr val="F7F7F7"/>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tr" sz="1600">
                <a:highlight>
                  <a:srgbClr val="F7F7F7"/>
                </a:highlight>
                <a:latin typeface="Courier New"/>
                <a:ea typeface="Courier New"/>
                <a:cs typeface="Courier New"/>
                <a:sym typeface="Courier New"/>
              </a:rPr>
              <a:t>    </a:t>
            </a:r>
            <a:r>
              <a:rPr b="1" lang="tr" sz="1600">
                <a:solidFill>
                  <a:srgbClr val="AF00DB"/>
                </a:solidFill>
                <a:highlight>
                  <a:srgbClr val="F7F7F7"/>
                </a:highlight>
                <a:latin typeface="Courier New"/>
                <a:ea typeface="Courier New"/>
                <a:cs typeface="Courier New"/>
                <a:sym typeface="Courier New"/>
              </a:rPr>
              <a:t>for</a:t>
            </a:r>
            <a:r>
              <a:rPr b="1" lang="tr" sz="1600">
                <a:highlight>
                  <a:srgbClr val="F7F7F7"/>
                </a:highlight>
                <a:latin typeface="Courier New"/>
                <a:ea typeface="Courier New"/>
                <a:cs typeface="Courier New"/>
                <a:sym typeface="Courier New"/>
              </a:rPr>
              <a:t> i </a:t>
            </a:r>
            <a:r>
              <a:rPr b="1" lang="tr" sz="1600">
                <a:solidFill>
                  <a:srgbClr val="0000FF"/>
                </a:solidFill>
                <a:highlight>
                  <a:srgbClr val="F7F7F7"/>
                </a:highlight>
                <a:latin typeface="Courier New"/>
                <a:ea typeface="Courier New"/>
                <a:cs typeface="Courier New"/>
                <a:sym typeface="Courier New"/>
              </a:rPr>
              <a:t>in</a:t>
            </a:r>
            <a:r>
              <a:rPr b="1" lang="tr" sz="1600">
                <a:highlight>
                  <a:srgbClr val="F7F7F7"/>
                </a:highlight>
                <a:latin typeface="Courier New"/>
                <a:ea typeface="Courier New"/>
                <a:cs typeface="Courier New"/>
                <a:sym typeface="Courier New"/>
              </a:rPr>
              <a:t> </a:t>
            </a:r>
            <a:r>
              <a:rPr b="1" lang="tr" sz="1600">
                <a:solidFill>
                  <a:srgbClr val="795E26"/>
                </a:solidFill>
                <a:highlight>
                  <a:srgbClr val="F7F7F7"/>
                </a:highlight>
                <a:latin typeface="Courier New"/>
                <a:ea typeface="Courier New"/>
                <a:cs typeface="Courier New"/>
                <a:sym typeface="Courier New"/>
              </a:rPr>
              <a:t>range</a:t>
            </a:r>
            <a:r>
              <a:rPr b="1" lang="tr" sz="1600">
                <a:highlight>
                  <a:srgbClr val="F7F7F7"/>
                </a:highlight>
                <a:latin typeface="Courier New"/>
                <a:ea typeface="Courier New"/>
                <a:cs typeface="Courier New"/>
                <a:sym typeface="Courier New"/>
              </a:rPr>
              <a:t>(j + </a:t>
            </a:r>
            <a:r>
              <a:rPr b="1" lang="tr" sz="1600">
                <a:solidFill>
                  <a:srgbClr val="116644"/>
                </a:solidFill>
                <a:highlight>
                  <a:srgbClr val="F7F7F7"/>
                </a:highlight>
                <a:latin typeface="Courier New"/>
                <a:ea typeface="Courier New"/>
                <a:cs typeface="Courier New"/>
                <a:sym typeface="Courier New"/>
              </a:rPr>
              <a:t>1</a:t>
            </a:r>
            <a:r>
              <a:rPr b="1" lang="tr" sz="1600">
                <a:highlight>
                  <a:srgbClr val="F7F7F7"/>
                </a:highlight>
                <a:latin typeface="Courier New"/>
                <a:ea typeface="Courier New"/>
                <a:cs typeface="Courier New"/>
                <a:sym typeface="Courier New"/>
              </a:rPr>
              <a:t>): </a:t>
            </a:r>
            <a:r>
              <a:rPr b="1" lang="tr" sz="1600">
                <a:solidFill>
                  <a:srgbClr val="008000"/>
                </a:solidFill>
                <a:highlight>
                  <a:srgbClr val="F7F7F7"/>
                </a:highlight>
                <a:latin typeface="Courier New"/>
                <a:ea typeface="Courier New"/>
                <a:cs typeface="Courier New"/>
                <a:sym typeface="Courier New"/>
              </a:rPr>
              <a:t># </a:t>
            </a:r>
            <a:endParaRPr b="1" sz="1600">
              <a:solidFill>
                <a:srgbClr val="008000"/>
              </a:solidFill>
              <a:highlight>
                <a:srgbClr val="F7F7F7"/>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tr" sz="1600">
                <a:highlight>
                  <a:srgbClr val="F7F7F7"/>
                </a:highlight>
                <a:latin typeface="Courier New"/>
                <a:ea typeface="Courier New"/>
                <a:cs typeface="Courier New"/>
                <a:sym typeface="Courier New"/>
              </a:rPr>
              <a:t>      toplam += dizi[i] </a:t>
            </a:r>
            <a:r>
              <a:rPr b="1" lang="tr" sz="1600">
                <a:solidFill>
                  <a:srgbClr val="008000"/>
                </a:solidFill>
                <a:highlight>
                  <a:srgbClr val="F7F7F7"/>
                </a:highlight>
                <a:latin typeface="Courier New"/>
                <a:ea typeface="Courier New"/>
                <a:cs typeface="Courier New"/>
                <a:sym typeface="Courier New"/>
              </a:rPr>
              <a:t># </a:t>
            </a:r>
            <a:endParaRPr b="1" sz="1600">
              <a:solidFill>
                <a:srgbClr val="008000"/>
              </a:solidFill>
              <a:highlight>
                <a:srgbClr val="F7F7F7"/>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tr" sz="1600">
                <a:highlight>
                  <a:srgbClr val="F7F7F7"/>
                </a:highlight>
                <a:latin typeface="Courier New"/>
                <a:ea typeface="Courier New"/>
                <a:cs typeface="Courier New"/>
                <a:sym typeface="Courier New"/>
              </a:rPr>
              <a:t>    Ortalamalar[j] = toplam / (j+</a:t>
            </a:r>
            <a:r>
              <a:rPr b="1" lang="tr" sz="1600">
                <a:solidFill>
                  <a:srgbClr val="116644"/>
                </a:solidFill>
                <a:highlight>
                  <a:srgbClr val="F7F7F7"/>
                </a:highlight>
                <a:latin typeface="Courier New"/>
                <a:ea typeface="Courier New"/>
                <a:cs typeface="Courier New"/>
                <a:sym typeface="Courier New"/>
              </a:rPr>
              <a:t>1</a:t>
            </a:r>
            <a:r>
              <a:rPr b="1" lang="tr" sz="1600">
                <a:highlight>
                  <a:srgbClr val="F7F7F7"/>
                </a:highlight>
                <a:latin typeface="Courier New"/>
                <a:ea typeface="Courier New"/>
                <a:cs typeface="Courier New"/>
                <a:sym typeface="Courier New"/>
              </a:rPr>
              <a:t>) </a:t>
            </a:r>
            <a:r>
              <a:rPr b="1" lang="tr" sz="1600">
                <a:solidFill>
                  <a:srgbClr val="008000"/>
                </a:solidFill>
                <a:highlight>
                  <a:srgbClr val="F7F7F7"/>
                </a:highlight>
                <a:latin typeface="Courier New"/>
                <a:ea typeface="Courier New"/>
                <a:cs typeface="Courier New"/>
                <a:sym typeface="Courier New"/>
              </a:rPr>
              <a:t># </a:t>
            </a:r>
            <a:endParaRPr b="1" sz="1600">
              <a:solidFill>
                <a:srgbClr val="008000"/>
              </a:solidFill>
              <a:highlight>
                <a:srgbClr val="F7F7F7"/>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tr" sz="1600">
                <a:highlight>
                  <a:srgbClr val="F7F7F7"/>
                </a:highlight>
                <a:latin typeface="Courier New"/>
                <a:ea typeface="Courier New"/>
                <a:cs typeface="Courier New"/>
                <a:sym typeface="Courier New"/>
              </a:rPr>
              <a:t>  </a:t>
            </a:r>
            <a:r>
              <a:rPr b="1" lang="tr" sz="1600">
                <a:solidFill>
                  <a:srgbClr val="AF00DB"/>
                </a:solidFill>
                <a:highlight>
                  <a:srgbClr val="F7F7F7"/>
                </a:highlight>
                <a:latin typeface="Courier New"/>
                <a:ea typeface="Courier New"/>
                <a:cs typeface="Courier New"/>
                <a:sym typeface="Courier New"/>
              </a:rPr>
              <a:t>return</a:t>
            </a:r>
            <a:r>
              <a:rPr b="1" lang="tr" sz="1600">
                <a:highlight>
                  <a:srgbClr val="F7F7F7"/>
                </a:highlight>
                <a:latin typeface="Courier New"/>
                <a:ea typeface="Courier New"/>
                <a:cs typeface="Courier New"/>
                <a:sym typeface="Courier New"/>
              </a:rPr>
              <a:t> Ortalamalar </a:t>
            </a:r>
            <a:r>
              <a:rPr b="1" lang="tr" sz="1600">
                <a:solidFill>
                  <a:srgbClr val="008000"/>
                </a:solidFill>
                <a:highlight>
                  <a:srgbClr val="F7F7F7"/>
                </a:highlight>
                <a:latin typeface="Courier New"/>
                <a:ea typeface="Courier New"/>
                <a:cs typeface="Courier New"/>
                <a:sym typeface="Courier New"/>
              </a:rPr>
              <a:t># O(1)</a:t>
            </a:r>
            <a:endParaRPr b="1" sz="1600">
              <a:solidFill>
                <a:srgbClr val="A31515"/>
              </a:solidFill>
              <a:highlight>
                <a:srgbClr val="F7F7F7"/>
              </a:highlight>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0"/>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tr"/>
              <a:t>Karmaşıklık - Algoritmalarda Büyük O Hesabı - Örnek </a:t>
            </a:r>
            <a:endParaRPr/>
          </a:p>
          <a:p>
            <a:pPr indent="0" lvl="0" marL="0" rtl="0" algn="l">
              <a:spcBef>
                <a:spcPts val="0"/>
              </a:spcBef>
              <a:spcAft>
                <a:spcPts val="0"/>
              </a:spcAft>
              <a:buNone/>
            </a:pPr>
            <a:r>
              <a:t/>
            </a:r>
            <a:endParaRPr/>
          </a:p>
        </p:txBody>
      </p:sp>
      <p:sp>
        <p:nvSpPr>
          <p:cNvPr id="221" name="Google Shape;221;p40"/>
          <p:cNvSpPr txBox="1"/>
          <p:nvPr>
            <p:ph idx="1" type="body"/>
          </p:nvPr>
        </p:nvSpPr>
        <p:spPr>
          <a:xfrm>
            <a:off x="311700" y="856625"/>
            <a:ext cx="8520600" cy="4017900"/>
          </a:xfrm>
          <a:prstGeom prst="rect">
            <a:avLst/>
          </a:prstGeom>
        </p:spPr>
        <p:txBody>
          <a:bodyPr anchorCtr="0" anchor="t" bIns="91425" lIns="91425" spcFirstLastPara="1" rIns="91425" wrap="square" tIns="91425">
            <a:normAutofit/>
          </a:bodyPr>
          <a:lstStyle/>
          <a:p>
            <a:pPr indent="0" lvl="0" marL="0" rtl="0" algn="l">
              <a:lnSpc>
                <a:spcPct val="110000"/>
              </a:lnSpc>
              <a:spcBef>
                <a:spcPts val="0"/>
              </a:spcBef>
              <a:spcAft>
                <a:spcPts val="0"/>
              </a:spcAft>
              <a:buNone/>
            </a:pPr>
            <a:r>
              <a:rPr b="1" lang="tr" sz="1441">
                <a:solidFill>
                  <a:srgbClr val="008000"/>
                </a:solidFill>
                <a:highlight>
                  <a:srgbClr val="F7F7F7"/>
                </a:highlight>
                <a:latin typeface="Courier New"/>
                <a:ea typeface="Courier New"/>
                <a:cs typeface="Courier New"/>
                <a:sym typeface="Courier New"/>
              </a:rPr>
              <a:t># Her j için, Ortalamalar[j] elemanı, dizi[0], ..., dizi[j]</a:t>
            </a:r>
            <a:endParaRPr b="1" sz="1441">
              <a:solidFill>
                <a:srgbClr val="008000"/>
              </a:solidFill>
              <a:highlight>
                <a:srgbClr val="F7F7F7"/>
              </a:highlight>
              <a:latin typeface="Courier New"/>
              <a:ea typeface="Courier New"/>
              <a:cs typeface="Courier New"/>
              <a:sym typeface="Courier New"/>
            </a:endParaRPr>
          </a:p>
          <a:p>
            <a:pPr indent="0" lvl="0" marL="0" rtl="0" algn="l">
              <a:lnSpc>
                <a:spcPct val="110000"/>
              </a:lnSpc>
              <a:spcBef>
                <a:spcPts val="0"/>
              </a:spcBef>
              <a:spcAft>
                <a:spcPts val="0"/>
              </a:spcAft>
              <a:buNone/>
            </a:pPr>
            <a:r>
              <a:rPr b="1" lang="tr" sz="1441">
                <a:solidFill>
                  <a:srgbClr val="008000"/>
                </a:solidFill>
                <a:highlight>
                  <a:srgbClr val="F7F7F7"/>
                </a:highlight>
                <a:latin typeface="Courier New"/>
                <a:ea typeface="Courier New"/>
                <a:cs typeface="Courier New"/>
                <a:sym typeface="Courier New"/>
              </a:rPr>
              <a:t>#  arası elemanların ortalamasını verir.</a:t>
            </a:r>
            <a:endParaRPr b="1" sz="1441">
              <a:solidFill>
                <a:srgbClr val="008000"/>
              </a:solidFill>
              <a:highlight>
                <a:srgbClr val="F7F7F7"/>
              </a:highlight>
              <a:latin typeface="Courier New"/>
              <a:ea typeface="Courier New"/>
              <a:cs typeface="Courier New"/>
              <a:sym typeface="Courier New"/>
            </a:endParaRPr>
          </a:p>
          <a:p>
            <a:pPr indent="0" lvl="0" marL="0" rtl="0" algn="l">
              <a:lnSpc>
                <a:spcPct val="110000"/>
              </a:lnSpc>
              <a:spcBef>
                <a:spcPts val="0"/>
              </a:spcBef>
              <a:spcAft>
                <a:spcPts val="0"/>
              </a:spcAft>
              <a:buNone/>
            </a:pPr>
            <a:r>
              <a:rPr b="1" lang="tr" sz="1441">
                <a:solidFill>
                  <a:srgbClr val="0000FF"/>
                </a:solidFill>
                <a:highlight>
                  <a:srgbClr val="F7F7F7"/>
                </a:highlight>
                <a:latin typeface="Courier New"/>
                <a:ea typeface="Courier New"/>
                <a:cs typeface="Courier New"/>
                <a:sym typeface="Courier New"/>
              </a:rPr>
              <a:t>def</a:t>
            </a:r>
            <a:r>
              <a:rPr b="1" lang="tr" sz="1441">
                <a:highlight>
                  <a:srgbClr val="F7F7F7"/>
                </a:highlight>
                <a:latin typeface="Courier New"/>
                <a:ea typeface="Courier New"/>
                <a:cs typeface="Courier New"/>
                <a:sym typeface="Courier New"/>
              </a:rPr>
              <a:t> </a:t>
            </a:r>
            <a:r>
              <a:rPr b="1" lang="tr" sz="1441">
                <a:highlight>
                  <a:srgbClr val="F7F7F7"/>
                </a:highlight>
                <a:latin typeface="Courier New"/>
                <a:ea typeface="Courier New"/>
                <a:cs typeface="Courier New"/>
                <a:sym typeface="Courier New"/>
              </a:rPr>
              <a:t>kismi_ortalama</a:t>
            </a:r>
            <a:r>
              <a:rPr b="1" lang="tr" sz="1441">
                <a:highlight>
                  <a:srgbClr val="F7F7F7"/>
                </a:highlight>
                <a:latin typeface="Courier New"/>
                <a:ea typeface="Courier New"/>
                <a:cs typeface="Courier New"/>
                <a:sym typeface="Courier New"/>
              </a:rPr>
              <a:t>(dizi):</a:t>
            </a:r>
            <a:endParaRPr b="1" sz="1441">
              <a:highlight>
                <a:srgbClr val="F7F7F7"/>
              </a:highlight>
              <a:latin typeface="Courier New"/>
              <a:ea typeface="Courier New"/>
              <a:cs typeface="Courier New"/>
              <a:sym typeface="Courier New"/>
            </a:endParaRPr>
          </a:p>
          <a:p>
            <a:pPr indent="0" lvl="0" marL="0" rtl="0" algn="l">
              <a:lnSpc>
                <a:spcPct val="110000"/>
              </a:lnSpc>
              <a:spcBef>
                <a:spcPts val="0"/>
              </a:spcBef>
              <a:spcAft>
                <a:spcPts val="0"/>
              </a:spcAft>
              <a:buNone/>
            </a:pPr>
            <a:r>
              <a:rPr b="1" lang="tr" sz="1441">
                <a:highlight>
                  <a:srgbClr val="F7F7F7"/>
                </a:highlight>
                <a:latin typeface="Courier New"/>
                <a:ea typeface="Courier New"/>
                <a:cs typeface="Courier New"/>
                <a:sym typeface="Courier New"/>
              </a:rPr>
              <a:t>  n = </a:t>
            </a:r>
            <a:r>
              <a:rPr b="1" lang="tr" sz="1441">
                <a:solidFill>
                  <a:srgbClr val="795E26"/>
                </a:solidFill>
                <a:highlight>
                  <a:srgbClr val="F7F7F7"/>
                </a:highlight>
                <a:latin typeface="Courier New"/>
                <a:ea typeface="Courier New"/>
                <a:cs typeface="Courier New"/>
                <a:sym typeface="Courier New"/>
              </a:rPr>
              <a:t>len</a:t>
            </a:r>
            <a:r>
              <a:rPr b="1" lang="tr" sz="1441">
                <a:highlight>
                  <a:srgbClr val="F7F7F7"/>
                </a:highlight>
                <a:latin typeface="Courier New"/>
                <a:ea typeface="Courier New"/>
                <a:cs typeface="Courier New"/>
                <a:sym typeface="Courier New"/>
              </a:rPr>
              <a:t>(dizi) </a:t>
            </a:r>
            <a:r>
              <a:rPr b="1" lang="tr" sz="1441">
                <a:solidFill>
                  <a:srgbClr val="008000"/>
                </a:solidFill>
                <a:highlight>
                  <a:srgbClr val="F7F7F7"/>
                </a:highlight>
                <a:latin typeface="Courier New"/>
                <a:ea typeface="Courier New"/>
                <a:cs typeface="Courier New"/>
                <a:sym typeface="Courier New"/>
              </a:rPr>
              <a:t># O(1), Python'da dizi uzunluğu tek işlemle alınır.</a:t>
            </a:r>
            <a:endParaRPr b="1" sz="1441">
              <a:solidFill>
                <a:srgbClr val="008000"/>
              </a:solidFill>
              <a:highlight>
                <a:srgbClr val="F7F7F7"/>
              </a:highlight>
              <a:latin typeface="Courier New"/>
              <a:ea typeface="Courier New"/>
              <a:cs typeface="Courier New"/>
              <a:sym typeface="Courier New"/>
            </a:endParaRPr>
          </a:p>
          <a:p>
            <a:pPr indent="0" lvl="0" marL="0" rtl="0" algn="l">
              <a:lnSpc>
                <a:spcPct val="110000"/>
              </a:lnSpc>
              <a:spcBef>
                <a:spcPts val="0"/>
              </a:spcBef>
              <a:spcAft>
                <a:spcPts val="0"/>
              </a:spcAft>
              <a:buNone/>
            </a:pPr>
            <a:r>
              <a:rPr b="1" lang="tr" sz="1441">
                <a:highlight>
                  <a:srgbClr val="F7F7F7"/>
                </a:highlight>
                <a:latin typeface="Courier New"/>
                <a:ea typeface="Courier New"/>
                <a:cs typeface="Courier New"/>
                <a:sym typeface="Courier New"/>
              </a:rPr>
              <a:t>  Ortalamalar = [</a:t>
            </a:r>
            <a:r>
              <a:rPr b="1" lang="tr" sz="1441">
                <a:solidFill>
                  <a:srgbClr val="116644"/>
                </a:solidFill>
                <a:highlight>
                  <a:srgbClr val="F7F7F7"/>
                </a:highlight>
                <a:latin typeface="Courier New"/>
                <a:ea typeface="Courier New"/>
                <a:cs typeface="Courier New"/>
                <a:sym typeface="Courier New"/>
              </a:rPr>
              <a:t>0</a:t>
            </a:r>
            <a:r>
              <a:rPr b="1" lang="tr" sz="1441">
                <a:highlight>
                  <a:srgbClr val="F7F7F7"/>
                </a:highlight>
                <a:latin typeface="Courier New"/>
                <a:ea typeface="Courier New"/>
                <a:cs typeface="Courier New"/>
                <a:sym typeface="Courier New"/>
              </a:rPr>
              <a:t>] * n </a:t>
            </a:r>
            <a:r>
              <a:rPr b="1" lang="tr" sz="1441">
                <a:solidFill>
                  <a:srgbClr val="008000"/>
                </a:solidFill>
                <a:highlight>
                  <a:srgbClr val="F7F7F7"/>
                </a:highlight>
                <a:latin typeface="Courier New"/>
                <a:ea typeface="Courier New"/>
                <a:cs typeface="Courier New"/>
                <a:sym typeface="Courier New"/>
              </a:rPr>
              <a:t># n boyutlu liste oluştur, O(n)</a:t>
            </a:r>
            <a:endParaRPr b="1" sz="1441">
              <a:solidFill>
                <a:srgbClr val="008000"/>
              </a:solidFill>
              <a:highlight>
                <a:srgbClr val="F7F7F7"/>
              </a:highlight>
              <a:latin typeface="Courier New"/>
              <a:ea typeface="Courier New"/>
              <a:cs typeface="Courier New"/>
              <a:sym typeface="Courier New"/>
            </a:endParaRPr>
          </a:p>
          <a:p>
            <a:pPr indent="0" lvl="0" marL="0" rtl="0" algn="l">
              <a:lnSpc>
                <a:spcPct val="110000"/>
              </a:lnSpc>
              <a:spcBef>
                <a:spcPts val="0"/>
              </a:spcBef>
              <a:spcAft>
                <a:spcPts val="0"/>
              </a:spcAft>
              <a:buNone/>
            </a:pPr>
            <a:r>
              <a:rPr b="1" lang="tr" sz="1441">
                <a:highlight>
                  <a:srgbClr val="F7F7F7"/>
                </a:highlight>
                <a:latin typeface="Courier New"/>
                <a:ea typeface="Courier New"/>
                <a:cs typeface="Courier New"/>
                <a:sym typeface="Courier New"/>
              </a:rPr>
              <a:t>  </a:t>
            </a:r>
            <a:r>
              <a:rPr b="1" lang="tr" sz="1441">
                <a:solidFill>
                  <a:srgbClr val="AF00DB"/>
                </a:solidFill>
                <a:highlight>
                  <a:srgbClr val="F7F7F7"/>
                </a:highlight>
                <a:latin typeface="Courier New"/>
                <a:ea typeface="Courier New"/>
                <a:cs typeface="Courier New"/>
                <a:sym typeface="Courier New"/>
              </a:rPr>
              <a:t>for</a:t>
            </a:r>
            <a:r>
              <a:rPr b="1" lang="tr" sz="1441">
                <a:highlight>
                  <a:srgbClr val="F7F7F7"/>
                </a:highlight>
                <a:latin typeface="Courier New"/>
                <a:ea typeface="Courier New"/>
                <a:cs typeface="Courier New"/>
                <a:sym typeface="Courier New"/>
              </a:rPr>
              <a:t> j </a:t>
            </a:r>
            <a:r>
              <a:rPr b="1" lang="tr" sz="1441">
                <a:solidFill>
                  <a:srgbClr val="0000FF"/>
                </a:solidFill>
                <a:highlight>
                  <a:srgbClr val="F7F7F7"/>
                </a:highlight>
                <a:latin typeface="Courier New"/>
                <a:ea typeface="Courier New"/>
                <a:cs typeface="Courier New"/>
                <a:sym typeface="Courier New"/>
              </a:rPr>
              <a:t>in</a:t>
            </a:r>
            <a:r>
              <a:rPr b="1" lang="tr" sz="1441">
                <a:highlight>
                  <a:srgbClr val="F7F7F7"/>
                </a:highlight>
                <a:latin typeface="Courier New"/>
                <a:ea typeface="Courier New"/>
                <a:cs typeface="Courier New"/>
                <a:sym typeface="Courier New"/>
              </a:rPr>
              <a:t> </a:t>
            </a:r>
            <a:r>
              <a:rPr b="1" lang="tr" sz="1441">
                <a:solidFill>
                  <a:srgbClr val="795E26"/>
                </a:solidFill>
                <a:highlight>
                  <a:srgbClr val="F7F7F7"/>
                </a:highlight>
                <a:latin typeface="Courier New"/>
                <a:ea typeface="Courier New"/>
                <a:cs typeface="Courier New"/>
                <a:sym typeface="Courier New"/>
              </a:rPr>
              <a:t>range</a:t>
            </a:r>
            <a:r>
              <a:rPr b="1" lang="tr" sz="1441">
                <a:highlight>
                  <a:srgbClr val="F7F7F7"/>
                </a:highlight>
                <a:latin typeface="Courier New"/>
                <a:ea typeface="Courier New"/>
                <a:cs typeface="Courier New"/>
                <a:sym typeface="Courier New"/>
              </a:rPr>
              <a:t>(n): </a:t>
            </a:r>
            <a:r>
              <a:rPr b="1" lang="tr" sz="1441">
                <a:solidFill>
                  <a:srgbClr val="008000"/>
                </a:solidFill>
                <a:highlight>
                  <a:srgbClr val="F7F7F7"/>
                </a:highlight>
                <a:latin typeface="Courier New"/>
                <a:ea typeface="Courier New"/>
                <a:cs typeface="Courier New"/>
                <a:sym typeface="Courier New"/>
              </a:rPr>
              <a:t># n defa yinelenir</a:t>
            </a:r>
            <a:endParaRPr b="1" sz="1441">
              <a:solidFill>
                <a:srgbClr val="008000"/>
              </a:solidFill>
              <a:highlight>
                <a:srgbClr val="F7F7F7"/>
              </a:highlight>
              <a:latin typeface="Courier New"/>
              <a:ea typeface="Courier New"/>
              <a:cs typeface="Courier New"/>
              <a:sym typeface="Courier New"/>
            </a:endParaRPr>
          </a:p>
          <a:p>
            <a:pPr indent="0" lvl="0" marL="0" rtl="0" algn="l">
              <a:lnSpc>
                <a:spcPct val="110000"/>
              </a:lnSpc>
              <a:spcBef>
                <a:spcPts val="0"/>
              </a:spcBef>
              <a:spcAft>
                <a:spcPts val="0"/>
              </a:spcAft>
              <a:buNone/>
            </a:pPr>
            <a:r>
              <a:rPr b="1" lang="tr" sz="1441">
                <a:highlight>
                  <a:srgbClr val="F7F7F7"/>
                </a:highlight>
                <a:latin typeface="Courier New"/>
                <a:ea typeface="Courier New"/>
                <a:cs typeface="Courier New"/>
                <a:sym typeface="Courier New"/>
              </a:rPr>
              <a:t>    toplam = </a:t>
            </a:r>
            <a:r>
              <a:rPr b="1" lang="tr" sz="1441">
                <a:solidFill>
                  <a:srgbClr val="116644"/>
                </a:solidFill>
                <a:highlight>
                  <a:srgbClr val="F7F7F7"/>
                </a:highlight>
                <a:latin typeface="Courier New"/>
                <a:ea typeface="Courier New"/>
                <a:cs typeface="Courier New"/>
                <a:sym typeface="Courier New"/>
              </a:rPr>
              <a:t>0</a:t>
            </a:r>
            <a:r>
              <a:rPr b="1" lang="tr" sz="1441">
                <a:highlight>
                  <a:srgbClr val="F7F7F7"/>
                </a:highlight>
                <a:latin typeface="Courier New"/>
                <a:ea typeface="Courier New"/>
                <a:cs typeface="Courier New"/>
                <a:sym typeface="Courier New"/>
              </a:rPr>
              <a:t> </a:t>
            </a:r>
            <a:r>
              <a:rPr b="1" lang="tr" sz="1441">
                <a:solidFill>
                  <a:srgbClr val="008000"/>
                </a:solidFill>
                <a:highlight>
                  <a:srgbClr val="F7F7F7"/>
                </a:highlight>
                <a:latin typeface="Courier New"/>
                <a:ea typeface="Courier New"/>
                <a:cs typeface="Courier New"/>
                <a:sym typeface="Courier New"/>
              </a:rPr>
              <a:t># S[0] + ... + S[j] arası toplamı, O(n)</a:t>
            </a:r>
            <a:endParaRPr b="1" sz="1441">
              <a:solidFill>
                <a:srgbClr val="008000"/>
              </a:solidFill>
              <a:highlight>
                <a:srgbClr val="F7F7F7"/>
              </a:highlight>
              <a:latin typeface="Courier New"/>
              <a:ea typeface="Courier New"/>
              <a:cs typeface="Courier New"/>
              <a:sym typeface="Courier New"/>
            </a:endParaRPr>
          </a:p>
          <a:p>
            <a:pPr indent="0" lvl="0" marL="0" rtl="0" algn="l">
              <a:lnSpc>
                <a:spcPct val="110000"/>
              </a:lnSpc>
              <a:spcBef>
                <a:spcPts val="0"/>
              </a:spcBef>
              <a:spcAft>
                <a:spcPts val="0"/>
              </a:spcAft>
              <a:buNone/>
            </a:pPr>
            <a:r>
              <a:rPr b="1" lang="tr" sz="1441">
                <a:highlight>
                  <a:srgbClr val="F7F7F7"/>
                </a:highlight>
                <a:latin typeface="Courier New"/>
                <a:ea typeface="Courier New"/>
                <a:cs typeface="Courier New"/>
                <a:sym typeface="Courier New"/>
              </a:rPr>
              <a:t>    </a:t>
            </a:r>
            <a:r>
              <a:rPr b="1" lang="tr" sz="1441">
                <a:solidFill>
                  <a:srgbClr val="AF00DB"/>
                </a:solidFill>
                <a:highlight>
                  <a:srgbClr val="F7F7F7"/>
                </a:highlight>
                <a:latin typeface="Courier New"/>
                <a:ea typeface="Courier New"/>
                <a:cs typeface="Courier New"/>
                <a:sym typeface="Courier New"/>
              </a:rPr>
              <a:t>for</a:t>
            </a:r>
            <a:r>
              <a:rPr b="1" lang="tr" sz="1441">
                <a:highlight>
                  <a:srgbClr val="F7F7F7"/>
                </a:highlight>
                <a:latin typeface="Courier New"/>
                <a:ea typeface="Courier New"/>
                <a:cs typeface="Courier New"/>
                <a:sym typeface="Courier New"/>
              </a:rPr>
              <a:t> i </a:t>
            </a:r>
            <a:r>
              <a:rPr b="1" lang="tr" sz="1441">
                <a:solidFill>
                  <a:srgbClr val="0000FF"/>
                </a:solidFill>
                <a:highlight>
                  <a:srgbClr val="F7F7F7"/>
                </a:highlight>
                <a:latin typeface="Courier New"/>
                <a:ea typeface="Courier New"/>
                <a:cs typeface="Courier New"/>
                <a:sym typeface="Courier New"/>
              </a:rPr>
              <a:t>in</a:t>
            </a:r>
            <a:r>
              <a:rPr b="1" lang="tr" sz="1441">
                <a:highlight>
                  <a:srgbClr val="F7F7F7"/>
                </a:highlight>
                <a:latin typeface="Courier New"/>
                <a:ea typeface="Courier New"/>
                <a:cs typeface="Courier New"/>
                <a:sym typeface="Courier New"/>
              </a:rPr>
              <a:t> </a:t>
            </a:r>
            <a:r>
              <a:rPr b="1" lang="tr" sz="1441">
                <a:solidFill>
                  <a:srgbClr val="795E26"/>
                </a:solidFill>
                <a:highlight>
                  <a:srgbClr val="F7F7F7"/>
                </a:highlight>
                <a:latin typeface="Courier New"/>
                <a:ea typeface="Courier New"/>
                <a:cs typeface="Courier New"/>
                <a:sym typeface="Courier New"/>
              </a:rPr>
              <a:t>range</a:t>
            </a:r>
            <a:r>
              <a:rPr b="1" lang="tr" sz="1441">
                <a:highlight>
                  <a:srgbClr val="F7F7F7"/>
                </a:highlight>
                <a:latin typeface="Courier New"/>
                <a:ea typeface="Courier New"/>
                <a:cs typeface="Courier New"/>
                <a:sym typeface="Courier New"/>
              </a:rPr>
              <a:t>(j + </a:t>
            </a:r>
            <a:r>
              <a:rPr b="1" lang="tr" sz="1441">
                <a:solidFill>
                  <a:srgbClr val="116644"/>
                </a:solidFill>
                <a:highlight>
                  <a:srgbClr val="F7F7F7"/>
                </a:highlight>
                <a:latin typeface="Courier New"/>
                <a:ea typeface="Courier New"/>
                <a:cs typeface="Courier New"/>
                <a:sym typeface="Courier New"/>
              </a:rPr>
              <a:t>1</a:t>
            </a:r>
            <a:r>
              <a:rPr b="1" lang="tr" sz="1441">
                <a:highlight>
                  <a:srgbClr val="F7F7F7"/>
                </a:highlight>
                <a:latin typeface="Courier New"/>
                <a:ea typeface="Courier New"/>
                <a:cs typeface="Courier New"/>
                <a:sym typeface="Courier New"/>
              </a:rPr>
              <a:t>): </a:t>
            </a:r>
            <a:r>
              <a:rPr b="1" lang="tr" sz="1441">
                <a:solidFill>
                  <a:srgbClr val="008000"/>
                </a:solidFill>
                <a:highlight>
                  <a:srgbClr val="F7F7F7"/>
                </a:highlight>
                <a:latin typeface="Courier New"/>
                <a:ea typeface="Courier New"/>
                <a:cs typeface="Courier New"/>
                <a:sym typeface="Courier New"/>
              </a:rPr>
              <a:t># ortalama n * (n + 1) / 2 kez yinelenir</a:t>
            </a:r>
            <a:endParaRPr b="1" sz="1441">
              <a:solidFill>
                <a:srgbClr val="008000"/>
              </a:solidFill>
              <a:highlight>
                <a:srgbClr val="F7F7F7"/>
              </a:highlight>
              <a:latin typeface="Courier New"/>
              <a:ea typeface="Courier New"/>
              <a:cs typeface="Courier New"/>
              <a:sym typeface="Courier New"/>
            </a:endParaRPr>
          </a:p>
          <a:p>
            <a:pPr indent="0" lvl="0" marL="0" rtl="0" algn="l">
              <a:lnSpc>
                <a:spcPct val="110000"/>
              </a:lnSpc>
              <a:spcBef>
                <a:spcPts val="0"/>
              </a:spcBef>
              <a:spcAft>
                <a:spcPts val="0"/>
              </a:spcAft>
              <a:buNone/>
            </a:pPr>
            <a:r>
              <a:rPr b="1" lang="tr" sz="1441">
                <a:highlight>
                  <a:srgbClr val="F7F7F7"/>
                </a:highlight>
                <a:latin typeface="Courier New"/>
                <a:ea typeface="Courier New"/>
                <a:cs typeface="Courier New"/>
                <a:sym typeface="Courier New"/>
              </a:rPr>
              <a:t>      toplam += dizi[i] </a:t>
            </a:r>
            <a:r>
              <a:rPr b="1" lang="tr" sz="1441">
                <a:solidFill>
                  <a:srgbClr val="008000"/>
                </a:solidFill>
                <a:highlight>
                  <a:srgbClr val="F7F7F7"/>
                </a:highlight>
                <a:latin typeface="Courier New"/>
                <a:ea typeface="Courier New"/>
                <a:cs typeface="Courier New"/>
                <a:sym typeface="Courier New"/>
              </a:rPr>
              <a:t># O(n(n+1)/2)</a:t>
            </a:r>
            <a:endParaRPr b="1" sz="1441">
              <a:solidFill>
                <a:srgbClr val="008000"/>
              </a:solidFill>
              <a:highlight>
                <a:srgbClr val="F7F7F7"/>
              </a:highlight>
              <a:latin typeface="Courier New"/>
              <a:ea typeface="Courier New"/>
              <a:cs typeface="Courier New"/>
              <a:sym typeface="Courier New"/>
            </a:endParaRPr>
          </a:p>
          <a:p>
            <a:pPr indent="0" lvl="0" marL="0" rtl="0" algn="l">
              <a:lnSpc>
                <a:spcPct val="110000"/>
              </a:lnSpc>
              <a:spcBef>
                <a:spcPts val="0"/>
              </a:spcBef>
              <a:spcAft>
                <a:spcPts val="0"/>
              </a:spcAft>
              <a:buNone/>
            </a:pPr>
            <a:r>
              <a:rPr b="1" lang="tr" sz="1441">
                <a:highlight>
                  <a:srgbClr val="F7F7F7"/>
                </a:highlight>
                <a:latin typeface="Courier New"/>
                <a:ea typeface="Courier New"/>
                <a:cs typeface="Courier New"/>
                <a:sym typeface="Courier New"/>
              </a:rPr>
              <a:t>    Ortalamalar[j] = toplam / (j+</a:t>
            </a:r>
            <a:r>
              <a:rPr b="1" lang="tr" sz="1441">
                <a:solidFill>
                  <a:srgbClr val="116644"/>
                </a:solidFill>
                <a:highlight>
                  <a:srgbClr val="F7F7F7"/>
                </a:highlight>
                <a:latin typeface="Courier New"/>
                <a:ea typeface="Courier New"/>
                <a:cs typeface="Courier New"/>
                <a:sym typeface="Courier New"/>
              </a:rPr>
              <a:t>1</a:t>
            </a:r>
            <a:r>
              <a:rPr b="1" lang="tr" sz="1441">
                <a:highlight>
                  <a:srgbClr val="F7F7F7"/>
                </a:highlight>
                <a:latin typeface="Courier New"/>
                <a:ea typeface="Courier New"/>
                <a:cs typeface="Courier New"/>
                <a:sym typeface="Courier New"/>
              </a:rPr>
              <a:t>) </a:t>
            </a:r>
            <a:r>
              <a:rPr b="1" lang="tr" sz="1441">
                <a:solidFill>
                  <a:srgbClr val="008000"/>
                </a:solidFill>
                <a:highlight>
                  <a:srgbClr val="F7F7F7"/>
                </a:highlight>
                <a:latin typeface="Courier New"/>
                <a:ea typeface="Courier New"/>
                <a:cs typeface="Courier New"/>
                <a:sym typeface="Courier New"/>
              </a:rPr>
              <a:t># O(n)</a:t>
            </a:r>
            <a:endParaRPr b="1" sz="1441">
              <a:solidFill>
                <a:srgbClr val="008000"/>
              </a:solidFill>
              <a:highlight>
                <a:srgbClr val="F7F7F7"/>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tr" sz="1441">
                <a:highlight>
                  <a:srgbClr val="F7F7F7"/>
                </a:highlight>
                <a:latin typeface="Courier New"/>
                <a:ea typeface="Courier New"/>
                <a:cs typeface="Courier New"/>
                <a:sym typeface="Courier New"/>
              </a:rPr>
              <a:t>  </a:t>
            </a:r>
            <a:r>
              <a:rPr b="1" lang="tr" sz="1441">
                <a:solidFill>
                  <a:srgbClr val="AF00DB"/>
                </a:solidFill>
                <a:highlight>
                  <a:srgbClr val="F7F7F7"/>
                </a:highlight>
                <a:latin typeface="Courier New"/>
                <a:ea typeface="Courier New"/>
                <a:cs typeface="Courier New"/>
                <a:sym typeface="Courier New"/>
              </a:rPr>
              <a:t>return</a:t>
            </a:r>
            <a:r>
              <a:rPr b="1" lang="tr" sz="1441">
                <a:highlight>
                  <a:srgbClr val="F7F7F7"/>
                </a:highlight>
                <a:latin typeface="Courier New"/>
                <a:ea typeface="Courier New"/>
                <a:cs typeface="Courier New"/>
                <a:sym typeface="Courier New"/>
              </a:rPr>
              <a:t> Ortalamalar </a:t>
            </a:r>
            <a:r>
              <a:rPr b="1" lang="tr" sz="1441">
                <a:solidFill>
                  <a:srgbClr val="008000"/>
                </a:solidFill>
                <a:highlight>
                  <a:srgbClr val="F7F7F7"/>
                </a:highlight>
                <a:latin typeface="Courier New"/>
                <a:ea typeface="Courier New"/>
                <a:cs typeface="Courier New"/>
                <a:sym typeface="Courier New"/>
              </a:rPr>
              <a:t># O(1)</a:t>
            </a:r>
            <a:endParaRPr b="1" sz="1441">
              <a:solidFill>
                <a:srgbClr val="008000"/>
              </a:solidFill>
              <a:highlight>
                <a:srgbClr val="F7F7F7"/>
              </a:highlight>
              <a:latin typeface="Courier New"/>
              <a:ea typeface="Courier New"/>
              <a:cs typeface="Courier New"/>
              <a:sym typeface="Courier New"/>
            </a:endParaRPr>
          </a:p>
          <a:p>
            <a:pPr indent="0" lvl="0" marL="0" rtl="0" algn="l">
              <a:lnSpc>
                <a:spcPct val="105000"/>
              </a:lnSpc>
              <a:spcBef>
                <a:spcPts val="500"/>
              </a:spcBef>
              <a:spcAft>
                <a:spcPts val="0"/>
              </a:spcAft>
              <a:buNone/>
            </a:pPr>
            <a:r>
              <a:rPr lang="tr" sz="1900"/>
              <a:t>O(1) + O(n) + O(n) + O(n(n+1)/2) + O(n) + O(1)  </a:t>
            </a:r>
            <a:endParaRPr sz="1900"/>
          </a:p>
          <a:p>
            <a:pPr indent="0" lvl="0" marL="0" rtl="0" algn="l">
              <a:lnSpc>
                <a:spcPct val="105000"/>
              </a:lnSpc>
              <a:spcBef>
                <a:spcPts val="0"/>
              </a:spcBef>
              <a:spcAft>
                <a:spcPts val="0"/>
              </a:spcAft>
              <a:buNone/>
            </a:pPr>
            <a:r>
              <a:rPr lang="tr" sz="1900"/>
              <a:t>O(max{1 + n + n + </a:t>
            </a:r>
            <a:r>
              <a:rPr b="1" lang="tr" sz="1900"/>
              <a:t>n</a:t>
            </a:r>
            <a:r>
              <a:rPr b="1" baseline="30000" lang="tr" sz="1900"/>
              <a:t>2</a:t>
            </a:r>
            <a:r>
              <a:rPr b="1" lang="tr" sz="1900"/>
              <a:t>/2</a:t>
            </a:r>
            <a:r>
              <a:rPr lang="tr" sz="1900"/>
              <a:t> + n/2 + n + 1}) en yüksek mertebeli terim dikkate alınır.</a:t>
            </a:r>
            <a:endParaRPr sz="1900"/>
          </a:p>
          <a:p>
            <a:pPr indent="0" lvl="0" marL="0" rtl="0" algn="l">
              <a:lnSpc>
                <a:spcPct val="105000"/>
              </a:lnSpc>
              <a:spcBef>
                <a:spcPts val="0"/>
              </a:spcBef>
              <a:spcAft>
                <a:spcPts val="0"/>
              </a:spcAft>
              <a:buNone/>
            </a:pPr>
            <a:r>
              <a:rPr lang="tr" sz="1900"/>
              <a:t> O(n</a:t>
            </a:r>
            <a:r>
              <a:rPr baseline="30000" lang="tr" sz="1900"/>
              <a:t>2</a:t>
            </a:r>
            <a:r>
              <a:rPr lang="tr" sz="1900"/>
              <a:t>)</a:t>
            </a:r>
            <a:endParaRPr b="1" sz="1450">
              <a:solidFill>
                <a:srgbClr val="008000"/>
              </a:solidFill>
              <a:highlight>
                <a:srgbClr val="F7F7F7"/>
              </a:highlight>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1"/>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tr"/>
              <a:t>Karmaşıklık - Algoritmalarda Büyük O Hesabı - Örnek </a:t>
            </a:r>
            <a:endParaRPr/>
          </a:p>
          <a:p>
            <a:pPr indent="0" lvl="0" marL="0" rtl="0" algn="l">
              <a:spcBef>
                <a:spcPts val="0"/>
              </a:spcBef>
              <a:spcAft>
                <a:spcPts val="0"/>
              </a:spcAft>
              <a:buNone/>
            </a:pPr>
            <a:r>
              <a:t/>
            </a:r>
            <a:endParaRPr/>
          </a:p>
        </p:txBody>
      </p:sp>
      <p:sp>
        <p:nvSpPr>
          <p:cNvPr id="227" name="Google Shape;227;p41"/>
          <p:cNvSpPr txBox="1"/>
          <p:nvPr>
            <p:ph idx="1" type="body"/>
          </p:nvPr>
        </p:nvSpPr>
        <p:spPr>
          <a:xfrm>
            <a:off x="311700" y="856625"/>
            <a:ext cx="8520600" cy="4017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tr" sz="1750">
                <a:highlight>
                  <a:srgbClr val="F7F7F7"/>
                </a:highlight>
                <a:latin typeface="Courier New"/>
                <a:ea typeface="Courier New"/>
                <a:cs typeface="Courier New"/>
                <a:sym typeface="Courier New"/>
              </a:rPr>
              <a:t>Aynı iş, farklı yol:</a:t>
            </a:r>
            <a:endParaRPr b="1" sz="1750">
              <a:highlight>
                <a:srgbClr val="F7F7F7"/>
              </a:highlight>
              <a:latin typeface="Courier New"/>
              <a:ea typeface="Courier New"/>
              <a:cs typeface="Courier New"/>
              <a:sym typeface="Courier New"/>
            </a:endParaRPr>
          </a:p>
          <a:p>
            <a:pPr indent="0" lvl="0" marL="0" rtl="0" algn="l">
              <a:lnSpc>
                <a:spcPct val="115000"/>
              </a:lnSpc>
              <a:spcBef>
                <a:spcPts val="0"/>
              </a:spcBef>
              <a:spcAft>
                <a:spcPts val="0"/>
              </a:spcAft>
              <a:buNone/>
            </a:pPr>
            <a:r>
              <a:t/>
            </a:r>
            <a:endParaRPr b="1" sz="950">
              <a:solidFill>
                <a:srgbClr val="008000"/>
              </a:solidFill>
              <a:highlight>
                <a:srgbClr val="F7F7F7"/>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tr" sz="1450">
                <a:solidFill>
                  <a:srgbClr val="0000FF"/>
                </a:solidFill>
                <a:highlight>
                  <a:srgbClr val="F7F7F7"/>
                </a:highlight>
                <a:latin typeface="Courier New"/>
                <a:ea typeface="Courier New"/>
                <a:cs typeface="Courier New"/>
                <a:sym typeface="Courier New"/>
              </a:rPr>
              <a:t>def</a:t>
            </a:r>
            <a:r>
              <a:rPr b="1" lang="tr" sz="1450">
                <a:highlight>
                  <a:srgbClr val="F7F7F7"/>
                </a:highlight>
                <a:latin typeface="Courier New"/>
                <a:ea typeface="Courier New"/>
                <a:cs typeface="Courier New"/>
                <a:sym typeface="Courier New"/>
              </a:rPr>
              <a:t> </a:t>
            </a:r>
            <a:r>
              <a:rPr b="1" lang="tr" sz="1450">
                <a:solidFill>
                  <a:srgbClr val="795E26"/>
                </a:solidFill>
                <a:highlight>
                  <a:srgbClr val="F7F7F7"/>
                </a:highlight>
                <a:latin typeface="Courier New"/>
                <a:ea typeface="Courier New"/>
                <a:cs typeface="Courier New"/>
                <a:sym typeface="Courier New"/>
              </a:rPr>
              <a:t>kismi_ortalama_2</a:t>
            </a:r>
            <a:r>
              <a:rPr b="1" lang="tr" sz="1450">
                <a:highlight>
                  <a:srgbClr val="F7F7F7"/>
                </a:highlight>
                <a:latin typeface="Courier New"/>
                <a:ea typeface="Courier New"/>
                <a:cs typeface="Courier New"/>
                <a:sym typeface="Courier New"/>
              </a:rPr>
              <a:t>(</a:t>
            </a:r>
            <a:r>
              <a:rPr b="1" lang="tr" sz="1450">
                <a:solidFill>
                  <a:srgbClr val="001080"/>
                </a:solidFill>
                <a:highlight>
                  <a:srgbClr val="F7F7F7"/>
                </a:highlight>
                <a:latin typeface="Courier New"/>
                <a:ea typeface="Courier New"/>
                <a:cs typeface="Courier New"/>
                <a:sym typeface="Courier New"/>
              </a:rPr>
              <a:t>dizi</a:t>
            </a:r>
            <a:r>
              <a:rPr b="1" lang="tr" sz="1450">
                <a:highlight>
                  <a:srgbClr val="F7F7F7"/>
                </a:highlight>
                <a:latin typeface="Courier New"/>
                <a:ea typeface="Courier New"/>
                <a:cs typeface="Courier New"/>
                <a:sym typeface="Courier New"/>
              </a:rPr>
              <a:t>):</a:t>
            </a:r>
            <a:endParaRPr b="1" sz="1450">
              <a:highlight>
                <a:srgbClr val="F7F7F7"/>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tr" sz="1450">
                <a:highlight>
                  <a:srgbClr val="F7F7F7"/>
                </a:highlight>
                <a:latin typeface="Courier New"/>
                <a:ea typeface="Courier New"/>
                <a:cs typeface="Courier New"/>
                <a:sym typeface="Courier New"/>
              </a:rPr>
              <a:t>  n = </a:t>
            </a:r>
            <a:r>
              <a:rPr b="1" lang="tr" sz="1450">
                <a:solidFill>
                  <a:srgbClr val="795E26"/>
                </a:solidFill>
                <a:highlight>
                  <a:srgbClr val="F7F7F7"/>
                </a:highlight>
                <a:latin typeface="Courier New"/>
                <a:ea typeface="Courier New"/>
                <a:cs typeface="Courier New"/>
                <a:sym typeface="Courier New"/>
              </a:rPr>
              <a:t>len</a:t>
            </a:r>
            <a:r>
              <a:rPr b="1" lang="tr" sz="1450">
                <a:highlight>
                  <a:srgbClr val="F7F7F7"/>
                </a:highlight>
                <a:latin typeface="Courier New"/>
                <a:ea typeface="Courier New"/>
                <a:cs typeface="Courier New"/>
                <a:sym typeface="Courier New"/>
              </a:rPr>
              <a:t>(dizi) </a:t>
            </a:r>
            <a:r>
              <a:rPr b="1" lang="tr" sz="1450">
                <a:solidFill>
                  <a:srgbClr val="008000"/>
                </a:solidFill>
                <a:highlight>
                  <a:srgbClr val="F7F7F7"/>
                </a:highlight>
                <a:latin typeface="Courier New"/>
                <a:ea typeface="Courier New"/>
                <a:cs typeface="Courier New"/>
                <a:sym typeface="Courier New"/>
              </a:rPr>
              <a:t># O(1), Python'da dizi uzunluğu tek işlemle alınır.</a:t>
            </a:r>
            <a:endParaRPr b="1" sz="1450">
              <a:solidFill>
                <a:srgbClr val="008000"/>
              </a:solidFill>
              <a:highlight>
                <a:srgbClr val="F7F7F7"/>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tr" sz="1450">
                <a:highlight>
                  <a:srgbClr val="F7F7F7"/>
                </a:highlight>
                <a:latin typeface="Courier New"/>
                <a:ea typeface="Courier New"/>
                <a:cs typeface="Courier New"/>
                <a:sym typeface="Courier New"/>
              </a:rPr>
              <a:t>  Ortalamalar = [</a:t>
            </a:r>
            <a:r>
              <a:rPr b="1" lang="tr" sz="1450">
                <a:solidFill>
                  <a:srgbClr val="116644"/>
                </a:solidFill>
                <a:highlight>
                  <a:srgbClr val="F7F7F7"/>
                </a:highlight>
                <a:latin typeface="Courier New"/>
                <a:ea typeface="Courier New"/>
                <a:cs typeface="Courier New"/>
                <a:sym typeface="Courier New"/>
              </a:rPr>
              <a:t>0</a:t>
            </a:r>
            <a:r>
              <a:rPr b="1" lang="tr" sz="1450">
                <a:highlight>
                  <a:srgbClr val="F7F7F7"/>
                </a:highlight>
                <a:latin typeface="Courier New"/>
                <a:ea typeface="Courier New"/>
                <a:cs typeface="Courier New"/>
                <a:sym typeface="Courier New"/>
              </a:rPr>
              <a:t>] * n </a:t>
            </a:r>
            <a:r>
              <a:rPr b="1" lang="tr" sz="1450">
                <a:solidFill>
                  <a:srgbClr val="008000"/>
                </a:solidFill>
                <a:highlight>
                  <a:srgbClr val="F7F7F7"/>
                </a:highlight>
                <a:latin typeface="Courier New"/>
                <a:ea typeface="Courier New"/>
                <a:cs typeface="Courier New"/>
                <a:sym typeface="Courier New"/>
              </a:rPr>
              <a:t># n boyutlu liste oluştur, O(n)</a:t>
            </a:r>
            <a:endParaRPr b="1" sz="1450">
              <a:solidFill>
                <a:srgbClr val="008000"/>
              </a:solidFill>
              <a:highlight>
                <a:srgbClr val="F7F7F7"/>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tr" sz="1450">
                <a:highlight>
                  <a:srgbClr val="F7F7F7"/>
                </a:highlight>
                <a:latin typeface="Courier New"/>
                <a:ea typeface="Courier New"/>
                <a:cs typeface="Courier New"/>
                <a:sym typeface="Courier New"/>
              </a:rPr>
              <a:t>  toplam = </a:t>
            </a:r>
            <a:r>
              <a:rPr b="1" lang="tr" sz="1450">
                <a:solidFill>
                  <a:srgbClr val="116644"/>
                </a:solidFill>
                <a:highlight>
                  <a:srgbClr val="F7F7F7"/>
                </a:highlight>
                <a:latin typeface="Courier New"/>
                <a:ea typeface="Courier New"/>
                <a:cs typeface="Courier New"/>
                <a:sym typeface="Courier New"/>
              </a:rPr>
              <a:t>0</a:t>
            </a:r>
            <a:r>
              <a:rPr b="1" lang="tr" sz="1450">
                <a:highlight>
                  <a:srgbClr val="F7F7F7"/>
                </a:highlight>
                <a:latin typeface="Courier New"/>
                <a:ea typeface="Courier New"/>
                <a:cs typeface="Courier New"/>
                <a:sym typeface="Courier New"/>
              </a:rPr>
              <a:t> </a:t>
            </a:r>
            <a:r>
              <a:rPr b="1" lang="tr" sz="1450">
                <a:solidFill>
                  <a:srgbClr val="008000"/>
                </a:solidFill>
                <a:highlight>
                  <a:srgbClr val="F7F7F7"/>
                </a:highlight>
                <a:latin typeface="Courier New"/>
                <a:ea typeface="Courier New"/>
                <a:cs typeface="Courier New"/>
                <a:sym typeface="Courier New"/>
              </a:rPr>
              <a:t># S[0] + ... + S[j] arası toplamı, O(1)</a:t>
            </a:r>
            <a:endParaRPr b="1" sz="1450">
              <a:solidFill>
                <a:srgbClr val="008000"/>
              </a:solidFill>
              <a:highlight>
                <a:srgbClr val="F7F7F7"/>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tr" sz="1450">
                <a:highlight>
                  <a:srgbClr val="F7F7F7"/>
                </a:highlight>
                <a:latin typeface="Courier New"/>
                <a:ea typeface="Courier New"/>
                <a:cs typeface="Courier New"/>
                <a:sym typeface="Courier New"/>
              </a:rPr>
              <a:t>  </a:t>
            </a:r>
            <a:r>
              <a:rPr b="1" lang="tr" sz="1450">
                <a:solidFill>
                  <a:srgbClr val="AF00DB"/>
                </a:solidFill>
                <a:highlight>
                  <a:srgbClr val="F7F7F7"/>
                </a:highlight>
                <a:latin typeface="Courier New"/>
                <a:ea typeface="Courier New"/>
                <a:cs typeface="Courier New"/>
                <a:sym typeface="Courier New"/>
              </a:rPr>
              <a:t>for</a:t>
            </a:r>
            <a:r>
              <a:rPr b="1" lang="tr" sz="1450">
                <a:highlight>
                  <a:srgbClr val="F7F7F7"/>
                </a:highlight>
                <a:latin typeface="Courier New"/>
                <a:ea typeface="Courier New"/>
                <a:cs typeface="Courier New"/>
                <a:sym typeface="Courier New"/>
              </a:rPr>
              <a:t> j </a:t>
            </a:r>
            <a:r>
              <a:rPr b="1" lang="tr" sz="1450">
                <a:solidFill>
                  <a:srgbClr val="0000FF"/>
                </a:solidFill>
                <a:highlight>
                  <a:srgbClr val="F7F7F7"/>
                </a:highlight>
                <a:latin typeface="Courier New"/>
                <a:ea typeface="Courier New"/>
                <a:cs typeface="Courier New"/>
                <a:sym typeface="Courier New"/>
              </a:rPr>
              <a:t>in</a:t>
            </a:r>
            <a:r>
              <a:rPr b="1" lang="tr" sz="1450">
                <a:highlight>
                  <a:srgbClr val="F7F7F7"/>
                </a:highlight>
                <a:latin typeface="Courier New"/>
                <a:ea typeface="Courier New"/>
                <a:cs typeface="Courier New"/>
                <a:sym typeface="Courier New"/>
              </a:rPr>
              <a:t> </a:t>
            </a:r>
            <a:r>
              <a:rPr b="1" lang="tr" sz="1450">
                <a:solidFill>
                  <a:srgbClr val="795E26"/>
                </a:solidFill>
                <a:highlight>
                  <a:srgbClr val="F7F7F7"/>
                </a:highlight>
                <a:latin typeface="Courier New"/>
                <a:ea typeface="Courier New"/>
                <a:cs typeface="Courier New"/>
                <a:sym typeface="Courier New"/>
              </a:rPr>
              <a:t>range</a:t>
            </a:r>
            <a:r>
              <a:rPr b="1" lang="tr" sz="1450">
                <a:highlight>
                  <a:srgbClr val="F7F7F7"/>
                </a:highlight>
                <a:latin typeface="Courier New"/>
                <a:ea typeface="Courier New"/>
                <a:cs typeface="Courier New"/>
                <a:sym typeface="Courier New"/>
              </a:rPr>
              <a:t>(n): </a:t>
            </a:r>
            <a:r>
              <a:rPr b="1" lang="tr" sz="1450">
                <a:solidFill>
                  <a:srgbClr val="008000"/>
                </a:solidFill>
                <a:highlight>
                  <a:srgbClr val="F7F7F7"/>
                </a:highlight>
                <a:latin typeface="Courier New"/>
                <a:ea typeface="Courier New"/>
                <a:cs typeface="Courier New"/>
                <a:sym typeface="Courier New"/>
              </a:rPr>
              <a:t># n defa yinelenir</a:t>
            </a:r>
            <a:endParaRPr b="1" sz="1450">
              <a:solidFill>
                <a:srgbClr val="008000"/>
              </a:solidFill>
              <a:highlight>
                <a:srgbClr val="F7F7F7"/>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tr" sz="1450">
                <a:highlight>
                  <a:srgbClr val="F7F7F7"/>
                </a:highlight>
                <a:latin typeface="Courier New"/>
                <a:ea typeface="Courier New"/>
                <a:cs typeface="Courier New"/>
                <a:sym typeface="Courier New"/>
              </a:rPr>
              <a:t>    toplam += dizi[j] </a:t>
            </a:r>
            <a:r>
              <a:rPr b="1" lang="tr" sz="1450">
                <a:solidFill>
                  <a:srgbClr val="008000"/>
                </a:solidFill>
                <a:highlight>
                  <a:srgbClr val="F7F7F7"/>
                </a:highlight>
                <a:latin typeface="Courier New"/>
                <a:ea typeface="Courier New"/>
                <a:cs typeface="Courier New"/>
                <a:sym typeface="Courier New"/>
              </a:rPr>
              <a:t># j'nci değere dek toplam, O(n)</a:t>
            </a:r>
            <a:endParaRPr b="1" sz="1450">
              <a:solidFill>
                <a:srgbClr val="008000"/>
              </a:solidFill>
              <a:highlight>
                <a:srgbClr val="F7F7F7"/>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tr" sz="1450">
                <a:highlight>
                  <a:srgbClr val="F7F7F7"/>
                </a:highlight>
                <a:latin typeface="Courier New"/>
                <a:ea typeface="Courier New"/>
                <a:cs typeface="Courier New"/>
                <a:sym typeface="Courier New"/>
              </a:rPr>
              <a:t>    Ortalamalar[j] = toplam / (j + </a:t>
            </a:r>
            <a:r>
              <a:rPr b="1" lang="tr" sz="1450">
                <a:solidFill>
                  <a:srgbClr val="116644"/>
                </a:solidFill>
                <a:highlight>
                  <a:srgbClr val="F7F7F7"/>
                </a:highlight>
                <a:latin typeface="Courier New"/>
                <a:ea typeface="Courier New"/>
                <a:cs typeface="Courier New"/>
                <a:sym typeface="Courier New"/>
              </a:rPr>
              <a:t>1</a:t>
            </a:r>
            <a:r>
              <a:rPr b="1" lang="tr" sz="1450">
                <a:highlight>
                  <a:srgbClr val="F7F7F7"/>
                </a:highlight>
                <a:latin typeface="Courier New"/>
                <a:ea typeface="Courier New"/>
                <a:cs typeface="Courier New"/>
                <a:sym typeface="Courier New"/>
              </a:rPr>
              <a:t>) </a:t>
            </a:r>
            <a:r>
              <a:rPr b="1" lang="tr" sz="1450">
                <a:solidFill>
                  <a:srgbClr val="008000"/>
                </a:solidFill>
                <a:highlight>
                  <a:srgbClr val="F7F7F7"/>
                </a:highlight>
                <a:latin typeface="Courier New"/>
                <a:ea typeface="Courier New"/>
                <a:cs typeface="Courier New"/>
                <a:sym typeface="Courier New"/>
              </a:rPr>
              <a:t># ortalamayı hesapla O(n)</a:t>
            </a:r>
            <a:endParaRPr b="1" sz="1450">
              <a:solidFill>
                <a:srgbClr val="008000"/>
              </a:solidFill>
              <a:highlight>
                <a:srgbClr val="F7F7F7"/>
              </a:highlight>
              <a:latin typeface="Courier New"/>
              <a:ea typeface="Courier New"/>
              <a:cs typeface="Courier New"/>
              <a:sym typeface="Courier New"/>
            </a:endParaRPr>
          </a:p>
          <a:p>
            <a:pPr indent="0" lvl="0" marL="0" rtl="0" algn="l">
              <a:lnSpc>
                <a:spcPct val="115000"/>
              </a:lnSpc>
              <a:spcBef>
                <a:spcPts val="0"/>
              </a:spcBef>
              <a:spcAft>
                <a:spcPts val="0"/>
              </a:spcAft>
              <a:buNone/>
            </a:pPr>
            <a:r>
              <a:rPr b="1" lang="tr" sz="1450">
                <a:highlight>
                  <a:srgbClr val="F7F7F7"/>
                </a:highlight>
                <a:latin typeface="Courier New"/>
                <a:ea typeface="Courier New"/>
                <a:cs typeface="Courier New"/>
                <a:sym typeface="Courier New"/>
              </a:rPr>
              <a:t>  </a:t>
            </a:r>
            <a:r>
              <a:rPr b="1" lang="tr" sz="1450">
                <a:solidFill>
                  <a:srgbClr val="AF00DB"/>
                </a:solidFill>
                <a:highlight>
                  <a:srgbClr val="F7F7F7"/>
                </a:highlight>
                <a:latin typeface="Courier New"/>
                <a:ea typeface="Courier New"/>
                <a:cs typeface="Courier New"/>
                <a:sym typeface="Courier New"/>
              </a:rPr>
              <a:t>return</a:t>
            </a:r>
            <a:r>
              <a:rPr b="1" lang="tr" sz="1450">
                <a:highlight>
                  <a:srgbClr val="F7F7F7"/>
                </a:highlight>
                <a:latin typeface="Courier New"/>
                <a:ea typeface="Courier New"/>
                <a:cs typeface="Courier New"/>
                <a:sym typeface="Courier New"/>
              </a:rPr>
              <a:t> Ortalamalar </a:t>
            </a:r>
            <a:r>
              <a:rPr b="1" lang="tr" sz="1450">
                <a:solidFill>
                  <a:srgbClr val="008000"/>
                </a:solidFill>
                <a:highlight>
                  <a:srgbClr val="F7F7F7"/>
                </a:highlight>
                <a:latin typeface="Courier New"/>
                <a:ea typeface="Courier New"/>
                <a:cs typeface="Courier New"/>
                <a:sym typeface="Courier New"/>
              </a:rPr>
              <a:t># O(1)</a:t>
            </a:r>
            <a:endParaRPr b="1" sz="1450">
              <a:solidFill>
                <a:srgbClr val="008000"/>
              </a:solidFill>
              <a:highlight>
                <a:srgbClr val="F7F7F7"/>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b="1" sz="1450">
              <a:solidFill>
                <a:srgbClr val="008000"/>
              </a:solidFill>
              <a:highlight>
                <a:srgbClr val="F7F7F7"/>
              </a:highlight>
              <a:latin typeface="Courier New"/>
              <a:ea typeface="Courier New"/>
              <a:cs typeface="Courier New"/>
              <a:sym typeface="Courier New"/>
            </a:endParaRPr>
          </a:p>
          <a:p>
            <a:pPr indent="0" lvl="0" marL="0" marR="0" rtl="0" algn="l">
              <a:lnSpc>
                <a:spcPct val="105000"/>
              </a:lnSpc>
              <a:spcBef>
                <a:spcPts val="0"/>
              </a:spcBef>
              <a:spcAft>
                <a:spcPts val="0"/>
              </a:spcAft>
              <a:buNone/>
            </a:pPr>
            <a:r>
              <a:rPr lang="tr" sz="1900"/>
              <a:t>O(1) + O(n) + O(1) + O(n) + O(n) + O(1) </a:t>
            </a:r>
            <a:endParaRPr sz="1900"/>
          </a:p>
          <a:p>
            <a:pPr indent="0" lvl="0" marL="0" marR="0" rtl="0" algn="l">
              <a:lnSpc>
                <a:spcPct val="105000"/>
              </a:lnSpc>
              <a:spcBef>
                <a:spcPts val="0"/>
              </a:spcBef>
              <a:spcAft>
                <a:spcPts val="0"/>
              </a:spcAft>
              <a:buNone/>
            </a:pPr>
            <a:r>
              <a:rPr lang="tr" sz="1900"/>
              <a:t>O( max{ 1 + n + 1 + n + n + 1 } ) </a:t>
            </a:r>
            <a:endParaRPr sz="1900"/>
          </a:p>
          <a:p>
            <a:pPr indent="0" lvl="0" marL="0" marR="0" rtl="0" algn="l">
              <a:lnSpc>
                <a:spcPct val="105000"/>
              </a:lnSpc>
              <a:spcBef>
                <a:spcPts val="0"/>
              </a:spcBef>
              <a:spcAft>
                <a:spcPts val="0"/>
              </a:spcAft>
              <a:buNone/>
            </a:pPr>
            <a:r>
              <a:rPr lang="tr" sz="1900"/>
              <a:t>O(n)</a:t>
            </a:r>
            <a:endParaRPr i="1" sz="1750">
              <a:solidFill>
                <a:schemeClr val="accent2"/>
              </a:solidFill>
              <a:highlight>
                <a:srgbClr val="FFFFFF"/>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Karmaşıklık</a:t>
            </a:r>
            <a:endParaRPr/>
          </a:p>
        </p:txBody>
      </p:sp>
      <p:sp>
        <p:nvSpPr>
          <p:cNvPr id="67" name="Google Shape;67;p15"/>
          <p:cNvSpPr txBox="1"/>
          <p:nvPr>
            <p:ph idx="1" type="body"/>
          </p:nvPr>
        </p:nvSpPr>
        <p:spPr>
          <a:xfrm>
            <a:off x="311700" y="856625"/>
            <a:ext cx="8520600" cy="4017900"/>
          </a:xfrm>
          <a:prstGeom prst="rect">
            <a:avLst/>
          </a:prstGeom>
        </p:spPr>
        <p:txBody>
          <a:bodyPr anchorCtr="0" anchor="t" bIns="91425" lIns="91425" spcFirstLastPara="1" rIns="91425" wrap="square" tIns="91425">
            <a:noAutofit/>
          </a:bodyPr>
          <a:lstStyle/>
          <a:p>
            <a:pPr indent="-342900" lvl="0" marL="457200" rtl="0" algn="l">
              <a:lnSpc>
                <a:spcPct val="135714"/>
              </a:lnSpc>
              <a:spcBef>
                <a:spcPts val="0"/>
              </a:spcBef>
              <a:spcAft>
                <a:spcPts val="0"/>
              </a:spcAft>
              <a:buClr>
                <a:schemeClr val="dk1"/>
              </a:buClr>
              <a:buSzPts val="1800"/>
              <a:buChar char="●"/>
            </a:pPr>
            <a:r>
              <a:rPr lang="tr">
                <a:solidFill>
                  <a:schemeClr val="dk1"/>
                </a:solidFill>
                <a:highlight>
                  <a:srgbClr val="F7F7F7"/>
                </a:highlight>
              </a:rPr>
              <a:t>Algoritma ve veri yapılarının verimliliği hakkında iyimser, ortalama ve kötümser durum şeklinde ve bir dereceye kadar bir öngörü üretmeyi amaçlar.  </a:t>
            </a:r>
            <a:endParaRPr>
              <a:solidFill>
                <a:schemeClr val="dk1"/>
              </a:solidFill>
              <a:highlight>
                <a:srgbClr val="F7F7F7"/>
              </a:highlight>
            </a:endParaRPr>
          </a:p>
          <a:p>
            <a:pPr indent="-342900" lvl="0" marL="457200" rtl="0" algn="l">
              <a:lnSpc>
                <a:spcPct val="135714"/>
              </a:lnSpc>
              <a:spcBef>
                <a:spcPts val="0"/>
              </a:spcBef>
              <a:spcAft>
                <a:spcPts val="0"/>
              </a:spcAft>
              <a:buClr>
                <a:schemeClr val="dk1"/>
              </a:buClr>
              <a:buSzPts val="1800"/>
              <a:buChar char="●"/>
            </a:pPr>
            <a:r>
              <a:rPr lang="tr">
                <a:solidFill>
                  <a:schemeClr val="dk1"/>
                </a:solidFill>
                <a:highlight>
                  <a:srgbClr val="F7F7F7"/>
                </a:highlight>
              </a:rPr>
              <a:t>Her halükarda, karmaşıklık hesabı, beklenen performansın kesin bir ölçüsü yerine belirli sınırlar ve limitler dahilinde tahminlenmesidir.</a:t>
            </a:r>
            <a:endParaRPr>
              <a:solidFill>
                <a:schemeClr val="dk1"/>
              </a:solidFill>
              <a:highlight>
                <a:srgbClr val="F7F7F7"/>
              </a:highlight>
            </a:endParaRPr>
          </a:p>
          <a:p>
            <a:pPr indent="-342900" lvl="0" marL="457200" rtl="0" algn="l">
              <a:lnSpc>
                <a:spcPct val="135714"/>
              </a:lnSpc>
              <a:spcBef>
                <a:spcPts val="0"/>
              </a:spcBef>
              <a:spcAft>
                <a:spcPts val="0"/>
              </a:spcAft>
              <a:buClr>
                <a:schemeClr val="dk1"/>
              </a:buClr>
              <a:buSzPts val="1800"/>
              <a:buChar char="●"/>
            </a:pPr>
            <a:r>
              <a:rPr lang="tr">
                <a:solidFill>
                  <a:schemeClr val="dk1"/>
                </a:solidFill>
                <a:highlight>
                  <a:srgbClr val="F7F7F7"/>
                </a:highlight>
              </a:rPr>
              <a:t>Problemin etmenleri/girdileri arttıkça, işlem sayısı</a:t>
            </a:r>
            <a:endParaRPr>
              <a:solidFill>
                <a:schemeClr val="dk1"/>
              </a:solidFill>
              <a:highlight>
                <a:srgbClr val="F7F7F7"/>
              </a:highlight>
            </a:endParaRPr>
          </a:p>
          <a:p>
            <a:pPr indent="-336550" lvl="1" marL="914400" rtl="0" algn="l">
              <a:lnSpc>
                <a:spcPct val="135714"/>
              </a:lnSpc>
              <a:spcBef>
                <a:spcPts val="0"/>
              </a:spcBef>
              <a:spcAft>
                <a:spcPts val="0"/>
              </a:spcAft>
              <a:buClr>
                <a:schemeClr val="dk1"/>
              </a:buClr>
              <a:buSzPts val="1700"/>
              <a:buChar char="○"/>
            </a:pPr>
            <a:r>
              <a:rPr lang="tr" sz="1700">
                <a:solidFill>
                  <a:schemeClr val="dk1"/>
                </a:solidFill>
                <a:highlight>
                  <a:srgbClr val="F7F7F7"/>
                </a:highlight>
              </a:rPr>
              <a:t>aynı mı kalır?</a:t>
            </a:r>
            <a:endParaRPr sz="1700">
              <a:solidFill>
                <a:schemeClr val="dk1"/>
              </a:solidFill>
              <a:highlight>
                <a:srgbClr val="F7F7F7"/>
              </a:highlight>
            </a:endParaRPr>
          </a:p>
          <a:p>
            <a:pPr indent="-336550" lvl="1" marL="914400" rtl="0" algn="l">
              <a:lnSpc>
                <a:spcPct val="135714"/>
              </a:lnSpc>
              <a:spcBef>
                <a:spcPts val="0"/>
              </a:spcBef>
              <a:spcAft>
                <a:spcPts val="0"/>
              </a:spcAft>
              <a:buClr>
                <a:schemeClr val="dk1"/>
              </a:buClr>
              <a:buSzPts val="1700"/>
              <a:buChar char="○"/>
            </a:pPr>
            <a:r>
              <a:rPr lang="tr" sz="1700">
                <a:solidFill>
                  <a:schemeClr val="dk1"/>
                </a:solidFill>
                <a:highlight>
                  <a:srgbClr val="F7F7F7"/>
                </a:highlight>
              </a:rPr>
              <a:t>iki katına mı çıkar?</a:t>
            </a:r>
            <a:endParaRPr sz="1700">
              <a:solidFill>
                <a:schemeClr val="dk1"/>
              </a:solidFill>
              <a:highlight>
                <a:srgbClr val="F7F7F7"/>
              </a:highlight>
            </a:endParaRPr>
          </a:p>
          <a:p>
            <a:pPr indent="-336550" lvl="1" marL="914400" rtl="0" algn="l">
              <a:lnSpc>
                <a:spcPct val="135714"/>
              </a:lnSpc>
              <a:spcBef>
                <a:spcPts val="0"/>
              </a:spcBef>
              <a:spcAft>
                <a:spcPts val="0"/>
              </a:spcAft>
              <a:buClr>
                <a:schemeClr val="dk1"/>
              </a:buClr>
              <a:buSzPts val="1700"/>
              <a:buChar char="○"/>
            </a:pPr>
            <a:r>
              <a:rPr lang="tr" sz="1700">
                <a:solidFill>
                  <a:schemeClr val="dk1"/>
                </a:solidFill>
                <a:highlight>
                  <a:srgbClr val="F7F7F7"/>
                </a:highlight>
              </a:rPr>
              <a:t>girdiler ile doğru orantılı mı artar?</a:t>
            </a:r>
            <a:endParaRPr sz="1700">
              <a:solidFill>
                <a:schemeClr val="dk1"/>
              </a:solidFill>
              <a:highlight>
                <a:srgbClr val="F7F7F7"/>
              </a:highlight>
            </a:endParaRPr>
          </a:p>
          <a:p>
            <a:pPr indent="-336550" lvl="1" marL="914400" rtl="0" algn="l">
              <a:lnSpc>
                <a:spcPct val="135714"/>
              </a:lnSpc>
              <a:spcBef>
                <a:spcPts val="0"/>
              </a:spcBef>
              <a:spcAft>
                <a:spcPts val="0"/>
              </a:spcAft>
              <a:buClr>
                <a:schemeClr val="dk1"/>
              </a:buClr>
              <a:buSzPts val="1700"/>
              <a:buChar char="○"/>
            </a:pPr>
            <a:r>
              <a:rPr lang="tr" sz="1700">
                <a:solidFill>
                  <a:schemeClr val="dk1"/>
                </a:solidFill>
                <a:highlight>
                  <a:srgbClr val="F7F7F7"/>
                </a:highlight>
              </a:rPr>
              <a:t>üstel olarak mı artar?</a:t>
            </a:r>
            <a:endParaRPr sz="1700">
              <a:solidFill>
                <a:schemeClr val="dk1"/>
              </a:solidFill>
              <a:highlight>
                <a:srgbClr val="F7F7F7"/>
              </a:highlight>
            </a:endParaRPr>
          </a:p>
          <a:p>
            <a:pPr indent="0" lvl="0" marL="0" rtl="0" algn="l">
              <a:lnSpc>
                <a:spcPct val="135714"/>
              </a:lnSpc>
              <a:spcBef>
                <a:spcPts val="0"/>
              </a:spcBef>
              <a:spcAft>
                <a:spcPts val="0"/>
              </a:spcAft>
              <a:buNone/>
            </a:pPr>
            <a:r>
              <a:rPr lang="tr">
                <a:solidFill>
                  <a:schemeClr val="dk1"/>
                </a:solidFill>
                <a:highlight>
                  <a:srgbClr val="F7F7F7"/>
                </a:highlight>
              </a:rPr>
              <a:t>	vb. sorulara cevap aranır.</a:t>
            </a:r>
            <a:endParaRPr>
              <a:solidFill>
                <a:schemeClr val="dk1"/>
              </a:solidFill>
              <a:highlight>
                <a:srgbClr val="F7F7F7"/>
              </a:highlight>
            </a:endParaRPr>
          </a:p>
          <a:p>
            <a:pPr indent="-342900" lvl="0" marL="457200" rtl="0" algn="l">
              <a:lnSpc>
                <a:spcPct val="135714"/>
              </a:lnSpc>
              <a:spcBef>
                <a:spcPts val="0"/>
              </a:spcBef>
              <a:spcAft>
                <a:spcPts val="0"/>
              </a:spcAft>
              <a:buClr>
                <a:schemeClr val="dk1"/>
              </a:buClr>
              <a:buSzPts val="1800"/>
              <a:buChar char="●"/>
            </a:pPr>
            <a:r>
              <a:rPr lang="tr">
                <a:solidFill>
                  <a:schemeClr val="dk1"/>
                </a:solidFill>
                <a:highlight>
                  <a:srgbClr val="F7F7F7"/>
                </a:highlight>
              </a:rPr>
              <a:t>Yani, algoritma ne kadar iyi ölçeklenebilmektedir?</a:t>
            </a:r>
            <a:endParaRPr>
              <a:solidFill>
                <a:schemeClr val="dk1"/>
              </a:solidFill>
              <a:highlight>
                <a:srgbClr val="F7F7F7"/>
              </a:highlight>
            </a:endParaRPr>
          </a:p>
          <a:p>
            <a:pPr indent="0" lvl="0" marL="457200" rtl="0" algn="l">
              <a:lnSpc>
                <a:spcPct val="135714"/>
              </a:lnSpc>
              <a:spcBef>
                <a:spcPts val="0"/>
              </a:spcBef>
              <a:spcAft>
                <a:spcPts val="0"/>
              </a:spcAft>
              <a:buNone/>
            </a:pPr>
            <a:r>
              <a:t/>
            </a:r>
            <a:endParaRPr>
              <a:solidFill>
                <a:schemeClr val="dk1"/>
              </a:solidFill>
              <a:highlight>
                <a:srgbClr val="F7F7F7"/>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2"/>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Karmaşıklık - Algoritmalarda Büyük O Hesabı</a:t>
            </a:r>
            <a:endParaRPr/>
          </a:p>
        </p:txBody>
      </p:sp>
      <p:sp>
        <p:nvSpPr>
          <p:cNvPr id="233" name="Google Shape;233;p42"/>
          <p:cNvSpPr txBox="1"/>
          <p:nvPr>
            <p:ph idx="1" type="body"/>
          </p:nvPr>
        </p:nvSpPr>
        <p:spPr>
          <a:xfrm>
            <a:off x="311700" y="856625"/>
            <a:ext cx="8520600" cy="4017900"/>
          </a:xfrm>
          <a:prstGeom prst="rect">
            <a:avLst/>
          </a:prstGeom>
        </p:spPr>
        <p:txBody>
          <a:bodyPr anchorCtr="0" anchor="t" bIns="91425" lIns="91425" spcFirstLastPara="1" rIns="91425" wrap="square" tIns="91425">
            <a:normAutofit lnSpcReduction="20000"/>
          </a:bodyPr>
          <a:lstStyle/>
          <a:p>
            <a:pPr indent="0" lvl="0" marL="0" rtl="0" algn="l">
              <a:lnSpc>
                <a:spcPct val="135714"/>
              </a:lnSpc>
              <a:spcBef>
                <a:spcPts val="0"/>
              </a:spcBef>
              <a:spcAft>
                <a:spcPts val="0"/>
              </a:spcAft>
              <a:buNone/>
            </a:pPr>
            <a:r>
              <a:rPr b="1" lang="tr" sz="1450">
                <a:solidFill>
                  <a:srgbClr val="008000"/>
                </a:solidFill>
                <a:highlight>
                  <a:srgbClr val="F7F7F7"/>
                </a:highlight>
                <a:latin typeface="Courier New"/>
                <a:ea typeface="Courier New"/>
                <a:cs typeface="Courier New"/>
                <a:sym typeface="Courier New"/>
              </a:rPr>
              <a:t># Her j için, Ortalamalar[j] elemanı, dizi[0], ..., dizi[j]</a:t>
            </a:r>
            <a:endParaRPr b="1" sz="14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tr" sz="1450">
                <a:solidFill>
                  <a:srgbClr val="008000"/>
                </a:solidFill>
                <a:highlight>
                  <a:srgbClr val="F7F7F7"/>
                </a:highlight>
                <a:latin typeface="Courier New"/>
                <a:ea typeface="Courier New"/>
                <a:cs typeface="Courier New"/>
                <a:sym typeface="Courier New"/>
              </a:rPr>
              <a:t># arası elemanların ortalamasını verir.</a:t>
            </a:r>
            <a:endParaRPr b="1" sz="14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tr" sz="1450">
                <a:solidFill>
                  <a:srgbClr val="0000FF"/>
                </a:solidFill>
                <a:highlight>
                  <a:srgbClr val="F7F7F7"/>
                </a:highlight>
                <a:latin typeface="Courier New"/>
                <a:ea typeface="Courier New"/>
                <a:cs typeface="Courier New"/>
                <a:sym typeface="Courier New"/>
              </a:rPr>
              <a:t>def</a:t>
            </a:r>
            <a:r>
              <a:rPr b="1" lang="tr" sz="1450">
                <a:highlight>
                  <a:srgbClr val="F7F7F7"/>
                </a:highlight>
                <a:latin typeface="Courier New"/>
                <a:ea typeface="Courier New"/>
                <a:cs typeface="Courier New"/>
                <a:sym typeface="Courier New"/>
              </a:rPr>
              <a:t> </a:t>
            </a:r>
            <a:r>
              <a:rPr b="1" lang="tr" sz="1450">
                <a:solidFill>
                  <a:srgbClr val="795E26"/>
                </a:solidFill>
                <a:highlight>
                  <a:srgbClr val="F7F7F7"/>
                </a:highlight>
                <a:latin typeface="Courier New"/>
                <a:ea typeface="Courier New"/>
                <a:cs typeface="Courier New"/>
                <a:sym typeface="Courier New"/>
              </a:rPr>
              <a:t>kismi_ortalama_3</a:t>
            </a:r>
            <a:r>
              <a:rPr b="1" lang="tr" sz="1450">
                <a:highlight>
                  <a:srgbClr val="F7F7F7"/>
                </a:highlight>
                <a:latin typeface="Courier New"/>
                <a:ea typeface="Courier New"/>
                <a:cs typeface="Courier New"/>
                <a:sym typeface="Courier New"/>
              </a:rPr>
              <a:t>(</a:t>
            </a:r>
            <a:r>
              <a:rPr b="1" lang="tr" sz="1450">
                <a:solidFill>
                  <a:srgbClr val="001080"/>
                </a:solidFill>
                <a:highlight>
                  <a:srgbClr val="F7F7F7"/>
                </a:highlight>
                <a:latin typeface="Courier New"/>
                <a:ea typeface="Courier New"/>
                <a:cs typeface="Courier New"/>
                <a:sym typeface="Courier New"/>
              </a:rPr>
              <a:t>dizi</a:t>
            </a:r>
            <a:r>
              <a:rPr b="1" lang="tr" sz="1450">
                <a:highlight>
                  <a:srgbClr val="F7F7F7"/>
                </a:highlight>
                <a:latin typeface="Courier New"/>
                <a:ea typeface="Courier New"/>
                <a:cs typeface="Courier New"/>
                <a:sym typeface="Courier New"/>
              </a:rPr>
              <a:t>):</a:t>
            </a:r>
            <a:endParaRPr b="1" sz="14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tr" sz="1450">
                <a:highlight>
                  <a:srgbClr val="F7F7F7"/>
                </a:highlight>
                <a:latin typeface="Courier New"/>
                <a:ea typeface="Courier New"/>
                <a:cs typeface="Courier New"/>
                <a:sym typeface="Courier New"/>
              </a:rPr>
              <a:t>  n = </a:t>
            </a:r>
            <a:r>
              <a:rPr b="1" lang="tr" sz="1450">
                <a:solidFill>
                  <a:srgbClr val="795E26"/>
                </a:solidFill>
                <a:highlight>
                  <a:srgbClr val="F7F7F7"/>
                </a:highlight>
                <a:latin typeface="Courier New"/>
                <a:ea typeface="Courier New"/>
                <a:cs typeface="Courier New"/>
                <a:sym typeface="Courier New"/>
              </a:rPr>
              <a:t>len</a:t>
            </a:r>
            <a:r>
              <a:rPr b="1" lang="tr" sz="1450">
                <a:highlight>
                  <a:srgbClr val="F7F7F7"/>
                </a:highlight>
                <a:latin typeface="Courier New"/>
                <a:ea typeface="Courier New"/>
                <a:cs typeface="Courier New"/>
                <a:sym typeface="Courier New"/>
              </a:rPr>
              <a:t>(dizi) </a:t>
            </a:r>
            <a:r>
              <a:rPr b="1" lang="tr" sz="1450">
                <a:solidFill>
                  <a:srgbClr val="008000"/>
                </a:solidFill>
                <a:highlight>
                  <a:srgbClr val="F7F7F7"/>
                </a:highlight>
                <a:latin typeface="Courier New"/>
                <a:ea typeface="Courier New"/>
                <a:cs typeface="Courier New"/>
                <a:sym typeface="Courier New"/>
              </a:rPr>
              <a:t># O(1), Python'da dizi uzunluğu tek işlemle alınır.</a:t>
            </a:r>
            <a:endParaRPr b="1" sz="14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tr" sz="1450">
                <a:highlight>
                  <a:srgbClr val="F7F7F7"/>
                </a:highlight>
                <a:latin typeface="Courier New"/>
                <a:ea typeface="Courier New"/>
                <a:cs typeface="Courier New"/>
                <a:sym typeface="Courier New"/>
              </a:rPr>
              <a:t>  A = [</a:t>
            </a:r>
            <a:r>
              <a:rPr b="1" lang="tr" sz="1450">
                <a:solidFill>
                  <a:srgbClr val="116644"/>
                </a:solidFill>
                <a:highlight>
                  <a:srgbClr val="F7F7F7"/>
                </a:highlight>
                <a:latin typeface="Courier New"/>
                <a:ea typeface="Courier New"/>
                <a:cs typeface="Courier New"/>
                <a:sym typeface="Courier New"/>
              </a:rPr>
              <a:t>0</a:t>
            </a:r>
            <a:r>
              <a:rPr b="1" lang="tr" sz="1450">
                <a:highlight>
                  <a:srgbClr val="F7F7F7"/>
                </a:highlight>
                <a:latin typeface="Courier New"/>
                <a:ea typeface="Courier New"/>
                <a:cs typeface="Courier New"/>
                <a:sym typeface="Courier New"/>
              </a:rPr>
              <a:t>] * n </a:t>
            </a:r>
            <a:r>
              <a:rPr b="1" lang="tr" sz="1450">
                <a:solidFill>
                  <a:srgbClr val="008000"/>
                </a:solidFill>
                <a:highlight>
                  <a:srgbClr val="F7F7F7"/>
                </a:highlight>
                <a:latin typeface="Courier New"/>
                <a:ea typeface="Courier New"/>
                <a:cs typeface="Courier New"/>
                <a:sym typeface="Courier New"/>
              </a:rPr>
              <a:t># n boyutlu liste oluştur, O(n)</a:t>
            </a:r>
            <a:endParaRPr b="1" sz="14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tr" sz="1450">
                <a:highlight>
                  <a:srgbClr val="F7F7F7"/>
                </a:highlight>
                <a:latin typeface="Courier New"/>
                <a:ea typeface="Courier New"/>
                <a:cs typeface="Courier New"/>
                <a:sym typeface="Courier New"/>
              </a:rPr>
              <a:t>  </a:t>
            </a:r>
            <a:r>
              <a:rPr b="1" lang="tr" sz="1450">
                <a:solidFill>
                  <a:srgbClr val="AF00DB"/>
                </a:solidFill>
                <a:highlight>
                  <a:srgbClr val="F7F7F7"/>
                </a:highlight>
                <a:latin typeface="Courier New"/>
                <a:ea typeface="Courier New"/>
                <a:cs typeface="Courier New"/>
                <a:sym typeface="Courier New"/>
              </a:rPr>
              <a:t>for</a:t>
            </a:r>
            <a:r>
              <a:rPr b="1" lang="tr" sz="1450">
                <a:highlight>
                  <a:srgbClr val="F7F7F7"/>
                </a:highlight>
                <a:latin typeface="Courier New"/>
                <a:ea typeface="Courier New"/>
                <a:cs typeface="Courier New"/>
                <a:sym typeface="Courier New"/>
              </a:rPr>
              <a:t> j </a:t>
            </a:r>
            <a:r>
              <a:rPr b="1" lang="tr" sz="1450">
                <a:solidFill>
                  <a:srgbClr val="0000FF"/>
                </a:solidFill>
                <a:highlight>
                  <a:srgbClr val="F7F7F7"/>
                </a:highlight>
                <a:latin typeface="Courier New"/>
                <a:ea typeface="Courier New"/>
                <a:cs typeface="Courier New"/>
                <a:sym typeface="Courier New"/>
              </a:rPr>
              <a:t>in</a:t>
            </a:r>
            <a:r>
              <a:rPr b="1" lang="tr" sz="1450">
                <a:highlight>
                  <a:srgbClr val="F7F7F7"/>
                </a:highlight>
                <a:latin typeface="Courier New"/>
                <a:ea typeface="Courier New"/>
                <a:cs typeface="Courier New"/>
                <a:sym typeface="Courier New"/>
              </a:rPr>
              <a:t> </a:t>
            </a:r>
            <a:r>
              <a:rPr b="1" lang="tr" sz="1450">
                <a:solidFill>
                  <a:srgbClr val="795E26"/>
                </a:solidFill>
                <a:highlight>
                  <a:srgbClr val="F7F7F7"/>
                </a:highlight>
                <a:latin typeface="Courier New"/>
                <a:ea typeface="Courier New"/>
                <a:cs typeface="Courier New"/>
                <a:sym typeface="Courier New"/>
              </a:rPr>
              <a:t>range</a:t>
            </a:r>
            <a:r>
              <a:rPr b="1" lang="tr" sz="1450">
                <a:highlight>
                  <a:srgbClr val="F7F7F7"/>
                </a:highlight>
                <a:latin typeface="Courier New"/>
                <a:ea typeface="Courier New"/>
                <a:cs typeface="Courier New"/>
                <a:sym typeface="Courier New"/>
              </a:rPr>
              <a:t>(n): </a:t>
            </a:r>
            <a:r>
              <a:rPr b="1" lang="tr" sz="1450">
                <a:solidFill>
                  <a:srgbClr val="008000"/>
                </a:solidFill>
                <a:highlight>
                  <a:srgbClr val="F7F7F7"/>
                </a:highlight>
                <a:latin typeface="Courier New"/>
                <a:ea typeface="Courier New"/>
                <a:cs typeface="Courier New"/>
                <a:sym typeface="Courier New"/>
              </a:rPr>
              <a:t># n defa yinelenir</a:t>
            </a:r>
            <a:endParaRPr b="1" sz="14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tr" sz="1450">
                <a:highlight>
                  <a:srgbClr val="F7F7F7"/>
                </a:highlight>
                <a:latin typeface="Courier New"/>
                <a:ea typeface="Courier New"/>
                <a:cs typeface="Courier New"/>
                <a:sym typeface="Courier New"/>
              </a:rPr>
              <a:t>    </a:t>
            </a:r>
            <a:r>
              <a:rPr b="1" lang="tr" sz="1450">
                <a:solidFill>
                  <a:srgbClr val="008000"/>
                </a:solidFill>
                <a:highlight>
                  <a:srgbClr val="F7F7F7"/>
                </a:highlight>
                <a:latin typeface="Courier New"/>
                <a:ea typeface="Courier New"/>
                <a:cs typeface="Courier New"/>
                <a:sym typeface="Courier New"/>
              </a:rPr>
              <a:t># Aşağıdaki ifade j'nci konuma kadar elemanların ortalaması. </a:t>
            </a:r>
            <a:endParaRPr b="1" sz="14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tr" sz="1450">
                <a:highlight>
                  <a:srgbClr val="F7F7F7"/>
                </a:highlight>
                <a:latin typeface="Courier New"/>
                <a:ea typeface="Courier New"/>
                <a:cs typeface="Courier New"/>
                <a:sym typeface="Courier New"/>
              </a:rPr>
              <a:t>    </a:t>
            </a:r>
            <a:r>
              <a:rPr b="1" lang="tr" sz="1450">
                <a:solidFill>
                  <a:srgbClr val="008000"/>
                </a:solidFill>
                <a:highlight>
                  <a:srgbClr val="F7F7F7"/>
                </a:highlight>
                <a:latin typeface="Courier New"/>
                <a:ea typeface="Courier New"/>
                <a:cs typeface="Courier New"/>
                <a:sym typeface="Courier New"/>
              </a:rPr>
              <a:t># dizi[0:j+1] ifadesi bir alt döngü gibi işlev görür.</a:t>
            </a:r>
            <a:endParaRPr b="1" sz="14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tr" sz="1450">
                <a:highlight>
                  <a:srgbClr val="F7F7F7"/>
                </a:highlight>
                <a:latin typeface="Courier New"/>
                <a:ea typeface="Courier New"/>
                <a:cs typeface="Courier New"/>
                <a:sym typeface="Courier New"/>
              </a:rPr>
              <a:t>    A[j] = </a:t>
            </a:r>
            <a:r>
              <a:rPr b="1" lang="tr" sz="1450">
                <a:solidFill>
                  <a:srgbClr val="795E26"/>
                </a:solidFill>
                <a:highlight>
                  <a:srgbClr val="F7F7F7"/>
                </a:highlight>
                <a:latin typeface="Courier New"/>
                <a:ea typeface="Courier New"/>
                <a:cs typeface="Courier New"/>
                <a:sym typeface="Courier New"/>
              </a:rPr>
              <a:t>sum</a:t>
            </a:r>
            <a:r>
              <a:rPr b="1" lang="tr" sz="1450">
                <a:highlight>
                  <a:srgbClr val="F7F7F7"/>
                </a:highlight>
                <a:latin typeface="Courier New"/>
                <a:ea typeface="Courier New"/>
                <a:cs typeface="Courier New"/>
                <a:sym typeface="Courier New"/>
              </a:rPr>
              <a:t>(dizi[</a:t>
            </a:r>
            <a:r>
              <a:rPr b="1" lang="tr" sz="1450">
                <a:solidFill>
                  <a:srgbClr val="116644"/>
                </a:solidFill>
                <a:highlight>
                  <a:srgbClr val="F7F7F7"/>
                </a:highlight>
                <a:latin typeface="Courier New"/>
                <a:ea typeface="Courier New"/>
                <a:cs typeface="Courier New"/>
                <a:sym typeface="Courier New"/>
              </a:rPr>
              <a:t>0</a:t>
            </a:r>
            <a:r>
              <a:rPr b="1" lang="tr" sz="1450">
                <a:highlight>
                  <a:srgbClr val="F7F7F7"/>
                </a:highlight>
                <a:latin typeface="Courier New"/>
                <a:ea typeface="Courier New"/>
                <a:cs typeface="Courier New"/>
                <a:sym typeface="Courier New"/>
              </a:rPr>
              <a:t>:j+</a:t>
            </a:r>
            <a:r>
              <a:rPr b="1" lang="tr" sz="1450">
                <a:solidFill>
                  <a:srgbClr val="116644"/>
                </a:solidFill>
                <a:highlight>
                  <a:srgbClr val="F7F7F7"/>
                </a:highlight>
                <a:latin typeface="Courier New"/>
                <a:ea typeface="Courier New"/>
                <a:cs typeface="Courier New"/>
                <a:sym typeface="Courier New"/>
              </a:rPr>
              <a:t>1</a:t>
            </a:r>
            <a:r>
              <a:rPr b="1" lang="tr" sz="1450">
                <a:highlight>
                  <a:srgbClr val="F7F7F7"/>
                </a:highlight>
                <a:latin typeface="Courier New"/>
                <a:ea typeface="Courier New"/>
                <a:cs typeface="Courier New"/>
                <a:sym typeface="Courier New"/>
              </a:rPr>
              <a:t>]) / (j+</a:t>
            </a:r>
            <a:r>
              <a:rPr b="1" lang="tr" sz="1450">
                <a:solidFill>
                  <a:srgbClr val="116644"/>
                </a:solidFill>
                <a:highlight>
                  <a:srgbClr val="F7F7F7"/>
                </a:highlight>
                <a:latin typeface="Courier New"/>
                <a:ea typeface="Courier New"/>
                <a:cs typeface="Courier New"/>
                <a:sym typeface="Courier New"/>
              </a:rPr>
              <a:t>1</a:t>
            </a:r>
            <a:r>
              <a:rPr b="1" lang="tr" sz="1450">
                <a:highlight>
                  <a:srgbClr val="F7F7F7"/>
                </a:highlight>
                <a:latin typeface="Courier New"/>
                <a:ea typeface="Courier New"/>
                <a:cs typeface="Courier New"/>
                <a:sym typeface="Courier New"/>
              </a:rPr>
              <a:t>) </a:t>
            </a:r>
            <a:r>
              <a:rPr b="1" lang="tr" sz="1450">
                <a:solidFill>
                  <a:srgbClr val="008000"/>
                </a:solidFill>
                <a:highlight>
                  <a:srgbClr val="F7F7F7"/>
                </a:highlight>
                <a:latin typeface="Courier New"/>
                <a:ea typeface="Courier New"/>
                <a:cs typeface="Courier New"/>
                <a:sym typeface="Courier New"/>
              </a:rPr>
              <a:t># O(n(n+1)/2) kez yürütülür.</a:t>
            </a:r>
            <a:endParaRPr b="1" sz="1450">
              <a:solidFill>
                <a:srgbClr val="008000"/>
              </a:solidFill>
              <a:highlight>
                <a:srgbClr val="F7F7F7"/>
              </a:highlight>
              <a:latin typeface="Courier New"/>
              <a:ea typeface="Courier New"/>
              <a:cs typeface="Courier New"/>
              <a:sym typeface="Courier New"/>
            </a:endParaRPr>
          </a:p>
          <a:p>
            <a:pPr indent="0" lvl="0" marL="0" rtl="0" algn="l">
              <a:lnSpc>
                <a:spcPct val="150000"/>
              </a:lnSpc>
              <a:spcBef>
                <a:spcPts val="0"/>
              </a:spcBef>
              <a:spcAft>
                <a:spcPts val="0"/>
              </a:spcAft>
              <a:buNone/>
            </a:pPr>
            <a:r>
              <a:rPr b="1" lang="tr" sz="1450">
                <a:highlight>
                  <a:srgbClr val="F7F7F7"/>
                </a:highlight>
                <a:latin typeface="Courier New"/>
                <a:ea typeface="Courier New"/>
                <a:cs typeface="Courier New"/>
                <a:sym typeface="Courier New"/>
              </a:rPr>
              <a:t>  </a:t>
            </a:r>
            <a:r>
              <a:rPr b="1" lang="tr" sz="1450">
                <a:solidFill>
                  <a:srgbClr val="AF00DB"/>
                </a:solidFill>
                <a:highlight>
                  <a:srgbClr val="F7F7F7"/>
                </a:highlight>
                <a:latin typeface="Courier New"/>
                <a:ea typeface="Courier New"/>
                <a:cs typeface="Courier New"/>
                <a:sym typeface="Courier New"/>
              </a:rPr>
              <a:t>return</a:t>
            </a:r>
            <a:r>
              <a:rPr b="1" lang="tr" sz="1450">
                <a:highlight>
                  <a:srgbClr val="F7F7F7"/>
                </a:highlight>
                <a:latin typeface="Courier New"/>
                <a:ea typeface="Courier New"/>
                <a:cs typeface="Courier New"/>
                <a:sym typeface="Courier New"/>
              </a:rPr>
              <a:t> A </a:t>
            </a:r>
            <a:r>
              <a:rPr b="1" lang="tr" sz="1450">
                <a:solidFill>
                  <a:srgbClr val="008000"/>
                </a:solidFill>
                <a:highlight>
                  <a:srgbClr val="F7F7F7"/>
                </a:highlight>
                <a:latin typeface="Courier New"/>
                <a:ea typeface="Courier New"/>
                <a:cs typeface="Courier New"/>
                <a:sym typeface="Courier New"/>
              </a:rPr>
              <a:t># O(1)</a:t>
            </a:r>
            <a:endParaRPr b="1" sz="1450">
              <a:solidFill>
                <a:srgbClr val="008000"/>
              </a:solidFill>
              <a:highlight>
                <a:srgbClr val="F7F7F7"/>
              </a:highlight>
              <a:latin typeface="Courier New"/>
              <a:ea typeface="Courier New"/>
              <a:cs typeface="Courier New"/>
              <a:sym typeface="Courier New"/>
            </a:endParaRPr>
          </a:p>
          <a:p>
            <a:pPr indent="0" lvl="0" marL="0" rtl="0" algn="l">
              <a:lnSpc>
                <a:spcPct val="115000"/>
              </a:lnSpc>
              <a:spcBef>
                <a:spcPts val="0"/>
              </a:spcBef>
              <a:spcAft>
                <a:spcPts val="0"/>
              </a:spcAft>
              <a:buNone/>
            </a:pPr>
            <a:r>
              <a:rPr lang="tr"/>
              <a:t>O(1) + O(n) + O(n(n+1)/2) + O(n) + O(1)  </a:t>
            </a:r>
            <a:endParaRPr/>
          </a:p>
          <a:p>
            <a:pPr indent="0" lvl="0" marL="0" rtl="0" algn="l">
              <a:lnSpc>
                <a:spcPct val="115000"/>
              </a:lnSpc>
              <a:spcBef>
                <a:spcPts val="400"/>
              </a:spcBef>
              <a:spcAft>
                <a:spcPts val="0"/>
              </a:spcAft>
              <a:buNone/>
            </a:pPr>
            <a:r>
              <a:rPr lang="tr"/>
              <a:t>O(1 + n + n</a:t>
            </a:r>
            <a:r>
              <a:rPr baseline="30000" lang="tr"/>
              <a:t>2</a:t>
            </a:r>
            <a:r>
              <a:rPr lang="tr"/>
              <a:t>/2 + n/2 + n + 1) </a:t>
            </a:r>
            <a:endParaRPr/>
          </a:p>
          <a:p>
            <a:pPr indent="0" lvl="0" marL="0" rtl="0" algn="l">
              <a:lnSpc>
                <a:spcPct val="115000"/>
              </a:lnSpc>
              <a:spcBef>
                <a:spcPts val="400"/>
              </a:spcBef>
              <a:spcAft>
                <a:spcPts val="0"/>
              </a:spcAft>
              <a:buNone/>
            </a:pPr>
            <a:r>
              <a:rPr lang="tr"/>
              <a:t>O(max{1 + n + </a:t>
            </a:r>
            <a:r>
              <a:rPr b="1" lang="tr"/>
              <a:t>n</a:t>
            </a:r>
            <a:r>
              <a:rPr b="1" baseline="30000" lang="tr"/>
              <a:t>2</a:t>
            </a:r>
            <a:r>
              <a:rPr b="1" lang="tr"/>
              <a:t>/2</a:t>
            </a:r>
            <a:r>
              <a:rPr lang="tr"/>
              <a:t> + n/2 + n + 1}) </a:t>
            </a:r>
            <a:endParaRPr/>
          </a:p>
          <a:p>
            <a:pPr indent="0" lvl="0" marL="0" rtl="0" algn="l">
              <a:lnSpc>
                <a:spcPct val="115000"/>
              </a:lnSpc>
              <a:spcBef>
                <a:spcPts val="400"/>
              </a:spcBef>
              <a:spcAft>
                <a:spcPts val="400"/>
              </a:spcAft>
              <a:buNone/>
            </a:pPr>
            <a:r>
              <a:rPr lang="tr"/>
              <a:t>O(n</a:t>
            </a:r>
            <a:r>
              <a:rPr baseline="30000" lang="tr"/>
              <a:t>2</a:t>
            </a:r>
            <a:r>
              <a:rPr lang="tr"/>
              <a:t>)</a:t>
            </a:r>
            <a:endParaRPr b="1" sz="1350">
              <a:solidFill>
                <a:srgbClr val="008000"/>
              </a:solidFill>
              <a:highlight>
                <a:srgbClr val="F7F7F7"/>
              </a:highlight>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Karmaşıklık - Örnek</a:t>
            </a:r>
            <a:endParaRPr/>
          </a:p>
        </p:txBody>
      </p:sp>
      <p:sp>
        <p:nvSpPr>
          <p:cNvPr id="73" name="Google Shape;73;p16"/>
          <p:cNvSpPr txBox="1"/>
          <p:nvPr>
            <p:ph idx="1" type="body"/>
          </p:nvPr>
        </p:nvSpPr>
        <p:spPr>
          <a:xfrm>
            <a:off x="311700" y="856625"/>
            <a:ext cx="8520600" cy="40179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tr" sz="1750">
                <a:highlight>
                  <a:srgbClr val="FFFFFF"/>
                </a:highlight>
              </a:rPr>
              <a:t>Geleneksel çarpma işlemi: n basamaklı iki sayının çarpımı n x n </a:t>
            </a:r>
            <a:r>
              <a:rPr lang="tr" sz="1450">
                <a:highlight>
                  <a:srgbClr val="FFFFFF"/>
                </a:highlight>
                <a:latin typeface="Arial"/>
                <a:ea typeface="Arial"/>
                <a:cs typeface="Arial"/>
                <a:sym typeface="Arial"/>
              </a:rPr>
              <a:t>≈ </a:t>
            </a:r>
            <a:r>
              <a:rPr lang="tr" sz="1750">
                <a:highlight>
                  <a:srgbClr val="FFFFFF"/>
                </a:highlight>
              </a:rPr>
              <a:t>n</a:t>
            </a:r>
            <a:r>
              <a:rPr baseline="30000" lang="tr" sz="1750">
                <a:highlight>
                  <a:srgbClr val="FFFFFF"/>
                </a:highlight>
              </a:rPr>
              <a:t>2</a:t>
            </a:r>
            <a:r>
              <a:rPr lang="tr" sz="1750">
                <a:highlight>
                  <a:srgbClr val="FFFFFF"/>
                </a:highlight>
              </a:rPr>
              <a:t> işlem gerektirir.</a:t>
            </a:r>
            <a:endParaRPr sz="1750">
              <a:highlight>
                <a:srgbClr val="FFFFFF"/>
              </a:highlight>
            </a:endParaRPr>
          </a:p>
          <a:p>
            <a:pPr indent="0" lvl="0" marL="0" rtl="0" algn="l">
              <a:lnSpc>
                <a:spcPct val="135714"/>
              </a:lnSpc>
              <a:spcBef>
                <a:spcPts val="0"/>
              </a:spcBef>
              <a:spcAft>
                <a:spcPts val="0"/>
              </a:spcAft>
              <a:buNone/>
            </a:pPr>
            <a:r>
              <a:rPr lang="tr" sz="1050">
                <a:highlight>
                  <a:srgbClr val="FFFFFF"/>
                </a:highlight>
                <a:latin typeface="Courier New"/>
                <a:ea typeface="Courier New"/>
                <a:cs typeface="Courier New"/>
                <a:sym typeface="Courier New"/>
              </a:rPr>
              <a:t>    </a:t>
            </a:r>
            <a:r>
              <a:rPr lang="tr" sz="1350">
                <a:highlight>
                  <a:srgbClr val="FFFFFF"/>
                </a:highlight>
                <a:latin typeface="Courier New"/>
                <a:ea typeface="Courier New"/>
                <a:cs typeface="Courier New"/>
                <a:sym typeface="Courier New"/>
              </a:rPr>
              <a:t>   </a:t>
            </a:r>
            <a:r>
              <a:rPr b="1" lang="tr" sz="1350">
                <a:highlight>
                  <a:srgbClr val="FFFFFF"/>
                </a:highlight>
                <a:latin typeface="Courier New"/>
                <a:ea typeface="Courier New"/>
                <a:cs typeface="Courier New"/>
                <a:sym typeface="Courier New"/>
              </a:rPr>
              <a:t>1234</a:t>
            </a:r>
            <a:endParaRPr b="1" sz="13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tr" sz="1350">
                <a:highlight>
                  <a:srgbClr val="FFFFFF"/>
                </a:highlight>
                <a:latin typeface="Courier New"/>
                <a:ea typeface="Courier New"/>
                <a:cs typeface="Courier New"/>
                <a:sym typeface="Courier New"/>
              </a:rPr>
              <a:t>      5678</a:t>
            </a:r>
            <a:endParaRPr b="1" sz="13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tr" sz="1350">
                <a:highlight>
                  <a:srgbClr val="FFFFFF"/>
                </a:highlight>
                <a:latin typeface="Courier New"/>
                <a:ea typeface="Courier New"/>
                <a:cs typeface="Courier New"/>
                <a:sym typeface="Courier New"/>
              </a:rPr>
              <a:t>   x______</a:t>
            </a:r>
            <a:endParaRPr b="1" sz="13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tr" sz="1350">
                <a:highlight>
                  <a:srgbClr val="FFFFFF"/>
                </a:highlight>
                <a:latin typeface="Courier New"/>
                <a:ea typeface="Courier New"/>
                <a:cs typeface="Courier New"/>
                <a:sym typeface="Courier New"/>
              </a:rPr>
              <a:t>      9872</a:t>
            </a:r>
            <a:endParaRPr b="1" sz="13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tr" sz="1350">
                <a:highlight>
                  <a:srgbClr val="FFFFFF"/>
                </a:highlight>
                <a:latin typeface="Courier New"/>
                <a:ea typeface="Courier New"/>
                <a:cs typeface="Courier New"/>
                <a:sym typeface="Courier New"/>
              </a:rPr>
              <a:t>     8638 </a:t>
            </a:r>
            <a:endParaRPr b="1" sz="13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tr" sz="1350">
                <a:highlight>
                  <a:srgbClr val="FFFFFF"/>
                </a:highlight>
                <a:latin typeface="Courier New"/>
                <a:ea typeface="Courier New"/>
                <a:cs typeface="Courier New"/>
                <a:sym typeface="Courier New"/>
              </a:rPr>
              <a:t>    7404  </a:t>
            </a:r>
            <a:endParaRPr b="1" sz="13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tr" sz="1350">
                <a:highlight>
                  <a:srgbClr val="FFFFFF"/>
                </a:highlight>
                <a:latin typeface="Courier New"/>
                <a:ea typeface="Courier New"/>
                <a:cs typeface="Courier New"/>
                <a:sym typeface="Courier New"/>
              </a:rPr>
              <a:t>   6170   </a:t>
            </a:r>
            <a:endParaRPr b="1" sz="13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tr" sz="1350">
                <a:highlight>
                  <a:srgbClr val="FFFFFF"/>
                </a:highlight>
                <a:latin typeface="Courier New"/>
                <a:ea typeface="Courier New"/>
                <a:cs typeface="Courier New"/>
                <a:sym typeface="Courier New"/>
              </a:rPr>
              <a:t> —————————</a:t>
            </a:r>
            <a:endParaRPr b="1" sz="13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b="1" lang="tr" sz="1350">
                <a:highlight>
                  <a:srgbClr val="FFFFFF"/>
                </a:highlight>
                <a:latin typeface="Courier New"/>
                <a:ea typeface="Courier New"/>
                <a:cs typeface="Courier New"/>
                <a:sym typeface="Courier New"/>
              </a:rPr>
              <a:t>  7006652 </a:t>
            </a:r>
            <a:endParaRPr b="1" sz="13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 sz="1750">
                <a:highlight>
                  <a:srgbClr val="FFFFFF"/>
                </a:highlight>
              </a:rPr>
              <a:t>Girdi boyutu (basamak sayısı) attığında işlem sayısı karesel artmaktadır. Dolayısıyla,</a:t>
            </a:r>
            <a:endParaRPr sz="1750">
              <a:highlight>
                <a:srgbClr val="FFFFFF"/>
              </a:highlight>
            </a:endParaRPr>
          </a:p>
          <a:p>
            <a:pPr indent="0" lvl="0" marL="0" rtl="0" algn="l">
              <a:lnSpc>
                <a:spcPct val="135714"/>
              </a:lnSpc>
              <a:spcBef>
                <a:spcPts val="0"/>
              </a:spcBef>
              <a:spcAft>
                <a:spcPts val="0"/>
              </a:spcAft>
              <a:buNone/>
            </a:pPr>
            <a:r>
              <a:rPr lang="tr" sz="1750">
                <a:highlight>
                  <a:srgbClr val="FFFFFF"/>
                </a:highlight>
              </a:rPr>
              <a:t>bu algoritmanın (geleneksel çarpma) karmaşıklığı üstel (örnekte karesel) artmaktadır. İşlemci üzerindeki iş yükü karesel artacak ve daha yavaş çalışacaktır.</a:t>
            </a:r>
            <a:endParaRPr sz="1050">
              <a:highlight>
                <a:srgbClr val="FFFFFF"/>
              </a:highlight>
              <a:latin typeface="Courier New"/>
              <a:ea typeface="Courier New"/>
              <a:cs typeface="Courier New"/>
              <a:sym typeface="Courier New"/>
            </a:endParaRPr>
          </a:p>
        </p:txBody>
      </p:sp>
      <p:sp>
        <p:nvSpPr>
          <p:cNvPr id="74" name="Google Shape;74;p16"/>
          <p:cNvSpPr txBox="1"/>
          <p:nvPr/>
        </p:nvSpPr>
        <p:spPr>
          <a:xfrm>
            <a:off x="1872575" y="2211950"/>
            <a:ext cx="1511400" cy="945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tr" sz="1800">
                <a:solidFill>
                  <a:schemeClr val="dk1"/>
                </a:solidFill>
                <a:latin typeface="Times New Roman"/>
                <a:ea typeface="Times New Roman"/>
                <a:cs typeface="Times New Roman"/>
                <a:sym typeface="Times New Roman"/>
              </a:rPr>
              <a:t>≈ n</a:t>
            </a:r>
            <a:r>
              <a:rPr baseline="30000" lang="tr" sz="1800">
                <a:solidFill>
                  <a:schemeClr val="dk1"/>
                </a:solidFill>
                <a:latin typeface="Times New Roman"/>
                <a:ea typeface="Times New Roman"/>
                <a:cs typeface="Times New Roman"/>
                <a:sym typeface="Times New Roman"/>
              </a:rPr>
              <a:t>2</a:t>
            </a:r>
            <a:r>
              <a:rPr lang="tr" sz="1800">
                <a:solidFill>
                  <a:schemeClr val="dk1"/>
                </a:solidFill>
                <a:latin typeface="Times New Roman"/>
                <a:ea typeface="Times New Roman"/>
                <a:cs typeface="Times New Roman"/>
                <a:sym typeface="Times New Roman"/>
              </a:rPr>
              <a:t> (4</a:t>
            </a:r>
            <a:r>
              <a:rPr baseline="30000" lang="tr" sz="1800">
                <a:solidFill>
                  <a:schemeClr val="dk1"/>
                </a:solidFill>
                <a:latin typeface="Times New Roman"/>
                <a:ea typeface="Times New Roman"/>
                <a:cs typeface="Times New Roman"/>
                <a:sym typeface="Times New Roman"/>
              </a:rPr>
              <a:t>2</a:t>
            </a:r>
            <a:r>
              <a:rPr lang="tr" sz="1800">
                <a:solidFill>
                  <a:schemeClr val="dk1"/>
                </a:solidFill>
                <a:latin typeface="Times New Roman"/>
                <a:ea typeface="Times New Roman"/>
                <a:cs typeface="Times New Roman"/>
                <a:sym typeface="Times New Roman"/>
              </a:rPr>
              <a:t>=16)</a:t>
            </a:r>
            <a:endParaRPr sz="1800">
              <a:solidFill>
                <a:schemeClr val="dk1"/>
              </a:solidFill>
              <a:latin typeface="Times New Roman"/>
              <a:ea typeface="Times New Roman"/>
              <a:cs typeface="Times New Roman"/>
              <a:sym typeface="Times New Roman"/>
            </a:endParaRPr>
          </a:p>
        </p:txBody>
      </p:sp>
      <p:sp>
        <p:nvSpPr>
          <p:cNvPr id="75" name="Google Shape;75;p16"/>
          <p:cNvSpPr txBox="1"/>
          <p:nvPr/>
        </p:nvSpPr>
        <p:spPr>
          <a:xfrm>
            <a:off x="1360775" y="1744225"/>
            <a:ext cx="511800" cy="166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tr" sz="7800">
                <a:solidFill>
                  <a:schemeClr val="dk1"/>
                </a:solidFill>
                <a:latin typeface="Times New Roman"/>
                <a:ea typeface="Times New Roman"/>
                <a:cs typeface="Times New Roman"/>
                <a:sym typeface="Times New Roman"/>
              </a:rPr>
              <a:t>}</a:t>
            </a:r>
            <a:endParaRPr sz="7800">
              <a:solidFill>
                <a:schemeClr val="dk1"/>
              </a:solidFill>
              <a:latin typeface="Times New Roman"/>
              <a:ea typeface="Times New Roman"/>
              <a:cs typeface="Times New Roman"/>
              <a:sym typeface="Times New Roman"/>
            </a:endParaRPr>
          </a:p>
        </p:txBody>
      </p:sp>
      <p:pic>
        <p:nvPicPr>
          <p:cNvPr id="76" name="Google Shape;76;p16"/>
          <p:cNvPicPr preferRelativeResize="0"/>
          <p:nvPr/>
        </p:nvPicPr>
        <p:blipFill>
          <a:blip r:embed="rId3">
            <a:alphaModFix/>
          </a:blip>
          <a:stretch>
            <a:fillRect/>
          </a:stretch>
        </p:blipFill>
        <p:spPr>
          <a:xfrm>
            <a:off x="5489825" y="1207187"/>
            <a:ext cx="2857800" cy="2729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Karmaşıklık - </a:t>
            </a:r>
            <a:r>
              <a:rPr lang="tr"/>
              <a:t>Asimtotik (Asymptotic) Analiz</a:t>
            </a:r>
            <a:endParaRPr/>
          </a:p>
        </p:txBody>
      </p:sp>
      <p:sp>
        <p:nvSpPr>
          <p:cNvPr id="82" name="Google Shape;82;p17"/>
          <p:cNvSpPr txBox="1"/>
          <p:nvPr>
            <p:ph idx="1" type="body"/>
          </p:nvPr>
        </p:nvSpPr>
        <p:spPr>
          <a:xfrm>
            <a:off x="311700" y="856625"/>
            <a:ext cx="8520600" cy="4017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tr"/>
              <a:t>Bir algoritmanın asimtotik analizi, algoritmanın çalışma süresinin hesaplanmasını ifade eder. Hesaplanmak istenen süre gerçek çalışma süresi değildir. Hesaplama, algoritmanın girdi boyutu açısından ele alınır ve girdi boyutundaki artışla birlikte geçen zamanın nasıl arttığı ölçülür. Algoritmik analizde genel olarak üç tür analiz yapılır:</a:t>
            </a:r>
            <a:endParaRPr/>
          </a:p>
          <a:p>
            <a:pPr indent="-342900" lvl="0" marL="457200" rtl="0" algn="l">
              <a:spcBef>
                <a:spcPts val="1200"/>
              </a:spcBef>
              <a:spcAft>
                <a:spcPts val="0"/>
              </a:spcAft>
              <a:buSzPts val="1800"/>
              <a:buChar char="●"/>
            </a:pPr>
            <a:r>
              <a:rPr lang="tr"/>
              <a:t>En İyi Durum Analizi - Omega ( Ω ) Notasyonu</a:t>
            </a:r>
            <a:endParaRPr/>
          </a:p>
          <a:p>
            <a:pPr indent="-342900" lvl="0" marL="457200" rtl="0" algn="l">
              <a:spcBef>
                <a:spcPts val="0"/>
              </a:spcBef>
              <a:spcAft>
                <a:spcPts val="0"/>
              </a:spcAft>
              <a:buSzPts val="1800"/>
              <a:buChar char="●"/>
            </a:pPr>
            <a:r>
              <a:rPr lang="tr"/>
              <a:t>Ortalama Durum Analizi - Theta ( Θ ) Notasyonu</a:t>
            </a:r>
            <a:endParaRPr/>
          </a:p>
          <a:p>
            <a:pPr indent="-342900" lvl="0" marL="457200" rtl="0" algn="l">
              <a:spcBef>
                <a:spcPts val="0"/>
              </a:spcBef>
              <a:spcAft>
                <a:spcPts val="0"/>
              </a:spcAft>
              <a:buSzPts val="1800"/>
              <a:buChar char="●"/>
            </a:pPr>
            <a:r>
              <a:rPr lang="tr"/>
              <a:t>En Kötü Durum Analizi - Büyük  O  Notasyonu</a:t>
            </a:r>
            <a:endParaRPr/>
          </a:p>
          <a:p>
            <a:pPr indent="0" lvl="0" marL="0" rtl="0" algn="l">
              <a:spcBef>
                <a:spcPts val="1200"/>
              </a:spcBef>
              <a:spcAft>
                <a:spcPts val="1200"/>
              </a:spcAft>
              <a:buNone/>
            </a:pPr>
            <a:r>
              <a:rPr lang="tr"/>
              <a:t>Genellikle, bir algoritmayı analiz etmek için en kötü durum analizi dikkate alınır. Çünkü çalışma süresi için üst sınırın anlaşılmasını sağlar. En iyi durum (iyimser) analizi ise bize alt sınırı sağladığından daha önemsizdir. Diğer taraftan, ortalama durum analizinin hesaplanması genellikle çok zordur. Dolayısıyla, genellikle en iyi ve en kötü durumlar incelenir. İlerleyen bölümlerde En iyi ve Ortalama durum analizleri kısaca verilecek ve En Kötü Durum Analizi detaylı ele alınacaktır.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tr"/>
              <a:t>Karmaşıklık - Asimtotik (Asymptotic) Analiz</a:t>
            </a:r>
            <a:endParaRPr/>
          </a:p>
          <a:p>
            <a:pPr indent="0" lvl="0" marL="0" rtl="0" algn="l">
              <a:spcBef>
                <a:spcPts val="0"/>
              </a:spcBef>
              <a:spcAft>
                <a:spcPts val="0"/>
              </a:spcAft>
              <a:buNone/>
            </a:pPr>
            <a:r>
              <a:t/>
            </a:r>
            <a:endParaRPr/>
          </a:p>
        </p:txBody>
      </p:sp>
      <p:sp>
        <p:nvSpPr>
          <p:cNvPr id="88" name="Google Shape;88;p18"/>
          <p:cNvSpPr txBox="1"/>
          <p:nvPr>
            <p:ph idx="1" type="body"/>
          </p:nvPr>
        </p:nvSpPr>
        <p:spPr>
          <a:xfrm>
            <a:off x="311700" y="856625"/>
            <a:ext cx="8520600" cy="40179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b="1" lang="tr" sz="1650">
                <a:highlight>
                  <a:srgbClr val="F7F7F7"/>
                </a:highlight>
                <a:latin typeface="Courier New"/>
                <a:ea typeface="Courier New"/>
                <a:cs typeface="Courier New"/>
                <a:sym typeface="Courier New"/>
              </a:rPr>
              <a:t>Örnek Program:</a:t>
            </a:r>
            <a:endParaRPr b="1" sz="16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5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tr" sz="1550">
                <a:solidFill>
                  <a:srgbClr val="008000"/>
                </a:solidFill>
                <a:highlight>
                  <a:srgbClr val="F7F7F7"/>
                </a:highlight>
                <a:latin typeface="Courier New"/>
                <a:ea typeface="Courier New"/>
                <a:cs typeface="Courier New"/>
                <a:sym typeface="Courier New"/>
              </a:rPr>
              <a:t># Bir öğeyi aramak için doğrusal arama programı</a:t>
            </a:r>
            <a:endParaRPr sz="1550">
              <a:solidFill>
                <a:srgbClr val="008000"/>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tr" sz="1550">
                <a:solidFill>
                  <a:srgbClr val="0000FF"/>
                </a:solidFill>
                <a:highlight>
                  <a:srgbClr val="F7F7F7"/>
                </a:highlight>
                <a:latin typeface="Courier New"/>
                <a:ea typeface="Courier New"/>
                <a:cs typeface="Courier New"/>
                <a:sym typeface="Courier New"/>
              </a:rPr>
              <a:t>def</a:t>
            </a:r>
            <a:r>
              <a:rPr lang="tr" sz="1550">
                <a:solidFill>
                  <a:schemeClr val="dk1"/>
                </a:solidFill>
                <a:highlight>
                  <a:srgbClr val="F7F7F7"/>
                </a:highlight>
                <a:latin typeface="Courier New"/>
                <a:ea typeface="Courier New"/>
                <a:cs typeface="Courier New"/>
                <a:sym typeface="Courier New"/>
              </a:rPr>
              <a:t> </a:t>
            </a:r>
            <a:r>
              <a:rPr lang="tr" sz="1550">
                <a:solidFill>
                  <a:srgbClr val="795E26"/>
                </a:solidFill>
                <a:highlight>
                  <a:srgbClr val="F7F7F7"/>
                </a:highlight>
                <a:latin typeface="Courier New"/>
                <a:ea typeface="Courier New"/>
                <a:cs typeface="Courier New"/>
                <a:sym typeface="Courier New"/>
              </a:rPr>
              <a:t>ara</a:t>
            </a:r>
            <a:r>
              <a:rPr lang="tr" sz="1550">
                <a:solidFill>
                  <a:schemeClr val="dk1"/>
                </a:solidFill>
                <a:highlight>
                  <a:srgbClr val="F7F7F7"/>
                </a:highlight>
                <a:latin typeface="Courier New"/>
                <a:ea typeface="Courier New"/>
                <a:cs typeface="Courier New"/>
                <a:sym typeface="Courier New"/>
              </a:rPr>
              <a:t>(</a:t>
            </a:r>
            <a:r>
              <a:rPr lang="tr" sz="1550">
                <a:solidFill>
                  <a:srgbClr val="001080"/>
                </a:solidFill>
                <a:highlight>
                  <a:srgbClr val="F7F7F7"/>
                </a:highlight>
                <a:latin typeface="Courier New"/>
                <a:ea typeface="Courier New"/>
                <a:cs typeface="Courier New"/>
                <a:sym typeface="Courier New"/>
              </a:rPr>
              <a:t>dizi</a:t>
            </a:r>
            <a:r>
              <a:rPr lang="tr" sz="1550">
                <a:solidFill>
                  <a:schemeClr val="dk1"/>
                </a:solidFill>
                <a:highlight>
                  <a:srgbClr val="F7F7F7"/>
                </a:highlight>
                <a:latin typeface="Courier New"/>
                <a:ea typeface="Courier New"/>
                <a:cs typeface="Courier New"/>
                <a:sym typeface="Courier New"/>
              </a:rPr>
              <a:t>, </a:t>
            </a:r>
            <a:r>
              <a:rPr lang="tr" sz="1550">
                <a:solidFill>
                  <a:srgbClr val="001080"/>
                </a:solidFill>
                <a:highlight>
                  <a:srgbClr val="F7F7F7"/>
                </a:highlight>
                <a:latin typeface="Courier New"/>
                <a:ea typeface="Courier New"/>
                <a:cs typeface="Courier New"/>
                <a:sym typeface="Courier New"/>
              </a:rPr>
              <a:t>x</a:t>
            </a:r>
            <a:r>
              <a:rPr lang="tr" sz="1550">
                <a:solidFill>
                  <a:schemeClr val="dk1"/>
                </a:solidFill>
                <a:highlight>
                  <a:srgbClr val="F7F7F7"/>
                </a:highlight>
                <a:latin typeface="Courier New"/>
                <a:ea typeface="Courier New"/>
                <a:cs typeface="Courier New"/>
                <a:sym typeface="Courier New"/>
              </a:rPr>
              <a:t>):</a:t>
            </a:r>
            <a:endParaRPr sz="15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tr" sz="1550">
                <a:solidFill>
                  <a:schemeClr val="dk1"/>
                </a:solidFill>
                <a:highlight>
                  <a:srgbClr val="F7F7F7"/>
                </a:highlight>
                <a:latin typeface="Courier New"/>
                <a:ea typeface="Courier New"/>
                <a:cs typeface="Courier New"/>
                <a:sym typeface="Courier New"/>
              </a:rPr>
              <a:t>  </a:t>
            </a:r>
            <a:r>
              <a:rPr lang="tr" sz="1550">
                <a:solidFill>
                  <a:srgbClr val="AF00DB"/>
                </a:solidFill>
                <a:highlight>
                  <a:srgbClr val="F7F7F7"/>
                </a:highlight>
                <a:latin typeface="Courier New"/>
                <a:ea typeface="Courier New"/>
                <a:cs typeface="Courier New"/>
                <a:sym typeface="Courier New"/>
              </a:rPr>
              <a:t>for</a:t>
            </a:r>
            <a:r>
              <a:rPr lang="tr" sz="1550">
                <a:solidFill>
                  <a:schemeClr val="dk1"/>
                </a:solidFill>
                <a:highlight>
                  <a:srgbClr val="F7F7F7"/>
                </a:highlight>
                <a:latin typeface="Courier New"/>
                <a:ea typeface="Courier New"/>
                <a:cs typeface="Courier New"/>
                <a:sym typeface="Courier New"/>
              </a:rPr>
              <a:t> i </a:t>
            </a:r>
            <a:r>
              <a:rPr lang="tr" sz="1550">
                <a:solidFill>
                  <a:srgbClr val="0000FF"/>
                </a:solidFill>
                <a:highlight>
                  <a:srgbClr val="F7F7F7"/>
                </a:highlight>
                <a:latin typeface="Courier New"/>
                <a:ea typeface="Courier New"/>
                <a:cs typeface="Courier New"/>
                <a:sym typeface="Courier New"/>
              </a:rPr>
              <a:t>in</a:t>
            </a:r>
            <a:r>
              <a:rPr lang="tr" sz="1550">
                <a:solidFill>
                  <a:schemeClr val="dk1"/>
                </a:solidFill>
                <a:highlight>
                  <a:srgbClr val="F7F7F7"/>
                </a:highlight>
                <a:latin typeface="Courier New"/>
                <a:ea typeface="Courier New"/>
                <a:cs typeface="Courier New"/>
                <a:sym typeface="Courier New"/>
              </a:rPr>
              <a:t> </a:t>
            </a:r>
            <a:r>
              <a:rPr lang="tr" sz="1550">
                <a:solidFill>
                  <a:srgbClr val="795E26"/>
                </a:solidFill>
                <a:highlight>
                  <a:srgbClr val="F7F7F7"/>
                </a:highlight>
                <a:latin typeface="Courier New"/>
                <a:ea typeface="Courier New"/>
                <a:cs typeface="Courier New"/>
                <a:sym typeface="Courier New"/>
              </a:rPr>
              <a:t>range</a:t>
            </a:r>
            <a:r>
              <a:rPr lang="tr" sz="1550">
                <a:solidFill>
                  <a:schemeClr val="dk1"/>
                </a:solidFill>
                <a:highlight>
                  <a:srgbClr val="F7F7F7"/>
                </a:highlight>
                <a:latin typeface="Courier New"/>
                <a:ea typeface="Courier New"/>
                <a:cs typeface="Courier New"/>
                <a:sym typeface="Courier New"/>
              </a:rPr>
              <a:t>(</a:t>
            </a:r>
            <a:r>
              <a:rPr lang="tr" sz="1550">
                <a:solidFill>
                  <a:srgbClr val="795E26"/>
                </a:solidFill>
                <a:highlight>
                  <a:srgbClr val="F7F7F7"/>
                </a:highlight>
                <a:latin typeface="Courier New"/>
                <a:ea typeface="Courier New"/>
                <a:cs typeface="Courier New"/>
                <a:sym typeface="Courier New"/>
              </a:rPr>
              <a:t>len</a:t>
            </a:r>
            <a:r>
              <a:rPr lang="tr" sz="1550">
                <a:solidFill>
                  <a:schemeClr val="dk1"/>
                </a:solidFill>
                <a:highlight>
                  <a:srgbClr val="F7F7F7"/>
                </a:highlight>
                <a:latin typeface="Courier New"/>
                <a:ea typeface="Courier New"/>
                <a:cs typeface="Courier New"/>
                <a:sym typeface="Courier New"/>
              </a:rPr>
              <a:t>(dizi)):</a:t>
            </a:r>
            <a:endParaRPr sz="15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tr" sz="1550">
                <a:solidFill>
                  <a:schemeClr val="dk1"/>
                </a:solidFill>
                <a:highlight>
                  <a:srgbClr val="F7F7F7"/>
                </a:highlight>
                <a:latin typeface="Courier New"/>
                <a:ea typeface="Courier New"/>
                <a:cs typeface="Courier New"/>
                <a:sym typeface="Courier New"/>
              </a:rPr>
              <a:t>    </a:t>
            </a:r>
            <a:r>
              <a:rPr lang="tr" sz="1550">
                <a:solidFill>
                  <a:srgbClr val="AF00DB"/>
                </a:solidFill>
                <a:highlight>
                  <a:srgbClr val="F7F7F7"/>
                </a:highlight>
                <a:latin typeface="Courier New"/>
                <a:ea typeface="Courier New"/>
                <a:cs typeface="Courier New"/>
                <a:sym typeface="Courier New"/>
              </a:rPr>
              <a:t>if</a:t>
            </a:r>
            <a:r>
              <a:rPr lang="tr" sz="1550">
                <a:solidFill>
                  <a:schemeClr val="dk1"/>
                </a:solidFill>
                <a:highlight>
                  <a:srgbClr val="F7F7F7"/>
                </a:highlight>
                <a:latin typeface="Courier New"/>
                <a:ea typeface="Courier New"/>
                <a:cs typeface="Courier New"/>
                <a:sym typeface="Courier New"/>
              </a:rPr>
              <a:t> dizi [i] == x:</a:t>
            </a:r>
            <a:endParaRPr sz="15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tr" sz="1550">
                <a:solidFill>
                  <a:schemeClr val="dk1"/>
                </a:solidFill>
                <a:highlight>
                  <a:srgbClr val="F7F7F7"/>
                </a:highlight>
                <a:latin typeface="Courier New"/>
                <a:ea typeface="Courier New"/>
                <a:cs typeface="Courier New"/>
                <a:sym typeface="Courier New"/>
              </a:rPr>
              <a:t>      </a:t>
            </a:r>
            <a:r>
              <a:rPr lang="tr" sz="1550">
                <a:solidFill>
                  <a:srgbClr val="AF00DB"/>
                </a:solidFill>
                <a:highlight>
                  <a:srgbClr val="F7F7F7"/>
                </a:highlight>
                <a:latin typeface="Courier New"/>
                <a:ea typeface="Courier New"/>
                <a:cs typeface="Courier New"/>
                <a:sym typeface="Courier New"/>
              </a:rPr>
              <a:t>return</a:t>
            </a:r>
            <a:r>
              <a:rPr lang="tr" sz="1550">
                <a:solidFill>
                  <a:schemeClr val="dk1"/>
                </a:solidFill>
                <a:highlight>
                  <a:srgbClr val="F7F7F7"/>
                </a:highlight>
                <a:latin typeface="Courier New"/>
                <a:ea typeface="Courier New"/>
                <a:cs typeface="Courier New"/>
                <a:sym typeface="Courier New"/>
              </a:rPr>
              <a:t> i</a:t>
            </a:r>
            <a:endParaRPr sz="15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tr" sz="1550">
                <a:solidFill>
                  <a:schemeClr val="dk1"/>
                </a:solidFill>
                <a:highlight>
                  <a:srgbClr val="F7F7F7"/>
                </a:highlight>
                <a:latin typeface="Courier New"/>
                <a:ea typeface="Courier New"/>
                <a:cs typeface="Courier New"/>
                <a:sym typeface="Courier New"/>
              </a:rPr>
              <a:t>  </a:t>
            </a:r>
            <a:r>
              <a:rPr lang="tr" sz="1550">
                <a:solidFill>
                  <a:srgbClr val="AF00DB"/>
                </a:solidFill>
                <a:highlight>
                  <a:srgbClr val="F7F7F7"/>
                </a:highlight>
                <a:latin typeface="Courier New"/>
                <a:ea typeface="Courier New"/>
                <a:cs typeface="Courier New"/>
                <a:sym typeface="Courier New"/>
              </a:rPr>
              <a:t>return</a:t>
            </a:r>
            <a:r>
              <a:rPr lang="tr" sz="1550">
                <a:solidFill>
                  <a:schemeClr val="dk1"/>
                </a:solidFill>
                <a:highlight>
                  <a:srgbClr val="F7F7F7"/>
                </a:highlight>
                <a:latin typeface="Courier New"/>
                <a:ea typeface="Courier New"/>
                <a:cs typeface="Courier New"/>
                <a:sym typeface="Courier New"/>
              </a:rPr>
              <a:t> </a:t>
            </a:r>
            <a:r>
              <a:rPr lang="tr" sz="1550">
                <a:solidFill>
                  <a:srgbClr val="116644"/>
                </a:solidFill>
                <a:highlight>
                  <a:srgbClr val="F7F7F7"/>
                </a:highlight>
                <a:latin typeface="Courier New"/>
                <a:ea typeface="Courier New"/>
                <a:cs typeface="Courier New"/>
                <a:sym typeface="Courier New"/>
              </a:rPr>
              <a:t>-1</a:t>
            </a:r>
            <a:endParaRPr sz="1550">
              <a:solidFill>
                <a:srgbClr val="116644"/>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5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tr" sz="1550">
                <a:solidFill>
                  <a:schemeClr val="dk1"/>
                </a:solidFill>
                <a:highlight>
                  <a:srgbClr val="F7F7F7"/>
                </a:highlight>
                <a:latin typeface="Courier New"/>
                <a:ea typeface="Courier New"/>
                <a:cs typeface="Courier New"/>
                <a:sym typeface="Courier New"/>
              </a:rPr>
              <a:t>dizi= [</a:t>
            </a:r>
            <a:r>
              <a:rPr lang="tr" sz="1550">
                <a:solidFill>
                  <a:srgbClr val="116644"/>
                </a:solidFill>
                <a:highlight>
                  <a:srgbClr val="F7F7F7"/>
                </a:highlight>
                <a:latin typeface="Courier New"/>
                <a:ea typeface="Courier New"/>
                <a:cs typeface="Courier New"/>
                <a:sym typeface="Courier New"/>
              </a:rPr>
              <a:t>2</a:t>
            </a:r>
            <a:r>
              <a:rPr lang="tr" sz="1550">
                <a:solidFill>
                  <a:schemeClr val="dk1"/>
                </a:solidFill>
                <a:highlight>
                  <a:srgbClr val="F7F7F7"/>
                </a:highlight>
                <a:latin typeface="Courier New"/>
                <a:ea typeface="Courier New"/>
                <a:cs typeface="Courier New"/>
                <a:sym typeface="Courier New"/>
              </a:rPr>
              <a:t>, </a:t>
            </a:r>
            <a:r>
              <a:rPr lang="tr" sz="1550">
                <a:solidFill>
                  <a:srgbClr val="116644"/>
                </a:solidFill>
                <a:highlight>
                  <a:srgbClr val="F7F7F7"/>
                </a:highlight>
                <a:latin typeface="Courier New"/>
                <a:ea typeface="Courier New"/>
                <a:cs typeface="Courier New"/>
                <a:sym typeface="Courier New"/>
              </a:rPr>
              <a:t>5</a:t>
            </a:r>
            <a:r>
              <a:rPr lang="tr" sz="1550">
                <a:solidFill>
                  <a:schemeClr val="dk1"/>
                </a:solidFill>
                <a:highlight>
                  <a:srgbClr val="F7F7F7"/>
                </a:highlight>
                <a:latin typeface="Courier New"/>
                <a:ea typeface="Courier New"/>
                <a:cs typeface="Courier New"/>
                <a:sym typeface="Courier New"/>
              </a:rPr>
              <a:t>, </a:t>
            </a:r>
            <a:r>
              <a:rPr lang="tr" sz="1550">
                <a:solidFill>
                  <a:srgbClr val="116644"/>
                </a:solidFill>
                <a:highlight>
                  <a:srgbClr val="F7F7F7"/>
                </a:highlight>
                <a:latin typeface="Courier New"/>
                <a:ea typeface="Courier New"/>
                <a:cs typeface="Courier New"/>
                <a:sym typeface="Courier New"/>
              </a:rPr>
              <a:t>4</a:t>
            </a:r>
            <a:r>
              <a:rPr lang="tr" sz="1550">
                <a:solidFill>
                  <a:schemeClr val="dk1"/>
                </a:solidFill>
                <a:highlight>
                  <a:srgbClr val="F7F7F7"/>
                </a:highlight>
                <a:latin typeface="Courier New"/>
                <a:ea typeface="Courier New"/>
                <a:cs typeface="Courier New"/>
                <a:sym typeface="Courier New"/>
              </a:rPr>
              <a:t>, </a:t>
            </a:r>
            <a:r>
              <a:rPr lang="tr" sz="1550">
                <a:solidFill>
                  <a:srgbClr val="116644"/>
                </a:solidFill>
                <a:highlight>
                  <a:srgbClr val="F7F7F7"/>
                </a:highlight>
                <a:latin typeface="Courier New"/>
                <a:ea typeface="Courier New"/>
                <a:cs typeface="Courier New"/>
                <a:sym typeface="Courier New"/>
              </a:rPr>
              <a:t>1</a:t>
            </a:r>
            <a:r>
              <a:rPr lang="tr" sz="1550">
                <a:solidFill>
                  <a:schemeClr val="dk1"/>
                </a:solidFill>
                <a:highlight>
                  <a:srgbClr val="F7F7F7"/>
                </a:highlight>
                <a:latin typeface="Courier New"/>
                <a:ea typeface="Courier New"/>
                <a:cs typeface="Courier New"/>
                <a:sym typeface="Courier New"/>
              </a:rPr>
              <a:t>, </a:t>
            </a:r>
            <a:r>
              <a:rPr lang="tr" sz="1550">
                <a:solidFill>
                  <a:srgbClr val="116644"/>
                </a:solidFill>
                <a:highlight>
                  <a:srgbClr val="F7F7F7"/>
                </a:highlight>
                <a:latin typeface="Courier New"/>
                <a:ea typeface="Courier New"/>
                <a:cs typeface="Courier New"/>
                <a:sym typeface="Courier New"/>
              </a:rPr>
              <a:t>9</a:t>
            </a:r>
            <a:r>
              <a:rPr lang="tr" sz="1550">
                <a:solidFill>
                  <a:schemeClr val="dk1"/>
                </a:solidFill>
                <a:highlight>
                  <a:srgbClr val="F7F7F7"/>
                </a:highlight>
                <a:latin typeface="Courier New"/>
                <a:ea typeface="Courier New"/>
                <a:cs typeface="Courier New"/>
                <a:sym typeface="Courier New"/>
              </a:rPr>
              <a:t>, </a:t>
            </a:r>
            <a:r>
              <a:rPr lang="tr" sz="1550">
                <a:solidFill>
                  <a:srgbClr val="116644"/>
                </a:solidFill>
                <a:highlight>
                  <a:srgbClr val="F7F7F7"/>
                </a:highlight>
                <a:latin typeface="Courier New"/>
                <a:ea typeface="Courier New"/>
                <a:cs typeface="Courier New"/>
                <a:sym typeface="Courier New"/>
              </a:rPr>
              <a:t>3</a:t>
            </a:r>
            <a:r>
              <a:rPr lang="tr" sz="1550">
                <a:solidFill>
                  <a:schemeClr val="dk1"/>
                </a:solidFill>
                <a:highlight>
                  <a:srgbClr val="F7F7F7"/>
                </a:highlight>
                <a:latin typeface="Courier New"/>
                <a:ea typeface="Courier New"/>
                <a:cs typeface="Courier New"/>
                <a:sym typeface="Courier New"/>
              </a:rPr>
              <a:t>]</a:t>
            </a:r>
            <a:endParaRPr sz="1550">
              <a:solidFill>
                <a:schemeClr val="dk1"/>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tr" sz="1550">
                <a:solidFill>
                  <a:schemeClr val="dk1"/>
                </a:solidFill>
                <a:highlight>
                  <a:srgbClr val="F7F7F7"/>
                </a:highlight>
                <a:latin typeface="Courier New"/>
                <a:ea typeface="Courier New"/>
                <a:cs typeface="Courier New"/>
                <a:sym typeface="Courier New"/>
              </a:rPr>
              <a:t>x=</a:t>
            </a:r>
            <a:r>
              <a:rPr lang="tr" sz="1550">
                <a:solidFill>
                  <a:srgbClr val="116644"/>
                </a:solidFill>
                <a:highlight>
                  <a:srgbClr val="F7F7F7"/>
                </a:highlight>
                <a:latin typeface="Courier New"/>
                <a:ea typeface="Courier New"/>
                <a:cs typeface="Courier New"/>
                <a:sym typeface="Courier New"/>
              </a:rPr>
              <a:t>4</a:t>
            </a:r>
            <a:endParaRPr sz="1550">
              <a:solidFill>
                <a:srgbClr val="116644"/>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tr" sz="1550">
                <a:solidFill>
                  <a:srgbClr val="795E26"/>
                </a:solidFill>
                <a:highlight>
                  <a:srgbClr val="F7F7F7"/>
                </a:highlight>
                <a:latin typeface="Courier New"/>
                <a:ea typeface="Courier New"/>
                <a:cs typeface="Courier New"/>
                <a:sym typeface="Courier New"/>
              </a:rPr>
              <a:t>print</a:t>
            </a:r>
            <a:r>
              <a:rPr lang="tr" sz="1550">
                <a:solidFill>
                  <a:schemeClr val="dk1"/>
                </a:solidFill>
                <a:highlight>
                  <a:srgbClr val="F7F7F7"/>
                </a:highlight>
                <a:latin typeface="Courier New"/>
                <a:ea typeface="Courier New"/>
                <a:cs typeface="Courier New"/>
                <a:sym typeface="Courier New"/>
              </a:rPr>
              <a:t>(</a:t>
            </a:r>
            <a:r>
              <a:rPr lang="tr" sz="1550">
                <a:solidFill>
                  <a:srgbClr val="A31515"/>
                </a:solidFill>
                <a:highlight>
                  <a:srgbClr val="F7F7F7"/>
                </a:highlight>
                <a:latin typeface="Courier New"/>
                <a:ea typeface="Courier New"/>
                <a:cs typeface="Courier New"/>
                <a:sym typeface="Courier New"/>
              </a:rPr>
              <a:t>"x öğesinin dizin (indeks) konumu :"</a:t>
            </a:r>
            <a:r>
              <a:rPr lang="tr" sz="1550">
                <a:solidFill>
                  <a:schemeClr val="dk1"/>
                </a:solidFill>
                <a:highlight>
                  <a:srgbClr val="F7F7F7"/>
                </a:highlight>
                <a:latin typeface="Courier New"/>
                <a:ea typeface="Courier New"/>
                <a:cs typeface="Courier New"/>
                <a:sym typeface="Courier New"/>
              </a:rPr>
              <a:t>,ara(dizi, x))</a:t>
            </a:r>
            <a:endParaRPr sz="2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Karmaşıklık - </a:t>
            </a:r>
            <a:r>
              <a:rPr lang="tr"/>
              <a:t>En İyi Durum Analizi - Omega ( Ω ) Notasyonu</a:t>
            </a:r>
            <a:endParaRPr/>
          </a:p>
        </p:txBody>
      </p:sp>
      <p:sp>
        <p:nvSpPr>
          <p:cNvPr id="94" name="Google Shape;94;p19"/>
          <p:cNvSpPr txBox="1"/>
          <p:nvPr>
            <p:ph idx="1" type="body"/>
          </p:nvPr>
        </p:nvSpPr>
        <p:spPr>
          <a:xfrm>
            <a:off x="93700" y="856625"/>
            <a:ext cx="8956500" cy="4017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tr"/>
              <a:t>Bir  F(n)  fonksiyonunun Omega notasyonu olan  T(n)  fonksiyonu şu şekilde tanımlanır:</a:t>
            </a:r>
            <a:endParaRPr/>
          </a:p>
          <a:p>
            <a:pPr indent="0" lvl="0" marL="0" rtl="0" algn="l">
              <a:spcBef>
                <a:spcPts val="1200"/>
              </a:spcBef>
              <a:spcAft>
                <a:spcPts val="0"/>
              </a:spcAft>
              <a:buNone/>
            </a:pPr>
            <a:r>
              <a:rPr lang="tr"/>
              <a:t>T(n)=Ω(F(n) öyle ki: ∀n&gt;=n</a:t>
            </a:r>
            <a:r>
              <a:rPr baseline="-25000" lang="tr"/>
              <a:t>0</a:t>
            </a:r>
            <a:r>
              <a:rPr lang="tr"/>
              <a:t>  için,  0≤c(F(n))≤T(n)  koşulunu sağlayan bir  n</a:t>
            </a:r>
            <a:r>
              <a:rPr baseline="-25000" lang="tr"/>
              <a:t>0</a:t>
            </a:r>
            <a:r>
              <a:rPr lang="tr"/>
              <a:t> ve c sabiti varsa) </a:t>
            </a:r>
            <a:endParaRPr/>
          </a:p>
          <a:p>
            <a:pPr indent="0" lvl="0" marL="0" rtl="0" algn="l">
              <a:spcBef>
                <a:spcPts val="1200"/>
              </a:spcBef>
              <a:spcAft>
                <a:spcPts val="0"/>
              </a:spcAft>
              <a:buNone/>
            </a:pPr>
            <a:r>
              <a:rPr lang="tr"/>
              <a:t>Dolayısıyla, Omega gösterimi, verilen algoritmadan daha az veya ona eşit olan en yüksek büyüme oranı T(n)'yi verir. Diğer bir deyişle, algoritmanın çalışması için gerekecek minimum zamanı (alt sınır çalışma süresi) ifade eder.</a:t>
            </a:r>
            <a:endParaRPr/>
          </a:p>
          <a:p>
            <a:pPr indent="0" lvl="0" marL="0" rtl="0" algn="l">
              <a:spcBef>
                <a:spcPts val="1200"/>
              </a:spcBef>
              <a:spcAft>
                <a:spcPts val="0"/>
              </a:spcAft>
              <a:buNone/>
            </a:pPr>
            <a:r>
              <a:rPr lang="tr"/>
              <a:t>Verilen örnek açısından, en iyi durum, aranacak öğenin ilk indekste (ilk karşılaştırmada) bulunmasıdır. Örneğimiz için en iyi durum zaman karmaşıklığı, dizinin ne kadar uzun olduğundan bağımsız olmakla beraber, öğenin ilk sırada olduğu durumdur. Bu nedenle, en iyi durum zaman karmaşıklığı  Ω(1)  olur.</a:t>
            </a:r>
            <a:endParaRPr/>
          </a:p>
          <a:p>
            <a:pPr indent="0" lvl="0" marL="0" rtl="0" algn="l">
              <a:lnSpc>
                <a:spcPct val="135714"/>
              </a:lnSpc>
              <a:spcBef>
                <a:spcPts val="1200"/>
              </a:spcBef>
              <a:spcAft>
                <a:spcPts val="0"/>
              </a:spcAft>
              <a:buNone/>
            </a:pPr>
            <a:r>
              <a:rPr lang="tr" sz="1550">
                <a:highlight>
                  <a:srgbClr val="F7F7F7"/>
                </a:highlight>
                <a:latin typeface="Courier New"/>
                <a:ea typeface="Courier New"/>
                <a:cs typeface="Courier New"/>
                <a:sym typeface="Courier New"/>
              </a:rPr>
              <a:t>dizi= [</a:t>
            </a:r>
            <a:r>
              <a:rPr b="1" lang="tr" sz="1550">
                <a:solidFill>
                  <a:srgbClr val="116644"/>
                </a:solidFill>
                <a:highlight>
                  <a:srgbClr val="F7F7F7"/>
                </a:highlight>
                <a:latin typeface="Courier New"/>
                <a:ea typeface="Courier New"/>
                <a:cs typeface="Courier New"/>
                <a:sym typeface="Courier New"/>
              </a:rPr>
              <a:t>4</a:t>
            </a:r>
            <a:r>
              <a:rPr lang="tr" sz="1550">
                <a:highlight>
                  <a:srgbClr val="F7F7F7"/>
                </a:highlight>
                <a:latin typeface="Courier New"/>
                <a:ea typeface="Courier New"/>
                <a:cs typeface="Courier New"/>
                <a:sym typeface="Courier New"/>
              </a:rPr>
              <a:t>, </a:t>
            </a:r>
            <a:r>
              <a:rPr lang="tr" sz="1550">
                <a:solidFill>
                  <a:srgbClr val="116644"/>
                </a:solidFill>
                <a:highlight>
                  <a:srgbClr val="F7F7F7"/>
                </a:highlight>
                <a:latin typeface="Courier New"/>
                <a:ea typeface="Courier New"/>
                <a:cs typeface="Courier New"/>
                <a:sym typeface="Courier New"/>
              </a:rPr>
              <a:t>2</a:t>
            </a:r>
            <a:r>
              <a:rPr lang="tr" sz="1550">
                <a:highlight>
                  <a:srgbClr val="F7F7F7"/>
                </a:highlight>
                <a:latin typeface="Courier New"/>
                <a:ea typeface="Courier New"/>
                <a:cs typeface="Courier New"/>
                <a:sym typeface="Courier New"/>
              </a:rPr>
              <a:t>, </a:t>
            </a:r>
            <a:r>
              <a:rPr lang="tr" sz="1550">
                <a:solidFill>
                  <a:srgbClr val="116644"/>
                </a:solidFill>
                <a:highlight>
                  <a:srgbClr val="F7F7F7"/>
                </a:highlight>
                <a:latin typeface="Courier New"/>
                <a:ea typeface="Courier New"/>
                <a:cs typeface="Courier New"/>
                <a:sym typeface="Courier New"/>
              </a:rPr>
              <a:t>5</a:t>
            </a:r>
            <a:r>
              <a:rPr lang="tr" sz="1550">
                <a:highlight>
                  <a:srgbClr val="F7F7F7"/>
                </a:highlight>
                <a:latin typeface="Courier New"/>
                <a:ea typeface="Courier New"/>
                <a:cs typeface="Courier New"/>
                <a:sym typeface="Courier New"/>
              </a:rPr>
              <a:t>, </a:t>
            </a:r>
            <a:r>
              <a:rPr lang="tr" sz="1550">
                <a:solidFill>
                  <a:srgbClr val="116644"/>
                </a:solidFill>
                <a:highlight>
                  <a:srgbClr val="F7F7F7"/>
                </a:highlight>
                <a:latin typeface="Courier New"/>
                <a:ea typeface="Courier New"/>
                <a:cs typeface="Courier New"/>
                <a:sym typeface="Courier New"/>
              </a:rPr>
              <a:t>1</a:t>
            </a:r>
            <a:r>
              <a:rPr lang="tr" sz="1550">
                <a:highlight>
                  <a:srgbClr val="F7F7F7"/>
                </a:highlight>
                <a:latin typeface="Courier New"/>
                <a:ea typeface="Courier New"/>
                <a:cs typeface="Courier New"/>
                <a:sym typeface="Courier New"/>
              </a:rPr>
              <a:t>, </a:t>
            </a:r>
            <a:r>
              <a:rPr lang="tr" sz="1550">
                <a:solidFill>
                  <a:srgbClr val="116644"/>
                </a:solidFill>
                <a:highlight>
                  <a:srgbClr val="F7F7F7"/>
                </a:highlight>
                <a:latin typeface="Courier New"/>
                <a:ea typeface="Courier New"/>
                <a:cs typeface="Courier New"/>
                <a:sym typeface="Courier New"/>
              </a:rPr>
              <a:t>9</a:t>
            </a:r>
            <a:r>
              <a:rPr lang="tr" sz="1550">
                <a:highlight>
                  <a:srgbClr val="F7F7F7"/>
                </a:highlight>
                <a:latin typeface="Courier New"/>
                <a:ea typeface="Courier New"/>
                <a:cs typeface="Courier New"/>
                <a:sym typeface="Courier New"/>
              </a:rPr>
              <a:t>, </a:t>
            </a:r>
            <a:r>
              <a:rPr lang="tr" sz="1550">
                <a:solidFill>
                  <a:srgbClr val="116644"/>
                </a:solidFill>
                <a:highlight>
                  <a:srgbClr val="F7F7F7"/>
                </a:highlight>
                <a:latin typeface="Courier New"/>
                <a:ea typeface="Courier New"/>
                <a:cs typeface="Courier New"/>
                <a:sym typeface="Courier New"/>
              </a:rPr>
              <a:t>3</a:t>
            </a:r>
            <a:r>
              <a:rPr lang="tr" sz="1550">
                <a:highlight>
                  <a:srgbClr val="F7F7F7"/>
                </a:highlight>
                <a:latin typeface="Courier New"/>
                <a:ea typeface="Courier New"/>
                <a:cs typeface="Courier New"/>
                <a:sym typeface="Courier New"/>
              </a:rPr>
              <a:t>] </a:t>
            </a:r>
            <a:r>
              <a:rPr lang="tr" sz="1550">
                <a:solidFill>
                  <a:srgbClr val="008000"/>
                </a:solidFill>
                <a:highlight>
                  <a:srgbClr val="F7F7F7"/>
                </a:highlight>
                <a:latin typeface="Courier New"/>
                <a:ea typeface="Courier New"/>
                <a:cs typeface="Courier New"/>
                <a:sym typeface="Courier New"/>
              </a:rPr>
              <a:t># aranan en başta</a:t>
            </a:r>
            <a:endParaRPr sz="15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 sz="1550">
                <a:highlight>
                  <a:srgbClr val="F7F7F7"/>
                </a:highlight>
                <a:latin typeface="Courier New"/>
                <a:ea typeface="Courier New"/>
                <a:cs typeface="Courier New"/>
                <a:sym typeface="Courier New"/>
              </a:rPr>
              <a:t>x=</a:t>
            </a:r>
            <a:r>
              <a:rPr b="1" lang="tr" sz="1550">
                <a:solidFill>
                  <a:srgbClr val="116644"/>
                </a:solidFill>
                <a:highlight>
                  <a:srgbClr val="F7F7F7"/>
                </a:highlight>
                <a:latin typeface="Courier New"/>
                <a:ea typeface="Courier New"/>
                <a:cs typeface="Courier New"/>
                <a:sym typeface="Courier New"/>
              </a:rPr>
              <a:t>4</a:t>
            </a:r>
            <a:r>
              <a:rPr lang="tr" sz="1550">
                <a:solidFill>
                  <a:srgbClr val="116644"/>
                </a:solidFill>
                <a:highlight>
                  <a:srgbClr val="F7F7F7"/>
                </a:highlight>
                <a:latin typeface="Courier New"/>
                <a:ea typeface="Courier New"/>
                <a:cs typeface="Courier New"/>
                <a:sym typeface="Courier New"/>
              </a:rPr>
              <a:t> </a:t>
            </a:r>
            <a:r>
              <a:rPr lang="tr" sz="1550">
                <a:solidFill>
                  <a:srgbClr val="008000"/>
                </a:solidFill>
                <a:highlight>
                  <a:srgbClr val="F7F7F7"/>
                </a:highlight>
                <a:latin typeface="Courier New"/>
                <a:ea typeface="Courier New"/>
                <a:cs typeface="Courier New"/>
                <a:sym typeface="Courier New"/>
              </a:rPr>
              <a:t># aranan</a:t>
            </a:r>
            <a:endParaRPr sz="1550">
              <a:solidFill>
                <a:srgbClr val="116644"/>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 sz="1550">
                <a:solidFill>
                  <a:srgbClr val="795E26"/>
                </a:solidFill>
                <a:highlight>
                  <a:srgbClr val="F7F7F7"/>
                </a:highlight>
                <a:latin typeface="Courier New"/>
                <a:ea typeface="Courier New"/>
                <a:cs typeface="Courier New"/>
                <a:sym typeface="Courier New"/>
              </a:rPr>
              <a:t>print</a:t>
            </a:r>
            <a:r>
              <a:rPr lang="tr" sz="1550">
                <a:highlight>
                  <a:srgbClr val="F7F7F7"/>
                </a:highlight>
                <a:latin typeface="Courier New"/>
                <a:ea typeface="Courier New"/>
                <a:cs typeface="Courier New"/>
                <a:sym typeface="Courier New"/>
              </a:rPr>
              <a:t>(</a:t>
            </a:r>
            <a:r>
              <a:rPr lang="tr" sz="1550">
                <a:solidFill>
                  <a:srgbClr val="A31515"/>
                </a:solidFill>
                <a:highlight>
                  <a:srgbClr val="F7F7F7"/>
                </a:highlight>
                <a:latin typeface="Courier New"/>
                <a:ea typeface="Courier New"/>
                <a:cs typeface="Courier New"/>
                <a:sym typeface="Courier New"/>
              </a:rPr>
              <a:t>"x öğesinin dizin (indeks) konumu :"</a:t>
            </a:r>
            <a:r>
              <a:rPr lang="tr" sz="1550">
                <a:highlight>
                  <a:srgbClr val="F7F7F7"/>
                </a:highlight>
                <a:latin typeface="Courier New"/>
                <a:ea typeface="Courier New"/>
                <a:cs typeface="Courier New"/>
                <a:sym typeface="Courier New"/>
              </a:rPr>
              <a:t>,ara(dizi, x))</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tr"/>
              <a:t>Karmaşıklık - Ortalama Durum Analizi - Theta ( Θ ) Notasyonu</a:t>
            </a:r>
            <a:endParaRPr/>
          </a:p>
        </p:txBody>
      </p:sp>
      <p:sp>
        <p:nvSpPr>
          <p:cNvPr id="100" name="Google Shape;100;p20"/>
          <p:cNvSpPr txBox="1"/>
          <p:nvPr>
            <p:ph idx="1" type="body"/>
          </p:nvPr>
        </p:nvSpPr>
        <p:spPr>
          <a:xfrm>
            <a:off x="83525" y="856625"/>
            <a:ext cx="8977200" cy="40179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Clr>
                <a:schemeClr val="dk1"/>
              </a:buClr>
              <a:buSzPct val="61111"/>
              <a:buFont typeface="Arial"/>
              <a:buNone/>
            </a:pPr>
            <a:r>
              <a:rPr lang="tr"/>
              <a:t>Bir  F(n)  fonksiyonunun  Θ  notasyonu olan  T(n)  fonksiyonu şu şekilde tanımlanır:</a:t>
            </a:r>
            <a:endParaRPr/>
          </a:p>
          <a:p>
            <a:pPr indent="0" lvl="0" marL="0" rtl="0" algn="l">
              <a:spcBef>
                <a:spcPts val="1200"/>
              </a:spcBef>
              <a:spcAft>
                <a:spcPts val="0"/>
              </a:spcAft>
              <a:buClr>
                <a:schemeClr val="dk1"/>
              </a:buClr>
              <a:buSzPct val="61111"/>
              <a:buFont typeface="Arial"/>
              <a:buNone/>
            </a:pPr>
            <a:r>
              <a:rPr lang="tr"/>
              <a:t>T(n)=Θ(F(n)  öyle ki:  ∀n&gt;=n</a:t>
            </a:r>
            <a:r>
              <a:rPr baseline="-25000" lang="tr"/>
              <a:t>0</a:t>
            </a:r>
            <a:r>
              <a:rPr lang="tr"/>
              <a:t> için,  0 ≤ c</a:t>
            </a:r>
            <a:r>
              <a:rPr baseline="-25000" lang="tr"/>
              <a:t>1</a:t>
            </a:r>
            <a:r>
              <a:rPr lang="tr"/>
              <a:t>(F(n)) ≤ T(n) ≤ c</a:t>
            </a:r>
            <a:r>
              <a:rPr baseline="-25000" lang="tr"/>
              <a:t>2</a:t>
            </a:r>
            <a:r>
              <a:rPr lang="tr"/>
              <a:t>(F(n)) koşulunu sağlayan  n0, c</a:t>
            </a:r>
            <a:r>
              <a:rPr baseline="-25000" lang="tr"/>
              <a:t>1</a:t>
            </a:r>
            <a:r>
              <a:rPr lang="tr"/>
              <a:t> ve c</a:t>
            </a:r>
            <a:r>
              <a:rPr baseline="-25000" lang="tr"/>
              <a:t>2</a:t>
            </a:r>
            <a:r>
              <a:rPr lang="tr"/>
              <a:t> sabitleri varsa) </a:t>
            </a:r>
            <a:endParaRPr/>
          </a:p>
          <a:p>
            <a:pPr indent="0" lvl="0" marL="0" rtl="0" algn="l">
              <a:spcBef>
                <a:spcPts val="1200"/>
              </a:spcBef>
              <a:spcAft>
                <a:spcPts val="0"/>
              </a:spcAft>
              <a:buClr>
                <a:schemeClr val="dk1"/>
              </a:buClr>
              <a:buSzPct val="61111"/>
              <a:buFont typeface="Arial"/>
              <a:buNone/>
            </a:pPr>
            <a:r>
              <a:rPr lang="tr"/>
              <a:t>Genellikle belirli bir fonksiyonun hem üst hem de alt sınırlarının aynı olduğu durumlar vardır ve Theta gösteriminin amacı bunun böyle olup olmadığını belirlemektir.</a:t>
            </a:r>
            <a:endParaRPr/>
          </a:p>
          <a:p>
            <a:pPr indent="0" lvl="0" marL="0" rtl="0" algn="l">
              <a:spcBef>
                <a:spcPts val="1200"/>
              </a:spcBef>
              <a:spcAft>
                <a:spcPts val="0"/>
              </a:spcAft>
              <a:buClr>
                <a:schemeClr val="dk1"/>
              </a:buClr>
              <a:buSzPct val="61111"/>
              <a:buFont typeface="Arial"/>
              <a:buNone/>
            </a:pPr>
            <a:r>
              <a:rPr lang="tr"/>
              <a:t>Aranan öğenin dizide bulunabileceği tüm olası durumlar ele alınır ve ardından ortalama çalışma süresi karmaşıklığı hesaplanır.  n  elemanlı bir dizide, aranacak öğe  0.  indekste ise karşılaştırma sayısı 1 olur. Çünkü ilk karşılaştırmada aranan elemana rastlanır. Benzer şekilde,  1,2,3,...(n−1)  dizinlerde bulunan öğeler için karşılaştırma sayısı sırasıyla  2,3,...,n  olur. Böylece, ortalama zaman karm</a:t>
            </a:r>
            <a:r>
              <a:rPr lang="tr"/>
              <a:t>a</a:t>
            </a:r>
            <a:r>
              <a:rPr lang="tr"/>
              <a:t>şıklığı şu şekilde tanımlanabilir:</a:t>
            </a:r>
            <a:endParaRPr/>
          </a:p>
          <a:p>
            <a:pPr indent="0" lvl="0" marL="0" rtl="0" algn="l">
              <a:spcBef>
                <a:spcPts val="1200"/>
              </a:spcBef>
              <a:spcAft>
                <a:spcPts val="0"/>
              </a:spcAft>
              <a:buClr>
                <a:schemeClr val="dk1"/>
              </a:buClr>
              <a:buSzPct val="61111"/>
              <a:buFont typeface="Arial"/>
              <a:buNone/>
            </a:pPr>
            <a:r>
              <a:rPr lang="tr"/>
              <a:t>Ortalama Durum Karmaşıklığı = (1+ 2+ 3+ … + n) / n = n(n + 1) / 2</a:t>
            </a:r>
            <a:endParaRPr/>
          </a:p>
          <a:p>
            <a:pPr indent="0" lvl="0" marL="0" rtl="0" algn="l">
              <a:lnSpc>
                <a:spcPct val="135714"/>
              </a:lnSpc>
              <a:spcBef>
                <a:spcPts val="1200"/>
              </a:spcBef>
              <a:spcAft>
                <a:spcPts val="0"/>
              </a:spcAft>
              <a:buClr>
                <a:schemeClr val="dk1"/>
              </a:buClr>
              <a:buSzPct val="70967"/>
              <a:buFont typeface="Arial"/>
              <a:buNone/>
            </a:pPr>
            <a:r>
              <a:rPr lang="tr" sz="1550">
                <a:highlight>
                  <a:srgbClr val="F7F7F7"/>
                </a:highlight>
                <a:latin typeface="Courier New"/>
                <a:ea typeface="Courier New"/>
                <a:cs typeface="Courier New"/>
                <a:sym typeface="Courier New"/>
              </a:rPr>
              <a:t>dizi= [</a:t>
            </a:r>
            <a:r>
              <a:rPr lang="tr" sz="1550">
                <a:solidFill>
                  <a:srgbClr val="116644"/>
                </a:solidFill>
                <a:highlight>
                  <a:srgbClr val="F7F7F7"/>
                </a:highlight>
                <a:latin typeface="Courier New"/>
                <a:ea typeface="Courier New"/>
                <a:cs typeface="Courier New"/>
                <a:sym typeface="Courier New"/>
              </a:rPr>
              <a:t>1</a:t>
            </a:r>
            <a:r>
              <a:rPr lang="tr" sz="1550">
                <a:highlight>
                  <a:srgbClr val="F7F7F7"/>
                </a:highlight>
                <a:latin typeface="Courier New"/>
                <a:ea typeface="Courier New"/>
                <a:cs typeface="Courier New"/>
                <a:sym typeface="Courier New"/>
              </a:rPr>
              <a:t>, </a:t>
            </a:r>
            <a:r>
              <a:rPr lang="tr" sz="1550">
                <a:solidFill>
                  <a:srgbClr val="116644"/>
                </a:solidFill>
                <a:highlight>
                  <a:srgbClr val="F7F7F7"/>
                </a:highlight>
                <a:latin typeface="Courier New"/>
                <a:ea typeface="Courier New"/>
                <a:cs typeface="Courier New"/>
                <a:sym typeface="Courier New"/>
              </a:rPr>
              <a:t>5</a:t>
            </a:r>
            <a:r>
              <a:rPr lang="tr" sz="1550">
                <a:highlight>
                  <a:srgbClr val="F7F7F7"/>
                </a:highlight>
                <a:latin typeface="Courier New"/>
                <a:ea typeface="Courier New"/>
                <a:cs typeface="Courier New"/>
                <a:sym typeface="Courier New"/>
              </a:rPr>
              <a:t>, </a:t>
            </a:r>
            <a:r>
              <a:rPr lang="tr" sz="1550">
                <a:solidFill>
                  <a:srgbClr val="116644"/>
                </a:solidFill>
                <a:highlight>
                  <a:srgbClr val="F7F7F7"/>
                </a:highlight>
                <a:latin typeface="Courier New"/>
                <a:ea typeface="Courier New"/>
                <a:cs typeface="Courier New"/>
                <a:sym typeface="Courier New"/>
              </a:rPr>
              <a:t>2</a:t>
            </a:r>
            <a:r>
              <a:rPr lang="tr" sz="1550">
                <a:highlight>
                  <a:srgbClr val="F7F7F7"/>
                </a:highlight>
                <a:latin typeface="Courier New"/>
                <a:ea typeface="Courier New"/>
                <a:cs typeface="Courier New"/>
                <a:sym typeface="Courier New"/>
              </a:rPr>
              <a:t>, </a:t>
            </a:r>
            <a:r>
              <a:rPr b="1" lang="tr" sz="1550">
                <a:solidFill>
                  <a:srgbClr val="116644"/>
                </a:solidFill>
                <a:highlight>
                  <a:srgbClr val="F7F7F7"/>
                </a:highlight>
                <a:latin typeface="Courier New"/>
                <a:ea typeface="Courier New"/>
                <a:cs typeface="Courier New"/>
                <a:sym typeface="Courier New"/>
              </a:rPr>
              <a:t>4</a:t>
            </a:r>
            <a:r>
              <a:rPr lang="tr" sz="1550">
                <a:highlight>
                  <a:srgbClr val="F7F7F7"/>
                </a:highlight>
                <a:latin typeface="Courier New"/>
                <a:ea typeface="Courier New"/>
                <a:cs typeface="Courier New"/>
                <a:sym typeface="Courier New"/>
              </a:rPr>
              <a:t>, </a:t>
            </a:r>
            <a:r>
              <a:rPr lang="tr" sz="1550">
                <a:solidFill>
                  <a:srgbClr val="116644"/>
                </a:solidFill>
                <a:highlight>
                  <a:srgbClr val="F7F7F7"/>
                </a:highlight>
                <a:latin typeface="Courier New"/>
                <a:ea typeface="Courier New"/>
                <a:cs typeface="Courier New"/>
                <a:sym typeface="Courier New"/>
              </a:rPr>
              <a:t>9</a:t>
            </a:r>
            <a:r>
              <a:rPr lang="tr" sz="1550">
                <a:highlight>
                  <a:srgbClr val="F7F7F7"/>
                </a:highlight>
                <a:latin typeface="Courier New"/>
                <a:ea typeface="Courier New"/>
                <a:cs typeface="Courier New"/>
                <a:sym typeface="Courier New"/>
              </a:rPr>
              <a:t>, </a:t>
            </a:r>
            <a:r>
              <a:rPr lang="tr" sz="1550">
                <a:solidFill>
                  <a:srgbClr val="116644"/>
                </a:solidFill>
                <a:highlight>
                  <a:srgbClr val="F7F7F7"/>
                </a:highlight>
                <a:latin typeface="Courier New"/>
                <a:ea typeface="Courier New"/>
                <a:cs typeface="Courier New"/>
                <a:sym typeface="Courier New"/>
              </a:rPr>
              <a:t>3</a:t>
            </a:r>
            <a:r>
              <a:rPr lang="tr" sz="1550">
                <a:highlight>
                  <a:srgbClr val="F7F7F7"/>
                </a:highlight>
                <a:latin typeface="Courier New"/>
                <a:ea typeface="Courier New"/>
                <a:cs typeface="Courier New"/>
                <a:sym typeface="Courier New"/>
              </a:rPr>
              <a:t>] </a:t>
            </a:r>
            <a:r>
              <a:rPr lang="tr" sz="1550">
                <a:solidFill>
                  <a:srgbClr val="008000"/>
                </a:solidFill>
                <a:highlight>
                  <a:srgbClr val="F7F7F7"/>
                </a:highlight>
                <a:latin typeface="Courier New"/>
                <a:ea typeface="Courier New"/>
                <a:cs typeface="Courier New"/>
                <a:sym typeface="Courier New"/>
              </a:rPr>
              <a:t># aranan ortalarda</a:t>
            </a:r>
            <a:endParaRPr sz="15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70967"/>
              <a:buFont typeface="Arial"/>
              <a:buNone/>
            </a:pPr>
            <a:r>
              <a:rPr lang="tr" sz="1550">
                <a:highlight>
                  <a:srgbClr val="F7F7F7"/>
                </a:highlight>
                <a:latin typeface="Courier New"/>
                <a:ea typeface="Courier New"/>
                <a:cs typeface="Courier New"/>
                <a:sym typeface="Courier New"/>
              </a:rPr>
              <a:t>x=</a:t>
            </a:r>
            <a:r>
              <a:rPr b="1" lang="tr" sz="1550">
                <a:solidFill>
                  <a:srgbClr val="116644"/>
                </a:solidFill>
                <a:highlight>
                  <a:srgbClr val="F7F7F7"/>
                </a:highlight>
                <a:latin typeface="Courier New"/>
                <a:ea typeface="Courier New"/>
                <a:cs typeface="Courier New"/>
                <a:sym typeface="Courier New"/>
              </a:rPr>
              <a:t>4</a:t>
            </a:r>
            <a:r>
              <a:rPr lang="tr" sz="1550">
                <a:solidFill>
                  <a:srgbClr val="116644"/>
                </a:solidFill>
                <a:highlight>
                  <a:srgbClr val="F7F7F7"/>
                </a:highlight>
                <a:latin typeface="Courier New"/>
                <a:ea typeface="Courier New"/>
                <a:cs typeface="Courier New"/>
                <a:sym typeface="Courier New"/>
              </a:rPr>
              <a:t> </a:t>
            </a:r>
            <a:r>
              <a:rPr lang="tr" sz="1550">
                <a:solidFill>
                  <a:srgbClr val="008000"/>
                </a:solidFill>
                <a:highlight>
                  <a:srgbClr val="F7F7F7"/>
                </a:highlight>
                <a:latin typeface="Courier New"/>
                <a:ea typeface="Courier New"/>
                <a:cs typeface="Courier New"/>
                <a:sym typeface="Courier New"/>
              </a:rPr>
              <a:t># aranan</a:t>
            </a:r>
            <a:endParaRPr sz="1550">
              <a:solidFill>
                <a:srgbClr val="116644"/>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ct val="70967"/>
              <a:buFont typeface="Arial"/>
              <a:buNone/>
            </a:pPr>
            <a:r>
              <a:rPr lang="tr" sz="1550">
                <a:solidFill>
                  <a:srgbClr val="795E26"/>
                </a:solidFill>
                <a:highlight>
                  <a:srgbClr val="F7F7F7"/>
                </a:highlight>
                <a:latin typeface="Courier New"/>
                <a:ea typeface="Courier New"/>
                <a:cs typeface="Courier New"/>
                <a:sym typeface="Courier New"/>
              </a:rPr>
              <a:t>print</a:t>
            </a:r>
            <a:r>
              <a:rPr lang="tr" sz="1550">
                <a:highlight>
                  <a:srgbClr val="F7F7F7"/>
                </a:highlight>
                <a:latin typeface="Courier New"/>
                <a:ea typeface="Courier New"/>
                <a:cs typeface="Courier New"/>
                <a:sym typeface="Courier New"/>
              </a:rPr>
              <a:t>(</a:t>
            </a:r>
            <a:r>
              <a:rPr lang="tr" sz="1550">
                <a:solidFill>
                  <a:srgbClr val="A31515"/>
                </a:solidFill>
                <a:highlight>
                  <a:srgbClr val="F7F7F7"/>
                </a:highlight>
                <a:latin typeface="Courier New"/>
                <a:ea typeface="Courier New"/>
                <a:cs typeface="Courier New"/>
                <a:sym typeface="Courier New"/>
              </a:rPr>
              <a:t>"x öğesinin dizin (indeks) konumu :"</a:t>
            </a:r>
            <a:r>
              <a:rPr lang="tr" sz="1550">
                <a:highlight>
                  <a:srgbClr val="F7F7F7"/>
                </a:highlight>
                <a:latin typeface="Courier New"/>
                <a:ea typeface="Courier New"/>
                <a:cs typeface="Courier New"/>
                <a:sym typeface="Courier New"/>
              </a:rPr>
              <a:t>,ara(dizi, x))</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Karmaşıklık - En Kötü Durum Analizi - Büyük 𝛰 Notasyonu</a:t>
            </a:r>
            <a:endParaRPr/>
          </a:p>
        </p:txBody>
      </p:sp>
      <p:sp>
        <p:nvSpPr>
          <p:cNvPr id="106" name="Google Shape;106;p21"/>
          <p:cNvSpPr txBox="1"/>
          <p:nvPr>
            <p:ph idx="1" type="body"/>
          </p:nvPr>
        </p:nvSpPr>
        <p:spPr>
          <a:xfrm>
            <a:off x="154825" y="856625"/>
            <a:ext cx="8834400" cy="4017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tr"/>
              <a:t>En </a:t>
            </a:r>
            <a:r>
              <a:rPr lang="tr"/>
              <a:t>kötü durum çalışma zamanı karmaşıklığını, yani algoritmanın alacağı maksimum zamanı ölçmeye odaklanır.</a:t>
            </a:r>
            <a:endParaRPr/>
          </a:p>
          <a:p>
            <a:pPr indent="-342900" lvl="0" marL="457200" rtl="0" algn="l">
              <a:spcBef>
                <a:spcPts val="0"/>
              </a:spcBef>
              <a:spcAft>
                <a:spcPts val="0"/>
              </a:spcAft>
              <a:buSzPts val="1800"/>
              <a:buChar char="●"/>
            </a:pPr>
            <a:r>
              <a:rPr lang="tr"/>
              <a:t>𝛰</a:t>
            </a:r>
            <a:r>
              <a:rPr lang="tr"/>
              <a:t> (omicron), karmaşıklıktaki artış miktarının oransal büyüklüğü (order) anlamına gelir. </a:t>
            </a:r>
            <a:endParaRPr/>
          </a:p>
          <a:p>
            <a:pPr indent="-342900" lvl="0" marL="457200" rtl="0" algn="l">
              <a:spcBef>
                <a:spcPts val="0"/>
              </a:spcBef>
              <a:spcAft>
                <a:spcPts val="0"/>
              </a:spcAft>
              <a:buSzPts val="1800"/>
              <a:buChar char="●"/>
            </a:pPr>
            <a:r>
              <a:rPr lang="tr"/>
              <a:t>Bir  F(n)  fonksiyonunun Büyük  </a:t>
            </a:r>
            <a:r>
              <a:rPr lang="tr"/>
              <a:t>𝛰</a:t>
            </a:r>
            <a:r>
              <a:rPr lang="tr"/>
              <a:t> 'su olan  T(n) fonksiyonu şu şekilde tanımlanır:</a:t>
            </a:r>
            <a:endParaRPr/>
          </a:p>
          <a:p>
            <a:pPr indent="0" lvl="0" marL="457200" rtl="0" algn="l">
              <a:spcBef>
                <a:spcPts val="0"/>
              </a:spcBef>
              <a:spcAft>
                <a:spcPts val="0"/>
              </a:spcAft>
              <a:buNone/>
            </a:pPr>
            <a:r>
              <a:t/>
            </a:r>
            <a:endParaRPr sz="900"/>
          </a:p>
          <a:p>
            <a:pPr indent="0" lvl="0" marL="0" rtl="0" algn="l">
              <a:spcBef>
                <a:spcPts val="0"/>
              </a:spcBef>
              <a:spcAft>
                <a:spcPts val="0"/>
              </a:spcAft>
              <a:buNone/>
            </a:pPr>
            <a:r>
              <a:rPr lang="tr"/>
              <a:t>T(n)=</a:t>
            </a:r>
            <a:r>
              <a:rPr lang="tr"/>
              <a:t>𝛰</a:t>
            </a:r>
            <a:r>
              <a:rPr lang="tr"/>
              <a:t>(F(n) öyle ki: ∀(n&gt;=n</a:t>
            </a:r>
            <a:r>
              <a:rPr baseline="-25000" lang="tr"/>
              <a:t>0</a:t>
            </a:r>
            <a:r>
              <a:rPr lang="tr"/>
              <a:t>) için, T(n)&lt;=c(F(n)) koşulunu sağlayan bir n</a:t>
            </a:r>
            <a:r>
              <a:rPr baseline="-25000" lang="tr"/>
              <a:t>0</a:t>
            </a:r>
            <a:r>
              <a:rPr lang="tr"/>
              <a:t> ve c sabiti varsa)</a:t>
            </a:r>
            <a:br>
              <a:rPr lang="tr"/>
            </a:br>
            <a:endParaRPr sz="800"/>
          </a:p>
          <a:p>
            <a:pPr indent="457200" lvl="0" marL="0" rtl="0" algn="l">
              <a:spcBef>
                <a:spcPts val="0"/>
              </a:spcBef>
              <a:spcAft>
                <a:spcPts val="0"/>
              </a:spcAft>
              <a:buNone/>
            </a:pPr>
            <a:r>
              <a:rPr b="1" lang="tr"/>
              <a:t>n</a:t>
            </a:r>
            <a:r>
              <a:rPr b="1" baseline="-25000" lang="tr"/>
              <a:t>0</a:t>
            </a:r>
            <a:r>
              <a:rPr lang="tr"/>
              <a:t>  ve  </a:t>
            </a:r>
            <a:r>
              <a:rPr b="1" lang="tr"/>
              <a:t>c</a:t>
            </a:r>
            <a:r>
              <a:rPr lang="tr"/>
              <a:t>  yegane değildir; farklı değerleri de çözümü sağlayabilir.</a:t>
            </a:r>
            <a:br>
              <a:rPr lang="tr"/>
            </a:br>
            <a:endParaRPr sz="900"/>
          </a:p>
          <a:p>
            <a:pPr indent="-342900" lvl="0" marL="457200" marR="0" rtl="0" algn="l">
              <a:lnSpc>
                <a:spcPct val="200000"/>
              </a:lnSpc>
              <a:spcBef>
                <a:spcPts val="0"/>
              </a:spcBef>
              <a:spcAft>
                <a:spcPts val="0"/>
              </a:spcAft>
              <a:buSzPts val="1800"/>
              <a:buChar char="●"/>
            </a:pPr>
            <a:r>
              <a:rPr lang="tr"/>
              <a:t>Burada  T(n)  fonksiyonu,  F(n) 'in sıkı üst sınırını temsil eder.</a:t>
            </a:r>
            <a:endParaRPr/>
          </a:p>
          <a:p>
            <a:pPr indent="0" lvl="0" marL="0" rtl="0" algn="l">
              <a:lnSpc>
                <a:spcPct val="135714"/>
              </a:lnSpc>
              <a:spcBef>
                <a:spcPts val="0"/>
              </a:spcBef>
              <a:spcAft>
                <a:spcPts val="0"/>
              </a:spcAft>
              <a:buNone/>
            </a:pPr>
            <a:r>
              <a:rPr lang="tr" sz="1550">
                <a:highlight>
                  <a:srgbClr val="F7F7F7"/>
                </a:highlight>
                <a:latin typeface="Courier New"/>
                <a:ea typeface="Courier New"/>
                <a:cs typeface="Courier New"/>
                <a:sym typeface="Courier New"/>
              </a:rPr>
              <a:t>dizi= [</a:t>
            </a:r>
            <a:r>
              <a:rPr lang="tr" sz="1550">
                <a:solidFill>
                  <a:srgbClr val="116644"/>
                </a:solidFill>
                <a:highlight>
                  <a:srgbClr val="F7F7F7"/>
                </a:highlight>
                <a:latin typeface="Courier New"/>
                <a:ea typeface="Courier New"/>
                <a:cs typeface="Courier New"/>
                <a:sym typeface="Courier New"/>
              </a:rPr>
              <a:t>2</a:t>
            </a:r>
            <a:r>
              <a:rPr lang="tr" sz="1550">
                <a:highlight>
                  <a:srgbClr val="F7F7F7"/>
                </a:highlight>
                <a:latin typeface="Courier New"/>
                <a:ea typeface="Courier New"/>
                <a:cs typeface="Courier New"/>
                <a:sym typeface="Courier New"/>
              </a:rPr>
              <a:t>, </a:t>
            </a:r>
            <a:r>
              <a:rPr lang="tr" sz="1550">
                <a:solidFill>
                  <a:srgbClr val="116644"/>
                </a:solidFill>
                <a:highlight>
                  <a:srgbClr val="F7F7F7"/>
                </a:highlight>
                <a:latin typeface="Courier New"/>
                <a:ea typeface="Courier New"/>
                <a:cs typeface="Courier New"/>
                <a:sym typeface="Courier New"/>
              </a:rPr>
              <a:t>5</a:t>
            </a:r>
            <a:r>
              <a:rPr lang="tr" sz="1550">
                <a:highlight>
                  <a:srgbClr val="F7F7F7"/>
                </a:highlight>
                <a:latin typeface="Courier New"/>
                <a:ea typeface="Courier New"/>
                <a:cs typeface="Courier New"/>
                <a:sym typeface="Courier New"/>
              </a:rPr>
              <a:t>, </a:t>
            </a:r>
            <a:r>
              <a:rPr lang="tr" sz="1550">
                <a:solidFill>
                  <a:srgbClr val="116644"/>
                </a:solidFill>
                <a:highlight>
                  <a:srgbClr val="F7F7F7"/>
                </a:highlight>
                <a:latin typeface="Courier New"/>
                <a:ea typeface="Courier New"/>
                <a:cs typeface="Courier New"/>
                <a:sym typeface="Courier New"/>
              </a:rPr>
              <a:t>3</a:t>
            </a:r>
            <a:r>
              <a:rPr lang="tr" sz="1550">
                <a:highlight>
                  <a:srgbClr val="F7F7F7"/>
                </a:highlight>
                <a:latin typeface="Courier New"/>
                <a:ea typeface="Courier New"/>
                <a:cs typeface="Courier New"/>
                <a:sym typeface="Courier New"/>
              </a:rPr>
              <a:t>, </a:t>
            </a:r>
            <a:r>
              <a:rPr lang="tr" sz="1550">
                <a:solidFill>
                  <a:srgbClr val="116644"/>
                </a:solidFill>
                <a:highlight>
                  <a:srgbClr val="F7F7F7"/>
                </a:highlight>
                <a:latin typeface="Courier New"/>
                <a:ea typeface="Courier New"/>
                <a:cs typeface="Courier New"/>
                <a:sym typeface="Courier New"/>
              </a:rPr>
              <a:t>1</a:t>
            </a:r>
            <a:r>
              <a:rPr lang="tr" sz="1550">
                <a:highlight>
                  <a:srgbClr val="F7F7F7"/>
                </a:highlight>
                <a:latin typeface="Courier New"/>
                <a:ea typeface="Courier New"/>
                <a:cs typeface="Courier New"/>
                <a:sym typeface="Courier New"/>
              </a:rPr>
              <a:t>, </a:t>
            </a:r>
            <a:r>
              <a:rPr lang="tr" sz="1550">
                <a:solidFill>
                  <a:srgbClr val="116644"/>
                </a:solidFill>
                <a:highlight>
                  <a:srgbClr val="F7F7F7"/>
                </a:highlight>
                <a:latin typeface="Courier New"/>
                <a:ea typeface="Courier New"/>
                <a:cs typeface="Courier New"/>
                <a:sym typeface="Courier New"/>
              </a:rPr>
              <a:t>9</a:t>
            </a:r>
            <a:r>
              <a:rPr lang="tr" sz="1550">
                <a:highlight>
                  <a:srgbClr val="F7F7F7"/>
                </a:highlight>
                <a:latin typeface="Courier New"/>
                <a:ea typeface="Courier New"/>
                <a:cs typeface="Courier New"/>
                <a:sym typeface="Courier New"/>
              </a:rPr>
              <a:t>, </a:t>
            </a:r>
            <a:r>
              <a:rPr b="1" lang="tr" sz="1550">
                <a:solidFill>
                  <a:srgbClr val="116644"/>
                </a:solidFill>
                <a:highlight>
                  <a:srgbClr val="F7F7F7"/>
                </a:highlight>
                <a:latin typeface="Courier New"/>
                <a:ea typeface="Courier New"/>
                <a:cs typeface="Courier New"/>
                <a:sym typeface="Courier New"/>
              </a:rPr>
              <a:t>4</a:t>
            </a:r>
            <a:r>
              <a:rPr lang="tr" sz="1550">
                <a:highlight>
                  <a:srgbClr val="F7F7F7"/>
                </a:highlight>
                <a:latin typeface="Courier New"/>
                <a:ea typeface="Courier New"/>
                <a:cs typeface="Courier New"/>
                <a:sym typeface="Courier New"/>
              </a:rPr>
              <a:t>] </a:t>
            </a:r>
            <a:r>
              <a:rPr lang="tr" sz="1550">
                <a:solidFill>
                  <a:srgbClr val="008000"/>
                </a:solidFill>
                <a:highlight>
                  <a:srgbClr val="F7F7F7"/>
                </a:highlight>
                <a:latin typeface="Courier New"/>
                <a:ea typeface="Courier New"/>
                <a:cs typeface="Courier New"/>
                <a:sym typeface="Courier New"/>
              </a:rPr>
              <a:t># aranan sonda, (veya hiç yok)</a:t>
            </a:r>
            <a:endParaRPr sz="1550">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 sz="1550">
                <a:highlight>
                  <a:srgbClr val="F7F7F7"/>
                </a:highlight>
                <a:latin typeface="Courier New"/>
                <a:ea typeface="Courier New"/>
                <a:cs typeface="Courier New"/>
                <a:sym typeface="Courier New"/>
              </a:rPr>
              <a:t>x=</a:t>
            </a:r>
            <a:r>
              <a:rPr b="1" lang="tr" sz="1550">
                <a:solidFill>
                  <a:srgbClr val="116644"/>
                </a:solidFill>
                <a:highlight>
                  <a:srgbClr val="F7F7F7"/>
                </a:highlight>
                <a:latin typeface="Courier New"/>
                <a:ea typeface="Courier New"/>
                <a:cs typeface="Courier New"/>
                <a:sym typeface="Courier New"/>
              </a:rPr>
              <a:t>4</a:t>
            </a:r>
            <a:r>
              <a:rPr lang="tr" sz="1550">
                <a:solidFill>
                  <a:srgbClr val="116644"/>
                </a:solidFill>
                <a:highlight>
                  <a:srgbClr val="F7F7F7"/>
                </a:highlight>
                <a:latin typeface="Courier New"/>
                <a:ea typeface="Courier New"/>
                <a:cs typeface="Courier New"/>
                <a:sym typeface="Courier New"/>
              </a:rPr>
              <a:t> </a:t>
            </a:r>
            <a:r>
              <a:rPr lang="tr" sz="1550">
                <a:solidFill>
                  <a:srgbClr val="008000"/>
                </a:solidFill>
                <a:highlight>
                  <a:srgbClr val="F7F7F7"/>
                </a:highlight>
                <a:latin typeface="Courier New"/>
                <a:ea typeface="Courier New"/>
                <a:cs typeface="Courier New"/>
                <a:sym typeface="Courier New"/>
              </a:rPr>
              <a:t># aranan</a:t>
            </a:r>
            <a:endParaRPr sz="1550">
              <a:solidFill>
                <a:srgbClr val="116644"/>
              </a:solidFill>
              <a:highlight>
                <a:srgbClr val="F7F7F7"/>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tr" sz="1550">
                <a:solidFill>
                  <a:srgbClr val="795E26"/>
                </a:solidFill>
                <a:highlight>
                  <a:srgbClr val="F7F7F7"/>
                </a:highlight>
                <a:latin typeface="Courier New"/>
                <a:ea typeface="Courier New"/>
                <a:cs typeface="Courier New"/>
                <a:sym typeface="Courier New"/>
              </a:rPr>
              <a:t>print</a:t>
            </a:r>
            <a:r>
              <a:rPr lang="tr" sz="1550">
                <a:highlight>
                  <a:srgbClr val="F7F7F7"/>
                </a:highlight>
                <a:latin typeface="Courier New"/>
                <a:ea typeface="Courier New"/>
                <a:cs typeface="Courier New"/>
                <a:sym typeface="Courier New"/>
              </a:rPr>
              <a:t>(</a:t>
            </a:r>
            <a:r>
              <a:rPr lang="tr" sz="1550">
                <a:solidFill>
                  <a:srgbClr val="A31515"/>
                </a:solidFill>
                <a:highlight>
                  <a:srgbClr val="F7F7F7"/>
                </a:highlight>
                <a:latin typeface="Courier New"/>
                <a:ea typeface="Courier New"/>
                <a:cs typeface="Courier New"/>
                <a:sym typeface="Courier New"/>
              </a:rPr>
              <a:t>"x öğesinin dizin (indeks) konumu :"</a:t>
            </a:r>
            <a:r>
              <a:rPr lang="tr" sz="1550">
                <a:highlight>
                  <a:srgbClr val="F7F7F7"/>
                </a:highlight>
                <a:latin typeface="Courier New"/>
                <a:ea typeface="Courier New"/>
                <a:cs typeface="Courier New"/>
                <a:sym typeface="Courier New"/>
              </a:rPr>
              <a:t>,ara(dizi, x))</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