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DDED77A-2CC5-40B2-80DB-BD835A956C47}"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E764C8A-58E8-46B1-AB0B-105E6DB9F00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C9C4B2C-6216-4E52-BCB4-6EA875A7252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543A306-1259-46E7-A224-A56047A61CA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2C83672-5BAB-4915-A540-632737FEC38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287E6C8-FEFA-4BE6-B27A-35E698883E3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B1EACB1-D234-47E2-8499-F005EC1210B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0FBAFFC-7EF3-4581-BFDF-40F13D2B940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C306F61-2E0A-4D9B-B5D2-CD1FA7D0376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0CB9C93-36E7-486A-8088-00CECA1B427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9C89E6B-96AA-4F39-9371-350AC11F287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3CEFB69-D333-49AF-BE74-452805F4742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11B8FB6-4083-473C-B5E5-7250AB820B8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93FFD58-4167-4586-BD7F-6501F45B193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2F76DBE-0E2B-4E3D-8D83-40E590DA858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E29E251-A108-43EC-890E-FA8CA9419C9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DCE95E9-CEF2-43DE-B9FB-D3E126F62C95}"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DE9AF7C-5F09-45CA-9C57-A4875FF9AAA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0336F47-DC26-4BDE-AA33-7E662DF939D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30EBFBA-8D0C-48CD-B862-45CD116D79D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FE34AE1-CA86-4629-948E-50A6AE9A6C6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73376E-CA87-495F-831A-1696BB9F363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0E6702-E4DB-48B1-8DEE-D5BDEA2285E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40A4A01-C1CF-4184-810F-4B5BF3FE589E}"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787878"/>
                </a:solidFill>
                <a:latin typeface="Aptos"/>
              </a:defRPr>
            </a:lvl1pPr>
          </a:lstStyle>
          <a:p>
            <a:pPr algn="r">
              <a:lnSpc>
                <a:spcPct val="100000"/>
              </a:lnSpc>
              <a:buNone/>
            </a:pPr>
            <a:fld id="{B615FEFF-B32E-461D-B8F4-0D92F2862B14}" type="slidenum">
              <a:rPr b="0" lang="en-US" sz="1200" spc="-1" strike="noStrike">
                <a:solidFill>
                  <a:srgbClr val="787878"/>
                </a:solidFill>
                <a:latin typeface="Aptos"/>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4176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787878"/>
                </a:solidFill>
                <a:latin typeface="Aptos"/>
              </a:defRPr>
            </a:lvl1pPr>
          </a:lstStyle>
          <a:p>
            <a:pPr algn="r">
              <a:lnSpc>
                <a:spcPct val="100000"/>
              </a:lnSpc>
              <a:buNone/>
            </a:pPr>
            <a:fld id="{3F7EDE16-0841-4C49-8F51-DA38346A3130}" type="slidenum">
              <a:rPr b="0" lang="en-US" sz="1200" spc="-1" strike="noStrike">
                <a:solidFill>
                  <a:srgbClr val="787878"/>
                </a:solidFill>
                <a:latin typeface="Aptos"/>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176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097280" y="1122480"/>
            <a:ext cx="9996120" cy="2386080"/>
          </a:xfrm>
          <a:prstGeom prst="rect">
            <a:avLst/>
          </a:prstGeom>
          <a:noFill/>
          <a:ln w="0">
            <a:noFill/>
          </a:ln>
        </p:spPr>
        <p:txBody>
          <a:bodyPr lIns="0" rIns="0" tIns="0" bIns="0" anchor="b">
            <a:noAutofit/>
          </a:bodyPr>
          <a:p>
            <a:pPr algn="ctr">
              <a:lnSpc>
                <a:spcPct val="90000"/>
              </a:lnSpc>
              <a:buNone/>
            </a:pPr>
            <a:r>
              <a:rPr b="0" lang="en-US" sz="6000" spc="-1" strike="noStrike">
                <a:solidFill>
                  <a:srgbClr val="000000"/>
                </a:solidFill>
                <a:latin typeface="Arial"/>
              </a:rPr>
              <a:t>K-</a:t>
            </a:r>
            <a:r>
              <a:rPr b="0" lang="en-US" sz="6000" spc="-1" strike="noStrike">
                <a:solidFill>
                  <a:srgbClr val="000000"/>
                </a:solidFill>
                <a:latin typeface="Arial"/>
              </a:rPr>
              <a:t>M</a:t>
            </a:r>
            <a:r>
              <a:rPr b="0" lang="en-US" sz="6000" spc="-1" strike="noStrike">
                <a:solidFill>
                  <a:srgbClr val="000000"/>
                </a:solidFill>
                <a:latin typeface="Arial"/>
              </a:rPr>
              <a:t>ea</a:t>
            </a:r>
            <a:r>
              <a:rPr b="0" lang="en-US" sz="6000" spc="-1" strike="noStrike">
                <a:solidFill>
                  <a:srgbClr val="000000"/>
                </a:solidFill>
                <a:latin typeface="Arial"/>
              </a:rPr>
              <a:t>ns </a:t>
            </a:r>
            <a:r>
              <a:rPr b="0" lang="en-US" sz="6000" spc="-1" strike="noStrike">
                <a:solidFill>
                  <a:srgbClr val="000000"/>
                </a:solidFill>
                <a:latin typeface="Arial"/>
              </a:rPr>
              <a:t>Al</a:t>
            </a:r>
            <a:r>
              <a:rPr b="0" lang="en-US" sz="6000" spc="-1" strike="noStrike">
                <a:solidFill>
                  <a:srgbClr val="000000"/>
                </a:solidFill>
                <a:latin typeface="Arial"/>
              </a:rPr>
              <a:t>go</a:t>
            </a:r>
            <a:r>
              <a:rPr b="0" lang="en-US" sz="6000" spc="-1" strike="noStrike">
                <a:solidFill>
                  <a:srgbClr val="000000"/>
                </a:solidFill>
                <a:latin typeface="Arial"/>
              </a:rPr>
              <a:t>rit</a:t>
            </a:r>
            <a:r>
              <a:rPr b="0" lang="en-US" sz="6000" spc="-1" strike="noStrike">
                <a:solidFill>
                  <a:srgbClr val="000000"/>
                </a:solidFill>
                <a:latin typeface="Arial"/>
              </a:rPr>
              <a:t>h</a:t>
            </a:r>
            <a:r>
              <a:rPr b="0" lang="en-US" sz="6000" spc="-1" strike="noStrike">
                <a:solidFill>
                  <a:srgbClr val="000000"/>
                </a:solidFill>
                <a:latin typeface="Arial"/>
              </a:rPr>
              <a:t>m </a:t>
            </a:r>
            <a:r>
              <a:rPr b="0" lang="en-US" sz="6000" spc="-1" strike="noStrike">
                <a:solidFill>
                  <a:srgbClr val="000000"/>
                </a:solidFill>
                <a:latin typeface="Arial"/>
              </a:rPr>
              <a:t>As</a:t>
            </a:r>
            <a:r>
              <a:rPr b="0" lang="en-US" sz="6000" spc="-1" strike="noStrike">
                <a:solidFill>
                  <a:srgbClr val="000000"/>
                </a:solidFill>
                <a:latin typeface="Arial"/>
              </a:rPr>
              <a:t>si</a:t>
            </a:r>
            <a:r>
              <a:rPr b="0" lang="en-US" sz="6000" spc="-1" strike="noStrike">
                <a:solidFill>
                  <a:srgbClr val="000000"/>
                </a:solidFill>
                <a:latin typeface="Arial"/>
              </a:rPr>
              <a:t>gn</a:t>
            </a:r>
            <a:r>
              <a:rPr b="0" lang="en-US" sz="6000" spc="-1" strike="noStrike">
                <a:solidFill>
                  <a:srgbClr val="000000"/>
                </a:solidFill>
                <a:latin typeface="Arial"/>
              </a:rPr>
              <a:t>m</a:t>
            </a:r>
            <a:r>
              <a:rPr b="0" lang="en-US" sz="6000" spc="-1" strike="noStrike">
                <a:solidFill>
                  <a:srgbClr val="000000"/>
                </a:solidFill>
                <a:latin typeface="Arial"/>
              </a:rPr>
              <a:t>en</a:t>
            </a:r>
            <a:r>
              <a:rPr b="0" lang="en-US" sz="6000" spc="-1" strike="noStrike">
                <a:solidFill>
                  <a:srgbClr val="000000"/>
                </a:solidFill>
                <a:latin typeface="Arial"/>
              </a:rPr>
              <a:t>t</a:t>
            </a:r>
            <a:endParaRPr b="0" lang="en-US" sz="6000" spc="-1" strike="noStrike">
              <a:latin typeface="Arial"/>
            </a:endParaRPr>
          </a:p>
        </p:txBody>
      </p:sp>
      <p:sp>
        <p:nvSpPr>
          <p:cNvPr id="83" name="PlaceHolder 2"/>
          <p:cNvSpPr>
            <a:spLocks noGrp="1"/>
          </p:cNvSpPr>
          <p:nvPr>
            <p:ph type="subTitle"/>
          </p:nvPr>
        </p:nvSpPr>
        <p:spPr>
          <a:xfrm>
            <a:off x="1523880" y="3734280"/>
            <a:ext cx="9142560" cy="1654200"/>
          </a:xfrm>
          <a:prstGeom prst="rect">
            <a:avLst/>
          </a:prstGeom>
          <a:noFill/>
          <a:ln w="0">
            <a:noFill/>
          </a:ln>
        </p:spPr>
        <p:txBody>
          <a:bodyPr lIns="0" rIns="0" tIns="0" bIns="0" anchor="t">
            <a:normAutofit fontScale="76000"/>
          </a:bodyPr>
          <a:p>
            <a:pPr algn="ctr">
              <a:lnSpc>
                <a:spcPct val="90000"/>
              </a:lnSpc>
              <a:spcBef>
                <a:spcPts val="1001"/>
              </a:spcBef>
              <a:buNone/>
              <a:tabLst>
                <a:tab algn="l" pos="0"/>
              </a:tabLst>
            </a:pPr>
            <a:r>
              <a:rPr b="0" lang="en-US" sz="2400" spc="-1" strike="noStrike">
                <a:solidFill>
                  <a:srgbClr val="000000"/>
                </a:solidFill>
                <a:latin typeface="Arial"/>
              </a:rPr>
              <a:t>By</a:t>
            </a:r>
            <a:endParaRPr b="0" lang="en-US" sz="2400" spc="-1" strike="noStrike">
              <a:latin typeface="Arial"/>
            </a:endParaRPr>
          </a:p>
          <a:p>
            <a:pPr algn="ctr">
              <a:lnSpc>
                <a:spcPct val="90000"/>
              </a:lnSpc>
              <a:spcBef>
                <a:spcPts val="1001"/>
              </a:spcBef>
              <a:buNone/>
              <a:tabLst>
                <a:tab algn="l" pos="0"/>
              </a:tabLst>
            </a:pPr>
            <a:endParaRPr b="0" lang="en-US"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Arial"/>
              </a:rPr>
              <a:t>Htet </a:t>
            </a:r>
            <a:r>
              <a:rPr b="0" lang="en-US" sz="2400" spc="-1" strike="noStrike">
                <a:solidFill>
                  <a:srgbClr val="000000"/>
                </a:solidFill>
                <a:latin typeface="Arial"/>
              </a:rPr>
              <a:t>Aung </a:t>
            </a:r>
            <a:r>
              <a:rPr b="0" lang="en-US" sz="2400" spc="-1" strike="noStrike">
                <a:solidFill>
                  <a:srgbClr val="000000"/>
                </a:solidFill>
                <a:latin typeface="Arial"/>
              </a:rPr>
              <a:t>Lynn </a:t>
            </a:r>
            <a:r>
              <a:rPr b="0" lang="en-US" sz="2400" spc="-1" strike="noStrike">
                <a:solidFill>
                  <a:srgbClr val="000000"/>
                </a:solidFill>
                <a:latin typeface="Arial"/>
              </a:rPr>
              <a:t>(Burm</a:t>
            </a:r>
            <a:r>
              <a:rPr b="0" lang="en-US" sz="2400" spc="-1" strike="noStrike">
                <a:solidFill>
                  <a:srgbClr val="000000"/>
                </a:solidFill>
                <a:latin typeface="Arial"/>
              </a:rPr>
              <a:t>ese </a:t>
            </a:r>
            <a:r>
              <a:rPr b="0" lang="en-US" sz="2400" spc="-1" strike="noStrike">
                <a:solidFill>
                  <a:srgbClr val="000000"/>
                </a:solidFill>
                <a:latin typeface="Arial"/>
              </a:rPr>
              <a:t>studen</a:t>
            </a:r>
            <a:r>
              <a:rPr b="0" lang="en-US" sz="2400" spc="-1" strike="noStrike">
                <a:solidFill>
                  <a:srgbClr val="000000"/>
                </a:solidFill>
                <a:latin typeface="Arial"/>
              </a:rPr>
              <a:t>t)</a:t>
            </a:r>
            <a:endParaRPr b="0" lang="en-US" sz="2400" spc="-1" strike="noStrike">
              <a:latin typeface="Arial"/>
            </a:endParaRPr>
          </a:p>
          <a:p>
            <a:pPr algn="ctr">
              <a:lnSpc>
                <a:spcPct val="90000"/>
              </a:lnSpc>
              <a:spcBef>
                <a:spcPts val="1001"/>
              </a:spcBef>
              <a:buNone/>
              <a:tabLst>
                <a:tab algn="l" pos="0"/>
              </a:tabLst>
            </a:pPr>
            <a:endParaRPr b="0" lang="en-US"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Arial"/>
              </a:rPr>
              <a:t>24-</a:t>
            </a:r>
            <a:r>
              <a:rPr b="0" lang="en-US" sz="2400" spc="-1" strike="noStrike">
                <a:solidFill>
                  <a:srgbClr val="000000"/>
                </a:solidFill>
                <a:latin typeface="Arial"/>
              </a:rPr>
              <a:t>April-</a:t>
            </a:r>
            <a:r>
              <a:rPr b="0" lang="en-US" sz="2400" spc="-1" strike="noStrike">
                <a:solidFill>
                  <a:srgbClr val="000000"/>
                </a:solidFill>
                <a:latin typeface="Arial"/>
              </a:rPr>
              <a:t>2024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0" y="0"/>
            <a:ext cx="12190680" cy="538200"/>
          </a:xfrm>
          <a:prstGeom prst="rect">
            <a:avLst/>
          </a:prstGeom>
          <a:noFill/>
          <a:ln w="0">
            <a:noFill/>
          </a:ln>
        </p:spPr>
        <p:txBody>
          <a:bodyPr lIns="90000" rIns="90000" tIns="45000" bIns="45000" anchor="ctr">
            <a:normAutofit/>
          </a:bodyPr>
          <a:p>
            <a:pPr>
              <a:lnSpc>
                <a:spcPct val="90000"/>
              </a:lnSpc>
              <a:buNone/>
            </a:pPr>
            <a:r>
              <a:rPr b="1" lang="en-US" sz="2500" spc="-1" strike="noStrike">
                <a:solidFill>
                  <a:srgbClr val="000000"/>
                </a:solidFill>
                <a:latin typeface="Arial"/>
              </a:rPr>
              <a:t>Task </a:t>
            </a:r>
            <a:r>
              <a:rPr b="1" lang="en-US" sz="2500" spc="-1" strike="noStrike">
                <a:solidFill>
                  <a:srgbClr val="000000"/>
                </a:solidFill>
                <a:latin typeface="Arial"/>
              </a:rPr>
              <a:t>1: Toy </a:t>
            </a:r>
            <a:r>
              <a:rPr b="1" lang="en-US" sz="2500" spc="-1" strike="noStrike">
                <a:solidFill>
                  <a:srgbClr val="000000"/>
                </a:solidFill>
                <a:latin typeface="Arial"/>
              </a:rPr>
              <a:t>Probl</a:t>
            </a:r>
            <a:r>
              <a:rPr b="1" lang="en-US" sz="2500" spc="-1" strike="noStrike">
                <a:solidFill>
                  <a:srgbClr val="000000"/>
                </a:solidFill>
                <a:latin typeface="Arial"/>
              </a:rPr>
              <a:t>em</a:t>
            </a:r>
            <a:endParaRPr b="0" lang="en-US" sz="2500" spc="-1" strike="noStrike">
              <a:latin typeface="Arial"/>
            </a:endParaRPr>
          </a:p>
        </p:txBody>
      </p:sp>
      <p:sp>
        <p:nvSpPr>
          <p:cNvPr id="85" name="TextBox 3"/>
          <p:cNvSpPr/>
          <p:nvPr/>
        </p:nvSpPr>
        <p:spPr>
          <a:xfrm>
            <a:off x="380520" y="640080"/>
            <a:ext cx="9328680" cy="22842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a:ea typeface="DejaVu Sans"/>
              </a:rPr>
              <a:t>Q1. How many iterations are needed to complete the clustering task?</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Three iterations are needed to complete the clustering task.</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Q2. What is your team’s strategy to stop the iterations?</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We control iterations using While-loop (&lt; 100 max iterations) and tolerance (&gt;= 0.0001).</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Q3. What do the clustering results look like?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All three clusters are separately located with their respected points.</a:t>
            </a:r>
            <a:endParaRPr b="0" lang="en-US" sz="1800" spc="-1" strike="noStrike">
              <a:latin typeface="Arial"/>
            </a:endParaRPr>
          </a:p>
        </p:txBody>
      </p:sp>
      <p:pic>
        <p:nvPicPr>
          <p:cNvPr id="86" name="" descr=""/>
          <p:cNvPicPr/>
          <p:nvPr/>
        </p:nvPicPr>
        <p:blipFill>
          <a:blip r:embed="rId1">
            <a:alphaModFix amt="0"/>
          </a:blip>
          <a:stretch/>
        </p:blipFill>
        <p:spPr>
          <a:xfrm>
            <a:off x="3657600" y="2971800"/>
            <a:ext cx="4288680" cy="3450600"/>
          </a:xfrm>
          <a:prstGeom prst="rect">
            <a:avLst/>
          </a:prstGeom>
          <a:ln w="54720">
            <a:noFill/>
          </a:ln>
        </p:spPr>
      </p:pic>
      <p:pic>
        <p:nvPicPr>
          <p:cNvPr id="87" name="" descr=""/>
          <p:cNvPicPr/>
          <p:nvPr/>
        </p:nvPicPr>
        <p:blipFill>
          <a:blip r:embed="rId2"/>
          <a:stretch/>
        </p:blipFill>
        <p:spPr>
          <a:xfrm>
            <a:off x="3711240" y="3177720"/>
            <a:ext cx="4289040" cy="3450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1067040" y="2514600"/>
            <a:ext cx="4419000" cy="3451320"/>
          </a:xfrm>
          <a:prstGeom prst="rect">
            <a:avLst/>
          </a:prstGeom>
          <a:ln w="0">
            <a:noFill/>
          </a:ln>
        </p:spPr>
      </p:pic>
      <p:pic>
        <p:nvPicPr>
          <p:cNvPr id="89" name="" descr=""/>
          <p:cNvPicPr/>
          <p:nvPr/>
        </p:nvPicPr>
        <p:blipFill>
          <a:blip r:embed="rId2">
            <a:alphaModFix amt="0"/>
          </a:blip>
          <a:stretch/>
        </p:blipFill>
        <p:spPr>
          <a:xfrm>
            <a:off x="685800" y="2514600"/>
            <a:ext cx="4418280" cy="3450600"/>
          </a:xfrm>
          <a:prstGeom prst="rect">
            <a:avLst/>
          </a:prstGeom>
          <a:ln w="54720">
            <a:noFill/>
          </a:ln>
        </p:spPr>
      </p:pic>
      <p:sp>
        <p:nvSpPr>
          <p:cNvPr id="90" name="PlaceHolder 1"/>
          <p:cNvSpPr>
            <a:spLocks noGrp="1"/>
          </p:cNvSpPr>
          <p:nvPr>
            <p:ph type="title"/>
          </p:nvPr>
        </p:nvSpPr>
        <p:spPr>
          <a:xfrm>
            <a:off x="0" y="0"/>
            <a:ext cx="12190680" cy="538200"/>
          </a:xfrm>
          <a:prstGeom prst="rect">
            <a:avLst/>
          </a:prstGeom>
          <a:noFill/>
          <a:ln w="0">
            <a:noFill/>
          </a:ln>
        </p:spPr>
        <p:txBody>
          <a:bodyPr lIns="90000" rIns="90000" tIns="45000" bIns="45000" anchor="ctr">
            <a:normAutofit/>
          </a:bodyPr>
          <a:p>
            <a:pPr>
              <a:lnSpc>
                <a:spcPct val="90000"/>
              </a:lnSpc>
              <a:buNone/>
            </a:pPr>
            <a:r>
              <a:rPr b="1" lang="en-US" sz="2500" spc="-1" strike="noStrike">
                <a:solidFill>
                  <a:srgbClr val="000000"/>
                </a:solidFill>
                <a:latin typeface="Arial"/>
              </a:rPr>
              <a:t>Task </a:t>
            </a:r>
            <a:r>
              <a:rPr b="1" lang="en-US" sz="2500" spc="-1" strike="noStrike">
                <a:solidFill>
                  <a:srgbClr val="000000"/>
                </a:solidFill>
                <a:latin typeface="Arial"/>
              </a:rPr>
              <a:t>2: </a:t>
            </a:r>
            <a:r>
              <a:rPr b="1" lang="en-US" sz="2500" spc="-1" strike="noStrike">
                <a:solidFill>
                  <a:srgbClr val="000000"/>
                </a:solidFill>
                <a:latin typeface="Arial"/>
              </a:rPr>
              <a:t>Open-</a:t>
            </a:r>
            <a:r>
              <a:rPr b="1" lang="en-US" sz="2500" spc="-1" strike="noStrike">
                <a:solidFill>
                  <a:srgbClr val="000000"/>
                </a:solidFill>
                <a:latin typeface="Arial"/>
              </a:rPr>
              <a:t>ended </a:t>
            </a:r>
            <a:r>
              <a:rPr b="1" lang="en-US" sz="2500" spc="-1" strike="noStrike">
                <a:solidFill>
                  <a:srgbClr val="000000"/>
                </a:solidFill>
                <a:latin typeface="Arial"/>
              </a:rPr>
              <a:t>probl</a:t>
            </a:r>
            <a:r>
              <a:rPr b="1" lang="en-US" sz="2500" spc="-1" strike="noStrike">
                <a:solidFill>
                  <a:srgbClr val="000000"/>
                </a:solidFill>
                <a:latin typeface="Arial"/>
              </a:rPr>
              <a:t>em</a:t>
            </a:r>
            <a:endParaRPr b="0" lang="en-US" sz="2500" spc="-1" strike="noStrike">
              <a:latin typeface="Arial"/>
            </a:endParaRPr>
          </a:p>
        </p:txBody>
      </p:sp>
      <p:pic>
        <p:nvPicPr>
          <p:cNvPr id="91" name="" descr=""/>
          <p:cNvPicPr/>
          <p:nvPr/>
        </p:nvPicPr>
        <p:blipFill>
          <a:blip r:embed="rId3">
            <a:alphaModFix amt="0"/>
          </a:blip>
          <a:stretch/>
        </p:blipFill>
        <p:spPr>
          <a:xfrm>
            <a:off x="5829480" y="2514600"/>
            <a:ext cx="4456440" cy="3450600"/>
          </a:xfrm>
          <a:prstGeom prst="rect">
            <a:avLst/>
          </a:prstGeom>
          <a:ln w="54720">
            <a:noFill/>
          </a:ln>
        </p:spPr>
      </p:pic>
      <p:sp>
        <p:nvSpPr>
          <p:cNvPr id="92" name=""/>
          <p:cNvSpPr/>
          <p:nvPr/>
        </p:nvSpPr>
        <p:spPr>
          <a:xfrm>
            <a:off x="2453400" y="4836600"/>
            <a:ext cx="227520" cy="227520"/>
          </a:xfrm>
          <a:prstGeom prst="ellipse">
            <a:avLst/>
          </a:prstGeom>
          <a:noFill/>
          <a:ln w="18360">
            <a:solidFill>
              <a:srgbClr val="ff0000"/>
            </a:solidFill>
            <a:round/>
          </a:ln>
        </p:spPr>
        <p:style>
          <a:lnRef idx="0"/>
          <a:fillRef idx="0"/>
          <a:effectRef idx="0"/>
          <a:fontRef idx="minor"/>
        </p:style>
      </p:sp>
      <p:sp>
        <p:nvSpPr>
          <p:cNvPr id="93" name=""/>
          <p:cNvSpPr/>
          <p:nvPr/>
        </p:nvSpPr>
        <p:spPr>
          <a:xfrm>
            <a:off x="2476440" y="4602960"/>
            <a:ext cx="477000" cy="231120"/>
          </a:xfrm>
          <a:prstGeom prst="rect">
            <a:avLst/>
          </a:prstGeom>
          <a:noFill/>
          <a:ln w="18360">
            <a:noFill/>
          </a:ln>
        </p:spPr>
        <p:style>
          <a:lnRef idx="0"/>
          <a:fillRef idx="0"/>
          <a:effectRef idx="0"/>
          <a:fontRef idx="minor"/>
        </p:style>
        <p:txBody>
          <a:bodyPr lIns="90000" rIns="90000" tIns="45000" bIns="45000" anchor="ctr">
            <a:noAutofit/>
          </a:bodyPr>
          <a:p>
            <a:pPr>
              <a:lnSpc>
                <a:spcPct val="100000"/>
              </a:lnSpc>
              <a:buNone/>
            </a:pPr>
            <a:r>
              <a:rPr b="0" lang="en-US" sz="1000" spc="-1" strike="noStrike">
                <a:solidFill>
                  <a:srgbClr val="000000"/>
                </a:solidFill>
                <a:latin typeface="Arial"/>
                <a:ea typeface="DejaVu Sans"/>
              </a:rPr>
              <a:t>K = 3</a:t>
            </a:r>
            <a:endParaRPr b="0" lang="en-US" sz="1000" spc="-1" strike="noStrike">
              <a:latin typeface="Arial"/>
            </a:endParaRPr>
          </a:p>
        </p:txBody>
      </p:sp>
      <p:sp>
        <p:nvSpPr>
          <p:cNvPr id="94" name="TextBox 4"/>
          <p:cNvSpPr/>
          <p:nvPr/>
        </p:nvSpPr>
        <p:spPr>
          <a:xfrm>
            <a:off x="457200" y="595440"/>
            <a:ext cx="7426800" cy="1461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a:ea typeface="DejaVu Sans"/>
              </a:rPr>
              <a:t>Q1. What is your team’s strategy to complete the task?</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Our strategy is to find the number of clusters by using elbow method.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Q2. What does the resulting output look like?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 result is as per following</a:t>
            </a:r>
            <a:endParaRPr b="0" lang="en-US" sz="1800" spc="-1" strike="noStrike">
              <a:latin typeface="Arial"/>
            </a:endParaRPr>
          </a:p>
        </p:txBody>
      </p:sp>
      <p:pic>
        <p:nvPicPr>
          <p:cNvPr id="95" name="" descr=""/>
          <p:cNvPicPr/>
          <p:nvPr/>
        </p:nvPicPr>
        <p:blipFill>
          <a:blip r:embed="rId4"/>
          <a:stretch/>
        </p:blipFill>
        <p:spPr>
          <a:xfrm>
            <a:off x="6172200" y="2514600"/>
            <a:ext cx="4457160" cy="3451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0" y="0"/>
            <a:ext cx="12190680" cy="538200"/>
          </a:xfrm>
          <a:prstGeom prst="rect">
            <a:avLst/>
          </a:prstGeom>
          <a:noFill/>
          <a:ln w="0">
            <a:noFill/>
          </a:ln>
        </p:spPr>
        <p:txBody>
          <a:bodyPr lIns="90000" rIns="90000" tIns="45000" bIns="45000" anchor="ctr">
            <a:normAutofit/>
          </a:bodyPr>
          <a:p>
            <a:pPr>
              <a:lnSpc>
                <a:spcPct val="90000"/>
              </a:lnSpc>
              <a:buNone/>
            </a:pPr>
            <a:r>
              <a:rPr b="1" lang="en-US" sz="2500" spc="-1" strike="noStrike">
                <a:solidFill>
                  <a:srgbClr val="000000"/>
                </a:solidFill>
                <a:latin typeface="Arial"/>
              </a:rPr>
              <a:t>Task </a:t>
            </a:r>
            <a:r>
              <a:rPr b="1" lang="en-US" sz="2500" spc="-1" strike="noStrike">
                <a:solidFill>
                  <a:srgbClr val="000000"/>
                </a:solidFill>
                <a:latin typeface="Arial"/>
              </a:rPr>
              <a:t>3: </a:t>
            </a:r>
            <a:r>
              <a:rPr b="1" lang="en-US" sz="2500" spc="-1" strike="noStrike">
                <a:solidFill>
                  <a:srgbClr val="000000"/>
                </a:solidFill>
                <a:latin typeface="Arial"/>
              </a:rPr>
              <a:t>Real-</a:t>
            </a:r>
            <a:r>
              <a:rPr b="1" lang="en-US" sz="2500" spc="-1" strike="noStrike">
                <a:solidFill>
                  <a:srgbClr val="000000"/>
                </a:solidFill>
                <a:latin typeface="Arial"/>
              </a:rPr>
              <a:t>world </a:t>
            </a:r>
            <a:r>
              <a:rPr b="1" lang="en-US" sz="2500" spc="-1" strike="noStrike">
                <a:solidFill>
                  <a:srgbClr val="000000"/>
                </a:solidFill>
                <a:latin typeface="Arial"/>
              </a:rPr>
              <a:t>probl</a:t>
            </a:r>
            <a:r>
              <a:rPr b="1" lang="en-US" sz="2500" spc="-1" strike="noStrike">
                <a:solidFill>
                  <a:srgbClr val="000000"/>
                </a:solidFill>
                <a:latin typeface="Arial"/>
              </a:rPr>
              <a:t>em </a:t>
            </a:r>
            <a:r>
              <a:rPr b="1" lang="en-US" sz="2500" spc="-1" strike="noStrike">
                <a:solidFill>
                  <a:srgbClr val="000000"/>
                </a:solidFill>
                <a:latin typeface="Arial"/>
              </a:rPr>
              <a:t>(i.e., </a:t>
            </a:r>
            <a:r>
              <a:rPr b="1" lang="en-US" sz="2500" spc="-1" strike="noStrike">
                <a:solidFill>
                  <a:srgbClr val="000000"/>
                </a:solidFill>
                <a:latin typeface="Arial"/>
              </a:rPr>
              <a:t>Vertip</a:t>
            </a:r>
            <a:r>
              <a:rPr b="1" lang="en-US" sz="2500" spc="-1" strike="noStrike">
                <a:solidFill>
                  <a:srgbClr val="000000"/>
                </a:solidFill>
                <a:latin typeface="Arial"/>
              </a:rPr>
              <a:t>ort </a:t>
            </a:r>
            <a:r>
              <a:rPr b="1" lang="en-US" sz="2500" spc="-1" strike="noStrike">
                <a:solidFill>
                  <a:srgbClr val="000000"/>
                </a:solidFill>
                <a:latin typeface="Arial"/>
              </a:rPr>
              <a:t>place</a:t>
            </a:r>
            <a:r>
              <a:rPr b="1" lang="en-US" sz="2500" spc="-1" strike="noStrike">
                <a:solidFill>
                  <a:srgbClr val="000000"/>
                </a:solidFill>
                <a:latin typeface="Arial"/>
              </a:rPr>
              <a:t>ment) </a:t>
            </a:r>
            <a:r>
              <a:rPr b="1" lang="en-US" sz="2500" spc="-1" strike="noStrike">
                <a:solidFill>
                  <a:srgbClr val="000000"/>
                </a:solidFill>
                <a:latin typeface="Arial"/>
              </a:rPr>
              <a:t>– Part </a:t>
            </a:r>
            <a:r>
              <a:rPr b="1" lang="en-US" sz="2500" spc="-1" strike="noStrike">
                <a:solidFill>
                  <a:srgbClr val="000000"/>
                </a:solidFill>
                <a:latin typeface="Arial"/>
              </a:rPr>
              <a:t>1</a:t>
            </a:r>
            <a:endParaRPr b="0" lang="en-US" sz="2500" spc="-1" strike="noStrike">
              <a:latin typeface="Arial"/>
            </a:endParaRPr>
          </a:p>
        </p:txBody>
      </p:sp>
      <p:sp>
        <p:nvSpPr>
          <p:cNvPr id="97" name="TextBox 3"/>
          <p:cNvSpPr/>
          <p:nvPr/>
        </p:nvSpPr>
        <p:spPr>
          <a:xfrm>
            <a:off x="329040" y="640080"/>
            <a:ext cx="116755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Q1. Let’s say that the Korean government allows your team to assign only 17 vertiports in the Korean peninsula (i.e., K=17). Cluster the vertiport candidate locations using the K-Means algorithm and find the 17 centroid points, which become the final vertiport locations in this scenario.</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17 centroids points (final vertiport locations)</a:t>
            </a:r>
            <a:endParaRPr b="0" lang="en-US" sz="1800" spc="-1" strike="noStrike">
              <a:latin typeface="Arial"/>
            </a:endParaRPr>
          </a:p>
          <a:p>
            <a:pPr>
              <a:lnSpc>
                <a:spcPct val="100000"/>
              </a:lnSpc>
              <a:buNone/>
            </a:pPr>
            <a:endParaRPr b="0" lang="en-US" sz="1800" spc="-1" strike="noStrike">
              <a:latin typeface="Arial"/>
            </a:endParaRPr>
          </a:p>
        </p:txBody>
      </p:sp>
      <p:graphicFrame>
        <p:nvGraphicFramePr>
          <p:cNvPr id="98" name="Table 6"/>
          <p:cNvGraphicFramePr/>
          <p:nvPr/>
        </p:nvGraphicFramePr>
        <p:xfrm>
          <a:off x="534240" y="1854000"/>
          <a:ext cx="2981160" cy="3600000"/>
        </p:xfrm>
        <a:graphic>
          <a:graphicData uri="http://schemas.openxmlformats.org/drawingml/2006/table">
            <a:tbl>
              <a:tblPr/>
              <a:tblGrid>
                <a:gridCol w="972360"/>
                <a:gridCol w="923400"/>
                <a:gridCol w="1085760"/>
              </a:tblGrid>
              <a:tr h="199800">
                <a:tc>
                  <a:txBody>
                    <a:bodyPr lIns="6120" rIns="6120" anchor="ctr">
                      <a:noAutofit/>
                    </a:bodyPr>
                    <a:p>
                      <a:pPr algn="ctr">
                        <a:lnSpc>
                          <a:spcPct val="100000"/>
                        </a:lnSpc>
                        <a:buNone/>
                      </a:pPr>
                      <a:r>
                        <a:rPr b="1" lang="en-US" sz="1200" spc="-1" strike="noStrike">
                          <a:solidFill>
                            <a:srgbClr val="ffffff"/>
                          </a:solidFill>
                          <a:highlight>
                            <a:srgbClr val="215c98"/>
                          </a:highlight>
                          <a:latin typeface="Arial"/>
                        </a:rPr>
                        <a:t>Vertiport</a:t>
                      </a:r>
                      <a:endParaRPr b="0" lang="en-US" sz="1200" spc="-1" strike="noStrike">
                        <a:latin typeface="Arial"/>
                      </a:endParaRPr>
                    </a:p>
                  </a:txBody>
                  <a:tcPr anchor="ctr" marL="6120" marR="6120">
                    <a:lnL w="6480">
                      <a:solidFill>
                        <a:srgbClr val="000000"/>
                      </a:solidFill>
                    </a:lnL>
                    <a:lnR w="6480">
                      <a:solidFill>
                        <a:srgbClr val="000000"/>
                      </a:solidFill>
                    </a:lnR>
                    <a:lnT w="6480">
                      <a:solidFill>
                        <a:srgbClr val="000000"/>
                      </a:solidFill>
                    </a:lnT>
                    <a:lnB>
                      <a:noFill/>
                    </a:lnB>
                    <a:noFill/>
                  </a:tcPr>
                </a:tc>
                <a:tc>
                  <a:txBody>
                    <a:bodyPr lIns="6120" rIns="6120" anchor="ctr">
                      <a:noAutofit/>
                    </a:bodyPr>
                    <a:p>
                      <a:pPr algn="ctr">
                        <a:lnSpc>
                          <a:spcPct val="100000"/>
                        </a:lnSpc>
                        <a:buNone/>
                      </a:pPr>
                      <a:r>
                        <a:rPr b="1" lang="en-US" sz="1200" spc="-1" strike="noStrike">
                          <a:solidFill>
                            <a:srgbClr val="ffffff"/>
                          </a:solidFill>
                          <a:highlight>
                            <a:srgbClr val="215c98"/>
                          </a:highlight>
                          <a:latin typeface="Arial"/>
                        </a:rPr>
                        <a:t>Latitude</a:t>
                      </a:r>
                      <a:endParaRPr b="0" lang="en-US" sz="1200" spc="-1" strike="noStrike">
                        <a:latin typeface="Arial"/>
                      </a:endParaRPr>
                    </a:p>
                  </a:txBody>
                  <a:tcPr anchor="ctr" marL="6120" marR="6120">
                    <a:lnL w="6480">
                      <a:solidFill>
                        <a:srgbClr val="000000"/>
                      </a:solidFill>
                    </a:lnL>
                    <a:lnR w="6480">
                      <a:solidFill>
                        <a:srgbClr val="000000"/>
                      </a:solidFill>
                    </a:lnR>
                    <a:lnT w="6480">
                      <a:solidFill>
                        <a:srgbClr val="000000"/>
                      </a:solidFill>
                    </a:lnT>
                    <a:lnB>
                      <a:noFill/>
                    </a:lnB>
                    <a:noFill/>
                  </a:tcPr>
                </a:tc>
                <a:tc>
                  <a:txBody>
                    <a:bodyPr lIns="6120" rIns="6120" anchor="ctr">
                      <a:noAutofit/>
                    </a:bodyPr>
                    <a:p>
                      <a:pPr algn="ctr">
                        <a:lnSpc>
                          <a:spcPct val="100000"/>
                        </a:lnSpc>
                        <a:buNone/>
                      </a:pPr>
                      <a:r>
                        <a:rPr b="1" lang="en-US" sz="1200" spc="-1" strike="noStrike">
                          <a:solidFill>
                            <a:srgbClr val="ffffff"/>
                          </a:solidFill>
                          <a:highlight>
                            <a:srgbClr val="215c98"/>
                          </a:highlight>
                          <a:latin typeface="Arial"/>
                        </a:rPr>
                        <a:t>Longitude</a:t>
                      </a:r>
                      <a:endParaRPr b="0" lang="en-US" sz="1200" spc="-1" strike="noStrike">
                        <a:latin typeface="Arial"/>
                      </a:endParaRPr>
                    </a:p>
                  </a:txBody>
                  <a:tcPr anchor="ctr" marL="6120" marR="6120">
                    <a:lnL w="6480">
                      <a:solidFill>
                        <a:srgbClr val="000000"/>
                      </a:solidFill>
                    </a:lnL>
                    <a:lnR w="6480">
                      <a:solidFill>
                        <a:srgbClr val="000000"/>
                      </a:solidFill>
                    </a:lnR>
                    <a:lnT w="6480">
                      <a:solidFill>
                        <a:srgbClr val="000000"/>
                      </a:solidFill>
                    </a:lnT>
                    <a:lnB>
                      <a:no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37.106</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128.817</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2</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37.033</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126.961</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35.317</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129.077</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4</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37.498</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126.898</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5</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36.065</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126.729</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6</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37.463</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127.183</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7</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35.943</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128.620</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8</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38.074</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127.108</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9</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37.481</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126.694</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10</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37.145</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127.694</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11</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35.103</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126.886</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12</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33.387</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126.586</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13</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37.626</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127.008</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14</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37.826</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127.410</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15</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37.852</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126.790</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199800">
                <a:tc>
                  <a:txBody>
                    <a:bodyPr lIns="9000" rIns="9000" anchor="ctr">
                      <a:noAutofit/>
                    </a:bodyPr>
                    <a:p>
                      <a:pPr algn="ctr">
                        <a:lnSpc>
                          <a:spcPct val="100000"/>
                        </a:lnSpc>
                        <a:buNone/>
                      </a:pPr>
                      <a:r>
                        <a:rPr b="0" lang="en-US" sz="1200" spc="-1" strike="noStrike">
                          <a:solidFill>
                            <a:srgbClr val="000000"/>
                          </a:solidFill>
                          <a:latin typeface="Arial"/>
                        </a:rPr>
                        <a:t>16</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35.317</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latin typeface="Arial"/>
                        </a:rPr>
                        <a:t>128.085</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r h="203760">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17</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36.269</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c>
                  <a:txBody>
                    <a:bodyPr lIns="9000" rIns="9000" anchor="ctr">
                      <a:noAutofit/>
                    </a:bodyPr>
                    <a:p>
                      <a:pPr algn="ctr">
                        <a:lnSpc>
                          <a:spcPct val="100000"/>
                        </a:lnSpc>
                        <a:buNone/>
                      </a:pPr>
                      <a:r>
                        <a:rPr b="0" lang="en-US" sz="1200" spc="-1" strike="noStrike">
                          <a:solidFill>
                            <a:srgbClr val="000000"/>
                          </a:solidFill>
                          <a:highlight>
                            <a:srgbClr val="c0e6f5"/>
                          </a:highlight>
                          <a:latin typeface="Arial"/>
                        </a:rPr>
                        <a:t>127.480</a:t>
                      </a:r>
                      <a:endParaRPr b="0" lang="en-US" sz="1200" spc="-1" strike="noStrike">
                        <a:latin typeface="Arial"/>
                      </a:endParaRPr>
                    </a:p>
                  </a:txBody>
                  <a:tcPr anchor="ctr" marL="9000" marR="9000">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pic>
        <p:nvPicPr>
          <p:cNvPr id="99" name="" descr=""/>
          <p:cNvPicPr/>
          <p:nvPr/>
        </p:nvPicPr>
        <p:blipFill>
          <a:blip r:embed="rId1">
            <a:alphaModFix amt="0"/>
          </a:blip>
          <a:stretch/>
        </p:blipFill>
        <p:spPr>
          <a:xfrm>
            <a:off x="5029200" y="1975320"/>
            <a:ext cx="5713920" cy="4424400"/>
          </a:xfrm>
          <a:prstGeom prst="rect">
            <a:avLst/>
          </a:prstGeom>
          <a:ln w="54720">
            <a:noFill/>
          </a:ln>
        </p:spPr>
      </p:pic>
      <p:pic>
        <p:nvPicPr>
          <p:cNvPr id="100" name="" descr=""/>
          <p:cNvPicPr/>
          <p:nvPr/>
        </p:nvPicPr>
        <p:blipFill>
          <a:blip r:embed="rId2"/>
          <a:stretch/>
        </p:blipFill>
        <p:spPr>
          <a:xfrm>
            <a:off x="5143680" y="2101320"/>
            <a:ext cx="5828760" cy="4513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913680" y="2514600"/>
            <a:ext cx="4487400" cy="3451320"/>
          </a:xfrm>
          <a:prstGeom prst="rect">
            <a:avLst/>
          </a:prstGeom>
          <a:ln w="0">
            <a:noFill/>
          </a:ln>
        </p:spPr>
      </p:pic>
      <p:sp>
        <p:nvSpPr>
          <p:cNvPr id="102" name="PlaceHolder 1"/>
          <p:cNvSpPr>
            <a:spLocks noGrp="1"/>
          </p:cNvSpPr>
          <p:nvPr>
            <p:ph type="title"/>
          </p:nvPr>
        </p:nvSpPr>
        <p:spPr>
          <a:xfrm>
            <a:off x="0" y="0"/>
            <a:ext cx="12190680" cy="538200"/>
          </a:xfrm>
          <a:prstGeom prst="rect">
            <a:avLst/>
          </a:prstGeom>
          <a:noFill/>
          <a:ln w="0">
            <a:noFill/>
          </a:ln>
        </p:spPr>
        <p:txBody>
          <a:bodyPr lIns="90000" rIns="90000" tIns="45000" bIns="45000" anchor="ctr">
            <a:normAutofit/>
          </a:bodyPr>
          <a:p>
            <a:pPr>
              <a:lnSpc>
                <a:spcPct val="90000"/>
              </a:lnSpc>
              <a:buNone/>
            </a:pPr>
            <a:r>
              <a:rPr b="1" lang="en-US" sz="2500" spc="-1" strike="noStrike">
                <a:solidFill>
                  <a:srgbClr val="000000"/>
                </a:solidFill>
                <a:latin typeface="Arial"/>
              </a:rPr>
              <a:t>Task </a:t>
            </a:r>
            <a:r>
              <a:rPr b="1" lang="en-US" sz="2500" spc="-1" strike="noStrike">
                <a:solidFill>
                  <a:srgbClr val="000000"/>
                </a:solidFill>
                <a:latin typeface="Arial"/>
              </a:rPr>
              <a:t>3: </a:t>
            </a:r>
            <a:r>
              <a:rPr b="1" lang="en-US" sz="2500" spc="-1" strike="noStrike">
                <a:solidFill>
                  <a:srgbClr val="000000"/>
                </a:solidFill>
                <a:latin typeface="Arial"/>
              </a:rPr>
              <a:t>Real-</a:t>
            </a:r>
            <a:r>
              <a:rPr b="1" lang="en-US" sz="2500" spc="-1" strike="noStrike">
                <a:solidFill>
                  <a:srgbClr val="000000"/>
                </a:solidFill>
                <a:latin typeface="Arial"/>
              </a:rPr>
              <a:t>world </a:t>
            </a:r>
            <a:r>
              <a:rPr b="1" lang="en-US" sz="2500" spc="-1" strike="noStrike">
                <a:solidFill>
                  <a:srgbClr val="000000"/>
                </a:solidFill>
                <a:latin typeface="Arial"/>
              </a:rPr>
              <a:t>probl</a:t>
            </a:r>
            <a:r>
              <a:rPr b="1" lang="en-US" sz="2500" spc="-1" strike="noStrike">
                <a:solidFill>
                  <a:srgbClr val="000000"/>
                </a:solidFill>
                <a:latin typeface="Arial"/>
              </a:rPr>
              <a:t>em </a:t>
            </a:r>
            <a:r>
              <a:rPr b="1" lang="en-US" sz="2500" spc="-1" strike="noStrike">
                <a:solidFill>
                  <a:srgbClr val="000000"/>
                </a:solidFill>
                <a:latin typeface="Arial"/>
              </a:rPr>
              <a:t>(i.e., </a:t>
            </a:r>
            <a:r>
              <a:rPr b="1" lang="en-US" sz="2500" spc="-1" strike="noStrike">
                <a:solidFill>
                  <a:srgbClr val="000000"/>
                </a:solidFill>
                <a:latin typeface="Arial"/>
              </a:rPr>
              <a:t>Vertip</a:t>
            </a:r>
            <a:r>
              <a:rPr b="1" lang="en-US" sz="2500" spc="-1" strike="noStrike">
                <a:solidFill>
                  <a:srgbClr val="000000"/>
                </a:solidFill>
                <a:latin typeface="Arial"/>
              </a:rPr>
              <a:t>ort </a:t>
            </a:r>
            <a:r>
              <a:rPr b="1" lang="en-US" sz="2500" spc="-1" strike="noStrike">
                <a:solidFill>
                  <a:srgbClr val="000000"/>
                </a:solidFill>
                <a:latin typeface="Arial"/>
              </a:rPr>
              <a:t>place</a:t>
            </a:r>
            <a:r>
              <a:rPr b="1" lang="en-US" sz="2500" spc="-1" strike="noStrike">
                <a:solidFill>
                  <a:srgbClr val="000000"/>
                </a:solidFill>
                <a:latin typeface="Arial"/>
              </a:rPr>
              <a:t>ment) </a:t>
            </a:r>
            <a:r>
              <a:rPr b="1" lang="en-US" sz="2500" spc="-1" strike="noStrike">
                <a:solidFill>
                  <a:srgbClr val="000000"/>
                </a:solidFill>
                <a:latin typeface="Arial"/>
              </a:rPr>
              <a:t>– Part </a:t>
            </a:r>
            <a:r>
              <a:rPr b="1" lang="en-US" sz="2500" spc="-1" strike="noStrike">
                <a:solidFill>
                  <a:srgbClr val="000000"/>
                </a:solidFill>
                <a:latin typeface="Arial"/>
              </a:rPr>
              <a:t>2</a:t>
            </a:r>
            <a:endParaRPr b="0" lang="en-US" sz="2500" spc="-1" strike="noStrike">
              <a:latin typeface="Arial"/>
            </a:endParaRPr>
          </a:p>
        </p:txBody>
      </p:sp>
      <p:sp>
        <p:nvSpPr>
          <p:cNvPr id="103" name="TextBox 1"/>
          <p:cNvSpPr/>
          <p:nvPr/>
        </p:nvSpPr>
        <p:spPr>
          <a:xfrm>
            <a:off x="329040" y="640080"/>
            <a:ext cx="1167552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Q2. Imagine that the Korean government allows your team to place vertiports as many as your team wants, implying that the government does not have any financial issues. How many vertiports does your team want to establish in the Korean peninsula? Your team may not want to spend unnecessary building costs (e.g., consider all the given vertiports); but would like to invest money in an efficient manner (e.g., find an appropriate number of vertiports).</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To be efficient, 3 vertiports are needed to be built as per following locations.</a:t>
            </a:r>
            <a:endParaRPr b="0" lang="en-US" sz="1800" spc="-1" strike="noStrike">
              <a:latin typeface="Arial"/>
            </a:endParaRPr>
          </a:p>
          <a:p>
            <a:pPr>
              <a:lnSpc>
                <a:spcPct val="100000"/>
              </a:lnSpc>
              <a:buNone/>
            </a:pPr>
            <a:endParaRPr b="0" lang="en-US" sz="1800" spc="-1" strike="noStrike">
              <a:latin typeface="Arial"/>
            </a:endParaRPr>
          </a:p>
        </p:txBody>
      </p:sp>
      <p:pic>
        <p:nvPicPr>
          <p:cNvPr id="104" name="" descr=""/>
          <p:cNvPicPr/>
          <p:nvPr/>
        </p:nvPicPr>
        <p:blipFill>
          <a:blip r:embed="rId2">
            <a:alphaModFix amt="0"/>
          </a:blip>
          <a:stretch/>
        </p:blipFill>
        <p:spPr>
          <a:xfrm>
            <a:off x="914400" y="2514600"/>
            <a:ext cx="4486680" cy="3450600"/>
          </a:xfrm>
          <a:prstGeom prst="rect">
            <a:avLst/>
          </a:prstGeom>
          <a:ln w="54720">
            <a:noFill/>
          </a:ln>
        </p:spPr>
      </p:pic>
      <p:sp>
        <p:nvSpPr>
          <p:cNvPr id="105" name=""/>
          <p:cNvSpPr/>
          <p:nvPr/>
        </p:nvSpPr>
        <p:spPr>
          <a:xfrm>
            <a:off x="2093400" y="4836600"/>
            <a:ext cx="227520" cy="227520"/>
          </a:xfrm>
          <a:prstGeom prst="ellipse">
            <a:avLst/>
          </a:prstGeom>
          <a:noFill/>
          <a:ln w="18360">
            <a:solidFill>
              <a:srgbClr val="ff0000"/>
            </a:solidFill>
            <a:round/>
          </a:ln>
        </p:spPr>
        <p:style>
          <a:lnRef idx="0"/>
          <a:fillRef idx="0"/>
          <a:effectRef idx="0"/>
          <a:fontRef idx="minor"/>
        </p:style>
      </p:sp>
      <p:sp>
        <p:nvSpPr>
          <p:cNvPr id="106" name=""/>
          <p:cNvSpPr/>
          <p:nvPr/>
        </p:nvSpPr>
        <p:spPr>
          <a:xfrm>
            <a:off x="2265120" y="4604040"/>
            <a:ext cx="477000" cy="231480"/>
          </a:xfrm>
          <a:prstGeom prst="rect">
            <a:avLst/>
          </a:prstGeom>
          <a:noFill/>
          <a:ln w="18360">
            <a:noFill/>
          </a:ln>
        </p:spPr>
        <p:style>
          <a:lnRef idx="0"/>
          <a:fillRef idx="0"/>
          <a:effectRef idx="0"/>
          <a:fontRef idx="minor"/>
        </p:style>
        <p:txBody>
          <a:bodyPr lIns="90000" rIns="90000" tIns="45000" bIns="45000" anchor="ctr">
            <a:noAutofit/>
          </a:bodyPr>
          <a:p>
            <a:pPr>
              <a:lnSpc>
                <a:spcPct val="100000"/>
              </a:lnSpc>
              <a:buNone/>
            </a:pPr>
            <a:r>
              <a:rPr b="0" lang="en-US" sz="1000" spc="-1" strike="noStrike">
                <a:solidFill>
                  <a:srgbClr val="000000"/>
                </a:solidFill>
                <a:latin typeface="Arial"/>
                <a:ea typeface="DejaVu Sans"/>
              </a:rPr>
              <a:t>K = 3</a:t>
            </a:r>
            <a:endParaRPr b="0" lang="en-US" sz="1000" spc="-1" strike="noStrike">
              <a:latin typeface="Arial"/>
            </a:endParaRPr>
          </a:p>
        </p:txBody>
      </p:sp>
      <p:pic>
        <p:nvPicPr>
          <p:cNvPr id="107" name="" descr=""/>
          <p:cNvPicPr/>
          <p:nvPr/>
        </p:nvPicPr>
        <p:blipFill>
          <a:blip r:embed="rId3">
            <a:alphaModFix amt="0"/>
          </a:blip>
          <a:stretch/>
        </p:blipFill>
        <p:spPr>
          <a:xfrm>
            <a:off x="6172200" y="2514600"/>
            <a:ext cx="4456440" cy="3450600"/>
          </a:xfrm>
          <a:prstGeom prst="rect">
            <a:avLst/>
          </a:prstGeom>
          <a:ln w="54720">
            <a:noFill/>
          </a:ln>
        </p:spPr>
      </p:pic>
      <p:pic>
        <p:nvPicPr>
          <p:cNvPr id="108" name="" descr=""/>
          <p:cNvPicPr/>
          <p:nvPr/>
        </p:nvPicPr>
        <p:blipFill>
          <a:blip r:embed="rId4"/>
          <a:stretch/>
        </p:blipFill>
        <p:spPr>
          <a:xfrm>
            <a:off x="6058080" y="2491920"/>
            <a:ext cx="4457160" cy="3451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0" y="0"/>
            <a:ext cx="12190680" cy="538200"/>
          </a:xfrm>
          <a:prstGeom prst="rect">
            <a:avLst/>
          </a:prstGeom>
          <a:noFill/>
          <a:ln w="0">
            <a:noFill/>
          </a:ln>
        </p:spPr>
        <p:txBody>
          <a:bodyPr lIns="90000" rIns="90000" tIns="45000" bIns="45000" anchor="ctr">
            <a:normAutofit/>
          </a:bodyPr>
          <a:p>
            <a:pPr>
              <a:lnSpc>
                <a:spcPct val="90000"/>
              </a:lnSpc>
              <a:buNone/>
            </a:pPr>
            <a:r>
              <a:rPr b="1" lang="en-US" sz="2500" spc="-1" strike="noStrike">
                <a:solidFill>
                  <a:srgbClr val="000000"/>
                </a:solidFill>
                <a:latin typeface="Arial"/>
              </a:rPr>
              <a:t>Refer</a:t>
            </a:r>
            <a:r>
              <a:rPr b="1" lang="en-US" sz="2500" spc="-1" strike="noStrike">
                <a:solidFill>
                  <a:srgbClr val="000000"/>
                </a:solidFill>
                <a:latin typeface="Arial"/>
              </a:rPr>
              <a:t>ences</a:t>
            </a:r>
            <a:endParaRPr b="0" lang="en-US" sz="2500" spc="-1" strike="noStrike">
              <a:latin typeface="Arial"/>
            </a:endParaRPr>
          </a:p>
        </p:txBody>
      </p:sp>
      <p:sp>
        <p:nvSpPr>
          <p:cNvPr id="110" name="TextBox 2"/>
          <p:cNvSpPr/>
          <p:nvPr/>
        </p:nvSpPr>
        <p:spPr>
          <a:xfrm>
            <a:off x="329040" y="640080"/>
            <a:ext cx="11675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Chat-GPT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Gemini</a:t>
            </a:r>
            <a:endParaRPr b="0" lang="en-US" sz="1800" spc="-1" strike="noStrike">
              <a:latin typeface="Arial"/>
            </a:endParaRPr>
          </a:p>
        </p:txBody>
      </p:sp>
      <p:pic>
        <p:nvPicPr>
          <p:cNvPr id="111" name="" descr=""/>
          <p:cNvPicPr/>
          <p:nvPr/>
        </p:nvPicPr>
        <p:blipFill>
          <a:blip r:embed="rId1">
            <a:alphaModFix amt="0"/>
          </a:blip>
          <a:stretch/>
        </p:blipFill>
        <p:spPr>
          <a:xfrm>
            <a:off x="457200" y="1257480"/>
            <a:ext cx="1027440" cy="1027440"/>
          </a:xfrm>
          <a:prstGeom prst="rect">
            <a:avLst/>
          </a:prstGeom>
          <a:ln w="54720">
            <a:noFill/>
          </a:ln>
        </p:spPr>
      </p:pic>
      <p:pic>
        <p:nvPicPr>
          <p:cNvPr id="112" name="" descr=""/>
          <p:cNvPicPr/>
          <p:nvPr/>
        </p:nvPicPr>
        <p:blipFill>
          <a:blip r:embed="rId2">
            <a:alphaModFix amt="0"/>
          </a:blip>
          <a:stretch/>
        </p:blipFill>
        <p:spPr>
          <a:xfrm>
            <a:off x="4336200" y="1143000"/>
            <a:ext cx="2292120" cy="1271160"/>
          </a:xfrm>
          <a:prstGeom prst="rect">
            <a:avLst/>
          </a:prstGeom>
          <a:ln w="54720">
            <a:noFill/>
          </a:ln>
        </p:spPr>
      </p:pic>
      <p:pic>
        <p:nvPicPr>
          <p:cNvPr id="113" name="" descr=""/>
          <p:cNvPicPr/>
          <p:nvPr/>
        </p:nvPicPr>
        <p:blipFill>
          <a:blip r:embed="rId3"/>
          <a:stretch/>
        </p:blipFill>
        <p:spPr>
          <a:xfrm>
            <a:off x="343080" y="1257480"/>
            <a:ext cx="1713960" cy="1713960"/>
          </a:xfrm>
          <a:prstGeom prst="rect">
            <a:avLst/>
          </a:prstGeom>
          <a:ln w="0">
            <a:noFill/>
          </a:ln>
        </p:spPr>
      </p:pic>
      <p:pic>
        <p:nvPicPr>
          <p:cNvPr id="114" name="" descr=""/>
          <p:cNvPicPr/>
          <p:nvPr/>
        </p:nvPicPr>
        <p:blipFill>
          <a:blip r:embed="rId4"/>
          <a:stretch/>
        </p:blipFill>
        <p:spPr>
          <a:xfrm>
            <a:off x="4336200" y="1242360"/>
            <a:ext cx="2292840" cy="1271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4"/>
          <p:cNvSpPr/>
          <p:nvPr/>
        </p:nvSpPr>
        <p:spPr>
          <a:xfrm>
            <a:off x="1432800" y="1371600"/>
            <a:ext cx="9996120" cy="238608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buNone/>
            </a:pPr>
            <a:r>
              <a:rPr b="0" lang="en-US" sz="6000" spc="-1" strike="noStrike">
                <a:solidFill>
                  <a:srgbClr val="000000"/>
                </a:solidFill>
                <a:latin typeface="Arial"/>
                <a:ea typeface="DejaVu Sans"/>
              </a:rPr>
              <a:t>THANK YOU</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37</TotalTime>
  <Application>LibreOffice/7.3.7.2$Linux_X86_64 LibreOffice_project/30$Build-2</Application>
  <AppVersion>15.0000</AppVersion>
  <Words>268</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2024-04-20T06:31:02Z</dcterms:created>
  <dc:creator>Htet Aung Lynn</dc:creator>
  <dc:description/>
  <dc:language>en-US</dc:language>
  <cp:lastModifiedBy/>
  <dcterms:modified xsi:type="dcterms:W3CDTF">2024-04-24T11:47:46Z</dcterms:modified>
  <cp:revision>5</cp:revision>
  <dc:subject/>
  <dc:title>K-Means Algorithm Assignment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vt:i4>
  </property>
</Properties>
</file>