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411C9-62F7-46B8-978B-F834477967D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48AE8-8266-4624-991F-4A8021003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44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48AE8-8266-4624-991F-4A80210033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90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DA64-6F7B-47E3-B929-9AFA0B6005B4}" type="datetime1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Yamone Oo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4B-6B79-48A4-B825-13AC5CEDA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E64B3-90B2-4628-9780-1BBD1EBF6FAC}" type="datetime1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Yamone Oo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4B-6B79-48A4-B825-13AC5CEDA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7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9E2A-3FDB-462D-A3C0-9F8AE6BEA770}" type="datetime1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Yamone Oo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4B-6B79-48A4-B825-13AC5CEDA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8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F08F-41D2-4A16-8F41-DB32A97AF5F2}" type="datetime1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Yamone Oo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4B-6B79-48A4-B825-13AC5CEDA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7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88E3-46C9-4FCF-B088-8188761C90BD}" type="datetime1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Yamone Oo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4B-6B79-48A4-B825-13AC5CEDA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8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18E8-9902-43F9-8176-DB923FC57DDF}" type="datetime1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Yamone Oo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4B-6B79-48A4-B825-13AC5CEDA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7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BEF3-E8FD-4232-B3F5-E338D837D7A0}" type="datetime1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Yamone Oo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4B-6B79-48A4-B825-13AC5CEDA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4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2F0B-BE9E-43A2-9ADA-ABF0AE487327}" type="datetime1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Yamone Oo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4B-6B79-48A4-B825-13AC5CEDA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7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DE23-A1CD-4707-8450-B2D64CF3937A}" type="datetime1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Yamone Oo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4B-6B79-48A4-B825-13AC5CEDA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8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02D5-A322-4C7F-95F5-878C39A7D2DD}" type="datetime1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Yamone Oo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4B-6B79-48A4-B825-13AC5CEDA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1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C3FD-0821-4EB9-9A9A-23C6323662F8}" type="datetime1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Yamone Oo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4B-6B79-48A4-B825-13AC5CEDA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2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CE68C-6309-4A70-8919-9FDA1FE81FD6}" type="datetime1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Yamone Oo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A54B-6B79-48A4-B825-13AC5CEDA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4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Helvetica" pitchFamily="2" charset="0"/>
              </a:rPr>
              <a:t>Programming Basic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Helvetica" pitchFamily="2" charset="0"/>
              </a:rPr>
              <a:t>Week #1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Helvetica" pitchFamily="2" charset="0"/>
              </a:rPr>
              <a:t>Yamone Oo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4B-6B79-48A4-B825-13AC5CEDA856}" type="slidenum">
              <a:rPr lang="en-US" smtClean="0">
                <a:latin typeface="Helvetica" pitchFamily="2" charset="0"/>
              </a:rPr>
              <a:t>1</a:t>
            </a:fld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557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Helvetica" pitchFamily="2" charset="0"/>
              </a:rPr>
              <a:t>Primary Memory (Main Memory)</a:t>
            </a:r>
            <a:endParaRPr lang="en-US" sz="3200" b="1" dirty="0">
              <a:latin typeface="Helvetica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9021"/>
            <a:ext cx="10515600" cy="4351338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latin typeface="Helvetica" pitchFamily="2" charset="0"/>
              </a:rPr>
              <a:t>It is the working memory of the computer.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Helvetica" pitchFamily="2" charset="0"/>
              </a:rPr>
              <a:t>It holds only those data and instructions on which the computer is currently working.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Helvetica" pitchFamily="2" charset="0"/>
              </a:rPr>
              <a:t>It has a limited capacity ,usually volatile memory and data is lost when power is switched off.</a:t>
            </a:r>
          </a:p>
          <a:p>
            <a:pPr lvl="0">
              <a:lnSpc>
                <a:spcPct val="150000"/>
              </a:lnSpc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 than secondary memories. </a:t>
            </a:r>
          </a:p>
          <a:p>
            <a:pPr lvl="0">
              <a:lnSpc>
                <a:spcPct val="150000"/>
              </a:lnSpc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computer cannot run without the primary memory. 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Helvetica" pitchFamily="2" charset="0"/>
              </a:rPr>
              <a:t>It is divided into two subcategories RAM and ROM.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latin typeface="Helvetica" pitchFamily="2" charset="0"/>
              </a:rPr>
              <a:t>RAM (Random Access Memory) is the internal memory of the CPU for storing data, program, and program result. It is a read/write memory which stores data until the machine is working. As soon as the machine is switched off, data is erased.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latin typeface="Helvetica" pitchFamily="2" charset="0"/>
              </a:rPr>
              <a:t>ROM stands for </a:t>
            </a:r>
            <a:r>
              <a:rPr lang="en-US" sz="1400" b="1" dirty="0" smtClean="0">
                <a:latin typeface="Helvetica" pitchFamily="2" charset="0"/>
              </a:rPr>
              <a:t>Read Only Memory</a:t>
            </a:r>
            <a:r>
              <a:rPr lang="en-US" sz="1400" dirty="0" smtClean="0">
                <a:latin typeface="Helvetica" pitchFamily="2" charset="0"/>
              </a:rPr>
              <a:t>. The memory from which we can only read but cannot write on it. This type of memory is non-volatile. The information is stored permanently in such memories during manufacture. A ROM stores such instructions that are required to start a computer.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4B-6B79-48A4-B825-13AC5CEDA856}" type="slidenum">
              <a:rPr lang="en-US" smtClean="0">
                <a:latin typeface="Helvetica" pitchFamily="2" charset="0"/>
              </a:rPr>
              <a:t>10</a:t>
            </a:fld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88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Helvetica" pitchFamily="2" charset="0"/>
              </a:rPr>
              <a:t>Secondary Memory</a:t>
            </a:r>
            <a:endParaRPr lang="en-US" sz="3200" b="1" dirty="0">
              <a:latin typeface="Helvetica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9021"/>
            <a:ext cx="10515600" cy="4351338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latin typeface="Helvetica" pitchFamily="2" charset="0"/>
              </a:rPr>
              <a:t>This type of memory is also known as external memory or non-volatile. 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Helvetica" pitchFamily="2" charset="0"/>
              </a:rPr>
              <a:t>It is known as the backup memory.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Helvetica" pitchFamily="2" charset="0"/>
              </a:rPr>
              <a:t>Data is permanently stored even if power is switched off.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Helvetica" pitchFamily="2" charset="0"/>
              </a:rPr>
              <a:t>It is slower than the main memory. 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Helvetica" pitchFamily="2" charset="0"/>
              </a:rPr>
              <a:t>Computer may run without the secondary memory.</a:t>
            </a:r>
          </a:p>
          <a:p>
            <a:pPr>
              <a:lnSpc>
                <a:spcPct val="150000"/>
              </a:lnSpc>
            </a:pPr>
            <a:r>
              <a:rPr lang="nb-NO" sz="1800" dirty="0" smtClean="0">
                <a:latin typeface="Helvetica" pitchFamily="2" charset="0"/>
              </a:rPr>
              <a:t>For example, disk, CD-ROM, DVD, etc.</a:t>
            </a:r>
            <a:endParaRPr lang="en-US" sz="1800" b="1" dirty="0">
              <a:latin typeface="Helvetica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4B-6B79-48A4-B825-13AC5CEDA856}" type="slidenum">
              <a:rPr lang="en-US" smtClean="0">
                <a:latin typeface="Helvetica" pitchFamily="2" charset="0"/>
              </a:rPr>
              <a:t>11</a:t>
            </a:fld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0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Helvetica" pitchFamily="2" charset="0"/>
              </a:rPr>
              <a:t>Cache Memory</a:t>
            </a:r>
            <a:endParaRPr lang="en-US" sz="2800" b="1" dirty="0">
              <a:latin typeface="Helvetica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7353"/>
            <a:ext cx="10515600" cy="4351338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latin typeface="Helvetica" pitchFamily="2" charset="0"/>
              </a:rPr>
              <a:t>Cache memory is a very high speed semiconductor memory which can speed up the CPU. 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Helvetica" pitchFamily="2" charset="0"/>
              </a:rPr>
              <a:t>It acts as a buffer between the CPU and the main memory. 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Helvetica" pitchFamily="2" charset="0"/>
              </a:rPr>
              <a:t>It is used to hold those parts of data and program which are most frequently used by the CPU. 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Helvetica" pitchFamily="2" charset="0"/>
              </a:rPr>
              <a:t>The parts of data and programs are transferred from the disk to cache memory by the operating system, from where the CPU can access them.</a:t>
            </a:r>
          </a:p>
          <a:p>
            <a:r>
              <a:rPr lang="en-US" sz="1800" b="1" dirty="0" smtClean="0">
                <a:latin typeface="Helvetica" pitchFamily="2" charset="0"/>
              </a:rPr>
              <a:t>Advantages</a:t>
            </a:r>
          </a:p>
          <a:p>
            <a:pPr lvl="1"/>
            <a:r>
              <a:rPr lang="en-US" sz="1400" dirty="0" smtClean="0">
                <a:latin typeface="Helvetica" pitchFamily="2" charset="0"/>
              </a:rPr>
              <a:t>Cache memory is faster than main memory.</a:t>
            </a:r>
          </a:p>
          <a:p>
            <a:pPr lvl="1"/>
            <a:r>
              <a:rPr lang="en-US" sz="1400" dirty="0" smtClean="0">
                <a:latin typeface="Helvetica" pitchFamily="2" charset="0"/>
              </a:rPr>
              <a:t>It consumes less access time as compared to main memory.</a:t>
            </a:r>
          </a:p>
          <a:p>
            <a:pPr lvl="1"/>
            <a:r>
              <a:rPr lang="en-US" sz="1400" dirty="0" smtClean="0">
                <a:latin typeface="Helvetica" pitchFamily="2" charset="0"/>
              </a:rPr>
              <a:t>It stores the program that can be executed within a short period of time.</a:t>
            </a:r>
          </a:p>
          <a:p>
            <a:pPr lvl="1"/>
            <a:r>
              <a:rPr lang="en-US" sz="1400" dirty="0" smtClean="0">
                <a:latin typeface="Helvetica" pitchFamily="2" charset="0"/>
              </a:rPr>
              <a:t>It stores data for temporary use.</a:t>
            </a:r>
          </a:p>
          <a:p>
            <a:r>
              <a:rPr lang="en-US" sz="1800" b="1" dirty="0" smtClean="0">
                <a:latin typeface="Helvetica" pitchFamily="2" charset="0"/>
              </a:rPr>
              <a:t>Disadvantages</a:t>
            </a:r>
          </a:p>
          <a:p>
            <a:pPr lvl="1"/>
            <a:r>
              <a:rPr lang="en-US" sz="1400" dirty="0" smtClean="0">
                <a:latin typeface="Helvetica" pitchFamily="2" charset="0"/>
              </a:rPr>
              <a:t>Cache memory has limited capacity.</a:t>
            </a:r>
          </a:p>
          <a:p>
            <a:pPr lvl="1"/>
            <a:r>
              <a:rPr lang="en-US" sz="1400" dirty="0" smtClean="0">
                <a:latin typeface="Helvetica" pitchFamily="2" charset="0"/>
              </a:rPr>
              <a:t>It is very expensive.</a:t>
            </a:r>
          </a:p>
          <a:p>
            <a:pPr>
              <a:lnSpc>
                <a:spcPct val="150000"/>
              </a:lnSpc>
            </a:pPr>
            <a:endParaRPr lang="en-US" sz="1800" b="1" dirty="0">
              <a:latin typeface="Helvetica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4B-6B79-48A4-B825-13AC5CEDA856}" type="slidenum">
              <a:rPr lang="en-US" smtClean="0">
                <a:latin typeface="Helvetica" pitchFamily="2" charset="0"/>
              </a:rPr>
              <a:t>12</a:t>
            </a:fld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72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Helvetica" pitchFamily="2" charset="0"/>
              </a:rPr>
              <a:t>System Bus</a:t>
            </a:r>
            <a:endParaRPr lang="en-US" sz="2800" b="1" dirty="0">
              <a:latin typeface="Helvetica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7353"/>
            <a:ext cx="10515600" cy="4351338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latin typeface="Helvetica" pitchFamily="2" charset="0"/>
              </a:rPr>
              <a:t>A </a:t>
            </a:r>
            <a:r>
              <a:rPr lang="en-US" sz="1800" b="1" dirty="0" smtClean="0">
                <a:latin typeface="Helvetica" pitchFamily="2" charset="0"/>
              </a:rPr>
              <a:t>system bus</a:t>
            </a:r>
            <a:r>
              <a:rPr lang="en-US" sz="1800" dirty="0" smtClean="0">
                <a:latin typeface="Helvetica" pitchFamily="2" charset="0"/>
              </a:rPr>
              <a:t> is a single computer bus that connects the major components of a computer system, combining the functions of a </a:t>
            </a:r>
            <a:r>
              <a:rPr lang="en-US" sz="1800" b="1" dirty="0" smtClean="0">
                <a:latin typeface="Helvetica" pitchFamily="2" charset="0"/>
              </a:rPr>
              <a:t>data bus</a:t>
            </a:r>
            <a:r>
              <a:rPr lang="en-US" sz="1800" dirty="0" smtClean="0">
                <a:latin typeface="Helvetica" pitchFamily="2" charset="0"/>
              </a:rPr>
              <a:t> to carry information, an </a:t>
            </a:r>
            <a:r>
              <a:rPr lang="en-US" sz="1800" b="1" dirty="0" smtClean="0">
                <a:latin typeface="Helvetica" pitchFamily="2" charset="0"/>
              </a:rPr>
              <a:t>address bus </a:t>
            </a:r>
            <a:r>
              <a:rPr lang="en-US" sz="1800" dirty="0" smtClean="0">
                <a:latin typeface="Helvetica" pitchFamily="2" charset="0"/>
              </a:rPr>
              <a:t>to determine where it should be sent, and a </a:t>
            </a:r>
            <a:r>
              <a:rPr lang="en-US" sz="1800" b="1" dirty="0" smtClean="0">
                <a:latin typeface="Helvetica" pitchFamily="2" charset="0"/>
              </a:rPr>
              <a:t>control bus </a:t>
            </a:r>
            <a:r>
              <a:rPr lang="en-US" sz="1800" dirty="0" smtClean="0">
                <a:latin typeface="Helvetica" pitchFamily="2" charset="0"/>
              </a:rPr>
              <a:t>to determine its operation. 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Helvetica" pitchFamily="2" charset="0"/>
            </a:endParaRPr>
          </a:p>
          <a:p>
            <a:pPr>
              <a:lnSpc>
                <a:spcPct val="150000"/>
              </a:lnSpc>
            </a:pPr>
            <a:endParaRPr lang="en-US" sz="1800" dirty="0" smtClean="0">
              <a:latin typeface="Helvetica" pitchFamily="2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Helvetica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Helvetica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Helvetica" pitchFamily="2" charset="0"/>
              </a:rPr>
              <a:t>While the </a:t>
            </a:r>
            <a:r>
              <a:rPr lang="en-US" sz="1800" b="1" dirty="0" smtClean="0">
                <a:latin typeface="Helvetica" pitchFamily="2" charset="0"/>
              </a:rPr>
              <a:t>address bus </a:t>
            </a:r>
            <a:r>
              <a:rPr lang="en-US" sz="1800" dirty="0" smtClean="0">
                <a:latin typeface="Helvetica" pitchFamily="2" charset="0"/>
              </a:rPr>
              <a:t>carries the information about the device with which the CPU is communicating and the </a:t>
            </a:r>
            <a:r>
              <a:rPr lang="en-US" sz="1800" b="1" dirty="0" smtClean="0">
                <a:latin typeface="Helvetica" pitchFamily="2" charset="0"/>
              </a:rPr>
              <a:t>data bus </a:t>
            </a:r>
            <a:r>
              <a:rPr lang="en-US" sz="1800" dirty="0" smtClean="0">
                <a:latin typeface="Helvetica" pitchFamily="2" charset="0"/>
              </a:rPr>
              <a:t>carries the actual data being processed, the </a:t>
            </a:r>
            <a:r>
              <a:rPr lang="en-US" sz="1800" b="1" dirty="0" smtClean="0">
                <a:latin typeface="Helvetica" pitchFamily="2" charset="0"/>
              </a:rPr>
              <a:t>control bus </a:t>
            </a:r>
            <a:r>
              <a:rPr lang="en-US" sz="1800" dirty="0" smtClean="0">
                <a:latin typeface="Helvetica" pitchFamily="2" charset="0"/>
              </a:rPr>
              <a:t>carries commands from the CPU and returns status signals from the devices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4B-6B79-48A4-B825-13AC5CEDA856}" type="slidenum">
              <a:rPr lang="en-US" smtClean="0">
                <a:latin typeface="Helvetica" pitchFamily="2" charset="0"/>
              </a:rPr>
              <a:t>13</a:t>
            </a:fld>
            <a:endParaRPr lang="en-US" dirty="0">
              <a:latin typeface="Helvetica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052" y="2629884"/>
            <a:ext cx="3337775" cy="244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3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Helvetica" pitchFamily="2" charset="0"/>
              </a:rPr>
              <a:t>I/O Module</a:t>
            </a:r>
            <a:endParaRPr lang="en-US" sz="2800" b="1" dirty="0">
              <a:latin typeface="Helvetica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7353"/>
            <a:ext cx="10515600" cy="4351338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285750" indent="-285750"/>
            <a:r>
              <a:rPr lang="en-US" sz="1800" dirty="0" smtClean="0">
                <a:latin typeface="Helvetica" pitchFamily="2" charset="0"/>
              </a:rPr>
              <a:t>External devices are not generally connected directly into the bus system of the computer.</a:t>
            </a:r>
          </a:p>
          <a:p>
            <a:pPr marL="285750" indent="-285750"/>
            <a:r>
              <a:rPr lang="en-US" sz="1800" dirty="0" smtClean="0">
                <a:latin typeface="Helvetica" pitchFamily="2" charset="0"/>
              </a:rPr>
              <a:t>I/O module is an interface for the external devices (peripherals) of CPU and Memory.</a:t>
            </a:r>
          </a:p>
          <a:p>
            <a:pPr marL="285750" indent="-285750"/>
            <a:r>
              <a:rPr lang="en-US" sz="1800" dirty="0" smtClean="0">
                <a:latin typeface="Helvetica" pitchFamily="2" charset="0"/>
              </a:rPr>
              <a:t>Recognizes messages from device(s) addressed to it and accepts commands from the CPU</a:t>
            </a:r>
          </a:p>
          <a:p>
            <a:pPr marL="285750" indent="-285750"/>
            <a:r>
              <a:rPr lang="en-US" sz="1800" dirty="0" smtClean="0">
                <a:latin typeface="Helvetica" pitchFamily="2" charset="0"/>
              </a:rPr>
              <a:t>Provides a buffer where the data from memory can be held until it can be transferred to the disk</a:t>
            </a:r>
          </a:p>
          <a:p>
            <a:pPr marL="285750" indent="-285750"/>
            <a:r>
              <a:rPr lang="en-US" sz="1800" dirty="0" smtClean="0">
                <a:latin typeface="Helvetica" pitchFamily="2" charset="0"/>
              </a:rPr>
              <a:t>Provides the necessary registers and controls to perform a direct memory transfer </a:t>
            </a:r>
          </a:p>
          <a:p>
            <a:pPr marL="285750" indent="-285750"/>
            <a:r>
              <a:rPr lang="en-US" sz="1800" dirty="0" smtClean="0">
                <a:latin typeface="Helvetica" pitchFamily="2" charset="0"/>
              </a:rPr>
              <a:t>Physically controls the device</a:t>
            </a:r>
          </a:p>
          <a:p>
            <a:pPr marL="285750" indent="-285750"/>
            <a:r>
              <a:rPr lang="en-US" sz="1800" dirty="0" smtClean="0">
                <a:latin typeface="Helvetica" pitchFamily="2" charset="0"/>
              </a:rPr>
              <a:t>Copies data from its buffer to the device/from the CPU to its buffer</a:t>
            </a:r>
          </a:p>
          <a:p>
            <a:pPr marL="285750" indent="-285750"/>
            <a:r>
              <a:rPr lang="en-US" sz="1800" dirty="0" smtClean="0">
                <a:latin typeface="Helvetica" pitchFamily="2" charset="0"/>
              </a:rPr>
              <a:t>Notifies with interrupts</a:t>
            </a:r>
          </a:p>
          <a:p>
            <a:pPr marL="0" indent="0">
              <a:buNone/>
            </a:pPr>
            <a:endParaRPr lang="en-US" sz="1800" dirty="0">
              <a:latin typeface="Helvetica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4B-6B79-48A4-B825-13AC5CEDA856}" type="slidenum">
              <a:rPr lang="en-US" smtClean="0">
                <a:latin typeface="Helvetica" pitchFamily="2" charset="0"/>
              </a:rPr>
              <a:t>14</a:t>
            </a:fld>
            <a:endParaRPr lang="en-US" dirty="0">
              <a:latin typeface="Helvetica" pitchFamily="2" charset="0"/>
            </a:endParaRPr>
          </a:p>
        </p:txBody>
      </p:sp>
      <p:pic>
        <p:nvPicPr>
          <p:cNvPr id="6" name="Picture 3" descr="&#10;F08-02_W53                                                     00002474 CS1-Vol.8                      ACA2EEF9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06"/>
          <a:stretch>
            <a:fillRect/>
          </a:stretch>
        </p:blipFill>
        <p:spPr bwMode="auto">
          <a:xfrm>
            <a:off x="2163650" y="4609276"/>
            <a:ext cx="5803006" cy="133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24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pitchFamily="2" charset="0"/>
              </a:rPr>
              <a:t>Computer Fundamentals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latin typeface="Helvetica" pitchFamily="2" charset="0"/>
              </a:rPr>
              <a:t>Operating Systems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Helvetica" pitchFamily="2" charset="0"/>
              </a:rPr>
              <a:t>Basic elements of a computer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Helvetica" pitchFamily="2" charset="0"/>
              </a:rPr>
              <a:t>Processor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Helvetica" pitchFamily="2" charset="0"/>
              </a:rPr>
              <a:t>Main Memory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Helvetica" pitchFamily="2" charset="0"/>
              </a:rPr>
              <a:t>Secondary Memory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Helvetica" pitchFamily="2" charset="0"/>
              </a:rPr>
              <a:t>Cache Memory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Helvetica" pitchFamily="2" charset="0"/>
              </a:rPr>
              <a:t>System Bus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Helvetica" pitchFamily="2" charset="0"/>
              </a:rPr>
              <a:t>I/O Modules</a:t>
            </a:r>
          </a:p>
          <a:p>
            <a:pPr>
              <a:lnSpc>
                <a:spcPct val="150000"/>
              </a:lnSpc>
            </a:pPr>
            <a:endParaRPr lang="en-US" sz="1800" dirty="0" smtClean="0">
              <a:latin typeface="Helvetica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4B-6B79-48A4-B825-13AC5CEDA856}" type="slidenum">
              <a:rPr lang="en-US" smtClean="0">
                <a:latin typeface="Helvetica" pitchFamily="2" charset="0"/>
              </a:rPr>
              <a:t>2</a:t>
            </a:fld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82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pitchFamily="2" charset="0"/>
              </a:rPr>
              <a:t>Operating Systems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732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Helvetica" pitchFamily="2" charset="0"/>
              </a:rPr>
              <a:t>The operating system is the most important program that runs on a computer.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Helvetica" pitchFamily="2" charset="0"/>
              </a:rPr>
              <a:t>Operating system is an interface between computer and user.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Helvetica" pitchFamily="2" charset="0"/>
              </a:rPr>
              <a:t>It is responsible for the management and coordination of activities and the sharing of the resources of the computer.</a:t>
            </a:r>
          </a:p>
          <a:p>
            <a:pPr>
              <a:lnSpc>
                <a:spcPct val="150000"/>
              </a:lnSpc>
            </a:pPr>
            <a:endParaRPr lang="en-US" sz="1600" dirty="0" smtClean="0">
              <a:latin typeface="Helvetica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4B-6B79-48A4-B825-13AC5CEDA856}" type="slidenum">
              <a:rPr lang="en-US" smtClean="0">
                <a:latin typeface="Helvetica" pitchFamily="2" charset="0"/>
              </a:rPr>
              <a:t>3</a:t>
            </a:fld>
            <a:endParaRPr lang="en-US" dirty="0">
              <a:latin typeface="Helvetica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 rot="10800000" flipV="1">
            <a:off x="4408868" y="3252662"/>
            <a:ext cx="1940417" cy="597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0800000" flipV="1">
            <a:off x="4395989" y="4806954"/>
            <a:ext cx="1940417" cy="59775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0800000" flipV="1">
            <a:off x="4408868" y="4029808"/>
            <a:ext cx="1940417" cy="59775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0800000" flipV="1">
            <a:off x="4395989" y="5579204"/>
            <a:ext cx="1940417" cy="59775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10" name="Up Arrow 9"/>
          <p:cNvSpPr/>
          <p:nvPr/>
        </p:nvSpPr>
        <p:spPr>
          <a:xfrm>
            <a:off x="4687910" y="3850421"/>
            <a:ext cx="257577" cy="179387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4687910" y="4622671"/>
            <a:ext cx="257577" cy="179387"/>
          </a:xfrm>
          <a:prstGeom prst="up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4687910" y="5394596"/>
            <a:ext cx="257577" cy="179387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5743975" y="3842993"/>
            <a:ext cx="257577" cy="179387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743976" y="4622670"/>
            <a:ext cx="257577" cy="179387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5743977" y="5394595"/>
            <a:ext cx="257577" cy="179387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2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Helvetica" pitchFamily="2" charset="0"/>
              </a:rPr>
              <a:t>Major functions of </a:t>
            </a:r>
            <a:r>
              <a:rPr lang="en-US" sz="3000" b="1" dirty="0" smtClean="0">
                <a:latin typeface="Helvetica" pitchFamily="2" charset="0"/>
              </a:rPr>
              <a:t>Operating Systems</a:t>
            </a:r>
            <a:endParaRPr lang="en-US" sz="3000" b="1" dirty="0">
              <a:latin typeface="Helvetica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048" y="1830075"/>
            <a:ext cx="10515600" cy="4351338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>
                <a:latin typeface="Helvetica" pitchFamily="2" charset="0"/>
              </a:rPr>
              <a:t>Resource management</a:t>
            </a:r>
          </a:p>
          <a:p>
            <a:endParaRPr lang="en-US" sz="2000" dirty="0" smtClean="0">
              <a:latin typeface="Helvetica" pitchFamily="2" charset="0"/>
            </a:endParaRPr>
          </a:p>
          <a:p>
            <a:r>
              <a:rPr lang="en-US" sz="2000" dirty="0" smtClean="0">
                <a:latin typeface="Helvetica" pitchFamily="2" charset="0"/>
              </a:rPr>
              <a:t>Data management</a:t>
            </a:r>
          </a:p>
          <a:p>
            <a:endParaRPr lang="en-US" sz="2000" dirty="0" smtClean="0">
              <a:latin typeface="Helvetica" pitchFamily="2" charset="0"/>
            </a:endParaRPr>
          </a:p>
          <a:p>
            <a:r>
              <a:rPr lang="en-US" sz="2000" dirty="0" smtClean="0">
                <a:latin typeface="Helvetica" pitchFamily="2" charset="0"/>
              </a:rPr>
              <a:t>Job management</a:t>
            </a:r>
          </a:p>
          <a:p>
            <a:endParaRPr lang="en-US" sz="2000" dirty="0" smtClean="0">
              <a:latin typeface="Helvetica" pitchFamily="2" charset="0"/>
            </a:endParaRPr>
          </a:p>
          <a:p>
            <a:r>
              <a:rPr lang="en-US" sz="2000" dirty="0" smtClean="0">
                <a:latin typeface="Helvetica" pitchFamily="2" charset="0"/>
              </a:rPr>
              <a:t>Standard means of communication between User and Computer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4B-6B79-48A4-B825-13AC5CEDA856}" type="slidenum">
              <a:rPr lang="en-US" smtClean="0">
                <a:latin typeface="Helvetica" pitchFamily="2" charset="0"/>
              </a:rPr>
              <a:t>4</a:t>
            </a:fld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68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45969" cy="1325563"/>
          </a:xfrm>
        </p:spPr>
        <p:txBody>
          <a:bodyPr/>
          <a:lstStyle/>
          <a:p>
            <a:r>
              <a:rPr lang="en-US" b="1" dirty="0" smtClean="0">
                <a:latin typeface="Helvetica" pitchFamily="2" charset="0"/>
              </a:rPr>
              <a:t>Basic components of Computer </a:t>
            </a:r>
            <a:r>
              <a:rPr lang="en-US" b="1" dirty="0">
                <a:latin typeface="Helvetica" pitchFamily="2" charset="0"/>
              </a:rPr>
              <a:t>S</a:t>
            </a:r>
            <a:r>
              <a:rPr lang="en-US" b="1" dirty="0" smtClean="0">
                <a:latin typeface="Helvetica" pitchFamily="2" charset="0"/>
              </a:rPr>
              <a:t>ystem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000" b="1" dirty="0" smtClean="0">
                <a:latin typeface="Helvetica" pitchFamily="2" charset="0"/>
              </a:rPr>
              <a:t>Input Unit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 smtClean="0">
                <a:latin typeface="Helvetica" pitchFamily="2" charset="0"/>
              </a:rPr>
              <a:t>It accepts (or reads) the list of instructions and data from the outside word.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 smtClean="0">
                <a:latin typeface="Helvetica" pitchFamily="2" charset="0"/>
              </a:rPr>
              <a:t>It converts these instructions and data in computer acceptable format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 smtClean="0">
                <a:latin typeface="Helvetica" pitchFamily="2" charset="0"/>
              </a:rPr>
              <a:t>It supplies the converted instructions and data to the computer system for further processing.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b="1" dirty="0" smtClean="0">
                <a:latin typeface="Helvetica" pitchFamily="2" charset="0"/>
              </a:rPr>
              <a:t>Output Unit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 smtClean="0">
                <a:latin typeface="Helvetica" pitchFamily="2" charset="0"/>
              </a:rPr>
              <a:t>It accepts the results produced by the computer which are in coded form and hence cannot be easily understood by us.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 smtClean="0">
                <a:latin typeface="Helvetica" pitchFamily="2" charset="0"/>
              </a:rPr>
              <a:t>It converts these coded results to human acceptable (readable) form.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 smtClean="0">
                <a:latin typeface="Helvetica" pitchFamily="2" charset="0"/>
              </a:rPr>
              <a:t>It supplies the converted results to the outside world.</a:t>
            </a:r>
          </a:p>
          <a:p>
            <a:pPr marL="457200" lvl="1" indent="0">
              <a:lnSpc>
                <a:spcPct val="200000"/>
              </a:lnSpc>
              <a:buNone/>
            </a:pPr>
            <a:endParaRPr lang="en-US" sz="1600" b="1" dirty="0" smtClean="0">
              <a:latin typeface="Helvetica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4B-6B79-48A4-B825-13AC5CEDA856}" type="slidenum">
              <a:rPr lang="en-US" smtClean="0">
                <a:latin typeface="Helvetica" pitchFamily="2" charset="0"/>
              </a:rPr>
              <a:t>5</a:t>
            </a:fld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40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45969" cy="1325563"/>
          </a:xfrm>
        </p:spPr>
        <p:txBody>
          <a:bodyPr/>
          <a:lstStyle/>
          <a:p>
            <a:r>
              <a:rPr lang="en-US" b="1" dirty="0" smtClean="0">
                <a:latin typeface="Helvetica" pitchFamily="2" charset="0"/>
              </a:rPr>
              <a:t>Basic components of Computer </a:t>
            </a:r>
            <a:r>
              <a:rPr lang="en-US" b="1" dirty="0">
                <a:latin typeface="Helvetica" pitchFamily="2" charset="0"/>
              </a:rPr>
              <a:t>S</a:t>
            </a:r>
            <a:r>
              <a:rPr lang="en-US" b="1" dirty="0" smtClean="0">
                <a:latin typeface="Helvetica" pitchFamily="2" charset="0"/>
              </a:rPr>
              <a:t>ystem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000" b="1" dirty="0" smtClean="0">
                <a:latin typeface="Helvetica" pitchFamily="2" charset="0"/>
              </a:rPr>
              <a:t>Storage Unit</a:t>
            </a:r>
          </a:p>
          <a:p>
            <a:pPr lvl="1">
              <a:lnSpc>
                <a:spcPct val="200000"/>
              </a:lnSpc>
            </a:pPr>
            <a:r>
              <a:rPr lang="en-US" sz="1400" dirty="0" smtClean="0">
                <a:latin typeface="Helvetica" pitchFamily="2" charset="0"/>
              </a:rPr>
              <a:t>Store all the data to be processed and the instruction required for processing, </a:t>
            </a:r>
          </a:p>
          <a:p>
            <a:pPr lvl="1">
              <a:lnSpc>
                <a:spcPct val="200000"/>
              </a:lnSpc>
            </a:pPr>
            <a:r>
              <a:rPr lang="en-US" sz="1400" dirty="0" smtClean="0">
                <a:latin typeface="Helvetica" pitchFamily="2" charset="0"/>
              </a:rPr>
              <a:t>intermediate results of processing</a:t>
            </a:r>
          </a:p>
          <a:p>
            <a:pPr lvl="1">
              <a:lnSpc>
                <a:spcPct val="200000"/>
              </a:lnSpc>
            </a:pPr>
            <a:r>
              <a:rPr lang="en-US" sz="1400" dirty="0" smtClean="0">
                <a:latin typeface="Helvetica" pitchFamily="2" charset="0"/>
              </a:rPr>
              <a:t>final results of processing before these results are released to an output device.</a:t>
            </a:r>
          </a:p>
          <a:p>
            <a:pPr>
              <a:lnSpc>
                <a:spcPct val="200000"/>
              </a:lnSpc>
            </a:pPr>
            <a:endParaRPr lang="en-US" sz="1800" dirty="0" smtClean="0">
              <a:latin typeface="Helvetica" pitchFamily="2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sz="2000" b="1" dirty="0" smtClean="0">
              <a:latin typeface="Helvetica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4B-6B79-48A4-B825-13AC5CEDA856}" type="slidenum">
              <a:rPr lang="en-US" smtClean="0">
                <a:latin typeface="Helvetica" pitchFamily="2" charset="0"/>
              </a:rPr>
              <a:t>6</a:t>
            </a:fld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84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Helvetica" pitchFamily="2" charset="0"/>
              </a:rPr>
              <a:t>Central Processing Unit (CPU)</a:t>
            </a:r>
            <a:endParaRPr lang="en-US" sz="3000" b="1" dirty="0">
              <a:latin typeface="Helvetica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048" y="1830075"/>
            <a:ext cx="10515600" cy="4351338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600" dirty="0" smtClean="0">
                <a:latin typeface="Helvetica" pitchFamily="2" charset="0"/>
              </a:rPr>
              <a:t>CPU is considered as </a:t>
            </a:r>
            <a:r>
              <a:rPr lang="en-US" sz="1600" b="1" dirty="0" smtClean="0">
                <a:latin typeface="Helvetica" pitchFamily="2" charset="0"/>
              </a:rPr>
              <a:t>the brain of the computer.</a:t>
            </a:r>
          </a:p>
          <a:p>
            <a:r>
              <a:rPr lang="en-US" sz="1600" dirty="0" smtClean="0">
                <a:latin typeface="Helvetica" pitchFamily="2" charset="0"/>
              </a:rPr>
              <a:t>CPU performs all types of data processing operations.</a:t>
            </a:r>
          </a:p>
          <a:p>
            <a:r>
              <a:rPr lang="en-US" sz="1600" dirty="0" smtClean="0">
                <a:latin typeface="Helvetica" pitchFamily="2" charset="0"/>
              </a:rPr>
              <a:t>It stores data, intermediate results, and instructions (program).</a:t>
            </a:r>
          </a:p>
          <a:p>
            <a:r>
              <a:rPr lang="en-US" sz="1600" dirty="0" smtClean="0">
                <a:latin typeface="Helvetica" pitchFamily="2" charset="0"/>
              </a:rPr>
              <a:t>It controls the operation of all parts of the computer.</a:t>
            </a:r>
            <a:endParaRPr lang="en-US" sz="1600" dirty="0">
              <a:latin typeface="Helvetica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4B-6B79-48A4-B825-13AC5CEDA856}" type="slidenum">
              <a:rPr lang="en-US" smtClean="0">
                <a:latin typeface="Helvetica" pitchFamily="2" charset="0"/>
              </a:rPr>
              <a:t>7</a:t>
            </a:fld>
            <a:endParaRPr lang="en-US" dirty="0">
              <a:latin typeface="Helvetica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436" y="3379125"/>
            <a:ext cx="6211167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8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Helvetica" pitchFamily="2" charset="0"/>
              </a:rPr>
              <a:t>Control Unit</a:t>
            </a:r>
            <a:endParaRPr lang="en-US" sz="3000" b="1" dirty="0">
              <a:latin typeface="Helvetica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323" y="1690688"/>
            <a:ext cx="10515600" cy="4351338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1900" dirty="0" smtClean="0">
                <a:latin typeface="Helvetica" pitchFamily="2" charset="0"/>
              </a:rPr>
              <a:t>This unit controls the operations of all parts of the computer but does not carry out any actual data processing operations.</a:t>
            </a:r>
          </a:p>
          <a:p>
            <a:pPr>
              <a:lnSpc>
                <a:spcPct val="200000"/>
              </a:lnSpc>
            </a:pPr>
            <a:r>
              <a:rPr lang="en-US" sz="1900" dirty="0" smtClean="0">
                <a:latin typeface="Helvetica" pitchFamily="2" charset="0"/>
              </a:rPr>
              <a:t>Functions of this unit are −</a:t>
            </a:r>
          </a:p>
          <a:p>
            <a:pPr lvl="1">
              <a:lnSpc>
                <a:spcPct val="200000"/>
              </a:lnSpc>
            </a:pPr>
            <a:r>
              <a:rPr lang="en-US" sz="1600" dirty="0" smtClean="0">
                <a:latin typeface="Helvetica" pitchFamily="2" charset="0"/>
              </a:rPr>
              <a:t>It is responsible for controlling the transfer of data and instructions among other units of a computer.</a:t>
            </a:r>
          </a:p>
          <a:p>
            <a:pPr lvl="1">
              <a:lnSpc>
                <a:spcPct val="200000"/>
              </a:lnSpc>
            </a:pPr>
            <a:r>
              <a:rPr lang="en-US" sz="1600" dirty="0" smtClean="0">
                <a:latin typeface="Helvetica" pitchFamily="2" charset="0"/>
              </a:rPr>
              <a:t>It manages and coordinates all the units of the computer.</a:t>
            </a:r>
          </a:p>
          <a:p>
            <a:pPr lvl="1">
              <a:lnSpc>
                <a:spcPct val="200000"/>
              </a:lnSpc>
            </a:pPr>
            <a:r>
              <a:rPr lang="en-US" sz="1600" dirty="0" smtClean="0">
                <a:latin typeface="Helvetica" pitchFamily="2" charset="0"/>
              </a:rPr>
              <a:t>It obtains the instructions from the memory, interprets them, and directs the operation of the computer.</a:t>
            </a:r>
          </a:p>
          <a:p>
            <a:pPr lvl="1">
              <a:lnSpc>
                <a:spcPct val="200000"/>
              </a:lnSpc>
            </a:pPr>
            <a:r>
              <a:rPr lang="en-US" sz="1600" dirty="0" smtClean="0">
                <a:latin typeface="Helvetica" pitchFamily="2" charset="0"/>
              </a:rPr>
              <a:t>It communicates with Input/Output devices for transfer of data or results from storage.</a:t>
            </a:r>
          </a:p>
          <a:p>
            <a:pPr lvl="1">
              <a:lnSpc>
                <a:spcPct val="200000"/>
              </a:lnSpc>
            </a:pPr>
            <a:r>
              <a:rPr lang="en-US" sz="1600" dirty="0" smtClean="0">
                <a:latin typeface="Helvetica" pitchFamily="2" charset="0"/>
              </a:rPr>
              <a:t>It does not process or store data.</a:t>
            </a:r>
            <a:endParaRPr lang="en-US" sz="1600" dirty="0">
              <a:latin typeface="Helvetica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4B-6B79-48A4-B825-13AC5CEDA856}" type="slidenum">
              <a:rPr lang="en-US" smtClean="0">
                <a:latin typeface="Helvetica" pitchFamily="2" charset="0"/>
              </a:rPr>
              <a:t>8</a:t>
            </a:fld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53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Helvetica" pitchFamily="2" charset="0"/>
              </a:rPr>
              <a:t>Arithmetic Logic Unit (ALU)</a:t>
            </a:r>
            <a:endParaRPr lang="en-US" sz="3200" b="1" dirty="0">
              <a:latin typeface="Helvetica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9021"/>
            <a:ext cx="10515600" cy="4351338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1800" dirty="0" smtClean="0">
                <a:latin typeface="Helvetica" pitchFamily="2" charset="0"/>
              </a:rPr>
              <a:t>This unit consists of two subsections namely,</a:t>
            </a:r>
          </a:p>
          <a:p>
            <a:pPr lvl="1">
              <a:lnSpc>
                <a:spcPct val="200000"/>
              </a:lnSpc>
            </a:pPr>
            <a:r>
              <a:rPr lang="en-US" sz="1400" dirty="0" smtClean="0">
                <a:latin typeface="Helvetica" pitchFamily="2" charset="0"/>
              </a:rPr>
              <a:t>Arithmetic Section</a:t>
            </a:r>
          </a:p>
          <a:p>
            <a:pPr lvl="1">
              <a:lnSpc>
                <a:spcPct val="200000"/>
              </a:lnSpc>
            </a:pPr>
            <a:r>
              <a:rPr lang="en-US" sz="1400" dirty="0" smtClean="0">
                <a:latin typeface="Helvetica" pitchFamily="2" charset="0"/>
              </a:rPr>
              <a:t>Logic Section</a:t>
            </a:r>
          </a:p>
          <a:p>
            <a:pPr>
              <a:lnSpc>
                <a:spcPct val="200000"/>
              </a:lnSpc>
            </a:pPr>
            <a:r>
              <a:rPr lang="en-US" sz="1800" b="1" dirty="0" smtClean="0">
                <a:latin typeface="Helvetica" pitchFamily="2" charset="0"/>
              </a:rPr>
              <a:t>Arithmetic Section</a:t>
            </a:r>
          </a:p>
          <a:p>
            <a:pPr lvl="1">
              <a:lnSpc>
                <a:spcPct val="200000"/>
              </a:lnSpc>
            </a:pPr>
            <a:r>
              <a:rPr lang="en-US" sz="1400" dirty="0" smtClean="0">
                <a:latin typeface="Helvetica" pitchFamily="2" charset="0"/>
              </a:rPr>
              <a:t>Function of arithmetic section is to perform arithmetic operations like addition, subtraction, multiplication, and division. All complex operations are done by making repetitive use of the above operations.</a:t>
            </a:r>
          </a:p>
          <a:p>
            <a:pPr>
              <a:lnSpc>
                <a:spcPct val="200000"/>
              </a:lnSpc>
            </a:pPr>
            <a:r>
              <a:rPr lang="en-US" sz="1800" b="1" dirty="0" smtClean="0">
                <a:latin typeface="Helvetica" pitchFamily="2" charset="0"/>
              </a:rPr>
              <a:t>Logic Section</a:t>
            </a:r>
          </a:p>
          <a:p>
            <a:pPr lvl="1">
              <a:lnSpc>
                <a:spcPct val="200000"/>
              </a:lnSpc>
            </a:pPr>
            <a:r>
              <a:rPr lang="en-US" sz="1400" dirty="0" smtClean="0">
                <a:latin typeface="Helvetica" pitchFamily="2" charset="0"/>
              </a:rPr>
              <a:t>Function of logic section is to perform logic operations such as comparing, selecting, matching, and merging of data.</a:t>
            </a:r>
            <a:endParaRPr lang="en-US" sz="1400" dirty="0">
              <a:latin typeface="Helvetica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4B-6B79-48A4-B825-13AC5CEDA856}" type="slidenum">
              <a:rPr lang="en-US" smtClean="0">
                <a:latin typeface="Helvetica" pitchFamily="2" charset="0"/>
              </a:rPr>
              <a:t>9</a:t>
            </a:fld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41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1032</Words>
  <Application>Microsoft Office PowerPoint</Application>
  <PresentationFormat>Widescreen</PresentationFormat>
  <Paragraphs>123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Office Theme</vt:lpstr>
      <vt:lpstr>Programming Basic</vt:lpstr>
      <vt:lpstr>Computer Fundamentals</vt:lpstr>
      <vt:lpstr>Operating Systems</vt:lpstr>
      <vt:lpstr>Major functions of Operating Systems</vt:lpstr>
      <vt:lpstr>Basic components of Computer System</vt:lpstr>
      <vt:lpstr>Basic components of Computer System</vt:lpstr>
      <vt:lpstr>Central Processing Unit (CPU)</vt:lpstr>
      <vt:lpstr>Control Unit</vt:lpstr>
      <vt:lpstr>Arithmetic Logic Unit (ALU)</vt:lpstr>
      <vt:lpstr>Primary Memory (Main Memory)</vt:lpstr>
      <vt:lpstr>Secondary Memory</vt:lpstr>
      <vt:lpstr>Cache Memory</vt:lpstr>
      <vt:lpstr>System Bus</vt:lpstr>
      <vt:lpstr>I/O Module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Basic</dc:title>
  <dc:creator>Yamone Oo</dc:creator>
  <cp:lastModifiedBy>Yamone Oo</cp:lastModifiedBy>
  <cp:revision>22</cp:revision>
  <dcterms:created xsi:type="dcterms:W3CDTF">2020-03-02T04:44:23Z</dcterms:created>
  <dcterms:modified xsi:type="dcterms:W3CDTF">2020-03-02T07:08:17Z</dcterms:modified>
</cp:coreProperties>
</file>