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6" d="100"/>
          <a:sy n="66" d="100"/>
        </p:scale>
        <p:origin x="48" y="9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86873-E28A-68ED-7148-A446DC60DC5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C3C4DAA-D8FE-5B86-7449-343F6340A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2F518DD-2692-EF94-611C-8CCE656EFDC6}"/>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5" name="页脚占位符 4">
            <a:extLst>
              <a:ext uri="{FF2B5EF4-FFF2-40B4-BE49-F238E27FC236}">
                <a16:creationId xmlns:a16="http://schemas.microsoft.com/office/drawing/2014/main" id="{83F69EE4-4E19-72A6-D2BA-44E1613BBA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D77DE8-2D47-0B24-9A3F-37A56E82667D}"/>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3006379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99F6A-3F2F-0BB6-3132-321EA59A75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8EC649-C8A6-D6CD-BC2E-F7A6B34ACD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9381E2F-E48D-3C96-93E6-DF9EA449428D}"/>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5" name="页脚占位符 4">
            <a:extLst>
              <a:ext uri="{FF2B5EF4-FFF2-40B4-BE49-F238E27FC236}">
                <a16:creationId xmlns:a16="http://schemas.microsoft.com/office/drawing/2014/main" id="{0202DFC1-248C-41DE-3F26-64092CF541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51B400-5F05-45A4-373F-B48F41B34616}"/>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412124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BA0F986-B67F-FA19-7A47-724445173B6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1A15-8592-0501-A7ED-1396F6007DB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09DA8E-9C86-9AD2-377E-B215C74DB706}"/>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5" name="页脚占位符 4">
            <a:extLst>
              <a:ext uri="{FF2B5EF4-FFF2-40B4-BE49-F238E27FC236}">
                <a16:creationId xmlns:a16="http://schemas.microsoft.com/office/drawing/2014/main" id="{82A3F7DB-C7FB-ADB3-2CEC-0554016889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7229FB-99B3-534E-E815-93D8848C983C}"/>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324566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041DC-868A-57DE-2AD8-A9DF79B495D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5B2806-1657-05AB-7162-446B717C0F3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9D69A8-5F93-C444-8E02-D3460DBCCAD3}"/>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5" name="页脚占位符 4">
            <a:extLst>
              <a:ext uri="{FF2B5EF4-FFF2-40B4-BE49-F238E27FC236}">
                <a16:creationId xmlns:a16="http://schemas.microsoft.com/office/drawing/2014/main" id="{70E4A46F-E00E-D999-AB61-7100F312FF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9F341-1933-080A-8D5C-3E0AC2BB9EB1}"/>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55181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7F4AD-C3E5-CD3E-FF62-AFA6876B0E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3AD3DC-4DAF-F765-9DA4-6769EEFB63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E74DAAE-FB18-C311-E8AE-AFA2E70611B2}"/>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5" name="页脚占位符 4">
            <a:extLst>
              <a:ext uri="{FF2B5EF4-FFF2-40B4-BE49-F238E27FC236}">
                <a16:creationId xmlns:a16="http://schemas.microsoft.com/office/drawing/2014/main" id="{C5160C39-8C25-2300-E3E3-E305558EEB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79AA99-AD82-F139-341F-28BF1D7C0013}"/>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127005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5601B2-E2A4-6164-B736-8C473B13ED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1C100A-2D74-507B-2B0B-B6C0F4ED423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762DB8-5775-60E2-6DC5-BC9D04A3FA3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40ADA2D-750C-3303-6E0F-E5885D9F0CA1}"/>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6" name="页脚占位符 5">
            <a:extLst>
              <a:ext uri="{FF2B5EF4-FFF2-40B4-BE49-F238E27FC236}">
                <a16:creationId xmlns:a16="http://schemas.microsoft.com/office/drawing/2014/main" id="{4109AE3C-DEC7-DCFB-BF18-5D5B731367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5BC9DF-B4B0-6B3B-EA17-32AC66D59964}"/>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3561354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21CFCC-3DF8-4566-5444-43C51F2D03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1723DB3-0C8B-2FEF-06D1-E18C93C979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01AB9F9-BDA0-A4BC-D84E-7819E99DAE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C7B49A2-2F90-D808-9FAC-8E1206C34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28D10D-97C1-B3FF-061F-97B716A934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E425752-C2A7-7F1B-D728-86CF85FA655C}"/>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8" name="页脚占位符 7">
            <a:extLst>
              <a:ext uri="{FF2B5EF4-FFF2-40B4-BE49-F238E27FC236}">
                <a16:creationId xmlns:a16="http://schemas.microsoft.com/office/drawing/2014/main" id="{B6B6E561-594A-3D73-3012-415D961F6C6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C7A5BF-9DA3-3AB1-AAEB-8F379B3BA8B5}"/>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319445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52480-51BF-70DC-05B2-4779CA321D8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1C4B02-5A4F-4873-0A1A-A5C30D910BE0}"/>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4" name="页脚占位符 3">
            <a:extLst>
              <a:ext uri="{FF2B5EF4-FFF2-40B4-BE49-F238E27FC236}">
                <a16:creationId xmlns:a16="http://schemas.microsoft.com/office/drawing/2014/main" id="{A4144CA3-F6DB-B32D-6D8D-02431549D89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137D897-572F-EB8B-000A-B1E875441020}"/>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1814902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06DC57-1654-6AF2-09CB-249A0886120B}"/>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3" name="页脚占位符 2">
            <a:extLst>
              <a:ext uri="{FF2B5EF4-FFF2-40B4-BE49-F238E27FC236}">
                <a16:creationId xmlns:a16="http://schemas.microsoft.com/office/drawing/2014/main" id="{19005A40-E2AF-8870-DA42-198BFBA833A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2CC7809-5770-5895-78DE-A61B686A9E9B}"/>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3166817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F01BF-9E5D-FAF4-A764-24CDDEB558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937B06-FDF3-AFFD-4BD9-3E05420BD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4ABC2B6-4D28-92ED-28EA-EE01D5A7F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05BF0-69CB-BF67-B6B9-1E2027083800}"/>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6" name="页脚占位符 5">
            <a:extLst>
              <a:ext uri="{FF2B5EF4-FFF2-40B4-BE49-F238E27FC236}">
                <a16:creationId xmlns:a16="http://schemas.microsoft.com/office/drawing/2014/main" id="{A36A811D-CC8B-96DF-C528-CC7FFDAFE45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AEE990-97E8-AEAA-B2EB-50DE402CEECD}"/>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43124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7B87-C8F9-A412-066E-C5418D3211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3104460-2DB1-0A3A-0E58-64A25F03E8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07F646E-C16A-0DAA-D3E7-F8BB4E512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49FF3A9-04B8-32A2-FB7F-67BD5EA2A035}"/>
              </a:ext>
            </a:extLst>
          </p:cNvPr>
          <p:cNvSpPr>
            <a:spLocks noGrp="1"/>
          </p:cNvSpPr>
          <p:nvPr>
            <p:ph type="dt" sz="half" idx="10"/>
          </p:nvPr>
        </p:nvSpPr>
        <p:spPr/>
        <p:txBody>
          <a:bodyPr/>
          <a:lstStyle/>
          <a:p>
            <a:fld id="{9270335D-278F-4B51-B577-70C840565E96}" type="datetimeFigureOut">
              <a:rPr lang="zh-CN" altLang="en-US" smtClean="0"/>
              <a:t>2022/7/4</a:t>
            </a:fld>
            <a:endParaRPr lang="zh-CN" altLang="en-US"/>
          </a:p>
        </p:txBody>
      </p:sp>
      <p:sp>
        <p:nvSpPr>
          <p:cNvPr id="6" name="页脚占位符 5">
            <a:extLst>
              <a:ext uri="{FF2B5EF4-FFF2-40B4-BE49-F238E27FC236}">
                <a16:creationId xmlns:a16="http://schemas.microsoft.com/office/drawing/2014/main" id="{E89221A1-FA22-BC6D-C3E6-219C3638C9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A70D82-695D-68F9-280F-2A934CE7657E}"/>
              </a:ext>
            </a:extLst>
          </p:cNvPr>
          <p:cNvSpPr>
            <a:spLocks noGrp="1"/>
          </p:cNvSpPr>
          <p:nvPr>
            <p:ph type="sldNum" sz="quarter" idx="12"/>
          </p:nvPr>
        </p:nvSpPr>
        <p:spPr/>
        <p:txBody>
          <a:body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62790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44702C-5627-C183-FEFC-FAFE6A451D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382929-E2C6-5305-B137-E7921B072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E7576-03DE-41DB-A175-DD50FCD8D5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0335D-278F-4B51-B577-70C840565E96}" type="datetimeFigureOut">
              <a:rPr lang="zh-CN" altLang="en-US" smtClean="0"/>
              <a:t>2022/7/4</a:t>
            </a:fld>
            <a:endParaRPr lang="zh-CN" altLang="en-US"/>
          </a:p>
        </p:txBody>
      </p:sp>
      <p:sp>
        <p:nvSpPr>
          <p:cNvPr id="5" name="页脚占位符 4">
            <a:extLst>
              <a:ext uri="{FF2B5EF4-FFF2-40B4-BE49-F238E27FC236}">
                <a16:creationId xmlns:a16="http://schemas.microsoft.com/office/drawing/2014/main" id="{A1B07EDB-1BC3-0C59-3AD3-B2748FC56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C06FC7-83C3-656E-F5C8-DA74EC3DB3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0CDCB0-288F-4A55-B78F-5A5D0F67318E}" type="slidenum">
              <a:rPr lang="zh-CN" altLang="en-US" smtClean="0"/>
              <a:t>‹#›</a:t>
            </a:fld>
            <a:endParaRPr lang="zh-CN" altLang="en-US"/>
          </a:p>
        </p:txBody>
      </p:sp>
    </p:spTree>
    <p:extLst>
      <p:ext uri="{BB962C8B-B14F-4D97-AF65-F5344CB8AC3E}">
        <p14:creationId xmlns:p14="http://schemas.microsoft.com/office/powerpoint/2010/main" val="2650105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5B25F7C-ECD6-93F7-D37F-71F2690D377E}"/>
              </a:ext>
            </a:extLst>
          </p:cNvPr>
          <p:cNvPicPr>
            <a:picLocks noChangeAspect="1"/>
          </p:cNvPicPr>
          <p:nvPr/>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5B94A0B-CCB3-A33E-4774-067A2C62011A}"/>
              </a:ext>
            </a:extLst>
          </p:cNvPr>
          <p:cNvSpPr>
            <a:spLocks noGrp="1"/>
          </p:cNvSpPr>
          <p:nvPr>
            <p:ph type="ctrTitle"/>
          </p:nvPr>
        </p:nvSpPr>
        <p:spPr>
          <a:xfrm>
            <a:off x="8552481" y="4781428"/>
            <a:ext cx="2877519" cy="952743"/>
          </a:xfrm>
        </p:spPr>
        <p:txBody>
          <a:bodyPr/>
          <a:lstStyle/>
          <a:p>
            <a:r>
              <a:rPr lang="zh-CN" altLang="en-US" dirty="0"/>
              <a:t>彭德怀</a:t>
            </a:r>
          </a:p>
        </p:txBody>
      </p:sp>
      <p:sp>
        <p:nvSpPr>
          <p:cNvPr id="3" name="副标题 2">
            <a:extLst>
              <a:ext uri="{FF2B5EF4-FFF2-40B4-BE49-F238E27FC236}">
                <a16:creationId xmlns:a16="http://schemas.microsoft.com/office/drawing/2014/main" id="{B16705EA-EBD1-10A7-1475-1AE752E45201}"/>
              </a:ext>
            </a:extLst>
          </p:cNvPr>
          <p:cNvSpPr>
            <a:spLocks noGrp="1"/>
          </p:cNvSpPr>
          <p:nvPr>
            <p:ph type="subTitle" idx="1"/>
          </p:nvPr>
        </p:nvSpPr>
        <p:spPr>
          <a:xfrm>
            <a:off x="8715213" y="5915059"/>
            <a:ext cx="2552054" cy="381026"/>
          </a:xfrm>
        </p:spPr>
        <p:txBody>
          <a:bodyPr>
            <a:normAutofit fontScale="92500" lnSpcReduction="10000"/>
          </a:bodyPr>
          <a:lstStyle/>
          <a:p>
            <a:r>
              <a:rPr lang="en-US" altLang="zh-CN" dirty="0"/>
              <a:t>By htfc786 </a:t>
            </a:r>
            <a:r>
              <a:rPr lang="zh-CN" altLang="en-US" dirty="0"/>
              <a:t>韩风</a:t>
            </a:r>
          </a:p>
        </p:txBody>
      </p:sp>
    </p:spTree>
    <p:extLst>
      <p:ext uri="{BB962C8B-B14F-4D97-AF65-F5344CB8AC3E}">
        <p14:creationId xmlns:p14="http://schemas.microsoft.com/office/powerpoint/2010/main" val="152794594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E12F-05C5-92D7-6D53-D3CCA5597DAA}"/>
              </a:ext>
            </a:extLst>
          </p:cNvPr>
          <p:cNvSpPr>
            <a:spLocks noGrp="1"/>
          </p:cNvSpPr>
          <p:nvPr>
            <p:ph type="title"/>
          </p:nvPr>
        </p:nvSpPr>
        <p:spPr/>
        <p:txBody>
          <a:bodyPr/>
          <a:lstStyle/>
          <a:p>
            <a:r>
              <a:rPr lang="zh-CN" altLang="en-US" dirty="0"/>
              <a:t>彭德怀介绍</a:t>
            </a:r>
          </a:p>
        </p:txBody>
      </p:sp>
      <p:sp>
        <p:nvSpPr>
          <p:cNvPr id="3" name="内容占位符 2">
            <a:extLst>
              <a:ext uri="{FF2B5EF4-FFF2-40B4-BE49-F238E27FC236}">
                <a16:creationId xmlns:a16="http://schemas.microsoft.com/office/drawing/2014/main" id="{0C2C5A78-174B-2183-8C40-0D3DC7D795E4}"/>
              </a:ext>
            </a:extLst>
          </p:cNvPr>
          <p:cNvSpPr>
            <a:spLocks noGrp="1"/>
          </p:cNvSpPr>
          <p:nvPr>
            <p:ph idx="1"/>
          </p:nvPr>
        </p:nvSpPr>
        <p:spPr>
          <a:xfrm>
            <a:off x="838201" y="1825625"/>
            <a:ext cx="6286994" cy="4351338"/>
          </a:xfrm>
        </p:spPr>
        <p:txBody>
          <a:bodyPr/>
          <a:lstStyle/>
          <a:p>
            <a:r>
              <a:rPr lang="zh-CN" altLang="en-US" sz="3600" dirty="0"/>
              <a:t>彭德怀（</a:t>
            </a:r>
            <a:r>
              <a:rPr lang="en-US" altLang="zh-CN" sz="3600" dirty="0"/>
              <a:t>1898</a:t>
            </a:r>
            <a:r>
              <a:rPr lang="zh-CN" altLang="en-US" sz="3600" dirty="0"/>
              <a:t>年</a:t>
            </a:r>
            <a:r>
              <a:rPr lang="en-US" altLang="zh-CN" sz="3600" dirty="0"/>
              <a:t>10</a:t>
            </a:r>
            <a:r>
              <a:rPr lang="zh-CN" altLang="en-US" sz="3600" dirty="0"/>
              <a:t>月</a:t>
            </a:r>
            <a:r>
              <a:rPr lang="en-US" altLang="zh-CN" sz="3600" dirty="0"/>
              <a:t>24</a:t>
            </a:r>
            <a:r>
              <a:rPr lang="zh-CN" altLang="en-US" sz="3600" dirty="0"/>
              <a:t>日</a:t>
            </a:r>
            <a:r>
              <a:rPr lang="en-US" altLang="zh-CN" sz="3600" dirty="0"/>
              <a:t>-1974</a:t>
            </a:r>
            <a:r>
              <a:rPr lang="zh-CN" altLang="en-US" sz="3600" dirty="0"/>
              <a:t>年</a:t>
            </a:r>
            <a:r>
              <a:rPr lang="en-US" altLang="zh-CN" sz="3600" dirty="0"/>
              <a:t>11</a:t>
            </a:r>
            <a:r>
              <a:rPr lang="zh-CN" altLang="en-US" sz="3600" dirty="0"/>
              <a:t>月</a:t>
            </a:r>
            <a:r>
              <a:rPr lang="en-US" altLang="zh-CN" sz="3600" dirty="0"/>
              <a:t>29</a:t>
            </a:r>
            <a:r>
              <a:rPr lang="zh-CN" altLang="en-US" sz="3600" dirty="0"/>
              <a:t>日），男，原名得华，号石穿，出生于湖南省湘潭县彭家围子。中华人民共和国开国元帅，无产阶级革命家，军事家，政治家，中国人民解放军创建人和领导人之一</a:t>
            </a:r>
            <a:endParaRPr lang="en-US" altLang="zh-CN" sz="3600" dirty="0"/>
          </a:p>
          <a:p>
            <a:endParaRPr lang="zh-CN" altLang="en-US" dirty="0"/>
          </a:p>
        </p:txBody>
      </p:sp>
      <p:pic>
        <p:nvPicPr>
          <p:cNvPr id="2050" name="Picture 2">
            <a:extLst>
              <a:ext uri="{FF2B5EF4-FFF2-40B4-BE49-F238E27FC236}">
                <a16:creationId xmlns:a16="http://schemas.microsoft.com/office/drawing/2014/main" id="{65CDD4EF-BE87-F2DC-343E-FE543996B2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991" y="854471"/>
            <a:ext cx="3803808" cy="514905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F724BAF-CA4A-154F-1D16-C754A7520207}"/>
              </a:ext>
            </a:extLst>
          </p:cNvPr>
          <p:cNvSpPr txBox="1"/>
          <p:nvPr/>
        </p:nvSpPr>
        <p:spPr>
          <a:xfrm>
            <a:off x="9832769" y="6176963"/>
            <a:ext cx="1844039" cy="523220"/>
          </a:xfrm>
          <a:prstGeom prst="rect">
            <a:avLst/>
          </a:prstGeom>
          <a:noFill/>
        </p:spPr>
        <p:txBody>
          <a:bodyPr wrap="square" rtlCol="0">
            <a:spAutoFit/>
          </a:bodyPr>
          <a:lstStyle/>
          <a:p>
            <a:r>
              <a:rPr lang="en-US" altLang="zh-CN" sz="2800" dirty="0"/>
              <a:t>By htfc786</a:t>
            </a:r>
            <a:endParaRPr lang="zh-CN" altLang="en-US" sz="2800" dirty="0"/>
          </a:p>
        </p:txBody>
      </p:sp>
    </p:spTree>
    <p:extLst>
      <p:ext uri="{BB962C8B-B14F-4D97-AF65-F5344CB8AC3E}">
        <p14:creationId xmlns:p14="http://schemas.microsoft.com/office/powerpoint/2010/main" val="4133050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16152-3E79-4D81-809F-A1F0102F44C2}"/>
              </a:ext>
            </a:extLst>
          </p:cNvPr>
          <p:cNvSpPr>
            <a:spLocks noGrp="1"/>
          </p:cNvSpPr>
          <p:nvPr>
            <p:ph type="title"/>
          </p:nvPr>
        </p:nvSpPr>
        <p:spPr/>
        <p:txBody>
          <a:bodyPr/>
          <a:lstStyle/>
          <a:p>
            <a:r>
              <a:rPr lang="zh-CN" altLang="en-US" dirty="0"/>
              <a:t>外貌形象与言谈举止</a:t>
            </a:r>
          </a:p>
        </p:txBody>
      </p:sp>
      <p:sp>
        <p:nvSpPr>
          <p:cNvPr id="3" name="内容占位符 2">
            <a:extLst>
              <a:ext uri="{FF2B5EF4-FFF2-40B4-BE49-F238E27FC236}">
                <a16:creationId xmlns:a16="http://schemas.microsoft.com/office/drawing/2014/main" id="{3997E963-24F7-7E2D-C8E4-CCA96E536AD1}"/>
              </a:ext>
            </a:extLst>
          </p:cNvPr>
          <p:cNvSpPr>
            <a:spLocks noGrp="1"/>
          </p:cNvSpPr>
          <p:nvPr>
            <p:ph idx="1"/>
          </p:nvPr>
        </p:nvSpPr>
        <p:spPr/>
        <p:txBody>
          <a:bodyPr>
            <a:normAutofit lnSpcReduction="10000"/>
          </a:bodyPr>
          <a:lstStyle/>
          <a:p>
            <a:r>
              <a:rPr lang="zh-CN" altLang="en-US" sz="3600" dirty="0"/>
              <a:t>彭德怀是一位个性特别鲜明的人物。他最为人称道、让人佩服的是身经百战、威武坦荡、谨慎果断、叱咤风云的军事指挥才能和显赫战功，以及刚正不阿、正气凛然、光明磊落、不唯书不唯上、实事求是、敢于同错误路线作斗争的铁骨铮铮硬汉子品格，这里要讲的是他优秀品质里的另一面</a:t>
            </a:r>
            <a:r>
              <a:rPr lang="en-US" altLang="zh-CN" sz="3600" dirty="0"/>
              <a:t>———</a:t>
            </a:r>
            <a:r>
              <a:rPr lang="zh-CN" altLang="en-US" sz="3600" dirty="0"/>
              <a:t>做人做事严于律己、光明磊落而知错即改、勇于道歉的故事，这些感人往事集中表现了他作为一名优秀共产党领导干部的担当品质。</a:t>
            </a:r>
          </a:p>
          <a:p>
            <a:endParaRPr lang="zh-CN" altLang="en-US" dirty="0"/>
          </a:p>
        </p:txBody>
      </p:sp>
      <p:sp>
        <p:nvSpPr>
          <p:cNvPr id="5" name="文本框 4">
            <a:extLst>
              <a:ext uri="{FF2B5EF4-FFF2-40B4-BE49-F238E27FC236}">
                <a16:creationId xmlns:a16="http://schemas.microsoft.com/office/drawing/2014/main" id="{A7F08DAD-EBD3-2E7D-1792-06800D57F75D}"/>
              </a:ext>
            </a:extLst>
          </p:cNvPr>
          <p:cNvSpPr txBox="1"/>
          <p:nvPr/>
        </p:nvSpPr>
        <p:spPr>
          <a:xfrm>
            <a:off x="9597638" y="766296"/>
            <a:ext cx="1556656" cy="523220"/>
          </a:xfrm>
          <a:prstGeom prst="rect">
            <a:avLst/>
          </a:prstGeom>
          <a:noFill/>
        </p:spPr>
        <p:txBody>
          <a:bodyPr wrap="square" rtlCol="0">
            <a:spAutoFit/>
          </a:bodyPr>
          <a:lstStyle/>
          <a:p>
            <a:r>
              <a:rPr lang="en-US" altLang="zh-CN" sz="2800" dirty="0"/>
              <a:t>By </a:t>
            </a:r>
            <a:r>
              <a:rPr lang="zh-CN" altLang="en-US" sz="2800" dirty="0"/>
              <a:t>韩风</a:t>
            </a:r>
          </a:p>
        </p:txBody>
      </p:sp>
      <p:sp>
        <p:nvSpPr>
          <p:cNvPr id="8" name="内容占位符 2">
            <a:extLst>
              <a:ext uri="{FF2B5EF4-FFF2-40B4-BE49-F238E27FC236}">
                <a16:creationId xmlns:a16="http://schemas.microsoft.com/office/drawing/2014/main" id="{116FC2E3-482E-A35C-3B22-3ACA2752D95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dirty="0"/>
              <a:t>彭德怀身经百战，运筹帷幄</a:t>
            </a:r>
            <a:r>
              <a:rPr lang="en-US" altLang="zh-CN" sz="3600" dirty="0"/>
              <a:t>,</a:t>
            </a:r>
            <a:r>
              <a:rPr lang="zh-CN" altLang="zh-CN" sz="3600" dirty="0"/>
              <a:t>有</a:t>
            </a:r>
            <a:r>
              <a:rPr lang="zh-CN" altLang="en-US" sz="3600" dirty="0"/>
              <a:t>显赫战功，刚正不阿，正义，实事求是，敢于斗争，严于律己，知错即改，有担当。是一名优秀共产党领导。</a:t>
            </a:r>
          </a:p>
          <a:p>
            <a:r>
              <a:rPr lang="zh-CN" altLang="en-US" sz="3600" dirty="0"/>
              <a:t>他愉快爱笑，身体健康。动作和说话敏捷，有才智，吃苦耐劳，活泼，不吸烟喝酒，喜欢孩子，常有孩子跟着，脱棉衣给小号手。</a:t>
            </a:r>
          </a:p>
          <a:p>
            <a:endParaRPr lang="zh-CN" altLang="en-US" sz="3600" dirty="0"/>
          </a:p>
          <a:p>
            <a:endParaRPr lang="zh-CN" altLang="en-US" dirty="0"/>
          </a:p>
        </p:txBody>
      </p:sp>
    </p:spTree>
    <p:extLst>
      <p:ext uri="{BB962C8B-B14F-4D97-AF65-F5344CB8AC3E}">
        <p14:creationId xmlns:p14="http://schemas.microsoft.com/office/powerpoint/2010/main" val="356134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E7BDB-B141-E5C5-9804-D7A03EFDFB7D}"/>
              </a:ext>
            </a:extLst>
          </p:cNvPr>
          <p:cNvSpPr>
            <a:spLocks noGrp="1"/>
          </p:cNvSpPr>
          <p:nvPr>
            <p:ph type="title"/>
          </p:nvPr>
        </p:nvSpPr>
        <p:spPr/>
        <p:txBody>
          <a:bodyPr/>
          <a:lstStyle/>
          <a:p>
            <a:r>
              <a:rPr lang="zh-CN" altLang="en-US" dirty="0"/>
              <a:t>出生与家庭（原文）</a:t>
            </a:r>
          </a:p>
        </p:txBody>
      </p:sp>
      <p:sp>
        <p:nvSpPr>
          <p:cNvPr id="3" name="内容占位符 2">
            <a:extLst>
              <a:ext uri="{FF2B5EF4-FFF2-40B4-BE49-F238E27FC236}">
                <a16:creationId xmlns:a16="http://schemas.microsoft.com/office/drawing/2014/main" id="{14611464-7CF5-C478-EFFA-8E493E8D891C}"/>
              </a:ext>
            </a:extLst>
          </p:cNvPr>
          <p:cNvSpPr>
            <a:spLocks noGrp="1"/>
          </p:cNvSpPr>
          <p:nvPr>
            <p:ph idx="1"/>
          </p:nvPr>
        </p:nvSpPr>
        <p:spPr/>
        <p:txBody>
          <a:bodyPr/>
          <a:lstStyle/>
          <a:p>
            <a:pPr>
              <a:lnSpc>
                <a:spcPct val="150000"/>
              </a:lnSpc>
            </a:pPr>
            <a:r>
              <a:rPr lang="zh-CN" altLang="en-US" dirty="0"/>
              <a:t>彭德怀自己的家庭是富农。他六岁那年死了母亲，他的父亲续弦后，后母憎嫌彭德怀，因为他使她想起了她的前任。她送他到一所老式私塾去念书，在那里常常挨老师打。 彭德怀显然很有能力照顾自己：有一次挨打时，他举起一条板凳，揍了老师一下，就逃之 夭夭。老师在本地法院告他，他的后母把他赶了出来。 </a:t>
            </a:r>
          </a:p>
        </p:txBody>
      </p:sp>
      <p:sp>
        <p:nvSpPr>
          <p:cNvPr id="4" name="文本框 3">
            <a:extLst>
              <a:ext uri="{FF2B5EF4-FFF2-40B4-BE49-F238E27FC236}">
                <a16:creationId xmlns:a16="http://schemas.microsoft.com/office/drawing/2014/main" id="{66F2B690-CCA4-0B3D-A7D1-6E254EEAC9DE}"/>
              </a:ext>
            </a:extLst>
          </p:cNvPr>
          <p:cNvSpPr txBox="1"/>
          <p:nvPr/>
        </p:nvSpPr>
        <p:spPr>
          <a:xfrm>
            <a:off x="9310255" y="766296"/>
            <a:ext cx="1844039" cy="523220"/>
          </a:xfrm>
          <a:prstGeom prst="rect">
            <a:avLst/>
          </a:prstGeom>
          <a:noFill/>
        </p:spPr>
        <p:txBody>
          <a:bodyPr wrap="square" rtlCol="0">
            <a:spAutoFit/>
          </a:bodyPr>
          <a:lstStyle/>
          <a:p>
            <a:r>
              <a:rPr lang="en-US" altLang="zh-CN" sz="2800" dirty="0"/>
              <a:t>By htfc786</a:t>
            </a:r>
            <a:endParaRPr lang="zh-CN" altLang="en-US" sz="2800" dirty="0"/>
          </a:p>
        </p:txBody>
      </p:sp>
    </p:spTree>
    <p:extLst>
      <p:ext uri="{BB962C8B-B14F-4D97-AF65-F5344CB8AC3E}">
        <p14:creationId xmlns:p14="http://schemas.microsoft.com/office/powerpoint/2010/main" val="295336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023D4-C794-A4AB-5204-2C44E0C81A54}"/>
              </a:ext>
            </a:extLst>
          </p:cNvPr>
          <p:cNvSpPr>
            <a:spLocks noGrp="1"/>
          </p:cNvSpPr>
          <p:nvPr>
            <p:ph type="title"/>
          </p:nvPr>
        </p:nvSpPr>
        <p:spPr/>
        <p:txBody>
          <a:bodyPr/>
          <a:lstStyle/>
          <a:p>
            <a:r>
              <a:rPr lang="zh-CN" altLang="en-US" dirty="0"/>
              <a:t>童年的经历（原文）</a:t>
            </a:r>
          </a:p>
        </p:txBody>
      </p:sp>
      <p:sp>
        <p:nvSpPr>
          <p:cNvPr id="3" name="内容占位符 2">
            <a:extLst>
              <a:ext uri="{FF2B5EF4-FFF2-40B4-BE49-F238E27FC236}">
                <a16:creationId xmlns:a16="http://schemas.microsoft.com/office/drawing/2014/main" id="{386AC7B6-0BC6-030A-53E0-8453023600F0}"/>
              </a:ext>
            </a:extLst>
          </p:cNvPr>
          <p:cNvSpPr>
            <a:spLocks noGrp="1"/>
          </p:cNvSpPr>
          <p:nvPr>
            <p:ph idx="1"/>
          </p:nvPr>
        </p:nvSpPr>
        <p:spPr>
          <a:xfrm>
            <a:off x="838200" y="1448253"/>
            <a:ext cx="10515600" cy="4351338"/>
          </a:xfrm>
        </p:spPr>
        <p:txBody>
          <a:bodyPr>
            <a:normAutofit fontScale="92500" lnSpcReduction="20000"/>
          </a:bodyPr>
          <a:lstStyle/>
          <a:p>
            <a:pPr>
              <a:lnSpc>
                <a:spcPct val="150000"/>
              </a:lnSpc>
            </a:pPr>
            <a:r>
              <a:rPr lang="zh-CN" altLang="en-US" dirty="0"/>
              <a:t>这就是彭德怀闯世界的生活的开始。他起先当放牛娃，后来又做矿工，一天拉十四个 小时风箱。工作时间这么长使他吃不消，于是他就离开煤矿，去当鞋匠学徒，一天只工作 十二个小时，这已是个大改善了。他没有工资，过了八个月他又逃跑了，这次去到烧碱矿 做工。矿井歇业后，他再一次得去找工作。身上除了一身破烂以外仍一无长物。他去修水 渠，终于有了个“好差使”，拿到了工资。二年攒了一千五百文</a:t>
            </a:r>
            <a:r>
              <a:rPr lang="en-US" altLang="zh-CN" dirty="0"/>
              <a:t>——</a:t>
            </a:r>
            <a:r>
              <a:rPr lang="zh-CN" altLang="en-US" dirty="0"/>
              <a:t>大约十二元钱</a:t>
            </a:r>
            <a:r>
              <a:rPr lang="en-US" altLang="zh-CN" dirty="0"/>
              <a:t>!</a:t>
            </a:r>
            <a:r>
              <a:rPr lang="zh-CN" altLang="en-US" dirty="0"/>
              <a:t>但换了 军阀后，原来的纸币成了废纸，他又一文不名。灰心丧气之下，他决定回家乡。 </a:t>
            </a:r>
          </a:p>
        </p:txBody>
      </p:sp>
      <p:sp>
        <p:nvSpPr>
          <p:cNvPr id="6" name="文本框 5">
            <a:extLst>
              <a:ext uri="{FF2B5EF4-FFF2-40B4-BE49-F238E27FC236}">
                <a16:creationId xmlns:a16="http://schemas.microsoft.com/office/drawing/2014/main" id="{ECD68E68-3322-A874-DB8A-4DC0FF934065}"/>
              </a:ext>
            </a:extLst>
          </p:cNvPr>
          <p:cNvSpPr txBox="1"/>
          <p:nvPr/>
        </p:nvSpPr>
        <p:spPr>
          <a:xfrm>
            <a:off x="9310255" y="766296"/>
            <a:ext cx="1844039" cy="523220"/>
          </a:xfrm>
          <a:prstGeom prst="rect">
            <a:avLst/>
          </a:prstGeom>
          <a:noFill/>
        </p:spPr>
        <p:txBody>
          <a:bodyPr wrap="square" rtlCol="0">
            <a:spAutoFit/>
          </a:bodyPr>
          <a:lstStyle/>
          <a:p>
            <a:r>
              <a:rPr lang="en-US" altLang="zh-CN" sz="2800" dirty="0"/>
              <a:t>By htfc786</a:t>
            </a:r>
            <a:endParaRPr lang="zh-CN" altLang="en-US" sz="2800" dirty="0"/>
          </a:p>
        </p:txBody>
      </p:sp>
    </p:spTree>
    <p:extLst>
      <p:ext uri="{BB962C8B-B14F-4D97-AF65-F5344CB8AC3E}">
        <p14:creationId xmlns:p14="http://schemas.microsoft.com/office/powerpoint/2010/main" val="253332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7DED3-72F1-6724-6E86-D8266198A596}"/>
              </a:ext>
            </a:extLst>
          </p:cNvPr>
          <p:cNvSpPr>
            <a:spLocks noGrp="1"/>
          </p:cNvSpPr>
          <p:nvPr>
            <p:ph type="title"/>
          </p:nvPr>
        </p:nvSpPr>
        <p:spPr/>
        <p:txBody>
          <a:bodyPr/>
          <a:lstStyle/>
          <a:p>
            <a:r>
              <a:rPr lang="zh-CN" altLang="en-US" dirty="0"/>
              <a:t>受教育情况</a:t>
            </a:r>
          </a:p>
        </p:txBody>
      </p:sp>
      <p:sp>
        <p:nvSpPr>
          <p:cNvPr id="7" name="内容占位符 2">
            <a:extLst>
              <a:ext uri="{FF2B5EF4-FFF2-40B4-BE49-F238E27FC236}">
                <a16:creationId xmlns:a16="http://schemas.microsoft.com/office/drawing/2014/main" id="{D3C33437-4A31-391C-6440-245DFC3C0D79}"/>
              </a:ext>
            </a:extLst>
          </p:cNvPr>
          <p:cNvSpPr txBox="1">
            <a:spLocks/>
          </p:cNvSpPr>
          <p:nvPr/>
        </p:nvSpPr>
        <p:spPr>
          <a:xfrm>
            <a:off x="838200" y="18764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幼年读过两年书</a:t>
            </a:r>
          </a:p>
          <a:p>
            <a:r>
              <a:rPr lang="en-US" altLang="zh-CN" dirty="0"/>
              <a:t>1922</a:t>
            </a:r>
            <a:r>
              <a:rPr lang="zh-CN" altLang="en-US" dirty="0"/>
              <a:t>年考入讲武堂</a:t>
            </a:r>
          </a:p>
          <a:p>
            <a:r>
              <a:rPr lang="en-US" altLang="zh-CN" dirty="0"/>
              <a:t>1926</a:t>
            </a:r>
            <a:r>
              <a:rPr lang="zh-CN" altLang="en-US" dirty="0"/>
              <a:t>年接触共产党思想</a:t>
            </a:r>
          </a:p>
          <a:p>
            <a:endParaRPr lang="zh-CN" altLang="en-US" dirty="0"/>
          </a:p>
        </p:txBody>
      </p:sp>
      <p:sp>
        <p:nvSpPr>
          <p:cNvPr id="8" name="文本框 7">
            <a:extLst>
              <a:ext uri="{FF2B5EF4-FFF2-40B4-BE49-F238E27FC236}">
                <a16:creationId xmlns:a16="http://schemas.microsoft.com/office/drawing/2014/main" id="{0736E6D4-A88F-89EE-9453-9E1EF908E0F5}"/>
              </a:ext>
            </a:extLst>
          </p:cNvPr>
          <p:cNvSpPr txBox="1"/>
          <p:nvPr/>
        </p:nvSpPr>
        <p:spPr>
          <a:xfrm>
            <a:off x="9597638" y="766296"/>
            <a:ext cx="1556656" cy="523220"/>
          </a:xfrm>
          <a:prstGeom prst="rect">
            <a:avLst/>
          </a:prstGeom>
          <a:noFill/>
        </p:spPr>
        <p:txBody>
          <a:bodyPr wrap="square" rtlCol="0">
            <a:spAutoFit/>
          </a:bodyPr>
          <a:lstStyle/>
          <a:p>
            <a:r>
              <a:rPr lang="en-US" altLang="zh-CN" sz="2800" dirty="0"/>
              <a:t>By </a:t>
            </a:r>
            <a:r>
              <a:rPr lang="zh-CN" altLang="en-US" sz="2800" dirty="0"/>
              <a:t>韩风</a:t>
            </a:r>
          </a:p>
        </p:txBody>
      </p:sp>
    </p:spTree>
    <p:extLst>
      <p:ext uri="{BB962C8B-B14F-4D97-AF65-F5344CB8AC3E}">
        <p14:creationId xmlns:p14="http://schemas.microsoft.com/office/powerpoint/2010/main" val="1171947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1A630-7372-69D2-1668-112FBA44C257}"/>
              </a:ext>
            </a:extLst>
          </p:cNvPr>
          <p:cNvSpPr>
            <a:spLocks noGrp="1"/>
          </p:cNvSpPr>
          <p:nvPr>
            <p:ph type="title"/>
          </p:nvPr>
        </p:nvSpPr>
        <p:spPr/>
        <p:txBody>
          <a:bodyPr/>
          <a:lstStyle/>
          <a:p>
            <a:r>
              <a:rPr lang="zh-CN" altLang="en-US" dirty="0"/>
              <a:t>参加革命起因（原文）</a:t>
            </a:r>
          </a:p>
        </p:txBody>
      </p:sp>
      <p:sp>
        <p:nvSpPr>
          <p:cNvPr id="3" name="内容占位符 2">
            <a:extLst>
              <a:ext uri="{FF2B5EF4-FFF2-40B4-BE49-F238E27FC236}">
                <a16:creationId xmlns:a16="http://schemas.microsoft.com/office/drawing/2014/main" id="{1B6F1DD5-AFB7-7F60-B0DE-F28D24B25515}"/>
              </a:ext>
            </a:extLst>
          </p:cNvPr>
          <p:cNvSpPr>
            <a:spLocks noGrp="1"/>
          </p:cNvSpPr>
          <p:nvPr>
            <p:ph idx="1"/>
          </p:nvPr>
        </p:nvSpPr>
        <p:spPr/>
        <p:txBody>
          <a:bodyPr>
            <a:normAutofit fontScale="92500"/>
          </a:bodyPr>
          <a:lstStyle/>
          <a:p>
            <a:pPr>
              <a:lnSpc>
                <a:spcPct val="150000"/>
              </a:lnSpc>
            </a:pPr>
            <a:r>
              <a:rPr lang="zh-CN" altLang="en-US" dirty="0"/>
              <a:t>彭德怀当时在国民党左派中、在军队中、在湖南军校中的影响，使何键极为头痛。何 键将军在一九二七年冬天开始大举清洗他的军队中的左派分子，发动了有名的湖南“农民 大屠杀”，把成千上万的激进农民和工人当作共产党惨杀。但是因为彭德怀极孚众望，他 不敢贸然下手。这一迟疑，给他带来了很大损失。一九二八年七月彭德怀以他自己的著名 第一团为核心，联合二、三团部分官兵和军校学生，举行</a:t>
            </a:r>
            <a:r>
              <a:rPr lang="zh-CN" altLang="en-US" dirty="0">
                <a:solidFill>
                  <a:srgbClr val="FF0000"/>
                </a:solidFill>
              </a:rPr>
              <a:t>平江起义</a:t>
            </a:r>
            <a:r>
              <a:rPr lang="zh-CN" altLang="en-US" dirty="0"/>
              <a:t>，又同起义的农民会 合，成立了湖南的第一个苏维埃政府。 </a:t>
            </a:r>
          </a:p>
          <a:p>
            <a:endParaRPr lang="zh-CN" altLang="en-US" dirty="0"/>
          </a:p>
        </p:txBody>
      </p:sp>
      <p:sp>
        <p:nvSpPr>
          <p:cNvPr id="5" name="文本框 4">
            <a:extLst>
              <a:ext uri="{FF2B5EF4-FFF2-40B4-BE49-F238E27FC236}">
                <a16:creationId xmlns:a16="http://schemas.microsoft.com/office/drawing/2014/main" id="{EF070521-5DFF-F9A2-CFC6-1CD257EBE505}"/>
              </a:ext>
            </a:extLst>
          </p:cNvPr>
          <p:cNvSpPr txBox="1"/>
          <p:nvPr/>
        </p:nvSpPr>
        <p:spPr>
          <a:xfrm>
            <a:off x="9310255" y="766296"/>
            <a:ext cx="1844039" cy="523220"/>
          </a:xfrm>
          <a:prstGeom prst="rect">
            <a:avLst/>
          </a:prstGeom>
          <a:noFill/>
        </p:spPr>
        <p:txBody>
          <a:bodyPr wrap="square" rtlCol="0">
            <a:spAutoFit/>
          </a:bodyPr>
          <a:lstStyle/>
          <a:p>
            <a:r>
              <a:rPr lang="en-US" altLang="zh-CN" sz="2800" dirty="0"/>
              <a:t>By htfc786</a:t>
            </a:r>
            <a:endParaRPr lang="zh-CN" altLang="en-US" sz="2800" dirty="0"/>
          </a:p>
        </p:txBody>
      </p:sp>
    </p:spTree>
    <p:extLst>
      <p:ext uri="{BB962C8B-B14F-4D97-AF65-F5344CB8AC3E}">
        <p14:creationId xmlns:p14="http://schemas.microsoft.com/office/powerpoint/2010/main" val="920781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7DED3-72F1-6724-6E86-D8266198A596}"/>
              </a:ext>
            </a:extLst>
          </p:cNvPr>
          <p:cNvSpPr>
            <a:spLocks noGrp="1"/>
          </p:cNvSpPr>
          <p:nvPr>
            <p:ph type="title"/>
          </p:nvPr>
        </p:nvSpPr>
        <p:spPr/>
        <p:txBody>
          <a:bodyPr/>
          <a:lstStyle/>
          <a:p>
            <a:r>
              <a:rPr lang="zh-CN" altLang="en-US" dirty="0"/>
              <a:t>参加革命经历</a:t>
            </a:r>
          </a:p>
        </p:txBody>
      </p:sp>
      <p:sp>
        <p:nvSpPr>
          <p:cNvPr id="6" name="内容占位符 2">
            <a:extLst>
              <a:ext uri="{FF2B5EF4-FFF2-40B4-BE49-F238E27FC236}">
                <a16:creationId xmlns:a16="http://schemas.microsoft.com/office/drawing/2014/main" id="{245EE24F-B3DB-1522-AEFB-B95CB0A1C6AE}"/>
              </a:ext>
            </a:extLst>
          </p:cNvPr>
          <p:cNvSpPr txBox="1">
            <a:spLocks/>
          </p:cNvSpPr>
          <p:nvPr/>
        </p:nvSpPr>
        <p:spPr>
          <a:xfrm>
            <a:off x="838200" y="1690688"/>
            <a:ext cx="10515600"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dirty="0"/>
              <a:t>一；</a:t>
            </a:r>
            <a:r>
              <a:rPr lang="en-US" altLang="zh-CN" dirty="0"/>
              <a:t>1928.7.22</a:t>
            </a:r>
            <a:r>
              <a:rPr lang="zh-CN" altLang="en-US" dirty="0">
                <a:solidFill>
                  <a:srgbClr val="FF0000"/>
                </a:solidFill>
              </a:rPr>
              <a:t>平江起义</a:t>
            </a:r>
            <a:r>
              <a:rPr lang="zh-CN" altLang="en-US" dirty="0"/>
              <a:t>。建第5军，任军长兼</a:t>
            </a:r>
            <a:r>
              <a:rPr lang="en-US" altLang="zh-CN" dirty="0"/>
              <a:t>13</a:t>
            </a:r>
            <a:r>
              <a:rPr lang="zh-CN" altLang="en-US" dirty="0"/>
              <a:t>师长。井冈山会师。</a:t>
            </a:r>
            <a:r>
              <a:rPr lang="en-US" altLang="zh-CN" dirty="0"/>
              <a:t>                                          </a:t>
            </a:r>
            <a:r>
              <a:rPr lang="zh-CN" altLang="en-US" dirty="0"/>
              <a:t>二；</a:t>
            </a:r>
            <a:r>
              <a:rPr lang="en-US" altLang="zh-CN" dirty="0"/>
              <a:t>1</a:t>
            </a:r>
            <a:r>
              <a:rPr lang="zh-CN" altLang="en-US" dirty="0"/>
              <a:t>929</a:t>
            </a:r>
            <a:r>
              <a:rPr lang="en-US" altLang="zh-CN" dirty="0"/>
              <a:t>.</a:t>
            </a:r>
            <a:r>
              <a:rPr lang="zh-CN" altLang="en-US" dirty="0"/>
              <a:t>1留守井冈山、钳制敌军。</a:t>
            </a:r>
            <a:endParaRPr lang="en-US" altLang="zh-CN" dirty="0"/>
          </a:p>
          <a:p>
            <a:pPr marL="0" indent="0">
              <a:lnSpc>
                <a:spcPct val="150000"/>
              </a:lnSpc>
              <a:buFont typeface="Arial" panose="020B0604020202020204" pitchFamily="34" charset="0"/>
              <a:buNone/>
            </a:pPr>
            <a:r>
              <a:rPr lang="zh-CN" altLang="en-US" dirty="0"/>
              <a:t>三；1930</a:t>
            </a:r>
            <a:r>
              <a:rPr lang="en-US" altLang="zh-CN" dirty="0"/>
              <a:t>.</a:t>
            </a:r>
            <a:r>
              <a:rPr lang="zh-CN" altLang="en-US" dirty="0"/>
              <a:t>6击败国民党，攻入长沙，占领</a:t>
            </a:r>
            <a:r>
              <a:rPr lang="en-US" altLang="zh-CN" dirty="0"/>
              <a:t>10</a:t>
            </a:r>
            <a:r>
              <a:rPr lang="zh-CN" altLang="en-US" dirty="0"/>
              <a:t>日。</a:t>
            </a:r>
            <a:endParaRPr lang="en-US" altLang="zh-CN" dirty="0"/>
          </a:p>
          <a:p>
            <a:pPr marL="0" indent="0">
              <a:lnSpc>
                <a:spcPct val="150000"/>
              </a:lnSpc>
              <a:buFont typeface="Arial" panose="020B0604020202020204" pitchFamily="34" charset="0"/>
              <a:buNone/>
            </a:pPr>
            <a:r>
              <a:rPr lang="zh-CN" altLang="en-US" dirty="0"/>
              <a:t>四；1934在中央苏区反“围剿”中，屡建战功。</a:t>
            </a:r>
          </a:p>
          <a:p>
            <a:pPr marL="0" indent="0">
              <a:lnSpc>
                <a:spcPct val="150000"/>
              </a:lnSpc>
              <a:buFont typeface="Arial" panose="020B0604020202020204" pitchFamily="34" charset="0"/>
              <a:buNone/>
            </a:pPr>
            <a:r>
              <a:rPr lang="zh-CN" altLang="en-US" dirty="0"/>
              <a:t>五；1934</a:t>
            </a:r>
            <a:r>
              <a:rPr lang="en-US" altLang="zh-CN" dirty="0"/>
              <a:t>.</a:t>
            </a:r>
            <a:r>
              <a:rPr lang="zh-CN" altLang="en-US" dirty="0"/>
              <a:t>10长征北渡赤水，攻娄山关，克遵义取得第一个大胜利。</a:t>
            </a:r>
            <a:r>
              <a:rPr lang="en-US" altLang="zh-CN" dirty="0"/>
              <a:t>                                                                    </a:t>
            </a:r>
            <a:r>
              <a:rPr lang="zh-CN" altLang="en-US" dirty="0"/>
              <a:t>六；1935</a:t>
            </a:r>
            <a:r>
              <a:rPr lang="en-US" altLang="zh-CN" dirty="0"/>
              <a:t>.6</a:t>
            </a:r>
            <a:r>
              <a:rPr lang="zh-CN" altLang="en-US" dirty="0"/>
              <a:t>反对分裂活动。参与战役。东渡黄河，挺进山西，宣传抗日，扩大红军，迎接会师。</a:t>
            </a:r>
            <a:endParaRPr lang="en-US" altLang="zh-CN" dirty="0"/>
          </a:p>
        </p:txBody>
      </p:sp>
      <p:sp>
        <p:nvSpPr>
          <p:cNvPr id="7" name="文本框 6">
            <a:extLst>
              <a:ext uri="{FF2B5EF4-FFF2-40B4-BE49-F238E27FC236}">
                <a16:creationId xmlns:a16="http://schemas.microsoft.com/office/drawing/2014/main" id="{11FA4A70-E508-1EA7-534D-0F0C33B53A8F}"/>
              </a:ext>
            </a:extLst>
          </p:cNvPr>
          <p:cNvSpPr txBox="1"/>
          <p:nvPr/>
        </p:nvSpPr>
        <p:spPr>
          <a:xfrm>
            <a:off x="9597638" y="766296"/>
            <a:ext cx="1556656" cy="523220"/>
          </a:xfrm>
          <a:prstGeom prst="rect">
            <a:avLst/>
          </a:prstGeom>
          <a:noFill/>
        </p:spPr>
        <p:txBody>
          <a:bodyPr wrap="square" rtlCol="0">
            <a:spAutoFit/>
          </a:bodyPr>
          <a:lstStyle/>
          <a:p>
            <a:r>
              <a:rPr lang="en-US" altLang="zh-CN" sz="2800" dirty="0"/>
              <a:t>By </a:t>
            </a:r>
            <a:r>
              <a:rPr lang="zh-CN" altLang="en-US" sz="2800" dirty="0"/>
              <a:t>韩风</a:t>
            </a:r>
          </a:p>
        </p:txBody>
      </p:sp>
    </p:spTree>
    <p:extLst>
      <p:ext uri="{BB962C8B-B14F-4D97-AF65-F5344CB8AC3E}">
        <p14:creationId xmlns:p14="http://schemas.microsoft.com/office/powerpoint/2010/main" val="285621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CCFDB-F609-91CE-8F28-F8C9DAA7E27D}"/>
              </a:ext>
            </a:extLst>
          </p:cNvPr>
          <p:cNvSpPr>
            <a:spLocks noGrp="1"/>
          </p:cNvSpPr>
          <p:nvPr>
            <p:ph type="title"/>
          </p:nvPr>
        </p:nvSpPr>
        <p:spPr>
          <a:xfrm>
            <a:off x="2799442" y="101713"/>
            <a:ext cx="6593116" cy="6654574"/>
          </a:xfrm>
        </p:spPr>
        <p:txBody>
          <a:bodyPr>
            <a:noAutofit/>
          </a:bodyPr>
          <a:lstStyle/>
          <a:p>
            <a:r>
              <a:rPr lang="zh-CN" altLang="en-US" sz="25000" dirty="0"/>
              <a:t>谢谢观看</a:t>
            </a:r>
          </a:p>
        </p:txBody>
      </p:sp>
      <p:sp>
        <p:nvSpPr>
          <p:cNvPr id="4" name="副标题 2">
            <a:extLst>
              <a:ext uri="{FF2B5EF4-FFF2-40B4-BE49-F238E27FC236}">
                <a16:creationId xmlns:a16="http://schemas.microsoft.com/office/drawing/2014/main" id="{80A58112-0B76-6825-32A8-D3448CE0E674}"/>
              </a:ext>
            </a:extLst>
          </p:cNvPr>
          <p:cNvSpPr txBox="1">
            <a:spLocks/>
          </p:cNvSpPr>
          <p:nvPr/>
        </p:nvSpPr>
        <p:spPr>
          <a:xfrm>
            <a:off x="8715213" y="5915059"/>
            <a:ext cx="2552054" cy="38102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  By htfc786 </a:t>
            </a:r>
            <a:r>
              <a:rPr lang="zh-CN" altLang="en-US" dirty="0"/>
              <a:t>韩风</a:t>
            </a:r>
          </a:p>
        </p:txBody>
      </p:sp>
    </p:spTree>
    <p:extLst>
      <p:ext uri="{BB962C8B-B14F-4D97-AF65-F5344CB8AC3E}">
        <p14:creationId xmlns:p14="http://schemas.microsoft.com/office/powerpoint/2010/main" val="22826871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787</Words>
  <Application>Microsoft Office PowerPoint</Application>
  <PresentationFormat>宽屏</PresentationFormat>
  <Paragraphs>32</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彭德怀</vt:lpstr>
      <vt:lpstr>彭德怀介绍</vt:lpstr>
      <vt:lpstr>外貌形象与言谈举止</vt:lpstr>
      <vt:lpstr>出生与家庭（原文）</vt:lpstr>
      <vt:lpstr>童年的经历（原文）</vt:lpstr>
      <vt:lpstr>受教育情况</vt:lpstr>
      <vt:lpstr>参加革命起因（原文）</vt:lpstr>
      <vt:lpstr>参加革命经历</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彭德怀</dc:title>
  <dc:creator>Administrator</dc:creator>
  <cp:lastModifiedBy>Administrator</cp:lastModifiedBy>
  <cp:revision>7</cp:revision>
  <dcterms:created xsi:type="dcterms:W3CDTF">2022-07-03T05:40:14Z</dcterms:created>
  <dcterms:modified xsi:type="dcterms:W3CDTF">2022-07-04T12:57:55Z</dcterms:modified>
</cp:coreProperties>
</file>