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C3ACF-E294-6185-73CC-2E824C0CD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8E988C-AB6F-C18A-6D70-830475D75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494F0-3596-26EC-2D6B-50639B7B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A6902-59E7-F6AC-092D-16FF9549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039E-052C-03D4-F878-6CEA278C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2FD89-69B8-A0CD-4021-47F69331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602E8-3396-F74D-5366-73BF04057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66BB6-5B01-6320-5303-650A42DB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3A4A0-5B41-DF5C-4447-E16F6CEA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45034-A741-0BBE-544B-669BA5A3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47FE89-D16F-94FA-5191-D55E9D066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41E62-C056-B613-1568-6F6B14852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4B435-D8EA-C7E4-2A9B-0449AB6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9ABE3-0346-C606-F4D2-19351D26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D04DE-5990-9635-0C60-1377D2F3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AC871-F4E8-5F5E-7AB6-826B2A45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F8186-4248-3B41-DDA4-5F601E82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A95DF-C61B-1172-5C11-FBB48F07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58DD0-7DC2-78B2-B8D7-AE1D9D90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D96F1-3E23-C20E-2BC7-5D3A1EE0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5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275D7-AC09-D842-F982-978B8072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288ED-5E1B-F8BE-AAE8-1E6CF868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2DDFC-08FE-8889-6CF7-1A8AD63D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F6295-743D-84D0-40B5-79D8A2DF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85097-1112-2BC6-F5E2-200191E6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6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B988E-A152-A94A-0BB8-E45FD9FB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CE3E6-3233-63B3-306C-20F8CDC24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3E290-21EE-90F8-70B0-523F96B43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4701F-B13A-0001-A92B-D515B182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A0E90-CB63-6992-5ADC-26B28DCF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BA1A9C-AFE7-7953-DAE6-F691FCF2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5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5A173-9553-A4A2-41AC-3AA49DA2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05C6F-0C24-EE46-20B7-69046639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EB904-B8C7-F70E-03C6-41B0490AD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17F06E-ADDC-C32D-36DC-EB9978A37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9F9FC-6F7F-84E4-190B-A9968565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4AB1C6-003C-9666-CEFE-097D0593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68314-BEE9-8240-7631-29E448B6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FF4E9C-F5F1-BBBD-B9DE-B98BDABE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6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57E2A-CB20-6380-2A2E-8E5B363C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9F1043-8A4A-7F2F-C459-A94FD037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73826B-2CBF-82B4-2FBF-B4966820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25C4AA-FF02-9B41-674C-12AD81C4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93221-6D09-259F-DB02-AC5EFE16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F2064-8CD9-4284-7978-8F9056BB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A1535-A474-FE08-016A-85F6C28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9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AC1A4-356C-775F-F536-1FFCACC0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9877C-1FAE-07C1-A602-00300E061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1F4F9-50B6-4351-48AA-A489E32EE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90F7E-8B3E-FE70-F6AE-86BA66A3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63DBF-BBB8-744B-0A92-47D1A714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00FDE-EC5E-F791-C869-98DD49D6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3E0F3-8D3E-B865-F1B4-B38C6738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350297-C898-E686-6ABC-CD9153ED2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88C80E-EF00-A061-F158-92A509BA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0A5534-3297-9D34-70A1-CEC30221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5BDAD-E441-1556-98F0-32A7604A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726DB-E777-CB0C-EE32-CD147FEE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2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831B8E-1A5D-0158-E4AA-E4CFCF73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060C6-6B69-32FF-4594-C7705B96A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57024-0370-786E-0A96-E0C81585C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8CE90-15A1-42A0-8215-37EF59CA9FFB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DE84D-A2DE-79FF-A304-DC9EDF48E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1F0A6-2A11-493E-B031-360A24EC2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C0EF7-1145-4304-B4CA-27437DB2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9ECB19-ED67-06A4-65F0-BA8BEFBDDEBB}"/>
              </a:ext>
            </a:extLst>
          </p:cNvPr>
          <p:cNvSpPr/>
          <p:nvPr/>
        </p:nvSpPr>
        <p:spPr>
          <a:xfrm>
            <a:off x="146353" y="197757"/>
            <a:ext cx="2220685" cy="62701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B9B44-A375-002E-3DF4-2B3282A4E337}"/>
              </a:ext>
            </a:extLst>
          </p:cNvPr>
          <p:cNvSpPr txBox="1"/>
          <p:nvPr/>
        </p:nvSpPr>
        <p:spPr>
          <a:xfrm>
            <a:off x="546704" y="320849"/>
            <a:ext cx="235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페이지 선택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A1D9B9-4687-BA20-228A-618826769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98541"/>
              </p:ext>
            </p:extLst>
          </p:nvPr>
        </p:nvGraphicFramePr>
        <p:xfrm>
          <a:off x="200155" y="751718"/>
          <a:ext cx="2113079" cy="1478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13873">
                  <a:extLst>
                    <a:ext uri="{9D8B030D-6E8A-4147-A177-3AD203B41FA5}">
                      <a16:colId xmlns:a16="http://schemas.microsoft.com/office/drawing/2014/main" val="1901117541"/>
                    </a:ext>
                  </a:extLst>
                </a:gridCol>
                <a:gridCol w="1799206">
                  <a:extLst>
                    <a:ext uri="{9D8B030D-6E8A-4147-A177-3AD203B41FA5}">
                      <a16:colId xmlns:a16="http://schemas.microsoft.com/office/drawing/2014/main" val="3872272444"/>
                    </a:ext>
                  </a:extLst>
                </a:gridCol>
              </a:tblGrid>
              <a:tr h="2309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ETF</a:t>
                      </a:r>
                      <a:r>
                        <a:rPr lang="ko-KR" altLang="en-US" sz="1200" dirty="0"/>
                        <a:t> 가격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5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포토폴리오</a:t>
                      </a:r>
                      <a:r>
                        <a:rPr lang="ko-KR" altLang="en-US" sz="1200" dirty="0"/>
                        <a:t>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5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비교하기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0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백테스트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474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4D53FC-AFD1-B574-C5E4-D9184985E2CB}"/>
              </a:ext>
            </a:extLst>
          </p:cNvPr>
          <p:cNvSpPr txBox="1"/>
          <p:nvPr/>
        </p:nvSpPr>
        <p:spPr>
          <a:xfrm>
            <a:off x="6157154" y="445981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ETF</a:t>
            </a:r>
            <a:r>
              <a:rPr lang="ko-KR" altLang="en-US" dirty="0"/>
              <a:t> 가격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DE20B9-484F-16B3-34F1-C9390951E73F}"/>
              </a:ext>
            </a:extLst>
          </p:cNvPr>
          <p:cNvSpPr/>
          <p:nvPr/>
        </p:nvSpPr>
        <p:spPr>
          <a:xfrm>
            <a:off x="4685496" y="1058333"/>
            <a:ext cx="4732866" cy="25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ETF</a:t>
            </a:r>
            <a:r>
              <a:rPr lang="ko-KR" altLang="en-US" dirty="0"/>
              <a:t> 선택하기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8C3FF-DC3D-FB18-4EC3-3C6550ECCEC2}"/>
              </a:ext>
            </a:extLst>
          </p:cNvPr>
          <p:cNvSpPr txBox="1"/>
          <p:nvPr/>
        </p:nvSpPr>
        <p:spPr>
          <a:xfrm>
            <a:off x="6335210" y="155535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기간을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B4797A-9E0F-B62E-B8FF-3DB5FA8AE84F}"/>
              </a:ext>
            </a:extLst>
          </p:cNvPr>
          <p:cNvSpPr/>
          <p:nvPr/>
        </p:nvSpPr>
        <p:spPr>
          <a:xfrm>
            <a:off x="4888695" y="2061391"/>
            <a:ext cx="1778001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2010/01/01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BF357-88BE-2412-334F-F0BF667CE324}"/>
              </a:ext>
            </a:extLst>
          </p:cNvPr>
          <p:cNvSpPr/>
          <p:nvPr/>
        </p:nvSpPr>
        <p:spPr>
          <a:xfrm>
            <a:off x="7479495" y="2053979"/>
            <a:ext cx="1778001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2024/01/01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E564C-83B3-E0C3-44DC-E601EFC5697B}"/>
              </a:ext>
            </a:extLst>
          </p:cNvPr>
          <p:cNvSpPr txBox="1"/>
          <p:nvPr/>
        </p:nvSpPr>
        <p:spPr>
          <a:xfrm>
            <a:off x="6897063" y="198606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3074" name="Picture 2" descr="S&amp;P 500 - Wikipedia">
            <a:extLst>
              <a:ext uri="{FF2B5EF4-FFF2-40B4-BE49-F238E27FC236}">
                <a16:creationId xmlns:a16="http://schemas.microsoft.com/office/drawing/2014/main" id="{CEB216CB-2ACA-7FC0-75B9-A5C1D5E5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04" y="2616099"/>
            <a:ext cx="5709981" cy="38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6835EA-B6F7-9D64-A9D7-3828A8BD544D}"/>
              </a:ext>
            </a:extLst>
          </p:cNvPr>
          <p:cNvSpPr txBox="1"/>
          <p:nvPr/>
        </p:nvSpPr>
        <p:spPr>
          <a:xfrm>
            <a:off x="9269296" y="273473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날짜를 입력하세요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A42043-0F35-3FC8-891E-6C67EBC1D235}"/>
              </a:ext>
            </a:extLst>
          </p:cNvPr>
          <p:cNvSpPr/>
          <p:nvPr/>
        </p:nvSpPr>
        <p:spPr>
          <a:xfrm>
            <a:off x="9418362" y="3290500"/>
            <a:ext cx="1778001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2010/01/01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53A2C8C-BA7F-72EA-7863-FAB57CAB6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2594"/>
              </p:ext>
            </p:extLst>
          </p:nvPr>
        </p:nvGraphicFramePr>
        <p:xfrm>
          <a:off x="8938379" y="4174066"/>
          <a:ext cx="3107268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53634">
                  <a:extLst>
                    <a:ext uri="{9D8B030D-6E8A-4147-A177-3AD203B41FA5}">
                      <a16:colId xmlns:a16="http://schemas.microsoft.com/office/drawing/2014/main" val="2405219268"/>
                    </a:ext>
                  </a:extLst>
                </a:gridCol>
                <a:gridCol w="1553634">
                  <a:extLst>
                    <a:ext uri="{9D8B030D-6E8A-4147-A177-3AD203B41FA5}">
                      <a16:colId xmlns:a16="http://schemas.microsoft.com/office/drawing/2014/main" val="369634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개장가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5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0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최저가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28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최고가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4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276007-82D9-60D7-A136-4DC6997E4FF2}"/>
              </a:ext>
            </a:extLst>
          </p:cNvPr>
          <p:cNvSpPr/>
          <p:nvPr/>
        </p:nvSpPr>
        <p:spPr>
          <a:xfrm>
            <a:off x="3906279" y="1053977"/>
            <a:ext cx="6417734" cy="41953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66E21D-2ACC-39EF-5732-0E22FF6F719B}"/>
              </a:ext>
            </a:extLst>
          </p:cNvPr>
          <p:cNvSpPr/>
          <p:nvPr/>
        </p:nvSpPr>
        <p:spPr>
          <a:xfrm>
            <a:off x="146353" y="197757"/>
            <a:ext cx="2220685" cy="62701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0EB86-BB8A-7907-95D5-8B033F6CFEEF}"/>
              </a:ext>
            </a:extLst>
          </p:cNvPr>
          <p:cNvSpPr txBox="1"/>
          <p:nvPr/>
        </p:nvSpPr>
        <p:spPr>
          <a:xfrm>
            <a:off x="546704" y="320849"/>
            <a:ext cx="235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페이지 선택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553F8A-9FBE-3DF7-E25E-034278E97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35142"/>
              </p:ext>
            </p:extLst>
          </p:nvPr>
        </p:nvGraphicFramePr>
        <p:xfrm>
          <a:off x="200155" y="751718"/>
          <a:ext cx="2113079" cy="1478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13873">
                  <a:extLst>
                    <a:ext uri="{9D8B030D-6E8A-4147-A177-3AD203B41FA5}">
                      <a16:colId xmlns:a16="http://schemas.microsoft.com/office/drawing/2014/main" val="1901117541"/>
                    </a:ext>
                  </a:extLst>
                </a:gridCol>
                <a:gridCol w="1799206">
                  <a:extLst>
                    <a:ext uri="{9D8B030D-6E8A-4147-A177-3AD203B41FA5}">
                      <a16:colId xmlns:a16="http://schemas.microsoft.com/office/drawing/2014/main" val="3872272444"/>
                    </a:ext>
                  </a:extLst>
                </a:gridCol>
              </a:tblGrid>
              <a:tr h="2309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ETF</a:t>
                      </a:r>
                      <a:r>
                        <a:rPr lang="ko-KR" altLang="en-US" sz="1200" dirty="0"/>
                        <a:t> 가격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5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포토폴리오</a:t>
                      </a:r>
                      <a:r>
                        <a:rPr lang="ko-KR" altLang="en-US" sz="1200" dirty="0"/>
                        <a:t>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5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비교하기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0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백테스트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474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80DD22-AB6D-6957-919D-73C43DAE3AF5}"/>
              </a:ext>
            </a:extLst>
          </p:cNvPr>
          <p:cNvSpPr txBox="1"/>
          <p:nvPr/>
        </p:nvSpPr>
        <p:spPr>
          <a:xfrm>
            <a:off x="6041458" y="48991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포토폴리오</a:t>
            </a:r>
            <a:r>
              <a:rPr lang="ko-KR" altLang="en-US" dirty="0"/>
              <a:t> 제작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A23B06-8777-981A-3B89-50B6986D34F9}"/>
              </a:ext>
            </a:extLst>
          </p:cNvPr>
          <p:cNvSpPr/>
          <p:nvPr/>
        </p:nvSpPr>
        <p:spPr>
          <a:xfrm>
            <a:off x="4768674" y="2236352"/>
            <a:ext cx="1340517" cy="25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SPY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741FB3-AE47-E870-22B1-FEB7D6FF7384}"/>
              </a:ext>
            </a:extLst>
          </p:cNvPr>
          <p:cNvSpPr txBox="1"/>
          <p:nvPr/>
        </p:nvSpPr>
        <p:spPr>
          <a:xfrm>
            <a:off x="5489953" y="1876992"/>
            <a:ext cx="348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포토폴리오에</a:t>
            </a:r>
            <a:r>
              <a:rPr lang="ko-KR" altLang="en-US" sz="1200" dirty="0"/>
              <a:t> 추가할 종목과 비중을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06AB0-AFFF-35F6-D11D-DCDA11FC2F03}"/>
              </a:ext>
            </a:extLst>
          </p:cNvPr>
          <p:cNvSpPr txBox="1"/>
          <p:nvPr/>
        </p:nvSpPr>
        <p:spPr>
          <a:xfrm>
            <a:off x="5969702" y="1146615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포토폴리오</a:t>
            </a:r>
            <a:r>
              <a:rPr lang="ko-KR" altLang="en-US" sz="1200" dirty="0"/>
              <a:t> 이름을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D1364B-4216-7A36-4CD2-3911E5E87A69}"/>
              </a:ext>
            </a:extLst>
          </p:cNvPr>
          <p:cNvSpPr/>
          <p:nvPr/>
        </p:nvSpPr>
        <p:spPr>
          <a:xfrm>
            <a:off x="4753227" y="1484990"/>
            <a:ext cx="4732866" cy="25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 1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AD90BB-B4A1-A147-F774-1287FE9A4E7B}"/>
              </a:ext>
            </a:extLst>
          </p:cNvPr>
          <p:cNvSpPr/>
          <p:nvPr/>
        </p:nvSpPr>
        <p:spPr>
          <a:xfrm>
            <a:off x="6657946" y="4742139"/>
            <a:ext cx="91440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6E74AD-80FC-DB5A-00B9-5BEAFDC5DD03}"/>
              </a:ext>
            </a:extLst>
          </p:cNvPr>
          <p:cNvSpPr/>
          <p:nvPr/>
        </p:nvSpPr>
        <p:spPr>
          <a:xfrm>
            <a:off x="6464848" y="2236352"/>
            <a:ext cx="1340517" cy="25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150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4D1E90-0D75-2BD4-2537-A481BA529F17}"/>
              </a:ext>
            </a:extLst>
          </p:cNvPr>
          <p:cNvSpPr/>
          <p:nvPr/>
        </p:nvSpPr>
        <p:spPr>
          <a:xfrm>
            <a:off x="8161022" y="2236352"/>
            <a:ext cx="1340517" cy="25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추가하기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F0B8B09-A9CE-1ECA-4B34-3B4C8CFB0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54756"/>
              </p:ext>
            </p:extLst>
          </p:nvPr>
        </p:nvGraphicFramePr>
        <p:xfrm>
          <a:off x="5623472" y="3326426"/>
          <a:ext cx="3023268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63795">
                  <a:extLst>
                    <a:ext uri="{9D8B030D-6E8A-4147-A177-3AD203B41FA5}">
                      <a16:colId xmlns:a16="http://schemas.microsoft.com/office/drawing/2014/main" val="1207464082"/>
                    </a:ext>
                  </a:extLst>
                </a:gridCol>
                <a:gridCol w="459473">
                  <a:extLst>
                    <a:ext uri="{9D8B030D-6E8A-4147-A177-3AD203B41FA5}">
                      <a16:colId xmlns:a16="http://schemas.microsoft.com/office/drawing/2014/main" val="339284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SPY, 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7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QQQ, 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7178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5A947E-1B7D-4FB5-863A-A03D910601B9}"/>
              </a:ext>
            </a:extLst>
          </p:cNvPr>
          <p:cNvSpPr/>
          <p:nvPr/>
        </p:nvSpPr>
        <p:spPr>
          <a:xfrm>
            <a:off x="9261688" y="4731625"/>
            <a:ext cx="91440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135481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44A2F7-BC87-9315-8A66-E90EE14996BA}"/>
              </a:ext>
            </a:extLst>
          </p:cNvPr>
          <p:cNvSpPr/>
          <p:nvPr/>
        </p:nvSpPr>
        <p:spPr>
          <a:xfrm>
            <a:off x="146353" y="197757"/>
            <a:ext cx="2220685" cy="62701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DD2B4-9381-70E3-048C-3188AC768F22}"/>
              </a:ext>
            </a:extLst>
          </p:cNvPr>
          <p:cNvSpPr txBox="1"/>
          <p:nvPr/>
        </p:nvSpPr>
        <p:spPr>
          <a:xfrm>
            <a:off x="546704" y="320849"/>
            <a:ext cx="235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페이지 선택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A2FC18F-8FA9-A18D-A64C-355620C18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19929"/>
              </p:ext>
            </p:extLst>
          </p:nvPr>
        </p:nvGraphicFramePr>
        <p:xfrm>
          <a:off x="200155" y="751718"/>
          <a:ext cx="2113079" cy="1478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13873">
                  <a:extLst>
                    <a:ext uri="{9D8B030D-6E8A-4147-A177-3AD203B41FA5}">
                      <a16:colId xmlns:a16="http://schemas.microsoft.com/office/drawing/2014/main" val="1901117541"/>
                    </a:ext>
                  </a:extLst>
                </a:gridCol>
                <a:gridCol w="1799206">
                  <a:extLst>
                    <a:ext uri="{9D8B030D-6E8A-4147-A177-3AD203B41FA5}">
                      <a16:colId xmlns:a16="http://schemas.microsoft.com/office/drawing/2014/main" val="3872272444"/>
                    </a:ext>
                  </a:extLst>
                </a:gridCol>
              </a:tblGrid>
              <a:tr h="2309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ETF</a:t>
                      </a:r>
                      <a:r>
                        <a:rPr lang="ko-KR" altLang="en-US" sz="1200" dirty="0"/>
                        <a:t> 가격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5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포토폴리오</a:t>
                      </a:r>
                      <a:r>
                        <a:rPr lang="ko-KR" altLang="en-US" sz="1200" dirty="0"/>
                        <a:t>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5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비교하기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0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백테스트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47448"/>
                  </a:ext>
                </a:extLst>
              </a:tr>
            </a:tbl>
          </a:graphicData>
        </a:graphic>
      </p:graphicFrame>
      <p:pic>
        <p:nvPicPr>
          <p:cNvPr id="1028" name="Picture 4" descr="SPY had a much higher rate of return than QQQ over a long-term investment  period. - Bogleheads.org">
            <a:extLst>
              <a:ext uri="{FF2B5EF4-FFF2-40B4-BE49-F238E27FC236}">
                <a16:creationId xmlns:a16="http://schemas.microsoft.com/office/drawing/2014/main" id="{7D212694-2AE2-55E9-41CA-4783431D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62" y="3260135"/>
            <a:ext cx="5464440" cy="320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1AFD72-365C-A7DA-8944-CA6649AB4159}"/>
              </a:ext>
            </a:extLst>
          </p:cNvPr>
          <p:cNvSpPr txBox="1"/>
          <p:nvPr/>
        </p:nvSpPr>
        <p:spPr>
          <a:xfrm>
            <a:off x="6428584" y="474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비교하기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D6A4AE-12BF-9741-D0CE-D46E22D77935}"/>
              </a:ext>
            </a:extLst>
          </p:cNvPr>
          <p:cNvSpPr/>
          <p:nvPr/>
        </p:nvSpPr>
        <p:spPr>
          <a:xfrm>
            <a:off x="4685496" y="1058333"/>
            <a:ext cx="4732866" cy="25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포토폴리오</a:t>
            </a:r>
            <a:r>
              <a:rPr lang="ko-KR" altLang="en-US" dirty="0"/>
              <a:t> 선택하기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928B35-1561-630B-498B-5BCC138093EE}"/>
              </a:ext>
            </a:extLst>
          </p:cNvPr>
          <p:cNvSpPr/>
          <p:nvPr/>
        </p:nvSpPr>
        <p:spPr>
          <a:xfrm>
            <a:off x="4685496" y="1868050"/>
            <a:ext cx="4732866" cy="25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SPY,</a:t>
            </a:r>
            <a:r>
              <a:rPr lang="ko-KR" altLang="en-US" dirty="0"/>
              <a:t> </a:t>
            </a:r>
            <a:r>
              <a:rPr lang="en-US" altLang="ko-KR" dirty="0"/>
              <a:t>QQQ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BDC41-2FCD-3891-D25F-79118C68DD24}"/>
              </a:ext>
            </a:extLst>
          </p:cNvPr>
          <p:cNvSpPr txBox="1"/>
          <p:nvPr/>
        </p:nvSpPr>
        <p:spPr>
          <a:xfrm>
            <a:off x="6058708" y="1500049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비교할 종목을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C59A3-516E-DBD6-EFB1-BEF3EAF4D4A4}"/>
              </a:ext>
            </a:extLst>
          </p:cNvPr>
          <p:cNvSpPr txBox="1"/>
          <p:nvPr/>
        </p:nvSpPr>
        <p:spPr>
          <a:xfrm>
            <a:off x="5989362" y="2354352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비교할 기간을 입력하세요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43E1AF-03D0-2751-6FD9-C5991515C8B2}"/>
              </a:ext>
            </a:extLst>
          </p:cNvPr>
          <p:cNvSpPr/>
          <p:nvPr/>
        </p:nvSpPr>
        <p:spPr>
          <a:xfrm>
            <a:off x="4905628" y="2721125"/>
            <a:ext cx="1778001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2010/01/01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83DD7B-5639-56C6-8E3C-5232ED074AD6}"/>
              </a:ext>
            </a:extLst>
          </p:cNvPr>
          <p:cNvSpPr/>
          <p:nvPr/>
        </p:nvSpPr>
        <p:spPr>
          <a:xfrm>
            <a:off x="7496428" y="2713713"/>
            <a:ext cx="1778001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2024/01/01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AA030-96A2-2FF4-4517-7EB758703A07}"/>
              </a:ext>
            </a:extLst>
          </p:cNvPr>
          <p:cNvSpPr txBox="1"/>
          <p:nvPr/>
        </p:nvSpPr>
        <p:spPr>
          <a:xfrm>
            <a:off x="6913996" y="26458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0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ADB49D-144C-E147-F574-3FB7E6BD655A}"/>
              </a:ext>
            </a:extLst>
          </p:cNvPr>
          <p:cNvSpPr/>
          <p:nvPr/>
        </p:nvSpPr>
        <p:spPr>
          <a:xfrm>
            <a:off x="146353" y="197757"/>
            <a:ext cx="2220685" cy="62701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4162A-0EF9-2E0B-C137-AE4D65168DDD}"/>
              </a:ext>
            </a:extLst>
          </p:cNvPr>
          <p:cNvSpPr txBox="1"/>
          <p:nvPr/>
        </p:nvSpPr>
        <p:spPr>
          <a:xfrm>
            <a:off x="546704" y="320849"/>
            <a:ext cx="235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페이지 선택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B9B6AC-305B-9CE9-EBE2-79F86E5F1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50702"/>
              </p:ext>
            </p:extLst>
          </p:nvPr>
        </p:nvGraphicFramePr>
        <p:xfrm>
          <a:off x="200155" y="751718"/>
          <a:ext cx="2113079" cy="1478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13873">
                  <a:extLst>
                    <a:ext uri="{9D8B030D-6E8A-4147-A177-3AD203B41FA5}">
                      <a16:colId xmlns:a16="http://schemas.microsoft.com/office/drawing/2014/main" val="1901117541"/>
                    </a:ext>
                  </a:extLst>
                </a:gridCol>
                <a:gridCol w="1799206">
                  <a:extLst>
                    <a:ext uri="{9D8B030D-6E8A-4147-A177-3AD203B41FA5}">
                      <a16:colId xmlns:a16="http://schemas.microsoft.com/office/drawing/2014/main" val="3872272444"/>
                    </a:ext>
                  </a:extLst>
                </a:gridCol>
              </a:tblGrid>
              <a:tr h="2309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ETF</a:t>
                      </a:r>
                      <a:r>
                        <a:rPr lang="ko-KR" altLang="en-US" sz="1200" dirty="0"/>
                        <a:t> 가격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5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포토폴리오</a:t>
                      </a:r>
                      <a:r>
                        <a:rPr lang="ko-KR" altLang="en-US" sz="1200" dirty="0"/>
                        <a:t>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5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비교하기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0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백테스트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474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7C8FE6-5660-D646-1828-349088B02D28}"/>
              </a:ext>
            </a:extLst>
          </p:cNvPr>
          <p:cNvSpPr txBox="1"/>
          <p:nvPr/>
        </p:nvSpPr>
        <p:spPr>
          <a:xfrm>
            <a:off x="6497930" y="4439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백테스트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A72923-E55A-4AF3-9192-29317CD1B5D4}"/>
              </a:ext>
            </a:extLst>
          </p:cNvPr>
          <p:cNvSpPr/>
          <p:nvPr/>
        </p:nvSpPr>
        <p:spPr>
          <a:xfrm>
            <a:off x="4700941" y="2041620"/>
            <a:ext cx="4732866" cy="25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SPY,</a:t>
            </a:r>
            <a:r>
              <a:rPr lang="ko-KR" altLang="en-US" dirty="0"/>
              <a:t> </a:t>
            </a:r>
            <a:r>
              <a:rPr lang="en-US" altLang="ko-KR" dirty="0"/>
              <a:t>QQQ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DCC49B-B03D-7ABC-AEC0-07B8096BF80C}"/>
              </a:ext>
            </a:extLst>
          </p:cNvPr>
          <p:cNvSpPr txBox="1"/>
          <p:nvPr/>
        </p:nvSpPr>
        <p:spPr>
          <a:xfrm>
            <a:off x="6074154" y="1707333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비교할 종목을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C9915-7F1D-0E43-8901-9036DC019C8B}"/>
              </a:ext>
            </a:extLst>
          </p:cNvPr>
          <p:cNvSpPr txBox="1"/>
          <p:nvPr/>
        </p:nvSpPr>
        <p:spPr>
          <a:xfrm>
            <a:off x="5954009" y="243055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비교할 기간을 입력하세요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1CC23-29C2-2890-4006-EDCD1D87209B}"/>
              </a:ext>
            </a:extLst>
          </p:cNvPr>
          <p:cNvSpPr/>
          <p:nvPr/>
        </p:nvSpPr>
        <p:spPr>
          <a:xfrm>
            <a:off x="4870275" y="2797324"/>
            <a:ext cx="1778001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2010/01/01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05B2B9-FA49-DD18-6DD5-E585C5648FA5}"/>
              </a:ext>
            </a:extLst>
          </p:cNvPr>
          <p:cNvSpPr/>
          <p:nvPr/>
        </p:nvSpPr>
        <p:spPr>
          <a:xfrm>
            <a:off x="7461075" y="2789912"/>
            <a:ext cx="1778001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2024/01/01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8789C-2CB5-8036-FE23-6D4E0251410A}"/>
              </a:ext>
            </a:extLst>
          </p:cNvPr>
          <p:cNvSpPr txBox="1"/>
          <p:nvPr/>
        </p:nvSpPr>
        <p:spPr>
          <a:xfrm>
            <a:off x="6878643" y="27220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2050" name="Picture 2" descr="백테스트란?. 주식을 함에 있어 사람들은 각자 여러가지 전략을 가지고 있다. 상승세에… | by AI 인베스터 | Medium">
            <a:extLst>
              <a:ext uri="{FF2B5EF4-FFF2-40B4-BE49-F238E27FC236}">
                <a16:creationId xmlns:a16="http://schemas.microsoft.com/office/drawing/2014/main" id="{355222F3-6EAB-E854-5AA5-726EF0568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08" y="3691274"/>
            <a:ext cx="6042239" cy="29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D56FF1-645E-197A-349A-7C6DE8063610}"/>
              </a:ext>
            </a:extLst>
          </p:cNvPr>
          <p:cNvSpPr txBox="1"/>
          <p:nvPr/>
        </p:nvSpPr>
        <p:spPr>
          <a:xfrm>
            <a:off x="5901969" y="951882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비교할 </a:t>
            </a:r>
            <a:r>
              <a:rPr lang="ko-KR" altLang="en-US" sz="1200" dirty="0" err="1"/>
              <a:t>포토폴리오를</a:t>
            </a:r>
            <a:r>
              <a:rPr lang="ko-KR" altLang="en-US" sz="1200" dirty="0"/>
              <a:t> 선택하세요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CA6E07-CA62-4E70-D7D7-0687CE1E107D}"/>
              </a:ext>
            </a:extLst>
          </p:cNvPr>
          <p:cNvSpPr/>
          <p:nvPr/>
        </p:nvSpPr>
        <p:spPr>
          <a:xfrm>
            <a:off x="4685494" y="1290257"/>
            <a:ext cx="4732866" cy="25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51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113</Words>
  <Application>Microsoft Office PowerPoint</Application>
  <PresentationFormat>와이드스크린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태균 황</dc:creator>
  <cp:lastModifiedBy>태균 황</cp:lastModifiedBy>
  <cp:revision>2</cp:revision>
  <dcterms:created xsi:type="dcterms:W3CDTF">2024-06-03T01:14:00Z</dcterms:created>
  <dcterms:modified xsi:type="dcterms:W3CDTF">2024-06-03T01:54:11Z</dcterms:modified>
</cp:coreProperties>
</file>