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2"/>
  </p:notesMasterIdLst>
  <p:handoutMasterIdLst>
    <p:handoutMasterId r:id="rId43"/>
  </p:handoutMasterIdLst>
  <p:sldIdLst>
    <p:sldId id="305" r:id="rId2"/>
    <p:sldId id="316" r:id="rId3"/>
    <p:sldId id="699" r:id="rId4"/>
    <p:sldId id="700" r:id="rId5"/>
    <p:sldId id="609" r:id="rId6"/>
    <p:sldId id="701" r:id="rId7"/>
    <p:sldId id="702" r:id="rId8"/>
    <p:sldId id="708" r:id="rId9"/>
    <p:sldId id="709" r:id="rId10"/>
    <p:sldId id="711" r:id="rId11"/>
    <p:sldId id="712" r:id="rId12"/>
    <p:sldId id="611" r:id="rId13"/>
    <p:sldId id="703" r:id="rId14"/>
    <p:sldId id="704" r:id="rId15"/>
    <p:sldId id="705" r:id="rId16"/>
    <p:sldId id="706" r:id="rId17"/>
    <p:sldId id="707" r:id="rId18"/>
    <p:sldId id="713" r:id="rId19"/>
    <p:sldId id="715" r:id="rId20"/>
    <p:sldId id="716" r:id="rId21"/>
    <p:sldId id="719" r:id="rId22"/>
    <p:sldId id="738" r:id="rId23"/>
    <p:sldId id="718" r:id="rId24"/>
    <p:sldId id="721" r:id="rId25"/>
    <p:sldId id="722" r:id="rId26"/>
    <p:sldId id="723" r:id="rId27"/>
    <p:sldId id="729" r:id="rId28"/>
    <p:sldId id="724" r:id="rId29"/>
    <p:sldId id="725" r:id="rId30"/>
    <p:sldId id="730" r:id="rId31"/>
    <p:sldId id="731" r:id="rId32"/>
    <p:sldId id="732" r:id="rId33"/>
    <p:sldId id="733" r:id="rId34"/>
    <p:sldId id="734" r:id="rId35"/>
    <p:sldId id="735" r:id="rId36"/>
    <p:sldId id="737" r:id="rId37"/>
    <p:sldId id="717" r:id="rId38"/>
    <p:sldId id="739" r:id="rId39"/>
    <p:sldId id="548" r:id="rId40"/>
    <p:sldId id="314" r:id="rId41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6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870" y="20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2019/8/17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37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14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25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49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34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60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29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61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01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30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0C75559-2F05-4476-B9F5-FFA949C2C31B}" type="datetime1">
              <a:rPr lang="zh-CN" altLang="en-US" smtClean="0"/>
              <a:t>2019/8/17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2693B-4418-4B86-85A9-0187A7EDD210}" type="slidenum">
              <a:rPr lang="zh-CN" altLang="en-US" smtClean="0"/>
              <a:t>3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597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3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240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945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16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59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84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70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731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630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8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0C75559-2F05-4476-B9F5-FFA949C2C31B}" type="datetime1">
              <a:rPr lang="zh-CN" altLang="en-US" smtClean="0"/>
              <a:t>2019/8/17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2693B-4418-4B86-85A9-0187A7EDD210}" type="slidenum">
              <a:rPr lang="zh-CN" altLang="en-US" smtClean="0"/>
              <a:t>4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034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99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745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584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76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625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80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392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65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2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48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9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22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73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8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2019/8/17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3385" y="1"/>
            <a:ext cx="12195385" cy="6859905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50000"/>
                </a:schemeClr>
              </a:gs>
              <a:gs pos="67000">
                <a:schemeClr val="bg1">
                  <a:lumMod val="85000"/>
                  <a:alpha val="25000"/>
                </a:schemeClr>
              </a:gs>
              <a:gs pos="100000">
                <a:schemeClr val="bg1">
                  <a:lumMod val="65000"/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1432546" y="6419942"/>
            <a:ext cx="807881" cy="369291"/>
          </a:xfrm>
          <a:prstGeom prst="rect">
            <a:avLst/>
          </a:prstGeom>
          <a:noFill/>
        </p:spPr>
        <p:txBody>
          <a:bodyPr wrap="square" lIns="121881" tIns="60940" rIns="121881" bIns="60940" rtlCol="0">
            <a:spAutoFit/>
          </a:bodyPr>
          <a:lstStyle/>
          <a:p>
            <a:pPr algn="ctr"/>
            <a:fld id="{2EEF1883-7A0E-4F66-9932-E581691AD397}" type="slidenum"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171" name="组合 3"/>
          <p:cNvGrpSpPr/>
          <p:nvPr userDrawn="1"/>
        </p:nvGrpSpPr>
        <p:grpSpPr bwMode="auto">
          <a:xfrm>
            <a:off x="1784351" y="1"/>
            <a:ext cx="1229783" cy="734484"/>
            <a:chOff x="0" y="0"/>
            <a:chExt cx="1165289" cy="968188"/>
          </a:xfrm>
        </p:grpSpPr>
        <p:sp>
          <p:nvSpPr>
            <p:cNvPr id="7172" name="平行四边形 18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3" name="平行四边形 1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4" name="平行四边形 15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175" name="组合 22"/>
          <p:cNvGrpSpPr/>
          <p:nvPr userDrawn="1"/>
        </p:nvGrpSpPr>
        <p:grpSpPr bwMode="auto">
          <a:xfrm>
            <a:off x="9061874" y="1"/>
            <a:ext cx="1231900" cy="734484"/>
            <a:chOff x="0" y="0"/>
            <a:chExt cx="1165289" cy="968188"/>
          </a:xfrm>
        </p:grpSpPr>
        <p:sp>
          <p:nvSpPr>
            <p:cNvPr id="7176" name="平行四边形 23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7" name="平行四边形 2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8" name="平行四边形 32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 descr="270-27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88720" y="0"/>
            <a:ext cx="666755" cy="666755"/>
          </a:xfrm>
          <a:prstGeom prst="rect">
            <a:avLst/>
          </a:prstGeom>
        </p:spPr>
      </p:pic>
      <p:sp>
        <p:nvSpPr>
          <p:cNvPr id="3" name="TextBox 4"/>
          <p:cNvSpPr txBox="1"/>
          <p:nvPr userDrawn="1"/>
        </p:nvSpPr>
        <p:spPr>
          <a:xfrm>
            <a:off x="11050726" y="95228"/>
            <a:ext cx="190501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zh-CN" altLang="en-US" sz="2133" b="1" i="0" spc="0" dirty="0">
                <a:ln w="0">
                  <a:noFill/>
                </a:ln>
                <a:solidFill>
                  <a:srgbClr val="28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马哥教育</a:t>
            </a:r>
          </a:p>
        </p:txBody>
      </p:sp>
      <p:sp>
        <p:nvSpPr>
          <p:cNvPr id="4" name="TextBox 4"/>
          <p:cNvSpPr txBox="1"/>
          <p:nvPr userDrawn="1"/>
        </p:nvSpPr>
        <p:spPr>
          <a:xfrm>
            <a:off x="10993193" y="380979"/>
            <a:ext cx="5867400" cy="2257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467" i="0" spc="0" dirty="0">
                <a:ln w="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</a:rPr>
              <a:t>magedu.com</a:t>
            </a:r>
            <a:endParaRPr lang="zh-CN" altLang="en-US" sz="1467" i="0" spc="0" dirty="0">
              <a:ln w="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78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  <p:sldLayoutId id="2147483690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72410" y="144423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zh-CN" altLang="zh-CN" sz="1400" dirty="0"/>
              <a:t>常用结构体</a:t>
            </a:r>
            <a:endParaRPr lang="en-US" altLang="zh-CN" sz="1400" dirty="0"/>
          </a:p>
          <a:p>
            <a:pPr lvl="0"/>
            <a:r>
              <a:rPr lang="en-US" altLang="zh-CN" sz="1500" dirty="0"/>
              <a:t>Header</a:t>
            </a:r>
            <a:endParaRPr lang="zh-CN" altLang="zh-CN" sz="1500" dirty="0"/>
          </a:p>
          <a:p>
            <a:pPr marL="457200" lvl="1" indent="0">
              <a:buNone/>
            </a:pPr>
            <a:r>
              <a:rPr lang="zh-CN" altLang="zh-CN" sz="1300" dirty="0"/>
              <a:t>常用方法</a:t>
            </a:r>
          </a:p>
          <a:p>
            <a:pPr lvl="1"/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zh-CN" sz="1700" dirty="0">
                <a:latin typeface="微软雅黑" pitchFamily="34" charset="-122"/>
                <a:ea typeface="微软雅黑" pitchFamily="34" charset="-122"/>
              </a:rPr>
              <a:t>：设置头信息</a:t>
            </a:r>
          </a:p>
          <a:p>
            <a:pPr lvl="1"/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zh-CN" sz="1700" dirty="0">
                <a:latin typeface="微软雅黑" pitchFamily="34" charset="-122"/>
                <a:ea typeface="微软雅黑" pitchFamily="34" charset="-122"/>
              </a:rPr>
              <a:t>：添加头信息</a:t>
            </a:r>
          </a:p>
          <a:p>
            <a:pPr lvl="1"/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Del</a:t>
            </a:r>
            <a:r>
              <a:rPr lang="zh-CN" altLang="zh-CN" sz="1700" dirty="0">
                <a:latin typeface="微软雅黑" pitchFamily="34" charset="-122"/>
                <a:ea typeface="微软雅黑" pitchFamily="34" charset="-122"/>
              </a:rPr>
              <a:t>：删除头信息</a:t>
            </a:r>
          </a:p>
          <a:p>
            <a:pPr lvl="1"/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zh-CN" sz="1700" dirty="0">
                <a:latin typeface="微软雅黑" pitchFamily="34" charset="-122"/>
                <a:ea typeface="微软雅黑" pitchFamily="34" charset="-122"/>
              </a:rPr>
              <a:t>：获取头信息</a:t>
            </a:r>
          </a:p>
          <a:p>
            <a:pPr lvl="1"/>
            <a:endParaRPr lang="en-US" altLang="zh-CN" sz="12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94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72410" y="144423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zh-CN" altLang="zh-CN" sz="1400" dirty="0"/>
              <a:t>常用结构体</a:t>
            </a:r>
            <a:endParaRPr lang="en-US" altLang="zh-CN" sz="1400" dirty="0"/>
          </a:p>
          <a:p>
            <a:r>
              <a:rPr lang="en-US" altLang="zh-CN" sz="2600" dirty="0"/>
              <a:t>Cookie</a:t>
            </a:r>
            <a:endParaRPr lang="zh-CN" altLang="zh-CN" sz="2600" dirty="0"/>
          </a:p>
          <a:p>
            <a:pPr marL="457200" lvl="1" indent="0">
              <a:buNone/>
            </a:pPr>
            <a:r>
              <a:rPr lang="zh-CN" altLang="zh-CN" dirty="0"/>
              <a:t>常用属性</a:t>
            </a:r>
          </a:p>
          <a:p>
            <a:pPr lvl="1"/>
            <a:r>
              <a:rPr lang="en-US" altLang="zh-CN" dirty="0"/>
              <a:t>Name</a:t>
            </a:r>
            <a:r>
              <a:rPr lang="zh-CN" altLang="zh-CN" dirty="0"/>
              <a:t>：名称</a:t>
            </a:r>
          </a:p>
          <a:p>
            <a:pPr lvl="1"/>
            <a:r>
              <a:rPr lang="en-US" altLang="zh-CN" dirty="0"/>
              <a:t>Value</a:t>
            </a:r>
            <a:r>
              <a:rPr lang="zh-CN" altLang="zh-CN" dirty="0"/>
              <a:t>：值</a:t>
            </a:r>
          </a:p>
          <a:p>
            <a:pPr lvl="1"/>
            <a:r>
              <a:rPr lang="en-US" altLang="zh-CN" dirty="0"/>
              <a:t>Path</a:t>
            </a:r>
            <a:r>
              <a:rPr lang="zh-CN" altLang="zh-CN" dirty="0"/>
              <a:t>：路径</a:t>
            </a:r>
          </a:p>
          <a:p>
            <a:pPr lvl="1"/>
            <a:r>
              <a:rPr lang="en-US" altLang="zh-CN" dirty="0"/>
              <a:t>Domain</a:t>
            </a:r>
            <a:r>
              <a:rPr lang="zh-CN" altLang="zh-CN" dirty="0"/>
              <a:t>：域名</a:t>
            </a:r>
          </a:p>
          <a:p>
            <a:pPr lvl="1"/>
            <a:r>
              <a:rPr lang="en-US" altLang="zh-CN" dirty="0"/>
              <a:t>Expires</a:t>
            </a:r>
            <a:r>
              <a:rPr lang="zh-CN" altLang="zh-CN" dirty="0"/>
              <a:t>：过期时间</a:t>
            </a:r>
          </a:p>
          <a:p>
            <a:pPr lvl="1"/>
            <a:r>
              <a:rPr lang="en-US" altLang="zh-CN" dirty="0" err="1"/>
              <a:t>MaxAge</a:t>
            </a:r>
            <a:r>
              <a:rPr lang="zh-CN" altLang="zh-CN" dirty="0"/>
              <a:t>：过期时间长度</a:t>
            </a:r>
          </a:p>
          <a:p>
            <a:pPr lvl="1"/>
            <a:r>
              <a:rPr lang="en-US" altLang="zh-CN" dirty="0"/>
              <a:t>Secure</a:t>
            </a:r>
            <a:r>
              <a:rPr lang="zh-CN" altLang="zh-CN" dirty="0"/>
              <a:t>：是否只有</a:t>
            </a:r>
            <a:r>
              <a:rPr lang="en-US" altLang="zh-CN" dirty="0"/>
              <a:t>https</a:t>
            </a:r>
            <a:r>
              <a:rPr lang="zh-CN" altLang="zh-CN" dirty="0"/>
              <a:t>携带</a:t>
            </a:r>
          </a:p>
          <a:p>
            <a:pPr lvl="1"/>
            <a:r>
              <a:rPr lang="en-US" altLang="zh-CN" dirty="0" err="1"/>
              <a:t>HttpOnly</a:t>
            </a:r>
            <a:r>
              <a:rPr lang="zh-CN" altLang="zh-CN" dirty="0"/>
              <a:t>：是否可使用</a:t>
            </a:r>
            <a:r>
              <a:rPr lang="en-US" altLang="zh-CN" dirty="0" err="1"/>
              <a:t>js</a:t>
            </a:r>
            <a:r>
              <a:rPr lang="zh-CN" altLang="zh-CN" dirty="0"/>
              <a:t>读取</a:t>
            </a:r>
          </a:p>
          <a:p>
            <a:pPr marL="457200" lvl="1" indent="0">
              <a:buNone/>
            </a:pPr>
            <a:r>
              <a:rPr lang="zh-CN" altLang="zh-CN" dirty="0"/>
              <a:t>常用方法</a:t>
            </a:r>
          </a:p>
          <a:p>
            <a:pPr lvl="1"/>
            <a:r>
              <a:rPr lang="en-US" altLang="zh-CN" dirty="0"/>
              <a:t>String</a:t>
            </a:r>
            <a:r>
              <a:rPr lang="zh-CN" altLang="zh-CN" dirty="0"/>
              <a:t>：将</a:t>
            </a:r>
            <a:r>
              <a:rPr lang="en-US" altLang="zh-CN" dirty="0"/>
              <a:t>cookie</a:t>
            </a:r>
            <a:r>
              <a:rPr lang="zh-CN" altLang="zh-CN" dirty="0"/>
              <a:t>对象转化为字符串</a:t>
            </a:r>
          </a:p>
          <a:p>
            <a:pPr lvl="1"/>
            <a:endParaRPr lang="en-US" altLang="zh-CN" sz="12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06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zh-CN" dirty="0"/>
              <a:t>获取</a:t>
            </a:r>
            <a:r>
              <a:rPr lang="en-US" altLang="zh-CN" dirty="0"/>
              <a:t>http</a:t>
            </a:r>
            <a:r>
              <a:rPr lang="zh-CN" altLang="zh-CN" dirty="0"/>
              <a:t>请求信息</a:t>
            </a:r>
            <a:endParaRPr lang="en-US" altLang="zh-CN" sz="2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96F161-2DE0-46FA-AA01-0B7A8994A3F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78141" y="2451674"/>
            <a:ext cx="5274310" cy="30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6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zh-CN" altLang="zh-CN" dirty="0"/>
              <a:t>获取</a:t>
            </a:r>
            <a:r>
              <a:rPr lang="en-US" altLang="zh-CN" dirty="0"/>
              <a:t>URL</a:t>
            </a:r>
            <a:r>
              <a:rPr lang="zh-CN" altLang="zh-CN" dirty="0"/>
              <a:t>中携带的参数信息</a:t>
            </a:r>
            <a:endParaRPr lang="en-US" altLang="zh-CN" sz="26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A6B058-24F0-4498-9270-96F1F79C4B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51630" y="3031268"/>
            <a:ext cx="5274310" cy="29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9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zh-CN" dirty="0"/>
              <a:t>获取使用</a:t>
            </a:r>
            <a:r>
              <a:rPr lang="en-US" altLang="zh-CN" dirty="0"/>
              <a:t>application/x-www-form-</a:t>
            </a:r>
            <a:r>
              <a:rPr lang="en-US" altLang="zh-CN" dirty="0" err="1"/>
              <a:t>urlencoded</a:t>
            </a:r>
            <a:r>
              <a:rPr lang="zh-CN" altLang="zh-CN" dirty="0"/>
              <a:t>编码的</a:t>
            </a:r>
            <a:r>
              <a:rPr lang="en-US" altLang="zh-CN" dirty="0"/>
              <a:t>body</a:t>
            </a:r>
            <a:r>
              <a:rPr lang="zh-CN" altLang="zh-CN" dirty="0"/>
              <a:t>中携带的参数信息</a:t>
            </a:r>
          </a:p>
          <a:p>
            <a:pPr marL="0" indent="0">
              <a:buNone/>
            </a:pPr>
            <a:endParaRPr lang="en-US" altLang="zh-CN" sz="2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B659FD-FE60-459F-B840-9CE9823D1D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36402" y="2371811"/>
            <a:ext cx="5274310" cy="381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5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4.</a:t>
            </a:r>
            <a:r>
              <a:rPr lang="zh-CN" altLang="zh-CN" dirty="0"/>
              <a:t>获取使用</a:t>
            </a:r>
            <a:r>
              <a:rPr lang="en-US" altLang="zh-CN" dirty="0"/>
              <a:t>multipart/form-data</a:t>
            </a:r>
            <a:r>
              <a:rPr lang="zh-CN" altLang="zh-CN" dirty="0"/>
              <a:t>编码的</a:t>
            </a:r>
            <a:r>
              <a:rPr lang="en-US" altLang="zh-CN" dirty="0"/>
              <a:t>body</a:t>
            </a:r>
            <a:r>
              <a:rPr lang="zh-CN" altLang="zh-CN" dirty="0"/>
              <a:t>中携带的参数信息</a:t>
            </a:r>
          </a:p>
          <a:p>
            <a:pPr marL="0" indent="0">
              <a:buNone/>
            </a:pPr>
            <a:endParaRPr lang="en-US" altLang="zh-CN" sz="26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88D0BA-402A-4F93-85D2-0F51E7EF2D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41002" y="1576781"/>
            <a:ext cx="5274310" cy="49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4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zh-CN" dirty="0"/>
              <a:t>获取使用</a:t>
            </a:r>
            <a:r>
              <a:rPr lang="en-US" altLang="zh-CN" dirty="0"/>
              <a:t>application/json</a:t>
            </a:r>
            <a:r>
              <a:rPr lang="zh-CN" altLang="zh-CN" dirty="0"/>
              <a:t>编码的</a:t>
            </a:r>
            <a:r>
              <a:rPr lang="en-US" altLang="zh-CN" dirty="0"/>
              <a:t>body</a:t>
            </a:r>
            <a:r>
              <a:rPr lang="zh-CN" altLang="zh-CN" dirty="0"/>
              <a:t>中携带的参数信息</a:t>
            </a:r>
          </a:p>
          <a:p>
            <a:pPr marL="0" indent="0">
              <a:buNone/>
            </a:pPr>
            <a:endParaRPr lang="en-US" altLang="zh-CN" sz="2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EA7BA2-9A44-45A1-9281-2E76693B57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09064" y="1990959"/>
            <a:ext cx="5274310" cy="43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9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6.</a:t>
            </a:r>
            <a:r>
              <a:rPr lang="zh-CN" altLang="zh-CN" dirty="0"/>
              <a:t>获取</a:t>
            </a:r>
            <a:r>
              <a:rPr lang="en-US" altLang="zh-CN" dirty="0"/>
              <a:t>http</a:t>
            </a:r>
            <a:r>
              <a:rPr lang="zh-CN" altLang="zh-CN" dirty="0"/>
              <a:t>请求中</a:t>
            </a:r>
            <a:r>
              <a:rPr lang="en-US" altLang="zh-CN" dirty="0"/>
              <a:t>cookie</a:t>
            </a:r>
            <a:r>
              <a:rPr lang="zh-CN" altLang="zh-CN" dirty="0"/>
              <a:t>信息和设置响应中的</a:t>
            </a:r>
            <a:r>
              <a:rPr lang="en-US" altLang="zh-CN" dirty="0"/>
              <a:t>cookie</a:t>
            </a:r>
            <a:r>
              <a:rPr lang="zh-CN" altLang="zh-CN" dirty="0"/>
              <a:t>信息</a:t>
            </a:r>
          </a:p>
          <a:p>
            <a:pPr marL="0" indent="0">
              <a:buNone/>
            </a:pPr>
            <a:endParaRPr lang="en-US" altLang="zh-CN" sz="26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9E22E7-8AC5-430F-B0C0-1A78ADBF0F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007319"/>
            <a:ext cx="5274310" cy="31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12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7.</a:t>
            </a:r>
            <a:r>
              <a:rPr lang="zh-CN" altLang="zh-CN" dirty="0"/>
              <a:t>请求重定向</a:t>
            </a:r>
            <a:endParaRPr lang="en-US" altLang="zh-CN" sz="2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BB6F6B-CFEF-4BCD-92E6-B472C29569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85683" y="2715192"/>
            <a:ext cx="5274310" cy="6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03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8.</a:t>
            </a:r>
            <a:r>
              <a:rPr lang="zh-CN" altLang="zh-CN" dirty="0"/>
              <a:t>静态文件请求响应</a:t>
            </a:r>
            <a:endParaRPr lang="en-US" altLang="zh-CN" sz="26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D7CD99-E2E0-4D65-B6FB-EE0758665A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89159" y="3420120"/>
            <a:ext cx="5274310" cy="5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0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09599" y="1156498"/>
            <a:ext cx="10418619" cy="507549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HTML</a:t>
            </a:r>
          </a:p>
          <a:p>
            <a:r>
              <a:rPr lang="en-US" altLang="zh-CN" sz="2800" dirty="0"/>
              <a:t>web</a:t>
            </a:r>
            <a:r>
              <a:rPr lang="zh-CN" altLang="en-US" sz="2800" dirty="0"/>
              <a:t>开发</a:t>
            </a:r>
            <a:endParaRPr lang="en-US" altLang="zh-CN" sz="2800" dirty="0"/>
          </a:p>
          <a:p>
            <a:r>
              <a:rPr lang="zh-CN" altLang="en-US" sz="2800" dirty="0"/>
              <a:t>模板技术</a:t>
            </a:r>
            <a:endParaRPr lang="en-US" altLang="zh-CN" sz="2800" dirty="0"/>
          </a:p>
          <a:p>
            <a:pPr lvl="1"/>
            <a:r>
              <a:rPr lang="en-US" altLang="zh-CN" sz="2600" dirty="0"/>
              <a:t>text/template</a:t>
            </a:r>
          </a:p>
          <a:p>
            <a:pPr lvl="1"/>
            <a:r>
              <a:rPr lang="en-US" altLang="zh-CN" sz="2600" dirty="0"/>
              <a:t>html/template</a:t>
            </a:r>
          </a:p>
          <a:p>
            <a:r>
              <a:rPr lang="zh-CN" altLang="en-US" sz="2800" dirty="0"/>
              <a:t>项目</a:t>
            </a:r>
            <a:r>
              <a:rPr lang="en-US" altLang="zh-CN" sz="2800" dirty="0" err="1"/>
              <a:t>TodoList</a:t>
            </a:r>
            <a:endParaRPr lang="en-US" altLang="zh-CN" sz="2800" dirty="0"/>
          </a:p>
          <a:p>
            <a:pPr lvl="1"/>
            <a:r>
              <a:rPr lang="en-US" altLang="zh-CN" sz="2600" dirty="0"/>
              <a:t>session/cookie</a:t>
            </a:r>
            <a:r>
              <a:rPr lang="zh-CN" altLang="en-US" sz="2600" dirty="0"/>
              <a:t>机制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410988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text/template</a:t>
            </a:r>
            <a:r>
              <a:rPr lang="zh-CN" altLang="zh-CN" dirty="0"/>
              <a:t>包用于处理使用字符串模板和数据驱动生成目标字符串，在字符串模板中可使用数据显示、流程控制、函数、管道、子模板等功能</a:t>
            </a:r>
          </a:p>
        </p:txBody>
      </p:sp>
    </p:spTree>
    <p:extLst>
      <p:ext uri="{BB962C8B-B14F-4D97-AF65-F5344CB8AC3E}">
        <p14:creationId xmlns:p14="http://schemas.microsoft.com/office/powerpoint/2010/main" val="548367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7" y="1685544"/>
            <a:ext cx="10908763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zh-CN" altLang="zh-CN" dirty="0"/>
              <a:t>常用函数</a:t>
            </a:r>
          </a:p>
          <a:p>
            <a:pPr lvl="0"/>
            <a:r>
              <a:rPr lang="en-US" altLang="zh-CN" dirty="0" err="1"/>
              <a:t>HTMLEscape</a:t>
            </a:r>
            <a:r>
              <a:rPr lang="zh-CN" altLang="zh-CN" dirty="0"/>
              <a:t>：对字节切片内容进行特殊字符（</a:t>
            </a:r>
            <a:r>
              <a:rPr lang="en-US" altLang="zh-CN" dirty="0"/>
              <a:t>\000, ", ', &amp;, &gt;, &lt;</a:t>
            </a:r>
            <a:r>
              <a:rPr lang="zh-CN" altLang="zh-CN" dirty="0"/>
              <a:t>）进行</a:t>
            </a:r>
            <a:r>
              <a:rPr lang="en-US" altLang="zh-CN" dirty="0"/>
              <a:t>HTML</a:t>
            </a:r>
            <a:r>
              <a:rPr lang="zh-CN" altLang="zh-CN" dirty="0"/>
              <a:t>转码后输出到输出流</a:t>
            </a:r>
          </a:p>
          <a:p>
            <a:pPr lvl="0"/>
            <a:r>
              <a:rPr lang="en-US" altLang="zh-CN" dirty="0" err="1"/>
              <a:t>HTMLEscapeString</a:t>
            </a:r>
            <a:r>
              <a:rPr lang="zh-CN" altLang="zh-CN" dirty="0"/>
              <a:t>：对字符串进行特殊字符（</a:t>
            </a:r>
            <a:r>
              <a:rPr lang="en-US" altLang="zh-CN" dirty="0"/>
              <a:t>\000, ", ', &amp;, &gt;, &lt;</a:t>
            </a:r>
            <a:r>
              <a:rPr lang="zh-CN" altLang="zh-CN" dirty="0"/>
              <a:t>）进行</a:t>
            </a:r>
            <a:r>
              <a:rPr lang="en-US" altLang="zh-CN" dirty="0"/>
              <a:t>HTML</a:t>
            </a:r>
            <a:r>
              <a:rPr lang="zh-CN" altLang="zh-CN" dirty="0"/>
              <a:t>转码为字符串</a:t>
            </a:r>
          </a:p>
          <a:p>
            <a:pPr lvl="0"/>
            <a:r>
              <a:rPr lang="en-US" altLang="zh-CN" dirty="0" err="1"/>
              <a:t>HTMLEscaper</a:t>
            </a:r>
            <a:r>
              <a:rPr lang="zh-CN" altLang="zh-CN" dirty="0"/>
              <a:t>：将可变参数转化为字符串并对其中的特殊字符（</a:t>
            </a:r>
            <a:r>
              <a:rPr lang="en-US" altLang="zh-CN" dirty="0"/>
              <a:t>\000, ", ', &amp;, &gt;, &lt;</a:t>
            </a:r>
            <a:r>
              <a:rPr lang="zh-CN" altLang="zh-CN" dirty="0"/>
              <a:t>）进行</a:t>
            </a:r>
            <a:r>
              <a:rPr lang="en-US" altLang="zh-CN" dirty="0"/>
              <a:t>HTML</a:t>
            </a:r>
            <a:r>
              <a:rPr lang="zh-CN" altLang="zh-CN" dirty="0"/>
              <a:t>转码的字符串</a:t>
            </a:r>
          </a:p>
          <a:p>
            <a:pPr lvl="0"/>
            <a:r>
              <a:rPr lang="en-US" altLang="zh-CN" dirty="0" err="1"/>
              <a:t>JSEscape</a:t>
            </a:r>
            <a:r>
              <a:rPr lang="zh-CN" altLang="zh-CN" dirty="0"/>
              <a:t>：对字节切片内容进行特殊字符（</a:t>
            </a:r>
            <a:r>
              <a:rPr lang="en-US" altLang="zh-CN" dirty="0"/>
              <a:t>\, ', ", &gt;, &lt;, </a:t>
            </a:r>
            <a:r>
              <a:rPr lang="zh-CN" altLang="zh-CN" dirty="0"/>
              <a:t>不可打印字符）进行</a:t>
            </a:r>
            <a:r>
              <a:rPr lang="en-US" altLang="zh-CN" dirty="0"/>
              <a:t>JS</a:t>
            </a:r>
            <a:r>
              <a:rPr lang="zh-CN" altLang="zh-CN" dirty="0"/>
              <a:t>转码后输出到输出流</a:t>
            </a:r>
          </a:p>
          <a:p>
            <a:pPr lvl="0"/>
            <a:r>
              <a:rPr lang="en-US" altLang="zh-CN" dirty="0" err="1"/>
              <a:t>JSEscapeString</a:t>
            </a:r>
            <a:r>
              <a:rPr lang="zh-CN" altLang="zh-CN" dirty="0"/>
              <a:t>：对字符串进行特殊字符（</a:t>
            </a:r>
            <a:r>
              <a:rPr lang="en-US" altLang="zh-CN" dirty="0"/>
              <a:t>\, ', ", &gt;, &lt;, </a:t>
            </a:r>
            <a:r>
              <a:rPr lang="zh-CN" altLang="zh-CN" dirty="0"/>
              <a:t>不可打印字符）进行</a:t>
            </a:r>
            <a:r>
              <a:rPr lang="en-US" altLang="zh-CN" dirty="0"/>
              <a:t>JS</a:t>
            </a:r>
            <a:r>
              <a:rPr lang="zh-CN" altLang="zh-CN" dirty="0"/>
              <a:t>转码为字符串</a:t>
            </a:r>
          </a:p>
          <a:p>
            <a:pPr lvl="0"/>
            <a:r>
              <a:rPr lang="en-US" altLang="zh-CN" dirty="0" err="1"/>
              <a:t>JSEscaper</a:t>
            </a:r>
            <a:r>
              <a:rPr lang="zh-CN" altLang="zh-CN" dirty="0"/>
              <a:t>：将可变参数转化为字符串并对其中的特殊字符（</a:t>
            </a:r>
            <a:r>
              <a:rPr lang="en-US" altLang="zh-CN" dirty="0"/>
              <a:t>\, ', ", &gt;, &lt;, </a:t>
            </a:r>
            <a:r>
              <a:rPr lang="zh-CN" altLang="zh-CN" dirty="0"/>
              <a:t>不可打印字符）进行</a:t>
            </a:r>
            <a:r>
              <a:rPr lang="en-US" altLang="zh-CN" dirty="0"/>
              <a:t>JS</a:t>
            </a:r>
            <a:r>
              <a:rPr lang="zh-CN" altLang="zh-CN" dirty="0"/>
              <a:t>转码的字符串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427E45-C505-400F-A765-9BB1A2D951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5253" y="5264458"/>
            <a:ext cx="6919152" cy="58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94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662084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zh-CN" altLang="zh-CN" dirty="0"/>
              <a:t>常用结构体</a:t>
            </a:r>
          </a:p>
          <a:p>
            <a:pPr lvl="0"/>
            <a:r>
              <a:rPr lang="en-US" altLang="zh-CN" dirty="0"/>
              <a:t>Template</a:t>
            </a:r>
            <a:endParaRPr lang="zh-CN" altLang="zh-CN" dirty="0"/>
          </a:p>
          <a:p>
            <a:pPr marL="457200" lvl="1" indent="0">
              <a:buNone/>
            </a:pPr>
            <a:r>
              <a:rPr lang="zh-CN" altLang="zh-CN" dirty="0"/>
              <a:t>常用函数：</a:t>
            </a:r>
          </a:p>
          <a:p>
            <a:pPr lvl="1"/>
            <a:r>
              <a:rPr lang="en-US" altLang="zh-CN" dirty="0"/>
              <a:t>New: </a:t>
            </a:r>
            <a:r>
              <a:rPr lang="zh-CN" altLang="zh-CN" dirty="0"/>
              <a:t>创建模板</a:t>
            </a:r>
          </a:p>
          <a:p>
            <a:pPr lvl="1"/>
            <a:r>
              <a:rPr lang="en-US" altLang="zh-CN" dirty="0" err="1"/>
              <a:t>ParseFiles</a:t>
            </a:r>
            <a:r>
              <a:rPr lang="zh-CN" altLang="zh-CN" dirty="0"/>
              <a:t>：指定文件模板</a:t>
            </a:r>
          </a:p>
          <a:p>
            <a:pPr lvl="1"/>
            <a:r>
              <a:rPr lang="en-US" altLang="zh-CN" dirty="0" err="1"/>
              <a:t>ParseGlob</a:t>
            </a:r>
            <a:r>
              <a:rPr lang="zh-CN" altLang="zh-CN" dirty="0"/>
              <a:t>：指定文件模板匹配格式</a:t>
            </a:r>
          </a:p>
          <a:p>
            <a:pPr lvl="1"/>
            <a:r>
              <a:rPr lang="en-US" altLang="zh-CN" dirty="0"/>
              <a:t>Must</a:t>
            </a:r>
            <a:r>
              <a:rPr lang="zh-CN" altLang="zh-CN" dirty="0"/>
              <a:t>：帮助函数，对模板创建结果进行验证，并返回模板对象指针</a:t>
            </a:r>
          </a:p>
          <a:p>
            <a:pPr marL="457200" lvl="1" indent="0">
              <a:buNone/>
            </a:pPr>
            <a:r>
              <a:rPr lang="zh-CN" altLang="zh-CN" dirty="0"/>
              <a:t>常用方法：</a:t>
            </a:r>
          </a:p>
          <a:p>
            <a:pPr lvl="1"/>
            <a:r>
              <a:rPr lang="en-US" altLang="zh-CN" dirty="0"/>
              <a:t>Parse</a:t>
            </a:r>
            <a:r>
              <a:rPr lang="zh-CN" altLang="zh-CN" dirty="0"/>
              <a:t>：解析模板字符串</a:t>
            </a:r>
          </a:p>
          <a:p>
            <a:pPr lvl="1"/>
            <a:r>
              <a:rPr lang="en-US" altLang="zh-CN" dirty="0" err="1"/>
              <a:t>ParseFiles</a:t>
            </a:r>
            <a:r>
              <a:rPr lang="zh-CN" altLang="zh-CN" dirty="0"/>
              <a:t>：指定文件模板</a:t>
            </a:r>
          </a:p>
          <a:p>
            <a:pPr lvl="1"/>
            <a:r>
              <a:rPr lang="en-US" altLang="zh-CN" dirty="0" err="1"/>
              <a:t>ParseGlob</a:t>
            </a:r>
            <a:r>
              <a:rPr lang="zh-CN" altLang="zh-CN" dirty="0"/>
              <a:t>：指定文件模板匹配格式</a:t>
            </a:r>
          </a:p>
          <a:p>
            <a:pPr lvl="1"/>
            <a:r>
              <a:rPr lang="en-US" altLang="zh-CN" dirty="0"/>
              <a:t>Execute</a:t>
            </a:r>
            <a:r>
              <a:rPr lang="zh-CN" altLang="zh-CN" dirty="0"/>
              <a:t>：模板渲染</a:t>
            </a:r>
          </a:p>
          <a:p>
            <a:pPr lvl="1"/>
            <a:r>
              <a:rPr lang="en-US" altLang="zh-CN" dirty="0" err="1"/>
              <a:t>ExecuteTemplate</a:t>
            </a:r>
            <a:r>
              <a:rPr lang="zh-CN" altLang="zh-CN" dirty="0"/>
              <a:t>：指定模板执行模板渲染</a:t>
            </a:r>
          </a:p>
          <a:p>
            <a:pPr lvl="1"/>
            <a:r>
              <a:rPr lang="en-US" altLang="zh-CN" dirty="0" err="1"/>
              <a:t>Funcs</a:t>
            </a:r>
            <a:r>
              <a:rPr lang="zh-CN" altLang="zh-CN" dirty="0"/>
              <a:t>：指定自定义函数字典</a:t>
            </a:r>
          </a:p>
          <a:p>
            <a:pPr lvl="1"/>
            <a:r>
              <a:rPr lang="en-US" altLang="zh-CN" dirty="0"/>
              <a:t>Clone</a:t>
            </a:r>
            <a:r>
              <a:rPr lang="zh-CN" altLang="zh-CN" dirty="0"/>
              <a:t>：克隆模板进行模板复用</a:t>
            </a:r>
          </a:p>
        </p:txBody>
      </p:sp>
    </p:spTree>
    <p:extLst>
      <p:ext uri="{BB962C8B-B14F-4D97-AF65-F5344CB8AC3E}">
        <p14:creationId xmlns:p14="http://schemas.microsoft.com/office/powerpoint/2010/main" val="3804929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1.</a:t>
            </a:r>
            <a:r>
              <a:rPr lang="zh-CN" altLang="zh-CN" dirty="0"/>
              <a:t>显示数据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9C0AC2-38C5-4BBF-B757-2BB258D16C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91832" y="1961129"/>
            <a:ext cx="5274310" cy="394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57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条件表达式</a:t>
            </a:r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C2A0D0-DE78-4A42-85AB-15177CCBCE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41002" y="2779866"/>
            <a:ext cx="41433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69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条件表达式</a:t>
            </a:r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C2A0D0-DE78-4A42-85AB-15177CCBCE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0113" y="3181731"/>
            <a:ext cx="4143375" cy="1990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3A3BC6-1135-40CC-BE26-EE76671F88E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41002" y="2948368"/>
            <a:ext cx="4000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0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3. range</a:t>
            </a:r>
            <a:r>
              <a:rPr lang="zh-CN" altLang="zh-CN" dirty="0"/>
              <a:t>表达式</a:t>
            </a:r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373350-0C09-4C58-8248-A798D420F9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122" y="3410836"/>
            <a:ext cx="5210175" cy="137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257C5E-E8DC-447C-960E-665BDD5DC35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74538" y="1501051"/>
            <a:ext cx="4196179" cy="51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97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3. range</a:t>
            </a:r>
            <a:r>
              <a:rPr lang="zh-CN" altLang="zh-CN" dirty="0"/>
              <a:t>表达式</a:t>
            </a:r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0348E0-DD34-4922-85C2-623F7D3A2E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20989" y="1278845"/>
            <a:ext cx="5274310" cy="5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4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定义变量</a:t>
            </a:r>
            <a:endParaRPr lang="zh-CN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479599-6AE3-4EFB-8117-D8C9A6B05C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38612" y="2319337"/>
            <a:ext cx="39147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75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内置函数</a:t>
            </a:r>
            <a:endParaRPr lang="zh-CN" altLang="zh-CN" dirty="0"/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25C17D-1959-491A-802C-00A0B50113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03847" y="3131589"/>
            <a:ext cx="5274310" cy="229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5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55569" y="510569"/>
            <a:ext cx="1197764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3733" b="1" dirty="0">
                <a:solidFill>
                  <a:srgbClr val="282828"/>
                </a:solidFill>
                <a:latin typeface="Impact" panose="020B0806030902050204" pitchFamily="34" charset="0"/>
              </a:rPr>
              <a:t>HTML</a:t>
            </a:r>
            <a:endParaRPr lang="zh-CN" altLang="en-US" sz="3733" b="1" dirty="0">
              <a:solidFill>
                <a:srgbClr val="282828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152B19-27DC-44FC-A7B7-D3E25A612033}"/>
              </a:ext>
            </a:extLst>
          </p:cNvPr>
          <p:cNvSpPr txBox="1"/>
          <p:nvPr/>
        </p:nvSpPr>
        <p:spPr>
          <a:xfrm>
            <a:off x="1103446" y="1351307"/>
            <a:ext cx="9985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宋体" panose="02010600030101010101" pitchFamily="2" charset="-122"/>
              </a:rPr>
              <a:t>HTML</a:t>
            </a:r>
            <a:r>
              <a:rPr lang="zh-CN" altLang="en-US" sz="2200" dirty="0">
                <a:latin typeface="宋体" panose="02010600030101010101" pitchFamily="2" charset="-122"/>
              </a:rPr>
              <a:t>（超文本标记语言）</a:t>
            </a:r>
          </a:p>
          <a:p>
            <a:pPr marL="380990" indent="-380990">
              <a:buFont typeface="Wingdings" panose="05000000000000000000" pitchFamily="2" charset="2"/>
              <a:buChar char="l"/>
            </a:pPr>
            <a:endParaRPr lang="zh-CN" altLang="en-US" sz="2200" dirty="0">
              <a:latin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D6D1C-96F9-4EE9-AAD0-6EB2C5CF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511" y="1663599"/>
            <a:ext cx="4712804" cy="437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31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6.</a:t>
            </a:r>
            <a:r>
              <a:rPr lang="zh-CN" altLang="en-US" dirty="0"/>
              <a:t>自定义函数</a:t>
            </a:r>
            <a:endParaRPr lang="zh-CN" altLang="zh-CN" dirty="0"/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33C746-7ABC-46A7-AE78-313A6961DD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03847" y="2671044"/>
            <a:ext cx="5274310" cy="26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95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7. block</a:t>
            </a:r>
            <a:r>
              <a:rPr lang="zh-CN" altLang="zh-CN" dirty="0"/>
              <a:t>定义默认内容</a:t>
            </a:r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E6C40A-1380-47C8-9D62-A900F3C42F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02728" y="2938542"/>
            <a:ext cx="5274310" cy="17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29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8. </a:t>
            </a:r>
            <a:r>
              <a:rPr lang="zh-CN" altLang="en-US" dirty="0"/>
              <a:t>模板</a:t>
            </a:r>
            <a:endParaRPr lang="zh-CN" altLang="zh-CN" dirty="0"/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D212F0-531D-44DD-B896-E2D6DB024C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70558" y="1413075"/>
            <a:ext cx="45815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80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8.</a:t>
            </a:r>
            <a:r>
              <a:rPr lang="zh-CN" altLang="zh-CN" dirty="0"/>
              <a:t>解析模板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815D5F-AC94-43DA-8953-F6356D6F0C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34951" y="1685544"/>
            <a:ext cx="49911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1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9.</a:t>
            </a:r>
            <a:r>
              <a:rPr lang="zh-CN" altLang="en-US" dirty="0"/>
              <a:t>模板文件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786C9E-4827-4433-8968-B841B21D5F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6692" y="3039896"/>
            <a:ext cx="5274310" cy="19323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AEE0F4-7F07-4B2F-B55A-A39F8F24B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278" y="1970097"/>
            <a:ext cx="5343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95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10.</a:t>
            </a:r>
            <a:r>
              <a:rPr lang="zh-CN" altLang="zh-CN" dirty="0"/>
              <a:t>解析匹配的文件路径的模板文件</a:t>
            </a:r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B43D5C-05A9-4769-88CA-22ADA7CE6E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69220" y="2952923"/>
            <a:ext cx="5274310" cy="25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51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html/template</a:t>
            </a:r>
            <a:r>
              <a:rPr lang="zh-CN" altLang="zh-CN" dirty="0"/>
              <a:t>同</a:t>
            </a:r>
            <a:r>
              <a:rPr lang="en-US" altLang="zh-CN" dirty="0"/>
              <a:t>text/template</a:t>
            </a:r>
            <a:r>
              <a:rPr lang="zh-CN" altLang="zh-CN" dirty="0"/>
              <a:t>用于处理使用字符串模板和数据驱动生成安全的目标字符串（</a:t>
            </a:r>
            <a:r>
              <a:rPr lang="en-US" altLang="zh-CN" dirty="0"/>
              <a:t>html</a:t>
            </a:r>
            <a:r>
              <a:rPr lang="zh-CN" altLang="zh-CN" dirty="0"/>
              <a:t>实体编码，防止注入攻击），在字符串模板中可使用数据显示、流程控制、函数、管道、子模板等功能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BD3E70-7936-4EC2-A773-CF4F3650F1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41002" y="1979556"/>
            <a:ext cx="5274310" cy="38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64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 err="1"/>
              <a:t>Todolist</a:t>
            </a:r>
            <a:r>
              <a:rPr lang="en-US" altLang="zh-CN" dirty="0"/>
              <a:t>(</a:t>
            </a:r>
            <a:r>
              <a:rPr lang="zh-CN" altLang="en-US" dirty="0"/>
              <a:t>持久化使用</a:t>
            </a:r>
            <a:r>
              <a:rPr lang="en-US" altLang="zh-CN" dirty="0"/>
              <a:t>json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</a:p>
          <a:p>
            <a:pPr marL="514350" lvl="0" indent="-514350">
              <a:buAutoNum type="arabicPeriod"/>
            </a:pPr>
            <a:r>
              <a:rPr lang="zh-CN" altLang="en-US" sz="2600" b="1" dirty="0"/>
              <a:t>任务列表显示</a:t>
            </a:r>
            <a:endParaRPr lang="en-US" altLang="zh-CN" sz="2600" b="1" dirty="0"/>
          </a:p>
          <a:p>
            <a:pPr marL="514350" lvl="0" indent="-514350">
              <a:buAutoNum type="arabicPeriod"/>
            </a:pPr>
            <a:r>
              <a:rPr lang="zh-CN" altLang="en-US" sz="2600" b="1" dirty="0"/>
              <a:t>创建任务</a:t>
            </a:r>
            <a:endParaRPr lang="en-US" altLang="zh-CN" sz="2600" b="1" dirty="0"/>
          </a:p>
          <a:p>
            <a:pPr marL="514350" lvl="0" indent="-514350">
              <a:buAutoNum type="arabicPeriod"/>
            </a:pPr>
            <a:r>
              <a:rPr lang="zh-CN" altLang="en-US" sz="2600" b="1" dirty="0"/>
              <a:t>编辑任务</a:t>
            </a:r>
            <a:endParaRPr lang="en-US" altLang="zh-CN" sz="2600" b="1" dirty="0"/>
          </a:p>
          <a:p>
            <a:pPr marL="514350" lvl="0" indent="-514350">
              <a:buAutoNum type="arabicPeriod"/>
            </a:pPr>
            <a:r>
              <a:rPr lang="zh-CN" altLang="en-US" sz="2600" b="1" dirty="0"/>
              <a:t>删除任务</a:t>
            </a:r>
            <a:endParaRPr lang="en-US" altLang="zh-CN" sz="2600" b="1" dirty="0"/>
          </a:p>
          <a:p>
            <a:pPr marL="514350" lvl="0" indent="-514350">
              <a:buAutoNum type="arabicPeriod"/>
            </a:pPr>
            <a:r>
              <a:rPr lang="zh-CN" altLang="en-US" sz="2600" b="1" dirty="0"/>
              <a:t>用户登陆</a:t>
            </a:r>
            <a:endParaRPr lang="en-US" altLang="zh-CN" sz="2600" b="1" dirty="0"/>
          </a:p>
        </p:txBody>
      </p:sp>
    </p:spTree>
    <p:extLst>
      <p:ext uri="{BB962C8B-B14F-4D97-AF65-F5344CB8AC3E}">
        <p14:creationId xmlns:p14="http://schemas.microsoft.com/office/powerpoint/2010/main" val="3744825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 err="1"/>
              <a:t>uuid</a:t>
            </a:r>
            <a:r>
              <a:rPr lang="zh-CN" altLang="en-US" dirty="0"/>
              <a:t>：</a:t>
            </a:r>
            <a:r>
              <a:rPr lang="en-US" altLang="zh-CN" dirty="0"/>
              <a:t>github.com/satori/</a:t>
            </a:r>
            <a:r>
              <a:rPr lang="en-US" altLang="zh-CN" dirty="0" err="1"/>
              <a:t>go.uuid</a:t>
            </a:r>
            <a:endParaRPr lang="en-US" altLang="zh-CN" sz="26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B0EA0E-3A9C-4E4B-B700-FFF3A846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285" y="2600787"/>
            <a:ext cx="4991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49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D911C3-D6FF-49B9-AB40-7E5BD2521534}"/>
              </a:ext>
            </a:extLst>
          </p:cNvPr>
          <p:cNvSpPr txBox="1"/>
          <p:nvPr/>
        </p:nvSpPr>
        <p:spPr>
          <a:xfrm>
            <a:off x="967666" y="1953087"/>
            <a:ext cx="19699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web</a:t>
            </a:r>
            <a:r>
              <a:rPr lang="zh-CN" altLang="en-US" dirty="0"/>
              <a:t>用户管理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用户列表查看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用户增加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删除用户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修改用户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11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55569" y="510569"/>
            <a:ext cx="1197764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3733" b="1" dirty="0">
                <a:solidFill>
                  <a:srgbClr val="282828"/>
                </a:solidFill>
                <a:latin typeface="Impact" panose="020B0806030902050204" pitchFamily="34" charset="0"/>
              </a:rPr>
              <a:t>HTML</a:t>
            </a:r>
            <a:endParaRPr lang="zh-CN" altLang="en-US" sz="3733" b="1" dirty="0">
              <a:solidFill>
                <a:srgbClr val="282828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152B19-27DC-44FC-A7B7-D3E25A612033}"/>
              </a:ext>
            </a:extLst>
          </p:cNvPr>
          <p:cNvSpPr txBox="1"/>
          <p:nvPr/>
        </p:nvSpPr>
        <p:spPr>
          <a:xfrm>
            <a:off x="1103446" y="1351307"/>
            <a:ext cx="998510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宋体" panose="02010600030101010101" pitchFamily="2" charset="-122"/>
              </a:rPr>
              <a:t>常用标签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注释 </a:t>
            </a:r>
            <a:r>
              <a:rPr lang="en-US" altLang="zh-CN" dirty="0"/>
              <a:t>&lt;!-- --&gt;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标题 </a:t>
            </a:r>
            <a:r>
              <a:rPr lang="en-US" altLang="zh-CN" dirty="0"/>
              <a:t>h1~h6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段落 </a:t>
            </a:r>
            <a:r>
              <a:rPr lang="en-US" altLang="zh-CN" dirty="0"/>
              <a:t>p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超链接 </a:t>
            </a:r>
            <a:r>
              <a:rPr lang="en-US" altLang="zh-CN" dirty="0"/>
              <a:t>a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图片 </a:t>
            </a:r>
            <a:r>
              <a:rPr lang="en-US" altLang="zh-CN" dirty="0" err="1"/>
              <a:t>img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表单 </a:t>
            </a:r>
            <a:r>
              <a:rPr lang="en-US" altLang="zh-CN" dirty="0"/>
              <a:t>form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input:</a:t>
            </a:r>
            <a:r>
              <a:rPr lang="zh-CN" altLang="en-US" dirty="0"/>
              <a:t> </a:t>
            </a:r>
            <a:r>
              <a:rPr lang="en-US" altLang="zh-CN" dirty="0"/>
              <a:t>text/password/radio/checkbox/file/date/datetime/</a:t>
            </a:r>
            <a:r>
              <a:rPr lang="en-US" altLang="zh-CN" dirty="0" err="1"/>
              <a:t>url</a:t>
            </a:r>
            <a:r>
              <a:rPr lang="en-US" altLang="zh-CN" dirty="0"/>
              <a:t>/submit/hidden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dirty="0" err="1"/>
              <a:t>textarea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select/option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按钮 </a:t>
            </a:r>
            <a:r>
              <a:rPr lang="en-US" altLang="zh-CN" dirty="0"/>
              <a:t>button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表格 </a:t>
            </a:r>
            <a:r>
              <a:rPr lang="en-US" altLang="zh-CN" dirty="0"/>
              <a:t>table/</a:t>
            </a:r>
            <a:r>
              <a:rPr lang="en-US" altLang="zh-CN" dirty="0" err="1"/>
              <a:t>thead</a:t>
            </a:r>
            <a:r>
              <a:rPr lang="en-US" altLang="zh-CN" dirty="0"/>
              <a:t>/</a:t>
            </a:r>
            <a:r>
              <a:rPr lang="en-US" altLang="zh-CN" dirty="0" err="1"/>
              <a:t>tbody</a:t>
            </a:r>
            <a:r>
              <a:rPr lang="en-US" altLang="zh-CN" dirty="0"/>
              <a:t>/tr/td/</a:t>
            </a:r>
            <a:r>
              <a:rPr lang="en-US" altLang="zh-CN" dirty="0" err="1"/>
              <a:t>th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列表 </a:t>
            </a:r>
            <a:r>
              <a:rPr lang="en-US" altLang="zh-CN" dirty="0" err="1"/>
              <a:t>ol</a:t>
            </a:r>
            <a:r>
              <a:rPr lang="en-US" altLang="zh-CN" dirty="0"/>
              <a:t>/ul/li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块 </a:t>
            </a:r>
            <a:r>
              <a:rPr lang="en-US" altLang="zh-CN" dirty="0"/>
              <a:t>div/span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…….</a:t>
            </a:r>
            <a:endParaRPr lang="zh-CN" altLang="en-US" dirty="0"/>
          </a:p>
          <a:p>
            <a:endParaRPr lang="en-US" altLang="zh-CN" sz="2200" dirty="0">
              <a:latin typeface="宋体" panose="02010600030101010101" pitchFamily="2" charset="-122"/>
            </a:endParaRPr>
          </a:p>
          <a:p>
            <a:endParaRPr lang="zh-CN" altLang="en-US" sz="22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72410" y="144423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应用开发</a:t>
            </a:r>
            <a:endParaRPr lang="en-US" altLang="zh-CN" sz="2600" b="1" dirty="0"/>
          </a:p>
          <a:p>
            <a:pPr marL="0" indent="0">
              <a:buNone/>
            </a:pPr>
            <a:r>
              <a:rPr lang="en-US" altLang="zh-CN" dirty="0"/>
              <a:t>http</a:t>
            </a:r>
            <a:r>
              <a:rPr lang="zh-CN" altLang="zh-CN" dirty="0"/>
              <a:t>包提供了</a:t>
            </a:r>
            <a:r>
              <a:rPr lang="en-US" altLang="zh-CN" dirty="0"/>
              <a:t>HTTP</a:t>
            </a:r>
            <a:r>
              <a:rPr lang="zh-CN" altLang="zh-CN" dirty="0"/>
              <a:t>服务器和客户端的开发接口，内置</a:t>
            </a:r>
            <a:r>
              <a:rPr lang="en-US" altLang="zh-CN" dirty="0"/>
              <a:t>web</a:t>
            </a:r>
            <a:r>
              <a:rPr lang="zh-CN" altLang="zh-CN" dirty="0"/>
              <a:t>服务器</a:t>
            </a:r>
          </a:p>
          <a:p>
            <a:pPr marL="0" lvl="0" indent="0">
              <a:buNone/>
            </a:pPr>
            <a:r>
              <a:rPr lang="zh-CN" altLang="zh-CN" dirty="0"/>
              <a:t>针对</a:t>
            </a:r>
            <a:r>
              <a:rPr lang="en-US" altLang="zh-CN" dirty="0"/>
              <a:t>web</a:t>
            </a:r>
            <a:r>
              <a:rPr lang="zh-CN" altLang="zh-CN" dirty="0"/>
              <a:t>服务端开发流程为</a:t>
            </a:r>
          </a:p>
          <a:p>
            <a:pPr lvl="1"/>
            <a:r>
              <a:rPr lang="zh-CN" altLang="zh-CN" dirty="0"/>
              <a:t>定义处理器</a:t>
            </a:r>
            <a:r>
              <a:rPr lang="en-US" altLang="zh-CN" dirty="0"/>
              <a:t>/</a:t>
            </a:r>
            <a:r>
              <a:rPr lang="zh-CN" altLang="zh-CN" dirty="0"/>
              <a:t>处理器函数</a:t>
            </a:r>
          </a:p>
          <a:p>
            <a:pPr lvl="2"/>
            <a:r>
              <a:rPr lang="zh-CN" altLang="zh-CN" dirty="0"/>
              <a:t>接收用户数据</a:t>
            </a:r>
          </a:p>
          <a:p>
            <a:pPr lvl="2"/>
            <a:r>
              <a:rPr lang="zh-CN" altLang="zh-CN" dirty="0"/>
              <a:t>返回信息</a:t>
            </a:r>
          </a:p>
          <a:p>
            <a:pPr lvl="1"/>
            <a:r>
              <a:rPr lang="zh-CN" altLang="zh-CN" dirty="0"/>
              <a:t>启动</a:t>
            </a:r>
            <a:r>
              <a:rPr lang="en-US" altLang="zh-CN" dirty="0"/>
              <a:t>web</a:t>
            </a:r>
            <a:r>
              <a:rPr lang="zh-CN" altLang="zh-CN" dirty="0"/>
              <a:t>服务器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19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72410" y="144423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常用函数</a:t>
            </a:r>
            <a:endParaRPr lang="en-US" altLang="zh-CN" sz="2600" b="1" dirty="0"/>
          </a:p>
          <a:p>
            <a:r>
              <a:rPr lang="en-US" altLang="zh-CN" sz="2600" dirty="0" err="1"/>
              <a:t>ListenAndServer</a:t>
            </a:r>
            <a:r>
              <a:rPr lang="zh-CN" altLang="zh-CN" sz="2600" dirty="0"/>
              <a:t>：使用</a:t>
            </a:r>
            <a:r>
              <a:rPr lang="en-US" altLang="zh-CN" sz="2600" dirty="0"/>
              <a:t>http</a:t>
            </a:r>
            <a:r>
              <a:rPr lang="zh-CN" altLang="zh-CN" sz="2600" dirty="0"/>
              <a:t>协议启动</a:t>
            </a:r>
            <a:r>
              <a:rPr lang="en-US" altLang="zh-CN" sz="2600" dirty="0"/>
              <a:t>web</a:t>
            </a:r>
            <a:r>
              <a:rPr lang="zh-CN" altLang="zh-CN" sz="2600" dirty="0"/>
              <a:t>服务</a:t>
            </a:r>
          </a:p>
          <a:p>
            <a:r>
              <a:rPr lang="en-US" altLang="zh-CN" sz="2600" dirty="0"/>
              <a:t>Handle</a:t>
            </a:r>
            <a:r>
              <a:rPr lang="zh-CN" altLang="zh-CN" sz="2600" dirty="0"/>
              <a:t>：定义</a:t>
            </a:r>
            <a:r>
              <a:rPr lang="en-US" altLang="zh-CN" sz="2600" dirty="0" err="1"/>
              <a:t>url</a:t>
            </a:r>
            <a:r>
              <a:rPr lang="zh-CN" altLang="zh-CN" sz="2600" dirty="0"/>
              <a:t>对应处理器</a:t>
            </a:r>
          </a:p>
          <a:p>
            <a:r>
              <a:rPr lang="en-US" altLang="zh-CN" sz="2600" dirty="0" err="1"/>
              <a:t>HandleFunc</a:t>
            </a:r>
            <a:r>
              <a:rPr lang="zh-CN" altLang="zh-CN" sz="2600" dirty="0"/>
              <a:t>：定义</a:t>
            </a:r>
            <a:r>
              <a:rPr lang="en-US" altLang="zh-CN" sz="2600" dirty="0" err="1"/>
              <a:t>url</a:t>
            </a:r>
            <a:r>
              <a:rPr lang="zh-CN" altLang="zh-CN" sz="2600" dirty="0"/>
              <a:t>对应处理器函数</a:t>
            </a:r>
          </a:p>
          <a:p>
            <a:r>
              <a:rPr lang="en-US" altLang="zh-CN" sz="2600" dirty="0"/>
              <a:t>Redirect</a:t>
            </a:r>
            <a:r>
              <a:rPr lang="zh-CN" altLang="zh-CN" sz="2600" dirty="0"/>
              <a:t>：重定向</a:t>
            </a:r>
          </a:p>
          <a:p>
            <a:r>
              <a:rPr lang="en-US" altLang="zh-CN" sz="2600" dirty="0" err="1"/>
              <a:t>SetCookie</a:t>
            </a:r>
            <a:r>
              <a:rPr lang="zh-CN" altLang="zh-CN" sz="2600" dirty="0"/>
              <a:t>：设置</a:t>
            </a:r>
            <a:r>
              <a:rPr lang="en-US" altLang="zh-CN" sz="2600" dirty="0"/>
              <a:t>Cookie</a:t>
            </a:r>
            <a:endParaRPr lang="zh-CN" altLang="zh-CN" sz="2600" dirty="0"/>
          </a:p>
          <a:p>
            <a:r>
              <a:rPr lang="en-US" altLang="zh-CN" sz="2600" dirty="0" err="1"/>
              <a:t>FileServer</a:t>
            </a:r>
            <a:r>
              <a:rPr lang="en-US" altLang="zh-CN" sz="2600" dirty="0"/>
              <a:t>: </a:t>
            </a:r>
            <a:r>
              <a:rPr lang="zh-CN" altLang="zh-CN" sz="2600" dirty="0"/>
              <a:t>创建静态文件处理器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C593A2-07C7-4422-B389-F06378D9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64" y="2818252"/>
            <a:ext cx="5613720" cy="322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0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72410" y="144423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zh-CN" altLang="zh-CN" sz="1200" dirty="0"/>
              <a:t>常用结构体</a:t>
            </a:r>
            <a:endParaRPr lang="en-US" altLang="zh-CN" sz="1200" dirty="0"/>
          </a:p>
          <a:p>
            <a:pPr lvl="0"/>
            <a:r>
              <a:rPr lang="en-US" altLang="zh-CN" sz="1200" dirty="0"/>
              <a:t>Request</a:t>
            </a:r>
            <a:endParaRPr lang="zh-CN" altLang="zh-CN" sz="1200" dirty="0"/>
          </a:p>
          <a:p>
            <a:pPr marL="457200" lvl="1" indent="0">
              <a:buNone/>
            </a:pPr>
            <a:r>
              <a:rPr lang="zh-CN" altLang="zh-CN" sz="1200" dirty="0">
                <a:latin typeface="微软雅黑" pitchFamily="34" charset="-122"/>
              </a:rPr>
              <a:t>常用属性</a:t>
            </a:r>
            <a:endParaRPr lang="en-US" altLang="zh-CN" sz="1200" dirty="0">
              <a:latin typeface="微软雅黑" pitchFamily="34" charset="-122"/>
            </a:endParaRPr>
          </a:p>
          <a:p>
            <a:pPr marL="857250" lvl="1" indent="-342900"/>
            <a:r>
              <a:rPr lang="en-US" altLang="zh-CN" sz="1200" dirty="0">
                <a:latin typeface="微软雅黑" pitchFamily="34" charset="-122"/>
              </a:rPr>
              <a:t>Method: </a:t>
            </a:r>
            <a:r>
              <a:rPr lang="zh-CN" altLang="zh-CN" sz="1200" dirty="0">
                <a:latin typeface="微软雅黑" pitchFamily="34" charset="-122"/>
              </a:rPr>
              <a:t>请求方式</a:t>
            </a:r>
            <a:endParaRPr lang="en-US" altLang="zh-CN" sz="1200" dirty="0">
              <a:latin typeface="微软雅黑" pitchFamily="34" charset="-122"/>
            </a:endParaRPr>
          </a:p>
          <a:p>
            <a:pPr marL="857250" lvl="1" indent="-342900"/>
            <a:r>
              <a:rPr lang="en-US" altLang="zh-CN" sz="1200" dirty="0">
                <a:latin typeface="微软雅黑" pitchFamily="34" charset="-122"/>
              </a:rPr>
              <a:t>URL</a:t>
            </a:r>
            <a:r>
              <a:rPr lang="zh-CN" altLang="zh-CN" sz="1200" dirty="0">
                <a:latin typeface="微软雅黑" pitchFamily="34" charset="-122"/>
              </a:rPr>
              <a:t>：请求的</a:t>
            </a:r>
            <a:r>
              <a:rPr lang="en-US" altLang="zh-CN" sz="1200" dirty="0">
                <a:latin typeface="微软雅黑" pitchFamily="34" charset="-122"/>
              </a:rPr>
              <a:t>URL</a:t>
            </a:r>
          </a:p>
          <a:p>
            <a:pPr marL="857250" lvl="1" indent="-342900"/>
            <a:r>
              <a:rPr lang="en-US" altLang="zh-CN" sz="1200" dirty="0">
                <a:latin typeface="微软雅黑" pitchFamily="34" charset="-122"/>
              </a:rPr>
              <a:t>Proto</a:t>
            </a:r>
            <a:r>
              <a:rPr lang="zh-CN" altLang="zh-CN" sz="1200" dirty="0">
                <a:latin typeface="微软雅黑" pitchFamily="34" charset="-122"/>
              </a:rPr>
              <a:t>：请求协议</a:t>
            </a:r>
            <a:endParaRPr lang="en-US" altLang="zh-CN" sz="1200" dirty="0">
              <a:latin typeface="微软雅黑" pitchFamily="34" charset="-122"/>
            </a:endParaRPr>
          </a:p>
          <a:p>
            <a:pPr marL="857250" lvl="1" indent="-342900"/>
            <a:r>
              <a:rPr lang="en-US" altLang="zh-CN" sz="1200" dirty="0">
                <a:latin typeface="微软雅黑" pitchFamily="34" charset="-122"/>
              </a:rPr>
              <a:t>Header</a:t>
            </a:r>
            <a:r>
              <a:rPr lang="zh-CN" altLang="zh-CN" sz="1200" dirty="0">
                <a:latin typeface="微软雅黑" pitchFamily="34" charset="-122"/>
              </a:rPr>
              <a:t>：请求头</a:t>
            </a:r>
            <a:endParaRPr lang="en-US" altLang="zh-CN" sz="1200" dirty="0">
              <a:latin typeface="微软雅黑" pitchFamily="34" charset="-122"/>
            </a:endParaRPr>
          </a:p>
          <a:p>
            <a:pPr marL="857250" lvl="1" indent="-342900"/>
            <a:r>
              <a:rPr lang="en-US" altLang="zh-CN" sz="1200" dirty="0" err="1">
                <a:latin typeface="微软雅黑" pitchFamily="34" charset="-122"/>
              </a:rPr>
              <a:t>ContentLength</a:t>
            </a:r>
            <a:r>
              <a:rPr lang="zh-CN" altLang="zh-CN" sz="1200" dirty="0">
                <a:latin typeface="微软雅黑" pitchFamily="34" charset="-122"/>
              </a:rPr>
              <a:t>：请求体字节数量</a:t>
            </a:r>
            <a:endParaRPr lang="en-US" altLang="zh-CN" sz="1200" dirty="0">
              <a:latin typeface="微软雅黑" pitchFamily="34" charset="-122"/>
            </a:endParaRPr>
          </a:p>
          <a:p>
            <a:pPr marL="857250" lvl="1" indent="-342900"/>
            <a:r>
              <a:rPr lang="en-US" altLang="zh-CN" sz="1200" dirty="0">
                <a:latin typeface="微软雅黑" pitchFamily="34" charset="-122"/>
              </a:rPr>
              <a:t>Body</a:t>
            </a:r>
            <a:r>
              <a:rPr lang="zh-CN" altLang="zh-CN" sz="1200" dirty="0">
                <a:latin typeface="微软雅黑" pitchFamily="34" charset="-122"/>
              </a:rPr>
              <a:t>：请求体流对象</a:t>
            </a:r>
            <a:endParaRPr lang="en-US" altLang="zh-CN" sz="1200" dirty="0">
              <a:latin typeface="微软雅黑" pitchFamily="34" charset="-122"/>
            </a:endParaRPr>
          </a:p>
          <a:p>
            <a:pPr marL="857250" lvl="1" indent="-342900"/>
            <a:r>
              <a:rPr lang="en-US" altLang="zh-CN" sz="1200" dirty="0">
                <a:latin typeface="微软雅黑" pitchFamily="34" charset="-122"/>
              </a:rPr>
              <a:t>Form</a:t>
            </a:r>
            <a:r>
              <a:rPr lang="zh-CN" altLang="zh-CN" sz="1200" dirty="0">
                <a:latin typeface="微软雅黑" pitchFamily="34" charset="-122"/>
              </a:rPr>
              <a:t>：获取提交的所有数据，需要手动调用</a:t>
            </a:r>
            <a:r>
              <a:rPr lang="en-US" altLang="zh-CN" sz="1200" dirty="0" err="1">
                <a:latin typeface="微软雅黑" pitchFamily="34" charset="-122"/>
              </a:rPr>
              <a:t>ParseForm</a:t>
            </a:r>
            <a:endParaRPr lang="en-US" altLang="zh-CN" sz="1200" dirty="0">
              <a:latin typeface="微软雅黑" pitchFamily="34" charset="-122"/>
            </a:endParaRPr>
          </a:p>
          <a:p>
            <a:pPr marL="857250" lvl="1" indent="-342900"/>
            <a:r>
              <a:rPr lang="en-US" altLang="zh-CN" sz="1200" dirty="0" err="1">
                <a:latin typeface="微软雅黑" pitchFamily="34" charset="-122"/>
              </a:rPr>
              <a:t>PostForm</a:t>
            </a:r>
            <a:r>
              <a:rPr lang="zh-CN" altLang="zh-CN" sz="1200" dirty="0">
                <a:latin typeface="微软雅黑" pitchFamily="34" charset="-122"/>
              </a:rPr>
              <a:t>：获取所有</a:t>
            </a:r>
            <a:r>
              <a:rPr lang="en-US" altLang="zh-CN" sz="1200" dirty="0">
                <a:latin typeface="微软雅黑" pitchFamily="34" charset="-122"/>
              </a:rPr>
              <a:t>body</a:t>
            </a:r>
            <a:r>
              <a:rPr lang="zh-CN" altLang="zh-CN" sz="1200" dirty="0">
                <a:latin typeface="微软雅黑" pitchFamily="34" charset="-122"/>
              </a:rPr>
              <a:t>中提交的数据</a:t>
            </a:r>
            <a:r>
              <a:rPr lang="en-US" altLang="zh-CN" sz="1200" dirty="0">
                <a:latin typeface="微软雅黑" pitchFamily="34" charset="-122"/>
              </a:rPr>
              <a:t>(application/x-www-form-</a:t>
            </a:r>
            <a:r>
              <a:rPr lang="en-US" altLang="zh-CN" sz="1200" dirty="0" err="1">
                <a:latin typeface="微软雅黑" pitchFamily="34" charset="-122"/>
              </a:rPr>
              <a:t>urlencoded</a:t>
            </a:r>
            <a:r>
              <a:rPr lang="en-US" altLang="zh-CN" sz="1200" dirty="0">
                <a:latin typeface="微软雅黑" pitchFamily="34" charset="-122"/>
              </a:rPr>
              <a:t>) </a:t>
            </a:r>
            <a:r>
              <a:rPr lang="zh-CN" altLang="zh-CN" sz="1200" dirty="0">
                <a:latin typeface="微软雅黑" pitchFamily="34" charset="-122"/>
              </a:rPr>
              <a:t>，需要手动调用</a:t>
            </a:r>
            <a:r>
              <a:rPr lang="en-US" altLang="zh-CN" sz="1200" dirty="0" err="1">
                <a:latin typeface="微软雅黑" pitchFamily="34" charset="-122"/>
              </a:rPr>
              <a:t>ParseForm</a:t>
            </a:r>
            <a:endParaRPr lang="en-US" altLang="zh-CN" sz="1200" dirty="0">
              <a:latin typeface="微软雅黑" pitchFamily="34" charset="-122"/>
            </a:endParaRPr>
          </a:p>
          <a:p>
            <a:pPr marL="857250" lvl="1" indent="-342900"/>
            <a:r>
              <a:rPr lang="en-US" altLang="zh-CN" sz="1200" dirty="0" err="1">
                <a:latin typeface="微软雅黑" pitchFamily="34" charset="-122"/>
              </a:rPr>
              <a:t>MultipartForm</a:t>
            </a:r>
            <a:r>
              <a:rPr lang="zh-CN" altLang="zh-CN" sz="1200" dirty="0">
                <a:latin typeface="微软雅黑" pitchFamily="34" charset="-122"/>
              </a:rPr>
              <a:t>：获取所有</a:t>
            </a:r>
            <a:r>
              <a:rPr lang="en-US" altLang="zh-CN" sz="1200" dirty="0">
                <a:latin typeface="微软雅黑" pitchFamily="34" charset="-122"/>
              </a:rPr>
              <a:t>body</a:t>
            </a:r>
            <a:r>
              <a:rPr lang="zh-CN" altLang="zh-CN" sz="1200" dirty="0">
                <a:latin typeface="微软雅黑" pitchFamily="34" charset="-122"/>
              </a:rPr>
              <a:t>中提交的数据</a:t>
            </a:r>
            <a:r>
              <a:rPr lang="en-US" altLang="zh-CN" sz="1200" dirty="0">
                <a:latin typeface="微软雅黑" pitchFamily="34" charset="-122"/>
              </a:rPr>
              <a:t>(multipart/form-data) </a:t>
            </a:r>
            <a:r>
              <a:rPr lang="zh-CN" altLang="zh-CN" sz="1200" dirty="0">
                <a:latin typeface="微软雅黑" pitchFamily="34" charset="-122"/>
              </a:rPr>
              <a:t>，需要手动调用</a:t>
            </a:r>
            <a:r>
              <a:rPr lang="en-US" altLang="zh-CN" sz="1200" dirty="0" err="1">
                <a:latin typeface="微软雅黑" pitchFamily="34" charset="-122"/>
              </a:rPr>
              <a:t>ParseMutipartForm</a:t>
            </a:r>
            <a:endParaRPr lang="zh-CN" altLang="zh-CN" sz="1200" dirty="0">
              <a:latin typeface="微软雅黑" pitchFamily="34" charset="-122"/>
            </a:endParaRPr>
          </a:p>
          <a:p>
            <a:pPr marL="457200" lvl="1" indent="0">
              <a:buNone/>
            </a:pPr>
            <a:r>
              <a:rPr lang="zh-CN" altLang="zh-CN" sz="1200" dirty="0">
                <a:latin typeface="微软雅黑" pitchFamily="34" charset="-122"/>
              </a:rPr>
              <a:t>常用方法</a:t>
            </a:r>
          </a:p>
          <a:p>
            <a:pPr lvl="1"/>
            <a:r>
              <a:rPr lang="en-US" altLang="zh-CN" sz="1200" dirty="0" err="1">
                <a:latin typeface="微软雅黑" pitchFamily="34" charset="-122"/>
              </a:rPr>
              <a:t>ParseForm</a:t>
            </a:r>
            <a:r>
              <a:rPr lang="zh-CN" altLang="zh-CN" sz="1200" dirty="0">
                <a:latin typeface="微软雅黑" pitchFamily="34" charset="-122"/>
              </a:rPr>
              <a:t>：解析提交的数据</a:t>
            </a:r>
            <a:r>
              <a:rPr lang="en-US" altLang="zh-CN" sz="1200" dirty="0">
                <a:latin typeface="微软雅黑" pitchFamily="34" charset="-122"/>
              </a:rPr>
              <a:t>(</a:t>
            </a:r>
            <a:r>
              <a:rPr lang="en-US" altLang="zh-CN" sz="1200" dirty="0" err="1">
                <a:latin typeface="微软雅黑" pitchFamily="34" charset="-122"/>
              </a:rPr>
              <a:t>url&amp;body</a:t>
            </a:r>
            <a:r>
              <a:rPr lang="en-US" altLang="zh-CN" sz="1200" dirty="0">
                <a:latin typeface="微软雅黑" pitchFamily="34" charset="-122"/>
              </a:rPr>
              <a:t>[application/x-www-form-</a:t>
            </a:r>
            <a:r>
              <a:rPr lang="en-US" altLang="zh-CN" sz="1200" dirty="0" err="1">
                <a:latin typeface="微软雅黑" pitchFamily="34" charset="-122"/>
              </a:rPr>
              <a:t>urlencode</a:t>
            </a:r>
            <a:r>
              <a:rPr lang="en-US" altLang="zh-CN" sz="1200" dirty="0">
                <a:latin typeface="微软雅黑" pitchFamily="34" charset="-122"/>
              </a:rPr>
              <a:t>])</a:t>
            </a:r>
            <a:endParaRPr lang="zh-CN" altLang="zh-CN" sz="1200" dirty="0">
              <a:latin typeface="微软雅黑" pitchFamily="34" charset="-122"/>
            </a:endParaRPr>
          </a:p>
          <a:p>
            <a:pPr lvl="1"/>
            <a:r>
              <a:rPr lang="en-US" altLang="zh-CN" sz="1200" dirty="0" err="1">
                <a:latin typeface="微软雅黑" pitchFamily="34" charset="-122"/>
              </a:rPr>
              <a:t>FormValue</a:t>
            </a:r>
            <a:r>
              <a:rPr lang="zh-CN" altLang="zh-CN" sz="1200" dirty="0">
                <a:latin typeface="微软雅黑" pitchFamily="34" charset="-122"/>
              </a:rPr>
              <a:t>：根据名称获取提交的数据，自动调用</a:t>
            </a:r>
            <a:r>
              <a:rPr lang="en-US" altLang="zh-CN" sz="1200" dirty="0" err="1">
                <a:latin typeface="微软雅黑" pitchFamily="34" charset="-122"/>
              </a:rPr>
              <a:t>ParseForm</a:t>
            </a:r>
            <a:endParaRPr lang="zh-CN" altLang="zh-CN" sz="1200" dirty="0">
              <a:latin typeface="微软雅黑" pitchFamily="34" charset="-122"/>
            </a:endParaRPr>
          </a:p>
          <a:p>
            <a:pPr lvl="1"/>
            <a:r>
              <a:rPr lang="en-US" altLang="zh-CN" sz="1200" dirty="0" err="1">
                <a:latin typeface="微软雅黑" pitchFamily="34" charset="-122"/>
              </a:rPr>
              <a:t>PostFormValue</a:t>
            </a:r>
            <a:r>
              <a:rPr lang="zh-CN" altLang="zh-CN" sz="1200" dirty="0">
                <a:latin typeface="微软雅黑" pitchFamily="34" charset="-122"/>
              </a:rPr>
              <a:t>：根据名称从</a:t>
            </a:r>
            <a:r>
              <a:rPr lang="en-US" altLang="zh-CN" sz="1200" dirty="0">
                <a:latin typeface="微软雅黑" pitchFamily="34" charset="-122"/>
              </a:rPr>
              <a:t>body</a:t>
            </a:r>
            <a:r>
              <a:rPr lang="zh-CN" altLang="zh-CN" sz="1200" dirty="0">
                <a:latin typeface="微软雅黑" pitchFamily="34" charset="-122"/>
              </a:rPr>
              <a:t>中获取提交的数据，自动调用</a:t>
            </a:r>
            <a:r>
              <a:rPr lang="en-US" altLang="zh-CN" sz="1200" dirty="0" err="1">
                <a:latin typeface="微软雅黑" pitchFamily="34" charset="-122"/>
              </a:rPr>
              <a:t>ParseForm</a:t>
            </a:r>
            <a:endParaRPr lang="zh-CN" altLang="zh-CN" sz="1200" dirty="0">
              <a:latin typeface="微软雅黑" pitchFamily="34" charset="-122"/>
            </a:endParaRPr>
          </a:p>
          <a:p>
            <a:pPr lvl="1"/>
            <a:r>
              <a:rPr lang="en-US" altLang="zh-CN" sz="1200" dirty="0" err="1">
                <a:latin typeface="微软雅黑" pitchFamily="34" charset="-122"/>
              </a:rPr>
              <a:t>ParseMultipartForm</a:t>
            </a:r>
            <a:r>
              <a:rPr lang="zh-CN" altLang="zh-CN" sz="1200" dirty="0">
                <a:latin typeface="微软雅黑" pitchFamily="34" charset="-122"/>
              </a:rPr>
              <a:t>：解析提交的数据</a:t>
            </a:r>
            <a:r>
              <a:rPr lang="en-US" altLang="zh-CN" sz="1200" dirty="0">
                <a:latin typeface="微软雅黑" pitchFamily="34" charset="-122"/>
              </a:rPr>
              <a:t>(</a:t>
            </a:r>
            <a:r>
              <a:rPr lang="en-US" altLang="zh-CN" sz="1200" dirty="0" err="1">
                <a:latin typeface="微软雅黑" pitchFamily="34" charset="-122"/>
              </a:rPr>
              <a:t>url</a:t>
            </a:r>
            <a:r>
              <a:rPr lang="en-US" altLang="zh-CN" sz="1200" dirty="0">
                <a:latin typeface="微软雅黑" pitchFamily="34" charset="-122"/>
              </a:rPr>
              <a:t>*body[multipart/form-data])</a:t>
            </a:r>
            <a:endParaRPr lang="zh-CN" altLang="zh-CN" sz="1200" dirty="0">
              <a:latin typeface="微软雅黑" pitchFamily="34" charset="-122"/>
            </a:endParaRPr>
          </a:p>
          <a:p>
            <a:pPr lvl="1"/>
            <a:r>
              <a:rPr lang="en-US" altLang="zh-CN" sz="1200" dirty="0" err="1">
                <a:latin typeface="微软雅黑" pitchFamily="34" charset="-122"/>
              </a:rPr>
              <a:t>FormFile</a:t>
            </a:r>
            <a:r>
              <a:rPr lang="zh-CN" altLang="zh-CN" sz="1200" dirty="0">
                <a:latin typeface="微软雅黑" pitchFamily="34" charset="-122"/>
              </a:rPr>
              <a:t>：根据名称从</a:t>
            </a:r>
            <a:r>
              <a:rPr lang="en-US" altLang="zh-CN" sz="1200" dirty="0">
                <a:latin typeface="微软雅黑" pitchFamily="34" charset="-122"/>
              </a:rPr>
              <a:t>body</a:t>
            </a:r>
            <a:r>
              <a:rPr lang="zh-CN" altLang="zh-CN" sz="1200" dirty="0">
                <a:latin typeface="微软雅黑" pitchFamily="34" charset="-122"/>
              </a:rPr>
              <a:t>中获取提交的文件数据流对象，自动调用</a:t>
            </a:r>
            <a:r>
              <a:rPr lang="en-US" altLang="zh-CN" sz="1200" dirty="0" err="1">
                <a:latin typeface="微软雅黑" pitchFamily="34" charset="-122"/>
              </a:rPr>
              <a:t>ParseMutipartForm</a:t>
            </a:r>
            <a:r>
              <a:rPr lang="zh-CN" altLang="zh-CN" sz="1200" dirty="0">
                <a:latin typeface="微软雅黑" pitchFamily="34" charset="-122"/>
              </a:rPr>
              <a:t>，</a:t>
            </a:r>
            <a:r>
              <a:rPr lang="en-US" altLang="zh-CN" sz="1200" dirty="0" err="1">
                <a:latin typeface="微软雅黑" pitchFamily="34" charset="-122"/>
              </a:rPr>
              <a:t>ParseForm</a:t>
            </a:r>
            <a:endParaRPr lang="zh-CN" altLang="zh-CN" sz="12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15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72410" y="144423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zh-CN" altLang="zh-CN" sz="1400" dirty="0"/>
              <a:t>常用结构体</a:t>
            </a:r>
            <a:endParaRPr lang="en-US" altLang="zh-CN" sz="1400" dirty="0"/>
          </a:p>
          <a:p>
            <a:pPr lvl="0"/>
            <a:r>
              <a:rPr lang="en-US" altLang="zh-CN" sz="1500" dirty="0" err="1"/>
              <a:t>Reponse</a:t>
            </a:r>
            <a:endParaRPr lang="zh-CN" altLang="zh-CN" sz="1500" dirty="0"/>
          </a:p>
          <a:p>
            <a:pPr marL="457200" lvl="1" indent="0">
              <a:buNone/>
            </a:pPr>
            <a:r>
              <a:rPr lang="zh-CN" altLang="zh-CN" sz="1500" dirty="0">
                <a:latin typeface="微软雅黑" pitchFamily="34" charset="-122"/>
              </a:rPr>
              <a:t>常用属性</a:t>
            </a:r>
          </a:p>
          <a:p>
            <a:pPr lvl="1"/>
            <a:r>
              <a:rPr lang="en-US" altLang="zh-CN" sz="1500" dirty="0">
                <a:latin typeface="微软雅黑" pitchFamily="34" charset="-122"/>
              </a:rPr>
              <a:t>Status</a:t>
            </a:r>
            <a:r>
              <a:rPr lang="zh-CN" altLang="zh-CN" sz="1500" dirty="0">
                <a:latin typeface="微软雅黑" pitchFamily="34" charset="-122"/>
              </a:rPr>
              <a:t>：响应状态</a:t>
            </a:r>
          </a:p>
          <a:p>
            <a:pPr lvl="1"/>
            <a:r>
              <a:rPr lang="en-US" altLang="zh-CN" sz="1500" dirty="0" err="1">
                <a:latin typeface="微软雅黑" pitchFamily="34" charset="-122"/>
              </a:rPr>
              <a:t>StatusCode</a:t>
            </a:r>
            <a:r>
              <a:rPr lang="en-US" altLang="zh-CN" sz="1500" dirty="0">
                <a:latin typeface="微软雅黑" pitchFamily="34" charset="-122"/>
              </a:rPr>
              <a:t>:</a:t>
            </a:r>
            <a:r>
              <a:rPr lang="zh-CN" altLang="zh-CN" sz="1500" dirty="0">
                <a:latin typeface="微软雅黑" pitchFamily="34" charset="-122"/>
              </a:rPr>
              <a:t>响应状态码</a:t>
            </a:r>
          </a:p>
          <a:p>
            <a:pPr lvl="1"/>
            <a:r>
              <a:rPr lang="en-US" altLang="zh-CN" sz="1500" dirty="0">
                <a:latin typeface="微软雅黑" pitchFamily="34" charset="-122"/>
              </a:rPr>
              <a:t>Proto</a:t>
            </a:r>
            <a:r>
              <a:rPr lang="zh-CN" altLang="zh-CN" sz="1500" dirty="0">
                <a:latin typeface="微软雅黑" pitchFamily="34" charset="-122"/>
              </a:rPr>
              <a:t>：协议信息</a:t>
            </a:r>
          </a:p>
          <a:p>
            <a:pPr lvl="1"/>
            <a:r>
              <a:rPr lang="en-US" altLang="zh-CN" sz="1500" dirty="0">
                <a:latin typeface="微软雅黑" pitchFamily="34" charset="-122"/>
              </a:rPr>
              <a:t>Header</a:t>
            </a:r>
            <a:r>
              <a:rPr lang="zh-CN" altLang="zh-CN" sz="1500" dirty="0">
                <a:latin typeface="微软雅黑" pitchFamily="34" charset="-122"/>
              </a:rPr>
              <a:t>：响应头</a:t>
            </a:r>
          </a:p>
          <a:p>
            <a:pPr lvl="1"/>
            <a:r>
              <a:rPr lang="en-US" altLang="zh-CN" sz="1500" dirty="0" err="1">
                <a:latin typeface="微软雅黑" pitchFamily="34" charset="-122"/>
              </a:rPr>
              <a:t>ContentLength</a:t>
            </a:r>
            <a:r>
              <a:rPr lang="zh-CN" altLang="zh-CN" sz="1500" dirty="0">
                <a:latin typeface="微软雅黑" pitchFamily="34" charset="-122"/>
              </a:rPr>
              <a:t>：响应体字节数量</a:t>
            </a:r>
          </a:p>
          <a:p>
            <a:pPr lvl="1"/>
            <a:r>
              <a:rPr lang="en-US" altLang="zh-CN" sz="1500" dirty="0">
                <a:latin typeface="微软雅黑" pitchFamily="34" charset="-122"/>
              </a:rPr>
              <a:t>Body</a:t>
            </a:r>
            <a:r>
              <a:rPr lang="zh-CN" altLang="zh-CN" sz="1500" dirty="0">
                <a:latin typeface="微软雅黑" pitchFamily="34" charset="-122"/>
              </a:rPr>
              <a:t>：响应体流对象</a:t>
            </a:r>
          </a:p>
          <a:p>
            <a:pPr marL="457200" lvl="1" indent="0">
              <a:buNone/>
            </a:pPr>
            <a:r>
              <a:rPr lang="zh-CN" altLang="zh-CN" sz="1500" dirty="0">
                <a:latin typeface="微软雅黑" pitchFamily="34" charset="-122"/>
              </a:rPr>
              <a:t>常用方法</a:t>
            </a:r>
          </a:p>
          <a:p>
            <a:pPr lvl="1"/>
            <a:r>
              <a:rPr lang="en-US" altLang="zh-CN" sz="1500" dirty="0">
                <a:latin typeface="微软雅黑" pitchFamily="34" charset="-122"/>
              </a:rPr>
              <a:t>Cookies</a:t>
            </a:r>
            <a:r>
              <a:rPr lang="zh-CN" altLang="zh-CN" sz="1500" dirty="0">
                <a:latin typeface="微软雅黑" pitchFamily="34" charset="-122"/>
              </a:rPr>
              <a:t>：</a:t>
            </a:r>
            <a:r>
              <a:rPr lang="en-US" altLang="zh-CN" sz="1500" dirty="0">
                <a:latin typeface="微软雅黑" pitchFamily="34" charset="-122"/>
              </a:rPr>
              <a:t>cookie</a:t>
            </a:r>
            <a:r>
              <a:rPr lang="zh-CN" altLang="zh-CN" sz="1500" dirty="0">
                <a:latin typeface="微软雅黑" pitchFamily="34" charset="-122"/>
              </a:rPr>
              <a:t>信息</a:t>
            </a:r>
          </a:p>
          <a:p>
            <a:pPr lvl="1"/>
            <a:r>
              <a:rPr lang="en-US" altLang="zh-CN" sz="1500" dirty="0">
                <a:latin typeface="微软雅黑" pitchFamily="34" charset="-122"/>
              </a:rPr>
              <a:t>Location</a:t>
            </a:r>
            <a:r>
              <a:rPr lang="zh-CN" altLang="zh-CN" sz="1500" dirty="0">
                <a:latin typeface="微软雅黑" pitchFamily="34" charset="-122"/>
              </a:rPr>
              <a:t>：</a:t>
            </a:r>
            <a:r>
              <a:rPr lang="en-US" altLang="zh-CN" sz="1500" dirty="0">
                <a:latin typeface="微软雅黑" pitchFamily="34" charset="-122"/>
              </a:rPr>
              <a:t>location</a:t>
            </a:r>
            <a:r>
              <a:rPr lang="zh-CN" altLang="zh-CN" sz="1500" dirty="0">
                <a:latin typeface="微软雅黑" pitchFamily="34" charset="-122"/>
              </a:rPr>
              <a:t>信息</a:t>
            </a:r>
          </a:p>
          <a:p>
            <a:pPr lvl="1"/>
            <a:r>
              <a:rPr lang="en-US" altLang="zh-CN" sz="1500" dirty="0">
                <a:latin typeface="微软雅黑" pitchFamily="34" charset="-122"/>
              </a:rPr>
              <a:t>Write</a:t>
            </a:r>
            <a:r>
              <a:rPr lang="zh-CN" altLang="zh-CN" sz="1500" dirty="0">
                <a:latin typeface="微软雅黑" pitchFamily="34" charset="-122"/>
              </a:rPr>
              <a:t>：将响应体写入输出流</a:t>
            </a:r>
          </a:p>
          <a:p>
            <a:pPr lvl="1"/>
            <a:endParaRPr lang="en-US" altLang="zh-CN" sz="12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99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72410" y="144423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zh-CN" altLang="zh-CN" sz="1400" dirty="0"/>
              <a:t>常用</a:t>
            </a:r>
            <a:r>
              <a:rPr lang="zh-CN" altLang="en-US" sz="1400" dirty="0"/>
              <a:t>接口</a:t>
            </a:r>
            <a:endParaRPr lang="en-US" altLang="zh-CN" sz="1400" dirty="0"/>
          </a:p>
          <a:p>
            <a:pPr lvl="0"/>
            <a:r>
              <a:rPr lang="en-US" altLang="zh-CN" sz="1500" dirty="0" err="1"/>
              <a:t>ResponseWriter</a:t>
            </a:r>
            <a:endParaRPr lang="zh-CN" altLang="zh-CN" sz="1500" dirty="0"/>
          </a:p>
          <a:p>
            <a:pPr marL="457200" lvl="1" indent="0">
              <a:buNone/>
            </a:pPr>
            <a:r>
              <a:rPr lang="zh-CN" altLang="zh-CN" sz="1300" dirty="0"/>
              <a:t>常用方法：</a:t>
            </a:r>
          </a:p>
          <a:p>
            <a:pPr lvl="1"/>
            <a:r>
              <a:rPr lang="en-US" altLang="zh-CN" sz="1300" dirty="0"/>
              <a:t>Write</a:t>
            </a:r>
            <a:r>
              <a:rPr lang="zh-CN" altLang="zh-CN" sz="1300" dirty="0"/>
              <a:t>：写入响应体</a:t>
            </a:r>
          </a:p>
          <a:p>
            <a:pPr lvl="1"/>
            <a:r>
              <a:rPr lang="en-US" altLang="zh-CN" sz="1300" dirty="0"/>
              <a:t>Header</a:t>
            </a:r>
            <a:r>
              <a:rPr lang="zh-CN" altLang="zh-CN" sz="1300" dirty="0"/>
              <a:t>：写入响应头信息</a:t>
            </a:r>
          </a:p>
          <a:p>
            <a:pPr lvl="1"/>
            <a:r>
              <a:rPr lang="en-US" altLang="zh-CN" sz="1300" dirty="0" err="1"/>
              <a:t>WriteHeader</a:t>
            </a:r>
            <a:r>
              <a:rPr lang="zh-CN" altLang="zh-CN" sz="1300" dirty="0"/>
              <a:t>：写入请求行状态码</a:t>
            </a:r>
            <a:r>
              <a:rPr lang="en-US" altLang="zh-CN" sz="1300" dirty="0"/>
              <a:t>(</a:t>
            </a:r>
            <a:r>
              <a:rPr lang="zh-CN" altLang="zh-CN" sz="1300" dirty="0"/>
              <a:t>在调用后不能</a:t>
            </a:r>
            <a:r>
              <a:rPr lang="en-US" altLang="zh-CN" sz="1300" dirty="0"/>
              <a:t>Write</a:t>
            </a:r>
            <a:r>
              <a:rPr lang="zh-CN" altLang="zh-CN" sz="1300" dirty="0"/>
              <a:t>和设置</a:t>
            </a:r>
            <a:r>
              <a:rPr lang="en-US" altLang="zh-CN" sz="1300" dirty="0"/>
              <a:t>Header</a:t>
            </a:r>
            <a:r>
              <a:rPr lang="zh-CN" altLang="zh-CN" sz="1300" dirty="0"/>
              <a:t>信息</a:t>
            </a:r>
            <a:r>
              <a:rPr lang="en-US" altLang="zh-CN" sz="1300" dirty="0"/>
              <a:t>)</a:t>
            </a:r>
            <a:endParaRPr lang="zh-CN" altLang="zh-CN" sz="1300" dirty="0"/>
          </a:p>
          <a:p>
            <a:pPr lvl="1"/>
            <a:endParaRPr lang="zh-CN" altLang="zh-CN" sz="1500" dirty="0">
              <a:latin typeface="微软雅黑" pitchFamily="34" charset="-122"/>
            </a:endParaRPr>
          </a:p>
          <a:p>
            <a:pPr lvl="1"/>
            <a:endParaRPr lang="en-US" altLang="zh-CN" sz="12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85395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7046</TotalTime>
  <Pages>0</Pages>
  <Words>1068</Words>
  <Characters>0</Characters>
  <Application>Microsoft Office PowerPoint</Application>
  <DocSecurity>0</DocSecurity>
  <PresentationFormat>宽屏</PresentationFormat>
  <Lines>0</Lines>
  <Paragraphs>236</Paragraphs>
  <Slides>40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Arial Unicode MS</vt:lpstr>
      <vt:lpstr>Open Sans Light</vt:lpstr>
      <vt:lpstr>宋体</vt:lpstr>
      <vt:lpstr>微软雅黑</vt:lpstr>
      <vt:lpstr>Arial</vt:lpstr>
      <vt:lpstr>Calibri</vt:lpstr>
      <vt:lpstr>Impact</vt:lpstr>
      <vt:lpstr>Wingdings</vt:lpstr>
      <vt:lpstr>自定义设计方案</vt:lpstr>
      <vt:lpstr>手撕GO语言</vt:lpstr>
      <vt:lpstr>课程内容</vt:lpstr>
      <vt:lpstr>PowerPoint 演示文稿</vt:lpstr>
      <vt:lpstr>PowerPoint 演示文稿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练习</vt:lpstr>
      <vt:lpstr>练习</vt:lpstr>
      <vt:lpstr>作业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471</cp:revision>
  <dcterms:created xsi:type="dcterms:W3CDTF">2017-03-01T07:00:29Z</dcterms:created>
  <dcterms:modified xsi:type="dcterms:W3CDTF">2019-08-17T07:24:25Z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