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9"/>
  </p:notesMasterIdLst>
  <p:handoutMasterIdLst>
    <p:handoutMasterId r:id="rId20"/>
  </p:handoutMasterIdLst>
  <p:sldIdLst>
    <p:sldId id="305" r:id="rId2"/>
    <p:sldId id="316" r:id="rId3"/>
    <p:sldId id="317" r:id="rId4"/>
    <p:sldId id="557" r:id="rId5"/>
    <p:sldId id="558" r:id="rId6"/>
    <p:sldId id="559" r:id="rId7"/>
    <p:sldId id="560" r:id="rId8"/>
    <p:sldId id="561" r:id="rId9"/>
    <p:sldId id="562" r:id="rId10"/>
    <p:sldId id="563" r:id="rId11"/>
    <p:sldId id="565" r:id="rId12"/>
    <p:sldId id="566" r:id="rId13"/>
    <p:sldId id="564" r:id="rId14"/>
    <p:sldId id="567" r:id="rId15"/>
    <p:sldId id="547" r:id="rId16"/>
    <p:sldId id="548" r:id="rId17"/>
    <p:sldId id="314" r:id="rId18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7E1"/>
    <a:srgbClr val="1D1D1D"/>
    <a:srgbClr val="FFC000"/>
    <a:srgbClr val="8E5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79" autoAdjust="0"/>
    <p:restoredTop sz="93911" autoAdjust="0"/>
  </p:normalViewPr>
  <p:slideViewPr>
    <p:cSldViewPr snapToGrid="0">
      <p:cViewPr varScale="1">
        <p:scale>
          <a:sx n="108" d="100"/>
          <a:sy n="108" d="100"/>
        </p:scale>
        <p:origin x="1158" y="144"/>
      </p:cViewPr>
      <p:guideLst>
        <p:guide orient="horz" pos="2128"/>
        <p:guide pos="28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3402" y="-84"/>
      </p:cViewPr>
      <p:guideLst>
        <p:guide orient="horz" pos="3223"/>
        <p:guide pos="2237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2163016043300698E-2"/>
          <c:w val="1"/>
          <c:h val="0.956923907669544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28A7E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B2-4090-B579-49631CC0A3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EB2-4090-B579-49631CC0A367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B2-4090-B579-49631CC0A3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1D1D1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B2-4090-B579-49631CC0A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C7CC7-EA73-4A76-879D-6BD4A239FD28}" type="datetimeFigureOut">
              <a:rPr lang="zh-CN" altLang="en-US" smtClean="0"/>
              <a:pPr/>
              <a:t>2021/4/24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7808-DA46-4307-8F6B-0B6CACB27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27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62AD4-1182-4AB8-87B8-9386B7E1FBBA}" type="datetimeFigureOut">
              <a:rPr lang="zh-CN" altLang="en-US" smtClean="0"/>
              <a:pPr/>
              <a:t>2021/4/24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4F054-70ED-4B36-9274-6DAC6BB423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1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757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353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504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218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52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287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223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630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381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895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140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740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07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 bwMode="auto">
      <p:bgPr>
        <a:pattFill prst="pct5">
          <a:fgClr>
            <a:srgbClr val="28A7E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4150360" y="1461769"/>
          <a:ext cx="3345815" cy="364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6" name="图片 1" descr="圆角-蓝色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550" y="5321300"/>
            <a:ext cx="279876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文本占位符 26"/>
          <p:cNvSpPr>
            <a:spLocks noGrp="1"/>
          </p:cNvSpPr>
          <p:nvPr>
            <p:ph type="body" idx="18" hasCustomPrompt="1"/>
          </p:nvPr>
        </p:nvSpPr>
        <p:spPr>
          <a:xfrm>
            <a:off x="4840605" y="2920365"/>
            <a:ext cx="2122805" cy="548640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单击编辑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E0308083-9F7E-4138-A187-268429A051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3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 bwMode="auto">
      <p:bgPr>
        <a:pattFill prst="pct5">
          <a:fgClr>
            <a:srgbClr val="BFBFBF"/>
          </a:fgClr>
          <a:bgClr>
            <a:srgbClr val="F2F2F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2372178"/>
            <a:ext cx="12192000" cy="1844675"/>
          </a:xfrm>
          <a:prstGeom prst="rect">
            <a:avLst/>
          </a:prstGeom>
          <a:solidFill>
            <a:srgbClr val="28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矩形 4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525" y="2653665"/>
            <a:ext cx="10515600" cy="1325563"/>
          </a:xfrm>
        </p:spPr>
        <p:txBody>
          <a:bodyPr/>
          <a:lstStyle>
            <a:lvl1pPr>
              <a:defRPr sz="54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 hasCustomPrompt="1"/>
          </p:nvPr>
        </p:nvSpPr>
        <p:spPr>
          <a:xfrm>
            <a:off x="1219200" y="4425315"/>
            <a:ext cx="7807960" cy="1655445"/>
          </a:xfrm>
        </p:spPr>
        <p:txBody>
          <a:bodyPr/>
          <a:lstStyle>
            <a:lvl1pPr marL="0" indent="0" algn="l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讲师：xxx点击添加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pPr/>
              <a:t>2021/4/24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32E0F-F916-4EA9-A451-EC0C3959A4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2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 bwMode="auto">
      <p:bgPr>
        <a:pattFill prst="pct5">
          <a:fgClr>
            <a:srgbClr val="D9D9D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3" name="组合 6"/>
          <p:cNvGrpSpPr/>
          <p:nvPr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pic>
        <p:nvPicPr>
          <p:cNvPr id="11" name="图片 2" descr="圆角-蓝色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880" y="0"/>
            <a:ext cx="10515600" cy="805543"/>
          </a:xfrm>
        </p:spPr>
        <p:txBody>
          <a:bodyPr/>
          <a:lstStyle>
            <a:lvl1pPr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7" name="内容占位符 36"/>
          <p:cNvSpPr>
            <a:spLocks noGrp="1"/>
          </p:cNvSpPr>
          <p:nvPr>
            <p:ph sz="half" idx="14"/>
          </p:nvPr>
        </p:nvSpPr>
        <p:spPr>
          <a:xfrm>
            <a:off x="520581" y="1077686"/>
            <a:ext cx="10930683" cy="5214257"/>
          </a:xfrm>
        </p:spPr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u"/>
              <a:defRPr sz="24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buClr>
                <a:schemeClr val="accent1"/>
              </a:buClr>
              <a:buFont typeface="Wingdings" pitchFamily="2" charset="2"/>
              <a:buChar char="Ø"/>
              <a:defRPr sz="22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buClr>
                <a:schemeClr val="accent1"/>
              </a:buClr>
              <a:defRPr sz="20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7"/>
          </p:nvPr>
        </p:nvSpPr>
        <p:spPr>
          <a:xfrm>
            <a:off x="9285532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0C94582B-9D00-4C0D-B166-02A236ABA593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65778"/>
            <a:ext cx="7152167" cy="586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99" y="1055914"/>
            <a:ext cx="11157857" cy="5246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2747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2B56-E833-4A12-A267-B8796472F1F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2" descr="圆角-蓝色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6"/>
          <p:cNvGrpSpPr/>
          <p:nvPr userDrawn="1"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82" r:id="rId3"/>
    <p:sldLayoutId id="2147483688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u"/>
        <a:defRPr sz="2400" kern="120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Ø"/>
        <a:defRPr sz="2200" kern="1200" baseline="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ü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手撕</a:t>
            </a:r>
            <a:r>
              <a:rPr lang="en-US" altLang="zh-CN" dirty="0"/>
              <a:t>GO</a:t>
            </a:r>
            <a:r>
              <a:rPr lang="zh-CN" altLang="en-US" dirty="0"/>
              <a:t>语言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/>
              <a:t>KK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E0F-F916-4EA9-A451-EC0C3959A4E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带缓冲</a:t>
            </a:r>
            <a:r>
              <a:rPr lang="en-US" altLang="zh-CN" dirty="0"/>
              <a:t>IO-</a:t>
            </a:r>
            <a:r>
              <a:rPr lang="en-US" altLang="zh-CN" dirty="0" err="1"/>
              <a:t>bufio</a:t>
            </a:r>
            <a:endParaRPr lang="zh-CN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154359"/>
            <a:ext cx="11582399" cy="578804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Writer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常用函数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NewWriter</a:t>
            </a:r>
            <a:r>
              <a:rPr lang="zh-CN" altLang="en-US" sz="1400" dirty="0"/>
              <a:t>：创建缓冲输出流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常用方法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Write</a:t>
            </a:r>
            <a:r>
              <a:rPr lang="zh-CN" altLang="en-US" sz="1400" dirty="0"/>
              <a:t>：将字节切片内容写入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WriteString</a:t>
            </a:r>
            <a:r>
              <a:rPr lang="zh-CN" altLang="en-US" sz="1400" dirty="0"/>
              <a:t>：将字符串写入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Reset</a:t>
            </a:r>
            <a:r>
              <a:rPr lang="zh-CN" altLang="en-US" sz="1400" dirty="0"/>
              <a:t>：重置输出流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Flush: </a:t>
            </a:r>
            <a:r>
              <a:rPr lang="zh-CN" altLang="en-US" sz="1400" dirty="0"/>
              <a:t>刷新数据到输出流</a:t>
            </a:r>
            <a:endParaRPr lang="en-US" altLang="zh-CN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Scanner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常用函数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NewScanner</a:t>
            </a:r>
            <a:r>
              <a:rPr lang="zh-CN" altLang="en-US" sz="1400" dirty="0"/>
              <a:t>：创建扫描对象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常用方法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Scan</a:t>
            </a:r>
            <a:r>
              <a:rPr lang="zh-CN" altLang="en-US" sz="1400" dirty="0"/>
              <a:t>：扫描数据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Split</a:t>
            </a:r>
            <a:r>
              <a:rPr lang="zh-CN" altLang="en-US" sz="1400" dirty="0"/>
              <a:t>：定义流分割函数，默认空格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Text</a:t>
            </a:r>
            <a:r>
              <a:rPr lang="zh-CN" altLang="en-US" sz="1400" dirty="0"/>
              <a:t>：读取数据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Err</a:t>
            </a:r>
            <a:r>
              <a:rPr lang="zh-CN" altLang="en-US" sz="1400" dirty="0"/>
              <a:t>：获取错误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US" altLang="zh-CN" sz="1400" dirty="0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5151853" y="4422824"/>
            <a:ext cx="4476750" cy="186690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5151853" y="1850108"/>
            <a:ext cx="44672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27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常用包</a:t>
            </a:r>
            <a:r>
              <a:rPr lang="en-US" altLang="zh-CN" dirty="0"/>
              <a:t>-</a:t>
            </a:r>
            <a:r>
              <a:rPr lang="en-US" altLang="zh-CN" dirty="0" err="1"/>
              <a:t>os</a:t>
            </a:r>
            <a:endParaRPr lang="zh-CN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154359"/>
            <a:ext cx="11582399" cy="57880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File:</a:t>
            </a:r>
            <a:r>
              <a:rPr lang="zh-CN" altLang="en-US" sz="1600" dirty="0"/>
              <a:t>对文件操作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常用方法：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Read</a:t>
            </a:r>
            <a:r>
              <a:rPr lang="zh-CN" altLang="en-US" sz="1400" dirty="0"/>
              <a:t>：读取文件到字节切片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Write</a:t>
            </a:r>
            <a:r>
              <a:rPr lang="zh-CN" altLang="en-US" sz="1400" dirty="0"/>
              <a:t>：写入字节切片到文件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WriteString</a:t>
            </a:r>
            <a:r>
              <a:rPr lang="zh-CN" altLang="en-US" sz="1400" dirty="0"/>
              <a:t>：写入字符串到文件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Readdir</a:t>
            </a:r>
            <a:r>
              <a:rPr lang="zh-CN" altLang="en-US" sz="1400" dirty="0"/>
              <a:t>：获取目录下所有文件信息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Readdirnames</a:t>
            </a:r>
            <a:r>
              <a:rPr lang="zh-CN" altLang="en-US" sz="1400" dirty="0"/>
              <a:t>：获取目录下所有文件名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Seek</a:t>
            </a:r>
            <a:r>
              <a:rPr lang="zh-CN" altLang="en-US" sz="1400" dirty="0"/>
              <a:t>：设置文件指针位置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Stat</a:t>
            </a:r>
            <a:r>
              <a:rPr lang="zh-CN" altLang="en-US" sz="1400" dirty="0"/>
              <a:t>：获取文件状态信息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Sync</a:t>
            </a:r>
            <a:r>
              <a:rPr lang="zh-CN" altLang="en-US" sz="1400" dirty="0"/>
              <a:t>：同步文件到硬盘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Close</a:t>
            </a:r>
            <a:r>
              <a:rPr lang="zh-CN" altLang="en-US" sz="1400" dirty="0"/>
              <a:t>：关闭文件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US" altLang="zh-CN" sz="1400" dirty="0"/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05867" y="1154359"/>
            <a:ext cx="46005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88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常用包</a:t>
            </a:r>
            <a:r>
              <a:rPr lang="en-US" altLang="zh-CN" dirty="0"/>
              <a:t>-</a:t>
            </a:r>
            <a:r>
              <a:rPr lang="en-US" altLang="zh-CN" dirty="0" err="1"/>
              <a:t>os</a:t>
            </a:r>
            <a:endParaRPr lang="zh-CN" altLang="zh-CN" dirty="0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" y="1052000"/>
            <a:ext cx="4619625" cy="542925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6021861" y="1192680"/>
            <a:ext cx="4686300" cy="163830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5"/>
          <a:stretch>
            <a:fillRect/>
          </a:stretch>
        </p:blipFill>
        <p:spPr>
          <a:xfrm>
            <a:off x="6021861" y="2955231"/>
            <a:ext cx="5274310" cy="82169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6"/>
          <a:stretch>
            <a:fillRect/>
          </a:stretch>
        </p:blipFill>
        <p:spPr>
          <a:xfrm>
            <a:off x="6021861" y="3893504"/>
            <a:ext cx="5274310" cy="252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13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常用包</a:t>
            </a:r>
            <a:r>
              <a:rPr lang="en-US" altLang="zh-CN" dirty="0"/>
              <a:t>-</a:t>
            </a:r>
            <a:r>
              <a:rPr lang="en-US" altLang="zh-CN" dirty="0" err="1"/>
              <a:t>os</a:t>
            </a:r>
            <a:endParaRPr lang="zh-CN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154359"/>
            <a:ext cx="11582399" cy="57880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/>
              <a:t>FileInfo</a:t>
            </a:r>
            <a:r>
              <a:rPr lang="zh-CN" altLang="en-US" sz="1600" dirty="0"/>
              <a:t>：文件状态信息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常用函数：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Lstat</a:t>
            </a:r>
            <a:r>
              <a:rPr lang="zh-CN" altLang="en-US" sz="1400" dirty="0"/>
              <a:t>：获取文件路径文件信息（对于链接返回连接文件信息）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Stat</a:t>
            </a:r>
            <a:r>
              <a:rPr lang="zh-CN" altLang="en-US" sz="1400" dirty="0"/>
              <a:t>：获取文件路径文件信息（对于链接返回连接到的文件的信息）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常用方法： 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Name</a:t>
            </a:r>
            <a:r>
              <a:rPr lang="zh-CN" altLang="en-US" sz="1400" dirty="0"/>
              <a:t>：获取文件名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Size</a:t>
            </a:r>
            <a:r>
              <a:rPr lang="zh-CN" altLang="en-US" sz="1400" dirty="0"/>
              <a:t>：获取文件大小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Mode</a:t>
            </a:r>
            <a:r>
              <a:rPr lang="zh-CN" altLang="en-US" sz="1400" dirty="0"/>
              <a:t>：获取文件模式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ModTime</a:t>
            </a:r>
            <a:r>
              <a:rPr lang="zh-CN" altLang="en-US" sz="1400" dirty="0"/>
              <a:t>：获取修改时间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IsDir</a:t>
            </a:r>
            <a:r>
              <a:rPr lang="zh-CN" altLang="en-US" sz="1400" dirty="0"/>
              <a:t>：判断是否为文件夹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US" altLang="zh-CN" sz="1400" dirty="0"/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4767140" y="2995759"/>
            <a:ext cx="7035654" cy="364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74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常用包</a:t>
            </a:r>
            <a:r>
              <a:rPr lang="en-US" altLang="zh-CN" dirty="0"/>
              <a:t>-path/</a:t>
            </a:r>
            <a:r>
              <a:rPr lang="en-US" altLang="zh-CN" dirty="0" err="1"/>
              <a:t>filepath</a:t>
            </a:r>
            <a:endParaRPr lang="zh-CN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154359"/>
            <a:ext cx="11582399" cy="578804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/>
              <a:t>filepath</a:t>
            </a:r>
            <a:r>
              <a:rPr lang="zh-CN" altLang="en-US" sz="1600" dirty="0"/>
              <a:t>包提供对文件路径的操作，兼容不同操作系统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400" dirty="0"/>
              <a:t>常用函数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Abs</a:t>
            </a:r>
            <a:r>
              <a:rPr lang="zh-CN" altLang="en-US" sz="1400" dirty="0"/>
              <a:t>：绝对路径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Base</a:t>
            </a:r>
            <a:r>
              <a:rPr lang="zh-CN" altLang="en-US" sz="1400" dirty="0"/>
              <a:t>：文件名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Clean</a:t>
            </a:r>
            <a:r>
              <a:rPr lang="zh-CN" altLang="en-US" sz="1400" dirty="0"/>
              <a:t>：清除文件路径中</a:t>
            </a:r>
            <a:r>
              <a:rPr lang="en-US" altLang="zh-CN" sz="1400" dirty="0"/>
              <a:t>.</a:t>
            </a:r>
            <a:r>
              <a:rPr lang="zh-CN" altLang="en-US" sz="1400" dirty="0"/>
              <a:t>、</a:t>
            </a:r>
            <a:r>
              <a:rPr lang="en-US" altLang="zh-CN" sz="1400" dirty="0"/>
              <a:t>..</a:t>
            </a:r>
            <a:r>
              <a:rPr lang="zh-CN" altLang="en-US" sz="1400" dirty="0"/>
              <a:t>等字符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Dir</a:t>
            </a:r>
            <a:r>
              <a:rPr lang="zh-CN" altLang="en-US" sz="1400" dirty="0"/>
              <a:t>：文件文件目录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Ext</a:t>
            </a:r>
            <a:r>
              <a:rPr lang="zh-CN" altLang="en-US" sz="1400" dirty="0"/>
              <a:t>：获取文件后缀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FromSlash</a:t>
            </a:r>
            <a:r>
              <a:rPr lang="zh-CN" altLang="en-US" sz="1400" dirty="0"/>
              <a:t>：格式化路径分割符</a:t>
            </a:r>
            <a:r>
              <a:rPr lang="en-US" altLang="zh-CN" sz="1400" dirty="0"/>
              <a:t>(\)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ToSlash</a:t>
            </a:r>
            <a:r>
              <a:rPr lang="zh-CN" altLang="en-US" sz="1400" dirty="0"/>
              <a:t>：格式化路径分割符</a:t>
            </a:r>
            <a:r>
              <a:rPr lang="en-US" altLang="zh-CN" sz="1400" dirty="0"/>
              <a:t>(/)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Glob</a:t>
            </a:r>
            <a:r>
              <a:rPr lang="zh-CN" altLang="en-US" sz="1400" dirty="0"/>
              <a:t>：获取匹配格式的文件路径切片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IsAbs</a:t>
            </a:r>
            <a:r>
              <a:rPr lang="zh-CN" altLang="en-US" sz="1400" dirty="0"/>
              <a:t>：判断是否为绝对路径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Json</a:t>
            </a:r>
            <a:r>
              <a:rPr lang="zh-CN" altLang="en-US" sz="1400" dirty="0"/>
              <a:t>：连接路径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Match:</a:t>
            </a:r>
            <a:r>
              <a:rPr lang="zh-CN" altLang="en-US" sz="1400" dirty="0"/>
              <a:t>判断路径是否匹配格式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Split</a:t>
            </a:r>
            <a:r>
              <a:rPr lang="zh-CN" altLang="en-US" sz="1400" dirty="0"/>
              <a:t>：分割文件目录和文件名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SplitList</a:t>
            </a:r>
            <a:r>
              <a:rPr lang="zh-CN" altLang="en-US" sz="1400" dirty="0"/>
              <a:t>：分割路径分割符</a:t>
            </a:r>
            <a:r>
              <a:rPr lang="en-US" altLang="zh-CN" sz="1400" dirty="0"/>
              <a:t>(</a:t>
            </a:r>
            <a:r>
              <a:rPr lang="zh-CN" altLang="en-US" sz="1400" dirty="0"/>
              <a:t>冒号或分号</a:t>
            </a:r>
            <a:r>
              <a:rPr lang="en-US" altLang="zh-CN" sz="1400" dirty="0"/>
              <a:t>)</a:t>
            </a:r>
            <a:r>
              <a:rPr lang="zh-CN" altLang="en-US" sz="1400" dirty="0"/>
              <a:t>连接的文件路径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Walk</a:t>
            </a:r>
            <a:r>
              <a:rPr lang="zh-CN" altLang="en-US" sz="1400" dirty="0"/>
              <a:t>：遍历目录中文件（子孙）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US" altLang="zh-CN" sz="1400" dirty="0"/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05097" y="1252833"/>
            <a:ext cx="5811764" cy="518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14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95300" y="760138"/>
            <a:ext cx="7152167" cy="586599"/>
          </a:xfrm>
        </p:spPr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545771"/>
            <a:ext cx="11157857" cy="4757058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11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95300" y="760138"/>
            <a:ext cx="7152167" cy="586599"/>
          </a:xfrm>
        </p:spPr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09599" y="1521747"/>
            <a:ext cx="11513507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文件复制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配置文件生成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命令行管理系统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自定义格式持久化</a:t>
            </a:r>
          </a:p>
        </p:txBody>
      </p:sp>
    </p:spTree>
    <p:extLst>
      <p:ext uri="{BB962C8B-B14F-4D97-AF65-F5344CB8AC3E}">
        <p14:creationId xmlns:p14="http://schemas.microsoft.com/office/powerpoint/2010/main" val="1792117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"/>
          <p:cNvSpPr>
            <a:spLocks noGrp="1" noChangeArrowheads="1"/>
          </p:cNvSpPr>
          <p:nvPr>
            <p:ph type="title"/>
          </p:nvPr>
        </p:nvSpPr>
        <p:spPr>
          <a:xfrm>
            <a:off x="379413" y="2654300"/>
            <a:ext cx="11288712" cy="1325563"/>
          </a:xfrm>
        </p:spPr>
        <p:txBody>
          <a:bodyPr/>
          <a:lstStyle/>
          <a:p>
            <a:pPr algn="ctr"/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谢   谢</a:t>
            </a:r>
          </a:p>
        </p:txBody>
      </p:sp>
      <p:sp>
        <p:nvSpPr>
          <p:cNvPr id="21507" name="副标题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25950"/>
            <a:ext cx="9223375" cy="1654175"/>
          </a:xfrm>
        </p:spPr>
        <p:txBody>
          <a:bodyPr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咨询热线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400-080-6560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官方网站：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www.magedu.com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6"/>
          <p:cNvSpPr txBox="1">
            <a:spLocks noChangeArrowheads="1"/>
          </p:cNvSpPr>
          <p:nvPr/>
        </p:nvSpPr>
        <p:spPr bwMode="auto">
          <a:xfrm>
            <a:off x="638175" y="960348"/>
            <a:ext cx="1051560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 kern="12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祝大家学业有成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609599" y="1156498"/>
            <a:ext cx="10418619" cy="507549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文件操作</a:t>
            </a:r>
            <a:endParaRPr lang="en-US" altLang="zh-CN" sz="2800" dirty="0"/>
          </a:p>
          <a:p>
            <a:r>
              <a:rPr lang="zh-CN" altLang="en-US" sz="2800" dirty="0"/>
              <a:t>标准流</a:t>
            </a:r>
            <a:endParaRPr lang="en-US" altLang="zh-CN" sz="2800" dirty="0"/>
          </a:p>
          <a:p>
            <a:r>
              <a:rPr lang="zh-CN" altLang="en-US" sz="2800" dirty="0"/>
              <a:t>文件格式</a:t>
            </a:r>
            <a:endParaRPr lang="en-US" altLang="zh-CN" sz="2800" dirty="0"/>
          </a:p>
          <a:p>
            <a:r>
              <a:rPr lang="zh-CN" altLang="en-US" sz="2800" dirty="0"/>
              <a:t>带缓冲</a:t>
            </a:r>
            <a:r>
              <a:rPr lang="en-US" altLang="zh-CN" sz="2800" dirty="0"/>
              <a:t>IO</a:t>
            </a:r>
          </a:p>
          <a:p>
            <a:r>
              <a:rPr lang="zh-CN" altLang="en-US" sz="2800" dirty="0"/>
              <a:t>目录操作</a:t>
            </a:r>
            <a:endParaRPr lang="en-US" altLang="zh-CN" sz="2800" dirty="0"/>
          </a:p>
          <a:p>
            <a:r>
              <a:rPr lang="zh-CN" altLang="en-US" sz="2800" dirty="0"/>
              <a:t>常用包</a:t>
            </a:r>
            <a:endParaRPr lang="en-US" altLang="zh-CN" sz="2800" dirty="0"/>
          </a:p>
          <a:p>
            <a:r>
              <a:rPr lang="zh-CN" altLang="en-US" sz="2800" dirty="0"/>
              <a:t>练习</a:t>
            </a:r>
            <a:endParaRPr lang="en-US" altLang="zh-CN" sz="2800" dirty="0"/>
          </a:p>
          <a:p>
            <a:r>
              <a:rPr lang="zh-CN" altLang="en-US" sz="2800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410988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文件操作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231729"/>
            <a:ext cx="11582399" cy="53097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读文件：</a:t>
            </a:r>
            <a:r>
              <a:rPr lang="en-US" altLang="zh-CN" sz="1800" dirty="0"/>
              <a:t>Open</a:t>
            </a:r>
            <a:r>
              <a:rPr lang="zh-CN" altLang="en-US" sz="1800" dirty="0"/>
              <a:t>：打开文件并返回文件对象指针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写文件：</a:t>
            </a:r>
            <a:r>
              <a:rPr lang="en-US" altLang="zh-CN" sz="1800" dirty="0"/>
              <a:t>Create</a:t>
            </a:r>
            <a:r>
              <a:rPr lang="zh-CN" altLang="en-US" sz="1800" dirty="0"/>
              <a:t>：创建文件并返回文件对象指针（文件不存在则创建，文件存在则清空）</a:t>
            </a:r>
          </a:p>
          <a:p>
            <a:pPr>
              <a:lnSpc>
                <a:spcPct val="150000"/>
              </a:lnSpc>
            </a:pPr>
            <a:r>
              <a:rPr lang="zh-CN" altLang="en-US" sz="1800" dirty="0"/>
              <a:t>追加文件：</a:t>
            </a:r>
            <a:r>
              <a:rPr lang="en-US" altLang="zh-CN" sz="1800" dirty="0" err="1"/>
              <a:t>OpenFile</a:t>
            </a:r>
            <a:r>
              <a:rPr lang="zh-CN" altLang="en-US" sz="1800" dirty="0"/>
              <a:t>：按指定权限打开文件，并返回文件指针对象</a:t>
            </a:r>
            <a:endParaRPr lang="en-US" altLang="zh-CN" sz="1800" dirty="0"/>
          </a:p>
          <a:p>
            <a:pPr lvl="1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1800" dirty="0"/>
              <a:t>Mode</a:t>
            </a:r>
            <a:r>
              <a:rPr lang="zh-CN" altLang="zh-CN" sz="1800" dirty="0"/>
              <a:t>：获取文件模式</a:t>
            </a:r>
            <a:endParaRPr lang="en-US" altLang="zh-CN" sz="1800" dirty="0"/>
          </a:p>
          <a:p>
            <a:pPr lvl="1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1800" dirty="0"/>
              <a:t>Flag</a:t>
            </a:r>
            <a:r>
              <a:rPr lang="zh-CN" altLang="zh-CN" sz="1800" dirty="0"/>
              <a:t>：获取日志开头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文件位置：</a:t>
            </a:r>
            <a:r>
              <a:rPr lang="en-US" altLang="zh-CN" sz="1800" dirty="0"/>
              <a:t>Seek</a:t>
            </a:r>
            <a:r>
              <a:rPr lang="zh-CN" altLang="zh-CN" sz="1800" dirty="0"/>
              <a:t>：设置文件指针位置</a:t>
            </a:r>
          </a:p>
          <a:p>
            <a:pPr>
              <a:lnSpc>
                <a:spcPct val="150000"/>
              </a:lnSpc>
            </a:pPr>
            <a:r>
              <a:rPr lang="zh-CN" altLang="en-US" sz="1800" dirty="0"/>
              <a:t>删除文件：</a:t>
            </a:r>
            <a:r>
              <a:rPr lang="en-US" altLang="zh-CN" sz="1800" dirty="0"/>
              <a:t>Remove</a:t>
            </a:r>
            <a:r>
              <a:rPr lang="zh-CN" altLang="en-US" sz="1800" dirty="0"/>
              <a:t>：移除文件或空文件夹</a:t>
            </a:r>
          </a:p>
          <a:p>
            <a:pPr>
              <a:lnSpc>
                <a:spcPct val="150000"/>
              </a:lnSpc>
            </a:pPr>
            <a:r>
              <a:rPr lang="en-US" altLang="zh-CN" sz="1800" dirty="0" err="1"/>
              <a:t>RemoveAll</a:t>
            </a:r>
            <a:r>
              <a:rPr lang="zh-CN" altLang="en-US" sz="1800" dirty="0"/>
              <a:t>：移除所有文件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2"/>
          <a:srcRect l="10831"/>
          <a:stretch/>
        </p:blipFill>
        <p:spPr>
          <a:xfrm>
            <a:off x="6286683" y="4065075"/>
            <a:ext cx="4966834" cy="236434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60074" y="3484018"/>
            <a:ext cx="2950167" cy="581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重命名：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Rename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819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标准流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858130"/>
            <a:ext cx="11582399" cy="642893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os</a:t>
            </a:r>
            <a:r>
              <a:rPr lang="zh-CN" altLang="en-US" dirty="0"/>
              <a:t>包提供了对文件、系统和进程的操作函数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文件操作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常用常量：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/>
              <a:t>Stdin</a:t>
            </a:r>
            <a:endParaRPr lang="en-US" altLang="zh-CN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/>
              <a:t>Stdout</a:t>
            </a:r>
            <a:endParaRPr lang="en-US" altLang="zh-CN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/>
              <a:t>Stderr</a:t>
            </a:r>
            <a:endParaRPr lang="en-US" altLang="zh-CN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/>
              <a:t>ModePerm</a:t>
            </a:r>
            <a:r>
              <a:rPr lang="zh-CN" altLang="en-US" dirty="0"/>
              <a:t>：</a:t>
            </a:r>
            <a:r>
              <a:rPr lang="en-US" altLang="zh-CN" dirty="0"/>
              <a:t>0777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常用函数：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/>
              <a:t>Chmod</a:t>
            </a:r>
            <a:r>
              <a:rPr lang="zh-CN" altLang="en-US" dirty="0"/>
              <a:t>：修改文件权限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/>
              <a:t>Chown</a:t>
            </a:r>
            <a:r>
              <a:rPr lang="zh-CN" altLang="en-US" dirty="0"/>
              <a:t>：修改文件所属用户，用户组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/>
              <a:t>Chtimes</a:t>
            </a:r>
            <a:r>
              <a:rPr lang="zh-CN" altLang="en-US" dirty="0"/>
              <a:t>：修改文件访问时间和修改时间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/>
              <a:t>IsExist</a:t>
            </a:r>
            <a:r>
              <a:rPr lang="en-US" altLang="zh-CN" dirty="0"/>
              <a:t>:</a:t>
            </a:r>
            <a:r>
              <a:rPr lang="zh-CN" altLang="en-US" dirty="0"/>
              <a:t>与</a:t>
            </a:r>
            <a:r>
              <a:rPr lang="en-US" altLang="zh-CN" dirty="0" err="1"/>
              <a:t>os.Stat</a:t>
            </a:r>
            <a:r>
              <a:rPr lang="zh-CN" altLang="en-US" dirty="0"/>
              <a:t>一起用于判断文件存在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/>
              <a:t>IsNotExist</a:t>
            </a:r>
            <a:r>
              <a:rPr lang="en-US" altLang="zh-CN" dirty="0"/>
              <a:t>:</a:t>
            </a:r>
            <a:r>
              <a:rPr lang="zh-CN" altLang="en-US" dirty="0"/>
              <a:t>与</a:t>
            </a:r>
            <a:r>
              <a:rPr lang="en-US" altLang="zh-CN" dirty="0" err="1"/>
              <a:t>os.Stat</a:t>
            </a:r>
            <a:r>
              <a:rPr lang="zh-CN" altLang="en-US" dirty="0"/>
              <a:t>一起用于判断文件不存在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/>
              <a:t>Link:</a:t>
            </a:r>
            <a:r>
              <a:rPr lang="zh-CN" altLang="en-US" dirty="0"/>
              <a:t>创建软链接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/>
              <a:t>Mkdir</a:t>
            </a:r>
            <a:r>
              <a:rPr lang="zh-CN" altLang="en-US" dirty="0"/>
              <a:t>：创建文件夹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/>
              <a:t>MkdirAll</a:t>
            </a:r>
            <a:r>
              <a:rPr lang="en-US" altLang="zh-CN" dirty="0"/>
              <a:t>:</a:t>
            </a:r>
            <a:r>
              <a:rPr lang="zh-CN" altLang="en-US" dirty="0"/>
              <a:t>创建文件夹（父目录不存在逐层创建）</a:t>
            </a:r>
          </a:p>
        </p:txBody>
      </p:sp>
    </p:spTree>
    <p:extLst>
      <p:ext uri="{BB962C8B-B14F-4D97-AF65-F5344CB8AC3E}">
        <p14:creationId xmlns:p14="http://schemas.microsoft.com/office/powerpoint/2010/main" val="2125112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标准流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069951"/>
            <a:ext cx="11582399" cy="57880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exec</a:t>
            </a:r>
            <a:r>
              <a:rPr lang="zh-CN" altLang="en-US" sz="1600" dirty="0"/>
              <a:t>包提供了启动一个外部进程并使用标准输入和输出进行通信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a)	</a:t>
            </a:r>
            <a:r>
              <a:rPr lang="zh-CN" altLang="en-US" sz="1600" dirty="0"/>
              <a:t>常用函数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LookPath</a:t>
            </a:r>
            <a:r>
              <a:rPr lang="en-US" altLang="zh-CN" sz="1400" dirty="0"/>
              <a:t>: </a:t>
            </a:r>
            <a:r>
              <a:rPr lang="zh-CN" altLang="en-US" sz="1400" dirty="0"/>
              <a:t>查找程序所在路径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b)	</a:t>
            </a:r>
            <a:r>
              <a:rPr lang="zh-CN" altLang="en-US" sz="1600" dirty="0"/>
              <a:t>常用结构体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Cmd</a:t>
            </a:r>
            <a:r>
              <a:rPr lang="zh-CN" altLang="en-US" sz="1400" dirty="0"/>
              <a:t>：执行命令</a:t>
            </a:r>
            <a:r>
              <a:rPr lang="en-US" altLang="zh-CN" sz="1400" dirty="0"/>
              <a:t>s</a:t>
            </a:r>
          </a:p>
          <a:p>
            <a:pPr lvl="1">
              <a:lnSpc>
                <a:spcPct val="150000"/>
              </a:lnSpc>
            </a:pPr>
            <a:r>
              <a:rPr lang="zh-CN" altLang="en-US" sz="1400" dirty="0"/>
              <a:t>常用函数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400" dirty="0"/>
              <a:t>	Command</a:t>
            </a:r>
          </a:p>
          <a:p>
            <a:pPr lvl="1">
              <a:lnSpc>
                <a:spcPct val="150000"/>
              </a:lnSpc>
            </a:pPr>
            <a:r>
              <a:rPr lang="zh-CN" altLang="en-US" sz="1400" dirty="0"/>
              <a:t>常用方法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altLang="zh-CN" sz="1200" dirty="0"/>
              <a:t>Output: </a:t>
            </a:r>
            <a:r>
              <a:rPr lang="zh-CN" altLang="en-US" sz="1200" dirty="0"/>
              <a:t>执行并获取标准输出结果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altLang="zh-CN" sz="1200" dirty="0"/>
              <a:t>Run</a:t>
            </a:r>
            <a:r>
              <a:rPr lang="zh-CN" altLang="en-US" sz="1200" dirty="0"/>
              <a:t>：自行命令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altLang="zh-CN" sz="1200" dirty="0"/>
              <a:t>Start</a:t>
            </a:r>
            <a:r>
              <a:rPr lang="zh-CN" altLang="en-US" sz="1200" dirty="0"/>
              <a:t>：启动命令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altLang="zh-CN" sz="1200" dirty="0"/>
              <a:t>Wait</a:t>
            </a:r>
            <a:r>
              <a:rPr lang="zh-CN" altLang="en-US" sz="1200" dirty="0"/>
              <a:t>：与</a:t>
            </a:r>
            <a:r>
              <a:rPr lang="en-US" altLang="zh-CN" sz="1200" dirty="0"/>
              <a:t>Start</a:t>
            </a:r>
            <a:r>
              <a:rPr lang="zh-CN" altLang="en-US" sz="1200" dirty="0"/>
              <a:t>一起使用等待命令结束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altLang="zh-CN" sz="1200" dirty="0" err="1"/>
              <a:t>StdoutPipe</a:t>
            </a:r>
            <a:r>
              <a:rPr lang="zh-CN" altLang="en-US" sz="1200" dirty="0"/>
              <a:t>：输出管道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altLang="zh-CN" sz="1200" dirty="0" err="1"/>
              <a:t>StdinPipe</a:t>
            </a:r>
            <a:r>
              <a:rPr lang="zh-CN" altLang="en-US" sz="1200" dirty="0"/>
              <a:t>：输入管道</a:t>
            </a:r>
          </a:p>
        </p:txBody>
      </p:sp>
    </p:spTree>
    <p:extLst>
      <p:ext uri="{BB962C8B-B14F-4D97-AF65-F5344CB8AC3E}">
        <p14:creationId xmlns:p14="http://schemas.microsoft.com/office/powerpoint/2010/main" val="43654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文件格式</a:t>
            </a:r>
            <a:r>
              <a:rPr lang="en-US" altLang="zh-CN" dirty="0"/>
              <a:t>-Gob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069951"/>
            <a:ext cx="11582399" cy="578804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encoding/gob</a:t>
            </a:r>
            <a:r>
              <a:rPr lang="zh-CN" altLang="en-US" sz="1600" dirty="0"/>
              <a:t>包提供了对数据结构进行二进制序列化的功能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600" dirty="0"/>
              <a:t>常用函数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Register</a:t>
            </a:r>
            <a:r>
              <a:rPr lang="zh-CN" altLang="en-US" sz="1600" dirty="0"/>
              <a:t>：注册</a:t>
            </a:r>
            <a:r>
              <a:rPr lang="en-US" altLang="zh-CN" sz="1600" dirty="0"/>
              <a:t>gob</a:t>
            </a:r>
            <a:r>
              <a:rPr lang="zh-CN" altLang="en-US" sz="1600" dirty="0"/>
              <a:t>编解码记录值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/>
              <a:t>RegisterName</a:t>
            </a:r>
            <a:r>
              <a:rPr lang="zh-CN" altLang="en-US" sz="1600" dirty="0"/>
              <a:t>：注册</a:t>
            </a:r>
            <a:r>
              <a:rPr lang="en-US" altLang="zh-CN" sz="1600" dirty="0"/>
              <a:t>gob</a:t>
            </a:r>
            <a:r>
              <a:rPr lang="zh-CN" altLang="en-US" sz="1600" dirty="0"/>
              <a:t>编解码记录值，并指定名称</a:t>
            </a:r>
          </a:p>
          <a:p>
            <a:pPr>
              <a:lnSpc>
                <a:spcPct val="150000"/>
              </a:lnSpc>
              <a:buFont typeface="+mj-lt"/>
              <a:buAutoNum type="alphaLcParenR" startAt="2"/>
            </a:pPr>
            <a:r>
              <a:rPr lang="zh-CN" altLang="en-US" sz="1600" dirty="0"/>
              <a:t>常用结构体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Encoder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常用函数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NewEncoder</a:t>
            </a:r>
            <a:r>
              <a:rPr lang="en-US" altLang="zh-CN" sz="1400" dirty="0"/>
              <a:t>: </a:t>
            </a:r>
            <a:r>
              <a:rPr lang="zh-CN" altLang="en-US" sz="1400" dirty="0"/>
              <a:t>创建编码器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常用方法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Encode</a:t>
            </a:r>
            <a:r>
              <a:rPr lang="zh-CN" altLang="en-US" sz="1400" dirty="0"/>
              <a:t>：将对象进行编码到流对象中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Decoder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常用函数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NewDecoder</a:t>
            </a:r>
            <a:r>
              <a:rPr lang="zh-CN" altLang="en-US" sz="1400" dirty="0"/>
              <a:t>：创建解码器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常用方法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Decode:</a:t>
            </a:r>
            <a:r>
              <a:rPr lang="zh-CN" altLang="en-US" sz="1400" dirty="0"/>
              <a:t>将流对象中的数据编码到对象中	</a:t>
            </a:r>
          </a:p>
        </p:txBody>
      </p:sp>
      <p:pic>
        <p:nvPicPr>
          <p:cNvPr id="4" name="图片 3"/>
          <p:cNvPicPr/>
          <p:nvPr/>
        </p:nvPicPr>
        <p:blipFill rotWithShape="1">
          <a:blip r:embed="rId3"/>
          <a:srcRect b="4561"/>
          <a:stretch/>
        </p:blipFill>
        <p:spPr>
          <a:xfrm>
            <a:off x="6638143" y="752377"/>
            <a:ext cx="5274310" cy="606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79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文件格式</a:t>
            </a:r>
            <a:r>
              <a:rPr lang="en-US" altLang="zh-CN" dirty="0"/>
              <a:t>-csv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069951"/>
            <a:ext cx="11582399" cy="57880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encoding/csv</a:t>
            </a:r>
            <a:r>
              <a:rPr lang="zh-CN" altLang="en-US" sz="1600" dirty="0"/>
              <a:t>包提供对</a:t>
            </a:r>
            <a:r>
              <a:rPr lang="en-US" altLang="zh-CN" sz="1600" dirty="0"/>
              <a:t>csv</a:t>
            </a:r>
            <a:r>
              <a:rPr lang="zh-CN" altLang="en-US" sz="1600" dirty="0"/>
              <a:t>文件读写的操作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常用结构体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Reader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常用函数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NewReader</a:t>
            </a:r>
            <a:endParaRPr lang="en-US" altLang="zh-CN" sz="14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常用方法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Read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ReadAll</a:t>
            </a:r>
            <a:endParaRPr lang="en-US" altLang="zh-CN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Writer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常用函数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NewWriter</a:t>
            </a:r>
            <a:endParaRPr lang="en-US" altLang="zh-CN" sz="14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常用方法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Write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WriteAll</a:t>
            </a:r>
            <a:endParaRPr lang="en-US" altLang="zh-CN" sz="1400" dirty="0"/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Flush</a:t>
            </a: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5580542" y="1113769"/>
            <a:ext cx="4362450" cy="2314575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5580542" y="3511138"/>
            <a:ext cx="38195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74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文件格式</a:t>
            </a:r>
            <a:r>
              <a:rPr lang="en-US" altLang="zh-CN" dirty="0"/>
              <a:t>-html/template</a:t>
            </a:r>
            <a:endParaRPr lang="zh-CN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154359"/>
            <a:ext cx="11582399" cy="57880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同</a:t>
            </a:r>
            <a:r>
              <a:rPr lang="en-US" altLang="zh-CN" sz="1600" dirty="0"/>
              <a:t>text/template</a:t>
            </a:r>
            <a:r>
              <a:rPr lang="zh-CN" altLang="en-US" sz="1600" dirty="0"/>
              <a:t>用于处理使用字符串模板和数据驱动生成安全的目标字符串（</a:t>
            </a:r>
            <a:r>
              <a:rPr lang="en-US" altLang="zh-CN" sz="1600" dirty="0"/>
              <a:t>html</a:t>
            </a:r>
            <a:r>
              <a:rPr lang="zh-CN" altLang="en-US" sz="1600" dirty="0"/>
              <a:t>实体编码，防止注入攻击），在字符串模板中可使用数据显示、流程控制、函数、管道、子模板等功能</a:t>
            </a:r>
            <a:endParaRPr lang="en-US" altLang="zh-CN" sz="1400" dirty="0"/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996999" y="2143588"/>
            <a:ext cx="5274310" cy="389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42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带缓冲</a:t>
            </a:r>
            <a:r>
              <a:rPr lang="en-US" altLang="zh-CN" dirty="0"/>
              <a:t>IO-</a:t>
            </a:r>
            <a:r>
              <a:rPr lang="en-US" altLang="zh-CN" dirty="0" err="1"/>
              <a:t>bufio</a:t>
            </a:r>
            <a:endParaRPr lang="zh-CN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154359"/>
            <a:ext cx="11582399" cy="57880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/>
              <a:t>bufio</a:t>
            </a:r>
            <a:r>
              <a:rPr lang="zh-CN" altLang="en-US" sz="1600" dirty="0"/>
              <a:t>包提供缓冲流的功能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a)      </a:t>
            </a:r>
            <a:r>
              <a:rPr lang="zh-CN" altLang="en-US" sz="1600" dirty="0"/>
              <a:t>常用结构体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Reader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常用函数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NewReader</a:t>
            </a:r>
            <a:r>
              <a:rPr lang="zh-CN" altLang="en-US" sz="1400" dirty="0"/>
              <a:t>：创建缓冲输入流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400" dirty="0"/>
              <a:t>常用方法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Read</a:t>
            </a:r>
            <a:r>
              <a:rPr lang="zh-CN" altLang="en-US" sz="1400" dirty="0"/>
              <a:t>：读取数据到切片中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ReadLine</a:t>
            </a:r>
            <a:r>
              <a:rPr lang="zh-CN" altLang="en-US" sz="1400" dirty="0"/>
              <a:t>：读取一行内容到字节切片中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ReadSlice</a:t>
            </a:r>
            <a:r>
              <a:rPr lang="zh-CN" altLang="en-US" sz="1400" dirty="0"/>
              <a:t>：根据分隔符读取数据到字节切片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ReadString</a:t>
            </a:r>
            <a:r>
              <a:rPr lang="zh-CN" altLang="en-US" sz="1400" dirty="0"/>
              <a:t>：根据分隔符读取数据到字符串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/>
              <a:t>Reset</a:t>
            </a:r>
            <a:r>
              <a:rPr lang="zh-CN" altLang="en-US" sz="1400" dirty="0"/>
              <a:t>：重设缓冲流</a:t>
            </a:r>
          </a:p>
          <a:p>
            <a:pPr marL="685800" lvl="1">
              <a:lnSpc>
                <a:spcPct val="150000"/>
              </a:lnSpc>
            </a:pPr>
            <a:r>
              <a:rPr lang="en-US" altLang="zh-CN" sz="1400" dirty="0" err="1"/>
              <a:t>WriteTo</a:t>
            </a:r>
            <a:r>
              <a:rPr lang="zh-CN" altLang="en-US" sz="1400" dirty="0"/>
              <a:t>：将数据写入到输出流</a:t>
            </a: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5132867" y="1261915"/>
            <a:ext cx="52578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43029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5983</TotalTime>
  <Pages>0</Pages>
  <Words>909</Words>
  <Characters>0</Characters>
  <Application>Microsoft Office PowerPoint</Application>
  <DocSecurity>0</DocSecurity>
  <PresentationFormat>宽屏</PresentationFormat>
  <Lines>0</Lines>
  <Paragraphs>181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Open Sans Light</vt:lpstr>
      <vt:lpstr>宋体</vt:lpstr>
      <vt:lpstr>微软雅黑</vt:lpstr>
      <vt:lpstr>Arial</vt:lpstr>
      <vt:lpstr>Calibri</vt:lpstr>
      <vt:lpstr>Wingdings</vt:lpstr>
      <vt:lpstr>自定义设计方案</vt:lpstr>
      <vt:lpstr>手撕GO语言</vt:lpstr>
      <vt:lpstr>课程内容</vt:lpstr>
      <vt:lpstr>文件操作</vt:lpstr>
      <vt:lpstr>标准流</vt:lpstr>
      <vt:lpstr>标准流</vt:lpstr>
      <vt:lpstr>文件格式-Gob</vt:lpstr>
      <vt:lpstr>文件格式-csv</vt:lpstr>
      <vt:lpstr>文件格式-html/template</vt:lpstr>
      <vt:lpstr>带缓冲IO-bufio</vt:lpstr>
      <vt:lpstr>带缓冲IO-bufio</vt:lpstr>
      <vt:lpstr>常用包-os</vt:lpstr>
      <vt:lpstr>常用包-os</vt:lpstr>
      <vt:lpstr>常用包-os</vt:lpstr>
      <vt:lpstr>常用包-path/filepath</vt:lpstr>
      <vt:lpstr>练习</vt:lpstr>
      <vt:lpstr>作业</vt:lpstr>
      <vt:lpstr>谢   谢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223</cp:revision>
  <dcterms:created xsi:type="dcterms:W3CDTF">2017-03-01T07:00:29Z</dcterms:created>
  <dcterms:modified xsi:type="dcterms:W3CDTF">2021-04-24T10:34:16Z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