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6"/>
  </p:notesMasterIdLst>
  <p:handoutMasterIdLst>
    <p:handoutMasterId r:id="rId37"/>
  </p:handoutMasterIdLst>
  <p:sldIdLst>
    <p:sldId id="305" r:id="rId2"/>
    <p:sldId id="316" r:id="rId3"/>
    <p:sldId id="317" r:id="rId4"/>
    <p:sldId id="549" r:id="rId5"/>
    <p:sldId id="550" r:id="rId6"/>
    <p:sldId id="551" r:id="rId7"/>
    <p:sldId id="552" r:id="rId8"/>
    <p:sldId id="553" r:id="rId9"/>
    <p:sldId id="554" r:id="rId10"/>
    <p:sldId id="555" r:id="rId11"/>
    <p:sldId id="556" r:id="rId12"/>
    <p:sldId id="558" r:id="rId13"/>
    <p:sldId id="559" r:id="rId14"/>
    <p:sldId id="560" r:id="rId15"/>
    <p:sldId id="561" r:id="rId16"/>
    <p:sldId id="562" r:id="rId17"/>
    <p:sldId id="563" r:id="rId18"/>
    <p:sldId id="564" r:id="rId19"/>
    <p:sldId id="565" r:id="rId20"/>
    <p:sldId id="566" r:id="rId21"/>
    <p:sldId id="567" r:id="rId22"/>
    <p:sldId id="568" r:id="rId23"/>
    <p:sldId id="569" r:id="rId24"/>
    <p:sldId id="570" r:id="rId25"/>
    <p:sldId id="571" r:id="rId26"/>
    <p:sldId id="572" r:id="rId27"/>
    <p:sldId id="573" r:id="rId28"/>
    <p:sldId id="574" r:id="rId29"/>
    <p:sldId id="575" r:id="rId30"/>
    <p:sldId id="576" r:id="rId31"/>
    <p:sldId id="577" r:id="rId32"/>
    <p:sldId id="547" r:id="rId33"/>
    <p:sldId id="548" r:id="rId34"/>
    <p:sldId id="314" r:id="rId35"/>
  </p:sldIdLst>
  <p:sldSz cx="12192000" cy="6858000"/>
  <p:notesSz cx="7104063" cy="10234613"/>
  <p:defaultTextStyle>
    <a:defPPr>
      <a:defRPr lang="zh-CN"/>
    </a:defPPr>
    <a:lvl1pPr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28">
          <p15:clr>
            <a:srgbClr val="A4A3A4"/>
          </p15:clr>
        </p15:guide>
        <p15:guide id="2" pos="2883">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A7E1"/>
    <a:srgbClr val="1D1D1D"/>
    <a:srgbClr val="FFC000"/>
    <a:srgbClr val="8E55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79" autoAdjust="0"/>
    <p:restoredTop sz="93911" autoAdjust="0"/>
  </p:normalViewPr>
  <p:slideViewPr>
    <p:cSldViewPr snapToGrid="0">
      <p:cViewPr>
        <p:scale>
          <a:sx n="75" d="100"/>
          <a:sy n="75" d="100"/>
        </p:scale>
        <p:origin x="2394" y="810"/>
      </p:cViewPr>
      <p:guideLst>
        <p:guide orient="horz" pos="2128"/>
        <p:guide pos="2883"/>
      </p:guideLst>
    </p:cSldViewPr>
  </p:slideViewPr>
  <p:notesTextViewPr>
    <p:cViewPr>
      <p:scale>
        <a:sx n="1" d="1"/>
        <a:sy n="1" d="1"/>
      </p:scale>
      <p:origin x="0" y="0"/>
    </p:cViewPr>
  </p:notesTextViewPr>
  <p:notesViewPr>
    <p:cSldViewPr snapToGrid="0">
      <p:cViewPr varScale="1">
        <p:scale>
          <a:sx n="60" d="100"/>
          <a:sy n="60" d="100"/>
        </p:scale>
        <p:origin x="-3402" y="-84"/>
      </p:cViewPr>
      <p:guideLst>
        <p:guide orient="horz" pos="3223"/>
        <p:guide pos="2237"/>
      </p:guideLst>
    </p:cSldViewPr>
  </p:notes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2163016043300698E-2"/>
          <c:w val="1"/>
          <c:h val="0.95692390766954405"/>
        </c:manualLayout>
      </c:layout>
      <c:doughnutChart>
        <c:varyColors val="1"/>
        <c:ser>
          <c:idx val="0"/>
          <c:order val="0"/>
          <c:tx>
            <c:strRef>
              <c:f>Sheet1!$B$1</c:f>
              <c:strCache>
                <c:ptCount val="1"/>
                <c:pt idx="0">
                  <c:v>Q1</c:v>
                </c:pt>
              </c:strCache>
            </c:strRef>
          </c:tx>
          <c:spPr>
            <a:ln w="19050">
              <a:noFill/>
            </a:ln>
          </c:spPr>
          <c:dPt>
            <c:idx val="0"/>
            <c:bubble3D val="0"/>
            <c:spPr>
              <a:solidFill>
                <a:srgbClr val="28A7E1"/>
              </a:solidFill>
              <a:ln w="19050">
                <a:noFill/>
              </a:ln>
              <a:effectLst/>
            </c:spPr>
            <c:extLst>
              <c:ext xmlns:c16="http://schemas.microsoft.com/office/drawing/2014/chart" uri="{C3380CC4-5D6E-409C-BE32-E72D297353CC}">
                <c16:uniqueId val="{00000001-5EB2-4090-B579-49631CC0A367}"/>
              </c:ext>
            </c:extLst>
          </c:dPt>
          <c:dPt>
            <c:idx val="1"/>
            <c:bubble3D val="0"/>
            <c:spPr>
              <a:noFill/>
              <a:ln w="19050">
                <a:noFill/>
              </a:ln>
              <a:effectLst/>
            </c:spPr>
            <c:extLst>
              <c:ext xmlns:c16="http://schemas.microsoft.com/office/drawing/2014/chart" uri="{C3380CC4-5D6E-409C-BE32-E72D297353CC}">
                <c16:uniqueId val="{00000003-5EB2-4090-B579-49631CC0A367}"/>
              </c:ext>
            </c:extLst>
          </c:dPt>
          <c:cat>
            <c:strRef>
              <c:f>Sheet1!$A$2:$A$3</c:f>
              <c:strCache>
                <c:ptCount val="2"/>
                <c:pt idx="0">
                  <c:v>A</c:v>
                </c:pt>
                <c:pt idx="1">
                  <c:v>非A</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4-5EB2-4090-B579-49631CC0A367}"/>
            </c:ext>
          </c:extLst>
        </c:ser>
        <c:ser>
          <c:idx val="1"/>
          <c:order val="1"/>
          <c:tx>
            <c:strRef>
              <c:f>Sheet1!$C$1</c:f>
              <c:strCache>
                <c:ptCount val="1"/>
                <c:pt idx="0">
                  <c:v>Q2</c:v>
                </c:pt>
              </c:strCache>
            </c:strRef>
          </c:tx>
          <c:dPt>
            <c:idx val="0"/>
            <c:bubble3D val="0"/>
            <c:spPr>
              <a:noFill/>
              <a:ln w="19050">
                <a:solidFill>
                  <a:schemeClr val="lt1"/>
                </a:solidFill>
              </a:ln>
              <a:effectLst/>
            </c:spPr>
            <c:extLst>
              <c:ext xmlns:c16="http://schemas.microsoft.com/office/drawing/2014/chart" uri="{C3380CC4-5D6E-409C-BE32-E72D297353CC}">
                <c16:uniqueId val="{00000006-5EB2-4090-B579-49631CC0A367}"/>
              </c:ext>
            </c:extLst>
          </c:dPt>
          <c:dPt>
            <c:idx val="1"/>
            <c:bubble3D val="0"/>
            <c:spPr>
              <a:noFill/>
              <a:ln w="19050">
                <a:solidFill>
                  <a:schemeClr val="lt1"/>
                </a:solidFill>
              </a:ln>
              <a:effectLst/>
            </c:spPr>
            <c:extLst>
              <c:ext xmlns:c16="http://schemas.microsoft.com/office/drawing/2014/chart" uri="{C3380CC4-5D6E-409C-BE32-E72D297353CC}">
                <c16:uniqueId val="{00000008-5EB2-4090-B579-49631CC0A367}"/>
              </c:ext>
            </c:extLst>
          </c:dPt>
          <c:cat>
            <c:strRef>
              <c:f>Sheet1!$A$2:$A$3</c:f>
              <c:strCache>
                <c:ptCount val="2"/>
                <c:pt idx="0">
                  <c:v>A</c:v>
                </c:pt>
                <c:pt idx="1">
                  <c:v>非A</c:v>
                </c:pt>
              </c:strCache>
            </c:strRef>
          </c:cat>
          <c:val>
            <c:numRef>
              <c:f>Sheet1!$C$2:$C$3</c:f>
              <c:numCache>
                <c:formatCode>General</c:formatCode>
                <c:ptCount val="2"/>
                <c:pt idx="0">
                  <c:v>5</c:v>
                </c:pt>
                <c:pt idx="1">
                  <c:v>5</c:v>
                </c:pt>
              </c:numCache>
            </c:numRef>
          </c:val>
          <c:extLst>
            <c:ext xmlns:c16="http://schemas.microsoft.com/office/drawing/2014/chart" uri="{C3380CC4-5D6E-409C-BE32-E72D297353CC}">
              <c16:uniqueId val="{00000009-5EB2-4090-B579-49631CC0A367}"/>
            </c:ext>
          </c:extLst>
        </c:ser>
        <c:ser>
          <c:idx val="2"/>
          <c:order val="2"/>
          <c:tx>
            <c:strRef>
              <c:f>Sheet1!$D$1</c:f>
              <c:strCache>
                <c:ptCount val="1"/>
                <c:pt idx="0">
                  <c:v>Q3</c:v>
                </c:pt>
              </c:strCache>
            </c:strRef>
          </c:tx>
          <c:spPr>
            <a:ln w="19050">
              <a:noFill/>
            </a:ln>
          </c:spPr>
          <c:dPt>
            <c:idx val="0"/>
            <c:bubble3D val="0"/>
            <c:spPr>
              <a:solidFill>
                <a:srgbClr val="1D1D1D"/>
              </a:solidFill>
              <a:ln w="19050">
                <a:noFill/>
              </a:ln>
              <a:effectLst/>
            </c:spPr>
            <c:extLst>
              <c:ext xmlns:c16="http://schemas.microsoft.com/office/drawing/2014/chart" uri="{C3380CC4-5D6E-409C-BE32-E72D297353CC}">
                <c16:uniqueId val="{0000000B-5EB2-4090-B579-49631CC0A367}"/>
              </c:ext>
            </c:extLst>
          </c:dPt>
          <c:dPt>
            <c:idx val="1"/>
            <c:bubble3D val="0"/>
            <c:spPr>
              <a:noFill/>
              <a:ln w="19050">
                <a:noFill/>
              </a:ln>
              <a:effectLst/>
            </c:spPr>
            <c:extLst>
              <c:ext xmlns:c16="http://schemas.microsoft.com/office/drawing/2014/chart" uri="{C3380CC4-5D6E-409C-BE32-E72D297353CC}">
                <c16:uniqueId val="{0000000D-5EB2-4090-B579-49631CC0A367}"/>
              </c:ext>
            </c:extLst>
          </c:dPt>
          <c:cat>
            <c:strRef>
              <c:f>Sheet1!$A$2:$A$3</c:f>
              <c:strCache>
                <c:ptCount val="2"/>
                <c:pt idx="0">
                  <c:v>A</c:v>
                </c:pt>
                <c:pt idx="1">
                  <c:v>非A</c:v>
                </c:pt>
              </c:strCache>
            </c:strRef>
          </c:cat>
          <c:val>
            <c:numRef>
              <c:f>Sheet1!$D$2:$D$3</c:f>
              <c:numCache>
                <c:formatCode>General</c:formatCode>
                <c:ptCount val="2"/>
                <c:pt idx="0">
                  <c:v>6</c:v>
                </c:pt>
                <c:pt idx="1">
                  <c:v>4</c:v>
                </c:pt>
              </c:numCache>
            </c:numRef>
          </c:val>
          <c:extLst>
            <c:ext xmlns:c16="http://schemas.microsoft.com/office/drawing/2014/chart" uri="{C3380CC4-5D6E-409C-BE32-E72D297353CC}">
              <c16:uniqueId val="{0000000E-5EB2-4090-B579-49631CC0A367}"/>
            </c:ext>
          </c:extLst>
        </c:ser>
        <c:dLbls>
          <c:showLegendKey val="0"/>
          <c:showVal val="0"/>
          <c:showCatName val="0"/>
          <c:showSerName val="0"/>
          <c:showPercent val="0"/>
          <c:showBubbleSize val="0"/>
          <c:showLeaderLines val="0"/>
        </c:dLbls>
        <c:firstSliceAng val="0"/>
        <c:holeSize val="79"/>
      </c:doughnutChart>
      <c:spPr>
        <a:noFill/>
        <a:ln>
          <a:noFill/>
        </a:ln>
        <a:effectLst/>
      </c:spPr>
    </c:plotArea>
    <c:plotVisOnly val="1"/>
    <c:dispBlanksAs val="zero"/>
    <c:showDLblsOverMax val="0"/>
  </c:chart>
  <c:spPr>
    <a:noFill/>
    <a:ln>
      <a:noFill/>
    </a:ln>
    <a:effectLst/>
  </c:spPr>
  <c:txPr>
    <a:bodyPr/>
    <a:lstStyle/>
    <a:p>
      <a:pPr>
        <a:defRPr lang="zh-CN"/>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4024313" y="0"/>
            <a:ext cx="3078162" cy="511175"/>
          </a:xfrm>
          <a:prstGeom prst="rect">
            <a:avLst/>
          </a:prstGeom>
        </p:spPr>
        <p:txBody>
          <a:bodyPr vert="horz" lIns="91440" tIns="45720" rIns="91440" bIns="45720" rtlCol="0"/>
          <a:lstStyle>
            <a:lvl1pPr algn="r">
              <a:defRPr sz="1200"/>
            </a:lvl1pPr>
          </a:lstStyle>
          <a:p>
            <a:fld id="{4D2C7CC7-EA73-4A76-879D-6BD4A239FD28}" type="datetimeFigureOut">
              <a:rPr lang="zh-CN" altLang="en-US" smtClean="0"/>
              <a:pPr/>
              <a:t>2020/5/10</a:t>
            </a:fld>
            <a:endParaRPr lang="zh-CN" altLang="en-US"/>
          </a:p>
        </p:txBody>
      </p:sp>
      <p:sp>
        <p:nvSpPr>
          <p:cNvPr id="4" name="页脚占位符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4313" y="9721850"/>
            <a:ext cx="3078162" cy="511175"/>
          </a:xfrm>
          <a:prstGeom prst="rect">
            <a:avLst/>
          </a:prstGeom>
        </p:spPr>
        <p:txBody>
          <a:bodyPr vert="horz" lIns="91440" tIns="45720" rIns="91440" bIns="45720" rtlCol="0" anchor="b"/>
          <a:lstStyle>
            <a:lvl1pPr algn="r">
              <a:defRPr sz="1200"/>
            </a:lvl1pPr>
          </a:lstStyle>
          <a:p>
            <a:fld id="{BF947808-DA46-4307-8F6B-0B6CACB271AC}" type="slidenum">
              <a:rPr lang="zh-CN" altLang="en-US" smtClean="0"/>
              <a:pPr/>
              <a:t>‹#›</a:t>
            </a:fld>
            <a:endParaRPr lang="zh-CN" altLang="en-US"/>
          </a:p>
        </p:txBody>
      </p:sp>
    </p:spTree>
    <p:extLst>
      <p:ext uri="{BB962C8B-B14F-4D97-AF65-F5344CB8AC3E}">
        <p14:creationId xmlns:p14="http://schemas.microsoft.com/office/powerpoint/2010/main" val="2862227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0BA62AD4-1182-4AB8-87B8-9386B7E1FBBA}" type="datetimeFigureOut">
              <a:rPr lang="zh-CN" altLang="en-US" smtClean="0"/>
              <a:pPr/>
              <a:t>2020/5/10</a:t>
            </a:fld>
            <a:endParaRPr lang="zh-CN" altLang="en-US"/>
          </a:p>
        </p:txBody>
      </p:sp>
      <p:sp>
        <p:nvSpPr>
          <p:cNvPr id="4" name="幻灯片图像占位符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860925"/>
            <a:ext cx="5683250" cy="4605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0644F054-70ED-4B36-9274-6DAC6BB423FE}" type="slidenum">
              <a:rPr lang="zh-CN" altLang="en-US" smtClean="0"/>
              <a:pPr/>
              <a:t>‹#›</a:t>
            </a:fld>
            <a:endParaRPr lang="zh-CN" altLang="en-US"/>
          </a:p>
        </p:txBody>
      </p:sp>
    </p:spTree>
    <p:extLst>
      <p:ext uri="{BB962C8B-B14F-4D97-AF65-F5344CB8AC3E}">
        <p14:creationId xmlns:p14="http://schemas.microsoft.com/office/powerpoint/2010/main" val="3821117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44F054-70ED-4B36-9274-6DAC6BB423FE}" type="slidenum">
              <a:rPr lang="zh-CN" altLang="en-US" smtClean="0"/>
              <a:pPr/>
              <a:t>32</a:t>
            </a:fld>
            <a:endParaRPr lang="zh-CN" altLang="en-US"/>
          </a:p>
        </p:txBody>
      </p:sp>
    </p:spTree>
    <p:extLst>
      <p:ext uri="{BB962C8B-B14F-4D97-AF65-F5344CB8AC3E}">
        <p14:creationId xmlns:p14="http://schemas.microsoft.com/office/powerpoint/2010/main" val="1781218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44F054-70ED-4B36-9274-6DAC6BB423FE}" type="slidenum">
              <a:rPr lang="zh-CN" altLang="en-US" smtClean="0"/>
              <a:pPr/>
              <a:t>33</a:t>
            </a:fld>
            <a:endParaRPr lang="zh-CN" altLang="en-US"/>
          </a:p>
        </p:txBody>
      </p:sp>
    </p:spTree>
    <p:extLst>
      <p:ext uri="{BB962C8B-B14F-4D97-AF65-F5344CB8AC3E}">
        <p14:creationId xmlns:p14="http://schemas.microsoft.com/office/powerpoint/2010/main" val="27025296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bg bwMode="auto">
      <p:bgPr>
        <a:pattFill prst="pct5">
          <a:fgClr>
            <a:srgbClr val="28A7E1"/>
          </a:fgClr>
          <a:bgClr>
            <a:schemeClr val="bg1"/>
          </a:bgClr>
        </a:pattFill>
        <a:effectLst/>
      </p:bgPr>
    </p:bg>
    <p:spTree>
      <p:nvGrpSpPr>
        <p:cNvPr id="1" name=""/>
        <p:cNvGrpSpPr/>
        <p:nvPr/>
      </p:nvGrpSpPr>
      <p:grpSpPr>
        <a:xfrm>
          <a:off x="0" y="0"/>
          <a:ext cx="0" cy="0"/>
          <a:chOff x="0" y="0"/>
          <a:chExt cx="0" cy="0"/>
        </a:xfrm>
      </p:grpSpPr>
      <p:graphicFrame>
        <p:nvGraphicFramePr>
          <p:cNvPr id="3" name="图表 2"/>
          <p:cNvGraphicFramePr/>
          <p:nvPr/>
        </p:nvGraphicFramePr>
        <p:xfrm>
          <a:off x="4150360" y="1461769"/>
          <a:ext cx="3345815" cy="3642360"/>
        </p:xfrm>
        <a:graphic>
          <a:graphicData uri="http://schemas.openxmlformats.org/drawingml/2006/chart">
            <c:chart xmlns:c="http://schemas.openxmlformats.org/drawingml/2006/chart" xmlns:r="http://schemas.openxmlformats.org/officeDocument/2006/relationships" r:id="rId2"/>
          </a:graphicData>
        </a:graphic>
      </p:graphicFrame>
      <p:sp>
        <p:nvSpPr>
          <p:cNvPr id="4" name="矩形 3"/>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6" name="图片 1" descr="圆角-蓝色"/>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61550" y="5321300"/>
            <a:ext cx="2798763"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文本占位符 26"/>
          <p:cNvSpPr>
            <a:spLocks noGrp="1"/>
          </p:cNvSpPr>
          <p:nvPr>
            <p:ph type="body" idx="18" hasCustomPrompt="1"/>
          </p:nvPr>
        </p:nvSpPr>
        <p:spPr>
          <a:xfrm>
            <a:off x="4840605" y="2920365"/>
            <a:ext cx="2122805" cy="548640"/>
          </a:xfrm>
        </p:spPr>
        <p:txBody>
          <a:bodyPr>
            <a:noAutofit/>
          </a:bodyPr>
          <a:lstStyle>
            <a:lvl1pPr marL="0" indent="0">
              <a:buNone/>
              <a:defRPr sz="3600" b="1">
                <a:solidFill>
                  <a:srgbClr val="1D1D1D"/>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单击编辑</a:t>
            </a:r>
          </a:p>
        </p:txBody>
      </p:sp>
      <p:sp>
        <p:nvSpPr>
          <p:cNvPr id="7" name="日期占位符 2"/>
          <p:cNvSpPr>
            <a:spLocks noGrp="1"/>
          </p:cNvSpPr>
          <p:nvPr>
            <p:ph type="dt" sz="half" idx="19"/>
          </p:nvPr>
        </p:nvSpPr>
        <p:spPr/>
        <p:txBody>
          <a:bodyPr/>
          <a:lstStyle>
            <a:lvl1pPr>
              <a:defRPr/>
            </a:lvl1pPr>
          </a:lstStyle>
          <a:p>
            <a:endParaRPr lang="zh-CN" altLang="en-US"/>
          </a:p>
        </p:txBody>
      </p:sp>
      <p:sp>
        <p:nvSpPr>
          <p:cNvPr id="8" name="页脚占位符 3"/>
          <p:cNvSpPr>
            <a:spLocks noGrp="1"/>
          </p:cNvSpPr>
          <p:nvPr>
            <p:ph type="ftr" sz="quarter" idx="20"/>
          </p:nvPr>
        </p:nvSpPr>
        <p:spPr/>
        <p:txBody>
          <a:bodyPr/>
          <a:lstStyle>
            <a:lvl1pPr>
              <a:defRPr/>
            </a:lvl1pPr>
          </a:lstStyle>
          <a:p>
            <a:endParaRPr lang="zh-CN" altLang="en-US"/>
          </a:p>
        </p:txBody>
      </p:sp>
      <p:sp>
        <p:nvSpPr>
          <p:cNvPr id="9" name="灯片编号占位符 4"/>
          <p:cNvSpPr>
            <a:spLocks noGrp="1"/>
          </p:cNvSpPr>
          <p:nvPr>
            <p:ph type="sldNum" sz="quarter" idx="21"/>
          </p:nvPr>
        </p:nvSpPr>
        <p:spPr/>
        <p:txBody>
          <a:bodyPr/>
          <a:lstStyle>
            <a:lvl1pPr>
              <a:defRPr/>
            </a:lvl1pPr>
          </a:lstStyle>
          <a:p>
            <a:fld id="{E0308083-9F7E-4138-A187-268429A0513A}" type="slidenum">
              <a:rPr lang="zh-CN" altLang="en-US"/>
              <a:pPr/>
              <a:t>‹#›</a:t>
            </a:fld>
            <a:endParaRPr lang="zh-CN" altLang="en-US"/>
          </a:p>
        </p:txBody>
      </p:sp>
    </p:spTree>
    <p:extLst>
      <p:ext uri="{BB962C8B-B14F-4D97-AF65-F5344CB8AC3E}">
        <p14:creationId xmlns:p14="http://schemas.microsoft.com/office/powerpoint/2010/main" val="4155130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bg bwMode="auto">
      <p:bgPr>
        <a:pattFill prst="pct5">
          <a:fgClr>
            <a:srgbClr val="BFBFBF"/>
          </a:fgClr>
          <a:bgClr>
            <a:srgbClr val="F2F2F2"/>
          </a:bgClr>
        </a:pattFill>
        <a:effectLst/>
      </p:bgPr>
    </p:bg>
    <p:spTree>
      <p:nvGrpSpPr>
        <p:cNvPr id="1" name=""/>
        <p:cNvGrpSpPr/>
        <p:nvPr/>
      </p:nvGrpSpPr>
      <p:grpSpPr>
        <a:xfrm>
          <a:off x="0" y="0"/>
          <a:ext cx="0" cy="0"/>
          <a:chOff x="0" y="0"/>
          <a:chExt cx="0" cy="0"/>
        </a:xfrm>
      </p:grpSpPr>
      <p:sp>
        <p:nvSpPr>
          <p:cNvPr id="4" name="矩形 3"/>
          <p:cNvSpPr/>
          <p:nvPr userDrawn="1"/>
        </p:nvSpPr>
        <p:spPr>
          <a:xfrm>
            <a:off x="0" y="2372178"/>
            <a:ext cx="12192000" cy="1844675"/>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 name="矩形 4"/>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 name="标题 1"/>
          <p:cNvSpPr>
            <a:spLocks noGrp="1"/>
          </p:cNvSpPr>
          <p:nvPr>
            <p:ph type="title"/>
          </p:nvPr>
        </p:nvSpPr>
        <p:spPr>
          <a:xfrm>
            <a:off x="1152525" y="2653665"/>
            <a:ext cx="10515600" cy="1325563"/>
          </a:xfrm>
        </p:spPr>
        <p:txBody>
          <a:bodyPr/>
          <a:lstStyle>
            <a:lvl1pPr>
              <a:defRPr sz="5400" b="1">
                <a:solidFill>
                  <a:srgbClr val="1D1D1D"/>
                </a:solidFill>
                <a:latin typeface="微软雅黑" panose="020B0503020204020204" charset="-122"/>
                <a:ea typeface="微软雅黑" panose="020B0503020204020204" charset="-122"/>
              </a:defRPr>
            </a:lvl1pPr>
          </a:lstStyle>
          <a:p>
            <a:r>
              <a:rPr lang="zh-CN" altLang="en-US" noProof="1"/>
              <a:t>单击此处编辑母版标题样式</a:t>
            </a:r>
          </a:p>
        </p:txBody>
      </p:sp>
      <p:sp>
        <p:nvSpPr>
          <p:cNvPr id="8" name="副标题 7"/>
          <p:cNvSpPr>
            <a:spLocks noGrp="1"/>
          </p:cNvSpPr>
          <p:nvPr>
            <p:ph type="subTitle" idx="1" hasCustomPrompt="1"/>
          </p:nvPr>
        </p:nvSpPr>
        <p:spPr>
          <a:xfrm>
            <a:off x="1219200" y="4425315"/>
            <a:ext cx="7807960" cy="1655445"/>
          </a:xfrm>
        </p:spPr>
        <p:txBody>
          <a:bodyPr/>
          <a:lstStyle>
            <a:lvl1pPr marL="0" indent="0" algn="l">
              <a:buNone/>
              <a:defRPr sz="3600" b="1">
                <a:solidFill>
                  <a:srgbClr val="1D1D1D"/>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讲师：xxx点击添加</a:t>
            </a:r>
          </a:p>
        </p:txBody>
      </p:sp>
      <p:sp>
        <p:nvSpPr>
          <p:cNvPr id="7" name="日期占位符 3"/>
          <p:cNvSpPr>
            <a:spLocks noGrp="1"/>
          </p:cNvSpPr>
          <p:nvPr>
            <p:ph type="dt" sz="half" idx="10"/>
          </p:nvPr>
        </p:nvSpPr>
        <p:spPr/>
        <p:txBody>
          <a:bodyPr/>
          <a:lstStyle>
            <a:lvl1pPr>
              <a:defRPr/>
            </a:lvl1pPr>
          </a:lstStyle>
          <a:p>
            <a:fld id="{82F288E0-7875-42C4-84C8-98DBBD3BF4D2}" type="datetimeFigureOut">
              <a:rPr lang="zh-CN" altLang="en-US"/>
              <a:pPr/>
              <a:t>2020/5/10</a:t>
            </a:fld>
            <a:endParaRPr lang="zh-CN" altLang="en-US"/>
          </a:p>
        </p:txBody>
      </p:sp>
      <p:sp>
        <p:nvSpPr>
          <p:cNvPr id="9" name="页脚占位符 4"/>
          <p:cNvSpPr>
            <a:spLocks noGrp="1"/>
          </p:cNvSpPr>
          <p:nvPr>
            <p:ph type="ftr" sz="quarter" idx="11"/>
          </p:nvPr>
        </p:nvSpPr>
        <p:spPr/>
        <p:txBody>
          <a:bodyPr/>
          <a:lstStyle>
            <a:lvl1pPr>
              <a:defRPr/>
            </a:lvl1pPr>
          </a:lstStyle>
          <a:p>
            <a:endParaRPr lang="zh-CN" altLang="en-US"/>
          </a:p>
        </p:txBody>
      </p:sp>
      <p:sp>
        <p:nvSpPr>
          <p:cNvPr id="10" name="灯片编号占位符 5"/>
          <p:cNvSpPr>
            <a:spLocks noGrp="1"/>
          </p:cNvSpPr>
          <p:nvPr>
            <p:ph type="sldNum" sz="quarter" idx="12"/>
          </p:nvPr>
        </p:nvSpPr>
        <p:spPr/>
        <p:txBody>
          <a:bodyPr/>
          <a:lstStyle>
            <a:lvl1pPr>
              <a:defRPr/>
            </a:lvl1pPr>
          </a:lstStyle>
          <a:p>
            <a:fld id="{04732E0F-F916-4EA9-A451-EC0C3959A4EB}" type="slidenum">
              <a:rPr lang="zh-CN" altLang="en-US"/>
              <a:pPr/>
              <a:t>‹#›</a:t>
            </a:fld>
            <a:endParaRPr lang="zh-CN" altLang="en-US"/>
          </a:p>
        </p:txBody>
      </p:sp>
    </p:spTree>
    <p:extLst>
      <p:ext uri="{BB962C8B-B14F-4D97-AF65-F5344CB8AC3E}">
        <p14:creationId xmlns:p14="http://schemas.microsoft.com/office/powerpoint/2010/main" val="270502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bg bwMode="auto">
      <p:bgPr>
        <a:pattFill prst="pct5">
          <a:fgClr>
            <a:srgbClr val="D9D9D9"/>
          </a:fgClr>
          <a:bgClr>
            <a:schemeClr val="bg1"/>
          </a:bgClr>
        </a:pattFill>
        <a:effectLst/>
      </p:bgPr>
    </p:bg>
    <p:spTree>
      <p:nvGrpSpPr>
        <p:cNvPr id="1" name=""/>
        <p:cNvGrpSpPr/>
        <p:nvPr/>
      </p:nvGrpSpPr>
      <p:grpSpPr>
        <a:xfrm>
          <a:off x="0" y="0"/>
          <a:ext cx="0" cy="0"/>
          <a:chOff x="0" y="0"/>
          <a:chExt cx="0" cy="0"/>
        </a:xfrm>
      </p:grpSpPr>
      <p:sp>
        <p:nvSpPr>
          <p:cNvPr id="6" name="矩形 5"/>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3" name="组合 6"/>
          <p:cNvGrpSpPr/>
          <p:nvPr/>
        </p:nvGrpSpPr>
        <p:grpSpPr>
          <a:xfrm>
            <a:off x="5949950" y="805524"/>
            <a:ext cx="6238875" cy="182880"/>
            <a:chOff x="3709178" y="2070100"/>
            <a:chExt cx="3810002" cy="279400"/>
          </a:xfrm>
          <a:solidFill>
            <a:schemeClr val="tx1">
              <a:lumMod val="75000"/>
              <a:lumOff val="25000"/>
            </a:schemeClr>
          </a:solidFill>
        </p:grpSpPr>
        <p:sp>
          <p:nvSpPr>
            <p:cNvPr id="8" name="矩形 7"/>
            <p:cNvSpPr/>
            <p:nvPr/>
          </p:nvSpPr>
          <p:spPr>
            <a:xfrm>
              <a:off x="3709178" y="2070100"/>
              <a:ext cx="1270000" cy="279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9" name="矩形 8"/>
            <p:cNvSpPr/>
            <p:nvPr/>
          </p:nvSpPr>
          <p:spPr>
            <a:xfrm>
              <a:off x="4979179" y="2070100"/>
              <a:ext cx="1270000" cy="279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0" name="矩形 9"/>
            <p:cNvSpPr/>
            <p:nvPr/>
          </p:nvSpPr>
          <p:spPr>
            <a:xfrm>
              <a:off x="6249180" y="2070100"/>
              <a:ext cx="1270000" cy="279400"/>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grpSp>
      <p:pic>
        <p:nvPicPr>
          <p:cNvPr id="11" name="图片 2" descr="圆角-蓝色"/>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190667" y="-185058"/>
            <a:ext cx="2880385" cy="1441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24880" y="0"/>
            <a:ext cx="10515600" cy="805543"/>
          </a:xfrm>
        </p:spPr>
        <p:txBody>
          <a:bodyPr/>
          <a:lstStyle>
            <a:lvl1pPr>
              <a:defRPr sz="3600" b="1">
                <a:solidFill>
                  <a:srgbClr val="1D1D1D"/>
                </a:solidFill>
                <a:latin typeface="微软雅黑" panose="020B0503020204020204" charset="-122"/>
                <a:ea typeface="微软雅黑" panose="020B0503020204020204" charset="-122"/>
              </a:defRPr>
            </a:lvl1pPr>
          </a:lstStyle>
          <a:p>
            <a:r>
              <a:rPr lang="zh-CN" altLang="en-US" noProof="1"/>
              <a:t>单击此处编辑母版标题样式</a:t>
            </a:r>
          </a:p>
        </p:txBody>
      </p:sp>
      <p:sp>
        <p:nvSpPr>
          <p:cNvPr id="37" name="内容占位符 36"/>
          <p:cNvSpPr>
            <a:spLocks noGrp="1"/>
          </p:cNvSpPr>
          <p:nvPr>
            <p:ph sz="half" idx="14"/>
          </p:nvPr>
        </p:nvSpPr>
        <p:spPr>
          <a:xfrm>
            <a:off x="520581" y="1077686"/>
            <a:ext cx="10930683" cy="5214257"/>
          </a:xfrm>
        </p:spPr>
        <p:txBody>
          <a:bodyPr/>
          <a:lstStyle>
            <a:lvl1pPr>
              <a:buClr>
                <a:schemeClr val="accent1"/>
              </a:buClr>
              <a:buFont typeface="Wingdings" pitchFamily="2" charset="2"/>
              <a:buChar char="u"/>
              <a:defRPr sz="2400" baseline="0">
                <a:solidFill>
                  <a:srgbClr val="1D1D1D"/>
                </a:solidFill>
                <a:latin typeface="微软雅黑" panose="020B0503020204020204" charset="-122"/>
                <a:ea typeface="微软雅黑" panose="020B0503020204020204" charset="-122"/>
              </a:defRPr>
            </a:lvl1pPr>
            <a:lvl2pPr>
              <a:buClr>
                <a:schemeClr val="accent1"/>
              </a:buClr>
              <a:buFont typeface="Wingdings" pitchFamily="2" charset="2"/>
              <a:buChar char="Ø"/>
              <a:defRPr sz="2200" baseline="0">
                <a:solidFill>
                  <a:srgbClr val="1D1D1D"/>
                </a:solidFill>
                <a:latin typeface="微软雅黑" panose="020B0503020204020204" charset="-122"/>
                <a:ea typeface="微软雅黑" panose="020B0503020204020204" charset="-122"/>
              </a:defRPr>
            </a:lvl2pPr>
            <a:lvl3pPr>
              <a:buClr>
                <a:schemeClr val="accent1"/>
              </a:buClr>
              <a:defRPr sz="2000" baseline="0">
                <a:solidFill>
                  <a:srgbClr val="1D1D1D"/>
                </a:solidFill>
                <a:latin typeface="微软雅黑" panose="020B0503020204020204" charset="-122"/>
                <a:ea typeface="微软雅黑" panose="020B0503020204020204" charset="-122"/>
              </a:defRPr>
            </a:lvl3pPr>
            <a:lvl4pPr>
              <a:buClr>
                <a:schemeClr val="accent1"/>
              </a:buClr>
              <a:defRPr sz="1800">
                <a:solidFill>
                  <a:srgbClr val="1D1D1D"/>
                </a:solidFill>
                <a:latin typeface="微软雅黑" panose="020B0503020204020204" charset="-122"/>
                <a:ea typeface="微软雅黑" panose="020B0503020204020204" charset="-122"/>
              </a:defRPr>
            </a:lvl4pPr>
            <a:lvl5pPr>
              <a:buClr>
                <a:schemeClr val="accent1"/>
              </a:buClr>
              <a:defRPr sz="1800">
                <a:solidFill>
                  <a:srgbClr val="1D1D1D"/>
                </a:solidFill>
                <a:latin typeface="微软雅黑" panose="020B0503020204020204" charset="-122"/>
                <a:ea typeface="微软雅黑" panose="020B0503020204020204" charset="-122"/>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4" name="灯片编号占位符 6"/>
          <p:cNvSpPr>
            <a:spLocks noGrp="1"/>
          </p:cNvSpPr>
          <p:nvPr>
            <p:ph type="sldNum" sz="quarter" idx="17"/>
          </p:nvPr>
        </p:nvSpPr>
        <p:spPr>
          <a:xfrm>
            <a:off x="9285532" y="6356350"/>
            <a:ext cx="2743200" cy="365125"/>
          </a:xfrm>
        </p:spPr>
        <p:txBody>
          <a:bodyPr/>
          <a:lstStyle>
            <a:lvl1pPr>
              <a:defRPr/>
            </a:lvl1pPr>
          </a:lstStyle>
          <a:p>
            <a:fld id="{0C94582B-9D00-4C0D-B166-02A236ABA593}" type="slidenum">
              <a:rPr lang="zh-CN" altLang="en-US"/>
              <a:pPr/>
              <a:t>‹#›</a:t>
            </a:fld>
            <a:endParaRPr lang="zh-CN" altLang="en-US" dirty="0"/>
          </a:p>
        </p:txBody>
      </p:sp>
    </p:spTree>
    <p:extLst>
      <p:ext uri="{BB962C8B-B14F-4D97-AF65-F5344CB8AC3E}">
        <p14:creationId xmlns:p14="http://schemas.microsoft.com/office/powerpoint/2010/main" val="259607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165778"/>
            <a:ext cx="7152167" cy="586599"/>
          </a:xfrm>
          <a:prstGeom prst="rect">
            <a:avLst/>
          </a:prstGeom>
        </p:spPr>
        <p:txBody>
          <a:bodyPr vert="horz" lIns="91440" tIns="45720" rIns="91440" bIns="45720" rtlCol="0" anchor="ctr">
            <a:noAutofit/>
          </a:bodyPr>
          <a:lstStyle/>
          <a:p>
            <a:r>
              <a:rPr lang="zh-CN" altLang="en-US" noProof="1"/>
              <a:t>单击此处编辑母版标题样式</a:t>
            </a:r>
            <a:endParaRPr lang="zh-CN" altLang="en-US" dirty="0"/>
          </a:p>
        </p:txBody>
      </p:sp>
      <p:sp>
        <p:nvSpPr>
          <p:cNvPr id="3" name="文本占位符 2"/>
          <p:cNvSpPr>
            <a:spLocks noGrp="1"/>
          </p:cNvSpPr>
          <p:nvPr>
            <p:ph type="body" idx="1"/>
          </p:nvPr>
        </p:nvSpPr>
        <p:spPr>
          <a:xfrm>
            <a:off x="609599" y="1055914"/>
            <a:ext cx="11157857" cy="524691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22747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02B56-E833-4A12-A267-B8796472F1F0}" type="slidenum">
              <a:rPr lang="zh-CN" altLang="en-US" smtClean="0"/>
              <a:pPr/>
              <a:t>‹#›</a:t>
            </a:fld>
            <a:endParaRPr lang="zh-CN" altLang="en-US" dirty="0"/>
          </a:p>
        </p:txBody>
      </p:sp>
      <p:pic>
        <p:nvPicPr>
          <p:cNvPr id="7" name="图片 2" descr="圆角-蓝色"/>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190667" y="-185058"/>
            <a:ext cx="2880385" cy="1441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6"/>
          <p:cNvGrpSpPr/>
          <p:nvPr userDrawn="1"/>
        </p:nvGrpSpPr>
        <p:grpSpPr>
          <a:xfrm>
            <a:off x="5949950" y="805524"/>
            <a:ext cx="6238875" cy="182880"/>
            <a:chOff x="3709178" y="2070100"/>
            <a:chExt cx="3810002" cy="279400"/>
          </a:xfrm>
          <a:solidFill>
            <a:schemeClr val="tx1">
              <a:lumMod val="75000"/>
              <a:lumOff val="25000"/>
            </a:schemeClr>
          </a:solidFill>
        </p:grpSpPr>
        <p:sp>
          <p:nvSpPr>
            <p:cNvPr id="9" name="矩形 8"/>
            <p:cNvSpPr/>
            <p:nvPr/>
          </p:nvSpPr>
          <p:spPr>
            <a:xfrm>
              <a:off x="3709178" y="2070100"/>
              <a:ext cx="1270000" cy="279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0" name="矩形 9"/>
            <p:cNvSpPr/>
            <p:nvPr/>
          </p:nvSpPr>
          <p:spPr>
            <a:xfrm>
              <a:off x="4979179" y="2070100"/>
              <a:ext cx="1270000" cy="279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1" name="矩形 10"/>
            <p:cNvSpPr/>
            <p:nvPr/>
          </p:nvSpPr>
          <p:spPr>
            <a:xfrm>
              <a:off x="6249180" y="2070100"/>
              <a:ext cx="1270000" cy="279400"/>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grpSp>
    </p:spTree>
  </p:cSld>
  <p:clrMap bg1="lt1" tx1="dk1" bg2="lt2" tx2="dk2" accent1="accent1" accent2="accent2" accent3="accent3" accent4="accent4" accent5="accent5" accent6="accent6" hlink="hlink" folHlink="folHlink"/>
  <p:sldLayoutIdLst>
    <p:sldLayoutId id="2147483686" r:id="rId1"/>
    <p:sldLayoutId id="2147483689" r:id="rId2"/>
    <p:sldLayoutId id="2147483682" r:id="rId3"/>
    <p:sldLayoutId id="2147483688" r:id="rId4"/>
  </p:sldLayoutIdLst>
  <p:hf hdr="0" ftr="0" dt="0"/>
  <p:txStyles>
    <p:titleStyle>
      <a:lvl1pPr algn="l" defTabSz="914400" rtl="0" eaLnBrk="1" latinLnBrk="0" hangingPunct="1">
        <a:spcBef>
          <a:spcPct val="0"/>
        </a:spcBef>
        <a:buNone/>
        <a:defRPr sz="3600" b="1"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手撕</a:t>
            </a:r>
            <a:r>
              <a:rPr lang="en-US" altLang="zh-CN" dirty="0"/>
              <a:t>GO</a:t>
            </a:r>
            <a:r>
              <a:rPr lang="zh-CN" altLang="en-US" dirty="0"/>
              <a:t>语言</a:t>
            </a:r>
          </a:p>
        </p:txBody>
      </p:sp>
      <p:sp>
        <p:nvSpPr>
          <p:cNvPr id="3" name="副标题 2"/>
          <p:cNvSpPr>
            <a:spLocks noGrp="1"/>
          </p:cNvSpPr>
          <p:nvPr>
            <p:ph type="subTitle" idx="1"/>
          </p:nvPr>
        </p:nvSpPr>
        <p:spPr/>
        <p:txBody>
          <a:bodyPr/>
          <a:lstStyle/>
          <a:p>
            <a:r>
              <a:rPr lang="zh-CN" altLang="en-US" dirty="0"/>
              <a:t>讲师：</a:t>
            </a:r>
            <a:r>
              <a:rPr lang="en-US" altLang="zh-CN" dirty="0"/>
              <a:t>XXX</a:t>
            </a:r>
            <a:endParaRPr lang="zh-CN" altLang="en-US" dirty="0"/>
          </a:p>
        </p:txBody>
      </p:sp>
      <p:sp>
        <p:nvSpPr>
          <p:cNvPr id="4" name="灯片编号占位符 3"/>
          <p:cNvSpPr>
            <a:spLocks noGrp="1"/>
          </p:cNvSpPr>
          <p:nvPr>
            <p:ph type="sldNum" sz="quarter" idx="12"/>
          </p:nvPr>
        </p:nvSpPr>
        <p:spPr/>
        <p:txBody>
          <a:bodyPr/>
          <a:lstStyle/>
          <a:p>
            <a:fld id="{04732E0F-F916-4EA9-A451-EC0C3959A4EB}"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属性的访问和修改</a:t>
            </a:r>
          </a:p>
        </p:txBody>
      </p:sp>
      <p:sp>
        <p:nvSpPr>
          <p:cNvPr id="8" name="内容占位符 1"/>
          <p:cNvSpPr txBox="1">
            <a:spLocks/>
          </p:cNvSpPr>
          <p:nvPr/>
        </p:nvSpPr>
        <p:spPr>
          <a:xfrm>
            <a:off x="609600" y="1863195"/>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dirty="0"/>
              <a:t>通过结构体对象名</a:t>
            </a:r>
            <a:r>
              <a:rPr lang="en-US" altLang="zh-CN" dirty="0"/>
              <a:t>/</a:t>
            </a:r>
            <a:r>
              <a:rPr lang="zh-CN" altLang="zh-CN" dirty="0"/>
              <a:t>结构体指针对象</a:t>
            </a:r>
            <a:r>
              <a:rPr lang="en-US" altLang="zh-CN" dirty="0"/>
              <a:t>.</a:t>
            </a:r>
            <a:r>
              <a:rPr lang="zh-CN" altLang="zh-CN" dirty="0"/>
              <a:t>属性名的方式来访问和修改对象的属性值</a:t>
            </a:r>
          </a:p>
        </p:txBody>
      </p:sp>
      <p:pic>
        <p:nvPicPr>
          <p:cNvPr id="9" name="图片 8"/>
          <p:cNvPicPr/>
          <p:nvPr/>
        </p:nvPicPr>
        <p:blipFill>
          <a:blip r:embed="rId2"/>
          <a:stretch>
            <a:fillRect/>
          </a:stretch>
        </p:blipFill>
        <p:spPr>
          <a:xfrm>
            <a:off x="1009650" y="2451532"/>
            <a:ext cx="6210300" cy="1929968"/>
          </a:xfrm>
          <a:prstGeom prst="rect">
            <a:avLst/>
          </a:prstGeom>
        </p:spPr>
      </p:pic>
      <p:pic>
        <p:nvPicPr>
          <p:cNvPr id="10" name="图片 9"/>
          <p:cNvPicPr/>
          <p:nvPr/>
        </p:nvPicPr>
        <p:blipFill>
          <a:blip r:embed="rId3"/>
          <a:stretch>
            <a:fillRect/>
          </a:stretch>
        </p:blipFill>
        <p:spPr>
          <a:xfrm>
            <a:off x="1009650" y="4556672"/>
            <a:ext cx="6000750" cy="2034628"/>
          </a:xfrm>
          <a:prstGeom prst="rect">
            <a:avLst/>
          </a:prstGeom>
        </p:spPr>
      </p:pic>
      <p:sp>
        <p:nvSpPr>
          <p:cNvPr id="2" name="矩形 1"/>
          <p:cNvSpPr/>
          <p:nvPr/>
        </p:nvSpPr>
        <p:spPr>
          <a:xfrm>
            <a:off x="7637618" y="4556672"/>
            <a:ext cx="4129839" cy="2712079"/>
          </a:xfrm>
          <a:prstGeom prst="rect">
            <a:avLst/>
          </a:prstGeom>
        </p:spPr>
        <p:txBody>
          <a:bodyPr vert="horz" lIns="91440" tIns="45720" rIns="91440" bIns="45720" rtlCol="0">
            <a:normAutofit/>
          </a:bodyPr>
          <a:lstStyle/>
          <a:p>
            <a:pPr marL="342900" indent="-342900">
              <a:lnSpc>
                <a:spcPct val="150000"/>
              </a:lnSpc>
              <a:spcBef>
                <a:spcPct val="20000"/>
              </a:spcBef>
              <a:buClr>
                <a:schemeClr val="accent1"/>
              </a:buClr>
              <a:buFont typeface="Arial" panose="020B0604020202020204" pitchFamily="34" charset="0"/>
              <a:buChar char="•"/>
            </a:pPr>
            <a:r>
              <a:rPr lang="zh-CN" altLang="zh-CN" sz="2400" dirty="0">
                <a:latin typeface="微软雅黑" pitchFamily="34" charset="-122"/>
                <a:ea typeface="微软雅黑" pitchFamily="34" charset="-122"/>
              </a:rPr>
              <a:t>可以通过结构体指针对象的点操作直接对对象的属性值进行访问和修改</a:t>
            </a:r>
          </a:p>
        </p:txBody>
      </p:sp>
    </p:spTree>
    <p:extLst>
      <p:ext uri="{BB962C8B-B14F-4D97-AF65-F5344CB8AC3E}">
        <p14:creationId xmlns:p14="http://schemas.microsoft.com/office/powerpoint/2010/main" val="4184010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匿名结构体</a:t>
            </a:r>
          </a:p>
        </p:txBody>
      </p:sp>
      <p:sp>
        <p:nvSpPr>
          <p:cNvPr id="8" name="内容占位符 1"/>
          <p:cNvSpPr txBox="1">
            <a:spLocks/>
          </p:cNvSpPr>
          <p:nvPr/>
        </p:nvSpPr>
        <p:spPr>
          <a:xfrm>
            <a:off x="609600" y="1996545"/>
            <a:ext cx="552789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在定义变量时将类型指定为结构体的结构，此时叫匿名结构体。匿名结构体常用于初始化一次结构体变量的场景，例如项目配置</a:t>
            </a:r>
            <a:endParaRPr lang="zh-CN" altLang="zh-CN" dirty="0"/>
          </a:p>
        </p:txBody>
      </p:sp>
      <p:pic>
        <p:nvPicPr>
          <p:cNvPr id="9" name="图片 8"/>
          <p:cNvPicPr/>
          <p:nvPr/>
        </p:nvPicPr>
        <p:blipFill>
          <a:blip r:embed="rId2"/>
          <a:stretch>
            <a:fillRect/>
          </a:stretch>
        </p:blipFill>
        <p:spPr>
          <a:xfrm>
            <a:off x="6493147" y="1535910"/>
            <a:ext cx="5274310" cy="4664710"/>
          </a:xfrm>
          <a:prstGeom prst="rect">
            <a:avLst/>
          </a:prstGeom>
        </p:spPr>
      </p:pic>
    </p:spTree>
    <p:extLst>
      <p:ext uri="{BB962C8B-B14F-4D97-AF65-F5344CB8AC3E}">
        <p14:creationId xmlns:p14="http://schemas.microsoft.com/office/powerpoint/2010/main" val="453414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r>
              <a:rPr lang="en-US" altLang="zh-CN" dirty="0"/>
              <a:t>-</a:t>
            </a:r>
            <a:r>
              <a:rPr lang="zh-CN" altLang="en-US" dirty="0"/>
              <a:t>命名嵌入</a:t>
            </a:r>
          </a:p>
        </p:txBody>
      </p:sp>
      <p:sp>
        <p:nvSpPr>
          <p:cNvPr id="2" name="内容占位符 1"/>
          <p:cNvSpPr>
            <a:spLocks noGrp="1"/>
          </p:cNvSpPr>
          <p:nvPr>
            <p:ph idx="1"/>
          </p:nvPr>
        </p:nvSpPr>
        <p:spPr>
          <a:xfrm>
            <a:off x="609600" y="1175458"/>
            <a:ext cx="11157857" cy="1856505"/>
          </a:xfrm>
        </p:spPr>
        <p:txBody>
          <a:bodyPr>
            <a:normAutofit/>
          </a:bodyPr>
          <a:lstStyle/>
          <a:p>
            <a:pPr>
              <a:lnSpc>
                <a:spcPct val="150000"/>
              </a:lnSpc>
            </a:pPr>
            <a:r>
              <a:rPr lang="zh-CN" altLang="en-US" dirty="0"/>
              <a:t>结构体命名嵌入是指结构体中的属性对应的类型也是结构体</a:t>
            </a:r>
            <a:endParaRPr lang="zh-CN" altLang="zh-CN" dirty="0"/>
          </a:p>
        </p:txBody>
      </p:sp>
      <p:sp>
        <p:nvSpPr>
          <p:cNvPr id="5" name="矩形 4"/>
          <p:cNvSpPr>
            <a:spLocks noChangeArrowheads="1"/>
          </p:cNvSpPr>
          <p:nvPr/>
        </p:nvSpPr>
        <p:spPr bwMode="auto">
          <a:xfrm>
            <a:off x="609600" y="194443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定义</a:t>
            </a:r>
          </a:p>
        </p:txBody>
      </p:sp>
      <p:pic>
        <p:nvPicPr>
          <p:cNvPr id="7" name="图片 6"/>
          <p:cNvPicPr/>
          <p:nvPr/>
        </p:nvPicPr>
        <p:blipFill>
          <a:blip r:embed="rId2"/>
          <a:stretch>
            <a:fillRect/>
          </a:stretch>
        </p:blipFill>
        <p:spPr>
          <a:xfrm>
            <a:off x="1169318" y="2615073"/>
            <a:ext cx="5014913" cy="2943516"/>
          </a:xfrm>
          <a:prstGeom prst="rect">
            <a:avLst/>
          </a:prstGeom>
        </p:spPr>
      </p:pic>
    </p:spTree>
    <p:extLst>
      <p:ext uri="{BB962C8B-B14F-4D97-AF65-F5344CB8AC3E}">
        <p14:creationId xmlns:p14="http://schemas.microsoft.com/office/powerpoint/2010/main" val="696379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r>
              <a:rPr lang="en-US" altLang="zh-CN" dirty="0"/>
              <a:t>-</a:t>
            </a:r>
            <a:r>
              <a:rPr lang="zh-CN" altLang="en-US" dirty="0"/>
              <a:t>命名嵌入</a:t>
            </a:r>
          </a:p>
        </p:txBody>
      </p:sp>
      <p:sp>
        <p:nvSpPr>
          <p:cNvPr id="5" name="矩形 4"/>
          <p:cNvSpPr>
            <a:spLocks noChangeArrowheads="1"/>
          </p:cNvSpPr>
          <p:nvPr/>
        </p:nvSpPr>
        <p:spPr bwMode="auto">
          <a:xfrm>
            <a:off x="609600" y="103003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声明和初始化</a:t>
            </a:r>
          </a:p>
        </p:txBody>
      </p:sp>
      <p:pic>
        <p:nvPicPr>
          <p:cNvPr id="8" name="图片 7"/>
          <p:cNvPicPr/>
          <p:nvPr/>
        </p:nvPicPr>
        <p:blipFill>
          <a:blip r:embed="rId2"/>
          <a:stretch>
            <a:fillRect/>
          </a:stretch>
        </p:blipFill>
        <p:spPr>
          <a:xfrm>
            <a:off x="1084597" y="1830905"/>
            <a:ext cx="5484645" cy="4810527"/>
          </a:xfrm>
          <a:prstGeom prst="rect">
            <a:avLst/>
          </a:prstGeom>
        </p:spPr>
      </p:pic>
      <p:sp>
        <p:nvSpPr>
          <p:cNvPr id="9" name="矩形 8"/>
          <p:cNvSpPr>
            <a:spLocks noChangeArrowheads="1"/>
          </p:cNvSpPr>
          <p:nvPr/>
        </p:nvSpPr>
        <p:spPr bwMode="auto">
          <a:xfrm>
            <a:off x="7018421" y="1430468"/>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属性的访问和修改</a:t>
            </a:r>
          </a:p>
        </p:txBody>
      </p:sp>
      <p:pic>
        <p:nvPicPr>
          <p:cNvPr id="10" name="图片 9"/>
          <p:cNvPicPr/>
          <p:nvPr/>
        </p:nvPicPr>
        <p:blipFill>
          <a:blip r:embed="rId3"/>
          <a:stretch>
            <a:fillRect/>
          </a:stretch>
        </p:blipFill>
        <p:spPr>
          <a:xfrm>
            <a:off x="7696200" y="2209747"/>
            <a:ext cx="3709736" cy="1568170"/>
          </a:xfrm>
          <a:prstGeom prst="rect">
            <a:avLst/>
          </a:prstGeom>
        </p:spPr>
      </p:pic>
    </p:spTree>
    <p:extLst>
      <p:ext uri="{BB962C8B-B14F-4D97-AF65-F5344CB8AC3E}">
        <p14:creationId xmlns:p14="http://schemas.microsoft.com/office/powerpoint/2010/main" val="591806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r>
              <a:rPr lang="en-US" altLang="zh-CN" dirty="0"/>
              <a:t>-</a:t>
            </a:r>
            <a:r>
              <a:rPr lang="zh-CN" altLang="en-US" dirty="0"/>
              <a:t>匿名嵌入</a:t>
            </a:r>
          </a:p>
        </p:txBody>
      </p:sp>
      <p:sp>
        <p:nvSpPr>
          <p:cNvPr id="2" name="内容占位符 1"/>
          <p:cNvSpPr>
            <a:spLocks noGrp="1"/>
          </p:cNvSpPr>
          <p:nvPr>
            <p:ph idx="1"/>
          </p:nvPr>
        </p:nvSpPr>
        <p:spPr>
          <a:xfrm>
            <a:off x="609600" y="1175458"/>
            <a:ext cx="11157857" cy="1856505"/>
          </a:xfrm>
        </p:spPr>
        <p:txBody>
          <a:bodyPr>
            <a:normAutofit/>
          </a:bodyPr>
          <a:lstStyle/>
          <a:p>
            <a:pPr>
              <a:lnSpc>
                <a:spcPct val="150000"/>
              </a:lnSpc>
            </a:pPr>
            <a:r>
              <a:rPr lang="zh-CN" altLang="en-US" dirty="0"/>
              <a:t>结构体匿名嵌入是指将已定义的结构体名直接声明在新的结构体中，从而实现对以后已有类型的扩展和修改</a:t>
            </a:r>
            <a:endParaRPr lang="zh-CN" altLang="zh-CN" dirty="0"/>
          </a:p>
        </p:txBody>
      </p:sp>
      <p:sp>
        <p:nvSpPr>
          <p:cNvPr id="5" name="矩形 4"/>
          <p:cNvSpPr>
            <a:spLocks noChangeArrowheads="1"/>
          </p:cNvSpPr>
          <p:nvPr/>
        </p:nvSpPr>
        <p:spPr bwMode="auto">
          <a:xfrm>
            <a:off x="609600" y="2353502"/>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定义</a:t>
            </a:r>
          </a:p>
        </p:txBody>
      </p:sp>
      <p:pic>
        <p:nvPicPr>
          <p:cNvPr id="6" name="图片 5"/>
          <p:cNvPicPr/>
          <p:nvPr/>
        </p:nvPicPr>
        <p:blipFill>
          <a:blip r:embed="rId2"/>
          <a:stretch>
            <a:fillRect/>
          </a:stretch>
        </p:blipFill>
        <p:spPr>
          <a:xfrm>
            <a:off x="975758" y="3280860"/>
            <a:ext cx="5015968" cy="1796466"/>
          </a:xfrm>
          <a:prstGeom prst="rect">
            <a:avLst/>
          </a:prstGeom>
        </p:spPr>
      </p:pic>
    </p:spTree>
    <p:extLst>
      <p:ext uri="{BB962C8B-B14F-4D97-AF65-F5344CB8AC3E}">
        <p14:creationId xmlns:p14="http://schemas.microsoft.com/office/powerpoint/2010/main" val="893132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r>
              <a:rPr lang="en-US" altLang="zh-CN" dirty="0"/>
              <a:t>-</a:t>
            </a:r>
            <a:r>
              <a:rPr lang="zh-CN" altLang="en-US" dirty="0"/>
              <a:t>匿名嵌入</a:t>
            </a:r>
          </a:p>
        </p:txBody>
      </p:sp>
      <p:sp>
        <p:nvSpPr>
          <p:cNvPr id="5" name="矩形 4"/>
          <p:cNvSpPr>
            <a:spLocks noChangeArrowheads="1"/>
          </p:cNvSpPr>
          <p:nvPr/>
        </p:nvSpPr>
        <p:spPr bwMode="auto">
          <a:xfrm>
            <a:off x="609600" y="103003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声明</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初始化</a:t>
            </a:r>
          </a:p>
        </p:txBody>
      </p:sp>
      <p:pic>
        <p:nvPicPr>
          <p:cNvPr id="7" name="图片 6"/>
          <p:cNvPicPr/>
          <p:nvPr/>
        </p:nvPicPr>
        <p:blipFill>
          <a:blip r:embed="rId2"/>
          <a:stretch>
            <a:fillRect/>
          </a:stretch>
        </p:blipFill>
        <p:spPr>
          <a:xfrm>
            <a:off x="905358" y="1692078"/>
            <a:ext cx="4978551" cy="1085327"/>
          </a:xfrm>
          <a:prstGeom prst="rect">
            <a:avLst/>
          </a:prstGeom>
        </p:spPr>
      </p:pic>
      <p:pic>
        <p:nvPicPr>
          <p:cNvPr id="11" name="图片 10"/>
          <p:cNvPicPr/>
          <p:nvPr/>
        </p:nvPicPr>
        <p:blipFill>
          <a:blip r:embed="rId3"/>
          <a:stretch>
            <a:fillRect/>
          </a:stretch>
        </p:blipFill>
        <p:spPr>
          <a:xfrm>
            <a:off x="6366353" y="1054094"/>
            <a:ext cx="5274310" cy="5725160"/>
          </a:xfrm>
          <a:prstGeom prst="rect">
            <a:avLst/>
          </a:prstGeom>
        </p:spPr>
      </p:pic>
      <p:sp>
        <p:nvSpPr>
          <p:cNvPr id="12" name="内容占位符 1"/>
          <p:cNvSpPr>
            <a:spLocks noGrp="1"/>
          </p:cNvSpPr>
          <p:nvPr>
            <p:ph idx="1"/>
          </p:nvPr>
        </p:nvSpPr>
        <p:spPr>
          <a:xfrm>
            <a:off x="609600" y="2916232"/>
            <a:ext cx="5274309" cy="3790833"/>
          </a:xfrm>
        </p:spPr>
        <p:txBody>
          <a:bodyPr>
            <a:normAutofit/>
          </a:bodyPr>
          <a:lstStyle/>
          <a:p>
            <a:pPr>
              <a:lnSpc>
                <a:spcPct val="150000"/>
              </a:lnSpc>
            </a:pPr>
            <a:r>
              <a:rPr lang="zh-CN" altLang="en-US" dirty="0"/>
              <a:t>在初始化匿名嵌入的结构体对象时需要遵循树状声明的结构，对于匿名嵌入的结构体可以使用结构体名来指定初始化参数</a:t>
            </a:r>
            <a:endParaRPr lang="zh-CN" altLang="zh-CN" dirty="0"/>
          </a:p>
        </p:txBody>
      </p:sp>
    </p:spTree>
    <p:extLst>
      <p:ext uri="{BB962C8B-B14F-4D97-AF65-F5344CB8AC3E}">
        <p14:creationId xmlns:p14="http://schemas.microsoft.com/office/powerpoint/2010/main" val="2281213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r>
              <a:rPr lang="en-US" altLang="zh-CN" dirty="0"/>
              <a:t>-</a:t>
            </a:r>
            <a:r>
              <a:rPr lang="zh-CN" altLang="en-US" dirty="0"/>
              <a:t>匿名嵌入</a:t>
            </a:r>
          </a:p>
        </p:txBody>
      </p:sp>
      <p:sp>
        <p:nvSpPr>
          <p:cNvPr id="5" name="矩形 4"/>
          <p:cNvSpPr>
            <a:spLocks noChangeArrowheads="1"/>
          </p:cNvSpPr>
          <p:nvPr/>
        </p:nvSpPr>
        <p:spPr bwMode="auto">
          <a:xfrm>
            <a:off x="609600" y="103003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属性访问和修改</a:t>
            </a:r>
          </a:p>
        </p:txBody>
      </p:sp>
      <p:sp>
        <p:nvSpPr>
          <p:cNvPr id="12" name="内容占位符 1"/>
          <p:cNvSpPr>
            <a:spLocks noGrp="1"/>
          </p:cNvSpPr>
          <p:nvPr>
            <p:ph idx="1"/>
          </p:nvPr>
        </p:nvSpPr>
        <p:spPr>
          <a:xfrm>
            <a:off x="609600" y="4585199"/>
            <a:ext cx="11036968" cy="3790833"/>
          </a:xfrm>
        </p:spPr>
        <p:txBody>
          <a:bodyPr>
            <a:normAutofit/>
          </a:bodyPr>
          <a:lstStyle/>
          <a:p>
            <a:pPr>
              <a:lnSpc>
                <a:spcPct val="150000"/>
              </a:lnSpc>
            </a:pPr>
            <a:r>
              <a:rPr lang="zh-CN" altLang="en-US" dirty="0"/>
              <a:t>在访问和修改嵌入结构体的属性值时，可以通过对象名</a:t>
            </a:r>
            <a:r>
              <a:rPr lang="en-US" altLang="zh-CN" dirty="0"/>
              <a:t>.</a:t>
            </a:r>
            <a:r>
              <a:rPr lang="zh-CN" altLang="en-US" dirty="0"/>
              <a:t>结构体名称</a:t>
            </a:r>
            <a:r>
              <a:rPr lang="en-US" altLang="zh-CN" dirty="0"/>
              <a:t>.</a:t>
            </a:r>
            <a:r>
              <a:rPr lang="zh-CN" altLang="en-US" dirty="0"/>
              <a:t>属性名的方式进行访问和修改，结构体名称可以省略（匿名成员有一个隐式的名称），因此不能嵌套两个相同名称的结构体。当被嵌入结构体和嵌入结构体有相同的属性名时，在访问和修改嵌入结构体成员的属性值时不能省略结构体名称</a:t>
            </a:r>
            <a:endParaRPr lang="zh-CN" altLang="zh-CN" dirty="0"/>
          </a:p>
        </p:txBody>
      </p:sp>
      <p:pic>
        <p:nvPicPr>
          <p:cNvPr id="8" name="图片 7"/>
          <p:cNvPicPr/>
          <p:nvPr/>
        </p:nvPicPr>
        <p:blipFill>
          <a:blip r:embed="rId2"/>
          <a:stretch>
            <a:fillRect/>
          </a:stretch>
        </p:blipFill>
        <p:spPr>
          <a:xfrm>
            <a:off x="1092042" y="1724751"/>
            <a:ext cx="8509157" cy="1235936"/>
          </a:xfrm>
          <a:prstGeom prst="rect">
            <a:avLst/>
          </a:prstGeom>
        </p:spPr>
      </p:pic>
      <p:pic>
        <p:nvPicPr>
          <p:cNvPr id="9" name="图片 8"/>
          <p:cNvPicPr/>
          <p:nvPr/>
        </p:nvPicPr>
        <p:blipFill>
          <a:blip r:embed="rId3"/>
          <a:stretch>
            <a:fillRect/>
          </a:stretch>
        </p:blipFill>
        <p:spPr>
          <a:xfrm>
            <a:off x="1092041" y="3132187"/>
            <a:ext cx="8509157" cy="1391687"/>
          </a:xfrm>
          <a:prstGeom prst="rect">
            <a:avLst/>
          </a:prstGeom>
        </p:spPr>
      </p:pic>
    </p:spTree>
    <p:extLst>
      <p:ext uri="{BB962C8B-B14F-4D97-AF65-F5344CB8AC3E}">
        <p14:creationId xmlns:p14="http://schemas.microsoft.com/office/powerpoint/2010/main" val="2593660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r>
              <a:rPr lang="en-US" altLang="zh-CN" dirty="0"/>
              <a:t>-</a:t>
            </a:r>
            <a:r>
              <a:rPr lang="zh-CN" altLang="en-US" dirty="0"/>
              <a:t>匿名嵌入</a:t>
            </a:r>
          </a:p>
        </p:txBody>
      </p:sp>
      <p:sp>
        <p:nvSpPr>
          <p:cNvPr id="5" name="矩形 4"/>
          <p:cNvSpPr>
            <a:spLocks noChangeArrowheads="1"/>
          </p:cNvSpPr>
          <p:nvPr/>
        </p:nvSpPr>
        <p:spPr bwMode="auto">
          <a:xfrm>
            <a:off x="609600" y="103003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属性访问和修改</a:t>
            </a:r>
          </a:p>
        </p:txBody>
      </p:sp>
      <p:pic>
        <p:nvPicPr>
          <p:cNvPr id="10" name="图片 9"/>
          <p:cNvPicPr/>
          <p:nvPr/>
        </p:nvPicPr>
        <p:blipFill>
          <a:blip r:embed="rId2"/>
          <a:stretch>
            <a:fillRect/>
          </a:stretch>
        </p:blipFill>
        <p:spPr>
          <a:xfrm>
            <a:off x="609600" y="1830905"/>
            <a:ext cx="5646821" cy="1536133"/>
          </a:xfrm>
          <a:prstGeom prst="rect">
            <a:avLst/>
          </a:prstGeom>
        </p:spPr>
      </p:pic>
      <p:pic>
        <p:nvPicPr>
          <p:cNvPr id="11" name="图片 10"/>
          <p:cNvPicPr/>
          <p:nvPr/>
        </p:nvPicPr>
        <p:blipFill>
          <a:blip r:embed="rId3"/>
          <a:stretch>
            <a:fillRect/>
          </a:stretch>
        </p:blipFill>
        <p:spPr>
          <a:xfrm>
            <a:off x="6726655" y="981904"/>
            <a:ext cx="4775534" cy="5827969"/>
          </a:xfrm>
          <a:prstGeom prst="rect">
            <a:avLst/>
          </a:prstGeom>
        </p:spPr>
      </p:pic>
    </p:spTree>
    <p:extLst>
      <p:ext uri="{BB962C8B-B14F-4D97-AF65-F5344CB8AC3E}">
        <p14:creationId xmlns:p14="http://schemas.microsoft.com/office/powerpoint/2010/main" val="22398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r>
              <a:rPr lang="en-US" altLang="zh-CN" dirty="0"/>
              <a:t>-</a:t>
            </a:r>
            <a:r>
              <a:rPr lang="zh-CN" altLang="zh-CN" dirty="0"/>
              <a:t>指针类型嵌入</a:t>
            </a:r>
            <a:endParaRPr lang="zh-CN" altLang="en-US" dirty="0"/>
          </a:p>
        </p:txBody>
      </p:sp>
      <p:sp>
        <p:nvSpPr>
          <p:cNvPr id="2" name="内容占位符 1"/>
          <p:cNvSpPr>
            <a:spLocks noGrp="1"/>
          </p:cNvSpPr>
          <p:nvPr>
            <p:ph idx="1"/>
          </p:nvPr>
        </p:nvSpPr>
        <p:spPr>
          <a:xfrm>
            <a:off x="609600" y="1175458"/>
            <a:ext cx="11157857" cy="1856505"/>
          </a:xfrm>
        </p:spPr>
        <p:txBody>
          <a:bodyPr>
            <a:normAutofit/>
          </a:bodyPr>
          <a:lstStyle/>
          <a:p>
            <a:pPr>
              <a:lnSpc>
                <a:spcPct val="150000"/>
              </a:lnSpc>
            </a:pPr>
            <a:r>
              <a:rPr lang="zh-CN" altLang="zh-CN" dirty="0"/>
              <a:t>结构体嵌入</a:t>
            </a:r>
            <a:r>
              <a:rPr lang="en-US" altLang="zh-CN" dirty="0"/>
              <a:t>(</a:t>
            </a:r>
            <a:r>
              <a:rPr lang="zh-CN" altLang="zh-CN" dirty="0"/>
              <a:t>命名</a:t>
            </a:r>
            <a:r>
              <a:rPr lang="en-US" altLang="zh-CN" dirty="0"/>
              <a:t>&amp;</a:t>
            </a:r>
            <a:r>
              <a:rPr lang="zh-CN" altLang="zh-CN" dirty="0"/>
              <a:t>匿名</a:t>
            </a:r>
            <a:r>
              <a:rPr lang="en-US" altLang="zh-CN" dirty="0"/>
              <a:t>)</a:t>
            </a:r>
            <a:r>
              <a:rPr lang="zh-CN" altLang="zh-CN" dirty="0"/>
              <a:t>类型也可以为结构体指针</a:t>
            </a:r>
          </a:p>
        </p:txBody>
      </p:sp>
      <p:sp>
        <p:nvSpPr>
          <p:cNvPr id="5" name="矩形 4"/>
          <p:cNvSpPr>
            <a:spLocks noChangeArrowheads="1"/>
          </p:cNvSpPr>
          <p:nvPr/>
        </p:nvSpPr>
        <p:spPr bwMode="auto">
          <a:xfrm>
            <a:off x="609600" y="194443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定义</a:t>
            </a:r>
          </a:p>
        </p:txBody>
      </p:sp>
      <p:pic>
        <p:nvPicPr>
          <p:cNvPr id="7" name="图片 6"/>
          <p:cNvPicPr/>
          <p:nvPr/>
        </p:nvPicPr>
        <p:blipFill>
          <a:blip r:embed="rId2"/>
          <a:stretch>
            <a:fillRect/>
          </a:stretch>
        </p:blipFill>
        <p:spPr>
          <a:xfrm>
            <a:off x="1205162" y="2622892"/>
            <a:ext cx="4160921" cy="3609469"/>
          </a:xfrm>
          <a:prstGeom prst="rect">
            <a:avLst/>
          </a:prstGeom>
        </p:spPr>
      </p:pic>
    </p:spTree>
    <p:extLst>
      <p:ext uri="{BB962C8B-B14F-4D97-AF65-F5344CB8AC3E}">
        <p14:creationId xmlns:p14="http://schemas.microsoft.com/office/powerpoint/2010/main" val="488645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609600" y="8134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声明</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初始化</a:t>
            </a:r>
          </a:p>
        </p:txBody>
      </p:sp>
      <p:sp>
        <p:nvSpPr>
          <p:cNvPr id="12" name="内容占位符 1"/>
          <p:cNvSpPr>
            <a:spLocks noGrp="1"/>
          </p:cNvSpPr>
          <p:nvPr>
            <p:ph idx="1"/>
          </p:nvPr>
        </p:nvSpPr>
        <p:spPr>
          <a:xfrm>
            <a:off x="6366353" y="1397771"/>
            <a:ext cx="5274309" cy="3790833"/>
          </a:xfrm>
        </p:spPr>
        <p:txBody>
          <a:bodyPr>
            <a:normAutofit/>
          </a:bodyPr>
          <a:lstStyle/>
          <a:p>
            <a:pPr>
              <a:lnSpc>
                <a:spcPct val="150000"/>
              </a:lnSpc>
            </a:pPr>
            <a:r>
              <a:rPr lang="zh-CN" altLang="zh-CN" dirty="0"/>
              <a:t>使用属性为指针类型底层共享数据结构，当底层数据发生变化，所有引用都会发生影响</a:t>
            </a:r>
          </a:p>
        </p:txBody>
      </p:sp>
      <p:sp>
        <p:nvSpPr>
          <p:cNvPr id="8" name="标题 1"/>
          <p:cNvSpPr>
            <a:spLocks noGrp="1"/>
          </p:cNvSpPr>
          <p:nvPr>
            <p:ph type="title"/>
          </p:nvPr>
        </p:nvSpPr>
        <p:spPr>
          <a:xfrm>
            <a:off x="609600" y="165778"/>
            <a:ext cx="7152167" cy="586599"/>
          </a:xfrm>
        </p:spPr>
        <p:txBody>
          <a:bodyPr/>
          <a:lstStyle/>
          <a:p>
            <a:r>
              <a:rPr lang="zh-CN" altLang="en-US" dirty="0"/>
              <a:t>结构体</a:t>
            </a:r>
            <a:r>
              <a:rPr lang="en-US" altLang="zh-CN" dirty="0"/>
              <a:t>-</a:t>
            </a:r>
            <a:r>
              <a:rPr lang="zh-CN" altLang="zh-CN" dirty="0"/>
              <a:t>指针类型嵌入</a:t>
            </a:r>
            <a:endParaRPr lang="zh-CN" altLang="en-US" dirty="0"/>
          </a:p>
        </p:txBody>
      </p:sp>
      <p:pic>
        <p:nvPicPr>
          <p:cNvPr id="9" name="图片 8"/>
          <p:cNvPicPr/>
          <p:nvPr/>
        </p:nvPicPr>
        <p:blipFill>
          <a:blip r:embed="rId2"/>
          <a:stretch>
            <a:fillRect/>
          </a:stretch>
        </p:blipFill>
        <p:spPr>
          <a:xfrm>
            <a:off x="551090" y="1360747"/>
            <a:ext cx="5274310" cy="5415915"/>
          </a:xfrm>
          <a:prstGeom prst="rect">
            <a:avLst/>
          </a:prstGeom>
        </p:spPr>
      </p:pic>
    </p:spTree>
    <p:extLst>
      <p:ext uri="{BB962C8B-B14F-4D97-AF65-F5344CB8AC3E}">
        <p14:creationId xmlns:p14="http://schemas.microsoft.com/office/powerpoint/2010/main" val="392255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a:t>课程内容</a:t>
            </a:r>
          </a:p>
        </p:txBody>
      </p:sp>
      <p:sp>
        <p:nvSpPr>
          <p:cNvPr id="5123" name="内容占位符 2"/>
          <p:cNvSpPr>
            <a:spLocks noGrp="1"/>
          </p:cNvSpPr>
          <p:nvPr>
            <p:ph idx="1"/>
          </p:nvPr>
        </p:nvSpPr>
        <p:spPr>
          <a:xfrm>
            <a:off x="609599" y="1156498"/>
            <a:ext cx="10418619" cy="2968935"/>
          </a:xfrm>
        </p:spPr>
        <p:txBody>
          <a:bodyPr>
            <a:normAutofit/>
          </a:bodyPr>
          <a:lstStyle/>
          <a:p>
            <a:r>
              <a:rPr lang="zh-CN" altLang="en-US" sz="2800" dirty="0"/>
              <a:t>结构体</a:t>
            </a:r>
            <a:endParaRPr lang="en-US" altLang="zh-CN" sz="2800" dirty="0"/>
          </a:p>
          <a:p>
            <a:r>
              <a:rPr lang="zh-CN" altLang="en-US" sz="2800" dirty="0"/>
              <a:t>方法</a:t>
            </a:r>
            <a:endParaRPr lang="en-US" altLang="zh-CN" sz="2800" dirty="0"/>
          </a:p>
          <a:p>
            <a:r>
              <a:rPr lang="zh-CN" altLang="en-US" sz="2800" dirty="0"/>
              <a:t>练习</a:t>
            </a:r>
            <a:endParaRPr lang="en-US" altLang="zh-CN" sz="2800" dirty="0"/>
          </a:p>
          <a:p>
            <a:r>
              <a:rPr lang="zh-CN" altLang="en-US" sz="2800" dirty="0"/>
              <a:t>作业</a:t>
            </a:r>
          </a:p>
        </p:txBody>
      </p:sp>
    </p:spTree>
    <p:extLst>
      <p:ext uri="{BB962C8B-B14F-4D97-AF65-F5344CB8AC3E}">
        <p14:creationId xmlns:p14="http://schemas.microsoft.com/office/powerpoint/2010/main" val="4109884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609600" y="8134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声明</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初始化</a:t>
            </a:r>
          </a:p>
        </p:txBody>
      </p:sp>
      <p:sp>
        <p:nvSpPr>
          <p:cNvPr id="12" name="内容占位符 1"/>
          <p:cNvSpPr>
            <a:spLocks noGrp="1"/>
          </p:cNvSpPr>
          <p:nvPr>
            <p:ph idx="1"/>
          </p:nvPr>
        </p:nvSpPr>
        <p:spPr>
          <a:xfrm>
            <a:off x="6366353" y="1325582"/>
            <a:ext cx="5274309" cy="3790833"/>
          </a:xfrm>
        </p:spPr>
        <p:txBody>
          <a:bodyPr>
            <a:normAutofit/>
          </a:bodyPr>
          <a:lstStyle/>
          <a:p>
            <a:pPr>
              <a:lnSpc>
                <a:spcPct val="150000"/>
              </a:lnSpc>
            </a:pPr>
            <a:r>
              <a:rPr lang="zh-CN" altLang="zh-CN" dirty="0"/>
              <a:t>使用属性为值类型，则在复制时发生拷贝，两者不相互影响</a:t>
            </a:r>
          </a:p>
        </p:txBody>
      </p:sp>
      <p:sp>
        <p:nvSpPr>
          <p:cNvPr id="8" name="标题 1"/>
          <p:cNvSpPr>
            <a:spLocks noGrp="1"/>
          </p:cNvSpPr>
          <p:nvPr>
            <p:ph type="title"/>
          </p:nvPr>
        </p:nvSpPr>
        <p:spPr>
          <a:xfrm>
            <a:off x="609600" y="165778"/>
            <a:ext cx="7152167" cy="586599"/>
          </a:xfrm>
        </p:spPr>
        <p:txBody>
          <a:bodyPr/>
          <a:lstStyle/>
          <a:p>
            <a:r>
              <a:rPr lang="zh-CN" altLang="en-US" dirty="0"/>
              <a:t>结构体</a:t>
            </a:r>
            <a:r>
              <a:rPr lang="en-US" altLang="zh-CN" dirty="0"/>
              <a:t>-</a:t>
            </a:r>
            <a:r>
              <a:rPr lang="zh-CN" altLang="zh-CN" dirty="0"/>
              <a:t>指针类型嵌入</a:t>
            </a:r>
            <a:endParaRPr lang="zh-CN" altLang="en-US" dirty="0"/>
          </a:p>
        </p:txBody>
      </p:sp>
      <p:pic>
        <p:nvPicPr>
          <p:cNvPr id="6" name="图片 5"/>
          <p:cNvPicPr/>
          <p:nvPr/>
        </p:nvPicPr>
        <p:blipFill>
          <a:blip r:embed="rId2"/>
          <a:stretch>
            <a:fillRect/>
          </a:stretch>
        </p:blipFill>
        <p:spPr>
          <a:xfrm>
            <a:off x="885470" y="1325582"/>
            <a:ext cx="5095875" cy="5514975"/>
          </a:xfrm>
          <a:prstGeom prst="rect">
            <a:avLst/>
          </a:prstGeom>
        </p:spPr>
      </p:pic>
    </p:spTree>
    <p:extLst>
      <p:ext uri="{BB962C8B-B14F-4D97-AF65-F5344CB8AC3E}">
        <p14:creationId xmlns:p14="http://schemas.microsoft.com/office/powerpoint/2010/main" val="1622972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可见性</a:t>
            </a:r>
          </a:p>
        </p:txBody>
      </p:sp>
      <p:sp>
        <p:nvSpPr>
          <p:cNvPr id="8" name="内容占位符 1"/>
          <p:cNvSpPr txBox="1">
            <a:spLocks/>
          </p:cNvSpPr>
          <p:nvPr/>
        </p:nvSpPr>
        <p:spPr>
          <a:xfrm>
            <a:off x="609600" y="1622565"/>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结构体首字母大写则包外可见</a:t>
            </a:r>
            <a:r>
              <a:rPr lang="en-US" altLang="zh-CN" dirty="0"/>
              <a:t>(</a:t>
            </a:r>
            <a:r>
              <a:rPr lang="zh-CN" altLang="en-US" dirty="0"/>
              <a:t>公开的</a:t>
            </a:r>
            <a:r>
              <a:rPr lang="en-US" altLang="zh-CN" dirty="0"/>
              <a:t>)</a:t>
            </a:r>
            <a:r>
              <a:rPr lang="zh-CN" altLang="en-US" dirty="0"/>
              <a:t>，否者仅包内可访问</a:t>
            </a:r>
            <a:r>
              <a:rPr lang="en-US" altLang="zh-CN" dirty="0"/>
              <a:t>(</a:t>
            </a:r>
            <a:r>
              <a:rPr lang="zh-CN" altLang="en-US" dirty="0"/>
              <a:t>内部的</a:t>
            </a:r>
            <a:r>
              <a:rPr lang="en-US" altLang="zh-CN" dirty="0"/>
              <a:t>)</a:t>
            </a:r>
          </a:p>
          <a:p>
            <a:pPr>
              <a:lnSpc>
                <a:spcPct val="150000"/>
              </a:lnSpc>
            </a:pPr>
            <a:r>
              <a:rPr lang="zh-CN" altLang="en-US" dirty="0"/>
              <a:t>结构体属性名首字母大写包外可见</a:t>
            </a:r>
            <a:r>
              <a:rPr lang="en-US" altLang="zh-CN" dirty="0"/>
              <a:t>(</a:t>
            </a:r>
            <a:r>
              <a:rPr lang="zh-CN" altLang="en-US" dirty="0"/>
              <a:t>公开的</a:t>
            </a:r>
            <a:r>
              <a:rPr lang="en-US" altLang="zh-CN" dirty="0"/>
              <a:t>)</a:t>
            </a:r>
            <a:r>
              <a:rPr lang="zh-CN" altLang="en-US" dirty="0"/>
              <a:t>，否者仅包内可访问</a:t>
            </a:r>
            <a:r>
              <a:rPr lang="en-US" altLang="zh-CN" dirty="0"/>
              <a:t>(</a:t>
            </a:r>
            <a:r>
              <a:rPr lang="zh-CN" altLang="en-US" dirty="0"/>
              <a:t>内部的</a:t>
            </a:r>
            <a:r>
              <a:rPr lang="en-US" altLang="zh-CN" dirty="0"/>
              <a:t>)</a:t>
            </a:r>
          </a:p>
        </p:txBody>
      </p:sp>
      <p:sp>
        <p:nvSpPr>
          <p:cNvPr id="11" name="内容占位符 1"/>
          <p:cNvSpPr txBox="1">
            <a:spLocks/>
          </p:cNvSpPr>
          <p:nvPr/>
        </p:nvSpPr>
        <p:spPr>
          <a:xfrm>
            <a:off x="609599" y="2897992"/>
            <a:ext cx="11582401" cy="46578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b="1" dirty="0"/>
              <a:t>组合：</a:t>
            </a:r>
          </a:p>
          <a:p>
            <a:pPr marL="400050" lvl="1" indent="0">
              <a:lnSpc>
                <a:spcPct val="150000"/>
              </a:lnSpc>
              <a:buNone/>
            </a:pPr>
            <a:r>
              <a:rPr lang="zh-CN" altLang="en-US" dirty="0"/>
              <a:t>结构体名首字母大写，属性名大写：结构体可在包外使用，且访问其大写的属性名</a:t>
            </a:r>
          </a:p>
          <a:p>
            <a:pPr marL="400050" lvl="1" indent="0">
              <a:lnSpc>
                <a:spcPct val="150000"/>
              </a:lnSpc>
              <a:buNone/>
            </a:pPr>
            <a:r>
              <a:rPr lang="zh-CN" altLang="en-US" dirty="0"/>
              <a:t>结构体名首字母大写，属性名小写：结构体可在包外使用，且不能访问其小写的属性名</a:t>
            </a:r>
          </a:p>
          <a:p>
            <a:pPr marL="400050" lvl="1" indent="0">
              <a:lnSpc>
                <a:spcPct val="150000"/>
              </a:lnSpc>
              <a:buNone/>
            </a:pPr>
            <a:r>
              <a:rPr lang="zh-CN" altLang="en-US" dirty="0"/>
              <a:t>结构体名首字母小写，属性名大写：结构体只能在包内使用，属性访问在结构体嵌入时由被嵌入结构体</a:t>
            </a:r>
            <a:r>
              <a:rPr lang="en-US" altLang="zh-CN" dirty="0"/>
              <a:t>(</a:t>
            </a:r>
            <a:r>
              <a:rPr lang="zh-CN" altLang="en-US" dirty="0"/>
              <a:t>外层</a:t>
            </a:r>
            <a:r>
              <a:rPr lang="en-US" altLang="zh-CN" dirty="0"/>
              <a:t>)</a:t>
            </a:r>
            <a:r>
              <a:rPr lang="zh-CN" altLang="en-US" dirty="0"/>
              <a:t>决定，被嵌入结构体名首字母大写时属性名包外可见，否者只能在包内使用</a:t>
            </a:r>
          </a:p>
          <a:p>
            <a:pPr marL="400050" lvl="1" indent="0">
              <a:lnSpc>
                <a:spcPct val="150000"/>
              </a:lnSpc>
              <a:buNone/>
            </a:pPr>
            <a:r>
              <a:rPr lang="zh-CN" altLang="en-US" dirty="0"/>
              <a:t>结构体名首字母小写，属性名小写：结构体只能在包内使用</a:t>
            </a:r>
          </a:p>
        </p:txBody>
      </p:sp>
    </p:spTree>
    <p:extLst>
      <p:ext uri="{BB962C8B-B14F-4D97-AF65-F5344CB8AC3E}">
        <p14:creationId xmlns:p14="http://schemas.microsoft.com/office/powerpoint/2010/main" val="206074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2" name="内容占位符 1"/>
          <p:cNvSpPr>
            <a:spLocks noGrp="1"/>
          </p:cNvSpPr>
          <p:nvPr>
            <p:ph idx="1"/>
          </p:nvPr>
        </p:nvSpPr>
        <p:spPr>
          <a:xfrm>
            <a:off x="609600" y="1175458"/>
            <a:ext cx="11157857" cy="1856505"/>
          </a:xfrm>
        </p:spPr>
        <p:txBody>
          <a:bodyPr>
            <a:normAutofit/>
          </a:bodyPr>
          <a:lstStyle/>
          <a:p>
            <a:pPr>
              <a:lnSpc>
                <a:spcPct val="150000"/>
              </a:lnSpc>
            </a:pPr>
            <a:r>
              <a:rPr lang="zh-CN" altLang="en-US" dirty="0"/>
              <a:t>方法是为特定类型定义的，只能由该类型调用的函数</a:t>
            </a:r>
            <a:endParaRPr lang="zh-CN" altLang="zh-CN" dirty="0"/>
          </a:p>
        </p:txBody>
      </p:sp>
      <p:sp>
        <p:nvSpPr>
          <p:cNvPr id="5" name="矩形 4"/>
          <p:cNvSpPr>
            <a:spLocks noChangeArrowheads="1"/>
          </p:cNvSpPr>
          <p:nvPr/>
        </p:nvSpPr>
        <p:spPr bwMode="auto">
          <a:xfrm>
            <a:off x="609599" y="1984139"/>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定义</a:t>
            </a:r>
          </a:p>
        </p:txBody>
      </p:sp>
      <p:sp>
        <p:nvSpPr>
          <p:cNvPr id="8" name="内容占位符 1"/>
          <p:cNvSpPr txBox="1">
            <a:spLocks/>
          </p:cNvSpPr>
          <p:nvPr/>
        </p:nvSpPr>
        <p:spPr>
          <a:xfrm>
            <a:off x="609600" y="2555490"/>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t>方法是添加了接收者的函数，接收者必须是自定义的类型</a:t>
            </a:r>
            <a:endParaRPr lang="en-US" altLang="zh-CN" dirty="0"/>
          </a:p>
          <a:p>
            <a:r>
              <a:rPr lang="zh-CN" altLang="en-US" b="1" dirty="0"/>
              <a:t>                                                                   举例：</a:t>
            </a:r>
            <a:endParaRPr lang="en-US" altLang="zh-CN" b="1" dirty="0"/>
          </a:p>
        </p:txBody>
      </p:sp>
      <p:pic>
        <p:nvPicPr>
          <p:cNvPr id="7" name="图片 6"/>
          <p:cNvPicPr/>
          <p:nvPr/>
        </p:nvPicPr>
        <p:blipFill>
          <a:blip r:embed="rId2"/>
          <a:stretch>
            <a:fillRect/>
          </a:stretch>
        </p:blipFill>
        <p:spPr>
          <a:xfrm>
            <a:off x="694323" y="3067590"/>
            <a:ext cx="5938945" cy="902832"/>
          </a:xfrm>
          <a:prstGeom prst="rect">
            <a:avLst/>
          </a:prstGeom>
        </p:spPr>
      </p:pic>
      <p:pic>
        <p:nvPicPr>
          <p:cNvPr id="9" name="图片 8"/>
          <p:cNvPicPr/>
          <p:nvPr/>
        </p:nvPicPr>
        <p:blipFill>
          <a:blip r:embed="rId3"/>
          <a:stretch>
            <a:fillRect/>
          </a:stretch>
        </p:blipFill>
        <p:spPr>
          <a:xfrm>
            <a:off x="6910495" y="3455044"/>
            <a:ext cx="5037937" cy="3038578"/>
          </a:xfrm>
          <a:prstGeom prst="rect">
            <a:avLst/>
          </a:prstGeom>
        </p:spPr>
      </p:pic>
    </p:spTree>
    <p:extLst>
      <p:ext uri="{BB962C8B-B14F-4D97-AF65-F5344CB8AC3E}">
        <p14:creationId xmlns:p14="http://schemas.microsoft.com/office/powerpoint/2010/main" val="4127134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调用</a:t>
            </a:r>
          </a:p>
        </p:txBody>
      </p:sp>
      <p:sp>
        <p:nvSpPr>
          <p:cNvPr id="8" name="内容占位符 1"/>
          <p:cNvSpPr txBox="1">
            <a:spLocks/>
          </p:cNvSpPr>
          <p:nvPr/>
        </p:nvSpPr>
        <p:spPr>
          <a:xfrm>
            <a:off x="609600" y="1801105"/>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调用方法通过自定义类型的对象</a:t>
            </a:r>
            <a:r>
              <a:rPr lang="en-US" altLang="zh-CN" dirty="0"/>
              <a:t>.</a:t>
            </a:r>
            <a:r>
              <a:rPr lang="zh-CN" altLang="en-US" dirty="0"/>
              <a:t>方法名进行调用，在调用过程中对象传递</a:t>
            </a:r>
            <a:r>
              <a:rPr lang="en-US" altLang="zh-CN" dirty="0"/>
              <a:t>(</a:t>
            </a:r>
            <a:r>
              <a:rPr lang="zh-CN" altLang="en-US" dirty="0"/>
              <a:t>赋值</a:t>
            </a:r>
            <a:r>
              <a:rPr lang="en-US" altLang="zh-CN" dirty="0"/>
              <a:t>)</a:t>
            </a:r>
            <a:r>
              <a:rPr lang="zh-CN" altLang="en-US" dirty="0"/>
              <a:t>给方法的接收者（值类型，拷贝）</a:t>
            </a:r>
            <a:endParaRPr lang="en-US" altLang="zh-CN" dirty="0"/>
          </a:p>
        </p:txBody>
      </p:sp>
      <p:pic>
        <p:nvPicPr>
          <p:cNvPr id="10" name="图片 9"/>
          <p:cNvPicPr/>
          <p:nvPr/>
        </p:nvPicPr>
        <p:blipFill>
          <a:blip r:embed="rId2"/>
          <a:stretch>
            <a:fillRect/>
          </a:stretch>
        </p:blipFill>
        <p:spPr>
          <a:xfrm>
            <a:off x="984583" y="3082591"/>
            <a:ext cx="6595311" cy="2611128"/>
          </a:xfrm>
          <a:prstGeom prst="rect">
            <a:avLst/>
          </a:prstGeom>
        </p:spPr>
      </p:pic>
    </p:spTree>
    <p:extLst>
      <p:ext uri="{BB962C8B-B14F-4D97-AF65-F5344CB8AC3E}">
        <p14:creationId xmlns:p14="http://schemas.microsoft.com/office/powerpoint/2010/main" val="2052213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指针接收者</a:t>
            </a:r>
          </a:p>
        </p:txBody>
      </p:sp>
      <p:sp>
        <p:nvSpPr>
          <p:cNvPr id="8" name="内容占位符 1"/>
          <p:cNvSpPr txBox="1">
            <a:spLocks/>
          </p:cNvSpPr>
          <p:nvPr/>
        </p:nvSpPr>
        <p:spPr>
          <a:xfrm>
            <a:off x="609600" y="1801105"/>
            <a:ext cx="4227095" cy="8478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dirty="0"/>
              <a:t>a)	</a:t>
            </a:r>
            <a:r>
              <a:rPr lang="zh-CN" altLang="en-US" dirty="0"/>
              <a:t>声明</a:t>
            </a:r>
            <a:endParaRPr lang="en-US" altLang="zh-CN" dirty="0"/>
          </a:p>
        </p:txBody>
      </p:sp>
      <p:pic>
        <p:nvPicPr>
          <p:cNvPr id="6" name="图片 5"/>
          <p:cNvPicPr/>
          <p:nvPr/>
        </p:nvPicPr>
        <p:blipFill>
          <a:blip r:embed="rId2"/>
          <a:stretch>
            <a:fillRect/>
          </a:stretch>
        </p:blipFill>
        <p:spPr>
          <a:xfrm>
            <a:off x="869783" y="2550695"/>
            <a:ext cx="4629150" cy="936458"/>
          </a:xfrm>
          <a:prstGeom prst="rect">
            <a:avLst/>
          </a:prstGeom>
        </p:spPr>
      </p:pic>
      <p:sp>
        <p:nvSpPr>
          <p:cNvPr id="7" name="内容占位符 1"/>
          <p:cNvSpPr txBox="1">
            <a:spLocks/>
          </p:cNvSpPr>
          <p:nvPr/>
        </p:nvSpPr>
        <p:spPr>
          <a:xfrm>
            <a:off x="617622" y="3541672"/>
            <a:ext cx="4227095" cy="8478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dirty="0"/>
              <a:t>b)	</a:t>
            </a:r>
            <a:r>
              <a:rPr lang="zh-CN" altLang="en-US" dirty="0"/>
              <a:t>调用</a:t>
            </a:r>
            <a:endParaRPr lang="en-US" altLang="zh-CN" dirty="0"/>
          </a:p>
        </p:txBody>
      </p:sp>
      <p:pic>
        <p:nvPicPr>
          <p:cNvPr id="9" name="图片 8"/>
          <p:cNvPicPr/>
          <p:nvPr/>
        </p:nvPicPr>
        <p:blipFill>
          <a:blip r:embed="rId3"/>
          <a:stretch>
            <a:fillRect/>
          </a:stretch>
        </p:blipFill>
        <p:spPr>
          <a:xfrm>
            <a:off x="869783" y="4339389"/>
            <a:ext cx="4629150" cy="737937"/>
          </a:xfrm>
          <a:prstGeom prst="rect">
            <a:avLst/>
          </a:prstGeom>
        </p:spPr>
      </p:pic>
      <p:pic>
        <p:nvPicPr>
          <p:cNvPr id="11" name="图片 10"/>
          <p:cNvPicPr/>
          <p:nvPr/>
        </p:nvPicPr>
        <p:blipFill>
          <a:blip r:embed="rId4"/>
          <a:stretch>
            <a:fillRect/>
          </a:stretch>
        </p:blipFill>
        <p:spPr>
          <a:xfrm>
            <a:off x="869783" y="5362824"/>
            <a:ext cx="3181350" cy="1133475"/>
          </a:xfrm>
          <a:prstGeom prst="rect">
            <a:avLst/>
          </a:prstGeom>
        </p:spPr>
      </p:pic>
      <p:sp>
        <p:nvSpPr>
          <p:cNvPr id="12" name="内容占位符 1"/>
          <p:cNvSpPr txBox="1">
            <a:spLocks/>
          </p:cNvSpPr>
          <p:nvPr/>
        </p:nvSpPr>
        <p:spPr>
          <a:xfrm>
            <a:off x="6655111" y="1651931"/>
            <a:ext cx="4900864" cy="55241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当使用结构体指针对象调用值接收者的方法时，</a:t>
            </a:r>
            <a:r>
              <a:rPr lang="en-US" altLang="zh-CN" dirty="0"/>
              <a:t>Go</a:t>
            </a:r>
            <a:r>
              <a:rPr lang="zh-CN" altLang="en-US" dirty="0"/>
              <a:t>编译器会自动将指针对象”解引用”为值调用方法</a:t>
            </a:r>
          </a:p>
          <a:p>
            <a:pPr>
              <a:lnSpc>
                <a:spcPct val="150000"/>
              </a:lnSpc>
            </a:pPr>
            <a:r>
              <a:rPr lang="zh-CN" altLang="en-US" dirty="0"/>
              <a:t>当使用结构体对象调用指针接收者的方法时，</a:t>
            </a:r>
            <a:r>
              <a:rPr lang="en-US" altLang="zh-CN" dirty="0"/>
              <a:t>Go</a:t>
            </a:r>
            <a:r>
              <a:rPr lang="zh-CN" altLang="en-US" dirty="0"/>
              <a:t>编译器会自动将值对象”取引用”为指针调用方法</a:t>
            </a:r>
          </a:p>
        </p:txBody>
      </p:sp>
    </p:spTree>
    <p:extLst>
      <p:ext uri="{BB962C8B-B14F-4D97-AF65-F5344CB8AC3E}">
        <p14:creationId xmlns:p14="http://schemas.microsoft.com/office/powerpoint/2010/main" val="294677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指针接收者</a:t>
            </a:r>
          </a:p>
        </p:txBody>
      </p:sp>
      <p:sp>
        <p:nvSpPr>
          <p:cNvPr id="12" name="内容占位符 1"/>
          <p:cNvSpPr txBox="1">
            <a:spLocks/>
          </p:cNvSpPr>
          <p:nvPr/>
        </p:nvSpPr>
        <p:spPr>
          <a:xfrm>
            <a:off x="609599" y="5254194"/>
            <a:ext cx="11513508" cy="55241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注：取引用和解引用发生在接收者中，对于函数</a:t>
            </a:r>
            <a:r>
              <a:rPr lang="en-US" altLang="zh-CN" dirty="0"/>
              <a:t>/</a:t>
            </a:r>
            <a:r>
              <a:rPr lang="zh-CN" altLang="en-US" dirty="0"/>
              <a:t>方法的参数必须保持变量类型一一对应</a:t>
            </a:r>
          </a:p>
        </p:txBody>
      </p:sp>
      <p:pic>
        <p:nvPicPr>
          <p:cNvPr id="10" name="图片 9"/>
          <p:cNvPicPr/>
          <p:nvPr/>
        </p:nvPicPr>
        <p:blipFill>
          <a:blip r:embed="rId2"/>
          <a:stretch>
            <a:fillRect/>
          </a:stretch>
        </p:blipFill>
        <p:spPr>
          <a:xfrm>
            <a:off x="853240" y="2124826"/>
            <a:ext cx="4229100" cy="2752725"/>
          </a:xfrm>
          <a:prstGeom prst="rect">
            <a:avLst/>
          </a:prstGeom>
        </p:spPr>
      </p:pic>
    </p:spTree>
    <p:extLst>
      <p:ext uri="{BB962C8B-B14F-4D97-AF65-F5344CB8AC3E}">
        <p14:creationId xmlns:p14="http://schemas.microsoft.com/office/powerpoint/2010/main" val="1913576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指针接收者</a:t>
            </a:r>
          </a:p>
        </p:txBody>
      </p:sp>
      <p:sp>
        <p:nvSpPr>
          <p:cNvPr id="13" name="内容占位符 1"/>
          <p:cNvSpPr txBox="1">
            <a:spLocks/>
          </p:cNvSpPr>
          <p:nvPr/>
        </p:nvSpPr>
        <p:spPr>
          <a:xfrm>
            <a:off x="609598" y="1651931"/>
            <a:ext cx="11325727" cy="55241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该使用值接收者还是指针接收者，取决于是否现需要修改原始结构体</a:t>
            </a:r>
          </a:p>
          <a:p>
            <a:pPr marL="400050" lvl="1" indent="0">
              <a:lnSpc>
                <a:spcPct val="150000"/>
              </a:lnSpc>
              <a:buNone/>
            </a:pPr>
            <a:r>
              <a:rPr lang="zh-CN" altLang="en-US" dirty="0"/>
              <a:t>若不需要修改则使用值，若需要修改则使用指针</a:t>
            </a:r>
          </a:p>
          <a:p>
            <a:pPr marL="400050" lvl="1" indent="0">
              <a:lnSpc>
                <a:spcPct val="150000"/>
              </a:lnSpc>
              <a:buNone/>
            </a:pPr>
            <a:r>
              <a:rPr lang="zh-CN" altLang="en-US" dirty="0"/>
              <a:t>若存在指针接收者，则所有方法使用指针接收者</a:t>
            </a:r>
            <a:endParaRPr lang="en-US" altLang="zh-CN" dirty="0"/>
          </a:p>
          <a:p>
            <a:pPr marL="400050" lvl="1" indent="0">
              <a:lnSpc>
                <a:spcPct val="150000"/>
              </a:lnSpc>
              <a:buNone/>
            </a:pPr>
            <a:endParaRPr lang="en-US" altLang="zh-CN" dirty="0"/>
          </a:p>
          <a:p>
            <a:pPr marL="342900" lvl="1" indent="-342900">
              <a:lnSpc>
                <a:spcPct val="150000"/>
              </a:lnSpc>
              <a:buFont typeface="Wingdings" pitchFamily="2" charset="2"/>
              <a:buChar char="u"/>
            </a:pPr>
            <a:r>
              <a:rPr lang="zh-CN" altLang="en-US" sz="2400" dirty="0">
                <a:latin typeface="微软雅黑" pitchFamily="34" charset="-122"/>
              </a:rPr>
              <a:t>对于接收者为指针类型的方法，需要注意在运行时若接收者为</a:t>
            </a:r>
            <a:r>
              <a:rPr lang="en-US" altLang="zh-CN" sz="2400" dirty="0">
                <a:latin typeface="微软雅黑" pitchFamily="34" charset="-122"/>
              </a:rPr>
              <a:t>nil</a:t>
            </a:r>
            <a:r>
              <a:rPr lang="zh-CN" altLang="en-US" sz="2400" dirty="0">
                <a:latin typeface="微软雅黑" pitchFamily="34" charset="-122"/>
              </a:rPr>
              <a:t>用会发生错误</a:t>
            </a:r>
            <a:endParaRPr lang="en-US" altLang="zh-CN" sz="2400" dirty="0">
              <a:latin typeface="微软雅黑" pitchFamily="34" charset="-122"/>
            </a:endParaRPr>
          </a:p>
        </p:txBody>
      </p:sp>
      <p:pic>
        <p:nvPicPr>
          <p:cNvPr id="7" name="图片 6"/>
          <p:cNvPicPr/>
          <p:nvPr/>
        </p:nvPicPr>
        <p:blipFill>
          <a:blip r:embed="rId2"/>
          <a:stretch>
            <a:fillRect/>
          </a:stretch>
        </p:blipFill>
        <p:spPr>
          <a:xfrm>
            <a:off x="922922" y="4790784"/>
            <a:ext cx="2752725" cy="438150"/>
          </a:xfrm>
          <a:prstGeom prst="rect">
            <a:avLst/>
          </a:prstGeom>
        </p:spPr>
      </p:pic>
      <p:pic>
        <p:nvPicPr>
          <p:cNvPr id="8" name="图片 7"/>
          <p:cNvPicPr/>
          <p:nvPr/>
        </p:nvPicPr>
        <p:blipFill>
          <a:blip r:embed="rId3"/>
          <a:stretch>
            <a:fillRect/>
          </a:stretch>
        </p:blipFill>
        <p:spPr>
          <a:xfrm>
            <a:off x="922922" y="5548563"/>
            <a:ext cx="5886952" cy="449777"/>
          </a:xfrm>
          <a:prstGeom prst="rect">
            <a:avLst/>
          </a:prstGeom>
        </p:spPr>
      </p:pic>
    </p:spTree>
    <p:extLst>
      <p:ext uri="{BB962C8B-B14F-4D97-AF65-F5344CB8AC3E}">
        <p14:creationId xmlns:p14="http://schemas.microsoft.com/office/powerpoint/2010/main" val="3461867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4.	</a:t>
            </a:r>
            <a:r>
              <a:rPr lang="zh-CN" altLang="en-US" sz="2800" b="1" dirty="0">
                <a:latin typeface="微软雅黑" panose="020B0503020204020204" pitchFamily="34" charset="-122"/>
                <a:ea typeface="微软雅黑" panose="020B0503020204020204" pitchFamily="34" charset="-122"/>
              </a:rPr>
              <a:t>匿名嵌入</a:t>
            </a:r>
          </a:p>
        </p:txBody>
      </p:sp>
      <p:sp>
        <p:nvSpPr>
          <p:cNvPr id="12" name="内容占位符 1"/>
          <p:cNvSpPr txBox="1">
            <a:spLocks/>
          </p:cNvSpPr>
          <p:nvPr/>
        </p:nvSpPr>
        <p:spPr>
          <a:xfrm>
            <a:off x="320841" y="1651931"/>
            <a:ext cx="6224338" cy="55241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若结构体匿名嵌入带有方法的结构体时，则在外部结构体可以调用嵌入结构体的方法，并且在调用时只有嵌入的字段会传递给嵌入结构体方法的接收者。</a:t>
            </a:r>
          </a:p>
          <a:p>
            <a:pPr>
              <a:lnSpc>
                <a:spcPct val="150000"/>
              </a:lnSpc>
            </a:pPr>
            <a:r>
              <a:rPr lang="zh-CN" altLang="en-US" dirty="0"/>
              <a:t>当被嵌入结构体与嵌入结构体具有相同名称的方法时，则使用对象</a:t>
            </a:r>
            <a:r>
              <a:rPr lang="en-US" altLang="zh-CN" dirty="0"/>
              <a:t>.</a:t>
            </a:r>
            <a:r>
              <a:rPr lang="zh-CN" altLang="en-US" dirty="0"/>
              <a:t>方法名调用被嵌入结构体方法。若想要调用嵌入结构体方法，则使用对象</a:t>
            </a:r>
            <a:r>
              <a:rPr lang="en-US" altLang="zh-CN" dirty="0"/>
              <a:t>.</a:t>
            </a:r>
            <a:r>
              <a:rPr lang="zh-CN" altLang="en-US" dirty="0"/>
              <a:t>嵌入结构体名</a:t>
            </a:r>
            <a:r>
              <a:rPr lang="en-US" altLang="zh-CN" dirty="0"/>
              <a:t>.</a:t>
            </a:r>
            <a:r>
              <a:rPr lang="zh-CN" altLang="en-US" dirty="0"/>
              <a:t>方法</a:t>
            </a:r>
          </a:p>
        </p:txBody>
      </p:sp>
      <p:pic>
        <p:nvPicPr>
          <p:cNvPr id="6" name="图片 5"/>
          <p:cNvPicPr/>
          <p:nvPr/>
        </p:nvPicPr>
        <p:blipFill>
          <a:blip r:embed="rId2"/>
          <a:stretch>
            <a:fillRect/>
          </a:stretch>
        </p:blipFill>
        <p:spPr>
          <a:xfrm>
            <a:off x="7040478" y="1209384"/>
            <a:ext cx="4630153" cy="5407984"/>
          </a:xfrm>
          <a:prstGeom prst="rect">
            <a:avLst/>
          </a:prstGeom>
        </p:spPr>
      </p:pic>
    </p:spTree>
    <p:extLst>
      <p:ext uri="{BB962C8B-B14F-4D97-AF65-F5344CB8AC3E}">
        <p14:creationId xmlns:p14="http://schemas.microsoft.com/office/powerpoint/2010/main" val="694362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4.	</a:t>
            </a:r>
            <a:r>
              <a:rPr lang="zh-CN" altLang="en-US" sz="2800" b="1" dirty="0">
                <a:latin typeface="微软雅黑" panose="020B0503020204020204" pitchFamily="34" charset="-122"/>
                <a:ea typeface="微软雅黑" panose="020B0503020204020204" pitchFamily="34" charset="-122"/>
              </a:rPr>
              <a:t>匿名嵌入</a:t>
            </a:r>
          </a:p>
        </p:txBody>
      </p:sp>
      <p:pic>
        <p:nvPicPr>
          <p:cNvPr id="7" name="图片 6"/>
          <p:cNvPicPr/>
          <p:nvPr/>
        </p:nvPicPr>
        <p:blipFill rotWithShape="1">
          <a:blip r:embed="rId2"/>
          <a:srcRect b="36502"/>
          <a:stretch/>
        </p:blipFill>
        <p:spPr>
          <a:xfrm>
            <a:off x="609600" y="1784278"/>
            <a:ext cx="5274310" cy="3521648"/>
          </a:xfrm>
          <a:prstGeom prst="rect">
            <a:avLst/>
          </a:prstGeom>
        </p:spPr>
      </p:pic>
      <p:pic>
        <p:nvPicPr>
          <p:cNvPr id="8" name="图片 7"/>
          <p:cNvPicPr/>
          <p:nvPr/>
        </p:nvPicPr>
        <p:blipFill>
          <a:blip r:embed="rId3"/>
          <a:stretch>
            <a:fillRect/>
          </a:stretch>
        </p:blipFill>
        <p:spPr>
          <a:xfrm>
            <a:off x="6635182" y="4029576"/>
            <a:ext cx="5274310" cy="2552700"/>
          </a:xfrm>
          <a:prstGeom prst="rect">
            <a:avLst/>
          </a:prstGeom>
        </p:spPr>
      </p:pic>
      <p:pic>
        <p:nvPicPr>
          <p:cNvPr id="9" name="图片 8"/>
          <p:cNvPicPr/>
          <p:nvPr/>
        </p:nvPicPr>
        <p:blipFill rotWithShape="1">
          <a:blip r:embed="rId2"/>
          <a:srcRect t="63491"/>
          <a:stretch/>
        </p:blipFill>
        <p:spPr>
          <a:xfrm>
            <a:off x="6635182" y="1732546"/>
            <a:ext cx="5274310" cy="2024831"/>
          </a:xfrm>
          <a:prstGeom prst="rect">
            <a:avLst/>
          </a:prstGeom>
        </p:spPr>
      </p:pic>
    </p:spTree>
    <p:extLst>
      <p:ext uri="{BB962C8B-B14F-4D97-AF65-F5344CB8AC3E}">
        <p14:creationId xmlns:p14="http://schemas.microsoft.com/office/powerpoint/2010/main" val="460055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5.	</a:t>
            </a:r>
            <a:r>
              <a:rPr lang="zh-CN" altLang="en-US" sz="2800" b="1" dirty="0">
                <a:latin typeface="微软雅黑" panose="020B0503020204020204" pitchFamily="34" charset="-122"/>
                <a:ea typeface="微软雅黑" panose="020B0503020204020204" pitchFamily="34" charset="-122"/>
              </a:rPr>
              <a:t>方法值</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方法表达式</a:t>
            </a:r>
          </a:p>
        </p:txBody>
      </p:sp>
      <p:sp>
        <p:nvSpPr>
          <p:cNvPr id="12" name="内容占位符 1"/>
          <p:cNvSpPr txBox="1">
            <a:spLocks/>
          </p:cNvSpPr>
          <p:nvPr/>
        </p:nvSpPr>
        <p:spPr>
          <a:xfrm>
            <a:off x="609600" y="1748183"/>
            <a:ext cx="11802266" cy="55241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方法也可以赋值给变量，存储在数组、切片、映射中，也可作为参数传递给函数或作为函数返回值进行返回</a:t>
            </a:r>
          </a:p>
          <a:p>
            <a:pPr>
              <a:lnSpc>
                <a:spcPct val="150000"/>
              </a:lnSpc>
            </a:pPr>
            <a:r>
              <a:rPr lang="zh-CN" altLang="en-US" dirty="0"/>
              <a:t>方法有两种，一种时使用对象</a:t>
            </a:r>
            <a:r>
              <a:rPr lang="en-US" altLang="zh-CN" dirty="0"/>
              <a:t>/</a:t>
            </a:r>
            <a:r>
              <a:rPr lang="zh-CN" altLang="en-US" dirty="0"/>
              <a:t>对象指针调用的</a:t>
            </a:r>
            <a:r>
              <a:rPr lang="en-US" altLang="zh-CN" dirty="0"/>
              <a:t>(</a:t>
            </a:r>
            <a:r>
              <a:rPr lang="zh-CN" altLang="en-US" dirty="0"/>
              <a:t>方法值</a:t>
            </a:r>
            <a:r>
              <a:rPr lang="en-US" altLang="zh-CN" dirty="0"/>
              <a:t>)</a:t>
            </a:r>
            <a:r>
              <a:rPr lang="zh-CN" altLang="en-US" dirty="0"/>
              <a:t>，另一种时有类型</a:t>
            </a:r>
            <a:r>
              <a:rPr lang="en-US" altLang="zh-CN" dirty="0"/>
              <a:t>/</a:t>
            </a:r>
            <a:r>
              <a:rPr lang="zh-CN" altLang="en-US" dirty="0"/>
              <a:t>类型指针调用的</a:t>
            </a:r>
            <a:r>
              <a:rPr lang="en-US" altLang="zh-CN" dirty="0"/>
              <a:t>(</a:t>
            </a:r>
            <a:r>
              <a:rPr lang="zh-CN" altLang="en-US" dirty="0"/>
              <a:t>方法表达式</a:t>
            </a:r>
            <a:r>
              <a:rPr lang="en-US" altLang="zh-CN" dirty="0"/>
              <a:t>)</a:t>
            </a:r>
          </a:p>
        </p:txBody>
      </p:sp>
      <p:pic>
        <p:nvPicPr>
          <p:cNvPr id="7" name="图片 6"/>
          <p:cNvPicPr/>
          <p:nvPr/>
        </p:nvPicPr>
        <p:blipFill>
          <a:blip r:embed="rId2"/>
          <a:stretch>
            <a:fillRect/>
          </a:stretch>
        </p:blipFill>
        <p:spPr>
          <a:xfrm>
            <a:off x="5985477" y="3694732"/>
            <a:ext cx="5993252" cy="2922637"/>
          </a:xfrm>
          <a:prstGeom prst="rect">
            <a:avLst/>
          </a:prstGeom>
        </p:spPr>
      </p:pic>
      <p:sp>
        <p:nvSpPr>
          <p:cNvPr id="8" name="内容占位符 1"/>
          <p:cNvSpPr txBox="1">
            <a:spLocks/>
          </p:cNvSpPr>
          <p:nvPr/>
        </p:nvSpPr>
        <p:spPr>
          <a:xfrm>
            <a:off x="609600" y="4086316"/>
            <a:ext cx="4227095" cy="8478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dirty="0"/>
              <a:t>1)	</a:t>
            </a:r>
            <a:r>
              <a:rPr lang="zh-CN" altLang="en-US" dirty="0"/>
              <a:t>方法值</a:t>
            </a:r>
            <a:endParaRPr lang="en-US" altLang="zh-CN" dirty="0"/>
          </a:p>
          <a:p>
            <a:pPr marL="0" indent="0">
              <a:lnSpc>
                <a:spcPct val="150000"/>
              </a:lnSpc>
              <a:buNone/>
            </a:pPr>
            <a:endParaRPr lang="en-US" altLang="zh-CN" dirty="0"/>
          </a:p>
        </p:txBody>
      </p:sp>
      <p:sp>
        <p:nvSpPr>
          <p:cNvPr id="9" name="内容占位符 1"/>
          <p:cNvSpPr txBox="1">
            <a:spLocks/>
          </p:cNvSpPr>
          <p:nvPr/>
        </p:nvSpPr>
        <p:spPr>
          <a:xfrm>
            <a:off x="537410" y="4833490"/>
            <a:ext cx="5375878" cy="22170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dirty="0"/>
              <a:t>在方法表达式赋值时若方法接收者为值类型，则在赋值时会将值类型拷贝（若调用为指针则自动解引用拷贝）</a:t>
            </a:r>
            <a:endParaRPr lang="en-US" altLang="zh-CN" dirty="0"/>
          </a:p>
        </p:txBody>
      </p:sp>
    </p:spTree>
    <p:extLst>
      <p:ext uri="{BB962C8B-B14F-4D97-AF65-F5344CB8AC3E}">
        <p14:creationId xmlns:p14="http://schemas.microsoft.com/office/powerpoint/2010/main" val="80123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2" name="内容占位符 1"/>
          <p:cNvSpPr>
            <a:spLocks noGrp="1"/>
          </p:cNvSpPr>
          <p:nvPr>
            <p:ph idx="1"/>
          </p:nvPr>
        </p:nvSpPr>
        <p:spPr>
          <a:xfrm>
            <a:off x="609600" y="1175458"/>
            <a:ext cx="11157857" cy="1856505"/>
          </a:xfrm>
        </p:spPr>
        <p:txBody>
          <a:bodyPr>
            <a:normAutofit/>
          </a:bodyPr>
          <a:lstStyle/>
          <a:p>
            <a:pPr>
              <a:lnSpc>
                <a:spcPct val="150000"/>
              </a:lnSpc>
            </a:pPr>
            <a:r>
              <a:rPr lang="zh-CN" altLang="en-US" dirty="0"/>
              <a:t>结构体是由一些列属性组成的复合数据类型，每个属性都具有名称、类型和值，结构体将属性组合在一起进行由程序进行处理</a:t>
            </a:r>
            <a:endParaRPr lang="zh-CN" altLang="zh-CN" dirty="0"/>
          </a:p>
        </p:txBody>
      </p:sp>
      <p:sp>
        <p:nvSpPr>
          <p:cNvPr id="5" name="矩形 4"/>
          <p:cNvSpPr>
            <a:spLocks noChangeArrowheads="1"/>
          </p:cNvSpPr>
          <p:nvPr/>
        </p:nvSpPr>
        <p:spPr bwMode="auto">
          <a:xfrm>
            <a:off x="609600" y="247381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自定义类型</a:t>
            </a:r>
          </a:p>
        </p:txBody>
      </p:sp>
      <p:sp>
        <p:nvSpPr>
          <p:cNvPr id="8" name="内容占位符 1"/>
          <p:cNvSpPr txBox="1">
            <a:spLocks/>
          </p:cNvSpPr>
          <p:nvPr/>
        </p:nvSpPr>
        <p:spPr>
          <a:xfrm>
            <a:off x="609599" y="3067468"/>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dirty="0"/>
              <a:t>在</a:t>
            </a:r>
            <a:r>
              <a:rPr lang="en-US" altLang="zh-CN" dirty="0"/>
              <a:t>go</a:t>
            </a:r>
            <a:r>
              <a:rPr lang="zh-CN" altLang="zh-CN" dirty="0"/>
              <a:t>语言中使用</a:t>
            </a:r>
            <a:r>
              <a:rPr lang="en-US" altLang="zh-CN" dirty="0"/>
              <a:t>type</a:t>
            </a:r>
            <a:r>
              <a:rPr lang="zh-CN" altLang="zh-CN" dirty="0"/>
              <a:t>声明一种新的类型，语法格式为：</a:t>
            </a:r>
          </a:p>
        </p:txBody>
      </p:sp>
      <p:pic>
        <p:nvPicPr>
          <p:cNvPr id="6" name="图片 5"/>
          <p:cNvPicPr/>
          <p:nvPr/>
        </p:nvPicPr>
        <p:blipFill>
          <a:blip r:embed="rId2"/>
          <a:stretch>
            <a:fillRect/>
          </a:stretch>
        </p:blipFill>
        <p:spPr>
          <a:xfrm>
            <a:off x="715924" y="3664467"/>
            <a:ext cx="6705601" cy="567134"/>
          </a:xfrm>
          <a:prstGeom prst="rect">
            <a:avLst/>
          </a:prstGeom>
        </p:spPr>
      </p:pic>
    </p:spTree>
    <p:extLst>
      <p:ext uri="{BB962C8B-B14F-4D97-AF65-F5344CB8AC3E}">
        <p14:creationId xmlns:p14="http://schemas.microsoft.com/office/powerpoint/2010/main" val="1288198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5.	</a:t>
            </a:r>
            <a:r>
              <a:rPr lang="zh-CN" altLang="en-US" sz="2800" b="1" dirty="0">
                <a:latin typeface="微软雅黑" panose="020B0503020204020204" pitchFamily="34" charset="-122"/>
                <a:ea typeface="微软雅黑" panose="020B0503020204020204" pitchFamily="34" charset="-122"/>
              </a:rPr>
              <a:t>方法值</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方法表达式</a:t>
            </a:r>
          </a:p>
        </p:txBody>
      </p:sp>
      <p:sp>
        <p:nvSpPr>
          <p:cNvPr id="8" name="内容占位符 1"/>
          <p:cNvSpPr txBox="1">
            <a:spLocks/>
          </p:cNvSpPr>
          <p:nvPr/>
        </p:nvSpPr>
        <p:spPr>
          <a:xfrm>
            <a:off x="609600" y="1651931"/>
            <a:ext cx="4227095" cy="8478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dirty="0"/>
              <a:t>1)	</a:t>
            </a:r>
            <a:r>
              <a:rPr lang="zh-CN" altLang="en-US" dirty="0"/>
              <a:t>方法值</a:t>
            </a:r>
            <a:endParaRPr lang="en-US" altLang="zh-CN" dirty="0"/>
          </a:p>
          <a:p>
            <a:pPr marL="0" indent="0">
              <a:lnSpc>
                <a:spcPct val="150000"/>
              </a:lnSpc>
              <a:buNone/>
            </a:pPr>
            <a:endParaRPr lang="en-US" altLang="zh-CN" dirty="0"/>
          </a:p>
        </p:txBody>
      </p:sp>
      <p:pic>
        <p:nvPicPr>
          <p:cNvPr id="10" name="图片 9"/>
          <p:cNvPicPr/>
          <p:nvPr/>
        </p:nvPicPr>
        <p:blipFill>
          <a:blip r:embed="rId2"/>
          <a:stretch>
            <a:fillRect/>
          </a:stretch>
        </p:blipFill>
        <p:spPr>
          <a:xfrm>
            <a:off x="1330492" y="2553863"/>
            <a:ext cx="4853740" cy="1031548"/>
          </a:xfrm>
          <a:prstGeom prst="rect">
            <a:avLst/>
          </a:prstGeom>
        </p:spPr>
      </p:pic>
      <p:pic>
        <p:nvPicPr>
          <p:cNvPr id="11" name="图片 10"/>
          <p:cNvPicPr/>
          <p:nvPr/>
        </p:nvPicPr>
        <p:blipFill>
          <a:blip r:embed="rId3"/>
          <a:stretch>
            <a:fillRect/>
          </a:stretch>
        </p:blipFill>
        <p:spPr>
          <a:xfrm>
            <a:off x="1330491" y="3807936"/>
            <a:ext cx="4083719" cy="1389707"/>
          </a:xfrm>
          <a:prstGeom prst="rect">
            <a:avLst/>
          </a:prstGeom>
        </p:spPr>
      </p:pic>
    </p:spTree>
    <p:extLst>
      <p:ext uri="{BB962C8B-B14F-4D97-AF65-F5344CB8AC3E}">
        <p14:creationId xmlns:p14="http://schemas.microsoft.com/office/powerpoint/2010/main" val="1114369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5.	</a:t>
            </a:r>
            <a:r>
              <a:rPr lang="zh-CN" altLang="en-US" sz="2800" b="1" dirty="0">
                <a:latin typeface="微软雅黑" panose="020B0503020204020204" pitchFamily="34" charset="-122"/>
                <a:ea typeface="微软雅黑" panose="020B0503020204020204" pitchFamily="34" charset="-122"/>
              </a:rPr>
              <a:t>方法值</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方法表达式</a:t>
            </a:r>
          </a:p>
        </p:txBody>
      </p:sp>
      <p:sp>
        <p:nvSpPr>
          <p:cNvPr id="8" name="内容占位符 1"/>
          <p:cNvSpPr txBox="1">
            <a:spLocks/>
          </p:cNvSpPr>
          <p:nvPr/>
        </p:nvSpPr>
        <p:spPr>
          <a:xfrm>
            <a:off x="537410" y="1651931"/>
            <a:ext cx="4227095" cy="8478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dirty="0"/>
              <a:t>2)	</a:t>
            </a:r>
            <a:r>
              <a:rPr lang="zh-CN" altLang="en-US" dirty="0"/>
              <a:t>方法表达式</a:t>
            </a:r>
            <a:endParaRPr lang="en-US" altLang="zh-CN" dirty="0"/>
          </a:p>
        </p:txBody>
      </p:sp>
      <p:sp>
        <p:nvSpPr>
          <p:cNvPr id="9" name="内容占位符 1"/>
          <p:cNvSpPr txBox="1">
            <a:spLocks/>
          </p:cNvSpPr>
          <p:nvPr/>
        </p:nvSpPr>
        <p:spPr>
          <a:xfrm>
            <a:off x="6689557" y="1651931"/>
            <a:ext cx="4975417" cy="53591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方法表达式在赋值时，针对接收者为值类型的方法使用类型名或类型指针访问（</a:t>
            </a:r>
            <a:r>
              <a:rPr lang="en-US" altLang="zh-CN" dirty="0"/>
              <a:t>go</a:t>
            </a:r>
            <a:r>
              <a:rPr lang="zh-CN" altLang="en-US" dirty="0"/>
              <a:t>自动为指针变量生成隐式的指针类型接收者方法），针对接收者为指针类型则使用类型指针访问。同时在调用时需要传递对应的值对象或指针对象</a:t>
            </a:r>
            <a:endParaRPr lang="en-US" altLang="zh-CN" dirty="0"/>
          </a:p>
        </p:txBody>
      </p:sp>
      <p:pic>
        <p:nvPicPr>
          <p:cNvPr id="10" name="图片 9"/>
          <p:cNvPicPr/>
          <p:nvPr/>
        </p:nvPicPr>
        <p:blipFill>
          <a:blip r:embed="rId2"/>
          <a:stretch>
            <a:fillRect/>
          </a:stretch>
        </p:blipFill>
        <p:spPr>
          <a:xfrm>
            <a:off x="932802" y="2385857"/>
            <a:ext cx="5756755" cy="3891272"/>
          </a:xfrm>
          <a:prstGeom prst="rect">
            <a:avLst/>
          </a:prstGeom>
        </p:spPr>
      </p:pic>
    </p:spTree>
    <p:extLst>
      <p:ext uri="{BB962C8B-B14F-4D97-AF65-F5344CB8AC3E}">
        <p14:creationId xmlns:p14="http://schemas.microsoft.com/office/powerpoint/2010/main" val="812027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95300" y="760138"/>
            <a:ext cx="7152167" cy="586599"/>
          </a:xfrm>
        </p:spPr>
        <p:txBody>
          <a:bodyPr/>
          <a:lstStyle/>
          <a:p>
            <a:r>
              <a:rPr lang="zh-CN" altLang="en-US" dirty="0"/>
              <a:t>练习</a:t>
            </a:r>
          </a:p>
        </p:txBody>
      </p:sp>
      <p:sp>
        <p:nvSpPr>
          <p:cNvPr id="3" name="内容占位符 2"/>
          <p:cNvSpPr>
            <a:spLocks noGrp="1"/>
          </p:cNvSpPr>
          <p:nvPr>
            <p:ph idx="1"/>
          </p:nvPr>
        </p:nvSpPr>
        <p:spPr>
          <a:xfrm>
            <a:off x="609599" y="1545771"/>
            <a:ext cx="11157857" cy="4757058"/>
          </a:xfrm>
        </p:spPr>
        <p:txBody>
          <a:bodyPr/>
          <a:lstStyle/>
          <a:p>
            <a:endParaRPr lang="zh-CN" altLang="en-US" dirty="0"/>
          </a:p>
        </p:txBody>
      </p:sp>
    </p:spTree>
    <p:extLst>
      <p:ext uri="{BB962C8B-B14F-4D97-AF65-F5344CB8AC3E}">
        <p14:creationId xmlns:p14="http://schemas.microsoft.com/office/powerpoint/2010/main" val="2934119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95300" y="760138"/>
            <a:ext cx="7152167" cy="586599"/>
          </a:xfrm>
        </p:spPr>
        <p:txBody>
          <a:bodyPr/>
          <a:lstStyle/>
          <a:p>
            <a:r>
              <a:rPr lang="zh-CN" altLang="en-US" dirty="0"/>
              <a:t>作业</a:t>
            </a:r>
          </a:p>
        </p:txBody>
      </p:sp>
      <p:sp>
        <p:nvSpPr>
          <p:cNvPr id="4" name="矩形 3"/>
          <p:cNvSpPr>
            <a:spLocks noChangeArrowheads="1"/>
          </p:cNvSpPr>
          <p:nvPr/>
        </p:nvSpPr>
        <p:spPr bwMode="auto">
          <a:xfrm>
            <a:off x="609599" y="159208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命令行用户管理</a:t>
            </a:r>
          </a:p>
        </p:txBody>
      </p:sp>
    </p:spTree>
    <p:extLst>
      <p:ext uri="{BB962C8B-B14F-4D97-AF65-F5344CB8AC3E}">
        <p14:creationId xmlns:p14="http://schemas.microsoft.com/office/powerpoint/2010/main" val="1792117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3"/>
          <p:cNvSpPr>
            <a:spLocks noGrp="1" noChangeArrowheads="1"/>
          </p:cNvSpPr>
          <p:nvPr>
            <p:ph type="title"/>
          </p:nvPr>
        </p:nvSpPr>
        <p:spPr>
          <a:xfrm>
            <a:off x="379413" y="2654300"/>
            <a:ext cx="11288712" cy="1325563"/>
          </a:xfrm>
        </p:spPr>
        <p:txBody>
          <a:bodyPr/>
          <a:lstStyle/>
          <a:p>
            <a:pPr algn="ctr"/>
            <a:r>
              <a:rPr lang="zh-CN" altLang="en-US" sz="4800" dirty="0">
                <a:latin typeface="微软雅黑" pitchFamily="34" charset="-122"/>
                <a:ea typeface="微软雅黑" pitchFamily="34" charset="-122"/>
              </a:rPr>
              <a:t>谢   谢</a:t>
            </a:r>
          </a:p>
        </p:txBody>
      </p:sp>
      <p:sp>
        <p:nvSpPr>
          <p:cNvPr id="21507" name="副标题 4"/>
          <p:cNvSpPr>
            <a:spLocks noGrp="1" noChangeArrowheads="1"/>
          </p:cNvSpPr>
          <p:nvPr>
            <p:ph type="subTitle" idx="1"/>
          </p:nvPr>
        </p:nvSpPr>
        <p:spPr>
          <a:xfrm>
            <a:off x="1219200" y="4425950"/>
            <a:ext cx="9223375" cy="1654175"/>
          </a:xfrm>
        </p:spPr>
        <p:txBody>
          <a:bodyPr/>
          <a:lstStyle/>
          <a:p>
            <a:r>
              <a:rPr lang="zh-CN" altLang="en-US" sz="2400" dirty="0">
                <a:latin typeface="微软雅黑" pitchFamily="34" charset="-122"/>
                <a:ea typeface="微软雅黑" pitchFamily="34" charset="-122"/>
              </a:rPr>
              <a:t>咨询热线 </a:t>
            </a:r>
            <a:r>
              <a:rPr lang="en-US" altLang="zh-CN" sz="2400" dirty="0">
                <a:latin typeface="微软雅黑" pitchFamily="34" charset="-122"/>
                <a:ea typeface="微软雅黑" pitchFamily="34" charset="-122"/>
              </a:rPr>
              <a:t>400-080-6560</a:t>
            </a:r>
            <a:endParaRPr lang="zh-CN" altLang="en-US"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官方网站：</a:t>
            </a:r>
            <a:r>
              <a:rPr lang="en-US" altLang="zh-CN" sz="2400" dirty="0">
                <a:latin typeface="微软雅黑" pitchFamily="34" charset="-122"/>
                <a:ea typeface="微软雅黑" pitchFamily="34" charset="-122"/>
              </a:rPr>
              <a:t>http://</a:t>
            </a:r>
            <a:r>
              <a:rPr lang="en-US" altLang="zh-CN" sz="2400" dirty="0" err="1">
                <a:latin typeface="微软雅黑" pitchFamily="34" charset="-122"/>
                <a:ea typeface="微软雅黑" pitchFamily="34" charset="-122"/>
              </a:rPr>
              <a:t>www.magedu.com</a:t>
            </a:r>
            <a:endParaRPr lang="en-US" altLang="zh-CN" sz="2400" dirty="0">
              <a:latin typeface="微软雅黑" pitchFamily="34" charset="-122"/>
              <a:ea typeface="微软雅黑" pitchFamily="34" charset="-122"/>
            </a:endParaRPr>
          </a:p>
        </p:txBody>
      </p:sp>
      <p:sp>
        <p:nvSpPr>
          <p:cNvPr id="4" name="标题 6"/>
          <p:cNvSpPr txBox="1">
            <a:spLocks noChangeArrowheads="1"/>
          </p:cNvSpPr>
          <p:nvPr/>
        </p:nvSpPr>
        <p:spPr bwMode="auto">
          <a:xfrm>
            <a:off x="638175" y="960348"/>
            <a:ext cx="105156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lnSpc>
                <a:spcPct val="90000"/>
              </a:lnSpc>
              <a:spcBef>
                <a:spcPct val="0"/>
              </a:spcBef>
              <a:spcAft>
                <a:spcPct val="0"/>
              </a:spcAft>
              <a:defRPr sz="5400" b="1" kern="1200">
                <a:solidFill>
                  <a:srgbClr val="1D1D1D"/>
                </a:solidFill>
                <a:latin typeface="微软雅黑" panose="020B0503020204020204" charset="-122"/>
                <a:ea typeface="微软雅黑" panose="020B0503020204020204" charset="-122"/>
                <a:cs typeface="+mj-cs"/>
              </a:defRPr>
            </a:lvl1pPr>
            <a:lvl2pPr algn="l" rtl="0" fontAlgn="base">
              <a:lnSpc>
                <a:spcPct val="90000"/>
              </a:lnSpc>
              <a:spcBef>
                <a:spcPct val="0"/>
              </a:spcBef>
              <a:spcAft>
                <a:spcPct val="0"/>
              </a:spcAft>
              <a:defRPr sz="4400">
                <a:solidFill>
                  <a:schemeClr val="tx1"/>
                </a:solidFill>
                <a:latin typeface="Calibri Light" pitchFamily="34" charset="0"/>
                <a:ea typeface="宋体"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宋体"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宋体"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a:lstStyle>
          <a:p>
            <a:r>
              <a:rPr lang="zh-CN" altLang="en-US" sz="4800" dirty="0">
                <a:latin typeface="微软雅黑" pitchFamily="34" charset="-122"/>
                <a:ea typeface="微软雅黑" pitchFamily="34" charset="-122"/>
              </a:rPr>
              <a:t>祝大家学业有成</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自定义类型</a:t>
            </a:r>
          </a:p>
        </p:txBody>
      </p:sp>
      <p:sp>
        <p:nvSpPr>
          <p:cNvPr id="8" name="内容占位符 1"/>
          <p:cNvSpPr txBox="1">
            <a:spLocks/>
          </p:cNvSpPr>
          <p:nvPr/>
        </p:nvSpPr>
        <p:spPr>
          <a:xfrm>
            <a:off x="609600" y="1996545"/>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Format</a:t>
            </a:r>
            <a:r>
              <a:rPr lang="zh-CN" altLang="zh-CN" dirty="0"/>
              <a:t>可以时任意内置类型、函数签名、结构体、接口</a:t>
            </a:r>
          </a:p>
        </p:txBody>
      </p:sp>
      <p:pic>
        <p:nvPicPr>
          <p:cNvPr id="9" name="图片 8"/>
          <p:cNvPicPr/>
          <p:nvPr/>
        </p:nvPicPr>
        <p:blipFill>
          <a:blip r:embed="rId2"/>
          <a:stretch>
            <a:fillRect/>
          </a:stretch>
        </p:blipFill>
        <p:spPr>
          <a:xfrm>
            <a:off x="886600" y="2683392"/>
            <a:ext cx="4124325" cy="4000500"/>
          </a:xfrm>
          <a:prstGeom prst="rect">
            <a:avLst/>
          </a:prstGeom>
        </p:spPr>
      </p:pic>
      <p:pic>
        <p:nvPicPr>
          <p:cNvPr id="10" name="图片 9"/>
          <p:cNvPicPr/>
          <p:nvPr/>
        </p:nvPicPr>
        <p:blipFill>
          <a:blip r:embed="rId3"/>
          <a:stretch>
            <a:fillRect/>
          </a:stretch>
        </p:blipFill>
        <p:spPr>
          <a:xfrm>
            <a:off x="5911528" y="2683392"/>
            <a:ext cx="5855929" cy="3696143"/>
          </a:xfrm>
          <a:prstGeom prst="rect">
            <a:avLst/>
          </a:prstGeom>
        </p:spPr>
      </p:pic>
    </p:spTree>
    <p:extLst>
      <p:ext uri="{BB962C8B-B14F-4D97-AF65-F5344CB8AC3E}">
        <p14:creationId xmlns:p14="http://schemas.microsoft.com/office/powerpoint/2010/main" val="1678135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定义</a:t>
            </a:r>
          </a:p>
        </p:txBody>
      </p:sp>
      <p:sp>
        <p:nvSpPr>
          <p:cNvPr id="8" name="内容占位符 1"/>
          <p:cNvSpPr txBox="1">
            <a:spLocks/>
          </p:cNvSpPr>
          <p:nvPr/>
        </p:nvSpPr>
        <p:spPr>
          <a:xfrm>
            <a:off x="609600" y="1636071"/>
            <a:ext cx="11157857" cy="3743440"/>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en-US" dirty="0"/>
              <a:t>结构体定义使用</a:t>
            </a:r>
            <a:r>
              <a:rPr lang="en-US" altLang="zh-CN" dirty="0" err="1"/>
              <a:t>struct</a:t>
            </a:r>
            <a:r>
              <a:rPr lang="zh-CN" altLang="en-US" dirty="0"/>
              <a:t>标识，需要指定其包含的属性（名和类型），在定义结构体时可以为结构体指定结构体名（命名结构体），用于后续声明结构体变量使用</a:t>
            </a:r>
            <a:endParaRPr lang="zh-CN" altLang="zh-CN" dirty="0"/>
          </a:p>
        </p:txBody>
      </p:sp>
      <p:pic>
        <p:nvPicPr>
          <p:cNvPr id="7" name="图片 6"/>
          <p:cNvPicPr/>
          <p:nvPr/>
        </p:nvPicPr>
        <p:blipFill>
          <a:blip r:embed="rId2"/>
          <a:stretch>
            <a:fillRect/>
          </a:stretch>
        </p:blipFill>
        <p:spPr>
          <a:xfrm>
            <a:off x="933450" y="3507791"/>
            <a:ext cx="3676650" cy="2035759"/>
          </a:xfrm>
          <a:prstGeom prst="rect">
            <a:avLst/>
          </a:prstGeom>
        </p:spPr>
      </p:pic>
    </p:spTree>
    <p:extLst>
      <p:ext uri="{BB962C8B-B14F-4D97-AF65-F5344CB8AC3E}">
        <p14:creationId xmlns:p14="http://schemas.microsoft.com/office/powerpoint/2010/main" val="215649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声明</a:t>
            </a:r>
          </a:p>
        </p:txBody>
      </p:sp>
      <p:sp>
        <p:nvSpPr>
          <p:cNvPr id="8" name="内容占位符 1"/>
          <p:cNvSpPr txBox="1">
            <a:spLocks/>
          </p:cNvSpPr>
          <p:nvPr/>
        </p:nvSpPr>
        <p:spPr>
          <a:xfrm>
            <a:off x="609600" y="1636071"/>
            <a:ext cx="11157857" cy="3743440"/>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zh-CN" dirty="0"/>
              <a:t>声明结构体变量只需要定义变量类型为结构体名，变量中的每个属性被初始化为对应类型的零值。也可声明结构体指针变量，此时变量被初始化为</a:t>
            </a:r>
            <a:r>
              <a:rPr lang="en-US" altLang="zh-CN" dirty="0"/>
              <a:t>nil</a:t>
            </a:r>
            <a:endParaRPr lang="zh-CN" altLang="zh-CN" dirty="0"/>
          </a:p>
        </p:txBody>
      </p:sp>
      <p:pic>
        <p:nvPicPr>
          <p:cNvPr id="6" name="图片 5"/>
          <p:cNvPicPr/>
          <p:nvPr/>
        </p:nvPicPr>
        <p:blipFill>
          <a:blip r:embed="rId2"/>
          <a:stretch>
            <a:fillRect/>
          </a:stretch>
        </p:blipFill>
        <p:spPr>
          <a:xfrm>
            <a:off x="1009650" y="3052762"/>
            <a:ext cx="5448300" cy="2147888"/>
          </a:xfrm>
          <a:prstGeom prst="rect">
            <a:avLst/>
          </a:prstGeom>
        </p:spPr>
      </p:pic>
    </p:spTree>
    <p:extLst>
      <p:ext uri="{BB962C8B-B14F-4D97-AF65-F5344CB8AC3E}">
        <p14:creationId xmlns:p14="http://schemas.microsoft.com/office/powerpoint/2010/main" val="1613466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初始化</a:t>
            </a:r>
          </a:p>
        </p:txBody>
      </p:sp>
      <p:sp>
        <p:nvSpPr>
          <p:cNvPr id="8" name="内容占位符 1"/>
          <p:cNvSpPr txBox="1">
            <a:spLocks/>
          </p:cNvSpPr>
          <p:nvPr/>
        </p:nvSpPr>
        <p:spPr>
          <a:xfrm>
            <a:off x="609600" y="1636071"/>
            <a:ext cx="11157857" cy="3743440"/>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zh-CN" dirty="0"/>
              <a:t>使用结构体创建的变量叫做对应结构体的实例或者对象</a:t>
            </a:r>
          </a:p>
          <a:p>
            <a:pPr marL="457200" lvl="0" indent="-457200">
              <a:buFont typeface="+mj-lt"/>
              <a:buAutoNum type="alphaLcParenR"/>
            </a:pPr>
            <a:r>
              <a:rPr lang="zh-CN" altLang="zh-CN" dirty="0"/>
              <a:t>使用结构体零值初始化结构体值对象</a:t>
            </a:r>
            <a:endParaRPr lang="en-US" altLang="zh-CN" dirty="0"/>
          </a:p>
          <a:p>
            <a:pPr marL="457200" lvl="0" indent="-457200">
              <a:buFont typeface="+mj-lt"/>
              <a:buAutoNum type="alphaLcParenR"/>
            </a:pPr>
            <a:endParaRPr lang="en-US" altLang="zh-CN" dirty="0"/>
          </a:p>
          <a:p>
            <a:pPr marL="457200" indent="-457200">
              <a:buFont typeface="+mj-lt"/>
              <a:buAutoNum type="alphaLcParenR"/>
            </a:pPr>
            <a:r>
              <a:rPr lang="zh-CN" altLang="zh-CN" dirty="0"/>
              <a:t>使用结构体字面量初始化结构体值对象</a:t>
            </a:r>
          </a:p>
        </p:txBody>
      </p:sp>
      <p:pic>
        <p:nvPicPr>
          <p:cNvPr id="7" name="图片 6"/>
          <p:cNvPicPr/>
          <p:nvPr/>
        </p:nvPicPr>
        <p:blipFill>
          <a:blip r:embed="rId2"/>
          <a:stretch>
            <a:fillRect/>
          </a:stretch>
        </p:blipFill>
        <p:spPr>
          <a:xfrm>
            <a:off x="1159510" y="2999264"/>
            <a:ext cx="4447206" cy="265681"/>
          </a:xfrm>
          <a:prstGeom prst="rect">
            <a:avLst/>
          </a:prstGeom>
        </p:spPr>
      </p:pic>
      <p:pic>
        <p:nvPicPr>
          <p:cNvPr id="9" name="图片 8"/>
          <p:cNvPicPr/>
          <p:nvPr/>
        </p:nvPicPr>
        <p:blipFill>
          <a:blip r:embed="rId3"/>
          <a:stretch>
            <a:fillRect/>
          </a:stretch>
        </p:blipFill>
        <p:spPr>
          <a:xfrm>
            <a:off x="1159510" y="4148639"/>
            <a:ext cx="5848350" cy="2461743"/>
          </a:xfrm>
          <a:prstGeom prst="rect">
            <a:avLst/>
          </a:prstGeom>
        </p:spPr>
      </p:pic>
    </p:spTree>
    <p:extLst>
      <p:ext uri="{BB962C8B-B14F-4D97-AF65-F5344CB8AC3E}">
        <p14:creationId xmlns:p14="http://schemas.microsoft.com/office/powerpoint/2010/main" val="3383147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初始化</a:t>
            </a:r>
          </a:p>
        </p:txBody>
      </p:sp>
      <p:sp>
        <p:nvSpPr>
          <p:cNvPr id="8" name="内容占位符 1"/>
          <p:cNvSpPr txBox="1">
            <a:spLocks/>
          </p:cNvSpPr>
          <p:nvPr/>
        </p:nvSpPr>
        <p:spPr>
          <a:xfrm>
            <a:off x="609600" y="1636071"/>
            <a:ext cx="11157857" cy="3743440"/>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zh-CN" dirty="0"/>
              <a:t>使用结构体创建的变量叫做对应结构体的实例或者对象</a:t>
            </a:r>
          </a:p>
          <a:p>
            <a:pPr marL="457200" lvl="0" indent="-457200">
              <a:buFont typeface="+mj-lt"/>
              <a:buAutoNum type="alphaLcParenR" startAt="3"/>
            </a:pPr>
            <a:r>
              <a:rPr lang="zh-CN" altLang="en-US" dirty="0"/>
              <a:t>使用</a:t>
            </a:r>
            <a:r>
              <a:rPr lang="en-US" altLang="zh-CN" dirty="0"/>
              <a:t>new</a:t>
            </a:r>
            <a:r>
              <a:rPr lang="zh-CN" altLang="en-US" dirty="0"/>
              <a:t>函数进行初始化结构体指针对象</a:t>
            </a:r>
            <a:endParaRPr lang="en-US" altLang="zh-CN" dirty="0"/>
          </a:p>
          <a:p>
            <a:pPr marL="457200" lvl="0" indent="-457200">
              <a:buFont typeface="+mj-lt"/>
              <a:buAutoNum type="alphaLcParenR" startAt="3"/>
            </a:pPr>
            <a:endParaRPr lang="en-US" altLang="zh-CN" dirty="0"/>
          </a:p>
          <a:p>
            <a:pPr marL="457200" lvl="0" indent="-457200">
              <a:buFont typeface="+mj-lt"/>
              <a:buAutoNum type="alphaLcParenR" startAt="3"/>
            </a:pPr>
            <a:endParaRPr lang="en-US" altLang="zh-CN" dirty="0"/>
          </a:p>
          <a:p>
            <a:pPr marL="457200" indent="-457200">
              <a:buFont typeface="+mj-lt"/>
              <a:buAutoNum type="alphaLcParenR" startAt="3"/>
            </a:pPr>
            <a:r>
              <a:rPr lang="zh-CN" altLang="en-US" dirty="0"/>
              <a:t>使用结构体字面量初始化结构体指针对象</a:t>
            </a:r>
            <a:endParaRPr lang="zh-CN" altLang="zh-CN" dirty="0"/>
          </a:p>
        </p:txBody>
      </p:sp>
      <p:pic>
        <p:nvPicPr>
          <p:cNvPr id="10" name="图片 9"/>
          <p:cNvPicPr/>
          <p:nvPr/>
        </p:nvPicPr>
        <p:blipFill>
          <a:blip r:embed="rId2"/>
          <a:stretch>
            <a:fillRect/>
          </a:stretch>
        </p:blipFill>
        <p:spPr>
          <a:xfrm>
            <a:off x="1176337" y="3081337"/>
            <a:ext cx="7245768" cy="957263"/>
          </a:xfrm>
          <a:prstGeom prst="rect">
            <a:avLst/>
          </a:prstGeom>
        </p:spPr>
      </p:pic>
      <p:pic>
        <p:nvPicPr>
          <p:cNvPr id="11" name="图片 10"/>
          <p:cNvPicPr/>
          <p:nvPr/>
        </p:nvPicPr>
        <p:blipFill>
          <a:blip r:embed="rId3"/>
          <a:stretch>
            <a:fillRect/>
          </a:stretch>
        </p:blipFill>
        <p:spPr>
          <a:xfrm>
            <a:off x="1176337" y="4855216"/>
            <a:ext cx="6585430" cy="897884"/>
          </a:xfrm>
          <a:prstGeom prst="rect">
            <a:avLst/>
          </a:prstGeom>
        </p:spPr>
      </p:pic>
    </p:spTree>
    <p:extLst>
      <p:ext uri="{BB962C8B-B14F-4D97-AF65-F5344CB8AC3E}">
        <p14:creationId xmlns:p14="http://schemas.microsoft.com/office/powerpoint/2010/main" val="1007024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New</a:t>
            </a:r>
            <a:r>
              <a:rPr lang="zh-CN" altLang="en-US" sz="2800" b="1" dirty="0">
                <a:latin typeface="微软雅黑" panose="020B0503020204020204" pitchFamily="34" charset="-122"/>
                <a:ea typeface="微软雅黑" panose="020B0503020204020204" pitchFamily="34" charset="-122"/>
              </a:rPr>
              <a:t>函数</a:t>
            </a:r>
          </a:p>
        </p:txBody>
      </p:sp>
      <p:sp>
        <p:nvSpPr>
          <p:cNvPr id="8" name="内容占位符 1"/>
          <p:cNvSpPr txBox="1">
            <a:spLocks/>
          </p:cNvSpPr>
          <p:nvPr/>
        </p:nvSpPr>
        <p:spPr>
          <a:xfrm>
            <a:off x="609600" y="1996545"/>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altLang="zh-CN" dirty="0"/>
              <a:t>Go</a:t>
            </a:r>
            <a:r>
              <a:rPr lang="zh-CN" altLang="en-US" dirty="0"/>
              <a:t>语言中常定义</a:t>
            </a:r>
            <a:r>
              <a:rPr lang="en-US" altLang="zh-CN" dirty="0"/>
              <a:t>N(n)</a:t>
            </a:r>
            <a:r>
              <a:rPr lang="en-US" altLang="zh-CN" dirty="0" err="1"/>
              <a:t>ew</a:t>
            </a:r>
            <a:r>
              <a:rPr lang="en-US" altLang="zh-CN" dirty="0"/>
              <a:t>+</a:t>
            </a:r>
            <a:r>
              <a:rPr lang="zh-CN" altLang="en-US" dirty="0"/>
              <a:t>结构体名命名的函数用于创建对应的结构体值对象或指针对象</a:t>
            </a:r>
            <a:endParaRPr lang="zh-CN" altLang="zh-CN" dirty="0"/>
          </a:p>
        </p:txBody>
      </p:sp>
      <p:pic>
        <p:nvPicPr>
          <p:cNvPr id="7" name="图片 6"/>
          <p:cNvPicPr/>
          <p:nvPr/>
        </p:nvPicPr>
        <p:blipFill>
          <a:blip r:embed="rId2"/>
          <a:stretch>
            <a:fillRect/>
          </a:stretch>
        </p:blipFill>
        <p:spPr>
          <a:xfrm>
            <a:off x="909960" y="3234054"/>
            <a:ext cx="7129140" cy="1261745"/>
          </a:xfrm>
          <a:prstGeom prst="rect">
            <a:avLst/>
          </a:prstGeom>
        </p:spPr>
      </p:pic>
      <p:pic>
        <p:nvPicPr>
          <p:cNvPr id="11" name="图片 10"/>
          <p:cNvPicPr/>
          <p:nvPr/>
        </p:nvPicPr>
        <p:blipFill>
          <a:blip r:embed="rId3"/>
          <a:stretch>
            <a:fillRect/>
          </a:stretch>
        </p:blipFill>
        <p:spPr>
          <a:xfrm>
            <a:off x="909959" y="4772452"/>
            <a:ext cx="7129141" cy="599648"/>
          </a:xfrm>
          <a:prstGeom prst="rect">
            <a:avLst/>
          </a:prstGeom>
        </p:spPr>
      </p:pic>
    </p:spTree>
    <p:extLst>
      <p:ext uri="{BB962C8B-B14F-4D97-AF65-F5344CB8AC3E}">
        <p14:creationId xmlns:p14="http://schemas.microsoft.com/office/powerpoint/2010/main" val="2384469092"/>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5491</TotalTime>
  <Pages>0</Pages>
  <Words>1353</Words>
  <Characters>0</Characters>
  <Application>Microsoft Office PowerPoint</Application>
  <DocSecurity>0</DocSecurity>
  <PresentationFormat>宽屏</PresentationFormat>
  <Lines>0</Lines>
  <Paragraphs>131</Paragraphs>
  <Slides>34</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Open Sans Light</vt:lpstr>
      <vt:lpstr>宋体</vt:lpstr>
      <vt:lpstr>微软雅黑</vt:lpstr>
      <vt:lpstr>Arial</vt:lpstr>
      <vt:lpstr>Calibri</vt:lpstr>
      <vt:lpstr>Wingdings</vt:lpstr>
      <vt:lpstr>自定义设计方案</vt:lpstr>
      <vt:lpstr>手撕GO语言</vt:lpstr>
      <vt:lpstr>课程内容</vt:lpstr>
      <vt:lpstr>结构体</vt:lpstr>
      <vt:lpstr>结构体</vt:lpstr>
      <vt:lpstr>结构体</vt:lpstr>
      <vt:lpstr>结构体</vt:lpstr>
      <vt:lpstr>结构体</vt:lpstr>
      <vt:lpstr>结构体</vt:lpstr>
      <vt:lpstr>结构体</vt:lpstr>
      <vt:lpstr>结构体</vt:lpstr>
      <vt:lpstr>结构体</vt:lpstr>
      <vt:lpstr>结构体-命名嵌入</vt:lpstr>
      <vt:lpstr>结构体-命名嵌入</vt:lpstr>
      <vt:lpstr>结构体-匿名嵌入</vt:lpstr>
      <vt:lpstr>结构体-匿名嵌入</vt:lpstr>
      <vt:lpstr>结构体-匿名嵌入</vt:lpstr>
      <vt:lpstr>结构体-匿名嵌入</vt:lpstr>
      <vt:lpstr>结构体-指针类型嵌入</vt:lpstr>
      <vt:lpstr>结构体-指针类型嵌入</vt:lpstr>
      <vt:lpstr>结构体-指针类型嵌入</vt:lpstr>
      <vt:lpstr>结构体</vt:lpstr>
      <vt:lpstr>方法</vt:lpstr>
      <vt:lpstr>方法</vt:lpstr>
      <vt:lpstr>方法</vt:lpstr>
      <vt:lpstr>方法</vt:lpstr>
      <vt:lpstr>方法</vt:lpstr>
      <vt:lpstr>方法</vt:lpstr>
      <vt:lpstr>方法</vt:lpstr>
      <vt:lpstr>方法</vt:lpstr>
      <vt:lpstr>方法</vt:lpstr>
      <vt:lpstr>方法</vt:lpstr>
      <vt:lpstr>练习</vt:lpstr>
      <vt:lpstr>作业</vt:lpstr>
      <vt:lpstr>谢   谢</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214</cp:revision>
  <dcterms:created xsi:type="dcterms:W3CDTF">2017-03-01T07:00:29Z</dcterms:created>
  <dcterms:modified xsi:type="dcterms:W3CDTF">2020-05-10T06:27:44Z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