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3" r:id="rId14"/>
    <p:sldId id="270" r:id="rId15"/>
    <p:sldId id="275" r:id="rId16"/>
    <p:sldId id="276" r:id="rId17"/>
    <p:sldId id="266" r:id="rId18"/>
    <p:sldId id="267" r:id="rId19"/>
    <p:sldId id="268" r:id="rId20"/>
    <p:sldId id="259" r:id="rId21"/>
    <p:sldId id="274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Stem Cell Engineering Informatics in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Status of LIMS2, HTGT and WGE </a:t>
            </a:r>
            <a:r>
              <a:rPr lang="en-US" sz="2400" dirty="0" smtClean="0"/>
              <a:t>systems</a:t>
            </a:r>
          </a:p>
          <a:p>
            <a:endParaRPr lang="en-US" sz="2400" dirty="0"/>
          </a:p>
          <a:p>
            <a:r>
              <a:rPr lang="en-US" sz="2400" smtClean="0"/>
              <a:t>17 March 2015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84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genotyping/PCR/sequencing primer generation</a:t>
            </a:r>
          </a:p>
          <a:p>
            <a:r>
              <a:rPr lang="en-US" dirty="0" smtClean="0"/>
              <a:t>JavaScript trace viewer for Sequencing QC review</a:t>
            </a:r>
          </a:p>
          <a:p>
            <a:r>
              <a:rPr lang="en-US" dirty="0" smtClean="0"/>
              <a:t>CRISPR QC</a:t>
            </a:r>
          </a:p>
          <a:p>
            <a:r>
              <a:rPr lang="en-US" dirty="0" smtClean="0"/>
              <a:t>Bar coding check-in/check-out and tracking</a:t>
            </a:r>
          </a:p>
          <a:p>
            <a:pPr lvl="1"/>
            <a:r>
              <a:rPr lang="en-US" dirty="0" smtClean="0"/>
              <a:t>Plate versioning required as a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1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LIMS2 Public Access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978"/>
          <a:stretch/>
        </p:blipFill>
        <p:spPr>
          <a:xfrm>
            <a:off x="0" y="2079033"/>
            <a:ext cx="9144000" cy="30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7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26" t="10270" r="10646"/>
          <a:stretch/>
        </p:blipFill>
        <p:spPr>
          <a:xfrm>
            <a:off x="797940" y="1786843"/>
            <a:ext cx="7372517" cy="47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4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fine detail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62" t="10312" r="10345"/>
          <a:stretch/>
        </p:blipFill>
        <p:spPr>
          <a:xfrm>
            <a:off x="929242" y="1775801"/>
            <a:ext cx="7268738" cy="47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CRISPR QC Trace Viewer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184" t="10169"/>
          <a:stretch/>
        </p:blipFill>
        <p:spPr>
          <a:xfrm>
            <a:off x="549275" y="1640750"/>
            <a:ext cx="8121288" cy="47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LIMS2 is a well-relationship system</a:t>
            </a:r>
          </a:p>
          <a:p>
            <a:r>
              <a:rPr lang="en-US" dirty="0" smtClean="0"/>
              <a:t>As of today:</a:t>
            </a:r>
          </a:p>
          <a:p>
            <a:r>
              <a:rPr lang="en-US" dirty="0" smtClean="0"/>
              <a:t>412,157 wells</a:t>
            </a:r>
          </a:p>
          <a:p>
            <a:r>
              <a:rPr lang="en-US" dirty="0" smtClean="0"/>
              <a:t>20,000 design genes</a:t>
            </a:r>
          </a:p>
          <a:p>
            <a:pPr lvl="1"/>
            <a:r>
              <a:rPr lang="en-US" dirty="0" smtClean="0"/>
              <a:t>Mouse 17,780</a:t>
            </a:r>
            <a:r>
              <a:rPr lang="en-US" baseline="30000" dirty="0" smtClean="0"/>
              <a:t>*</a:t>
            </a:r>
          </a:p>
          <a:p>
            <a:pPr lvl="1"/>
            <a:r>
              <a:rPr lang="en-US" dirty="0" smtClean="0"/>
              <a:t>Human 1,987</a:t>
            </a:r>
          </a:p>
          <a:p>
            <a:pPr marL="0" indent="0">
              <a:buNone/>
            </a:pPr>
            <a:endParaRPr lang="en-US" sz="1600" baseline="30000" dirty="0" smtClean="0"/>
          </a:p>
          <a:p>
            <a:pPr marL="0" indent="0">
              <a:buNone/>
            </a:pPr>
            <a:r>
              <a:rPr lang="en-US" sz="1600" baseline="30000" dirty="0" smtClean="0"/>
              <a:t>*</a:t>
            </a:r>
            <a:r>
              <a:rPr lang="en-US" sz="1600" dirty="0" smtClean="0"/>
              <a:t>Does not include data in HTGT2 that is not included in LIMS2</a:t>
            </a:r>
          </a:p>
        </p:txBody>
      </p:sp>
    </p:spTree>
    <p:extLst>
      <p:ext uri="{BB962C8B-B14F-4D97-AF65-F5344CB8AC3E}">
        <p14:creationId xmlns:p14="http://schemas.microsoft.com/office/powerpoint/2010/main" val="129525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looks to LIMS2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560" b="7075"/>
          <a:stretch/>
        </p:blipFill>
        <p:spPr>
          <a:xfrm>
            <a:off x="0" y="2126832"/>
            <a:ext cx="9144000" cy="38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4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340" b="18067"/>
          <a:stretch/>
        </p:blipFill>
        <p:spPr>
          <a:xfrm>
            <a:off x="152400" y="1444532"/>
            <a:ext cx="8835307" cy="49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3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WGE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a Dancer app</a:t>
            </a:r>
          </a:p>
          <a:p>
            <a:r>
              <a:rPr lang="en-US" dirty="0" smtClean="0"/>
              <a:t>Now a Perl/Catalyst/</a:t>
            </a:r>
            <a:r>
              <a:rPr lang="en-US" dirty="0" err="1" smtClean="0"/>
              <a:t>DBIx</a:t>
            </a:r>
            <a:r>
              <a:rPr lang="en-US" dirty="0" smtClean="0"/>
              <a:t>::Class/</a:t>
            </a:r>
            <a:r>
              <a:rPr lang="en-US" dirty="0" err="1" smtClean="0"/>
              <a:t>PostgreSQL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Genome browser interface to a database of CRISPR sites in the Human and Mouse genomes</a:t>
            </a:r>
          </a:p>
          <a:p>
            <a:r>
              <a:rPr lang="en-US" dirty="0" smtClean="0"/>
              <a:t>Uses an in memory index served by separate server</a:t>
            </a:r>
          </a:p>
          <a:p>
            <a:r>
              <a:rPr lang="en-US" dirty="0" smtClean="0"/>
              <a:t>Off-targets are calculated and stored</a:t>
            </a:r>
          </a:p>
          <a:p>
            <a:pPr lvl="1"/>
            <a:r>
              <a:rPr lang="en-US" dirty="0" smtClean="0"/>
              <a:t>batch mode or via genome browser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WGE </a:t>
            </a:r>
            <a:r>
              <a:rPr lang="en-US" dirty="0" err="1" smtClean="0"/>
              <a:t>Genoverse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Genome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09" t="9340" r="4484" b="5449"/>
          <a:stretch/>
        </p:blipFill>
        <p:spPr>
          <a:xfrm>
            <a:off x="427067" y="640567"/>
            <a:ext cx="8164484" cy="58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we trying to achieve with our systems?</a:t>
            </a:r>
          </a:p>
          <a:p>
            <a:r>
              <a:rPr lang="en-US" dirty="0" smtClean="0"/>
              <a:t>Overall landscape of systems</a:t>
            </a:r>
          </a:p>
          <a:p>
            <a:r>
              <a:rPr lang="en-US" dirty="0" smtClean="0"/>
              <a:t>HTGT – legacy but still used</a:t>
            </a:r>
          </a:p>
          <a:p>
            <a:r>
              <a:rPr lang="en-US" dirty="0" smtClean="0"/>
              <a:t>LIMS2 – the current LIMS still actively developed</a:t>
            </a:r>
          </a:p>
          <a:p>
            <a:r>
              <a:rPr lang="en-US" dirty="0" smtClean="0"/>
              <a:t>WGE – a research tool for CRISPR genome editing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79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177"/>
          <a:stretch/>
        </p:blipFill>
        <p:spPr>
          <a:xfrm>
            <a:off x="1281199" y="1632623"/>
            <a:ext cx="6886090" cy="48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users for the move to read-only HTGT</a:t>
            </a:r>
          </a:p>
          <a:p>
            <a:r>
              <a:rPr lang="en-US" dirty="0" smtClean="0"/>
              <a:t>Migration of LIMS2 to Ubuntu 12.04 or (preferably) 14.04</a:t>
            </a:r>
          </a:p>
          <a:p>
            <a:r>
              <a:rPr lang="en-US" dirty="0" smtClean="0"/>
              <a:t>Review of Deployment strategy for LIMS2 and WGE</a:t>
            </a:r>
          </a:p>
          <a:p>
            <a:pPr lvl="1"/>
            <a:r>
              <a:rPr lang="en-US" dirty="0" smtClean="0"/>
              <a:t>Currently bespoke</a:t>
            </a:r>
          </a:p>
          <a:p>
            <a:pPr lvl="1"/>
            <a:r>
              <a:rPr lang="en-US" dirty="0" smtClean="0"/>
              <a:t>Consideration of publicly available tools</a:t>
            </a:r>
          </a:p>
          <a:p>
            <a:pPr lvl="2"/>
            <a:r>
              <a:rPr lang="en-US" dirty="0" smtClean="0"/>
              <a:t>Puppet, Chef etc.</a:t>
            </a:r>
          </a:p>
          <a:p>
            <a:r>
              <a:rPr lang="en-US" dirty="0" smtClean="0"/>
              <a:t>Extend functions of LIMS2 as a tracking system driven by user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9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3859462" cy="49041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Informatics Group 2015</a:t>
            </a:r>
          </a:p>
          <a:p>
            <a:pPr lvl="1"/>
            <a:r>
              <a:rPr lang="en-US" dirty="0"/>
              <a:t>Anna </a:t>
            </a:r>
            <a:r>
              <a:rPr lang="en-US" dirty="0" err="1"/>
              <a:t>Farne</a:t>
            </a:r>
            <a:endParaRPr lang="en-US" dirty="0"/>
          </a:p>
          <a:p>
            <a:pPr lvl="1"/>
            <a:r>
              <a:rPr lang="en-US" dirty="0"/>
              <a:t>Tiago </a:t>
            </a:r>
            <a:r>
              <a:rPr lang="en-US" dirty="0" err="1" smtClean="0"/>
              <a:t>Grego</a:t>
            </a:r>
            <a:endParaRPr lang="en-US" dirty="0" smtClean="0"/>
          </a:p>
          <a:p>
            <a:pPr lvl="1"/>
            <a:r>
              <a:rPr lang="en-US" dirty="0" smtClean="0"/>
              <a:t>David Parry-Smith</a:t>
            </a:r>
            <a:endParaRPr lang="en-US" dirty="0"/>
          </a:p>
          <a:p>
            <a:pPr lvl="1"/>
            <a:r>
              <a:rPr lang="en-US" dirty="0" err="1" smtClean="0"/>
              <a:t>Saj</a:t>
            </a:r>
            <a:r>
              <a:rPr lang="en-US" dirty="0" smtClean="0"/>
              <a:t> Pereira</a:t>
            </a:r>
          </a:p>
          <a:p>
            <a:pPr marL="355600" indent="-342900"/>
            <a:r>
              <a:rPr lang="en-US" dirty="0" smtClean="0"/>
              <a:t>Ex-members</a:t>
            </a:r>
          </a:p>
          <a:p>
            <a:pPr lvl="1"/>
            <a:r>
              <a:rPr lang="en-US" dirty="0" smtClean="0"/>
              <a:t>Andrew </a:t>
            </a:r>
            <a:r>
              <a:rPr lang="en-US" dirty="0" err="1" smtClean="0"/>
              <a:t>Sparkes</a:t>
            </a:r>
            <a:endParaRPr lang="en-US" dirty="0" smtClean="0"/>
          </a:p>
          <a:p>
            <a:pPr lvl="1"/>
            <a:r>
              <a:rPr lang="en-US" dirty="0" smtClean="0"/>
              <a:t>Alex </a:t>
            </a:r>
            <a:r>
              <a:rPr lang="en-US" dirty="0" err="1" smtClean="0"/>
              <a:t>Hodgkins</a:t>
            </a:r>
            <a:endParaRPr lang="en-US" dirty="0" smtClean="0"/>
          </a:p>
          <a:p>
            <a:pPr lvl="1"/>
            <a:r>
              <a:rPr lang="en-US" dirty="0" smtClean="0"/>
              <a:t>Richard </a:t>
            </a:r>
            <a:r>
              <a:rPr lang="en-US" dirty="0" err="1" smtClean="0"/>
              <a:t>Easty</a:t>
            </a:r>
            <a:endParaRPr lang="en-US" dirty="0" smtClean="0"/>
          </a:p>
          <a:p>
            <a:pPr lvl="1"/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Iyer</a:t>
            </a:r>
            <a:endParaRPr lang="en-US" dirty="0" smtClean="0"/>
          </a:p>
          <a:p>
            <a:r>
              <a:rPr lang="en-US" dirty="0" smtClean="0"/>
              <a:t>New role – </a:t>
            </a:r>
            <a:r>
              <a:rPr lang="en-US" dirty="0" err="1" smtClean="0"/>
              <a:t>Imits</a:t>
            </a:r>
            <a:r>
              <a:rPr lang="en-US" dirty="0" smtClean="0"/>
              <a:t> lead</a:t>
            </a:r>
          </a:p>
          <a:p>
            <a:pPr lvl="1"/>
            <a:r>
              <a:rPr lang="en-US" dirty="0" smtClean="0"/>
              <a:t>Peter Matthews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5273" y="2730837"/>
            <a:ext cx="3429187" cy="212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Scientists</a:t>
            </a:r>
          </a:p>
          <a:p>
            <a:pPr lvl="1"/>
            <a:r>
              <a:rPr lang="en-US" dirty="0" smtClean="0"/>
              <a:t>Wendy </a:t>
            </a:r>
            <a:r>
              <a:rPr lang="en-US" dirty="0" err="1" smtClean="0"/>
              <a:t>Bushell</a:t>
            </a:r>
            <a:endParaRPr lang="en-US" dirty="0" smtClean="0"/>
          </a:p>
          <a:p>
            <a:pPr lvl="1"/>
            <a:r>
              <a:rPr lang="en-US" dirty="0" smtClean="0"/>
              <a:t>Barry Rosen</a:t>
            </a:r>
          </a:p>
          <a:p>
            <a:pPr lvl="1"/>
            <a:r>
              <a:rPr lang="en-US" dirty="0" smtClean="0"/>
              <a:t>Mark Thomas</a:t>
            </a:r>
          </a:p>
          <a:p>
            <a:pPr lvl="1"/>
            <a:r>
              <a:rPr lang="en-US" dirty="0" smtClean="0"/>
              <a:t>Bill </a:t>
            </a:r>
            <a:r>
              <a:rPr lang="en-US" dirty="0" err="1" smtClean="0"/>
              <a:t>Skarnes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3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aiming to achieve?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systems for wells that are manipulated in the lab</a:t>
            </a:r>
          </a:p>
          <a:p>
            <a:r>
              <a:rPr lang="en-US" dirty="0" smtClean="0"/>
              <a:t>Tools for reporting over those wells</a:t>
            </a:r>
          </a:p>
          <a:p>
            <a:r>
              <a:rPr lang="en-US" dirty="0" smtClean="0"/>
              <a:t>Tools for engineering designs</a:t>
            </a:r>
          </a:p>
          <a:p>
            <a:r>
              <a:rPr lang="en-US" dirty="0" smtClean="0"/>
              <a:t>Tools for designing, tracking and reporting CRISPR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7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1" t="9504" r="6833" b="41664"/>
          <a:stretch/>
        </p:blipFill>
        <p:spPr>
          <a:xfrm>
            <a:off x="696793" y="2213889"/>
            <a:ext cx="7687197" cy="3348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8983" y="1730655"/>
            <a:ext cx="336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URL: </a:t>
            </a:r>
            <a:r>
              <a:rPr lang="en-US" dirty="0" err="1" smtClean="0"/>
              <a:t>www.sanger.ac.uk</a:t>
            </a:r>
            <a:r>
              <a:rPr lang="en-US" dirty="0" smtClean="0"/>
              <a:t>/</a:t>
            </a:r>
            <a:r>
              <a:rPr lang="en-US" dirty="0" err="1" smtClean="0"/>
              <a:t>htgt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1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HTGT – High-Throughput Gene Targeting</a:t>
            </a:r>
          </a:p>
          <a:p>
            <a:pPr lvl="1"/>
            <a:r>
              <a:rPr lang="en-US" dirty="0" smtClean="0"/>
              <a:t>The ‘original’ LIMS for Team87</a:t>
            </a:r>
          </a:p>
          <a:p>
            <a:pPr lvl="1"/>
            <a:r>
              <a:rPr lang="en-US" dirty="0" smtClean="0"/>
              <a:t>Perl/Catalyst/DBI/</a:t>
            </a:r>
            <a:r>
              <a:rPr lang="en-US" dirty="0" err="1" smtClean="0"/>
              <a:t>DBIx</a:t>
            </a:r>
            <a:r>
              <a:rPr lang="en-US" dirty="0" smtClean="0"/>
              <a:t>::Class/Oracle</a:t>
            </a:r>
          </a:p>
          <a:p>
            <a:pPr lvl="1"/>
            <a:r>
              <a:rPr lang="en-US" dirty="0" smtClean="0"/>
              <a:t>Was running on Etch (aka ancient version of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‘legacy’ system supporting Mouse (only)</a:t>
            </a:r>
          </a:p>
          <a:p>
            <a:pPr lvl="1"/>
            <a:r>
              <a:rPr lang="en-US" dirty="0" smtClean="0"/>
              <a:t>Essentially relational ‘one well -&gt; one parent’ model</a:t>
            </a:r>
          </a:p>
          <a:p>
            <a:pPr lvl="2"/>
            <a:r>
              <a:rPr lang="en-US" dirty="0" smtClean="0"/>
              <a:t>A kind of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2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HTGT2 – The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 of systems support for Etch O/S</a:t>
            </a:r>
          </a:p>
          <a:p>
            <a:pPr lvl="1"/>
            <a:r>
              <a:rPr lang="en-US" dirty="0" smtClean="0"/>
              <a:t>drives effort to migrate to Ubuntu Precise (VMs)</a:t>
            </a:r>
          </a:p>
          <a:p>
            <a:pPr lvl="1"/>
            <a:r>
              <a:rPr lang="en-US" dirty="0" smtClean="0"/>
              <a:t>The painstaking task of gathering all Perl modules required:</a:t>
            </a:r>
          </a:p>
          <a:p>
            <a:pPr lvl="2"/>
            <a:r>
              <a:rPr lang="en-US" dirty="0" smtClean="0"/>
              <a:t>Local – multiple subversion repositories re-</a:t>
            </a:r>
            <a:r>
              <a:rPr lang="en-US" dirty="0" err="1" smtClean="0"/>
              <a:t>organised</a:t>
            </a:r>
            <a:r>
              <a:rPr lang="en-US" dirty="0" smtClean="0"/>
              <a:t> into handful of GIT repositories (using GIT </a:t>
            </a:r>
            <a:r>
              <a:rPr lang="en-US" dirty="0" err="1" smtClean="0"/>
              <a:t>submodules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tgt</a:t>
            </a:r>
            <a:r>
              <a:rPr lang="en-US" dirty="0" smtClean="0"/>
              <a:t>-root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tgt</a:t>
            </a:r>
            <a:r>
              <a:rPr lang="en-US" dirty="0" smtClean="0"/>
              <a:t>-batch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tgt</a:t>
            </a:r>
            <a:r>
              <a:rPr lang="en-US" dirty="0" smtClean="0"/>
              <a:t>-app</a:t>
            </a:r>
          </a:p>
          <a:p>
            <a:pPr lvl="2"/>
            <a:r>
              <a:rPr lang="en-US" dirty="0" smtClean="0"/>
              <a:t>CPAN modules for </a:t>
            </a:r>
            <a:r>
              <a:rPr lang="en-US" dirty="0"/>
              <a:t>P</a:t>
            </a:r>
            <a:r>
              <a:rPr lang="en-US" dirty="0" smtClean="0"/>
              <a:t>erl 5.14.4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6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HTGT2 code 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06" t="17323" r="35597" b="12474"/>
          <a:stretch/>
        </p:blipFill>
        <p:spPr>
          <a:xfrm>
            <a:off x="2090377" y="1579388"/>
            <a:ext cx="4855073" cy="45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2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Supports:</a:t>
            </a:r>
          </a:p>
          <a:p>
            <a:pPr lvl="1"/>
            <a:r>
              <a:rPr lang="en-US" dirty="0" smtClean="0"/>
              <a:t>both Human and Mouse species</a:t>
            </a:r>
          </a:p>
          <a:p>
            <a:pPr lvl="1"/>
            <a:r>
              <a:rPr lang="en-US" dirty="0" smtClean="0"/>
              <a:t>Gibson Designs</a:t>
            </a:r>
          </a:p>
          <a:p>
            <a:pPr lvl="1"/>
            <a:r>
              <a:rPr lang="en-US" dirty="0" smtClean="0"/>
              <a:t>CRISPR/Cas9 support</a:t>
            </a:r>
          </a:p>
          <a:p>
            <a:r>
              <a:rPr lang="en-US" dirty="0" smtClean="0"/>
              <a:t>Runs on Ubuntu 10.04 (Lucid lynx)</a:t>
            </a:r>
          </a:p>
          <a:p>
            <a:pPr lvl="1"/>
            <a:r>
              <a:rPr lang="en-US" dirty="0" smtClean="0"/>
              <a:t>Perl 5.10.1 (…old!)</a:t>
            </a:r>
          </a:p>
          <a:p>
            <a:pPr lvl="1"/>
            <a:r>
              <a:rPr lang="en-US" dirty="0" smtClean="0"/>
              <a:t>Catalyst/</a:t>
            </a:r>
            <a:r>
              <a:rPr lang="en-US" dirty="0" err="1" smtClean="0"/>
              <a:t>DBIx</a:t>
            </a:r>
            <a:r>
              <a:rPr lang="en-US" dirty="0" smtClean="0"/>
              <a:t>::Class/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More use of JavaScript</a:t>
            </a:r>
            <a:endParaRPr lang="en-US" dirty="0"/>
          </a:p>
          <a:p>
            <a:pPr lvl="1"/>
            <a:r>
              <a:rPr lang="en-US" dirty="0" err="1" smtClean="0"/>
              <a:t>ExtJS</a:t>
            </a:r>
            <a:r>
              <a:rPr lang="en-US" dirty="0" smtClean="0"/>
              <a:t> for flexible table widget</a:t>
            </a:r>
          </a:p>
          <a:p>
            <a:pPr lvl="1"/>
            <a:r>
              <a:rPr lang="en-US" dirty="0" err="1" smtClean="0"/>
              <a:t>Genoverse</a:t>
            </a:r>
            <a:r>
              <a:rPr lang="en-US" dirty="0" smtClean="0"/>
              <a:t> genome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5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LIMS2 -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155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well can have … multiple parent wells!</a:t>
            </a:r>
          </a:p>
          <a:p>
            <a:r>
              <a:rPr lang="en-US" dirty="0" smtClean="0"/>
              <a:t>Re-arrays, extensive parameter validation</a:t>
            </a:r>
          </a:p>
          <a:p>
            <a:r>
              <a:rPr lang="en-US" dirty="0" smtClean="0"/>
              <a:t>Access the DB through the model.</a:t>
            </a:r>
          </a:p>
          <a:p>
            <a:pPr lvl="1"/>
            <a:r>
              <a:rPr lang="en-US" dirty="0" smtClean="0"/>
              <a:t>Thin controller/fat model.</a:t>
            </a:r>
          </a:p>
          <a:p>
            <a:r>
              <a:rPr lang="en-US" dirty="0" smtClean="0"/>
              <a:t>Shares QC system with HTGT2</a:t>
            </a:r>
          </a:p>
          <a:p>
            <a:pPr lvl="1"/>
            <a:r>
              <a:rPr lang="en-US" dirty="0" smtClean="0"/>
              <a:t>For Farm3 submission</a:t>
            </a:r>
          </a:p>
          <a:p>
            <a:r>
              <a:rPr lang="en-US" dirty="0" smtClean="0"/>
              <a:t>Directed Acyclic Graph</a:t>
            </a:r>
            <a:endParaRPr lang="en-US" dirty="0"/>
          </a:p>
          <a:p>
            <a:r>
              <a:rPr lang="en-US" dirty="0" smtClean="0"/>
              <a:t>Graph Support is limited in </a:t>
            </a:r>
            <a:r>
              <a:rPr lang="en-US" dirty="0" err="1" smtClean="0"/>
              <a:t>DBIx</a:t>
            </a:r>
            <a:r>
              <a:rPr lang="en-US" dirty="0" smtClean="0"/>
              <a:t>::Class and ANSI SQL</a:t>
            </a:r>
          </a:p>
          <a:p>
            <a:pPr lvl="1"/>
            <a:r>
              <a:rPr lang="en-US" dirty="0" smtClean="0"/>
              <a:t>‘WITH RECURSIVE’ required in </a:t>
            </a:r>
            <a:r>
              <a:rPr lang="en-US" dirty="0" err="1" smtClean="0"/>
              <a:t>PostgreSQL</a:t>
            </a:r>
            <a:r>
              <a:rPr lang="en-US" dirty="0" smtClean="0"/>
              <a:t> to permit searching across the graph</a:t>
            </a:r>
          </a:p>
          <a:p>
            <a:pPr lvl="2"/>
            <a:r>
              <a:rPr lang="en-US" dirty="0" smtClean="0"/>
              <a:t>No support in </a:t>
            </a:r>
            <a:r>
              <a:rPr lang="en-US" dirty="0" err="1" smtClean="0"/>
              <a:t>DBIx</a:t>
            </a:r>
            <a:r>
              <a:rPr lang="en-US" dirty="0" smtClean="0"/>
              <a:t>::Class … yet</a:t>
            </a:r>
          </a:p>
          <a:p>
            <a:pPr lvl="2"/>
            <a:r>
              <a:rPr lang="en-US" dirty="0" smtClean="0"/>
              <a:t>Required for fast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1498</TotalTime>
  <Words>617</Words>
  <Application>Microsoft Macintosh PowerPoint</Application>
  <PresentationFormat>On-screen Show (4:3)</PresentationFormat>
  <Paragraphs>117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Breeze</vt:lpstr>
      <vt:lpstr>Stem Cell Engineering Informatics in 2015</vt:lpstr>
      <vt:lpstr>Talk Outline</vt:lpstr>
      <vt:lpstr>What are we aiming to achieve?</vt:lpstr>
      <vt:lpstr>The Landscape</vt:lpstr>
      <vt:lpstr>HTGT</vt:lpstr>
      <vt:lpstr>HTGT2 – The migration</vt:lpstr>
      <vt:lpstr>HTGT2 code repo</vt:lpstr>
      <vt:lpstr>LIMS2</vt:lpstr>
      <vt:lpstr>LIMS2 - architecture</vt:lpstr>
      <vt:lpstr>Recent features</vt:lpstr>
      <vt:lpstr>LIMS2 Public Access</vt:lpstr>
      <vt:lpstr>Drill down …</vt:lpstr>
      <vt:lpstr>… and fine detail</vt:lpstr>
      <vt:lpstr>CRISPR QC Trace Viewer</vt:lpstr>
      <vt:lpstr>How much data?</vt:lpstr>
      <vt:lpstr>How it looks to LIMS2</vt:lpstr>
      <vt:lpstr>WGE</vt:lpstr>
      <vt:lpstr>WGE - Implementation</vt:lpstr>
      <vt:lpstr>WGE Genoverse Genome Browser</vt:lpstr>
      <vt:lpstr>Wiki Documentation</vt:lpstr>
      <vt:lpstr>Future Plans</vt:lpstr>
      <vt:lpstr>People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Cell Engineering Informatics in 2015</dc:title>
  <dc:creator>David Parry-Smith</dc:creator>
  <cp:lastModifiedBy>David Parry-Smith</cp:lastModifiedBy>
  <cp:revision>42</cp:revision>
  <dcterms:created xsi:type="dcterms:W3CDTF">2015-03-09T10:42:09Z</dcterms:created>
  <dcterms:modified xsi:type="dcterms:W3CDTF">2015-03-17T09:44:05Z</dcterms:modified>
</cp:coreProperties>
</file>