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7374" autoAdjust="0"/>
  </p:normalViewPr>
  <p:slideViewPr>
    <p:cSldViewPr snapToGrid="0" snapToObjects="1">
      <p:cViewPr>
        <p:scale>
          <a:sx n="100" d="100"/>
          <a:sy n="100" d="100"/>
        </p:scale>
        <p:origin x="-3768" y="-16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18B1-73A9-614D-9720-773711B0B15A}" type="datetimeFigureOut">
              <a:rPr lang="en-US" smtClean="0"/>
              <a:t>15/08/2013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knockoutmouse.org/about/targeting-strateg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74294" y="291066"/>
            <a:ext cx="700253" cy="251299"/>
            <a:chOff x="277647" y="1751515"/>
            <a:chExt cx="700253" cy="251299"/>
          </a:xfrm>
        </p:grpSpPr>
        <p:sp>
          <p:nvSpPr>
            <p:cNvPr id="5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134274" y="280228"/>
            <a:ext cx="932442" cy="634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err="1"/>
              <a:t>wt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smtClean="0"/>
              <a:t>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tm1c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tm1f/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tm1c/tm1</a:t>
            </a:r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tm1a/</a:t>
            </a:r>
            <a:r>
              <a:rPr lang="en-US" sz="1400" dirty="0" smtClean="0"/>
              <a:t>tm1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89010" y="612755"/>
            <a:ext cx="20959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tm1 = </a:t>
            </a:r>
            <a:r>
              <a:rPr lang="en-US" dirty="0" err="1" smtClean="0"/>
              <a:t>Bsd</a:t>
            </a:r>
            <a:r>
              <a:rPr lang="en-US" dirty="0" smtClean="0"/>
              <a:t> cassette</a:t>
            </a:r>
          </a:p>
          <a:p>
            <a:r>
              <a:rPr lang="en-US" dirty="0" smtClean="0"/>
              <a:t>tm1a = Neo cassette</a:t>
            </a:r>
          </a:p>
          <a:p>
            <a:r>
              <a:rPr lang="en-US" dirty="0" smtClean="0"/>
              <a:t>tm1c = -Neo</a:t>
            </a:r>
          </a:p>
          <a:p>
            <a:r>
              <a:rPr lang="en-US" dirty="0" smtClean="0"/>
              <a:t>tm1e = -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smtClean="0"/>
              <a:t>tm1f = </a:t>
            </a:r>
            <a:r>
              <a:rPr lang="en-US" dirty="0" smtClean="0"/>
              <a:t>-Neo </a:t>
            </a:r>
            <a:r>
              <a:rPr lang="en-US" dirty="0" smtClean="0"/>
              <a:t>–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err="1" smtClean="0"/>
              <a:t>wt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6112923" y="676574"/>
            <a:ext cx="572746" cy="215444"/>
            <a:chOff x="7970663" y="764033"/>
            <a:chExt cx="572746" cy="215444"/>
          </a:xfrm>
        </p:grpSpPr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171" name="Oval 170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112923" y="981765"/>
            <a:ext cx="574710" cy="215444"/>
            <a:chOff x="7982722" y="1069224"/>
            <a:chExt cx="574710" cy="215444"/>
          </a:xfrm>
        </p:grpSpPr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5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186" name="Rectangle 18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6112923" y="1319535"/>
            <a:ext cx="574710" cy="109209"/>
            <a:chOff x="7980639" y="1445094"/>
            <a:chExt cx="574710" cy="109209"/>
          </a:xfrm>
        </p:grpSpPr>
        <p:sp>
          <p:nvSpPr>
            <p:cNvPr id="192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4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5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6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112923" y="2169388"/>
            <a:ext cx="574710" cy="70694"/>
            <a:chOff x="7972098" y="2383847"/>
            <a:chExt cx="574710" cy="70694"/>
          </a:xfrm>
        </p:grpSpPr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913451" y="788602"/>
            <a:ext cx="574710" cy="70694"/>
            <a:chOff x="7972098" y="2383847"/>
            <a:chExt cx="574710" cy="70694"/>
          </a:xfrm>
        </p:grpSpPr>
        <p:sp>
          <p:nvSpPr>
            <p:cNvPr id="23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093399" y="704542"/>
            <a:ext cx="572746" cy="215444"/>
            <a:chOff x="7970663" y="764033"/>
            <a:chExt cx="572746" cy="215444"/>
          </a:xfrm>
        </p:grpSpPr>
        <p:sp>
          <p:nvSpPr>
            <p:cNvPr id="24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45" name="Rectangle 244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44" name="Oval 243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093399" y="1136960"/>
            <a:ext cx="572746" cy="215444"/>
            <a:chOff x="7970663" y="764033"/>
            <a:chExt cx="572746" cy="215444"/>
          </a:xfrm>
        </p:grpSpPr>
        <p:sp>
          <p:nvSpPr>
            <p:cNvPr id="24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53" name="Rectangle 25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52" name="Oval 25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913451" y="1127656"/>
            <a:ext cx="574710" cy="215444"/>
            <a:chOff x="7982722" y="1069224"/>
            <a:chExt cx="574710" cy="215444"/>
          </a:xfrm>
        </p:grpSpPr>
        <p:sp>
          <p:nvSpPr>
            <p:cNvPr id="256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8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0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64" name="Rectangle 263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2091435" y="1630606"/>
            <a:ext cx="574710" cy="70694"/>
            <a:chOff x="7972098" y="2383847"/>
            <a:chExt cx="574710" cy="70694"/>
          </a:xfrm>
        </p:grpSpPr>
        <p:sp>
          <p:nvSpPr>
            <p:cNvPr id="26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913451" y="1549307"/>
            <a:ext cx="574710" cy="215444"/>
            <a:chOff x="7982722" y="1069224"/>
            <a:chExt cx="574710" cy="215444"/>
          </a:xfrm>
        </p:grpSpPr>
        <p:sp>
          <p:nvSpPr>
            <p:cNvPr id="271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4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79" name="Rectangle 278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2093399" y="1973251"/>
            <a:ext cx="572746" cy="215444"/>
            <a:chOff x="7970663" y="764033"/>
            <a:chExt cx="572746" cy="215444"/>
          </a:xfrm>
        </p:grpSpPr>
        <p:sp>
          <p:nvSpPr>
            <p:cNvPr id="282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86" name="Oval 285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091435" y="2414555"/>
            <a:ext cx="574710" cy="215444"/>
            <a:chOff x="7982722" y="1069224"/>
            <a:chExt cx="574710" cy="215444"/>
          </a:xfrm>
        </p:grpSpPr>
        <p:sp>
          <p:nvSpPr>
            <p:cNvPr id="297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99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00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1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05" name="Rectangle 304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2091435" y="3247114"/>
            <a:ext cx="574710" cy="215444"/>
            <a:chOff x="7982722" y="1069224"/>
            <a:chExt cx="574710" cy="215444"/>
          </a:xfrm>
        </p:grpSpPr>
        <p:sp>
          <p:nvSpPr>
            <p:cNvPr id="308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0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11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2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16" name="Rectangle 31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2091435" y="4531381"/>
            <a:ext cx="574710" cy="215444"/>
            <a:chOff x="7982722" y="1069224"/>
            <a:chExt cx="574710" cy="215444"/>
          </a:xfrm>
        </p:grpSpPr>
        <p:sp>
          <p:nvSpPr>
            <p:cNvPr id="319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1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22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3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4" name="Oval 323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Oval 324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27" name="Rectangle 326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2913451" y="2479599"/>
            <a:ext cx="574710" cy="70694"/>
            <a:chOff x="7972098" y="2383847"/>
            <a:chExt cx="574710" cy="70694"/>
          </a:xfrm>
        </p:grpSpPr>
        <p:sp>
          <p:nvSpPr>
            <p:cNvPr id="33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2913451" y="2919603"/>
            <a:ext cx="574710" cy="70694"/>
            <a:chOff x="7972098" y="2383847"/>
            <a:chExt cx="574710" cy="70694"/>
          </a:xfrm>
        </p:grpSpPr>
        <p:sp>
          <p:nvSpPr>
            <p:cNvPr id="334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6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2913451" y="4191593"/>
            <a:ext cx="574710" cy="70694"/>
            <a:chOff x="7972098" y="2383847"/>
            <a:chExt cx="574710" cy="70694"/>
          </a:xfrm>
        </p:grpSpPr>
        <p:sp>
          <p:nvSpPr>
            <p:cNvPr id="338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0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913451" y="4615682"/>
            <a:ext cx="574710" cy="70694"/>
            <a:chOff x="7972098" y="2383847"/>
            <a:chExt cx="574710" cy="70694"/>
          </a:xfrm>
        </p:grpSpPr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4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13451" y="5037625"/>
            <a:ext cx="574710" cy="70694"/>
            <a:chOff x="7972098" y="2383847"/>
            <a:chExt cx="574710" cy="70694"/>
          </a:xfrm>
        </p:grpSpPr>
        <p:sp>
          <p:nvSpPr>
            <p:cNvPr id="34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2915415" y="3240622"/>
            <a:ext cx="572746" cy="215444"/>
            <a:chOff x="7970663" y="764033"/>
            <a:chExt cx="572746" cy="215444"/>
          </a:xfrm>
        </p:grpSpPr>
        <p:sp>
          <p:nvSpPr>
            <p:cNvPr id="36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0" name="Oval 36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73" name="Rectangle 37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72" name="Oval 37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915415" y="3673589"/>
            <a:ext cx="572746" cy="215444"/>
            <a:chOff x="7970663" y="764033"/>
            <a:chExt cx="572746" cy="215444"/>
          </a:xfrm>
        </p:grpSpPr>
        <p:sp>
          <p:nvSpPr>
            <p:cNvPr id="376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8" name="Oval 377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81" name="Rectangle 380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80" name="Oval 379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2091435" y="4172335"/>
            <a:ext cx="574710" cy="109209"/>
            <a:chOff x="7980639" y="1445094"/>
            <a:chExt cx="574710" cy="109209"/>
          </a:xfrm>
        </p:grpSpPr>
        <p:sp>
          <p:nvSpPr>
            <p:cNvPr id="384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6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87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8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9" name="Oval 388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374294" y="650175"/>
            <a:ext cx="700253" cy="298841"/>
            <a:chOff x="281157" y="710678"/>
            <a:chExt cx="700253" cy="298841"/>
          </a:xfrm>
        </p:grpSpPr>
        <p:sp>
          <p:nvSpPr>
            <p:cNvPr id="391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4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7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43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7" name="Oval 43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38" name="Group 43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0" name="Rectangle 43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39" name="Oval 43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71" name="Group 570"/>
          <p:cNvGrpSpPr/>
          <p:nvPr/>
        </p:nvGrpSpPr>
        <p:grpSpPr>
          <a:xfrm>
            <a:off x="374294" y="1043122"/>
            <a:ext cx="700253" cy="337511"/>
            <a:chOff x="292283" y="1192663"/>
            <a:chExt cx="700253" cy="337511"/>
          </a:xfrm>
        </p:grpSpPr>
        <p:sp>
          <p:nvSpPr>
            <p:cNvPr id="398" name="AutoShape 148"/>
            <p:cNvSpPr>
              <a:spLocks noChangeArrowheads="1"/>
            </p:cNvSpPr>
            <p:nvPr/>
          </p:nvSpPr>
          <p:spPr bwMode="auto">
            <a:xfrm>
              <a:off x="292283" y="124553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357013" y="1192663"/>
              <a:ext cx="572746" cy="215444"/>
              <a:chOff x="7970663" y="764033"/>
              <a:chExt cx="572746" cy="215444"/>
            </a:xfrm>
          </p:grpSpPr>
          <p:sp>
            <p:nvSpPr>
              <p:cNvPr id="443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46" name="Group 445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8" name="Rectangle 447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47" name="Oval 446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7707" y="1314730"/>
              <a:ext cx="574710" cy="215444"/>
              <a:chOff x="7982722" y="1069224"/>
              <a:chExt cx="574710" cy="215444"/>
            </a:xfrm>
          </p:grpSpPr>
          <p:sp>
            <p:nvSpPr>
              <p:cNvPr id="45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5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9" name="Group 45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60" name="Rectangle 45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61" name="TextBox 46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70" name="Group 569"/>
          <p:cNvGrpSpPr/>
          <p:nvPr/>
        </p:nvGrpSpPr>
        <p:grpSpPr>
          <a:xfrm>
            <a:off x="374294" y="1527121"/>
            <a:ext cx="700253" cy="280634"/>
            <a:chOff x="292283" y="1795651"/>
            <a:chExt cx="700253" cy="280634"/>
          </a:xfrm>
        </p:grpSpPr>
        <p:sp>
          <p:nvSpPr>
            <p:cNvPr id="407" name="AutoShape 148"/>
            <p:cNvSpPr>
              <a:spLocks noChangeArrowheads="1"/>
            </p:cNvSpPr>
            <p:nvPr/>
          </p:nvSpPr>
          <p:spPr bwMode="auto">
            <a:xfrm>
              <a:off x="292283" y="17956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8" name="Line 154"/>
            <p:cNvSpPr>
              <a:spLocks noChangeShapeType="1"/>
            </p:cNvSpPr>
            <p:nvPr/>
          </p:nvSpPr>
          <p:spPr bwMode="auto">
            <a:xfrm>
              <a:off x="394935" y="18608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Oval 158"/>
            <p:cNvSpPr>
              <a:spLocks noChangeArrowheads="1"/>
            </p:cNvSpPr>
            <p:nvPr/>
          </p:nvSpPr>
          <p:spPr bwMode="auto">
            <a:xfrm>
              <a:off x="356134" y="18431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0" name="Rectangle 167"/>
            <p:cNvSpPr>
              <a:spLocks noChangeArrowheads="1"/>
            </p:cNvSpPr>
            <p:nvPr/>
          </p:nvSpPr>
          <p:spPr bwMode="auto">
            <a:xfrm>
              <a:off x="776361" y="18254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357707" y="1860841"/>
              <a:ext cx="574710" cy="215444"/>
              <a:chOff x="7982722" y="1069224"/>
              <a:chExt cx="574710" cy="215444"/>
            </a:xfrm>
          </p:grpSpPr>
          <p:sp>
            <p:nvSpPr>
              <p:cNvPr id="464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6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6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" name="Group 470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73" name="TextBox 47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8" name="Group 567"/>
          <p:cNvGrpSpPr/>
          <p:nvPr/>
        </p:nvGrpSpPr>
        <p:grpSpPr>
          <a:xfrm>
            <a:off x="374294" y="2345412"/>
            <a:ext cx="700253" cy="302929"/>
            <a:chOff x="281157" y="2859547"/>
            <a:chExt cx="700253" cy="302929"/>
          </a:xfrm>
        </p:grpSpPr>
        <p:sp>
          <p:nvSpPr>
            <p:cNvPr id="411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2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4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8" name="Group 487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489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1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9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96" name="Group 495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97" name="Rectangle 496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98" name="TextBox 497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6" name="Group 565"/>
          <p:cNvGrpSpPr/>
          <p:nvPr/>
        </p:nvGrpSpPr>
        <p:grpSpPr>
          <a:xfrm>
            <a:off x="374294" y="3221428"/>
            <a:ext cx="700253" cy="338189"/>
            <a:chOff x="291198" y="3913272"/>
            <a:chExt cx="700253" cy="338189"/>
          </a:xfrm>
        </p:grpSpPr>
        <p:sp>
          <p:nvSpPr>
            <p:cNvPr id="432" name="AutoShape 148"/>
            <p:cNvSpPr>
              <a:spLocks noChangeArrowheads="1"/>
            </p:cNvSpPr>
            <p:nvPr/>
          </p:nvSpPr>
          <p:spPr bwMode="auto">
            <a:xfrm>
              <a:off x="291198" y="396771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05" name="Group 504"/>
            <p:cNvGrpSpPr/>
            <p:nvPr/>
          </p:nvGrpSpPr>
          <p:grpSpPr>
            <a:xfrm>
              <a:off x="342498" y="3913272"/>
              <a:ext cx="574710" cy="215444"/>
              <a:chOff x="7982722" y="1069224"/>
              <a:chExt cx="574710" cy="215444"/>
            </a:xfrm>
          </p:grpSpPr>
          <p:sp>
            <p:nvSpPr>
              <p:cNvPr id="506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08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09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0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Oval 511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13" name="Group 512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14" name="Rectangle 51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516" name="Group 515"/>
            <p:cNvGrpSpPr/>
            <p:nvPr/>
          </p:nvGrpSpPr>
          <p:grpSpPr>
            <a:xfrm>
              <a:off x="342107" y="4036017"/>
              <a:ext cx="572746" cy="215444"/>
              <a:chOff x="7970663" y="764033"/>
              <a:chExt cx="572746" cy="215444"/>
            </a:xfrm>
          </p:grpSpPr>
          <p:sp>
            <p:nvSpPr>
              <p:cNvPr id="51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0" name="Group 51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23" name="TextBox 52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21" name="Oval 52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64" name="Group 563"/>
          <p:cNvGrpSpPr/>
          <p:nvPr/>
        </p:nvGrpSpPr>
        <p:grpSpPr>
          <a:xfrm>
            <a:off x="374294" y="4120794"/>
            <a:ext cx="700253" cy="251299"/>
            <a:chOff x="281157" y="5067862"/>
            <a:chExt cx="700253" cy="251299"/>
          </a:xfrm>
        </p:grpSpPr>
        <p:sp>
          <p:nvSpPr>
            <p:cNvPr id="419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0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2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538" name="Group 537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539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1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4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90" name="Group 389"/>
          <p:cNvGrpSpPr/>
          <p:nvPr/>
        </p:nvGrpSpPr>
        <p:grpSpPr>
          <a:xfrm>
            <a:off x="6112923" y="1515588"/>
            <a:ext cx="574710" cy="215444"/>
            <a:chOff x="7952527" y="1957989"/>
            <a:chExt cx="574710" cy="215444"/>
          </a:xfrm>
        </p:grpSpPr>
        <p:sp>
          <p:nvSpPr>
            <p:cNvPr id="392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" name="Oval 3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1" name="Oval 4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2" name="Group 4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403" name="Rectangle 4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6112923" y="1875146"/>
            <a:ext cx="574710" cy="109209"/>
            <a:chOff x="7972098" y="1722628"/>
            <a:chExt cx="574710" cy="109209"/>
          </a:xfrm>
        </p:grpSpPr>
        <p:sp>
          <p:nvSpPr>
            <p:cNvPr id="406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2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3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" name="Oval 573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6635" y="2381717"/>
            <a:ext cx="351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://www.knockoutmouse.org/about/targeting-</a:t>
            </a:r>
            <a:r>
              <a:rPr lang="en-US" sz="1000" dirty="0" smtClean="0">
                <a:hlinkClick r:id="rId2"/>
              </a:rPr>
              <a:t>strategies</a:t>
            </a:r>
            <a:endParaRPr lang="en-US" sz="1000" dirty="0" smtClean="0"/>
          </a:p>
          <a:p>
            <a:r>
              <a:rPr lang="en-US" sz="1000" dirty="0" smtClean="0"/>
              <a:t>for definitions of tm1, tm1a, etc.</a:t>
            </a:r>
            <a:endParaRPr lang="en-US" sz="1000" dirty="0"/>
          </a:p>
        </p:txBody>
      </p:sp>
      <p:grpSp>
        <p:nvGrpSpPr>
          <p:cNvPr id="575" name="Group 574"/>
          <p:cNvGrpSpPr/>
          <p:nvPr/>
        </p:nvGrpSpPr>
        <p:grpSpPr>
          <a:xfrm>
            <a:off x="2913451" y="1977620"/>
            <a:ext cx="574710" cy="215444"/>
            <a:chOff x="7952527" y="1957989"/>
            <a:chExt cx="574710" cy="215444"/>
          </a:xfrm>
        </p:grpSpPr>
        <p:sp>
          <p:nvSpPr>
            <p:cNvPr id="57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0" name="Oval 57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1" name="Oval 58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82" name="Group 58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83" name="Rectangle 58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84" name="TextBox 58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2091435" y="2829300"/>
            <a:ext cx="574710" cy="215444"/>
            <a:chOff x="7952527" y="1957989"/>
            <a:chExt cx="574710" cy="215444"/>
          </a:xfrm>
        </p:grpSpPr>
        <p:sp>
          <p:nvSpPr>
            <p:cNvPr id="58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8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0" name="Oval 58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2" name="Group 59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93" name="Rectangle 59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95" name="Group 594"/>
          <p:cNvGrpSpPr/>
          <p:nvPr/>
        </p:nvGrpSpPr>
        <p:grpSpPr>
          <a:xfrm>
            <a:off x="2091435" y="3667589"/>
            <a:ext cx="574710" cy="215444"/>
            <a:chOff x="7952527" y="1957989"/>
            <a:chExt cx="574710" cy="215444"/>
          </a:xfrm>
        </p:grpSpPr>
        <p:sp>
          <p:nvSpPr>
            <p:cNvPr id="59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0" name="Oval 5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1" name="Oval 6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02" name="Group 6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03" name="Rectangle 6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04" name="TextBox 6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05" name="Group 604"/>
          <p:cNvGrpSpPr/>
          <p:nvPr/>
        </p:nvGrpSpPr>
        <p:grpSpPr>
          <a:xfrm>
            <a:off x="2091435" y="4954990"/>
            <a:ext cx="574710" cy="215444"/>
            <a:chOff x="7952527" y="1957989"/>
            <a:chExt cx="574710" cy="215444"/>
          </a:xfrm>
        </p:grpSpPr>
        <p:sp>
          <p:nvSpPr>
            <p:cNvPr id="60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0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0" name="Oval 60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1" name="Oval 61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2" name="Group 61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13" name="Rectangle 61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15" name="Group 614"/>
          <p:cNvGrpSpPr/>
          <p:nvPr/>
        </p:nvGrpSpPr>
        <p:grpSpPr>
          <a:xfrm>
            <a:off x="2913451" y="378160"/>
            <a:ext cx="574710" cy="70694"/>
            <a:chOff x="7972098" y="2383847"/>
            <a:chExt cx="574710" cy="70694"/>
          </a:xfrm>
        </p:grpSpPr>
        <p:sp>
          <p:nvSpPr>
            <p:cNvPr id="61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19" name="Group 618"/>
          <p:cNvGrpSpPr/>
          <p:nvPr/>
        </p:nvGrpSpPr>
        <p:grpSpPr>
          <a:xfrm>
            <a:off x="2091435" y="378160"/>
            <a:ext cx="574710" cy="70694"/>
            <a:chOff x="7972098" y="2383847"/>
            <a:chExt cx="574710" cy="70694"/>
          </a:xfrm>
        </p:grpSpPr>
        <p:sp>
          <p:nvSpPr>
            <p:cNvPr id="62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623" name="TextBox 622"/>
          <p:cNvSpPr txBox="1"/>
          <p:nvPr/>
        </p:nvSpPr>
        <p:spPr>
          <a:xfrm>
            <a:off x="4636969" y="4071105"/>
            <a:ext cx="9324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tm1f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</a:t>
            </a:r>
            <a:endParaRPr lang="en-US" sz="1400" dirty="0"/>
          </a:p>
        </p:txBody>
      </p:sp>
      <p:grpSp>
        <p:nvGrpSpPr>
          <p:cNvPr id="624" name="Group 623"/>
          <p:cNvGrpSpPr/>
          <p:nvPr/>
        </p:nvGrpSpPr>
        <p:grpSpPr>
          <a:xfrm>
            <a:off x="6521477" y="4460526"/>
            <a:ext cx="572746" cy="215444"/>
            <a:chOff x="7970663" y="764033"/>
            <a:chExt cx="572746" cy="215444"/>
          </a:xfrm>
        </p:grpSpPr>
        <p:sp>
          <p:nvSpPr>
            <p:cNvPr id="625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7" name="Oval 626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28" name="Group 627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0" name="Rectangle 629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1" name="TextBox 630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29" name="Oval 628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2" name="Group 631"/>
          <p:cNvGrpSpPr/>
          <p:nvPr/>
        </p:nvGrpSpPr>
        <p:grpSpPr>
          <a:xfrm>
            <a:off x="6521477" y="4023506"/>
            <a:ext cx="572746" cy="215444"/>
            <a:chOff x="7970663" y="764033"/>
            <a:chExt cx="572746" cy="215444"/>
          </a:xfrm>
        </p:grpSpPr>
        <p:sp>
          <p:nvSpPr>
            <p:cNvPr id="63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" name="Oval 63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6" name="Group 63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8" name="Rectangle 63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9" name="TextBox 63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37" name="Oval 63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2915415" y="6240742"/>
            <a:ext cx="572746" cy="215444"/>
            <a:chOff x="7970663" y="764033"/>
            <a:chExt cx="572746" cy="215444"/>
          </a:xfrm>
        </p:grpSpPr>
        <p:sp>
          <p:nvSpPr>
            <p:cNvPr id="641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43" name="Oval 642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46" name="Rectangle 645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45" name="Oval 644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8" name="Group 647"/>
          <p:cNvGrpSpPr/>
          <p:nvPr/>
        </p:nvGrpSpPr>
        <p:grpSpPr>
          <a:xfrm>
            <a:off x="2915415" y="5813495"/>
            <a:ext cx="572746" cy="215444"/>
            <a:chOff x="7970663" y="764033"/>
            <a:chExt cx="572746" cy="215444"/>
          </a:xfrm>
        </p:grpSpPr>
        <p:sp>
          <p:nvSpPr>
            <p:cNvPr id="649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1" name="Oval 650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52" name="Group 651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54" name="Rectangle 653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55" name="TextBox 654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53" name="Oval 652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56" name="Group 655"/>
          <p:cNvGrpSpPr/>
          <p:nvPr/>
        </p:nvGrpSpPr>
        <p:grpSpPr>
          <a:xfrm>
            <a:off x="2913451" y="5471262"/>
            <a:ext cx="574710" cy="70694"/>
            <a:chOff x="7972098" y="2383847"/>
            <a:chExt cx="574710" cy="70694"/>
          </a:xfrm>
        </p:grpSpPr>
        <p:sp>
          <p:nvSpPr>
            <p:cNvPr id="65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677371" y="4056924"/>
            <a:ext cx="574710" cy="215444"/>
            <a:chOff x="7952527" y="1957989"/>
            <a:chExt cx="574710" cy="215444"/>
          </a:xfrm>
        </p:grpSpPr>
        <p:sp>
          <p:nvSpPr>
            <p:cNvPr id="671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3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74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5" name="Oval 674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6" name="Oval 675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7" name="Group 676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78" name="Rectangle 677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80" name="Group 679"/>
          <p:cNvGrpSpPr/>
          <p:nvPr/>
        </p:nvGrpSpPr>
        <p:grpSpPr>
          <a:xfrm>
            <a:off x="5677371" y="4527998"/>
            <a:ext cx="574710" cy="109209"/>
            <a:chOff x="7972098" y="1722628"/>
            <a:chExt cx="574710" cy="109209"/>
          </a:xfrm>
        </p:grpSpPr>
        <p:sp>
          <p:nvSpPr>
            <p:cNvPr id="681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3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84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5" name="Oval 684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2091435" y="5876137"/>
            <a:ext cx="574710" cy="109209"/>
            <a:chOff x="7980639" y="1445094"/>
            <a:chExt cx="574710" cy="109209"/>
          </a:xfrm>
        </p:grpSpPr>
        <p:sp>
          <p:nvSpPr>
            <p:cNvPr id="687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9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0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1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2" name="Oval 691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2091435" y="6240742"/>
            <a:ext cx="574710" cy="215444"/>
            <a:chOff x="7982722" y="1069224"/>
            <a:chExt cx="574710" cy="215444"/>
          </a:xfrm>
        </p:grpSpPr>
        <p:sp>
          <p:nvSpPr>
            <p:cNvPr id="694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7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8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9" name="Oval 698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0" name="Oval 699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01" name="Group 700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703" name="TextBox 702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374294" y="5797456"/>
            <a:ext cx="700253" cy="286087"/>
            <a:chOff x="291198" y="894351"/>
            <a:chExt cx="700253" cy="286087"/>
          </a:xfrm>
        </p:grpSpPr>
        <p:sp>
          <p:nvSpPr>
            <p:cNvPr id="705" name="AutoShape 148"/>
            <p:cNvSpPr>
              <a:spLocks noChangeArrowheads="1"/>
            </p:cNvSpPr>
            <p:nvPr/>
          </p:nvSpPr>
          <p:spPr bwMode="auto">
            <a:xfrm>
              <a:off x="291198" y="8943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06" name="Group 705"/>
            <p:cNvGrpSpPr/>
            <p:nvPr/>
          </p:nvGrpSpPr>
          <p:grpSpPr>
            <a:xfrm>
              <a:off x="355049" y="913088"/>
              <a:ext cx="574710" cy="109209"/>
              <a:chOff x="7980639" y="1445094"/>
              <a:chExt cx="574710" cy="109209"/>
            </a:xfrm>
          </p:grpSpPr>
          <p:sp>
            <p:nvSpPr>
              <p:cNvPr id="715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1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0" name="Oval 719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>
              <a:off x="357013" y="964994"/>
              <a:ext cx="572746" cy="215444"/>
              <a:chOff x="7970663" y="764033"/>
              <a:chExt cx="572746" cy="215444"/>
            </a:xfrm>
          </p:grpSpPr>
          <p:sp>
            <p:nvSpPr>
              <p:cNvPr id="708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0" name="Oval 709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11" name="Group 710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13" name="Rectangle 712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14" name="TextBox 713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12" name="Oval 711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374294" y="6181345"/>
            <a:ext cx="700253" cy="338096"/>
            <a:chOff x="291198" y="1376488"/>
            <a:chExt cx="700253" cy="338096"/>
          </a:xfrm>
        </p:grpSpPr>
        <p:sp>
          <p:nvSpPr>
            <p:cNvPr id="722" name="AutoShape 148"/>
            <p:cNvSpPr>
              <a:spLocks noChangeArrowheads="1"/>
            </p:cNvSpPr>
            <p:nvPr/>
          </p:nvSpPr>
          <p:spPr bwMode="auto">
            <a:xfrm>
              <a:off x="291198" y="142865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23" name="Group 722"/>
            <p:cNvGrpSpPr/>
            <p:nvPr/>
          </p:nvGrpSpPr>
          <p:grpSpPr>
            <a:xfrm>
              <a:off x="355049" y="1376488"/>
              <a:ext cx="574710" cy="215444"/>
              <a:chOff x="7982722" y="1069224"/>
              <a:chExt cx="574710" cy="215444"/>
            </a:xfrm>
          </p:grpSpPr>
          <p:sp>
            <p:nvSpPr>
              <p:cNvPr id="73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3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7" name="Oval 73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Oval 73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9" name="Group 73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740" name="Rectangle 7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41" name="TextBox 7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24" name="Group 723"/>
            <p:cNvGrpSpPr/>
            <p:nvPr/>
          </p:nvGrpSpPr>
          <p:grpSpPr>
            <a:xfrm>
              <a:off x="357013" y="1499140"/>
              <a:ext cx="572746" cy="215444"/>
              <a:chOff x="7970663" y="764033"/>
              <a:chExt cx="572746" cy="215444"/>
            </a:xfrm>
          </p:grpSpPr>
          <p:sp>
            <p:nvSpPr>
              <p:cNvPr id="72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7" name="Oval 72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28" name="Group 72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30" name="Rectangle 72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31" name="TextBox 73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29" name="Oval 72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42" name="Group 741"/>
          <p:cNvGrpSpPr/>
          <p:nvPr/>
        </p:nvGrpSpPr>
        <p:grpSpPr>
          <a:xfrm>
            <a:off x="3866217" y="4493513"/>
            <a:ext cx="700253" cy="286802"/>
            <a:chOff x="291198" y="1970406"/>
            <a:chExt cx="700253" cy="286802"/>
          </a:xfrm>
        </p:grpSpPr>
        <p:sp>
          <p:nvSpPr>
            <p:cNvPr id="743" name="AutoShape 148"/>
            <p:cNvSpPr>
              <a:spLocks noChangeArrowheads="1"/>
            </p:cNvSpPr>
            <p:nvPr/>
          </p:nvSpPr>
          <p:spPr bwMode="auto">
            <a:xfrm>
              <a:off x="291198" y="197040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357013" y="1983704"/>
              <a:ext cx="574710" cy="109209"/>
              <a:chOff x="7972098" y="1722628"/>
              <a:chExt cx="574710" cy="109209"/>
            </a:xfrm>
          </p:grpSpPr>
          <p:sp>
            <p:nvSpPr>
              <p:cNvPr id="75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7" name="Oval 75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355049" y="2041764"/>
              <a:ext cx="572746" cy="215444"/>
              <a:chOff x="7970663" y="764033"/>
              <a:chExt cx="572746" cy="215444"/>
            </a:xfrm>
          </p:grpSpPr>
          <p:sp>
            <p:nvSpPr>
              <p:cNvPr id="7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48" name="Oval 7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49" name="Group 7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1" name="Rectangle 7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52" name="TextBox 7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50" name="Oval 7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58" name="Group 757"/>
          <p:cNvGrpSpPr/>
          <p:nvPr/>
        </p:nvGrpSpPr>
        <p:grpSpPr>
          <a:xfrm>
            <a:off x="3881855" y="4003882"/>
            <a:ext cx="700253" cy="336905"/>
            <a:chOff x="291198" y="2428589"/>
            <a:chExt cx="700253" cy="336905"/>
          </a:xfrm>
        </p:grpSpPr>
        <p:sp>
          <p:nvSpPr>
            <p:cNvPr id="759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60" name="Group 759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76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7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3" name="Oval 77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Oval 77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75" name="Group 77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776" name="Rectangle 77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77" name="TextBox 77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61" name="Group 760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76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64" name="Oval 76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67" name="Rectangle 76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8" name="TextBox 76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66" name="Oval 76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76254" y="1909078"/>
            <a:ext cx="700253" cy="329758"/>
            <a:chOff x="376254" y="1909078"/>
            <a:chExt cx="700253" cy="329758"/>
          </a:xfrm>
        </p:grpSpPr>
        <p:sp>
          <p:nvSpPr>
            <p:cNvPr id="794" name="AutoShape 148"/>
            <p:cNvSpPr>
              <a:spLocks noChangeArrowheads="1"/>
            </p:cNvSpPr>
            <p:nvPr/>
          </p:nvSpPr>
          <p:spPr bwMode="auto">
            <a:xfrm>
              <a:off x="376254" y="195934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04" name="Group 803"/>
            <p:cNvGrpSpPr/>
            <p:nvPr/>
          </p:nvGrpSpPr>
          <p:grpSpPr>
            <a:xfrm>
              <a:off x="441682" y="1909078"/>
              <a:ext cx="572746" cy="215444"/>
              <a:chOff x="7970663" y="764033"/>
              <a:chExt cx="572746" cy="215444"/>
            </a:xfrm>
          </p:grpSpPr>
          <p:sp>
            <p:nvSpPr>
              <p:cNvPr id="80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07" name="Oval 80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08" name="Group 80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10" name="Rectangle 80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09" name="Oval 80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>
              <a:off x="435635" y="2023392"/>
              <a:ext cx="574710" cy="215444"/>
              <a:chOff x="7952527" y="1957989"/>
              <a:chExt cx="574710" cy="215444"/>
            </a:xfrm>
          </p:grpSpPr>
          <p:sp>
            <p:nvSpPr>
              <p:cNvPr id="8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7" name="Oval 8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Oval 8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19" name="Group 8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20" name="Rectangle 8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21" name="TextBox 8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374294" y="2774722"/>
            <a:ext cx="700253" cy="305877"/>
            <a:chOff x="374294" y="2774722"/>
            <a:chExt cx="700253" cy="305877"/>
          </a:xfrm>
        </p:grpSpPr>
        <p:sp>
          <p:nvSpPr>
            <p:cNvPr id="801" name="AutoShape 148"/>
            <p:cNvSpPr>
              <a:spLocks noChangeArrowheads="1"/>
            </p:cNvSpPr>
            <p:nvPr/>
          </p:nvSpPr>
          <p:spPr bwMode="auto">
            <a:xfrm>
              <a:off x="374294" y="282930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22" name="Group 821"/>
            <p:cNvGrpSpPr/>
            <p:nvPr/>
          </p:nvGrpSpPr>
          <p:grpSpPr>
            <a:xfrm>
              <a:off x="436181" y="2774722"/>
              <a:ext cx="574710" cy="215444"/>
              <a:chOff x="7952527" y="1957989"/>
              <a:chExt cx="574710" cy="215444"/>
            </a:xfrm>
          </p:grpSpPr>
          <p:sp>
            <p:nvSpPr>
              <p:cNvPr id="82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2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7" name="Oval 82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Oval 82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29" name="Group 82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30" name="Rectangle 82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31" name="TextBox 83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32" name="Group 831"/>
            <p:cNvGrpSpPr/>
            <p:nvPr/>
          </p:nvGrpSpPr>
          <p:grpSpPr>
            <a:xfrm>
              <a:off x="435635" y="2978895"/>
              <a:ext cx="574710" cy="70694"/>
              <a:chOff x="7972098" y="2383847"/>
              <a:chExt cx="574710" cy="70694"/>
            </a:xfrm>
          </p:grpSpPr>
          <p:sp>
            <p:nvSpPr>
              <p:cNvPr id="833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5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76254" y="3636789"/>
            <a:ext cx="700253" cy="336059"/>
            <a:chOff x="376254" y="3636789"/>
            <a:chExt cx="700253" cy="336059"/>
          </a:xfrm>
        </p:grpSpPr>
        <p:sp>
          <p:nvSpPr>
            <p:cNvPr id="802" name="AutoShape 148"/>
            <p:cNvSpPr>
              <a:spLocks noChangeArrowheads="1"/>
            </p:cNvSpPr>
            <p:nvPr/>
          </p:nvSpPr>
          <p:spPr bwMode="auto">
            <a:xfrm>
              <a:off x="376254" y="36879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36" name="Group 835"/>
            <p:cNvGrpSpPr/>
            <p:nvPr/>
          </p:nvGrpSpPr>
          <p:grpSpPr>
            <a:xfrm>
              <a:off x="436181" y="3636789"/>
              <a:ext cx="574710" cy="215444"/>
              <a:chOff x="7952527" y="1957989"/>
              <a:chExt cx="574710" cy="215444"/>
            </a:xfrm>
          </p:grpSpPr>
          <p:sp>
            <p:nvSpPr>
              <p:cNvPr id="837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9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40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1" name="Oval 840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Oval 841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43" name="Group 842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44" name="Rectangle 84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45" name="TextBox 84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46" name="Group 845"/>
            <p:cNvGrpSpPr/>
            <p:nvPr/>
          </p:nvGrpSpPr>
          <p:grpSpPr>
            <a:xfrm>
              <a:off x="439024" y="3757404"/>
              <a:ext cx="572746" cy="215444"/>
              <a:chOff x="7970663" y="764033"/>
              <a:chExt cx="572746" cy="215444"/>
            </a:xfrm>
          </p:grpSpPr>
          <p:sp>
            <p:nvSpPr>
              <p:cNvPr id="84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9" name="Oval 84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50" name="Group 84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52" name="Rectangle 85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53" name="TextBox 85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51" name="Oval 85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76254" y="4472065"/>
            <a:ext cx="700253" cy="304613"/>
            <a:chOff x="376254" y="4472065"/>
            <a:chExt cx="700253" cy="304613"/>
          </a:xfrm>
        </p:grpSpPr>
        <p:sp>
          <p:nvSpPr>
            <p:cNvPr id="803" name="AutoShape 148"/>
            <p:cNvSpPr>
              <a:spLocks noChangeArrowheads="1"/>
            </p:cNvSpPr>
            <p:nvPr/>
          </p:nvSpPr>
          <p:spPr bwMode="auto">
            <a:xfrm>
              <a:off x="376254" y="452537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4" name="Group 853"/>
            <p:cNvGrpSpPr/>
            <p:nvPr/>
          </p:nvGrpSpPr>
          <p:grpSpPr>
            <a:xfrm>
              <a:off x="423239" y="4472065"/>
              <a:ext cx="574710" cy="215444"/>
              <a:chOff x="7982722" y="1069224"/>
              <a:chExt cx="574710" cy="215444"/>
            </a:xfrm>
          </p:grpSpPr>
          <p:sp>
            <p:nvSpPr>
              <p:cNvPr id="85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5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0" name="Oval 85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Oval 86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62" name="Group 86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863" name="Rectangle 86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64" name="TextBox 86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65" name="Group 864"/>
            <p:cNvGrpSpPr/>
            <p:nvPr/>
          </p:nvGrpSpPr>
          <p:grpSpPr>
            <a:xfrm>
              <a:off x="425594" y="4671898"/>
              <a:ext cx="574710" cy="70694"/>
              <a:chOff x="7972098" y="2383847"/>
              <a:chExt cx="574710" cy="70694"/>
            </a:xfrm>
          </p:grpSpPr>
          <p:sp>
            <p:nvSpPr>
              <p:cNvPr id="866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8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869" name="Group 868"/>
          <p:cNvGrpSpPr/>
          <p:nvPr/>
        </p:nvGrpSpPr>
        <p:grpSpPr>
          <a:xfrm>
            <a:off x="5677371" y="4995411"/>
            <a:ext cx="574710" cy="70694"/>
            <a:chOff x="7972098" y="2383847"/>
            <a:chExt cx="574710" cy="70694"/>
          </a:xfrm>
        </p:grpSpPr>
        <p:sp>
          <p:nvSpPr>
            <p:cNvPr id="87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6521477" y="4924276"/>
            <a:ext cx="574710" cy="215444"/>
            <a:chOff x="7952527" y="1957989"/>
            <a:chExt cx="574710" cy="215444"/>
          </a:xfrm>
        </p:grpSpPr>
        <p:sp>
          <p:nvSpPr>
            <p:cNvPr id="874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877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8" name="Oval 877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9" name="Oval 878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80" name="Group 879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881" name="Rectangle 880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2" name="TextBox 881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66217" y="4914379"/>
            <a:ext cx="700253" cy="271536"/>
            <a:chOff x="4043556" y="4064702"/>
            <a:chExt cx="700253" cy="271536"/>
          </a:xfrm>
        </p:grpSpPr>
        <p:sp>
          <p:nvSpPr>
            <p:cNvPr id="903" name="AutoShape 148"/>
            <p:cNvSpPr>
              <a:spLocks noChangeArrowheads="1"/>
            </p:cNvSpPr>
            <p:nvPr/>
          </p:nvSpPr>
          <p:spPr bwMode="auto">
            <a:xfrm>
              <a:off x="4043556" y="4064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04" name="Group 903"/>
            <p:cNvGrpSpPr/>
            <p:nvPr/>
          </p:nvGrpSpPr>
          <p:grpSpPr>
            <a:xfrm>
              <a:off x="4105443" y="4098838"/>
              <a:ext cx="574710" cy="70694"/>
              <a:chOff x="7972098" y="2383847"/>
              <a:chExt cx="574710" cy="70694"/>
            </a:xfrm>
          </p:grpSpPr>
          <p:sp>
            <p:nvSpPr>
              <p:cNvPr id="9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08" name="Group 907"/>
            <p:cNvGrpSpPr/>
            <p:nvPr/>
          </p:nvGrpSpPr>
          <p:grpSpPr>
            <a:xfrm>
              <a:off x="4105443" y="4120794"/>
              <a:ext cx="574710" cy="215444"/>
              <a:chOff x="7952527" y="1957989"/>
              <a:chExt cx="574710" cy="215444"/>
            </a:xfrm>
          </p:grpSpPr>
          <p:sp>
            <p:nvSpPr>
              <p:cNvPr id="90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1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3" name="Oval 91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Oval 91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15" name="Group 91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16" name="Rectangle 91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17" name="TextBox 91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918" name="Group 917"/>
          <p:cNvGrpSpPr/>
          <p:nvPr/>
        </p:nvGrpSpPr>
        <p:grpSpPr>
          <a:xfrm>
            <a:off x="5675288" y="5417565"/>
            <a:ext cx="574710" cy="70694"/>
            <a:chOff x="7972098" y="2383847"/>
            <a:chExt cx="574710" cy="70694"/>
          </a:xfrm>
        </p:grpSpPr>
        <p:sp>
          <p:nvSpPr>
            <p:cNvPr id="91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521477" y="5339900"/>
            <a:ext cx="572746" cy="215444"/>
            <a:chOff x="7970663" y="764033"/>
            <a:chExt cx="572746" cy="215444"/>
          </a:xfrm>
        </p:grpSpPr>
        <p:sp>
          <p:nvSpPr>
            <p:cNvPr id="92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5" name="Oval 92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26" name="Group 92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928" name="Rectangle 92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929" name="TextBox 92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927" name="Oval 92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66217" y="5324042"/>
            <a:ext cx="700253" cy="278188"/>
            <a:chOff x="4043556" y="4474365"/>
            <a:chExt cx="700253" cy="278188"/>
          </a:xfrm>
        </p:grpSpPr>
        <p:sp>
          <p:nvSpPr>
            <p:cNvPr id="930" name="AutoShape 148"/>
            <p:cNvSpPr>
              <a:spLocks noChangeArrowheads="1"/>
            </p:cNvSpPr>
            <p:nvPr/>
          </p:nvSpPr>
          <p:spPr bwMode="auto">
            <a:xfrm>
              <a:off x="4043556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31" name="Group 930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93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35" name="Group 934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93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8" name="Oval 93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39" name="Group 93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41" name="Rectangle 94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42" name="TextBox 94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40" name="Oval 93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74294" y="4895050"/>
            <a:ext cx="700253" cy="303571"/>
            <a:chOff x="374294" y="4895050"/>
            <a:chExt cx="700253" cy="303571"/>
          </a:xfrm>
        </p:grpSpPr>
        <p:sp>
          <p:nvSpPr>
            <p:cNvPr id="943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44" name="Group 943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945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7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48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9" name="Oval 948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Oval 949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51" name="Group 950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52" name="Rectangle 95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53" name="TextBox 95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954" name="Group 95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95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4294" y="5387294"/>
            <a:ext cx="700253" cy="251299"/>
            <a:chOff x="374294" y="5387294"/>
            <a:chExt cx="700253" cy="251299"/>
          </a:xfrm>
        </p:grpSpPr>
        <p:sp>
          <p:nvSpPr>
            <p:cNvPr id="779" name="AutoShape 148"/>
            <p:cNvSpPr>
              <a:spLocks noChangeArrowheads="1"/>
            </p:cNvSpPr>
            <p:nvPr/>
          </p:nvSpPr>
          <p:spPr bwMode="auto">
            <a:xfrm>
              <a:off x="374294" y="5387294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0" name="Line 154"/>
            <p:cNvSpPr>
              <a:spLocks noChangeShapeType="1"/>
            </p:cNvSpPr>
            <p:nvPr/>
          </p:nvSpPr>
          <p:spPr bwMode="auto">
            <a:xfrm>
              <a:off x="476946" y="5566775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Oval 158"/>
            <p:cNvSpPr>
              <a:spLocks noChangeArrowheads="1"/>
            </p:cNvSpPr>
            <p:nvPr/>
          </p:nvSpPr>
          <p:spPr bwMode="auto">
            <a:xfrm>
              <a:off x="438145" y="5549093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2" name="Rectangle 167"/>
            <p:cNvSpPr>
              <a:spLocks noChangeArrowheads="1"/>
            </p:cNvSpPr>
            <p:nvPr/>
          </p:nvSpPr>
          <p:spPr bwMode="auto">
            <a:xfrm>
              <a:off x="858372" y="5531428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958" name="Group 957"/>
            <p:cNvGrpSpPr/>
            <p:nvPr/>
          </p:nvGrpSpPr>
          <p:grpSpPr>
            <a:xfrm>
              <a:off x="439868" y="5405239"/>
              <a:ext cx="574710" cy="109209"/>
              <a:chOff x="7972098" y="1722628"/>
              <a:chExt cx="574710" cy="109209"/>
            </a:xfrm>
          </p:grpSpPr>
          <p:sp>
            <p:nvSpPr>
              <p:cNvPr id="959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1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2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3" name="Oval 962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64" name="Group 963"/>
          <p:cNvGrpSpPr/>
          <p:nvPr/>
        </p:nvGrpSpPr>
        <p:grpSpPr>
          <a:xfrm>
            <a:off x="2091435" y="5452004"/>
            <a:ext cx="574710" cy="109209"/>
            <a:chOff x="7972098" y="1722628"/>
            <a:chExt cx="574710" cy="109209"/>
          </a:xfrm>
        </p:grpSpPr>
        <p:sp>
          <p:nvSpPr>
            <p:cNvPr id="965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7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68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9" name="Oval 968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08725" y="268141"/>
            <a:ext cx="5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Key: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1.0 Aug 16</a:t>
            </a:r>
            <a:r>
              <a:rPr lang="en-US" sz="1400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18397"/>
              </p:ext>
            </p:extLst>
          </p:nvPr>
        </p:nvGraphicFramePr>
        <p:xfrm>
          <a:off x="615043" y="1541472"/>
          <a:ext cx="3059490" cy="209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7411"/>
                <a:gridCol w="558800"/>
                <a:gridCol w="787400"/>
                <a:gridCol w="795879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043" y="448733"/>
            <a:ext cx="47925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Non-Essential genes [ </a:t>
            </a:r>
            <a:r>
              <a:rPr lang="en-US" b="1" u="sng" dirty="0" smtClean="0"/>
              <a:t>NE1</a:t>
            </a:r>
            <a:r>
              <a:rPr lang="en-US" u="sng" dirty="0" smtClean="0"/>
              <a:t> ]</a:t>
            </a:r>
          </a:p>
          <a:p>
            <a:r>
              <a:rPr lang="en-US" sz="1600" b="1" dirty="0" err="1" smtClean="0"/>
              <a:t>Bsd</a:t>
            </a:r>
            <a:r>
              <a:rPr lang="en-US" sz="1600" dirty="0" smtClean="0"/>
              <a:t> first		    tm1 -&gt; tm1a -&gt; tm1/tm1a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20930"/>
              </p:ext>
            </p:extLst>
          </p:nvPr>
        </p:nvGraphicFramePr>
        <p:xfrm>
          <a:off x="615043" y="4250801"/>
          <a:ext cx="5912757" cy="209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525"/>
                <a:gridCol w="534276"/>
                <a:gridCol w="768022"/>
                <a:gridCol w="762001"/>
                <a:gridCol w="761522"/>
                <a:gridCol w="763848"/>
                <a:gridCol w="764863"/>
                <a:gridCol w="774700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tm1/tm1a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/tm1a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1914" y="1179734"/>
            <a:ext cx="220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First Electroporation: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51914" y="3870867"/>
            <a:ext cx="246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Second Electroporation: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05843" y="1549066"/>
            <a:ext cx="300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/>
          </a:p>
          <a:p>
            <a:r>
              <a:rPr lang="en-US" sz="1200" dirty="0" smtClean="0"/>
              <a:t>No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with </a:t>
            </a:r>
            <a:r>
              <a:rPr lang="en-US" sz="1200" dirty="0" err="1" smtClean="0"/>
              <a:t>Bsd</a:t>
            </a:r>
            <a:r>
              <a:rPr lang="en-US" sz="1200" dirty="0" smtClean="0"/>
              <a:t> vector so no point</a:t>
            </a:r>
          </a:p>
          <a:p>
            <a:r>
              <a:rPr lang="en-US" sz="1200" dirty="0" smtClean="0"/>
              <a:t>doing + OHT assays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7133" y="4240199"/>
            <a:ext cx="307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tm1/tm1a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/tm1a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control</a:t>
            </a:r>
          </a:p>
          <a:p>
            <a:endParaRPr lang="en-US" sz="1200" dirty="0"/>
          </a:p>
          <a:p>
            <a:r>
              <a:rPr lang="en-US" sz="1200" dirty="0" smtClean="0"/>
              <a:t>N.B. the pattern of results here is identical to that for NE1a</a:t>
            </a: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38394" y="1591939"/>
            <a:ext cx="700253" cy="251299"/>
            <a:chOff x="277647" y="1751515"/>
            <a:chExt cx="700253" cy="251299"/>
          </a:xfrm>
        </p:grpSpPr>
        <p:sp>
          <p:nvSpPr>
            <p:cNvPr id="15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0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64841" y="4292807"/>
            <a:ext cx="700253" cy="251299"/>
            <a:chOff x="277647" y="1751515"/>
            <a:chExt cx="700253" cy="251299"/>
          </a:xfrm>
        </p:grpSpPr>
        <p:sp>
          <p:nvSpPr>
            <p:cNvPr id="23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22757" y="1541472"/>
            <a:ext cx="700253" cy="298841"/>
            <a:chOff x="281157" y="710678"/>
            <a:chExt cx="700253" cy="298841"/>
          </a:xfrm>
        </p:grpSpPr>
        <p:sp>
          <p:nvSpPr>
            <p:cNvPr id="31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0" name="Oval 3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732798" y="4246568"/>
            <a:ext cx="700253" cy="298841"/>
            <a:chOff x="281157" y="710678"/>
            <a:chExt cx="700253" cy="298841"/>
          </a:xfrm>
        </p:grpSpPr>
        <p:sp>
          <p:nvSpPr>
            <p:cNvPr id="44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4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3" name="Oval 5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495857" y="4244333"/>
            <a:ext cx="700253" cy="337511"/>
            <a:chOff x="292283" y="1192663"/>
            <a:chExt cx="700253" cy="337511"/>
          </a:xfrm>
        </p:grpSpPr>
        <p:sp>
          <p:nvSpPr>
            <p:cNvPr id="57" name="AutoShape 148"/>
            <p:cNvSpPr>
              <a:spLocks noChangeArrowheads="1"/>
            </p:cNvSpPr>
            <p:nvPr/>
          </p:nvSpPr>
          <p:spPr bwMode="auto">
            <a:xfrm>
              <a:off x="292283" y="124553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57013" y="1192663"/>
              <a:ext cx="572746" cy="215444"/>
              <a:chOff x="7970663" y="764033"/>
              <a:chExt cx="572746" cy="215444"/>
            </a:xfrm>
          </p:grpSpPr>
          <p:sp>
            <p:nvSpPr>
              <p:cNvPr id="70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4" name="Oval 73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57707" y="1314730"/>
              <a:ext cx="574710" cy="215444"/>
              <a:chOff x="7982722" y="1069224"/>
              <a:chExt cx="574710" cy="215444"/>
            </a:xfrm>
          </p:grpSpPr>
          <p:sp>
            <p:nvSpPr>
              <p:cNvPr id="6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6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4254689" y="4301438"/>
            <a:ext cx="700253" cy="280634"/>
            <a:chOff x="292283" y="1795651"/>
            <a:chExt cx="700253" cy="280634"/>
          </a:xfrm>
        </p:grpSpPr>
        <p:sp>
          <p:nvSpPr>
            <p:cNvPr id="78" name="AutoShape 148"/>
            <p:cNvSpPr>
              <a:spLocks noChangeArrowheads="1"/>
            </p:cNvSpPr>
            <p:nvPr/>
          </p:nvSpPr>
          <p:spPr bwMode="auto">
            <a:xfrm>
              <a:off x="292283" y="17956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" name="Line 154"/>
            <p:cNvSpPr>
              <a:spLocks noChangeShapeType="1"/>
            </p:cNvSpPr>
            <p:nvPr/>
          </p:nvSpPr>
          <p:spPr bwMode="auto">
            <a:xfrm>
              <a:off x="394935" y="18608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158"/>
            <p:cNvSpPr>
              <a:spLocks noChangeArrowheads="1"/>
            </p:cNvSpPr>
            <p:nvPr/>
          </p:nvSpPr>
          <p:spPr bwMode="auto">
            <a:xfrm>
              <a:off x="356134" y="18431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1" name="Rectangle 167"/>
            <p:cNvSpPr>
              <a:spLocks noChangeArrowheads="1"/>
            </p:cNvSpPr>
            <p:nvPr/>
          </p:nvSpPr>
          <p:spPr bwMode="auto">
            <a:xfrm>
              <a:off x="776361" y="18254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57707" y="1860841"/>
              <a:ext cx="574710" cy="215444"/>
              <a:chOff x="7982722" y="1069224"/>
              <a:chExt cx="574710" cy="215444"/>
            </a:xfrm>
          </p:grpSpPr>
          <p:sp>
            <p:nvSpPr>
              <p:cNvPr id="8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109" name="Group 108"/>
          <p:cNvGrpSpPr/>
          <p:nvPr/>
        </p:nvGrpSpPr>
        <p:grpSpPr>
          <a:xfrm>
            <a:off x="5020222" y="4250801"/>
            <a:ext cx="700253" cy="329758"/>
            <a:chOff x="376254" y="1909078"/>
            <a:chExt cx="700253" cy="329758"/>
          </a:xfrm>
        </p:grpSpPr>
        <p:sp>
          <p:nvSpPr>
            <p:cNvPr id="110" name="AutoShape 148"/>
            <p:cNvSpPr>
              <a:spLocks noChangeArrowheads="1"/>
            </p:cNvSpPr>
            <p:nvPr/>
          </p:nvSpPr>
          <p:spPr bwMode="auto">
            <a:xfrm>
              <a:off x="376254" y="195934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41682" y="1909078"/>
              <a:ext cx="572746" cy="215444"/>
              <a:chOff x="7970663" y="764033"/>
              <a:chExt cx="572746" cy="215444"/>
            </a:xfrm>
          </p:grpSpPr>
          <p:sp>
            <p:nvSpPr>
              <p:cNvPr id="12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26" name="Oval 12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35635" y="2023392"/>
              <a:ext cx="574710" cy="215444"/>
              <a:chOff x="7952527" y="1957989"/>
              <a:chExt cx="574710" cy="215444"/>
            </a:xfrm>
          </p:grpSpPr>
          <p:sp>
            <p:nvSpPr>
              <p:cNvPr id="1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20" name="Rectangle 1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5796156" y="4301438"/>
            <a:ext cx="700253" cy="271536"/>
            <a:chOff x="4043556" y="4064702"/>
            <a:chExt cx="700253" cy="271536"/>
          </a:xfrm>
        </p:grpSpPr>
        <p:sp>
          <p:nvSpPr>
            <p:cNvPr id="130" name="AutoShape 148"/>
            <p:cNvSpPr>
              <a:spLocks noChangeArrowheads="1"/>
            </p:cNvSpPr>
            <p:nvPr/>
          </p:nvSpPr>
          <p:spPr bwMode="auto">
            <a:xfrm>
              <a:off x="4043556" y="4064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105443" y="4098838"/>
              <a:ext cx="574710" cy="70694"/>
              <a:chOff x="7972098" y="2383847"/>
              <a:chExt cx="574710" cy="70694"/>
            </a:xfrm>
          </p:grpSpPr>
          <p:sp>
            <p:nvSpPr>
              <p:cNvPr id="14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105443" y="4120794"/>
              <a:ext cx="574710" cy="215444"/>
              <a:chOff x="7952527" y="1957989"/>
              <a:chExt cx="574710" cy="215444"/>
            </a:xfrm>
          </p:grpSpPr>
          <p:sp>
            <p:nvSpPr>
              <p:cNvPr id="13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3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sp>
        <p:nvSpPr>
          <p:cNvPr id="146" name="TextBox 145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1.0 Aug 16</a:t>
            </a:r>
            <a:r>
              <a:rPr lang="en-US" sz="1400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9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51998"/>
              </p:ext>
            </p:extLst>
          </p:nvPr>
        </p:nvGraphicFramePr>
        <p:xfrm>
          <a:off x="615043" y="1541472"/>
          <a:ext cx="3842657" cy="209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7411"/>
                <a:gridCol w="558800"/>
                <a:gridCol w="787400"/>
                <a:gridCol w="787413"/>
                <a:gridCol w="791633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043" y="448733"/>
            <a:ext cx="49064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Non-Essential genes [ </a:t>
            </a:r>
            <a:r>
              <a:rPr lang="en-US" b="1" u="sng" dirty="0" smtClean="0"/>
              <a:t>NE1a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tm1a -&gt; tm1 -&gt; tm1a/tm1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22061"/>
              </p:ext>
            </p:extLst>
          </p:nvPr>
        </p:nvGraphicFramePr>
        <p:xfrm>
          <a:off x="615041" y="4238101"/>
          <a:ext cx="5895826" cy="2165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10592"/>
                <a:gridCol w="553967"/>
                <a:gridCol w="770467"/>
                <a:gridCol w="774700"/>
                <a:gridCol w="774700"/>
                <a:gridCol w="774700"/>
                <a:gridCol w="778933"/>
                <a:gridCol w="757767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1914" y="1179734"/>
            <a:ext cx="220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First Electroporation: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51914" y="3858167"/>
            <a:ext cx="246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Second Electroporation: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3736" y="1549066"/>
            <a:ext cx="300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</a:t>
            </a:r>
            <a:r>
              <a:rPr lang="en-US" sz="1200" dirty="0" smtClean="0"/>
              <a:t>most of the cassette goes in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</a:t>
            </a:r>
            <a:r>
              <a:rPr lang="en-US" sz="1200" dirty="0" smtClean="0"/>
              <a:t>does not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7133" y="4227499"/>
            <a:ext cx="307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tm1a/tm1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control</a:t>
            </a:r>
          </a:p>
          <a:p>
            <a:endParaRPr lang="en-US" sz="1200" dirty="0"/>
          </a:p>
          <a:p>
            <a:r>
              <a:rPr lang="en-US" sz="1200" dirty="0" smtClean="0"/>
              <a:t>N.B. the pattern of results here is identical to that for NE1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34161" y="1591939"/>
            <a:ext cx="700253" cy="251299"/>
            <a:chOff x="277647" y="1751515"/>
            <a:chExt cx="700253" cy="251299"/>
          </a:xfrm>
        </p:grpSpPr>
        <p:sp>
          <p:nvSpPr>
            <p:cNvPr id="12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4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14193" y="4280107"/>
            <a:ext cx="700253" cy="251299"/>
            <a:chOff x="277647" y="1751515"/>
            <a:chExt cx="700253" cy="251299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18523" y="1540309"/>
            <a:ext cx="700253" cy="302929"/>
            <a:chOff x="281157" y="2859547"/>
            <a:chExt cx="700253" cy="302929"/>
          </a:xfrm>
        </p:grpSpPr>
        <p:sp>
          <p:nvSpPr>
            <p:cNvPr id="29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34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6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3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2685073" y="4226505"/>
            <a:ext cx="700253" cy="302929"/>
            <a:chOff x="281157" y="2859547"/>
            <a:chExt cx="700253" cy="302929"/>
          </a:xfrm>
        </p:grpSpPr>
        <p:sp>
          <p:nvSpPr>
            <p:cNvPr id="45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8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5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82" name="Group 81"/>
          <p:cNvGrpSpPr/>
          <p:nvPr/>
        </p:nvGrpSpPr>
        <p:grpSpPr>
          <a:xfrm>
            <a:off x="4237569" y="4226505"/>
            <a:ext cx="700253" cy="338189"/>
            <a:chOff x="291198" y="3913272"/>
            <a:chExt cx="700253" cy="338189"/>
          </a:xfrm>
        </p:grpSpPr>
        <p:sp>
          <p:nvSpPr>
            <p:cNvPr id="83" name="AutoShape 148"/>
            <p:cNvSpPr>
              <a:spLocks noChangeArrowheads="1"/>
            </p:cNvSpPr>
            <p:nvPr/>
          </p:nvSpPr>
          <p:spPr bwMode="auto">
            <a:xfrm>
              <a:off x="291198" y="396771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2498" y="3913272"/>
              <a:ext cx="574710" cy="215444"/>
              <a:chOff x="7982722" y="1069224"/>
              <a:chExt cx="574710" cy="215444"/>
            </a:xfrm>
          </p:grpSpPr>
          <p:sp>
            <p:nvSpPr>
              <p:cNvPr id="9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01" name="Rectangle 10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342107" y="4036017"/>
              <a:ext cx="572746" cy="215444"/>
              <a:chOff x="7970663" y="764033"/>
              <a:chExt cx="572746" cy="215444"/>
            </a:xfrm>
          </p:grpSpPr>
          <p:sp>
            <p:nvSpPr>
              <p:cNvPr id="8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0" name="Oval 8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5780998" y="4279317"/>
            <a:ext cx="700253" cy="278188"/>
            <a:chOff x="4052022" y="4474365"/>
            <a:chExt cx="700253" cy="278188"/>
          </a:xfrm>
        </p:grpSpPr>
        <p:sp>
          <p:nvSpPr>
            <p:cNvPr id="152" name="AutoShape 148"/>
            <p:cNvSpPr>
              <a:spLocks noChangeArrowheads="1"/>
            </p:cNvSpPr>
            <p:nvPr/>
          </p:nvSpPr>
          <p:spPr bwMode="auto">
            <a:xfrm>
              <a:off x="4052022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15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59" name="Oval 15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5007461" y="4229724"/>
            <a:ext cx="700253" cy="336905"/>
            <a:chOff x="291198" y="2428589"/>
            <a:chExt cx="700253" cy="336905"/>
          </a:xfrm>
        </p:grpSpPr>
        <p:sp>
          <p:nvSpPr>
            <p:cNvPr id="166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176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8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16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74" name="Rectangle 17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73" name="Oval 17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3709028" y="1542047"/>
            <a:ext cx="700253" cy="303571"/>
            <a:chOff x="374294" y="4895050"/>
            <a:chExt cx="700253" cy="303571"/>
          </a:xfrm>
        </p:grpSpPr>
        <p:sp>
          <p:nvSpPr>
            <p:cNvPr id="186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192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94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95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189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91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3462184" y="4225863"/>
            <a:ext cx="700253" cy="303571"/>
            <a:chOff x="374294" y="4895050"/>
            <a:chExt cx="700253" cy="303571"/>
          </a:xfrm>
        </p:grpSpPr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sp>
        <p:nvSpPr>
          <p:cNvPr id="218" name="TextBox 21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1.0 Aug 16</a:t>
            </a:r>
            <a:r>
              <a:rPr lang="en-US" sz="1400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44490"/>
              </p:ext>
            </p:extLst>
          </p:nvPr>
        </p:nvGraphicFramePr>
        <p:xfrm>
          <a:off x="631976" y="1541472"/>
          <a:ext cx="5235424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8891"/>
                <a:gridCol w="563033"/>
                <a:gridCol w="766233"/>
                <a:gridCol w="774700"/>
                <a:gridCol w="783167"/>
                <a:gridCol w="770467"/>
                <a:gridCol w="778933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1976" y="448733"/>
            <a:ext cx="45871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tm1a -</a:t>
            </a:r>
            <a:r>
              <a:rPr lang="en-US" sz="1600" dirty="0" smtClean="0"/>
              <a:t>&gt; (</a:t>
            </a:r>
            <a:r>
              <a:rPr lang="en-US" sz="1600" dirty="0" err="1" smtClean="0"/>
              <a:t>Dox</a:t>
            </a:r>
            <a:r>
              <a:rPr lang="en-US" sz="1600" dirty="0" smtClean="0"/>
              <a:t>) -&gt; </a:t>
            </a:r>
            <a:r>
              <a:rPr lang="en-US" sz="1600" dirty="0" smtClean="0"/>
              <a:t>tm1 -&gt; </a:t>
            </a:r>
            <a:r>
              <a:rPr lang="en-US" sz="1600" dirty="0" smtClean="0"/>
              <a:t>tm1c/</a:t>
            </a:r>
            <a:r>
              <a:rPr lang="en-US" sz="1600" dirty="0" smtClean="0"/>
              <a:t>tm1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848" y="1179734"/>
            <a:ext cx="220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First Electroporation: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81233" y="1541472"/>
            <a:ext cx="3005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</a:t>
            </a:r>
          </a:p>
          <a:p>
            <a:endParaRPr lang="en-US" sz="1200" dirty="0"/>
          </a:p>
          <a:p>
            <a:r>
              <a:rPr lang="en-US" sz="1200" dirty="0" smtClean="0"/>
              <a:t>tm1f/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</a:t>
            </a:r>
            <a:r>
              <a:rPr lang="en-US" sz="1200" dirty="0" smtClean="0"/>
              <a:t>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excise the Neo resistance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was </a:t>
            </a:r>
            <a:r>
              <a:rPr lang="en-US" sz="1200" i="1" dirty="0" smtClean="0"/>
              <a:t>not</a:t>
            </a:r>
            <a:r>
              <a:rPr lang="en-US" sz="1200" dirty="0" smtClean="0"/>
              <a:t> inserted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 </a:t>
            </a:r>
            <a:r>
              <a:rPr lang="en-US" sz="1200" i="1" dirty="0" smtClean="0"/>
              <a:t>and</a:t>
            </a:r>
            <a:r>
              <a:rPr lang="en-US" sz="1200" dirty="0" smtClean="0"/>
              <a:t> the </a:t>
            </a:r>
            <a:r>
              <a:rPr lang="en-US" sz="1200" dirty="0" smtClean="0"/>
              <a:t>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was not inserted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028336" y="1584530"/>
            <a:ext cx="700253" cy="251299"/>
            <a:chOff x="277647" y="1751515"/>
            <a:chExt cx="700253" cy="251299"/>
          </a:xfrm>
        </p:grpSpPr>
        <p:sp>
          <p:nvSpPr>
            <p:cNvPr id="12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4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95757" y="1584530"/>
            <a:ext cx="700253" cy="251299"/>
            <a:chOff x="281157" y="5067862"/>
            <a:chExt cx="700253" cy="251299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26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8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9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577735" y="1536119"/>
            <a:ext cx="700253" cy="299710"/>
            <a:chOff x="292283" y="5586811"/>
            <a:chExt cx="700253" cy="299710"/>
          </a:xfrm>
        </p:grpSpPr>
        <p:sp>
          <p:nvSpPr>
            <p:cNvPr id="33" name="AutoShape 148"/>
            <p:cNvSpPr>
              <a:spLocks noChangeArrowheads="1"/>
            </p:cNvSpPr>
            <p:nvPr/>
          </p:nvSpPr>
          <p:spPr bwMode="auto">
            <a:xfrm>
              <a:off x="292283" y="56352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" name="Line 154"/>
            <p:cNvSpPr>
              <a:spLocks noChangeShapeType="1"/>
            </p:cNvSpPr>
            <p:nvPr/>
          </p:nvSpPr>
          <p:spPr bwMode="auto">
            <a:xfrm>
              <a:off x="394935" y="581470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58"/>
            <p:cNvSpPr>
              <a:spLocks noChangeArrowheads="1"/>
            </p:cNvSpPr>
            <p:nvPr/>
          </p:nvSpPr>
          <p:spPr bwMode="auto">
            <a:xfrm>
              <a:off x="356134" y="579702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6" name="Rectangle 167"/>
            <p:cNvSpPr>
              <a:spLocks noChangeArrowheads="1"/>
            </p:cNvSpPr>
            <p:nvPr/>
          </p:nvSpPr>
          <p:spPr bwMode="auto">
            <a:xfrm>
              <a:off x="776361" y="577935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55049" y="5586811"/>
              <a:ext cx="574710" cy="215444"/>
              <a:chOff x="7982722" y="1069224"/>
              <a:chExt cx="574710" cy="215444"/>
            </a:xfrm>
          </p:grpSpPr>
          <p:sp>
            <p:nvSpPr>
              <p:cNvPr id="38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0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1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2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6" name="Rectangle 4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48" name="Group 47"/>
          <p:cNvGrpSpPr/>
          <p:nvPr/>
        </p:nvGrpSpPr>
        <p:grpSpPr>
          <a:xfrm>
            <a:off x="5127057" y="1584722"/>
            <a:ext cx="700253" cy="251299"/>
            <a:chOff x="292283" y="6198162"/>
            <a:chExt cx="700253" cy="251299"/>
          </a:xfrm>
        </p:grpSpPr>
        <p:sp>
          <p:nvSpPr>
            <p:cNvPr id="49" name="AutoShape 148"/>
            <p:cNvSpPr>
              <a:spLocks noChangeArrowheads="1"/>
            </p:cNvSpPr>
            <p:nvPr/>
          </p:nvSpPr>
          <p:spPr bwMode="auto">
            <a:xfrm>
              <a:off x="292283" y="61981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" name="Line 154"/>
            <p:cNvSpPr>
              <a:spLocks noChangeShapeType="1"/>
            </p:cNvSpPr>
            <p:nvPr/>
          </p:nvSpPr>
          <p:spPr bwMode="auto">
            <a:xfrm>
              <a:off x="394935" y="63776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58"/>
            <p:cNvSpPr>
              <a:spLocks noChangeArrowheads="1"/>
            </p:cNvSpPr>
            <p:nvPr/>
          </p:nvSpPr>
          <p:spPr bwMode="auto">
            <a:xfrm>
              <a:off x="356134" y="63599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" name="Rectangle 167"/>
            <p:cNvSpPr>
              <a:spLocks noChangeArrowheads="1"/>
            </p:cNvSpPr>
            <p:nvPr/>
          </p:nvSpPr>
          <p:spPr bwMode="auto">
            <a:xfrm>
              <a:off x="776361" y="63422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3286" y="6215442"/>
              <a:ext cx="574710" cy="109209"/>
              <a:chOff x="7972098" y="1722628"/>
              <a:chExt cx="574710" cy="109209"/>
            </a:xfrm>
          </p:grpSpPr>
          <p:sp>
            <p:nvSpPr>
              <p:cNvPr id="54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6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7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356103" y="1532186"/>
            <a:ext cx="700253" cy="303643"/>
            <a:chOff x="291198" y="262455"/>
            <a:chExt cx="700253" cy="303643"/>
          </a:xfrm>
        </p:grpSpPr>
        <p:sp>
          <p:nvSpPr>
            <p:cNvPr id="60" name="AutoShape 148"/>
            <p:cNvSpPr>
              <a:spLocks noChangeArrowheads="1"/>
            </p:cNvSpPr>
            <p:nvPr/>
          </p:nvSpPr>
          <p:spPr bwMode="auto">
            <a:xfrm>
              <a:off x="291198" y="31479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" name="Line 154"/>
            <p:cNvSpPr>
              <a:spLocks noChangeShapeType="1"/>
            </p:cNvSpPr>
            <p:nvPr/>
          </p:nvSpPr>
          <p:spPr bwMode="auto">
            <a:xfrm>
              <a:off x="393850" y="494280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58"/>
            <p:cNvSpPr>
              <a:spLocks noChangeArrowheads="1"/>
            </p:cNvSpPr>
            <p:nvPr/>
          </p:nvSpPr>
          <p:spPr bwMode="auto">
            <a:xfrm>
              <a:off x="355049" y="476598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775276" y="458933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53085" y="262455"/>
              <a:ext cx="574710" cy="215444"/>
              <a:chOff x="7952527" y="1957989"/>
              <a:chExt cx="574710" cy="215444"/>
            </a:xfrm>
          </p:grpSpPr>
          <p:sp>
            <p:nvSpPr>
              <p:cNvPr id="65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7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68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72" name="Rectangle 7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sp>
        <p:nvSpPr>
          <p:cNvPr id="101" name="TextBox 100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1.0 Aug 16</a:t>
            </a:r>
            <a:r>
              <a:rPr lang="en-US" sz="1400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09" y="448733"/>
            <a:ext cx="45871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/>
              <a:t>tm1a -&gt; (</a:t>
            </a:r>
            <a:r>
              <a:rPr lang="en-US" sz="1600" dirty="0" err="1"/>
              <a:t>Dox</a:t>
            </a:r>
            <a:r>
              <a:rPr lang="en-US" sz="1600" dirty="0"/>
              <a:t>) -&gt; tm1 -&gt; tm1c/tm1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97925"/>
              </p:ext>
            </p:extLst>
          </p:nvPr>
        </p:nvGraphicFramePr>
        <p:xfrm>
          <a:off x="648909" y="1541468"/>
          <a:ext cx="8918424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024"/>
                <a:gridCol w="550334"/>
                <a:gridCol w="752182"/>
                <a:gridCol w="742184"/>
                <a:gridCol w="753588"/>
                <a:gridCol w="753002"/>
                <a:gridCol w="775177"/>
                <a:gridCol w="774700"/>
                <a:gridCol w="766233"/>
                <a:gridCol w="753534"/>
                <a:gridCol w="762000"/>
                <a:gridCol w="770466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wt/wt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782" y="1161534"/>
            <a:ext cx="246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Second Electroporation: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1419" y="4295863"/>
            <a:ext cx="307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tm1c/tm1 is what you want</a:t>
            </a:r>
          </a:p>
          <a:p>
            <a:endParaRPr lang="en-US" sz="1200" dirty="0"/>
          </a:p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</a:t>
            </a:r>
            <a:r>
              <a:rPr lang="en-US" sz="1200" dirty="0" smtClean="0"/>
              <a:t>shows the SEP failed and is </a:t>
            </a:r>
            <a:r>
              <a:rPr lang="en-US" sz="1200" dirty="0" smtClean="0"/>
              <a:t>a good </a:t>
            </a:r>
            <a:r>
              <a:rPr lang="en-US" sz="1200" dirty="0" smtClean="0"/>
              <a:t>control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also a good control</a:t>
            </a:r>
            <a:endParaRPr lang="en-US" sz="1200" dirty="0" smtClean="0"/>
          </a:p>
          <a:p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94472" y="1590880"/>
            <a:ext cx="700253" cy="251299"/>
            <a:chOff x="277647" y="1751515"/>
            <a:chExt cx="700253" cy="251299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482081" y="1592384"/>
            <a:ext cx="700253" cy="251299"/>
            <a:chOff x="281157" y="5067862"/>
            <a:chExt cx="700253" cy="251299"/>
          </a:xfrm>
        </p:grpSpPr>
        <p:sp>
          <p:nvSpPr>
            <p:cNvPr id="157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0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2739601" y="1537566"/>
            <a:ext cx="700253" cy="304613"/>
            <a:chOff x="376254" y="4472065"/>
            <a:chExt cx="700253" cy="304613"/>
          </a:xfrm>
        </p:grpSpPr>
        <p:sp>
          <p:nvSpPr>
            <p:cNvPr id="169" name="AutoShape 148"/>
            <p:cNvSpPr>
              <a:spLocks noChangeArrowheads="1"/>
            </p:cNvSpPr>
            <p:nvPr/>
          </p:nvSpPr>
          <p:spPr bwMode="auto">
            <a:xfrm>
              <a:off x="376254" y="452537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23239" y="4472065"/>
              <a:ext cx="574710" cy="215444"/>
              <a:chOff x="7982722" y="1069224"/>
              <a:chExt cx="574710" cy="215444"/>
            </a:xfrm>
          </p:grpSpPr>
          <p:sp>
            <p:nvSpPr>
              <p:cNvPr id="17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425594" y="4671898"/>
              <a:ext cx="574710" cy="70694"/>
              <a:chOff x="7972098" y="2383847"/>
              <a:chExt cx="574710" cy="70694"/>
            </a:xfrm>
          </p:grpSpPr>
          <p:sp>
            <p:nvSpPr>
              <p:cNvPr id="17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4239327" y="1537566"/>
            <a:ext cx="700253" cy="303571"/>
            <a:chOff x="374294" y="4895050"/>
            <a:chExt cx="700253" cy="303571"/>
          </a:xfrm>
        </p:grpSpPr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4997095" y="1590880"/>
            <a:ext cx="700253" cy="251299"/>
            <a:chOff x="374294" y="5387294"/>
            <a:chExt cx="700253" cy="251299"/>
          </a:xfrm>
        </p:grpSpPr>
        <p:sp>
          <p:nvSpPr>
            <p:cNvPr id="218" name="AutoShape 148"/>
            <p:cNvSpPr>
              <a:spLocks noChangeArrowheads="1"/>
            </p:cNvSpPr>
            <p:nvPr/>
          </p:nvSpPr>
          <p:spPr bwMode="auto">
            <a:xfrm>
              <a:off x="374294" y="5387294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9" name="Line 154"/>
            <p:cNvSpPr>
              <a:spLocks noChangeShapeType="1"/>
            </p:cNvSpPr>
            <p:nvPr/>
          </p:nvSpPr>
          <p:spPr bwMode="auto">
            <a:xfrm>
              <a:off x="476946" y="5566775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Oval 158"/>
            <p:cNvSpPr>
              <a:spLocks noChangeArrowheads="1"/>
            </p:cNvSpPr>
            <p:nvPr/>
          </p:nvSpPr>
          <p:spPr bwMode="auto">
            <a:xfrm>
              <a:off x="438145" y="5549093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1" name="Rectangle 167"/>
            <p:cNvSpPr>
              <a:spLocks noChangeArrowheads="1"/>
            </p:cNvSpPr>
            <p:nvPr/>
          </p:nvSpPr>
          <p:spPr bwMode="auto">
            <a:xfrm>
              <a:off x="858372" y="5531428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439868" y="5405239"/>
              <a:ext cx="574710" cy="109209"/>
              <a:chOff x="7972098" y="1722628"/>
              <a:chExt cx="574710" cy="109209"/>
            </a:xfrm>
          </p:grpSpPr>
          <p:sp>
            <p:nvSpPr>
              <p:cNvPr id="22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2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5787690" y="1589838"/>
            <a:ext cx="700253" cy="278188"/>
            <a:chOff x="4043556" y="4474365"/>
            <a:chExt cx="700253" cy="278188"/>
          </a:xfrm>
        </p:grpSpPr>
        <p:sp>
          <p:nvSpPr>
            <p:cNvPr id="229" name="AutoShape 148"/>
            <p:cNvSpPr>
              <a:spLocks noChangeArrowheads="1"/>
            </p:cNvSpPr>
            <p:nvPr/>
          </p:nvSpPr>
          <p:spPr bwMode="auto">
            <a:xfrm>
              <a:off x="4043556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239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1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37" name="Rectangle 23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36" name="Oval 23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6547572" y="1537235"/>
            <a:ext cx="700253" cy="338096"/>
            <a:chOff x="291198" y="1376488"/>
            <a:chExt cx="700253" cy="338096"/>
          </a:xfrm>
        </p:grpSpPr>
        <p:sp>
          <p:nvSpPr>
            <p:cNvPr id="243" name="AutoShape 148"/>
            <p:cNvSpPr>
              <a:spLocks noChangeArrowheads="1"/>
            </p:cNvSpPr>
            <p:nvPr/>
          </p:nvSpPr>
          <p:spPr bwMode="auto">
            <a:xfrm>
              <a:off x="291198" y="142865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355049" y="1376488"/>
              <a:ext cx="574710" cy="215444"/>
              <a:chOff x="7982722" y="1069224"/>
              <a:chExt cx="574710" cy="215444"/>
            </a:xfrm>
          </p:grpSpPr>
          <p:sp>
            <p:nvSpPr>
              <p:cNvPr id="25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5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261" name="Rectangle 26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45" name="Group 244"/>
            <p:cNvGrpSpPr/>
            <p:nvPr/>
          </p:nvGrpSpPr>
          <p:grpSpPr>
            <a:xfrm>
              <a:off x="357013" y="1499140"/>
              <a:ext cx="572746" cy="215444"/>
              <a:chOff x="7970663" y="764033"/>
              <a:chExt cx="572746" cy="215444"/>
            </a:xfrm>
          </p:grpSpPr>
          <p:sp>
            <p:nvSpPr>
              <p:cNvPr id="2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51" name="Rectangle 2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50" name="Oval 2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7305810" y="1589241"/>
            <a:ext cx="700253" cy="286087"/>
            <a:chOff x="291198" y="894351"/>
            <a:chExt cx="700253" cy="286087"/>
          </a:xfrm>
        </p:grpSpPr>
        <p:sp>
          <p:nvSpPr>
            <p:cNvPr id="264" name="AutoShape 148"/>
            <p:cNvSpPr>
              <a:spLocks noChangeArrowheads="1"/>
            </p:cNvSpPr>
            <p:nvPr/>
          </p:nvSpPr>
          <p:spPr bwMode="auto">
            <a:xfrm>
              <a:off x="291198" y="8943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355049" y="913088"/>
              <a:ext cx="574710" cy="109209"/>
              <a:chOff x="7980639" y="1445094"/>
              <a:chExt cx="574710" cy="109209"/>
            </a:xfrm>
          </p:grpSpPr>
          <p:sp>
            <p:nvSpPr>
              <p:cNvPr id="274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7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57013" y="964994"/>
              <a:ext cx="572746" cy="215444"/>
              <a:chOff x="7970663" y="764033"/>
              <a:chExt cx="572746" cy="215444"/>
            </a:xfrm>
          </p:grpSpPr>
          <p:sp>
            <p:nvSpPr>
              <p:cNvPr id="26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72" name="Rectangle 27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71" name="Oval 27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80" name="Group 279"/>
          <p:cNvGrpSpPr/>
          <p:nvPr/>
        </p:nvGrpSpPr>
        <p:grpSpPr>
          <a:xfrm>
            <a:off x="8063928" y="1533049"/>
            <a:ext cx="700253" cy="336905"/>
            <a:chOff x="291198" y="2428589"/>
            <a:chExt cx="700253" cy="336905"/>
          </a:xfrm>
        </p:grpSpPr>
        <p:sp>
          <p:nvSpPr>
            <p:cNvPr id="281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291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3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94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" name="Group 296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98" name="Rectangle 29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83" name="Group 282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28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" name="Group 28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89" name="Rectangle 28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88" name="Oval 28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00" name="Group 299"/>
          <p:cNvGrpSpPr/>
          <p:nvPr/>
        </p:nvGrpSpPr>
        <p:grpSpPr>
          <a:xfrm>
            <a:off x="8831330" y="1586210"/>
            <a:ext cx="700253" cy="286802"/>
            <a:chOff x="291198" y="1970406"/>
            <a:chExt cx="700253" cy="286802"/>
          </a:xfrm>
        </p:grpSpPr>
        <p:sp>
          <p:nvSpPr>
            <p:cNvPr id="301" name="AutoShape 148"/>
            <p:cNvSpPr>
              <a:spLocks noChangeArrowheads="1"/>
            </p:cNvSpPr>
            <p:nvPr/>
          </p:nvSpPr>
          <p:spPr bwMode="auto">
            <a:xfrm>
              <a:off x="291198" y="197040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357013" y="1983704"/>
              <a:ext cx="574710" cy="109209"/>
              <a:chOff x="7972098" y="1722628"/>
              <a:chExt cx="574710" cy="109209"/>
            </a:xfrm>
          </p:grpSpPr>
          <p:sp>
            <p:nvSpPr>
              <p:cNvPr id="311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3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314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355049" y="2041764"/>
              <a:ext cx="572746" cy="215444"/>
              <a:chOff x="7970663" y="764033"/>
              <a:chExt cx="572746" cy="215444"/>
            </a:xfrm>
          </p:grpSpPr>
          <p:sp>
            <p:nvSpPr>
              <p:cNvPr id="30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308" name="Oval 30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17" name="TextBox 316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1.0 Aug 16</a:t>
            </a:r>
            <a:r>
              <a:rPr lang="en-US" sz="1400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856</Words>
  <Application>Microsoft Macintosh PowerPoint</Application>
  <PresentationFormat>A4 Paper (210x297 mm)</PresentationFormat>
  <Paragraphs>401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Sparkes</dc:creator>
  <cp:lastModifiedBy>Andrew Sparkes</cp:lastModifiedBy>
  <cp:revision>72</cp:revision>
  <cp:lastPrinted>2013-08-15T14:00:12Z</cp:lastPrinted>
  <dcterms:created xsi:type="dcterms:W3CDTF">2013-08-13T12:35:20Z</dcterms:created>
  <dcterms:modified xsi:type="dcterms:W3CDTF">2013-08-15T14:10:32Z</dcterms:modified>
</cp:coreProperties>
</file>