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2" autoAdjust="0"/>
    <p:restoredTop sz="97374" autoAdjust="0"/>
  </p:normalViewPr>
  <p:slideViewPr>
    <p:cSldViewPr snapToGrid="0" snapToObjects="1">
      <p:cViewPr>
        <p:scale>
          <a:sx n="170" d="100"/>
          <a:sy n="170" d="100"/>
        </p:scale>
        <p:origin x="-224" y="-15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8B1-73A9-614D-9720-773711B0B15A}" type="datetimeFigureOut">
              <a:rPr lang="en-US" smtClean="0"/>
              <a:t>05/09/2013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F36-08D8-F243-BB37-5358BB22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9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8B1-73A9-614D-9720-773711B0B15A}" type="datetimeFigureOut">
              <a:rPr lang="en-US" smtClean="0"/>
              <a:t>05/09/2013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F36-08D8-F243-BB37-5358BB22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0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8B1-73A9-614D-9720-773711B0B15A}" type="datetimeFigureOut">
              <a:rPr lang="en-US" smtClean="0"/>
              <a:t>05/09/2013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F36-08D8-F243-BB37-5358BB22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8B1-73A9-614D-9720-773711B0B15A}" type="datetimeFigureOut">
              <a:rPr lang="en-US" smtClean="0"/>
              <a:t>05/09/2013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F36-08D8-F243-BB37-5358BB22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7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8B1-73A9-614D-9720-773711B0B15A}" type="datetimeFigureOut">
              <a:rPr lang="en-US" smtClean="0"/>
              <a:t>05/09/2013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F36-08D8-F243-BB37-5358BB22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2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8B1-73A9-614D-9720-773711B0B15A}" type="datetimeFigureOut">
              <a:rPr lang="en-US" smtClean="0"/>
              <a:t>05/09/2013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F36-08D8-F243-BB37-5358BB22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5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8B1-73A9-614D-9720-773711B0B15A}" type="datetimeFigureOut">
              <a:rPr lang="en-US" smtClean="0"/>
              <a:t>05/09/2013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F36-08D8-F243-BB37-5358BB22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1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8B1-73A9-614D-9720-773711B0B15A}" type="datetimeFigureOut">
              <a:rPr lang="en-US" smtClean="0"/>
              <a:t>05/09/2013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F36-08D8-F243-BB37-5358BB22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8B1-73A9-614D-9720-773711B0B15A}" type="datetimeFigureOut">
              <a:rPr lang="en-US" smtClean="0"/>
              <a:t>05/09/2013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F36-08D8-F243-BB37-5358BB22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0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8B1-73A9-614D-9720-773711B0B15A}" type="datetimeFigureOut">
              <a:rPr lang="en-US" smtClean="0"/>
              <a:t>05/09/2013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F36-08D8-F243-BB37-5358BB22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1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8B1-73A9-614D-9720-773711B0B15A}" type="datetimeFigureOut">
              <a:rPr lang="en-US" smtClean="0"/>
              <a:t>05/09/2013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CFF36-08D8-F243-BB37-5358BB22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818B1-73A9-614D-9720-773711B0B15A}" type="datetimeFigureOut">
              <a:rPr lang="en-US" smtClean="0"/>
              <a:t>05/09/2013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CFF36-08D8-F243-BB37-5358BB223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4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knockoutmouse.org/about/targeting-strategi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/>
        </p:nvGrpSpPr>
        <p:grpSpPr>
          <a:xfrm>
            <a:off x="374294" y="291066"/>
            <a:ext cx="700253" cy="251299"/>
            <a:chOff x="277647" y="1751515"/>
            <a:chExt cx="700253" cy="251299"/>
          </a:xfrm>
        </p:grpSpPr>
        <p:sp>
          <p:nvSpPr>
            <p:cNvPr id="5" name="AutoShape 148"/>
            <p:cNvSpPr>
              <a:spLocks noChangeArrowheads="1"/>
            </p:cNvSpPr>
            <p:nvPr/>
          </p:nvSpPr>
          <p:spPr bwMode="auto">
            <a:xfrm>
              <a:off x="277647" y="1751515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" name="Line 151"/>
            <p:cNvSpPr>
              <a:spLocks noChangeShapeType="1"/>
            </p:cNvSpPr>
            <p:nvPr/>
          </p:nvSpPr>
          <p:spPr bwMode="auto">
            <a:xfrm>
              <a:off x="379946" y="1819139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152"/>
            <p:cNvSpPr>
              <a:spLocks noChangeArrowheads="1"/>
            </p:cNvSpPr>
            <p:nvPr/>
          </p:nvSpPr>
          <p:spPr bwMode="auto">
            <a:xfrm>
              <a:off x="343462" y="1800310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" name="Line 154"/>
            <p:cNvSpPr>
              <a:spLocks noChangeShapeType="1"/>
            </p:cNvSpPr>
            <p:nvPr/>
          </p:nvSpPr>
          <p:spPr bwMode="auto">
            <a:xfrm>
              <a:off x="380299" y="1930996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Oval 158"/>
            <p:cNvSpPr>
              <a:spLocks noChangeArrowheads="1"/>
            </p:cNvSpPr>
            <p:nvPr/>
          </p:nvSpPr>
          <p:spPr bwMode="auto">
            <a:xfrm>
              <a:off x="341498" y="191331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8" name="Rectangle 167"/>
            <p:cNvSpPr>
              <a:spLocks noChangeArrowheads="1"/>
            </p:cNvSpPr>
            <p:nvPr/>
          </p:nvSpPr>
          <p:spPr bwMode="auto">
            <a:xfrm>
              <a:off x="761725" y="1783791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99" name="Rectangle 167"/>
            <p:cNvSpPr>
              <a:spLocks noChangeArrowheads="1"/>
            </p:cNvSpPr>
            <p:nvPr/>
          </p:nvSpPr>
          <p:spPr bwMode="auto">
            <a:xfrm>
              <a:off x="761725" y="1895649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1134274" y="280228"/>
            <a:ext cx="932442" cy="6340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sz="1400" dirty="0" err="1"/>
              <a:t>wt</a:t>
            </a:r>
            <a:r>
              <a:rPr lang="en-US" sz="1400" dirty="0"/>
              <a:t>/</a:t>
            </a:r>
            <a:r>
              <a:rPr lang="en-US" sz="1400" dirty="0" err="1"/>
              <a:t>wt</a:t>
            </a:r>
            <a:endParaRPr lang="en-US" sz="1400" dirty="0"/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smtClean="0"/>
              <a:t>tm1</a:t>
            </a:r>
            <a:r>
              <a:rPr lang="en-US" sz="1400" dirty="0"/>
              <a:t>/</a:t>
            </a:r>
            <a:r>
              <a:rPr lang="en-US" sz="1400" dirty="0" err="1" smtClean="0"/>
              <a:t>wt</a:t>
            </a:r>
            <a:endParaRPr lang="en-US" sz="1400" dirty="0" smtClean="0"/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smtClean="0"/>
              <a:t>tm1</a:t>
            </a:r>
            <a:r>
              <a:rPr lang="en-US" sz="1400" dirty="0"/>
              <a:t>/tm1a</a:t>
            </a:r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err="1" smtClean="0"/>
              <a:t>wt</a:t>
            </a:r>
            <a:r>
              <a:rPr lang="en-US" sz="1400" dirty="0"/>
              <a:t>/tm1a</a:t>
            </a:r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smtClean="0"/>
              <a:t>tm1</a:t>
            </a:r>
            <a:r>
              <a:rPr lang="en-US" sz="1400" dirty="0"/>
              <a:t>/</a:t>
            </a:r>
            <a:r>
              <a:rPr lang="en-US" sz="1400" dirty="0" smtClean="0"/>
              <a:t>tm1e</a:t>
            </a:r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smtClean="0"/>
              <a:t>tm1a</a:t>
            </a:r>
            <a:r>
              <a:rPr lang="en-US" sz="1400" dirty="0"/>
              <a:t>/</a:t>
            </a:r>
            <a:r>
              <a:rPr lang="en-US" sz="1400" dirty="0" err="1" smtClean="0"/>
              <a:t>wt</a:t>
            </a:r>
            <a:endParaRPr lang="en-US" sz="1400" dirty="0" smtClean="0"/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smtClean="0"/>
              <a:t>tm1e</a:t>
            </a:r>
            <a:r>
              <a:rPr lang="en-US" sz="1400" dirty="0"/>
              <a:t>/</a:t>
            </a:r>
            <a:r>
              <a:rPr lang="en-US" sz="1400" dirty="0" err="1"/>
              <a:t>wt</a:t>
            </a:r>
            <a:endParaRPr lang="en-US" sz="1400" dirty="0"/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smtClean="0"/>
              <a:t>tm1a</a:t>
            </a:r>
            <a:r>
              <a:rPr lang="en-US" sz="1400" dirty="0"/>
              <a:t>/tm1</a:t>
            </a:r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smtClean="0"/>
              <a:t>tm1e</a:t>
            </a:r>
            <a:r>
              <a:rPr lang="en-US" sz="1400" dirty="0"/>
              <a:t>/</a:t>
            </a:r>
            <a:r>
              <a:rPr lang="en-US" sz="1400" dirty="0" smtClean="0"/>
              <a:t>tm1</a:t>
            </a:r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smtClean="0"/>
              <a:t>tm1c</a:t>
            </a:r>
            <a:r>
              <a:rPr lang="en-US" sz="1400" dirty="0"/>
              <a:t>/</a:t>
            </a:r>
            <a:r>
              <a:rPr lang="en-US" sz="1400" dirty="0" err="1"/>
              <a:t>wt</a:t>
            </a:r>
            <a:endParaRPr lang="en-US" sz="1400" dirty="0"/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smtClean="0"/>
              <a:t>tm1a</a:t>
            </a:r>
            <a:r>
              <a:rPr lang="en-US" sz="1400" dirty="0"/>
              <a:t>/</a:t>
            </a:r>
            <a:r>
              <a:rPr lang="en-US" sz="1400" dirty="0" err="1"/>
              <a:t>wt</a:t>
            </a:r>
            <a:endParaRPr lang="en-US" sz="1400" dirty="0"/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smtClean="0"/>
              <a:t>tm1e</a:t>
            </a:r>
            <a:r>
              <a:rPr lang="en-US" sz="1400" dirty="0"/>
              <a:t>/</a:t>
            </a:r>
            <a:r>
              <a:rPr lang="en-US" sz="1400" dirty="0" err="1" smtClean="0"/>
              <a:t>wt</a:t>
            </a:r>
            <a:endParaRPr lang="en-US" sz="1400" dirty="0" smtClean="0"/>
          </a:p>
          <a:p>
            <a:pPr fontAlgn="t"/>
            <a:endParaRPr lang="en-US" sz="1400" dirty="0"/>
          </a:p>
          <a:p>
            <a:pPr fontAlgn="t"/>
            <a:r>
              <a:rPr lang="en-US" sz="1400" dirty="0"/>
              <a:t>tm1f/</a:t>
            </a:r>
            <a:r>
              <a:rPr lang="en-US" sz="1400" dirty="0" err="1"/>
              <a:t>wt</a:t>
            </a:r>
            <a:endParaRPr lang="en-US" sz="1400" dirty="0"/>
          </a:p>
          <a:p>
            <a:pPr fontAlgn="t"/>
            <a:endParaRPr lang="en-US" sz="1400" dirty="0"/>
          </a:p>
          <a:p>
            <a:pPr fontAlgn="t"/>
            <a:r>
              <a:rPr lang="en-US" sz="1400" dirty="0"/>
              <a:t>tm1c/tm1</a:t>
            </a:r>
          </a:p>
          <a:p>
            <a:pPr fontAlgn="t"/>
            <a:endParaRPr lang="en-US" sz="1400" dirty="0"/>
          </a:p>
          <a:p>
            <a:pPr fontAlgn="t"/>
            <a:r>
              <a:rPr lang="en-US" sz="1400" dirty="0"/>
              <a:t>tm1a/</a:t>
            </a:r>
            <a:r>
              <a:rPr lang="en-US" sz="1400" dirty="0" smtClean="0"/>
              <a:t>tm1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889010" y="612755"/>
            <a:ext cx="209590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tm1 = </a:t>
            </a:r>
            <a:r>
              <a:rPr lang="en-US" dirty="0" err="1" smtClean="0"/>
              <a:t>Bsd</a:t>
            </a:r>
            <a:r>
              <a:rPr lang="en-US" dirty="0" smtClean="0"/>
              <a:t> cassette</a:t>
            </a:r>
          </a:p>
          <a:p>
            <a:r>
              <a:rPr lang="en-US" dirty="0" smtClean="0"/>
              <a:t>tm1a = Neo cassette</a:t>
            </a:r>
          </a:p>
          <a:p>
            <a:r>
              <a:rPr lang="en-US" dirty="0" smtClean="0"/>
              <a:t>tm1c = -Neo</a:t>
            </a:r>
          </a:p>
          <a:p>
            <a:r>
              <a:rPr lang="en-US" dirty="0" smtClean="0"/>
              <a:t>tm1e = -</a:t>
            </a:r>
            <a:r>
              <a:rPr lang="en-US" dirty="0" err="1" smtClean="0"/>
              <a:t>Loxp</a:t>
            </a:r>
            <a:endParaRPr lang="en-US" dirty="0" smtClean="0"/>
          </a:p>
          <a:p>
            <a:r>
              <a:rPr lang="en-US" dirty="0" smtClean="0"/>
              <a:t>tm1f = -Neo –</a:t>
            </a:r>
            <a:r>
              <a:rPr lang="en-US" dirty="0" err="1" smtClean="0"/>
              <a:t>Loxp</a:t>
            </a:r>
            <a:endParaRPr lang="en-US" dirty="0" smtClean="0"/>
          </a:p>
          <a:p>
            <a:r>
              <a:rPr lang="en-US" dirty="0" err="1" smtClean="0"/>
              <a:t>wt</a:t>
            </a:r>
            <a:endParaRPr lang="en-US" dirty="0"/>
          </a:p>
        </p:txBody>
      </p:sp>
      <p:grpSp>
        <p:nvGrpSpPr>
          <p:cNvPr id="190" name="Group 189"/>
          <p:cNvGrpSpPr/>
          <p:nvPr/>
        </p:nvGrpSpPr>
        <p:grpSpPr>
          <a:xfrm>
            <a:off x="6112923" y="676574"/>
            <a:ext cx="572746" cy="215444"/>
            <a:chOff x="7970663" y="764033"/>
            <a:chExt cx="572746" cy="215444"/>
          </a:xfrm>
        </p:grpSpPr>
        <p:sp>
          <p:nvSpPr>
            <p:cNvPr id="150" name="Line 151"/>
            <p:cNvSpPr>
              <a:spLocks noChangeShapeType="1"/>
            </p:cNvSpPr>
            <p:nvPr/>
          </p:nvSpPr>
          <p:spPr bwMode="auto">
            <a:xfrm>
              <a:off x="8007147" y="881280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Oval 152"/>
            <p:cNvSpPr>
              <a:spLocks noChangeArrowheads="1"/>
            </p:cNvSpPr>
            <p:nvPr/>
          </p:nvSpPr>
          <p:spPr bwMode="auto">
            <a:xfrm>
              <a:off x="7970663" y="862451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56" name="Oval 155"/>
            <p:cNvSpPr/>
            <p:nvPr/>
          </p:nvSpPr>
          <p:spPr bwMode="auto">
            <a:xfrm>
              <a:off x="8408010" y="83319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8126119" y="764033"/>
              <a:ext cx="332185" cy="215444"/>
              <a:chOff x="7210425" y="184987"/>
              <a:chExt cx="332185" cy="215444"/>
            </a:xfrm>
          </p:grpSpPr>
          <p:sp>
            <p:nvSpPr>
              <p:cNvPr id="157" name="Rectangle 156"/>
              <p:cNvSpPr/>
              <p:nvPr/>
            </p:nvSpPr>
            <p:spPr bwMode="auto">
              <a:xfrm>
                <a:off x="7277996" y="253666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7210425" y="184987"/>
                <a:ext cx="3321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Bsd</a:t>
                </a:r>
                <a:endParaRPr lang="en-US" sz="800" dirty="0"/>
              </a:p>
            </p:txBody>
          </p:sp>
        </p:grpSp>
        <p:sp>
          <p:nvSpPr>
            <p:cNvPr id="171" name="Oval 170"/>
            <p:cNvSpPr/>
            <p:nvPr/>
          </p:nvSpPr>
          <p:spPr bwMode="auto">
            <a:xfrm>
              <a:off x="8132562" y="83636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6112923" y="981765"/>
            <a:ext cx="574710" cy="215444"/>
            <a:chOff x="7982722" y="1069224"/>
            <a:chExt cx="574710" cy="215444"/>
          </a:xfrm>
        </p:grpSpPr>
        <p:sp>
          <p:nvSpPr>
            <p:cNvPr id="152" name="Line 154"/>
            <p:cNvSpPr>
              <a:spLocks noChangeShapeType="1"/>
            </p:cNvSpPr>
            <p:nvPr/>
          </p:nvSpPr>
          <p:spPr bwMode="auto">
            <a:xfrm>
              <a:off x="8021523" y="1188872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Oval 158"/>
            <p:cNvSpPr>
              <a:spLocks noChangeArrowheads="1"/>
            </p:cNvSpPr>
            <p:nvPr/>
          </p:nvSpPr>
          <p:spPr bwMode="auto">
            <a:xfrm>
              <a:off x="7982722" y="117045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55" name="Rectangle 167"/>
            <p:cNvSpPr>
              <a:spLocks noChangeArrowheads="1"/>
            </p:cNvSpPr>
            <p:nvPr/>
          </p:nvSpPr>
          <p:spPr bwMode="auto">
            <a:xfrm>
              <a:off x="8402949" y="1153525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159" name="AutoShape 165"/>
            <p:cNvSpPr>
              <a:spLocks noChangeArrowheads="1"/>
            </p:cNvSpPr>
            <p:nvPr/>
          </p:nvSpPr>
          <p:spPr bwMode="auto">
            <a:xfrm rot="5400000">
              <a:off x="8412853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75" name="AutoShape 165"/>
            <p:cNvSpPr>
              <a:spLocks noChangeArrowheads="1"/>
            </p:cNvSpPr>
            <p:nvPr/>
          </p:nvSpPr>
          <p:spPr bwMode="auto">
            <a:xfrm rot="5400000">
              <a:off x="8316944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76" name="Oval 175"/>
            <p:cNvSpPr/>
            <p:nvPr/>
          </p:nvSpPr>
          <p:spPr bwMode="auto">
            <a:xfrm>
              <a:off x="8290270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7" name="Oval 176"/>
            <p:cNvSpPr/>
            <p:nvPr/>
          </p:nvSpPr>
          <p:spPr bwMode="auto">
            <a:xfrm>
              <a:off x="8028897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8007513" y="1069224"/>
              <a:ext cx="366027" cy="215444"/>
              <a:chOff x="9162148" y="850214"/>
              <a:chExt cx="366027" cy="215444"/>
            </a:xfrm>
          </p:grpSpPr>
          <p:sp>
            <p:nvSpPr>
              <p:cNvPr id="186" name="Rectangle 185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202" name="Group 201"/>
          <p:cNvGrpSpPr/>
          <p:nvPr/>
        </p:nvGrpSpPr>
        <p:grpSpPr>
          <a:xfrm>
            <a:off x="6112923" y="1319535"/>
            <a:ext cx="574710" cy="109209"/>
            <a:chOff x="7980639" y="1445094"/>
            <a:chExt cx="574710" cy="109209"/>
          </a:xfrm>
        </p:grpSpPr>
        <p:sp>
          <p:nvSpPr>
            <p:cNvPr id="192" name="Line 154"/>
            <p:cNvSpPr>
              <a:spLocks noChangeShapeType="1"/>
            </p:cNvSpPr>
            <p:nvPr/>
          </p:nvSpPr>
          <p:spPr bwMode="auto">
            <a:xfrm>
              <a:off x="8019440" y="1499698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Oval 158"/>
            <p:cNvSpPr>
              <a:spLocks noChangeArrowheads="1"/>
            </p:cNvSpPr>
            <p:nvPr/>
          </p:nvSpPr>
          <p:spPr bwMode="auto">
            <a:xfrm>
              <a:off x="7980639" y="1481280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94" name="Rectangle 167"/>
            <p:cNvSpPr>
              <a:spLocks noChangeArrowheads="1"/>
            </p:cNvSpPr>
            <p:nvPr/>
          </p:nvSpPr>
          <p:spPr bwMode="auto">
            <a:xfrm>
              <a:off x="8400866" y="1464351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195" name="AutoShape 165"/>
            <p:cNvSpPr>
              <a:spLocks noChangeArrowheads="1"/>
            </p:cNvSpPr>
            <p:nvPr/>
          </p:nvSpPr>
          <p:spPr bwMode="auto">
            <a:xfrm rot="5400000">
              <a:off x="8410770" y="1476839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96" name="AutoShape 165"/>
            <p:cNvSpPr>
              <a:spLocks noChangeArrowheads="1"/>
            </p:cNvSpPr>
            <p:nvPr/>
          </p:nvSpPr>
          <p:spPr bwMode="auto">
            <a:xfrm rot="5400000">
              <a:off x="8314861" y="1476839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97" name="Oval 196"/>
            <p:cNvSpPr/>
            <p:nvPr/>
          </p:nvSpPr>
          <p:spPr bwMode="auto">
            <a:xfrm>
              <a:off x="8288187" y="1455080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34" name="Group 233"/>
          <p:cNvGrpSpPr/>
          <p:nvPr/>
        </p:nvGrpSpPr>
        <p:grpSpPr>
          <a:xfrm>
            <a:off x="6112923" y="2169388"/>
            <a:ext cx="574710" cy="70694"/>
            <a:chOff x="7972098" y="2383847"/>
            <a:chExt cx="574710" cy="70694"/>
          </a:xfrm>
        </p:grpSpPr>
        <p:sp>
          <p:nvSpPr>
            <p:cNvPr id="229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31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2913451" y="788602"/>
            <a:ext cx="574710" cy="70694"/>
            <a:chOff x="7972098" y="2383847"/>
            <a:chExt cx="574710" cy="70694"/>
          </a:xfrm>
        </p:grpSpPr>
        <p:sp>
          <p:nvSpPr>
            <p:cNvPr id="236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38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239" name="Group 238"/>
          <p:cNvGrpSpPr/>
          <p:nvPr/>
        </p:nvGrpSpPr>
        <p:grpSpPr>
          <a:xfrm>
            <a:off x="2093399" y="704542"/>
            <a:ext cx="572746" cy="215444"/>
            <a:chOff x="7970663" y="764033"/>
            <a:chExt cx="572746" cy="215444"/>
          </a:xfrm>
        </p:grpSpPr>
        <p:sp>
          <p:nvSpPr>
            <p:cNvPr id="240" name="Line 151"/>
            <p:cNvSpPr>
              <a:spLocks noChangeShapeType="1"/>
            </p:cNvSpPr>
            <p:nvPr/>
          </p:nvSpPr>
          <p:spPr bwMode="auto">
            <a:xfrm>
              <a:off x="8007147" y="881280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Oval 152"/>
            <p:cNvSpPr>
              <a:spLocks noChangeArrowheads="1"/>
            </p:cNvSpPr>
            <p:nvPr/>
          </p:nvSpPr>
          <p:spPr bwMode="auto">
            <a:xfrm>
              <a:off x="7970663" y="862451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42" name="Oval 241"/>
            <p:cNvSpPr/>
            <p:nvPr/>
          </p:nvSpPr>
          <p:spPr bwMode="auto">
            <a:xfrm>
              <a:off x="8408010" y="83319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43" name="Group 242"/>
            <p:cNvGrpSpPr/>
            <p:nvPr/>
          </p:nvGrpSpPr>
          <p:grpSpPr>
            <a:xfrm>
              <a:off x="8126119" y="764033"/>
              <a:ext cx="332185" cy="215444"/>
              <a:chOff x="7210425" y="184987"/>
              <a:chExt cx="332185" cy="215444"/>
            </a:xfrm>
          </p:grpSpPr>
          <p:sp>
            <p:nvSpPr>
              <p:cNvPr id="245" name="Rectangle 244"/>
              <p:cNvSpPr/>
              <p:nvPr/>
            </p:nvSpPr>
            <p:spPr bwMode="auto">
              <a:xfrm>
                <a:off x="7277996" y="253666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7210425" y="184987"/>
                <a:ext cx="3321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Bsd</a:t>
                </a:r>
                <a:endParaRPr lang="en-US" sz="800" dirty="0"/>
              </a:p>
            </p:txBody>
          </p:sp>
        </p:grpSp>
        <p:sp>
          <p:nvSpPr>
            <p:cNvPr id="244" name="Oval 243"/>
            <p:cNvSpPr/>
            <p:nvPr/>
          </p:nvSpPr>
          <p:spPr bwMode="auto">
            <a:xfrm>
              <a:off x="8132562" y="83636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47" name="Group 246"/>
          <p:cNvGrpSpPr/>
          <p:nvPr/>
        </p:nvGrpSpPr>
        <p:grpSpPr>
          <a:xfrm>
            <a:off x="2093399" y="1136960"/>
            <a:ext cx="572746" cy="215444"/>
            <a:chOff x="7970663" y="764033"/>
            <a:chExt cx="572746" cy="215444"/>
          </a:xfrm>
        </p:grpSpPr>
        <p:sp>
          <p:nvSpPr>
            <p:cNvPr id="248" name="Line 151"/>
            <p:cNvSpPr>
              <a:spLocks noChangeShapeType="1"/>
            </p:cNvSpPr>
            <p:nvPr/>
          </p:nvSpPr>
          <p:spPr bwMode="auto">
            <a:xfrm>
              <a:off x="8007147" y="881280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Oval 152"/>
            <p:cNvSpPr>
              <a:spLocks noChangeArrowheads="1"/>
            </p:cNvSpPr>
            <p:nvPr/>
          </p:nvSpPr>
          <p:spPr bwMode="auto">
            <a:xfrm>
              <a:off x="7970663" y="862451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50" name="Oval 249"/>
            <p:cNvSpPr/>
            <p:nvPr/>
          </p:nvSpPr>
          <p:spPr bwMode="auto">
            <a:xfrm>
              <a:off x="8408010" y="83319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51" name="Group 250"/>
            <p:cNvGrpSpPr/>
            <p:nvPr/>
          </p:nvGrpSpPr>
          <p:grpSpPr>
            <a:xfrm>
              <a:off x="8126119" y="764033"/>
              <a:ext cx="332185" cy="215444"/>
              <a:chOff x="7210425" y="184987"/>
              <a:chExt cx="332185" cy="215444"/>
            </a:xfrm>
          </p:grpSpPr>
          <p:sp>
            <p:nvSpPr>
              <p:cNvPr id="253" name="Rectangle 252"/>
              <p:cNvSpPr/>
              <p:nvPr/>
            </p:nvSpPr>
            <p:spPr bwMode="auto">
              <a:xfrm>
                <a:off x="7277996" y="253666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7210425" y="184987"/>
                <a:ext cx="3321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Bsd</a:t>
                </a:r>
                <a:endParaRPr lang="en-US" sz="800" dirty="0"/>
              </a:p>
            </p:txBody>
          </p:sp>
        </p:grpSp>
        <p:sp>
          <p:nvSpPr>
            <p:cNvPr id="252" name="Oval 251"/>
            <p:cNvSpPr/>
            <p:nvPr/>
          </p:nvSpPr>
          <p:spPr bwMode="auto">
            <a:xfrm>
              <a:off x="8132562" y="83636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55" name="Group 254"/>
          <p:cNvGrpSpPr/>
          <p:nvPr/>
        </p:nvGrpSpPr>
        <p:grpSpPr>
          <a:xfrm>
            <a:off x="2913451" y="1127656"/>
            <a:ext cx="574710" cy="215444"/>
            <a:chOff x="7982722" y="1069224"/>
            <a:chExt cx="574710" cy="215444"/>
          </a:xfrm>
        </p:grpSpPr>
        <p:sp>
          <p:nvSpPr>
            <p:cNvPr id="256" name="Line 154"/>
            <p:cNvSpPr>
              <a:spLocks noChangeShapeType="1"/>
            </p:cNvSpPr>
            <p:nvPr/>
          </p:nvSpPr>
          <p:spPr bwMode="auto">
            <a:xfrm>
              <a:off x="8021523" y="1188872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Oval 158"/>
            <p:cNvSpPr>
              <a:spLocks noChangeArrowheads="1"/>
            </p:cNvSpPr>
            <p:nvPr/>
          </p:nvSpPr>
          <p:spPr bwMode="auto">
            <a:xfrm>
              <a:off x="7982722" y="117045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58" name="Rectangle 167"/>
            <p:cNvSpPr>
              <a:spLocks noChangeArrowheads="1"/>
            </p:cNvSpPr>
            <p:nvPr/>
          </p:nvSpPr>
          <p:spPr bwMode="auto">
            <a:xfrm>
              <a:off x="8402949" y="1153525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259" name="AutoShape 165"/>
            <p:cNvSpPr>
              <a:spLocks noChangeArrowheads="1"/>
            </p:cNvSpPr>
            <p:nvPr/>
          </p:nvSpPr>
          <p:spPr bwMode="auto">
            <a:xfrm rot="5400000">
              <a:off x="8412853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60" name="AutoShape 165"/>
            <p:cNvSpPr>
              <a:spLocks noChangeArrowheads="1"/>
            </p:cNvSpPr>
            <p:nvPr/>
          </p:nvSpPr>
          <p:spPr bwMode="auto">
            <a:xfrm rot="5400000">
              <a:off x="8316944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61" name="Oval 260"/>
            <p:cNvSpPr/>
            <p:nvPr/>
          </p:nvSpPr>
          <p:spPr bwMode="auto">
            <a:xfrm>
              <a:off x="8290270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2" name="Oval 261"/>
            <p:cNvSpPr/>
            <p:nvPr/>
          </p:nvSpPr>
          <p:spPr bwMode="auto">
            <a:xfrm>
              <a:off x="8028897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63" name="Group 262"/>
            <p:cNvGrpSpPr/>
            <p:nvPr/>
          </p:nvGrpSpPr>
          <p:grpSpPr>
            <a:xfrm>
              <a:off x="8007513" y="1069224"/>
              <a:ext cx="366027" cy="215444"/>
              <a:chOff x="9162148" y="850214"/>
              <a:chExt cx="366027" cy="215444"/>
            </a:xfrm>
          </p:grpSpPr>
          <p:sp>
            <p:nvSpPr>
              <p:cNvPr id="264" name="Rectangle 263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266" name="Group 265"/>
          <p:cNvGrpSpPr/>
          <p:nvPr/>
        </p:nvGrpSpPr>
        <p:grpSpPr>
          <a:xfrm>
            <a:off x="2091435" y="1630606"/>
            <a:ext cx="574710" cy="70694"/>
            <a:chOff x="7972098" y="2383847"/>
            <a:chExt cx="574710" cy="70694"/>
          </a:xfrm>
        </p:grpSpPr>
        <p:sp>
          <p:nvSpPr>
            <p:cNvPr id="267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69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2913451" y="1549307"/>
            <a:ext cx="574710" cy="215444"/>
            <a:chOff x="7982722" y="1069224"/>
            <a:chExt cx="574710" cy="215444"/>
          </a:xfrm>
        </p:grpSpPr>
        <p:sp>
          <p:nvSpPr>
            <p:cNvPr id="271" name="Line 154"/>
            <p:cNvSpPr>
              <a:spLocks noChangeShapeType="1"/>
            </p:cNvSpPr>
            <p:nvPr/>
          </p:nvSpPr>
          <p:spPr bwMode="auto">
            <a:xfrm>
              <a:off x="8021523" y="1188872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Oval 158"/>
            <p:cNvSpPr>
              <a:spLocks noChangeArrowheads="1"/>
            </p:cNvSpPr>
            <p:nvPr/>
          </p:nvSpPr>
          <p:spPr bwMode="auto">
            <a:xfrm>
              <a:off x="7982722" y="117045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73" name="Rectangle 167"/>
            <p:cNvSpPr>
              <a:spLocks noChangeArrowheads="1"/>
            </p:cNvSpPr>
            <p:nvPr/>
          </p:nvSpPr>
          <p:spPr bwMode="auto">
            <a:xfrm>
              <a:off x="8402949" y="1153525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274" name="AutoShape 165"/>
            <p:cNvSpPr>
              <a:spLocks noChangeArrowheads="1"/>
            </p:cNvSpPr>
            <p:nvPr/>
          </p:nvSpPr>
          <p:spPr bwMode="auto">
            <a:xfrm rot="5400000">
              <a:off x="8412853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75" name="AutoShape 165"/>
            <p:cNvSpPr>
              <a:spLocks noChangeArrowheads="1"/>
            </p:cNvSpPr>
            <p:nvPr/>
          </p:nvSpPr>
          <p:spPr bwMode="auto">
            <a:xfrm rot="5400000">
              <a:off x="8316944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76" name="Oval 275"/>
            <p:cNvSpPr/>
            <p:nvPr/>
          </p:nvSpPr>
          <p:spPr bwMode="auto">
            <a:xfrm>
              <a:off x="8290270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7" name="Oval 276"/>
            <p:cNvSpPr/>
            <p:nvPr/>
          </p:nvSpPr>
          <p:spPr bwMode="auto">
            <a:xfrm>
              <a:off x="8028897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78" name="Group 277"/>
            <p:cNvGrpSpPr/>
            <p:nvPr/>
          </p:nvGrpSpPr>
          <p:grpSpPr>
            <a:xfrm>
              <a:off x="8007513" y="1069224"/>
              <a:ext cx="366027" cy="215444"/>
              <a:chOff x="9162148" y="850214"/>
              <a:chExt cx="366027" cy="215444"/>
            </a:xfrm>
          </p:grpSpPr>
          <p:sp>
            <p:nvSpPr>
              <p:cNvPr id="279" name="Rectangle 278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280" name="TextBox 279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281" name="Group 280"/>
          <p:cNvGrpSpPr/>
          <p:nvPr/>
        </p:nvGrpSpPr>
        <p:grpSpPr>
          <a:xfrm>
            <a:off x="2093399" y="1973251"/>
            <a:ext cx="572746" cy="215444"/>
            <a:chOff x="7970663" y="764033"/>
            <a:chExt cx="572746" cy="215444"/>
          </a:xfrm>
        </p:grpSpPr>
        <p:sp>
          <p:nvSpPr>
            <p:cNvPr id="282" name="Line 151"/>
            <p:cNvSpPr>
              <a:spLocks noChangeShapeType="1"/>
            </p:cNvSpPr>
            <p:nvPr/>
          </p:nvSpPr>
          <p:spPr bwMode="auto">
            <a:xfrm>
              <a:off x="8007147" y="881280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3" name="Oval 152"/>
            <p:cNvSpPr>
              <a:spLocks noChangeArrowheads="1"/>
            </p:cNvSpPr>
            <p:nvPr/>
          </p:nvSpPr>
          <p:spPr bwMode="auto">
            <a:xfrm>
              <a:off x="7970663" y="862451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84" name="Oval 283"/>
            <p:cNvSpPr/>
            <p:nvPr/>
          </p:nvSpPr>
          <p:spPr bwMode="auto">
            <a:xfrm>
              <a:off x="8408010" y="83319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85" name="Group 284"/>
            <p:cNvGrpSpPr/>
            <p:nvPr/>
          </p:nvGrpSpPr>
          <p:grpSpPr>
            <a:xfrm>
              <a:off x="8126119" y="764033"/>
              <a:ext cx="332185" cy="215444"/>
              <a:chOff x="7210425" y="184987"/>
              <a:chExt cx="332185" cy="215444"/>
            </a:xfrm>
          </p:grpSpPr>
          <p:sp>
            <p:nvSpPr>
              <p:cNvPr id="287" name="Rectangle 286"/>
              <p:cNvSpPr/>
              <p:nvPr/>
            </p:nvSpPr>
            <p:spPr bwMode="auto">
              <a:xfrm>
                <a:off x="7277996" y="253666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>
                <a:off x="7210425" y="184987"/>
                <a:ext cx="3321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Bsd</a:t>
                </a:r>
                <a:endParaRPr lang="en-US" sz="800" dirty="0"/>
              </a:p>
            </p:txBody>
          </p:sp>
        </p:grpSp>
        <p:sp>
          <p:nvSpPr>
            <p:cNvPr id="286" name="Oval 285"/>
            <p:cNvSpPr/>
            <p:nvPr/>
          </p:nvSpPr>
          <p:spPr bwMode="auto">
            <a:xfrm>
              <a:off x="8132562" y="83636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96" name="Group 295"/>
          <p:cNvGrpSpPr/>
          <p:nvPr/>
        </p:nvGrpSpPr>
        <p:grpSpPr>
          <a:xfrm>
            <a:off x="2091435" y="2414555"/>
            <a:ext cx="574710" cy="215444"/>
            <a:chOff x="7982722" y="1069224"/>
            <a:chExt cx="574710" cy="215444"/>
          </a:xfrm>
        </p:grpSpPr>
        <p:sp>
          <p:nvSpPr>
            <p:cNvPr id="297" name="Line 154"/>
            <p:cNvSpPr>
              <a:spLocks noChangeShapeType="1"/>
            </p:cNvSpPr>
            <p:nvPr/>
          </p:nvSpPr>
          <p:spPr bwMode="auto">
            <a:xfrm>
              <a:off x="8021523" y="1188872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Oval 158"/>
            <p:cNvSpPr>
              <a:spLocks noChangeArrowheads="1"/>
            </p:cNvSpPr>
            <p:nvPr/>
          </p:nvSpPr>
          <p:spPr bwMode="auto">
            <a:xfrm>
              <a:off x="7982722" y="117045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99" name="Rectangle 167"/>
            <p:cNvSpPr>
              <a:spLocks noChangeArrowheads="1"/>
            </p:cNvSpPr>
            <p:nvPr/>
          </p:nvSpPr>
          <p:spPr bwMode="auto">
            <a:xfrm>
              <a:off x="8402949" y="1153525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300" name="AutoShape 165"/>
            <p:cNvSpPr>
              <a:spLocks noChangeArrowheads="1"/>
            </p:cNvSpPr>
            <p:nvPr/>
          </p:nvSpPr>
          <p:spPr bwMode="auto">
            <a:xfrm rot="5400000">
              <a:off x="8412853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01" name="AutoShape 165"/>
            <p:cNvSpPr>
              <a:spLocks noChangeArrowheads="1"/>
            </p:cNvSpPr>
            <p:nvPr/>
          </p:nvSpPr>
          <p:spPr bwMode="auto">
            <a:xfrm rot="5400000">
              <a:off x="8316944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02" name="Oval 301"/>
            <p:cNvSpPr/>
            <p:nvPr/>
          </p:nvSpPr>
          <p:spPr bwMode="auto">
            <a:xfrm>
              <a:off x="8290270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3" name="Oval 302"/>
            <p:cNvSpPr/>
            <p:nvPr/>
          </p:nvSpPr>
          <p:spPr bwMode="auto">
            <a:xfrm>
              <a:off x="8028897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04" name="Group 303"/>
            <p:cNvGrpSpPr/>
            <p:nvPr/>
          </p:nvGrpSpPr>
          <p:grpSpPr>
            <a:xfrm>
              <a:off x="8007513" y="1069224"/>
              <a:ext cx="366027" cy="215444"/>
              <a:chOff x="9162148" y="850214"/>
              <a:chExt cx="366027" cy="215444"/>
            </a:xfrm>
          </p:grpSpPr>
          <p:sp>
            <p:nvSpPr>
              <p:cNvPr id="305" name="Rectangle 304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306" name="TextBox 305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307" name="Group 306"/>
          <p:cNvGrpSpPr/>
          <p:nvPr/>
        </p:nvGrpSpPr>
        <p:grpSpPr>
          <a:xfrm>
            <a:off x="2091435" y="3247114"/>
            <a:ext cx="574710" cy="215444"/>
            <a:chOff x="7982722" y="1069224"/>
            <a:chExt cx="574710" cy="215444"/>
          </a:xfrm>
        </p:grpSpPr>
        <p:sp>
          <p:nvSpPr>
            <p:cNvPr id="308" name="Line 154"/>
            <p:cNvSpPr>
              <a:spLocks noChangeShapeType="1"/>
            </p:cNvSpPr>
            <p:nvPr/>
          </p:nvSpPr>
          <p:spPr bwMode="auto">
            <a:xfrm>
              <a:off x="8021523" y="1188872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Oval 158"/>
            <p:cNvSpPr>
              <a:spLocks noChangeArrowheads="1"/>
            </p:cNvSpPr>
            <p:nvPr/>
          </p:nvSpPr>
          <p:spPr bwMode="auto">
            <a:xfrm>
              <a:off x="7982722" y="117045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10" name="Rectangle 167"/>
            <p:cNvSpPr>
              <a:spLocks noChangeArrowheads="1"/>
            </p:cNvSpPr>
            <p:nvPr/>
          </p:nvSpPr>
          <p:spPr bwMode="auto">
            <a:xfrm>
              <a:off x="8402949" y="1153525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311" name="AutoShape 165"/>
            <p:cNvSpPr>
              <a:spLocks noChangeArrowheads="1"/>
            </p:cNvSpPr>
            <p:nvPr/>
          </p:nvSpPr>
          <p:spPr bwMode="auto">
            <a:xfrm rot="5400000">
              <a:off x="8412853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12" name="AutoShape 165"/>
            <p:cNvSpPr>
              <a:spLocks noChangeArrowheads="1"/>
            </p:cNvSpPr>
            <p:nvPr/>
          </p:nvSpPr>
          <p:spPr bwMode="auto">
            <a:xfrm rot="5400000">
              <a:off x="8316944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13" name="Oval 312"/>
            <p:cNvSpPr/>
            <p:nvPr/>
          </p:nvSpPr>
          <p:spPr bwMode="auto">
            <a:xfrm>
              <a:off x="8290270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4" name="Oval 313"/>
            <p:cNvSpPr/>
            <p:nvPr/>
          </p:nvSpPr>
          <p:spPr bwMode="auto">
            <a:xfrm>
              <a:off x="8028897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15" name="Group 314"/>
            <p:cNvGrpSpPr/>
            <p:nvPr/>
          </p:nvGrpSpPr>
          <p:grpSpPr>
            <a:xfrm>
              <a:off x="8007513" y="1069224"/>
              <a:ext cx="366027" cy="215444"/>
              <a:chOff x="9162148" y="850214"/>
              <a:chExt cx="366027" cy="215444"/>
            </a:xfrm>
          </p:grpSpPr>
          <p:sp>
            <p:nvSpPr>
              <p:cNvPr id="316" name="Rectangle 315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317" name="TextBox 316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318" name="Group 317"/>
          <p:cNvGrpSpPr/>
          <p:nvPr/>
        </p:nvGrpSpPr>
        <p:grpSpPr>
          <a:xfrm>
            <a:off x="2091435" y="4531381"/>
            <a:ext cx="574710" cy="215444"/>
            <a:chOff x="7982722" y="1069224"/>
            <a:chExt cx="574710" cy="215444"/>
          </a:xfrm>
        </p:grpSpPr>
        <p:sp>
          <p:nvSpPr>
            <p:cNvPr id="319" name="Line 154"/>
            <p:cNvSpPr>
              <a:spLocks noChangeShapeType="1"/>
            </p:cNvSpPr>
            <p:nvPr/>
          </p:nvSpPr>
          <p:spPr bwMode="auto">
            <a:xfrm>
              <a:off x="8021523" y="1188872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Oval 158"/>
            <p:cNvSpPr>
              <a:spLocks noChangeArrowheads="1"/>
            </p:cNvSpPr>
            <p:nvPr/>
          </p:nvSpPr>
          <p:spPr bwMode="auto">
            <a:xfrm>
              <a:off x="7982722" y="117045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21" name="Rectangle 167"/>
            <p:cNvSpPr>
              <a:spLocks noChangeArrowheads="1"/>
            </p:cNvSpPr>
            <p:nvPr/>
          </p:nvSpPr>
          <p:spPr bwMode="auto">
            <a:xfrm>
              <a:off x="8402949" y="1153525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322" name="AutoShape 165"/>
            <p:cNvSpPr>
              <a:spLocks noChangeArrowheads="1"/>
            </p:cNvSpPr>
            <p:nvPr/>
          </p:nvSpPr>
          <p:spPr bwMode="auto">
            <a:xfrm rot="5400000">
              <a:off x="8412853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23" name="AutoShape 165"/>
            <p:cNvSpPr>
              <a:spLocks noChangeArrowheads="1"/>
            </p:cNvSpPr>
            <p:nvPr/>
          </p:nvSpPr>
          <p:spPr bwMode="auto">
            <a:xfrm rot="5400000">
              <a:off x="8316944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24" name="Oval 323"/>
            <p:cNvSpPr/>
            <p:nvPr/>
          </p:nvSpPr>
          <p:spPr bwMode="auto">
            <a:xfrm>
              <a:off x="8290270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5" name="Oval 324"/>
            <p:cNvSpPr/>
            <p:nvPr/>
          </p:nvSpPr>
          <p:spPr bwMode="auto">
            <a:xfrm>
              <a:off x="8028897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26" name="Group 325"/>
            <p:cNvGrpSpPr/>
            <p:nvPr/>
          </p:nvGrpSpPr>
          <p:grpSpPr>
            <a:xfrm>
              <a:off x="8007513" y="1069224"/>
              <a:ext cx="366027" cy="215444"/>
              <a:chOff x="9162148" y="850214"/>
              <a:chExt cx="366027" cy="215444"/>
            </a:xfrm>
          </p:grpSpPr>
          <p:sp>
            <p:nvSpPr>
              <p:cNvPr id="327" name="Rectangle 326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328" name="TextBox 327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329" name="Group 328"/>
          <p:cNvGrpSpPr/>
          <p:nvPr/>
        </p:nvGrpSpPr>
        <p:grpSpPr>
          <a:xfrm>
            <a:off x="2913451" y="2479599"/>
            <a:ext cx="574710" cy="70694"/>
            <a:chOff x="7972098" y="2383847"/>
            <a:chExt cx="574710" cy="70694"/>
          </a:xfrm>
        </p:grpSpPr>
        <p:sp>
          <p:nvSpPr>
            <p:cNvPr id="330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32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2913451" y="2919603"/>
            <a:ext cx="574710" cy="70694"/>
            <a:chOff x="7972098" y="2383847"/>
            <a:chExt cx="574710" cy="70694"/>
          </a:xfrm>
        </p:grpSpPr>
        <p:sp>
          <p:nvSpPr>
            <p:cNvPr id="334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36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337" name="Group 336"/>
          <p:cNvGrpSpPr/>
          <p:nvPr/>
        </p:nvGrpSpPr>
        <p:grpSpPr>
          <a:xfrm>
            <a:off x="2913451" y="4191593"/>
            <a:ext cx="574710" cy="70694"/>
            <a:chOff x="7972098" y="2383847"/>
            <a:chExt cx="574710" cy="70694"/>
          </a:xfrm>
        </p:grpSpPr>
        <p:sp>
          <p:nvSpPr>
            <p:cNvPr id="338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40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341" name="Group 340"/>
          <p:cNvGrpSpPr/>
          <p:nvPr/>
        </p:nvGrpSpPr>
        <p:grpSpPr>
          <a:xfrm>
            <a:off x="2913451" y="4615682"/>
            <a:ext cx="574710" cy="70694"/>
            <a:chOff x="7972098" y="2383847"/>
            <a:chExt cx="574710" cy="70694"/>
          </a:xfrm>
        </p:grpSpPr>
        <p:sp>
          <p:nvSpPr>
            <p:cNvPr id="342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44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345" name="Group 344"/>
          <p:cNvGrpSpPr/>
          <p:nvPr/>
        </p:nvGrpSpPr>
        <p:grpSpPr>
          <a:xfrm>
            <a:off x="2913451" y="5037625"/>
            <a:ext cx="574710" cy="70694"/>
            <a:chOff x="7972098" y="2383847"/>
            <a:chExt cx="574710" cy="70694"/>
          </a:xfrm>
        </p:grpSpPr>
        <p:sp>
          <p:nvSpPr>
            <p:cNvPr id="346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7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48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367" name="Group 366"/>
          <p:cNvGrpSpPr/>
          <p:nvPr/>
        </p:nvGrpSpPr>
        <p:grpSpPr>
          <a:xfrm>
            <a:off x="2915415" y="3240622"/>
            <a:ext cx="572746" cy="215444"/>
            <a:chOff x="7970663" y="764033"/>
            <a:chExt cx="572746" cy="215444"/>
          </a:xfrm>
        </p:grpSpPr>
        <p:sp>
          <p:nvSpPr>
            <p:cNvPr id="368" name="Line 151"/>
            <p:cNvSpPr>
              <a:spLocks noChangeShapeType="1"/>
            </p:cNvSpPr>
            <p:nvPr/>
          </p:nvSpPr>
          <p:spPr bwMode="auto">
            <a:xfrm>
              <a:off x="8007147" y="881280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" name="Oval 152"/>
            <p:cNvSpPr>
              <a:spLocks noChangeArrowheads="1"/>
            </p:cNvSpPr>
            <p:nvPr/>
          </p:nvSpPr>
          <p:spPr bwMode="auto">
            <a:xfrm>
              <a:off x="7970663" y="862451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70" name="Oval 369"/>
            <p:cNvSpPr/>
            <p:nvPr/>
          </p:nvSpPr>
          <p:spPr bwMode="auto">
            <a:xfrm>
              <a:off x="8408010" y="83319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71" name="Group 370"/>
            <p:cNvGrpSpPr/>
            <p:nvPr/>
          </p:nvGrpSpPr>
          <p:grpSpPr>
            <a:xfrm>
              <a:off x="8126119" y="764033"/>
              <a:ext cx="332185" cy="215444"/>
              <a:chOff x="7210425" y="184987"/>
              <a:chExt cx="332185" cy="215444"/>
            </a:xfrm>
          </p:grpSpPr>
          <p:sp>
            <p:nvSpPr>
              <p:cNvPr id="373" name="Rectangle 372"/>
              <p:cNvSpPr/>
              <p:nvPr/>
            </p:nvSpPr>
            <p:spPr bwMode="auto">
              <a:xfrm>
                <a:off x="7277996" y="253666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7210425" y="184987"/>
                <a:ext cx="3321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Bsd</a:t>
                </a:r>
                <a:endParaRPr lang="en-US" sz="800" dirty="0"/>
              </a:p>
            </p:txBody>
          </p:sp>
        </p:grpSp>
        <p:sp>
          <p:nvSpPr>
            <p:cNvPr id="372" name="Oval 371"/>
            <p:cNvSpPr/>
            <p:nvPr/>
          </p:nvSpPr>
          <p:spPr bwMode="auto">
            <a:xfrm>
              <a:off x="8132562" y="83636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75" name="Group 374"/>
          <p:cNvGrpSpPr/>
          <p:nvPr/>
        </p:nvGrpSpPr>
        <p:grpSpPr>
          <a:xfrm>
            <a:off x="2915415" y="3673589"/>
            <a:ext cx="572746" cy="215444"/>
            <a:chOff x="7970663" y="764033"/>
            <a:chExt cx="572746" cy="215444"/>
          </a:xfrm>
        </p:grpSpPr>
        <p:sp>
          <p:nvSpPr>
            <p:cNvPr id="376" name="Line 151"/>
            <p:cNvSpPr>
              <a:spLocks noChangeShapeType="1"/>
            </p:cNvSpPr>
            <p:nvPr/>
          </p:nvSpPr>
          <p:spPr bwMode="auto">
            <a:xfrm>
              <a:off x="8007147" y="881280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" name="Oval 152"/>
            <p:cNvSpPr>
              <a:spLocks noChangeArrowheads="1"/>
            </p:cNvSpPr>
            <p:nvPr/>
          </p:nvSpPr>
          <p:spPr bwMode="auto">
            <a:xfrm>
              <a:off x="7970663" y="862451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78" name="Oval 377"/>
            <p:cNvSpPr/>
            <p:nvPr/>
          </p:nvSpPr>
          <p:spPr bwMode="auto">
            <a:xfrm>
              <a:off x="8408010" y="83319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379" name="Group 378"/>
            <p:cNvGrpSpPr/>
            <p:nvPr/>
          </p:nvGrpSpPr>
          <p:grpSpPr>
            <a:xfrm>
              <a:off x="8126119" y="764033"/>
              <a:ext cx="332185" cy="215444"/>
              <a:chOff x="7210425" y="184987"/>
              <a:chExt cx="332185" cy="215444"/>
            </a:xfrm>
          </p:grpSpPr>
          <p:sp>
            <p:nvSpPr>
              <p:cNvPr id="381" name="Rectangle 380"/>
              <p:cNvSpPr/>
              <p:nvPr/>
            </p:nvSpPr>
            <p:spPr bwMode="auto">
              <a:xfrm>
                <a:off x="7277996" y="253666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382" name="TextBox 381"/>
              <p:cNvSpPr txBox="1"/>
              <p:nvPr/>
            </p:nvSpPr>
            <p:spPr>
              <a:xfrm>
                <a:off x="7210425" y="184987"/>
                <a:ext cx="3321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Bsd</a:t>
                </a:r>
                <a:endParaRPr lang="en-US" sz="800" dirty="0"/>
              </a:p>
            </p:txBody>
          </p:sp>
        </p:grpSp>
        <p:sp>
          <p:nvSpPr>
            <p:cNvPr id="380" name="Oval 379"/>
            <p:cNvSpPr/>
            <p:nvPr/>
          </p:nvSpPr>
          <p:spPr bwMode="auto">
            <a:xfrm>
              <a:off x="8132562" y="83636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83" name="Group 382"/>
          <p:cNvGrpSpPr/>
          <p:nvPr/>
        </p:nvGrpSpPr>
        <p:grpSpPr>
          <a:xfrm>
            <a:off x="2091435" y="4172335"/>
            <a:ext cx="574710" cy="109209"/>
            <a:chOff x="7980639" y="1445094"/>
            <a:chExt cx="574710" cy="109209"/>
          </a:xfrm>
        </p:grpSpPr>
        <p:sp>
          <p:nvSpPr>
            <p:cNvPr id="384" name="Line 154"/>
            <p:cNvSpPr>
              <a:spLocks noChangeShapeType="1"/>
            </p:cNvSpPr>
            <p:nvPr/>
          </p:nvSpPr>
          <p:spPr bwMode="auto">
            <a:xfrm>
              <a:off x="8019440" y="1499698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5" name="Oval 158"/>
            <p:cNvSpPr>
              <a:spLocks noChangeArrowheads="1"/>
            </p:cNvSpPr>
            <p:nvPr/>
          </p:nvSpPr>
          <p:spPr bwMode="auto">
            <a:xfrm>
              <a:off x="7980639" y="1481280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86" name="Rectangle 167"/>
            <p:cNvSpPr>
              <a:spLocks noChangeArrowheads="1"/>
            </p:cNvSpPr>
            <p:nvPr/>
          </p:nvSpPr>
          <p:spPr bwMode="auto">
            <a:xfrm>
              <a:off x="8400866" y="1464351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387" name="AutoShape 165"/>
            <p:cNvSpPr>
              <a:spLocks noChangeArrowheads="1"/>
            </p:cNvSpPr>
            <p:nvPr/>
          </p:nvSpPr>
          <p:spPr bwMode="auto">
            <a:xfrm rot="5400000">
              <a:off x="8410770" y="1476839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88" name="AutoShape 165"/>
            <p:cNvSpPr>
              <a:spLocks noChangeArrowheads="1"/>
            </p:cNvSpPr>
            <p:nvPr/>
          </p:nvSpPr>
          <p:spPr bwMode="auto">
            <a:xfrm rot="5400000">
              <a:off x="8314861" y="1476839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89" name="Oval 388"/>
            <p:cNvSpPr/>
            <p:nvPr/>
          </p:nvSpPr>
          <p:spPr bwMode="auto">
            <a:xfrm>
              <a:off x="8288187" y="1455080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572" name="Group 571"/>
          <p:cNvGrpSpPr/>
          <p:nvPr/>
        </p:nvGrpSpPr>
        <p:grpSpPr>
          <a:xfrm>
            <a:off x="374294" y="650175"/>
            <a:ext cx="700253" cy="298841"/>
            <a:chOff x="281157" y="710678"/>
            <a:chExt cx="700253" cy="298841"/>
          </a:xfrm>
        </p:grpSpPr>
        <p:sp>
          <p:nvSpPr>
            <p:cNvPr id="391" name="AutoShape 148"/>
            <p:cNvSpPr>
              <a:spLocks noChangeArrowheads="1"/>
            </p:cNvSpPr>
            <p:nvPr/>
          </p:nvSpPr>
          <p:spPr bwMode="auto">
            <a:xfrm>
              <a:off x="281157" y="758220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94" name="Line 154"/>
            <p:cNvSpPr>
              <a:spLocks noChangeShapeType="1"/>
            </p:cNvSpPr>
            <p:nvPr/>
          </p:nvSpPr>
          <p:spPr bwMode="auto">
            <a:xfrm>
              <a:off x="383809" y="937701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" name="Oval 158"/>
            <p:cNvSpPr>
              <a:spLocks noChangeArrowheads="1"/>
            </p:cNvSpPr>
            <p:nvPr/>
          </p:nvSpPr>
          <p:spPr bwMode="auto">
            <a:xfrm>
              <a:off x="345008" y="920019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97" name="Rectangle 167"/>
            <p:cNvSpPr>
              <a:spLocks noChangeArrowheads="1"/>
            </p:cNvSpPr>
            <p:nvPr/>
          </p:nvSpPr>
          <p:spPr bwMode="auto">
            <a:xfrm>
              <a:off x="765235" y="902354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grpSp>
          <p:nvGrpSpPr>
            <p:cNvPr id="434" name="Group 433"/>
            <p:cNvGrpSpPr/>
            <p:nvPr/>
          </p:nvGrpSpPr>
          <p:grpSpPr>
            <a:xfrm>
              <a:off x="345008" y="710678"/>
              <a:ext cx="572746" cy="215444"/>
              <a:chOff x="7970663" y="764033"/>
              <a:chExt cx="572746" cy="215444"/>
            </a:xfrm>
          </p:grpSpPr>
          <p:sp>
            <p:nvSpPr>
              <p:cNvPr id="435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6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37" name="Oval 436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38" name="Group 437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440" name="Rectangle 439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441" name="TextBox 440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439" name="Oval 438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571" name="Group 570"/>
          <p:cNvGrpSpPr/>
          <p:nvPr/>
        </p:nvGrpSpPr>
        <p:grpSpPr>
          <a:xfrm>
            <a:off x="374294" y="1043122"/>
            <a:ext cx="700253" cy="337511"/>
            <a:chOff x="292283" y="1192663"/>
            <a:chExt cx="700253" cy="337511"/>
          </a:xfrm>
        </p:grpSpPr>
        <p:sp>
          <p:nvSpPr>
            <p:cNvPr id="398" name="AutoShape 148"/>
            <p:cNvSpPr>
              <a:spLocks noChangeArrowheads="1"/>
            </p:cNvSpPr>
            <p:nvPr/>
          </p:nvSpPr>
          <p:spPr bwMode="auto">
            <a:xfrm>
              <a:off x="292283" y="1245535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442" name="Group 441"/>
            <p:cNvGrpSpPr/>
            <p:nvPr/>
          </p:nvGrpSpPr>
          <p:grpSpPr>
            <a:xfrm>
              <a:off x="357013" y="1192663"/>
              <a:ext cx="572746" cy="215444"/>
              <a:chOff x="7970663" y="764033"/>
              <a:chExt cx="572746" cy="215444"/>
            </a:xfrm>
          </p:grpSpPr>
          <p:sp>
            <p:nvSpPr>
              <p:cNvPr id="443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45" name="Oval 444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46" name="Group 445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448" name="Rectangle 447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449" name="TextBox 448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447" name="Oval 446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451" name="Group 450"/>
            <p:cNvGrpSpPr/>
            <p:nvPr/>
          </p:nvGrpSpPr>
          <p:grpSpPr>
            <a:xfrm>
              <a:off x="357707" y="1314730"/>
              <a:ext cx="574710" cy="215444"/>
              <a:chOff x="7982722" y="1069224"/>
              <a:chExt cx="574710" cy="215444"/>
            </a:xfrm>
          </p:grpSpPr>
          <p:sp>
            <p:nvSpPr>
              <p:cNvPr id="452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54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455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56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57" name="Oval 456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8" name="Oval 457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59" name="Group 458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460" name="Rectangle 459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461" name="TextBox 460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</p:grpSp>
      <p:grpSp>
        <p:nvGrpSpPr>
          <p:cNvPr id="570" name="Group 569"/>
          <p:cNvGrpSpPr/>
          <p:nvPr/>
        </p:nvGrpSpPr>
        <p:grpSpPr>
          <a:xfrm>
            <a:off x="374294" y="1527121"/>
            <a:ext cx="700253" cy="280634"/>
            <a:chOff x="292283" y="1795651"/>
            <a:chExt cx="700253" cy="280634"/>
          </a:xfrm>
        </p:grpSpPr>
        <p:sp>
          <p:nvSpPr>
            <p:cNvPr id="407" name="AutoShape 148"/>
            <p:cNvSpPr>
              <a:spLocks noChangeArrowheads="1"/>
            </p:cNvSpPr>
            <p:nvPr/>
          </p:nvSpPr>
          <p:spPr bwMode="auto">
            <a:xfrm>
              <a:off x="292283" y="1795651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08" name="Line 154"/>
            <p:cNvSpPr>
              <a:spLocks noChangeShapeType="1"/>
            </p:cNvSpPr>
            <p:nvPr/>
          </p:nvSpPr>
          <p:spPr bwMode="auto">
            <a:xfrm>
              <a:off x="394935" y="1860841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" name="Oval 158"/>
            <p:cNvSpPr>
              <a:spLocks noChangeArrowheads="1"/>
            </p:cNvSpPr>
            <p:nvPr/>
          </p:nvSpPr>
          <p:spPr bwMode="auto">
            <a:xfrm>
              <a:off x="356134" y="1843159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10" name="Rectangle 167"/>
            <p:cNvSpPr>
              <a:spLocks noChangeArrowheads="1"/>
            </p:cNvSpPr>
            <p:nvPr/>
          </p:nvSpPr>
          <p:spPr bwMode="auto">
            <a:xfrm>
              <a:off x="776361" y="1825494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grpSp>
          <p:nvGrpSpPr>
            <p:cNvPr id="463" name="Group 462"/>
            <p:cNvGrpSpPr/>
            <p:nvPr/>
          </p:nvGrpSpPr>
          <p:grpSpPr>
            <a:xfrm>
              <a:off x="357707" y="1860841"/>
              <a:ext cx="574710" cy="215444"/>
              <a:chOff x="7982722" y="1069224"/>
              <a:chExt cx="574710" cy="215444"/>
            </a:xfrm>
          </p:grpSpPr>
          <p:sp>
            <p:nvSpPr>
              <p:cNvPr id="464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5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66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467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68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69" name="Oval 468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0" name="Oval 469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1" name="Group 470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472" name="Rectangle 471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473" name="TextBox 472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</p:grpSp>
      <p:grpSp>
        <p:nvGrpSpPr>
          <p:cNvPr id="568" name="Group 567"/>
          <p:cNvGrpSpPr/>
          <p:nvPr/>
        </p:nvGrpSpPr>
        <p:grpSpPr>
          <a:xfrm>
            <a:off x="374294" y="2345412"/>
            <a:ext cx="700253" cy="302929"/>
            <a:chOff x="281157" y="2859547"/>
            <a:chExt cx="700253" cy="302929"/>
          </a:xfrm>
        </p:grpSpPr>
        <p:sp>
          <p:nvSpPr>
            <p:cNvPr id="411" name="AutoShape 148"/>
            <p:cNvSpPr>
              <a:spLocks noChangeArrowheads="1"/>
            </p:cNvSpPr>
            <p:nvPr/>
          </p:nvSpPr>
          <p:spPr bwMode="auto">
            <a:xfrm>
              <a:off x="281157" y="2911177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12" name="Line 154"/>
            <p:cNvSpPr>
              <a:spLocks noChangeShapeType="1"/>
            </p:cNvSpPr>
            <p:nvPr/>
          </p:nvSpPr>
          <p:spPr bwMode="auto">
            <a:xfrm>
              <a:off x="383809" y="3090658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" name="Oval 158"/>
            <p:cNvSpPr>
              <a:spLocks noChangeArrowheads="1"/>
            </p:cNvSpPr>
            <p:nvPr/>
          </p:nvSpPr>
          <p:spPr bwMode="auto">
            <a:xfrm>
              <a:off x="345008" y="30729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14" name="Rectangle 167"/>
            <p:cNvSpPr>
              <a:spLocks noChangeArrowheads="1"/>
            </p:cNvSpPr>
            <p:nvPr/>
          </p:nvSpPr>
          <p:spPr bwMode="auto">
            <a:xfrm>
              <a:off x="765235" y="3055311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grpSp>
          <p:nvGrpSpPr>
            <p:cNvPr id="488" name="Group 487"/>
            <p:cNvGrpSpPr/>
            <p:nvPr/>
          </p:nvGrpSpPr>
          <p:grpSpPr>
            <a:xfrm>
              <a:off x="342498" y="2859547"/>
              <a:ext cx="574710" cy="215444"/>
              <a:chOff x="7982722" y="1069224"/>
              <a:chExt cx="574710" cy="215444"/>
            </a:xfrm>
          </p:grpSpPr>
          <p:sp>
            <p:nvSpPr>
              <p:cNvPr id="489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0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91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492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93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94" name="Oval 493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5" name="Oval 494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96" name="Group 495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497" name="Rectangle 496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498" name="TextBox 497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</p:grpSp>
      <p:grpSp>
        <p:nvGrpSpPr>
          <p:cNvPr id="566" name="Group 565"/>
          <p:cNvGrpSpPr/>
          <p:nvPr/>
        </p:nvGrpSpPr>
        <p:grpSpPr>
          <a:xfrm>
            <a:off x="374294" y="3221428"/>
            <a:ext cx="700253" cy="338189"/>
            <a:chOff x="291198" y="3913272"/>
            <a:chExt cx="700253" cy="338189"/>
          </a:xfrm>
        </p:grpSpPr>
        <p:sp>
          <p:nvSpPr>
            <p:cNvPr id="432" name="AutoShape 148"/>
            <p:cNvSpPr>
              <a:spLocks noChangeArrowheads="1"/>
            </p:cNvSpPr>
            <p:nvPr/>
          </p:nvSpPr>
          <p:spPr bwMode="auto">
            <a:xfrm>
              <a:off x="291198" y="3967718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505" name="Group 504"/>
            <p:cNvGrpSpPr/>
            <p:nvPr/>
          </p:nvGrpSpPr>
          <p:grpSpPr>
            <a:xfrm>
              <a:off x="342498" y="3913272"/>
              <a:ext cx="574710" cy="215444"/>
              <a:chOff x="7982722" y="1069224"/>
              <a:chExt cx="574710" cy="215444"/>
            </a:xfrm>
          </p:grpSpPr>
          <p:sp>
            <p:nvSpPr>
              <p:cNvPr id="506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7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08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509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10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11" name="Oval 510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2" name="Oval 511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513" name="Group 512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514" name="Rectangle 513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515" name="TextBox 514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516" name="Group 515"/>
            <p:cNvGrpSpPr/>
            <p:nvPr/>
          </p:nvGrpSpPr>
          <p:grpSpPr>
            <a:xfrm>
              <a:off x="342107" y="4036017"/>
              <a:ext cx="572746" cy="215444"/>
              <a:chOff x="7970663" y="764033"/>
              <a:chExt cx="572746" cy="215444"/>
            </a:xfrm>
          </p:grpSpPr>
          <p:sp>
            <p:nvSpPr>
              <p:cNvPr id="517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19" name="Oval 518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520" name="Group 519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522" name="Rectangle 521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523" name="TextBox 522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521" name="Oval 520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564" name="Group 563"/>
          <p:cNvGrpSpPr/>
          <p:nvPr/>
        </p:nvGrpSpPr>
        <p:grpSpPr>
          <a:xfrm>
            <a:off x="374294" y="4120794"/>
            <a:ext cx="700253" cy="251299"/>
            <a:chOff x="281157" y="5067862"/>
            <a:chExt cx="700253" cy="251299"/>
          </a:xfrm>
        </p:grpSpPr>
        <p:sp>
          <p:nvSpPr>
            <p:cNvPr id="419" name="AutoShape 148"/>
            <p:cNvSpPr>
              <a:spLocks noChangeArrowheads="1"/>
            </p:cNvSpPr>
            <p:nvPr/>
          </p:nvSpPr>
          <p:spPr bwMode="auto">
            <a:xfrm>
              <a:off x="281157" y="5067862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20" name="Line 154"/>
            <p:cNvSpPr>
              <a:spLocks noChangeShapeType="1"/>
            </p:cNvSpPr>
            <p:nvPr/>
          </p:nvSpPr>
          <p:spPr bwMode="auto">
            <a:xfrm>
              <a:off x="383809" y="5247343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" name="Oval 158"/>
            <p:cNvSpPr>
              <a:spLocks noChangeArrowheads="1"/>
            </p:cNvSpPr>
            <p:nvPr/>
          </p:nvSpPr>
          <p:spPr bwMode="auto">
            <a:xfrm>
              <a:off x="345008" y="5229661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22" name="Rectangle 167"/>
            <p:cNvSpPr>
              <a:spLocks noChangeArrowheads="1"/>
            </p:cNvSpPr>
            <p:nvPr/>
          </p:nvSpPr>
          <p:spPr bwMode="auto">
            <a:xfrm>
              <a:off x="765235" y="5211996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grpSp>
          <p:nvGrpSpPr>
            <p:cNvPr id="538" name="Group 537"/>
            <p:cNvGrpSpPr/>
            <p:nvPr/>
          </p:nvGrpSpPr>
          <p:grpSpPr>
            <a:xfrm>
              <a:off x="344688" y="5082816"/>
              <a:ext cx="574710" cy="109209"/>
              <a:chOff x="7980639" y="1445094"/>
              <a:chExt cx="574710" cy="109209"/>
            </a:xfrm>
          </p:grpSpPr>
          <p:sp>
            <p:nvSpPr>
              <p:cNvPr id="539" name="Line 154"/>
              <p:cNvSpPr>
                <a:spLocks noChangeShapeType="1"/>
              </p:cNvSpPr>
              <p:nvPr/>
            </p:nvSpPr>
            <p:spPr bwMode="auto">
              <a:xfrm>
                <a:off x="8019440" y="1499698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0" name="Oval 158"/>
              <p:cNvSpPr>
                <a:spLocks noChangeArrowheads="1"/>
              </p:cNvSpPr>
              <p:nvPr/>
            </p:nvSpPr>
            <p:spPr bwMode="auto">
              <a:xfrm>
                <a:off x="7980639" y="1481280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41" name="Rectangle 167"/>
              <p:cNvSpPr>
                <a:spLocks noChangeArrowheads="1"/>
              </p:cNvSpPr>
              <p:nvPr/>
            </p:nvSpPr>
            <p:spPr bwMode="auto">
              <a:xfrm>
                <a:off x="8400866" y="1464351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542" name="AutoShape 165"/>
              <p:cNvSpPr>
                <a:spLocks noChangeArrowheads="1"/>
              </p:cNvSpPr>
              <p:nvPr/>
            </p:nvSpPr>
            <p:spPr bwMode="auto">
              <a:xfrm rot="5400000">
                <a:off x="8410770" y="1476839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43" name="AutoShape 165"/>
              <p:cNvSpPr>
                <a:spLocks noChangeArrowheads="1"/>
              </p:cNvSpPr>
              <p:nvPr/>
            </p:nvSpPr>
            <p:spPr bwMode="auto">
              <a:xfrm rot="5400000">
                <a:off x="8314861" y="1476839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44" name="Oval 543"/>
              <p:cNvSpPr/>
              <p:nvPr/>
            </p:nvSpPr>
            <p:spPr bwMode="auto">
              <a:xfrm>
                <a:off x="8288187" y="1455080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390" name="Group 389"/>
          <p:cNvGrpSpPr/>
          <p:nvPr/>
        </p:nvGrpSpPr>
        <p:grpSpPr>
          <a:xfrm>
            <a:off x="6112923" y="1515588"/>
            <a:ext cx="574710" cy="215444"/>
            <a:chOff x="7952527" y="1957989"/>
            <a:chExt cx="574710" cy="215444"/>
          </a:xfrm>
        </p:grpSpPr>
        <p:sp>
          <p:nvSpPr>
            <p:cNvPr id="392" name="Line 154"/>
            <p:cNvSpPr>
              <a:spLocks noChangeShapeType="1"/>
            </p:cNvSpPr>
            <p:nvPr/>
          </p:nvSpPr>
          <p:spPr bwMode="auto">
            <a:xfrm>
              <a:off x="7991328" y="2077637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" name="Oval 158"/>
            <p:cNvSpPr>
              <a:spLocks noChangeArrowheads="1"/>
            </p:cNvSpPr>
            <p:nvPr/>
          </p:nvSpPr>
          <p:spPr bwMode="auto">
            <a:xfrm>
              <a:off x="7952527" y="2059219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96" name="Rectangle 167"/>
            <p:cNvSpPr>
              <a:spLocks noChangeArrowheads="1"/>
            </p:cNvSpPr>
            <p:nvPr/>
          </p:nvSpPr>
          <p:spPr bwMode="auto">
            <a:xfrm>
              <a:off x="8372754" y="2042290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399" name="AutoShape 165"/>
            <p:cNvSpPr>
              <a:spLocks noChangeArrowheads="1"/>
            </p:cNvSpPr>
            <p:nvPr/>
          </p:nvSpPr>
          <p:spPr bwMode="auto">
            <a:xfrm rot="5400000">
              <a:off x="8286749" y="2054778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00" name="Oval 399"/>
            <p:cNvSpPr/>
            <p:nvPr/>
          </p:nvSpPr>
          <p:spPr bwMode="auto">
            <a:xfrm>
              <a:off x="8260075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1" name="Oval 400"/>
            <p:cNvSpPr/>
            <p:nvPr/>
          </p:nvSpPr>
          <p:spPr bwMode="auto">
            <a:xfrm>
              <a:off x="7998702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02" name="Group 401"/>
            <p:cNvGrpSpPr/>
            <p:nvPr/>
          </p:nvGrpSpPr>
          <p:grpSpPr>
            <a:xfrm>
              <a:off x="7977318" y="1957989"/>
              <a:ext cx="366027" cy="215444"/>
              <a:chOff x="9162148" y="850214"/>
              <a:chExt cx="366027" cy="215444"/>
            </a:xfrm>
          </p:grpSpPr>
          <p:sp>
            <p:nvSpPr>
              <p:cNvPr id="403" name="Rectangle 402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404" name="TextBox 403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405" name="Group 404"/>
          <p:cNvGrpSpPr/>
          <p:nvPr/>
        </p:nvGrpSpPr>
        <p:grpSpPr>
          <a:xfrm>
            <a:off x="6112923" y="1875146"/>
            <a:ext cx="574710" cy="109209"/>
            <a:chOff x="7972098" y="1722628"/>
            <a:chExt cx="574710" cy="109209"/>
          </a:xfrm>
        </p:grpSpPr>
        <p:sp>
          <p:nvSpPr>
            <p:cNvPr id="406" name="Line 154"/>
            <p:cNvSpPr>
              <a:spLocks noChangeShapeType="1"/>
            </p:cNvSpPr>
            <p:nvPr/>
          </p:nvSpPr>
          <p:spPr bwMode="auto">
            <a:xfrm>
              <a:off x="8010899" y="1777232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" name="Oval 158"/>
            <p:cNvSpPr>
              <a:spLocks noChangeArrowheads="1"/>
            </p:cNvSpPr>
            <p:nvPr/>
          </p:nvSpPr>
          <p:spPr bwMode="auto">
            <a:xfrm>
              <a:off x="7972098" y="175881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62" name="Rectangle 167"/>
            <p:cNvSpPr>
              <a:spLocks noChangeArrowheads="1"/>
            </p:cNvSpPr>
            <p:nvPr/>
          </p:nvSpPr>
          <p:spPr bwMode="auto">
            <a:xfrm>
              <a:off x="8392325" y="1741885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573" name="AutoShape 165"/>
            <p:cNvSpPr>
              <a:spLocks noChangeArrowheads="1"/>
            </p:cNvSpPr>
            <p:nvPr/>
          </p:nvSpPr>
          <p:spPr bwMode="auto">
            <a:xfrm rot="5400000">
              <a:off x="8306320" y="175437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4" name="Oval 573"/>
            <p:cNvSpPr/>
            <p:nvPr/>
          </p:nvSpPr>
          <p:spPr bwMode="auto">
            <a:xfrm>
              <a:off x="8279646" y="173261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936635" y="2381717"/>
            <a:ext cx="3515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see </a:t>
            </a:r>
            <a:r>
              <a:rPr lang="en-US" sz="1000" dirty="0" smtClean="0">
                <a:hlinkClick r:id="rId2"/>
              </a:rPr>
              <a:t>http</a:t>
            </a:r>
            <a:r>
              <a:rPr lang="en-US" sz="1000" dirty="0">
                <a:hlinkClick r:id="rId2"/>
              </a:rPr>
              <a:t>://www.knockoutmouse.org/about/targeting-</a:t>
            </a:r>
            <a:r>
              <a:rPr lang="en-US" sz="1000" dirty="0" smtClean="0">
                <a:hlinkClick r:id="rId2"/>
              </a:rPr>
              <a:t>strategies</a:t>
            </a:r>
            <a:endParaRPr lang="en-US" sz="1000" dirty="0" smtClean="0"/>
          </a:p>
          <a:p>
            <a:r>
              <a:rPr lang="en-US" sz="1000" dirty="0" smtClean="0"/>
              <a:t>for definitions of tm1, tm1a, etc.</a:t>
            </a:r>
            <a:endParaRPr lang="en-US" sz="1000" dirty="0"/>
          </a:p>
        </p:txBody>
      </p:sp>
      <p:grpSp>
        <p:nvGrpSpPr>
          <p:cNvPr id="575" name="Group 574"/>
          <p:cNvGrpSpPr/>
          <p:nvPr/>
        </p:nvGrpSpPr>
        <p:grpSpPr>
          <a:xfrm>
            <a:off x="2913451" y="1977620"/>
            <a:ext cx="574710" cy="215444"/>
            <a:chOff x="7952527" y="1957989"/>
            <a:chExt cx="574710" cy="215444"/>
          </a:xfrm>
        </p:grpSpPr>
        <p:sp>
          <p:nvSpPr>
            <p:cNvPr id="576" name="Line 154"/>
            <p:cNvSpPr>
              <a:spLocks noChangeShapeType="1"/>
            </p:cNvSpPr>
            <p:nvPr/>
          </p:nvSpPr>
          <p:spPr bwMode="auto">
            <a:xfrm>
              <a:off x="7991328" y="2077637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7" name="Oval 158"/>
            <p:cNvSpPr>
              <a:spLocks noChangeArrowheads="1"/>
            </p:cNvSpPr>
            <p:nvPr/>
          </p:nvSpPr>
          <p:spPr bwMode="auto">
            <a:xfrm>
              <a:off x="7952527" y="2059219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78" name="Rectangle 167"/>
            <p:cNvSpPr>
              <a:spLocks noChangeArrowheads="1"/>
            </p:cNvSpPr>
            <p:nvPr/>
          </p:nvSpPr>
          <p:spPr bwMode="auto">
            <a:xfrm>
              <a:off x="8372754" y="2042290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579" name="AutoShape 165"/>
            <p:cNvSpPr>
              <a:spLocks noChangeArrowheads="1"/>
            </p:cNvSpPr>
            <p:nvPr/>
          </p:nvSpPr>
          <p:spPr bwMode="auto">
            <a:xfrm rot="5400000">
              <a:off x="8286749" y="2054778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80" name="Oval 579"/>
            <p:cNvSpPr/>
            <p:nvPr/>
          </p:nvSpPr>
          <p:spPr bwMode="auto">
            <a:xfrm>
              <a:off x="8260075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1" name="Oval 580"/>
            <p:cNvSpPr/>
            <p:nvPr/>
          </p:nvSpPr>
          <p:spPr bwMode="auto">
            <a:xfrm>
              <a:off x="7998702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82" name="Group 581"/>
            <p:cNvGrpSpPr/>
            <p:nvPr/>
          </p:nvGrpSpPr>
          <p:grpSpPr>
            <a:xfrm>
              <a:off x="7977318" y="1957989"/>
              <a:ext cx="366027" cy="215444"/>
              <a:chOff x="9162148" y="850214"/>
              <a:chExt cx="366027" cy="215444"/>
            </a:xfrm>
          </p:grpSpPr>
          <p:sp>
            <p:nvSpPr>
              <p:cNvPr id="583" name="Rectangle 582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584" name="TextBox 583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585" name="Group 584"/>
          <p:cNvGrpSpPr/>
          <p:nvPr/>
        </p:nvGrpSpPr>
        <p:grpSpPr>
          <a:xfrm>
            <a:off x="2091435" y="2829300"/>
            <a:ext cx="574710" cy="215444"/>
            <a:chOff x="7952527" y="1957989"/>
            <a:chExt cx="574710" cy="215444"/>
          </a:xfrm>
        </p:grpSpPr>
        <p:sp>
          <p:nvSpPr>
            <p:cNvPr id="586" name="Line 154"/>
            <p:cNvSpPr>
              <a:spLocks noChangeShapeType="1"/>
            </p:cNvSpPr>
            <p:nvPr/>
          </p:nvSpPr>
          <p:spPr bwMode="auto">
            <a:xfrm>
              <a:off x="7991328" y="2077637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Oval 158"/>
            <p:cNvSpPr>
              <a:spLocks noChangeArrowheads="1"/>
            </p:cNvSpPr>
            <p:nvPr/>
          </p:nvSpPr>
          <p:spPr bwMode="auto">
            <a:xfrm>
              <a:off x="7952527" y="2059219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88" name="Rectangle 167"/>
            <p:cNvSpPr>
              <a:spLocks noChangeArrowheads="1"/>
            </p:cNvSpPr>
            <p:nvPr/>
          </p:nvSpPr>
          <p:spPr bwMode="auto">
            <a:xfrm>
              <a:off x="8372754" y="2042290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589" name="AutoShape 165"/>
            <p:cNvSpPr>
              <a:spLocks noChangeArrowheads="1"/>
            </p:cNvSpPr>
            <p:nvPr/>
          </p:nvSpPr>
          <p:spPr bwMode="auto">
            <a:xfrm rot="5400000">
              <a:off x="8286749" y="2054778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90" name="Oval 589"/>
            <p:cNvSpPr/>
            <p:nvPr/>
          </p:nvSpPr>
          <p:spPr bwMode="auto">
            <a:xfrm>
              <a:off x="8260075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1" name="Oval 590"/>
            <p:cNvSpPr/>
            <p:nvPr/>
          </p:nvSpPr>
          <p:spPr bwMode="auto">
            <a:xfrm>
              <a:off x="7998702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92" name="Group 591"/>
            <p:cNvGrpSpPr/>
            <p:nvPr/>
          </p:nvGrpSpPr>
          <p:grpSpPr>
            <a:xfrm>
              <a:off x="7977318" y="1957989"/>
              <a:ext cx="366027" cy="215444"/>
              <a:chOff x="9162148" y="850214"/>
              <a:chExt cx="366027" cy="215444"/>
            </a:xfrm>
          </p:grpSpPr>
          <p:sp>
            <p:nvSpPr>
              <p:cNvPr id="593" name="Rectangle 592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594" name="TextBox 593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595" name="Group 594"/>
          <p:cNvGrpSpPr/>
          <p:nvPr/>
        </p:nvGrpSpPr>
        <p:grpSpPr>
          <a:xfrm>
            <a:off x="2091435" y="3667589"/>
            <a:ext cx="574710" cy="215444"/>
            <a:chOff x="7952527" y="1957989"/>
            <a:chExt cx="574710" cy="215444"/>
          </a:xfrm>
        </p:grpSpPr>
        <p:sp>
          <p:nvSpPr>
            <p:cNvPr id="596" name="Line 154"/>
            <p:cNvSpPr>
              <a:spLocks noChangeShapeType="1"/>
            </p:cNvSpPr>
            <p:nvPr/>
          </p:nvSpPr>
          <p:spPr bwMode="auto">
            <a:xfrm>
              <a:off x="7991328" y="2077637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7" name="Oval 158"/>
            <p:cNvSpPr>
              <a:spLocks noChangeArrowheads="1"/>
            </p:cNvSpPr>
            <p:nvPr/>
          </p:nvSpPr>
          <p:spPr bwMode="auto">
            <a:xfrm>
              <a:off x="7952527" y="2059219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98" name="Rectangle 167"/>
            <p:cNvSpPr>
              <a:spLocks noChangeArrowheads="1"/>
            </p:cNvSpPr>
            <p:nvPr/>
          </p:nvSpPr>
          <p:spPr bwMode="auto">
            <a:xfrm>
              <a:off x="8372754" y="2042290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599" name="AutoShape 165"/>
            <p:cNvSpPr>
              <a:spLocks noChangeArrowheads="1"/>
            </p:cNvSpPr>
            <p:nvPr/>
          </p:nvSpPr>
          <p:spPr bwMode="auto">
            <a:xfrm rot="5400000">
              <a:off x="8286749" y="2054778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00" name="Oval 599"/>
            <p:cNvSpPr/>
            <p:nvPr/>
          </p:nvSpPr>
          <p:spPr bwMode="auto">
            <a:xfrm>
              <a:off x="8260075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01" name="Oval 600"/>
            <p:cNvSpPr/>
            <p:nvPr/>
          </p:nvSpPr>
          <p:spPr bwMode="auto">
            <a:xfrm>
              <a:off x="7998702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02" name="Group 601"/>
            <p:cNvGrpSpPr/>
            <p:nvPr/>
          </p:nvGrpSpPr>
          <p:grpSpPr>
            <a:xfrm>
              <a:off x="7977318" y="1957989"/>
              <a:ext cx="366027" cy="215444"/>
              <a:chOff x="9162148" y="850214"/>
              <a:chExt cx="366027" cy="215444"/>
            </a:xfrm>
          </p:grpSpPr>
          <p:sp>
            <p:nvSpPr>
              <p:cNvPr id="603" name="Rectangle 602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604" name="TextBox 603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605" name="Group 604"/>
          <p:cNvGrpSpPr/>
          <p:nvPr/>
        </p:nvGrpSpPr>
        <p:grpSpPr>
          <a:xfrm>
            <a:off x="2091435" y="4954990"/>
            <a:ext cx="574710" cy="215444"/>
            <a:chOff x="7952527" y="1957989"/>
            <a:chExt cx="574710" cy="215444"/>
          </a:xfrm>
        </p:grpSpPr>
        <p:sp>
          <p:nvSpPr>
            <p:cNvPr id="606" name="Line 154"/>
            <p:cNvSpPr>
              <a:spLocks noChangeShapeType="1"/>
            </p:cNvSpPr>
            <p:nvPr/>
          </p:nvSpPr>
          <p:spPr bwMode="auto">
            <a:xfrm>
              <a:off x="7991328" y="2077637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7" name="Oval 158"/>
            <p:cNvSpPr>
              <a:spLocks noChangeArrowheads="1"/>
            </p:cNvSpPr>
            <p:nvPr/>
          </p:nvSpPr>
          <p:spPr bwMode="auto">
            <a:xfrm>
              <a:off x="7952527" y="2059219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08" name="Rectangle 167"/>
            <p:cNvSpPr>
              <a:spLocks noChangeArrowheads="1"/>
            </p:cNvSpPr>
            <p:nvPr/>
          </p:nvSpPr>
          <p:spPr bwMode="auto">
            <a:xfrm>
              <a:off x="8372754" y="2042290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609" name="AutoShape 165"/>
            <p:cNvSpPr>
              <a:spLocks noChangeArrowheads="1"/>
            </p:cNvSpPr>
            <p:nvPr/>
          </p:nvSpPr>
          <p:spPr bwMode="auto">
            <a:xfrm rot="5400000">
              <a:off x="8286749" y="2054778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10" name="Oval 609"/>
            <p:cNvSpPr/>
            <p:nvPr/>
          </p:nvSpPr>
          <p:spPr bwMode="auto">
            <a:xfrm>
              <a:off x="8260075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1" name="Oval 610"/>
            <p:cNvSpPr/>
            <p:nvPr/>
          </p:nvSpPr>
          <p:spPr bwMode="auto">
            <a:xfrm>
              <a:off x="7998702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12" name="Group 611"/>
            <p:cNvGrpSpPr/>
            <p:nvPr/>
          </p:nvGrpSpPr>
          <p:grpSpPr>
            <a:xfrm>
              <a:off x="7977318" y="1957989"/>
              <a:ext cx="366027" cy="215444"/>
              <a:chOff x="9162148" y="850214"/>
              <a:chExt cx="366027" cy="215444"/>
            </a:xfrm>
          </p:grpSpPr>
          <p:sp>
            <p:nvSpPr>
              <p:cNvPr id="613" name="Rectangle 612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614" name="TextBox 613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615" name="Group 614"/>
          <p:cNvGrpSpPr/>
          <p:nvPr/>
        </p:nvGrpSpPr>
        <p:grpSpPr>
          <a:xfrm>
            <a:off x="2913451" y="378160"/>
            <a:ext cx="574710" cy="70694"/>
            <a:chOff x="7972098" y="2383847"/>
            <a:chExt cx="574710" cy="70694"/>
          </a:xfrm>
        </p:grpSpPr>
        <p:sp>
          <p:nvSpPr>
            <p:cNvPr id="616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18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619" name="Group 618"/>
          <p:cNvGrpSpPr/>
          <p:nvPr/>
        </p:nvGrpSpPr>
        <p:grpSpPr>
          <a:xfrm>
            <a:off x="2091435" y="378160"/>
            <a:ext cx="574710" cy="70694"/>
            <a:chOff x="7972098" y="2383847"/>
            <a:chExt cx="574710" cy="70694"/>
          </a:xfrm>
        </p:grpSpPr>
        <p:sp>
          <p:nvSpPr>
            <p:cNvPr id="620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1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22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sp>
        <p:nvSpPr>
          <p:cNvPr id="623" name="TextBox 622"/>
          <p:cNvSpPr txBox="1"/>
          <p:nvPr/>
        </p:nvSpPr>
        <p:spPr>
          <a:xfrm>
            <a:off x="4636969" y="4071105"/>
            <a:ext cx="93244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sz="1400" dirty="0" smtClean="0"/>
              <a:t>tm1e</a:t>
            </a:r>
            <a:r>
              <a:rPr lang="en-US" sz="1400" dirty="0"/>
              <a:t>/tm1</a:t>
            </a:r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smtClean="0"/>
              <a:t>tm1f</a:t>
            </a:r>
            <a:r>
              <a:rPr lang="en-US" sz="1400" dirty="0"/>
              <a:t>/</a:t>
            </a:r>
            <a:r>
              <a:rPr lang="en-US" sz="1400" dirty="0" smtClean="0"/>
              <a:t>tm1</a:t>
            </a:r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err="1" smtClean="0"/>
              <a:t>wt</a:t>
            </a:r>
            <a:r>
              <a:rPr lang="en-US" sz="1400" dirty="0" smtClean="0"/>
              <a:t>/tm1e</a:t>
            </a:r>
          </a:p>
          <a:p>
            <a:pPr fontAlgn="t"/>
            <a:endParaRPr lang="en-US" sz="1400" dirty="0" smtClean="0"/>
          </a:p>
          <a:p>
            <a:pPr fontAlgn="t"/>
            <a:r>
              <a:rPr lang="en-US" sz="1400" dirty="0" err="1" smtClean="0"/>
              <a:t>wt</a:t>
            </a:r>
            <a:r>
              <a:rPr lang="en-US" sz="1400" dirty="0" smtClean="0"/>
              <a:t>/tm1</a:t>
            </a:r>
            <a:endParaRPr lang="en-US" sz="1400" dirty="0"/>
          </a:p>
        </p:txBody>
      </p:sp>
      <p:grpSp>
        <p:nvGrpSpPr>
          <p:cNvPr id="624" name="Group 623"/>
          <p:cNvGrpSpPr/>
          <p:nvPr/>
        </p:nvGrpSpPr>
        <p:grpSpPr>
          <a:xfrm>
            <a:off x="6521477" y="4460526"/>
            <a:ext cx="572746" cy="215444"/>
            <a:chOff x="7970663" y="764033"/>
            <a:chExt cx="572746" cy="215444"/>
          </a:xfrm>
        </p:grpSpPr>
        <p:sp>
          <p:nvSpPr>
            <p:cNvPr id="625" name="Line 151"/>
            <p:cNvSpPr>
              <a:spLocks noChangeShapeType="1"/>
            </p:cNvSpPr>
            <p:nvPr/>
          </p:nvSpPr>
          <p:spPr bwMode="auto">
            <a:xfrm>
              <a:off x="8007147" y="881280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" name="Oval 152"/>
            <p:cNvSpPr>
              <a:spLocks noChangeArrowheads="1"/>
            </p:cNvSpPr>
            <p:nvPr/>
          </p:nvSpPr>
          <p:spPr bwMode="auto">
            <a:xfrm>
              <a:off x="7970663" y="862451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27" name="Oval 626"/>
            <p:cNvSpPr/>
            <p:nvPr/>
          </p:nvSpPr>
          <p:spPr bwMode="auto">
            <a:xfrm>
              <a:off x="8408010" y="83319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28" name="Group 627"/>
            <p:cNvGrpSpPr/>
            <p:nvPr/>
          </p:nvGrpSpPr>
          <p:grpSpPr>
            <a:xfrm>
              <a:off x="8126119" y="764033"/>
              <a:ext cx="332185" cy="215444"/>
              <a:chOff x="7210425" y="184987"/>
              <a:chExt cx="332185" cy="215444"/>
            </a:xfrm>
          </p:grpSpPr>
          <p:sp>
            <p:nvSpPr>
              <p:cNvPr id="630" name="Rectangle 629"/>
              <p:cNvSpPr/>
              <p:nvPr/>
            </p:nvSpPr>
            <p:spPr bwMode="auto">
              <a:xfrm>
                <a:off x="7277996" y="253666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631" name="TextBox 630"/>
              <p:cNvSpPr txBox="1"/>
              <p:nvPr/>
            </p:nvSpPr>
            <p:spPr>
              <a:xfrm>
                <a:off x="7210425" y="184987"/>
                <a:ext cx="3321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Bsd</a:t>
                </a:r>
                <a:endParaRPr lang="en-US" sz="800" dirty="0"/>
              </a:p>
            </p:txBody>
          </p:sp>
        </p:grpSp>
        <p:sp>
          <p:nvSpPr>
            <p:cNvPr id="629" name="Oval 628"/>
            <p:cNvSpPr/>
            <p:nvPr/>
          </p:nvSpPr>
          <p:spPr bwMode="auto">
            <a:xfrm>
              <a:off x="8132562" y="83636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32" name="Group 631"/>
          <p:cNvGrpSpPr/>
          <p:nvPr/>
        </p:nvGrpSpPr>
        <p:grpSpPr>
          <a:xfrm>
            <a:off x="6521477" y="4023506"/>
            <a:ext cx="572746" cy="215444"/>
            <a:chOff x="7970663" y="764033"/>
            <a:chExt cx="572746" cy="215444"/>
          </a:xfrm>
        </p:grpSpPr>
        <p:sp>
          <p:nvSpPr>
            <p:cNvPr id="633" name="Line 151"/>
            <p:cNvSpPr>
              <a:spLocks noChangeShapeType="1"/>
            </p:cNvSpPr>
            <p:nvPr/>
          </p:nvSpPr>
          <p:spPr bwMode="auto">
            <a:xfrm>
              <a:off x="8007147" y="881280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" name="Oval 152"/>
            <p:cNvSpPr>
              <a:spLocks noChangeArrowheads="1"/>
            </p:cNvSpPr>
            <p:nvPr/>
          </p:nvSpPr>
          <p:spPr bwMode="auto">
            <a:xfrm>
              <a:off x="7970663" y="862451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35" name="Oval 634"/>
            <p:cNvSpPr/>
            <p:nvPr/>
          </p:nvSpPr>
          <p:spPr bwMode="auto">
            <a:xfrm>
              <a:off x="8408010" y="83319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36" name="Group 635"/>
            <p:cNvGrpSpPr/>
            <p:nvPr/>
          </p:nvGrpSpPr>
          <p:grpSpPr>
            <a:xfrm>
              <a:off x="8126119" y="764033"/>
              <a:ext cx="332185" cy="215444"/>
              <a:chOff x="7210425" y="184987"/>
              <a:chExt cx="332185" cy="215444"/>
            </a:xfrm>
          </p:grpSpPr>
          <p:sp>
            <p:nvSpPr>
              <p:cNvPr id="638" name="Rectangle 637"/>
              <p:cNvSpPr/>
              <p:nvPr/>
            </p:nvSpPr>
            <p:spPr bwMode="auto">
              <a:xfrm>
                <a:off x="7277996" y="253666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639" name="TextBox 638"/>
              <p:cNvSpPr txBox="1"/>
              <p:nvPr/>
            </p:nvSpPr>
            <p:spPr>
              <a:xfrm>
                <a:off x="7210425" y="184987"/>
                <a:ext cx="3321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Bsd</a:t>
                </a:r>
                <a:endParaRPr lang="en-US" sz="800" dirty="0"/>
              </a:p>
            </p:txBody>
          </p:sp>
        </p:grpSp>
        <p:sp>
          <p:nvSpPr>
            <p:cNvPr id="637" name="Oval 636"/>
            <p:cNvSpPr/>
            <p:nvPr/>
          </p:nvSpPr>
          <p:spPr bwMode="auto">
            <a:xfrm>
              <a:off x="8132562" y="83636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40" name="Group 639"/>
          <p:cNvGrpSpPr/>
          <p:nvPr/>
        </p:nvGrpSpPr>
        <p:grpSpPr>
          <a:xfrm>
            <a:off x="2915415" y="6240742"/>
            <a:ext cx="572746" cy="215444"/>
            <a:chOff x="7970663" y="764033"/>
            <a:chExt cx="572746" cy="215444"/>
          </a:xfrm>
        </p:grpSpPr>
        <p:sp>
          <p:nvSpPr>
            <p:cNvPr id="641" name="Line 151"/>
            <p:cNvSpPr>
              <a:spLocks noChangeShapeType="1"/>
            </p:cNvSpPr>
            <p:nvPr/>
          </p:nvSpPr>
          <p:spPr bwMode="auto">
            <a:xfrm>
              <a:off x="8007147" y="881280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2" name="Oval 152"/>
            <p:cNvSpPr>
              <a:spLocks noChangeArrowheads="1"/>
            </p:cNvSpPr>
            <p:nvPr/>
          </p:nvSpPr>
          <p:spPr bwMode="auto">
            <a:xfrm>
              <a:off x="7970663" y="862451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43" name="Oval 642"/>
            <p:cNvSpPr/>
            <p:nvPr/>
          </p:nvSpPr>
          <p:spPr bwMode="auto">
            <a:xfrm>
              <a:off x="8408010" y="83319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44" name="Group 643"/>
            <p:cNvGrpSpPr/>
            <p:nvPr/>
          </p:nvGrpSpPr>
          <p:grpSpPr>
            <a:xfrm>
              <a:off x="8126119" y="764033"/>
              <a:ext cx="332185" cy="215444"/>
              <a:chOff x="7210425" y="184987"/>
              <a:chExt cx="332185" cy="215444"/>
            </a:xfrm>
          </p:grpSpPr>
          <p:sp>
            <p:nvSpPr>
              <p:cNvPr id="646" name="Rectangle 645"/>
              <p:cNvSpPr/>
              <p:nvPr/>
            </p:nvSpPr>
            <p:spPr bwMode="auto">
              <a:xfrm>
                <a:off x="7277996" y="253666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647" name="TextBox 646"/>
              <p:cNvSpPr txBox="1"/>
              <p:nvPr/>
            </p:nvSpPr>
            <p:spPr>
              <a:xfrm>
                <a:off x="7210425" y="184987"/>
                <a:ext cx="3321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Bsd</a:t>
                </a:r>
                <a:endParaRPr lang="en-US" sz="800" dirty="0"/>
              </a:p>
            </p:txBody>
          </p:sp>
        </p:grpSp>
        <p:sp>
          <p:nvSpPr>
            <p:cNvPr id="645" name="Oval 644"/>
            <p:cNvSpPr/>
            <p:nvPr/>
          </p:nvSpPr>
          <p:spPr bwMode="auto">
            <a:xfrm>
              <a:off x="8132562" y="83636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48" name="Group 647"/>
          <p:cNvGrpSpPr/>
          <p:nvPr/>
        </p:nvGrpSpPr>
        <p:grpSpPr>
          <a:xfrm>
            <a:off x="2915415" y="5813495"/>
            <a:ext cx="572746" cy="215444"/>
            <a:chOff x="7970663" y="764033"/>
            <a:chExt cx="572746" cy="215444"/>
          </a:xfrm>
        </p:grpSpPr>
        <p:sp>
          <p:nvSpPr>
            <p:cNvPr id="649" name="Line 151"/>
            <p:cNvSpPr>
              <a:spLocks noChangeShapeType="1"/>
            </p:cNvSpPr>
            <p:nvPr/>
          </p:nvSpPr>
          <p:spPr bwMode="auto">
            <a:xfrm>
              <a:off x="8007147" y="881280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" name="Oval 152"/>
            <p:cNvSpPr>
              <a:spLocks noChangeArrowheads="1"/>
            </p:cNvSpPr>
            <p:nvPr/>
          </p:nvSpPr>
          <p:spPr bwMode="auto">
            <a:xfrm>
              <a:off x="7970663" y="862451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51" name="Oval 650"/>
            <p:cNvSpPr/>
            <p:nvPr/>
          </p:nvSpPr>
          <p:spPr bwMode="auto">
            <a:xfrm>
              <a:off x="8408010" y="83319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52" name="Group 651"/>
            <p:cNvGrpSpPr/>
            <p:nvPr/>
          </p:nvGrpSpPr>
          <p:grpSpPr>
            <a:xfrm>
              <a:off x="8126119" y="764033"/>
              <a:ext cx="332185" cy="215444"/>
              <a:chOff x="7210425" y="184987"/>
              <a:chExt cx="332185" cy="215444"/>
            </a:xfrm>
          </p:grpSpPr>
          <p:sp>
            <p:nvSpPr>
              <p:cNvPr id="654" name="Rectangle 653"/>
              <p:cNvSpPr/>
              <p:nvPr/>
            </p:nvSpPr>
            <p:spPr bwMode="auto">
              <a:xfrm>
                <a:off x="7277996" y="253666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655" name="TextBox 654"/>
              <p:cNvSpPr txBox="1"/>
              <p:nvPr/>
            </p:nvSpPr>
            <p:spPr>
              <a:xfrm>
                <a:off x="7210425" y="184987"/>
                <a:ext cx="3321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Bsd</a:t>
                </a:r>
                <a:endParaRPr lang="en-US" sz="800" dirty="0"/>
              </a:p>
            </p:txBody>
          </p:sp>
        </p:grpSp>
        <p:sp>
          <p:nvSpPr>
            <p:cNvPr id="653" name="Oval 652"/>
            <p:cNvSpPr/>
            <p:nvPr/>
          </p:nvSpPr>
          <p:spPr bwMode="auto">
            <a:xfrm>
              <a:off x="8132562" y="83636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56" name="Group 655"/>
          <p:cNvGrpSpPr/>
          <p:nvPr/>
        </p:nvGrpSpPr>
        <p:grpSpPr>
          <a:xfrm>
            <a:off x="2913451" y="5471262"/>
            <a:ext cx="574710" cy="70694"/>
            <a:chOff x="7972098" y="2383847"/>
            <a:chExt cx="574710" cy="70694"/>
          </a:xfrm>
        </p:grpSpPr>
        <p:sp>
          <p:nvSpPr>
            <p:cNvPr id="657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8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59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670" name="Group 669"/>
          <p:cNvGrpSpPr/>
          <p:nvPr/>
        </p:nvGrpSpPr>
        <p:grpSpPr>
          <a:xfrm>
            <a:off x="5677371" y="4056924"/>
            <a:ext cx="574710" cy="215444"/>
            <a:chOff x="7952527" y="1957989"/>
            <a:chExt cx="574710" cy="215444"/>
          </a:xfrm>
        </p:grpSpPr>
        <p:sp>
          <p:nvSpPr>
            <p:cNvPr id="671" name="Line 154"/>
            <p:cNvSpPr>
              <a:spLocks noChangeShapeType="1"/>
            </p:cNvSpPr>
            <p:nvPr/>
          </p:nvSpPr>
          <p:spPr bwMode="auto">
            <a:xfrm>
              <a:off x="7991328" y="2077637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2" name="Oval 158"/>
            <p:cNvSpPr>
              <a:spLocks noChangeArrowheads="1"/>
            </p:cNvSpPr>
            <p:nvPr/>
          </p:nvSpPr>
          <p:spPr bwMode="auto">
            <a:xfrm>
              <a:off x="7952527" y="2059219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73" name="Rectangle 167"/>
            <p:cNvSpPr>
              <a:spLocks noChangeArrowheads="1"/>
            </p:cNvSpPr>
            <p:nvPr/>
          </p:nvSpPr>
          <p:spPr bwMode="auto">
            <a:xfrm>
              <a:off x="8372754" y="2042290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674" name="AutoShape 165"/>
            <p:cNvSpPr>
              <a:spLocks noChangeArrowheads="1"/>
            </p:cNvSpPr>
            <p:nvPr/>
          </p:nvSpPr>
          <p:spPr bwMode="auto">
            <a:xfrm rot="5400000">
              <a:off x="8286749" y="2054778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75" name="Oval 674"/>
            <p:cNvSpPr/>
            <p:nvPr/>
          </p:nvSpPr>
          <p:spPr bwMode="auto">
            <a:xfrm>
              <a:off x="8260075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76" name="Oval 675"/>
            <p:cNvSpPr/>
            <p:nvPr/>
          </p:nvSpPr>
          <p:spPr bwMode="auto">
            <a:xfrm>
              <a:off x="7998702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677" name="Group 676"/>
            <p:cNvGrpSpPr/>
            <p:nvPr/>
          </p:nvGrpSpPr>
          <p:grpSpPr>
            <a:xfrm>
              <a:off x="7977318" y="1957989"/>
              <a:ext cx="366027" cy="215444"/>
              <a:chOff x="9162148" y="850214"/>
              <a:chExt cx="366027" cy="215444"/>
            </a:xfrm>
          </p:grpSpPr>
          <p:sp>
            <p:nvSpPr>
              <p:cNvPr id="678" name="Rectangle 677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679" name="TextBox 678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680" name="Group 679"/>
          <p:cNvGrpSpPr/>
          <p:nvPr/>
        </p:nvGrpSpPr>
        <p:grpSpPr>
          <a:xfrm>
            <a:off x="5677371" y="4527998"/>
            <a:ext cx="574710" cy="109209"/>
            <a:chOff x="7972098" y="1722628"/>
            <a:chExt cx="574710" cy="109209"/>
          </a:xfrm>
        </p:grpSpPr>
        <p:sp>
          <p:nvSpPr>
            <p:cNvPr id="681" name="Line 154"/>
            <p:cNvSpPr>
              <a:spLocks noChangeShapeType="1"/>
            </p:cNvSpPr>
            <p:nvPr/>
          </p:nvSpPr>
          <p:spPr bwMode="auto">
            <a:xfrm>
              <a:off x="8010899" y="1777232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2" name="Oval 158"/>
            <p:cNvSpPr>
              <a:spLocks noChangeArrowheads="1"/>
            </p:cNvSpPr>
            <p:nvPr/>
          </p:nvSpPr>
          <p:spPr bwMode="auto">
            <a:xfrm>
              <a:off x="7972098" y="175881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83" name="Rectangle 167"/>
            <p:cNvSpPr>
              <a:spLocks noChangeArrowheads="1"/>
            </p:cNvSpPr>
            <p:nvPr/>
          </p:nvSpPr>
          <p:spPr bwMode="auto">
            <a:xfrm>
              <a:off x="8392325" y="1741885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684" name="AutoShape 165"/>
            <p:cNvSpPr>
              <a:spLocks noChangeArrowheads="1"/>
            </p:cNvSpPr>
            <p:nvPr/>
          </p:nvSpPr>
          <p:spPr bwMode="auto">
            <a:xfrm rot="5400000">
              <a:off x="8306320" y="175437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85" name="Oval 684"/>
            <p:cNvSpPr/>
            <p:nvPr/>
          </p:nvSpPr>
          <p:spPr bwMode="auto">
            <a:xfrm>
              <a:off x="8279646" y="173261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86" name="Group 685"/>
          <p:cNvGrpSpPr/>
          <p:nvPr/>
        </p:nvGrpSpPr>
        <p:grpSpPr>
          <a:xfrm>
            <a:off x="2091435" y="5876137"/>
            <a:ext cx="574710" cy="109209"/>
            <a:chOff x="7980639" y="1445094"/>
            <a:chExt cx="574710" cy="109209"/>
          </a:xfrm>
        </p:grpSpPr>
        <p:sp>
          <p:nvSpPr>
            <p:cNvPr id="687" name="Line 154"/>
            <p:cNvSpPr>
              <a:spLocks noChangeShapeType="1"/>
            </p:cNvSpPr>
            <p:nvPr/>
          </p:nvSpPr>
          <p:spPr bwMode="auto">
            <a:xfrm>
              <a:off x="8019440" y="1499698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8" name="Oval 158"/>
            <p:cNvSpPr>
              <a:spLocks noChangeArrowheads="1"/>
            </p:cNvSpPr>
            <p:nvPr/>
          </p:nvSpPr>
          <p:spPr bwMode="auto">
            <a:xfrm>
              <a:off x="7980639" y="1481280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89" name="Rectangle 167"/>
            <p:cNvSpPr>
              <a:spLocks noChangeArrowheads="1"/>
            </p:cNvSpPr>
            <p:nvPr/>
          </p:nvSpPr>
          <p:spPr bwMode="auto">
            <a:xfrm>
              <a:off x="8400866" y="1464351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690" name="AutoShape 165"/>
            <p:cNvSpPr>
              <a:spLocks noChangeArrowheads="1"/>
            </p:cNvSpPr>
            <p:nvPr/>
          </p:nvSpPr>
          <p:spPr bwMode="auto">
            <a:xfrm rot="5400000">
              <a:off x="8410770" y="1476839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91" name="AutoShape 165"/>
            <p:cNvSpPr>
              <a:spLocks noChangeArrowheads="1"/>
            </p:cNvSpPr>
            <p:nvPr/>
          </p:nvSpPr>
          <p:spPr bwMode="auto">
            <a:xfrm rot="5400000">
              <a:off x="8314861" y="1476839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92" name="Oval 691"/>
            <p:cNvSpPr/>
            <p:nvPr/>
          </p:nvSpPr>
          <p:spPr bwMode="auto">
            <a:xfrm>
              <a:off x="8288187" y="1455080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693" name="Group 692"/>
          <p:cNvGrpSpPr/>
          <p:nvPr/>
        </p:nvGrpSpPr>
        <p:grpSpPr>
          <a:xfrm>
            <a:off x="2091435" y="6240742"/>
            <a:ext cx="574710" cy="215444"/>
            <a:chOff x="7982722" y="1069224"/>
            <a:chExt cx="574710" cy="215444"/>
          </a:xfrm>
        </p:grpSpPr>
        <p:sp>
          <p:nvSpPr>
            <p:cNvPr id="694" name="Line 154"/>
            <p:cNvSpPr>
              <a:spLocks noChangeShapeType="1"/>
            </p:cNvSpPr>
            <p:nvPr/>
          </p:nvSpPr>
          <p:spPr bwMode="auto">
            <a:xfrm>
              <a:off x="8021523" y="1188872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5" name="Oval 158"/>
            <p:cNvSpPr>
              <a:spLocks noChangeArrowheads="1"/>
            </p:cNvSpPr>
            <p:nvPr/>
          </p:nvSpPr>
          <p:spPr bwMode="auto">
            <a:xfrm>
              <a:off x="7982722" y="117045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96" name="Rectangle 167"/>
            <p:cNvSpPr>
              <a:spLocks noChangeArrowheads="1"/>
            </p:cNvSpPr>
            <p:nvPr/>
          </p:nvSpPr>
          <p:spPr bwMode="auto">
            <a:xfrm>
              <a:off x="8402949" y="1153525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697" name="AutoShape 165"/>
            <p:cNvSpPr>
              <a:spLocks noChangeArrowheads="1"/>
            </p:cNvSpPr>
            <p:nvPr/>
          </p:nvSpPr>
          <p:spPr bwMode="auto">
            <a:xfrm rot="5400000">
              <a:off x="8412853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98" name="AutoShape 165"/>
            <p:cNvSpPr>
              <a:spLocks noChangeArrowheads="1"/>
            </p:cNvSpPr>
            <p:nvPr/>
          </p:nvSpPr>
          <p:spPr bwMode="auto">
            <a:xfrm rot="5400000">
              <a:off x="8316944" y="116601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99" name="Oval 698"/>
            <p:cNvSpPr/>
            <p:nvPr/>
          </p:nvSpPr>
          <p:spPr bwMode="auto">
            <a:xfrm>
              <a:off x="8290270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00" name="Oval 699"/>
            <p:cNvSpPr/>
            <p:nvPr/>
          </p:nvSpPr>
          <p:spPr bwMode="auto">
            <a:xfrm>
              <a:off x="8028897" y="114425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01" name="Group 700"/>
            <p:cNvGrpSpPr/>
            <p:nvPr/>
          </p:nvGrpSpPr>
          <p:grpSpPr>
            <a:xfrm>
              <a:off x="8007513" y="1069224"/>
              <a:ext cx="366027" cy="215444"/>
              <a:chOff x="9162148" y="850214"/>
              <a:chExt cx="366027" cy="215444"/>
            </a:xfrm>
          </p:grpSpPr>
          <p:sp>
            <p:nvSpPr>
              <p:cNvPr id="702" name="Rectangle 701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703" name="TextBox 702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704" name="Group 703"/>
          <p:cNvGrpSpPr/>
          <p:nvPr/>
        </p:nvGrpSpPr>
        <p:grpSpPr>
          <a:xfrm>
            <a:off x="374294" y="5797456"/>
            <a:ext cx="700253" cy="286087"/>
            <a:chOff x="291198" y="894351"/>
            <a:chExt cx="700253" cy="286087"/>
          </a:xfrm>
        </p:grpSpPr>
        <p:sp>
          <p:nvSpPr>
            <p:cNvPr id="705" name="AutoShape 148"/>
            <p:cNvSpPr>
              <a:spLocks noChangeArrowheads="1"/>
            </p:cNvSpPr>
            <p:nvPr/>
          </p:nvSpPr>
          <p:spPr bwMode="auto">
            <a:xfrm>
              <a:off x="291198" y="894351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706" name="Group 705"/>
            <p:cNvGrpSpPr/>
            <p:nvPr/>
          </p:nvGrpSpPr>
          <p:grpSpPr>
            <a:xfrm>
              <a:off x="355049" y="913088"/>
              <a:ext cx="574710" cy="109209"/>
              <a:chOff x="7980639" y="1445094"/>
              <a:chExt cx="574710" cy="109209"/>
            </a:xfrm>
          </p:grpSpPr>
          <p:sp>
            <p:nvSpPr>
              <p:cNvPr id="715" name="Line 154"/>
              <p:cNvSpPr>
                <a:spLocks noChangeShapeType="1"/>
              </p:cNvSpPr>
              <p:nvPr/>
            </p:nvSpPr>
            <p:spPr bwMode="auto">
              <a:xfrm>
                <a:off x="8019440" y="1499698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6" name="Oval 158"/>
              <p:cNvSpPr>
                <a:spLocks noChangeArrowheads="1"/>
              </p:cNvSpPr>
              <p:nvPr/>
            </p:nvSpPr>
            <p:spPr bwMode="auto">
              <a:xfrm>
                <a:off x="7980639" y="1481280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17" name="Rectangle 167"/>
              <p:cNvSpPr>
                <a:spLocks noChangeArrowheads="1"/>
              </p:cNvSpPr>
              <p:nvPr/>
            </p:nvSpPr>
            <p:spPr bwMode="auto">
              <a:xfrm>
                <a:off x="8400866" y="1464351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718" name="AutoShape 165"/>
              <p:cNvSpPr>
                <a:spLocks noChangeArrowheads="1"/>
              </p:cNvSpPr>
              <p:nvPr/>
            </p:nvSpPr>
            <p:spPr bwMode="auto">
              <a:xfrm rot="5400000">
                <a:off x="8410770" y="1476839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19" name="AutoShape 165"/>
              <p:cNvSpPr>
                <a:spLocks noChangeArrowheads="1"/>
              </p:cNvSpPr>
              <p:nvPr/>
            </p:nvSpPr>
            <p:spPr bwMode="auto">
              <a:xfrm rot="5400000">
                <a:off x="8314861" y="1476839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20" name="Oval 719"/>
              <p:cNvSpPr/>
              <p:nvPr/>
            </p:nvSpPr>
            <p:spPr bwMode="auto">
              <a:xfrm>
                <a:off x="8288187" y="1455080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707" name="Group 706"/>
            <p:cNvGrpSpPr/>
            <p:nvPr/>
          </p:nvGrpSpPr>
          <p:grpSpPr>
            <a:xfrm>
              <a:off x="357013" y="964994"/>
              <a:ext cx="572746" cy="215444"/>
              <a:chOff x="7970663" y="764033"/>
              <a:chExt cx="572746" cy="215444"/>
            </a:xfrm>
          </p:grpSpPr>
          <p:sp>
            <p:nvSpPr>
              <p:cNvPr id="708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9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10" name="Oval 709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711" name="Group 710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713" name="Rectangle 712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714" name="TextBox 713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712" name="Oval 711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721" name="Group 720"/>
          <p:cNvGrpSpPr/>
          <p:nvPr/>
        </p:nvGrpSpPr>
        <p:grpSpPr>
          <a:xfrm>
            <a:off x="374294" y="6181345"/>
            <a:ext cx="700253" cy="338096"/>
            <a:chOff x="291198" y="1376488"/>
            <a:chExt cx="700253" cy="338096"/>
          </a:xfrm>
        </p:grpSpPr>
        <p:sp>
          <p:nvSpPr>
            <p:cNvPr id="722" name="AutoShape 148"/>
            <p:cNvSpPr>
              <a:spLocks noChangeArrowheads="1"/>
            </p:cNvSpPr>
            <p:nvPr/>
          </p:nvSpPr>
          <p:spPr bwMode="auto">
            <a:xfrm>
              <a:off x="291198" y="1428653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723" name="Group 722"/>
            <p:cNvGrpSpPr/>
            <p:nvPr/>
          </p:nvGrpSpPr>
          <p:grpSpPr>
            <a:xfrm>
              <a:off x="355049" y="1376488"/>
              <a:ext cx="574710" cy="215444"/>
              <a:chOff x="7982722" y="1069224"/>
              <a:chExt cx="574710" cy="215444"/>
            </a:xfrm>
          </p:grpSpPr>
          <p:sp>
            <p:nvSpPr>
              <p:cNvPr id="732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3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34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735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36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37" name="Oval 736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8" name="Oval 737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739" name="Group 738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740" name="Rectangle 739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741" name="TextBox 740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724" name="Group 723"/>
            <p:cNvGrpSpPr/>
            <p:nvPr/>
          </p:nvGrpSpPr>
          <p:grpSpPr>
            <a:xfrm>
              <a:off x="357013" y="1499140"/>
              <a:ext cx="572746" cy="215444"/>
              <a:chOff x="7970663" y="764033"/>
              <a:chExt cx="572746" cy="215444"/>
            </a:xfrm>
          </p:grpSpPr>
          <p:sp>
            <p:nvSpPr>
              <p:cNvPr id="725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27" name="Oval 726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728" name="Group 727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730" name="Rectangle 729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731" name="TextBox 730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729" name="Oval 728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742" name="Group 741"/>
          <p:cNvGrpSpPr/>
          <p:nvPr/>
        </p:nvGrpSpPr>
        <p:grpSpPr>
          <a:xfrm>
            <a:off x="3866217" y="4493513"/>
            <a:ext cx="700253" cy="286802"/>
            <a:chOff x="291198" y="1970406"/>
            <a:chExt cx="700253" cy="286802"/>
          </a:xfrm>
        </p:grpSpPr>
        <p:sp>
          <p:nvSpPr>
            <p:cNvPr id="743" name="AutoShape 148"/>
            <p:cNvSpPr>
              <a:spLocks noChangeArrowheads="1"/>
            </p:cNvSpPr>
            <p:nvPr/>
          </p:nvSpPr>
          <p:spPr bwMode="auto">
            <a:xfrm>
              <a:off x="291198" y="1970406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744" name="Group 743"/>
            <p:cNvGrpSpPr/>
            <p:nvPr/>
          </p:nvGrpSpPr>
          <p:grpSpPr>
            <a:xfrm>
              <a:off x="357013" y="1983704"/>
              <a:ext cx="574710" cy="109209"/>
              <a:chOff x="7972098" y="1722628"/>
              <a:chExt cx="574710" cy="109209"/>
            </a:xfrm>
          </p:grpSpPr>
          <p:sp>
            <p:nvSpPr>
              <p:cNvPr id="753" name="Line 154"/>
              <p:cNvSpPr>
                <a:spLocks noChangeShapeType="1"/>
              </p:cNvSpPr>
              <p:nvPr/>
            </p:nvSpPr>
            <p:spPr bwMode="auto">
              <a:xfrm>
                <a:off x="8010899" y="177723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4" name="Oval 158"/>
              <p:cNvSpPr>
                <a:spLocks noChangeArrowheads="1"/>
              </p:cNvSpPr>
              <p:nvPr/>
            </p:nvSpPr>
            <p:spPr bwMode="auto">
              <a:xfrm>
                <a:off x="7972098" y="175881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55" name="Rectangle 167"/>
              <p:cNvSpPr>
                <a:spLocks noChangeArrowheads="1"/>
              </p:cNvSpPr>
              <p:nvPr/>
            </p:nvSpPr>
            <p:spPr bwMode="auto">
              <a:xfrm>
                <a:off x="8392325" y="174188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756" name="AutoShape 165"/>
              <p:cNvSpPr>
                <a:spLocks noChangeArrowheads="1"/>
              </p:cNvSpPr>
              <p:nvPr/>
            </p:nvSpPr>
            <p:spPr bwMode="auto">
              <a:xfrm rot="5400000">
                <a:off x="8306320" y="175437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57" name="Oval 756"/>
              <p:cNvSpPr/>
              <p:nvPr/>
            </p:nvSpPr>
            <p:spPr bwMode="auto">
              <a:xfrm>
                <a:off x="8279646" y="173261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745" name="Group 744"/>
            <p:cNvGrpSpPr/>
            <p:nvPr/>
          </p:nvGrpSpPr>
          <p:grpSpPr>
            <a:xfrm>
              <a:off x="355049" y="2041764"/>
              <a:ext cx="572746" cy="215444"/>
              <a:chOff x="7970663" y="764033"/>
              <a:chExt cx="572746" cy="215444"/>
            </a:xfrm>
          </p:grpSpPr>
          <p:sp>
            <p:nvSpPr>
              <p:cNvPr id="746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48" name="Oval 747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749" name="Group 748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751" name="Rectangle 750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752" name="TextBox 751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750" name="Oval 749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758" name="Group 757"/>
          <p:cNvGrpSpPr/>
          <p:nvPr/>
        </p:nvGrpSpPr>
        <p:grpSpPr>
          <a:xfrm>
            <a:off x="3881855" y="4003882"/>
            <a:ext cx="700253" cy="336905"/>
            <a:chOff x="291198" y="2428589"/>
            <a:chExt cx="700253" cy="336905"/>
          </a:xfrm>
        </p:grpSpPr>
        <p:sp>
          <p:nvSpPr>
            <p:cNvPr id="759" name="AutoShape 148"/>
            <p:cNvSpPr>
              <a:spLocks noChangeArrowheads="1"/>
            </p:cNvSpPr>
            <p:nvPr/>
          </p:nvSpPr>
          <p:spPr bwMode="auto">
            <a:xfrm>
              <a:off x="291198" y="2481750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760" name="Group 759"/>
            <p:cNvGrpSpPr/>
            <p:nvPr/>
          </p:nvGrpSpPr>
          <p:grpSpPr>
            <a:xfrm>
              <a:off x="357013" y="2428589"/>
              <a:ext cx="574710" cy="215444"/>
              <a:chOff x="7952527" y="1957989"/>
              <a:chExt cx="574710" cy="215444"/>
            </a:xfrm>
          </p:grpSpPr>
          <p:sp>
            <p:nvSpPr>
              <p:cNvPr id="769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0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71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772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73" name="Oval 772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4" name="Oval 773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775" name="Group 774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776" name="Rectangle 775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777" name="TextBox 776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761" name="Group 760"/>
            <p:cNvGrpSpPr/>
            <p:nvPr/>
          </p:nvGrpSpPr>
          <p:grpSpPr>
            <a:xfrm>
              <a:off x="355049" y="2550050"/>
              <a:ext cx="572746" cy="215444"/>
              <a:chOff x="7970663" y="764033"/>
              <a:chExt cx="572746" cy="215444"/>
            </a:xfrm>
          </p:grpSpPr>
          <p:sp>
            <p:nvSpPr>
              <p:cNvPr id="762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3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64" name="Oval 763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765" name="Group 764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767" name="Rectangle 766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768" name="TextBox 767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766" name="Oval 765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376254" y="1909078"/>
            <a:ext cx="700253" cy="329758"/>
            <a:chOff x="376254" y="1909078"/>
            <a:chExt cx="700253" cy="329758"/>
          </a:xfrm>
        </p:grpSpPr>
        <p:sp>
          <p:nvSpPr>
            <p:cNvPr id="794" name="AutoShape 148"/>
            <p:cNvSpPr>
              <a:spLocks noChangeArrowheads="1"/>
            </p:cNvSpPr>
            <p:nvPr/>
          </p:nvSpPr>
          <p:spPr bwMode="auto">
            <a:xfrm>
              <a:off x="376254" y="1959342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804" name="Group 803"/>
            <p:cNvGrpSpPr/>
            <p:nvPr/>
          </p:nvGrpSpPr>
          <p:grpSpPr>
            <a:xfrm>
              <a:off x="441682" y="1909078"/>
              <a:ext cx="572746" cy="215444"/>
              <a:chOff x="7970663" y="764033"/>
              <a:chExt cx="572746" cy="215444"/>
            </a:xfrm>
          </p:grpSpPr>
          <p:sp>
            <p:nvSpPr>
              <p:cNvPr id="805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07" name="Oval 806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808" name="Group 807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810" name="Rectangle 809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811" name="TextBox 810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809" name="Oval 808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812" name="Group 811"/>
            <p:cNvGrpSpPr/>
            <p:nvPr/>
          </p:nvGrpSpPr>
          <p:grpSpPr>
            <a:xfrm>
              <a:off x="435635" y="2023392"/>
              <a:ext cx="574710" cy="215444"/>
              <a:chOff x="7952527" y="1957989"/>
              <a:chExt cx="574710" cy="215444"/>
            </a:xfrm>
          </p:grpSpPr>
          <p:sp>
            <p:nvSpPr>
              <p:cNvPr id="813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4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15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816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17" name="Oval 816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8" name="Oval 817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819" name="Group 818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820" name="Rectangle 819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821" name="TextBox 820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</p:grpSp>
      <p:grpSp>
        <p:nvGrpSpPr>
          <p:cNvPr id="6" name="Group 5"/>
          <p:cNvGrpSpPr/>
          <p:nvPr/>
        </p:nvGrpSpPr>
        <p:grpSpPr>
          <a:xfrm>
            <a:off x="374294" y="2774722"/>
            <a:ext cx="700253" cy="305877"/>
            <a:chOff x="374294" y="2774722"/>
            <a:chExt cx="700253" cy="305877"/>
          </a:xfrm>
        </p:grpSpPr>
        <p:sp>
          <p:nvSpPr>
            <p:cNvPr id="801" name="AutoShape 148"/>
            <p:cNvSpPr>
              <a:spLocks noChangeArrowheads="1"/>
            </p:cNvSpPr>
            <p:nvPr/>
          </p:nvSpPr>
          <p:spPr bwMode="auto">
            <a:xfrm>
              <a:off x="374294" y="2829300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822" name="Group 821"/>
            <p:cNvGrpSpPr/>
            <p:nvPr/>
          </p:nvGrpSpPr>
          <p:grpSpPr>
            <a:xfrm>
              <a:off x="436181" y="2774722"/>
              <a:ext cx="574710" cy="215444"/>
              <a:chOff x="7952527" y="1957989"/>
              <a:chExt cx="574710" cy="215444"/>
            </a:xfrm>
          </p:grpSpPr>
          <p:sp>
            <p:nvSpPr>
              <p:cNvPr id="823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25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826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27" name="Oval 826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8" name="Oval 827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829" name="Group 828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830" name="Rectangle 829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831" name="TextBox 830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832" name="Group 831"/>
            <p:cNvGrpSpPr/>
            <p:nvPr/>
          </p:nvGrpSpPr>
          <p:grpSpPr>
            <a:xfrm>
              <a:off x="435635" y="2978895"/>
              <a:ext cx="574710" cy="70694"/>
              <a:chOff x="7972098" y="2383847"/>
              <a:chExt cx="574710" cy="70694"/>
            </a:xfrm>
          </p:grpSpPr>
          <p:sp>
            <p:nvSpPr>
              <p:cNvPr id="833" name="Line 154"/>
              <p:cNvSpPr>
                <a:spLocks noChangeShapeType="1"/>
              </p:cNvSpPr>
              <p:nvPr/>
            </p:nvSpPr>
            <p:spPr bwMode="auto">
              <a:xfrm>
                <a:off x="8010899" y="2419194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4" name="Oval 158"/>
              <p:cNvSpPr>
                <a:spLocks noChangeArrowheads="1"/>
              </p:cNvSpPr>
              <p:nvPr/>
            </p:nvSpPr>
            <p:spPr bwMode="auto">
              <a:xfrm>
                <a:off x="7972098" y="2400776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35" name="Rectangle 167"/>
              <p:cNvSpPr>
                <a:spLocks noChangeArrowheads="1"/>
              </p:cNvSpPr>
              <p:nvPr/>
            </p:nvSpPr>
            <p:spPr bwMode="auto">
              <a:xfrm>
                <a:off x="8392325" y="2383847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376254" y="3636789"/>
            <a:ext cx="700253" cy="336059"/>
            <a:chOff x="376254" y="3636789"/>
            <a:chExt cx="700253" cy="336059"/>
          </a:xfrm>
        </p:grpSpPr>
        <p:sp>
          <p:nvSpPr>
            <p:cNvPr id="802" name="AutoShape 148"/>
            <p:cNvSpPr>
              <a:spLocks noChangeArrowheads="1"/>
            </p:cNvSpPr>
            <p:nvPr/>
          </p:nvSpPr>
          <p:spPr bwMode="auto">
            <a:xfrm>
              <a:off x="376254" y="3687962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836" name="Group 835"/>
            <p:cNvGrpSpPr/>
            <p:nvPr/>
          </p:nvGrpSpPr>
          <p:grpSpPr>
            <a:xfrm>
              <a:off x="436181" y="3636789"/>
              <a:ext cx="574710" cy="215444"/>
              <a:chOff x="7952527" y="1957989"/>
              <a:chExt cx="574710" cy="215444"/>
            </a:xfrm>
          </p:grpSpPr>
          <p:sp>
            <p:nvSpPr>
              <p:cNvPr id="837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8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39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840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41" name="Oval 840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2" name="Oval 841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843" name="Group 842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844" name="Rectangle 843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845" name="TextBox 844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846" name="Group 845"/>
            <p:cNvGrpSpPr/>
            <p:nvPr/>
          </p:nvGrpSpPr>
          <p:grpSpPr>
            <a:xfrm>
              <a:off x="439024" y="3757404"/>
              <a:ext cx="572746" cy="215444"/>
              <a:chOff x="7970663" y="764033"/>
              <a:chExt cx="572746" cy="215444"/>
            </a:xfrm>
          </p:grpSpPr>
          <p:sp>
            <p:nvSpPr>
              <p:cNvPr id="847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8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49" name="Oval 848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850" name="Group 849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852" name="Rectangle 851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853" name="TextBox 852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851" name="Oval 850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76254" y="4472065"/>
            <a:ext cx="700253" cy="304613"/>
            <a:chOff x="376254" y="4472065"/>
            <a:chExt cx="700253" cy="304613"/>
          </a:xfrm>
        </p:grpSpPr>
        <p:sp>
          <p:nvSpPr>
            <p:cNvPr id="803" name="AutoShape 148"/>
            <p:cNvSpPr>
              <a:spLocks noChangeArrowheads="1"/>
            </p:cNvSpPr>
            <p:nvPr/>
          </p:nvSpPr>
          <p:spPr bwMode="auto">
            <a:xfrm>
              <a:off x="376254" y="4525379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854" name="Group 853"/>
            <p:cNvGrpSpPr/>
            <p:nvPr/>
          </p:nvGrpSpPr>
          <p:grpSpPr>
            <a:xfrm>
              <a:off x="423239" y="4472065"/>
              <a:ext cx="574710" cy="215444"/>
              <a:chOff x="7982722" y="1069224"/>
              <a:chExt cx="574710" cy="215444"/>
            </a:xfrm>
          </p:grpSpPr>
          <p:sp>
            <p:nvSpPr>
              <p:cNvPr id="855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6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57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858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59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60" name="Oval 859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61" name="Oval 860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862" name="Group 861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863" name="Rectangle 862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864" name="TextBox 863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865" name="Group 864"/>
            <p:cNvGrpSpPr/>
            <p:nvPr/>
          </p:nvGrpSpPr>
          <p:grpSpPr>
            <a:xfrm>
              <a:off x="425594" y="4671898"/>
              <a:ext cx="574710" cy="70694"/>
              <a:chOff x="7972098" y="2383847"/>
              <a:chExt cx="574710" cy="70694"/>
            </a:xfrm>
          </p:grpSpPr>
          <p:sp>
            <p:nvSpPr>
              <p:cNvPr id="866" name="Line 154"/>
              <p:cNvSpPr>
                <a:spLocks noChangeShapeType="1"/>
              </p:cNvSpPr>
              <p:nvPr/>
            </p:nvSpPr>
            <p:spPr bwMode="auto">
              <a:xfrm>
                <a:off x="8010899" y="2419194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7" name="Oval 158"/>
              <p:cNvSpPr>
                <a:spLocks noChangeArrowheads="1"/>
              </p:cNvSpPr>
              <p:nvPr/>
            </p:nvSpPr>
            <p:spPr bwMode="auto">
              <a:xfrm>
                <a:off x="7972098" y="2400776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68" name="Rectangle 167"/>
              <p:cNvSpPr>
                <a:spLocks noChangeArrowheads="1"/>
              </p:cNvSpPr>
              <p:nvPr/>
            </p:nvSpPr>
            <p:spPr bwMode="auto">
              <a:xfrm>
                <a:off x="8392325" y="2383847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</p:grpSp>
      <p:grpSp>
        <p:nvGrpSpPr>
          <p:cNvPr id="869" name="Group 868"/>
          <p:cNvGrpSpPr/>
          <p:nvPr/>
        </p:nvGrpSpPr>
        <p:grpSpPr>
          <a:xfrm>
            <a:off x="5677371" y="4995411"/>
            <a:ext cx="574710" cy="70694"/>
            <a:chOff x="7972098" y="2383847"/>
            <a:chExt cx="574710" cy="70694"/>
          </a:xfrm>
        </p:grpSpPr>
        <p:sp>
          <p:nvSpPr>
            <p:cNvPr id="870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1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72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873" name="Group 872"/>
          <p:cNvGrpSpPr/>
          <p:nvPr/>
        </p:nvGrpSpPr>
        <p:grpSpPr>
          <a:xfrm>
            <a:off x="6521477" y="4924276"/>
            <a:ext cx="574710" cy="215444"/>
            <a:chOff x="7952527" y="1957989"/>
            <a:chExt cx="574710" cy="215444"/>
          </a:xfrm>
        </p:grpSpPr>
        <p:sp>
          <p:nvSpPr>
            <p:cNvPr id="874" name="Line 154"/>
            <p:cNvSpPr>
              <a:spLocks noChangeShapeType="1"/>
            </p:cNvSpPr>
            <p:nvPr/>
          </p:nvSpPr>
          <p:spPr bwMode="auto">
            <a:xfrm>
              <a:off x="7991328" y="2077637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5" name="Oval 158"/>
            <p:cNvSpPr>
              <a:spLocks noChangeArrowheads="1"/>
            </p:cNvSpPr>
            <p:nvPr/>
          </p:nvSpPr>
          <p:spPr bwMode="auto">
            <a:xfrm>
              <a:off x="7952527" y="2059219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76" name="Rectangle 167"/>
            <p:cNvSpPr>
              <a:spLocks noChangeArrowheads="1"/>
            </p:cNvSpPr>
            <p:nvPr/>
          </p:nvSpPr>
          <p:spPr bwMode="auto">
            <a:xfrm>
              <a:off x="8372754" y="2042290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877" name="AutoShape 165"/>
            <p:cNvSpPr>
              <a:spLocks noChangeArrowheads="1"/>
            </p:cNvSpPr>
            <p:nvPr/>
          </p:nvSpPr>
          <p:spPr bwMode="auto">
            <a:xfrm rot="5400000">
              <a:off x="8286749" y="2054778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78" name="Oval 877"/>
            <p:cNvSpPr/>
            <p:nvPr/>
          </p:nvSpPr>
          <p:spPr bwMode="auto">
            <a:xfrm>
              <a:off x="8260075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79" name="Oval 878"/>
            <p:cNvSpPr/>
            <p:nvPr/>
          </p:nvSpPr>
          <p:spPr bwMode="auto">
            <a:xfrm>
              <a:off x="7998702" y="203301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880" name="Group 879"/>
            <p:cNvGrpSpPr/>
            <p:nvPr/>
          </p:nvGrpSpPr>
          <p:grpSpPr>
            <a:xfrm>
              <a:off x="7977318" y="1957989"/>
              <a:ext cx="366027" cy="215444"/>
              <a:chOff x="9162148" y="850214"/>
              <a:chExt cx="366027" cy="215444"/>
            </a:xfrm>
          </p:grpSpPr>
          <p:sp>
            <p:nvSpPr>
              <p:cNvPr id="881" name="Rectangle 880"/>
              <p:cNvSpPr/>
              <p:nvPr/>
            </p:nvSpPr>
            <p:spPr bwMode="auto">
              <a:xfrm>
                <a:off x="9239244" y="922068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882" name="TextBox 881"/>
              <p:cNvSpPr txBox="1"/>
              <p:nvPr/>
            </p:nvSpPr>
            <p:spPr>
              <a:xfrm>
                <a:off x="9162148" y="850214"/>
                <a:ext cx="3660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smtClean="0"/>
                  <a:t>Neo</a:t>
                </a:r>
                <a:endParaRPr lang="en-US" sz="800" dirty="0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3866217" y="4914379"/>
            <a:ext cx="700253" cy="271536"/>
            <a:chOff x="4043556" y="4064702"/>
            <a:chExt cx="700253" cy="271536"/>
          </a:xfrm>
        </p:grpSpPr>
        <p:sp>
          <p:nvSpPr>
            <p:cNvPr id="903" name="AutoShape 148"/>
            <p:cNvSpPr>
              <a:spLocks noChangeArrowheads="1"/>
            </p:cNvSpPr>
            <p:nvPr/>
          </p:nvSpPr>
          <p:spPr bwMode="auto">
            <a:xfrm>
              <a:off x="4043556" y="4064702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904" name="Group 903"/>
            <p:cNvGrpSpPr/>
            <p:nvPr/>
          </p:nvGrpSpPr>
          <p:grpSpPr>
            <a:xfrm>
              <a:off x="4105443" y="4098838"/>
              <a:ext cx="574710" cy="70694"/>
              <a:chOff x="7972098" y="2383847"/>
              <a:chExt cx="574710" cy="70694"/>
            </a:xfrm>
          </p:grpSpPr>
          <p:sp>
            <p:nvSpPr>
              <p:cNvPr id="905" name="Line 154"/>
              <p:cNvSpPr>
                <a:spLocks noChangeShapeType="1"/>
              </p:cNvSpPr>
              <p:nvPr/>
            </p:nvSpPr>
            <p:spPr bwMode="auto">
              <a:xfrm>
                <a:off x="8010899" y="2419194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6" name="Oval 158"/>
              <p:cNvSpPr>
                <a:spLocks noChangeArrowheads="1"/>
              </p:cNvSpPr>
              <p:nvPr/>
            </p:nvSpPr>
            <p:spPr bwMode="auto">
              <a:xfrm>
                <a:off x="7972098" y="2400776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07" name="Rectangle 167"/>
              <p:cNvSpPr>
                <a:spLocks noChangeArrowheads="1"/>
              </p:cNvSpPr>
              <p:nvPr/>
            </p:nvSpPr>
            <p:spPr bwMode="auto">
              <a:xfrm>
                <a:off x="8392325" y="2383847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  <p:grpSp>
          <p:nvGrpSpPr>
            <p:cNvPr id="908" name="Group 907"/>
            <p:cNvGrpSpPr/>
            <p:nvPr/>
          </p:nvGrpSpPr>
          <p:grpSpPr>
            <a:xfrm>
              <a:off x="4105443" y="4120794"/>
              <a:ext cx="574710" cy="215444"/>
              <a:chOff x="7952527" y="1957989"/>
              <a:chExt cx="574710" cy="215444"/>
            </a:xfrm>
          </p:grpSpPr>
          <p:sp>
            <p:nvSpPr>
              <p:cNvPr id="909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0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11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912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13" name="Oval 912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14" name="Oval 913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915" name="Group 914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916" name="Rectangle 915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917" name="TextBox 916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</p:grpSp>
      <p:grpSp>
        <p:nvGrpSpPr>
          <p:cNvPr id="918" name="Group 917"/>
          <p:cNvGrpSpPr/>
          <p:nvPr/>
        </p:nvGrpSpPr>
        <p:grpSpPr>
          <a:xfrm>
            <a:off x="5675288" y="5417565"/>
            <a:ext cx="574710" cy="70694"/>
            <a:chOff x="7972098" y="2383847"/>
            <a:chExt cx="574710" cy="70694"/>
          </a:xfrm>
        </p:grpSpPr>
        <p:sp>
          <p:nvSpPr>
            <p:cNvPr id="919" name="Line 154"/>
            <p:cNvSpPr>
              <a:spLocks noChangeShapeType="1"/>
            </p:cNvSpPr>
            <p:nvPr/>
          </p:nvSpPr>
          <p:spPr bwMode="auto">
            <a:xfrm>
              <a:off x="8010899" y="2419194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0" name="Oval 158"/>
            <p:cNvSpPr>
              <a:spLocks noChangeArrowheads="1"/>
            </p:cNvSpPr>
            <p:nvPr/>
          </p:nvSpPr>
          <p:spPr bwMode="auto">
            <a:xfrm>
              <a:off x="7972098" y="24007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21" name="Rectangle 167"/>
            <p:cNvSpPr>
              <a:spLocks noChangeArrowheads="1"/>
            </p:cNvSpPr>
            <p:nvPr/>
          </p:nvSpPr>
          <p:spPr bwMode="auto">
            <a:xfrm>
              <a:off x="8392325" y="2383847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922" name="Group 921"/>
          <p:cNvGrpSpPr/>
          <p:nvPr/>
        </p:nvGrpSpPr>
        <p:grpSpPr>
          <a:xfrm>
            <a:off x="6521477" y="5339900"/>
            <a:ext cx="572746" cy="215444"/>
            <a:chOff x="7970663" y="764033"/>
            <a:chExt cx="572746" cy="215444"/>
          </a:xfrm>
        </p:grpSpPr>
        <p:sp>
          <p:nvSpPr>
            <p:cNvPr id="923" name="Line 151"/>
            <p:cNvSpPr>
              <a:spLocks noChangeShapeType="1"/>
            </p:cNvSpPr>
            <p:nvPr/>
          </p:nvSpPr>
          <p:spPr bwMode="auto">
            <a:xfrm>
              <a:off x="8007147" y="881280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" name="Oval 152"/>
            <p:cNvSpPr>
              <a:spLocks noChangeArrowheads="1"/>
            </p:cNvSpPr>
            <p:nvPr/>
          </p:nvSpPr>
          <p:spPr bwMode="auto">
            <a:xfrm>
              <a:off x="7970663" y="862451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25" name="Oval 924"/>
            <p:cNvSpPr/>
            <p:nvPr/>
          </p:nvSpPr>
          <p:spPr bwMode="auto">
            <a:xfrm>
              <a:off x="8408010" y="83319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926" name="Group 925"/>
            <p:cNvGrpSpPr/>
            <p:nvPr/>
          </p:nvGrpSpPr>
          <p:grpSpPr>
            <a:xfrm>
              <a:off x="8126119" y="764033"/>
              <a:ext cx="332185" cy="215444"/>
              <a:chOff x="7210425" y="184987"/>
              <a:chExt cx="332185" cy="215444"/>
            </a:xfrm>
          </p:grpSpPr>
          <p:sp>
            <p:nvSpPr>
              <p:cNvPr id="928" name="Rectangle 927"/>
              <p:cNvSpPr/>
              <p:nvPr/>
            </p:nvSpPr>
            <p:spPr bwMode="auto">
              <a:xfrm>
                <a:off x="7277996" y="253666"/>
                <a:ext cx="198900" cy="9341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800" dirty="0"/>
              </a:p>
            </p:txBody>
          </p:sp>
          <p:sp>
            <p:nvSpPr>
              <p:cNvPr id="929" name="TextBox 928"/>
              <p:cNvSpPr txBox="1"/>
              <p:nvPr/>
            </p:nvSpPr>
            <p:spPr>
              <a:xfrm>
                <a:off x="7210425" y="184987"/>
                <a:ext cx="33218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Bsd</a:t>
                </a:r>
                <a:endParaRPr lang="en-US" sz="800" dirty="0"/>
              </a:p>
            </p:txBody>
          </p:sp>
        </p:grpSp>
        <p:sp>
          <p:nvSpPr>
            <p:cNvPr id="927" name="Oval 926"/>
            <p:cNvSpPr/>
            <p:nvPr/>
          </p:nvSpPr>
          <p:spPr bwMode="auto">
            <a:xfrm>
              <a:off x="8132562" y="836369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866217" y="5324042"/>
            <a:ext cx="700253" cy="278188"/>
            <a:chOff x="4043556" y="4474365"/>
            <a:chExt cx="700253" cy="278188"/>
          </a:xfrm>
        </p:grpSpPr>
        <p:sp>
          <p:nvSpPr>
            <p:cNvPr id="930" name="AutoShape 148"/>
            <p:cNvSpPr>
              <a:spLocks noChangeArrowheads="1"/>
            </p:cNvSpPr>
            <p:nvPr/>
          </p:nvSpPr>
          <p:spPr bwMode="auto">
            <a:xfrm>
              <a:off x="4043556" y="4474365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931" name="Group 930"/>
            <p:cNvGrpSpPr/>
            <p:nvPr/>
          </p:nvGrpSpPr>
          <p:grpSpPr>
            <a:xfrm>
              <a:off x="4109371" y="4499969"/>
              <a:ext cx="574710" cy="70694"/>
              <a:chOff x="7972098" y="2383847"/>
              <a:chExt cx="574710" cy="70694"/>
            </a:xfrm>
          </p:grpSpPr>
          <p:sp>
            <p:nvSpPr>
              <p:cNvPr id="932" name="Line 154"/>
              <p:cNvSpPr>
                <a:spLocks noChangeShapeType="1"/>
              </p:cNvSpPr>
              <p:nvPr/>
            </p:nvSpPr>
            <p:spPr bwMode="auto">
              <a:xfrm>
                <a:off x="8010899" y="2419194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" name="Oval 158"/>
              <p:cNvSpPr>
                <a:spLocks noChangeArrowheads="1"/>
              </p:cNvSpPr>
              <p:nvPr/>
            </p:nvSpPr>
            <p:spPr bwMode="auto">
              <a:xfrm>
                <a:off x="7972098" y="2400776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34" name="Rectangle 167"/>
              <p:cNvSpPr>
                <a:spLocks noChangeArrowheads="1"/>
              </p:cNvSpPr>
              <p:nvPr/>
            </p:nvSpPr>
            <p:spPr bwMode="auto">
              <a:xfrm>
                <a:off x="8392325" y="2383847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  <p:grpSp>
          <p:nvGrpSpPr>
            <p:cNvPr id="935" name="Group 934"/>
            <p:cNvGrpSpPr/>
            <p:nvPr/>
          </p:nvGrpSpPr>
          <p:grpSpPr>
            <a:xfrm>
              <a:off x="4107407" y="4537109"/>
              <a:ext cx="572746" cy="215444"/>
              <a:chOff x="7970663" y="764033"/>
              <a:chExt cx="572746" cy="215444"/>
            </a:xfrm>
          </p:grpSpPr>
          <p:sp>
            <p:nvSpPr>
              <p:cNvPr id="936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38" name="Oval 937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939" name="Group 938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941" name="Rectangle 940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942" name="TextBox 941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940" name="Oval 939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374294" y="4895050"/>
            <a:ext cx="700253" cy="303571"/>
            <a:chOff x="374294" y="4895050"/>
            <a:chExt cx="700253" cy="303571"/>
          </a:xfrm>
        </p:grpSpPr>
        <p:sp>
          <p:nvSpPr>
            <p:cNvPr id="943" name="AutoShape 148"/>
            <p:cNvSpPr>
              <a:spLocks noChangeArrowheads="1"/>
            </p:cNvSpPr>
            <p:nvPr/>
          </p:nvSpPr>
          <p:spPr bwMode="auto">
            <a:xfrm>
              <a:off x="374294" y="4947322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944" name="Group 943"/>
            <p:cNvGrpSpPr/>
            <p:nvPr/>
          </p:nvGrpSpPr>
          <p:grpSpPr>
            <a:xfrm>
              <a:off x="427169" y="4895050"/>
              <a:ext cx="574710" cy="215444"/>
              <a:chOff x="7952527" y="1957989"/>
              <a:chExt cx="574710" cy="215444"/>
            </a:xfrm>
          </p:grpSpPr>
          <p:sp>
            <p:nvSpPr>
              <p:cNvPr id="945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6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47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948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49" name="Oval 948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0" name="Oval 949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951" name="Group 950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952" name="Rectangle 951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953" name="TextBox 952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954" name="Group 953"/>
            <p:cNvGrpSpPr/>
            <p:nvPr/>
          </p:nvGrpSpPr>
          <p:grpSpPr>
            <a:xfrm>
              <a:off x="425203" y="5102028"/>
              <a:ext cx="574710" cy="70694"/>
              <a:chOff x="7972098" y="2383847"/>
              <a:chExt cx="574710" cy="70694"/>
            </a:xfrm>
          </p:grpSpPr>
          <p:sp>
            <p:nvSpPr>
              <p:cNvPr id="955" name="Line 154"/>
              <p:cNvSpPr>
                <a:spLocks noChangeShapeType="1"/>
              </p:cNvSpPr>
              <p:nvPr/>
            </p:nvSpPr>
            <p:spPr bwMode="auto">
              <a:xfrm>
                <a:off x="8010899" y="2419194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" name="Oval 158"/>
              <p:cNvSpPr>
                <a:spLocks noChangeArrowheads="1"/>
              </p:cNvSpPr>
              <p:nvPr/>
            </p:nvSpPr>
            <p:spPr bwMode="auto">
              <a:xfrm>
                <a:off x="7972098" y="2400776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57" name="Rectangle 167"/>
              <p:cNvSpPr>
                <a:spLocks noChangeArrowheads="1"/>
              </p:cNvSpPr>
              <p:nvPr/>
            </p:nvSpPr>
            <p:spPr bwMode="auto">
              <a:xfrm>
                <a:off x="8392325" y="2383847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374294" y="5387294"/>
            <a:ext cx="700253" cy="251299"/>
            <a:chOff x="374294" y="5387294"/>
            <a:chExt cx="700253" cy="251299"/>
          </a:xfrm>
        </p:grpSpPr>
        <p:sp>
          <p:nvSpPr>
            <p:cNvPr id="779" name="AutoShape 148"/>
            <p:cNvSpPr>
              <a:spLocks noChangeArrowheads="1"/>
            </p:cNvSpPr>
            <p:nvPr/>
          </p:nvSpPr>
          <p:spPr bwMode="auto">
            <a:xfrm>
              <a:off x="374294" y="5387294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80" name="Line 154"/>
            <p:cNvSpPr>
              <a:spLocks noChangeShapeType="1"/>
            </p:cNvSpPr>
            <p:nvPr/>
          </p:nvSpPr>
          <p:spPr bwMode="auto">
            <a:xfrm>
              <a:off x="476946" y="5566775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1" name="Oval 158"/>
            <p:cNvSpPr>
              <a:spLocks noChangeArrowheads="1"/>
            </p:cNvSpPr>
            <p:nvPr/>
          </p:nvSpPr>
          <p:spPr bwMode="auto">
            <a:xfrm>
              <a:off x="438145" y="5549093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82" name="Rectangle 167"/>
            <p:cNvSpPr>
              <a:spLocks noChangeArrowheads="1"/>
            </p:cNvSpPr>
            <p:nvPr/>
          </p:nvSpPr>
          <p:spPr bwMode="auto">
            <a:xfrm>
              <a:off x="858372" y="5531428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grpSp>
          <p:nvGrpSpPr>
            <p:cNvPr id="958" name="Group 957"/>
            <p:cNvGrpSpPr/>
            <p:nvPr/>
          </p:nvGrpSpPr>
          <p:grpSpPr>
            <a:xfrm>
              <a:off x="439868" y="5405239"/>
              <a:ext cx="574710" cy="109209"/>
              <a:chOff x="7972098" y="1722628"/>
              <a:chExt cx="574710" cy="109209"/>
            </a:xfrm>
          </p:grpSpPr>
          <p:sp>
            <p:nvSpPr>
              <p:cNvPr id="959" name="Line 154"/>
              <p:cNvSpPr>
                <a:spLocks noChangeShapeType="1"/>
              </p:cNvSpPr>
              <p:nvPr/>
            </p:nvSpPr>
            <p:spPr bwMode="auto">
              <a:xfrm>
                <a:off x="8010899" y="177723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0" name="Oval 158"/>
              <p:cNvSpPr>
                <a:spLocks noChangeArrowheads="1"/>
              </p:cNvSpPr>
              <p:nvPr/>
            </p:nvSpPr>
            <p:spPr bwMode="auto">
              <a:xfrm>
                <a:off x="7972098" y="175881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61" name="Rectangle 167"/>
              <p:cNvSpPr>
                <a:spLocks noChangeArrowheads="1"/>
              </p:cNvSpPr>
              <p:nvPr/>
            </p:nvSpPr>
            <p:spPr bwMode="auto">
              <a:xfrm>
                <a:off x="8392325" y="174188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962" name="AutoShape 165"/>
              <p:cNvSpPr>
                <a:spLocks noChangeArrowheads="1"/>
              </p:cNvSpPr>
              <p:nvPr/>
            </p:nvSpPr>
            <p:spPr bwMode="auto">
              <a:xfrm rot="5400000">
                <a:off x="8306320" y="175437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63" name="Oval 962"/>
              <p:cNvSpPr/>
              <p:nvPr/>
            </p:nvSpPr>
            <p:spPr bwMode="auto">
              <a:xfrm>
                <a:off x="8279646" y="173261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964" name="Group 963"/>
          <p:cNvGrpSpPr/>
          <p:nvPr/>
        </p:nvGrpSpPr>
        <p:grpSpPr>
          <a:xfrm>
            <a:off x="2091435" y="5452004"/>
            <a:ext cx="574710" cy="109209"/>
            <a:chOff x="7972098" y="1722628"/>
            <a:chExt cx="574710" cy="109209"/>
          </a:xfrm>
        </p:grpSpPr>
        <p:sp>
          <p:nvSpPr>
            <p:cNvPr id="965" name="Line 154"/>
            <p:cNvSpPr>
              <a:spLocks noChangeShapeType="1"/>
            </p:cNvSpPr>
            <p:nvPr/>
          </p:nvSpPr>
          <p:spPr bwMode="auto">
            <a:xfrm>
              <a:off x="8010899" y="1777232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6" name="Oval 158"/>
            <p:cNvSpPr>
              <a:spLocks noChangeArrowheads="1"/>
            </p:cNvSpPr>
            <p:nvPr/>
          </p:nvSpPr>
          <p:spPr bwMode="auto">
            <a:xfrm>
              <a:off x="7972098" y="175881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67" name="Rectangle 167"/>
            <p:cNvSpPr>
              <a:spLocks noChangeArrowheads="1"/>
            </p:cNvSpPr>
            <p:nvPr/>
          </p:nvSpPr>
          <p:spPr bwMode="auto">
            <a:xfrm>
              <a:off x="8392325" y="1741885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968" name="AutoShape 165"/>
            <p:cNvSpPr>
              <a:spLocks noChangeArrowheads="1"/>
            </p:cNvSpPr>
            <p:nvPr/>
          </p:nvSpPr>
          <p:spPr bwMode="auto">
            <a:xfrm rot="5400000">
              <a:off x="8306320" y="1754373"/>
              <a:ext cx="109209" cy="45719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969" name="Oval 968"/>
            <p:cNvSpPr/>
            <p:nvPr/>
          </p:nvSpPr>
          <p:spPr bwMode="auto">
            <a:xfrm>
              <a:off x="8279646" y="1732614"/>
              <a:ext cx="45719" cy="89237"/>
            </a:xfrm>
            <a:prstGeom prst="ellipse">
              <a:avLst/>
            </a:prstGeom>
            <a:solidFill>
              <a:srgbClr val="2EC728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908725" y="268141"/>
            <a:ext cx="58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Key:</a:t>
            </a:r>
            <a:endParaRPr lang="en-US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7759700" y="83220"/>
            <a:ext cx="214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version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1.1 Sept 5th 2013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67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508187"/>
              </p:ext>
            </p:extLst>
          </p:nvPr>
        </p:nvGraphicFramePr>
        <p:xfrm>
          <a:off x="615043" y="1541472"/>
          <a:ext cx="3059490" cy="244906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64133"/>
                <a:gridCol w="537883"/>
                <a:gridCol w="806823"/>
                <a:gridCol w="850651"/>
              </a:tblGrid>
              <a:tr h="349866"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Diagram:</a:t>
                      </a:r>
                      <a:endParaRPr lang="en-US" sz="1000" b="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Genotype: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/>
                        <a:t>wt</a:t>
                      </a:r>
                      <a:r>
                        <a:rPr lang="en-US" sz="1000" b="1" dirty="0" smtClean="0"/>
                        <a:t>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 smtClean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CRIT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TAM</a:t>
                      </a:r>
                      <a:r>
                        <a:rPr lang="en-US" sz="1000" b="1" baseline="0" dirty="0" smtClean="0"/>
                        <a:t> *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+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</a:t>
                      </a:r>
                      <a:r>
                        <a:rPr lang="en-US" sz="1000" b="1" dirty="0" smtClean="0"/>
                        <a:t>DEL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 </a:t>
                      </a:r>
                      <a:r>
                        <a:rPr lang="en-US" sz="1000" dirty="0" smtClean="0"/>
                        <a:t>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NEO **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BSD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5043" y="448733"/>
            <a:ext cx="479252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Standard Workflow – Non-Essential genes [ </a:t>
            </a:r>
            <a:r>
              <a:rPr lang="en-US" b="1" u="sng" dirty="0" smtClean="0"/>
              <a:t>NE1</a:t>
            </a:r>
            <a:r>
              <a:rPr lang="en-US" u="sng" dirty="0" smtClean="0"/>
              <a:t> ]</a:t>
            </a:r>
          </a:p>
          <a:p>
            <a:r>
              <a:rPr lang="en-US" sz="1600" b="1" dirty="0" err="1" smtClean="0"/>
              <a:t>Bsd</a:t>
            </a:r>
            <a:r>
              <a:rPr lang="en-US" sz="1600" dirty="0" smtClean="0"/>
              <a:t> first		    tm1 -&gt; tm1a -&gt; tm1/tm1a</a:t>
            </a:r>
          </a:p>
        </p:txBody>
      </p:sp>
      <p:sp>
        <p:nvSpPr>
          <p:cNvPr id="8" name="Rectangle 7"/>
          <p:cNvSpPr/>
          <p:nvPr/>
        </p:nvSpPr>
        <p:spPr>
          <a:xfrm>
            <a:off x="651914" y="1179734"/>
            <a:ext cx="2207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First Electroporation: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05843" y="1549066"/>
            <a:ext cx="300566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tm1/</a:t>
            </a:r>
            <a:r>
              <a:rPr lang="en-US" sz="1200" dirty="0" err="1" smtClean="0"/>
              <a:t>wt</a:t>
            </a:r>
            <a:r>
              <a:rPr lang="en-US" sz="1200" dirty="0" smtClean="0"/>
              <a:t> is what you want</a:t>
            </a:r>
          </a:p>
          <a:p>
            <a:endParaRPr lang="en-US" sz="1200" dirty="0"/>
          </a:p>
          <a:p>
            <a:r>
              <a:rPr lang="en-US" sz="1200" dirty="0" err="1" smtClean="0"/>
              <a:t>wt</a:t>
            </a:r>
            <a:r>
              <a:rPr lang="en-US" sz="1200" dirty="0" smtClean="0"/>
              <a:t>/</a:t>
            </a:r>
            <a:r>
              <a:rPr lang="en-US" sz="1200" dirty="0" err="1" smtClean="0"/>
              <a:t>wt</a:t>
            </a:r>
            <a:r>
              <a:rPr lang="en-US" sz="1200" dirty="0" smtClean="0"/>
              <a:t> is total failure of electroporation</a:t>
            </a:r>
          </a:p>
          <a:p>
            <a:endParaRPr lang="en-US" sz="1200" dirty="0"/>
          </a:p>
          <a:p>
            <a:r>
              <a:rPr lang="en-US" sz="1200" dirty="0" smtClean="0"/>
              <a:t>* No </a:t>
            </a:r>
            <a:r>
              <a:rPr lang="en-US" sz="1200" dirty="0" smtClean="0"/>
              <a:t>final </a:t>
            </a:r>
            <a:r>
              <a:rPr lang="en-US" sz="1200" dirty="0" err="1" smtClean="0"/>
              <a:t>loxp</a:t>
            </a:r>
            <a:r>
              <a:rPr lang="en-US" sz="1200" dirty="0" smtClean="0"/>
              <a:t> site with </a:t>
            </a:r>
            <a:r>
              <a:rPr lang="en-US" sz="1200" dirty="0" err="1" smtClean="0"/>
              <a:t>Bsd</a:t>
            </a:r>
            <a:r>
              <a:rPr lang="en-US" sz="1200" dirty="0" smtClean="0"/>
              <a:t> vector so no </a:t>
            </a:r>
            <a:r>
              <a:rPr lang="en-US" sz="1200" dirty="0" smtClean="0"/>
              <a:t>benefit in doing </a:t>
            </a:r>
            <a:r>
              <a:rPr lang="en-US" sz="1200" dirty="0" smtClean="0"/>
              <a:t>+ OHT </a:t>
            </a:r>
            <a:r>
              <a:rPr lang="en-US" sz="1200" dirty="0" smtClean="0"/>
              <a:t>assay</a:t>
            </a:r>
          </a:p>
          <a:p>
            <a:endParaRPr lang="en-US" sz="1200" dirty="0" smtClean="0"/>
          </a:p>
          <a:p>
            <a:r>
              <a:rPr lang="en-US" sz="1200" dirty="0" smtClean="0"/>
              <a:t>** No Neo resistance in cassette so no benefit in doing Neo assay</a:t>
            </a:r>
            <a:endParaRPr lang="en-US" sz="12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071155" y="1591939"/>
            <a:ext cx="700253" cy="251299"/>
            <a:chOff x="277647" y="1751515"/>
            <a:chExt cx="700253" cy="251299"/>
          </a:xfrm>
        </p:grpSpPr>
        <p:sp>
          <p:nvSpPr>
            <p:cNvPr id="15" name="AutoShape 148"/>
            <p:cNvSpPr>
              <a:spLocks noChangeArrowheads="1"/>
            </p:cNvSpPr>
            <p:nvPr/>
          </p:nvSpPr>
          <p:spPr bwMode="auto">
            <a:xfrm>
              <a:off x="277647" y="1751515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6" name="Line 151"/>
            <p:cNvSpPr>
              <a:spLocks noChangeShapeType="1"/>
            </p:cNvSpPr>
            <p:nvPr/>
          </p:nvSpPr>
          <p:spPr bwMode="auto">
            <a:xfrm>
              <a:off x="379946" y="1819139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152"/>
            <p:cNvSpPr>
              <a:spLocks noChangeArrowheads="1"/>
            </p:cNvSpPr>
            <p:nvPr/>
          </p:nvSpPr>
          <p:spPr bwMode="auto">
            <a:xfrm>
              <a:off x="343462" y="1800310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8" name="Line 154"/>
            <p:cNvSpPr>
              <a:spLocks noChangeShapeType="1"/>
            </p:cNvSpPr>
            <p:nvPr/>
          </p:nvSpPr>
          <p:spPr bwMode="auto">
            <a:xfrm>
              <a:off x="380299" y="1930996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Oval 158"/>
            <p:cNvSpPr>
              <a:spLocks noChangeArrowheads="1"/>
            </p:cNvSpPr>
            <p:nvPr/>
          </p:nvSpPr>
          <p:spPr bwMode="auto">
            <a:xfrm>
              <a:off x="341498" y="191331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0" name="Rectangle 167"/>
            <p:cNvSpPr>
              <a:spLocks noChangeArrowheads="1"/>
            </p:cNvSpPr>
            <p:nvPr/>
          </p:nvSpPr>
          <p:spPr bwMode="auto">
            <a:xfrm>
              <a:off x="761725" y="1783791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21" name="Rectangle 167"/>
            <p:cNvSpPr>
              <a:spLocks noChangeArrowheads="1"/>
            </p:cNvSpPr>
            <p:nvPr/>
          </p:nvSpPr>
          <p:spPr bwMode="auto">
            <a:xfrm>
              <a:off x="761725" y="1895649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900344" y="1541472"/>
            <a:ext cx="700253" cy="298841"/>
            <a:chOff x="281157" y="710678"/>
            <a:chExt cx="700253" cy="298841"/>
          </a:xfrm>
        </p:grpSpPr>
        <p:sp>
          <p:nvSpPr>
            <p:cNvPr id="31" name="AutoShape 148"/>
            <p:cNvSpPr>
              <a:spLocks noChangeArrowheads="1"/>
            </p:cNvSpPr>
            <p:nvPr/>
          </p:nvSpPr>
          <p:spPr bwMode="auto">
            <a:xfrm>
              <a:off x="281157" y="758220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2" name="Line 154"/>
            <p:cNvSpPr>
              <a:spLocks noChangeShapeType="1"/>
            </p:cNvSpPr>
            <p:nvPr/>
          </p:nvSpPr>
          <p:spPr bwMode="auto">
            <a:xfrm>
              <a:off x="383809" y="937701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158"/>
            <p:cNvSpPr>
              <a:spLocks noChangeArrowheads="1"/>
            </p:cNvSpPr>
            <p:nvPr/>
          </p:nvSpPr>
          <p:spPr bwMode="auto">
            <a:xfrm>
              <a:off x="345008" y="920019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4" name="Rectangle 167"/>
            <p:cNvSpPr>
              <a:spLocks noChangeArrowheads="1"/>
            </p:cNvSpPr>
            <p:nvPr/>
          </p:nvSpPr>
          <p:spPr bwMode="auto">
            <a:xfrm>
              <a:off x="765235" y="902354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345008" y="710678"/>
              <a:ext cx="572746" cy="215444"/>
              <a:chOff x="7970663" y="764033"/>
              <a:chExt cx="572746" cy="215444"/>
            </a:xfrm>
          </p:grpSpPr>
          <p:sp>
            <p:nvSpPr>
              <p:cNvPr id="36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41" name="Rectangle 40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40" name="Oval 39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147" name="TextBox 146"/>
          <p:cNvSpPr txBox="1"/>
          <p:nvPr/>
        </p:nvSpPr>
        <p:spPr>
          <a:xfrm>
            <a:off x="7759700" y="83220"/>
            <a:ext cx="214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version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1.1 Sept 5th 2013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096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5043" y="448733"/>
            <a:ext cx="479252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Standard Workflow – Non-Essential genes [ </a:t>
            </a:r>
            <a:r>
              <a:rPr lang="en-US" b="1" u="sng" dirty="0" smtClean="0"/>
              <a:t>NE1</a:t>
            </a:r>
            <a:r>
              <a:rPr lang="en-US" u="sng" dirty="0" smtClean="0"/>
              <a:t> ]</a:t>
            </a:r>
          </a:p>
          <a:p>
            <a:r>
              <a:rPr lang="en-US" sz="1600" b="1" dirty="0" err="1" smtClean="0"/>
              <a:t>Bsd</a:t>
            </a:r>
            <a:r>
              <a:rPr lang="en-US" sz="1600" dirty="0" smtClean="0"/>
              <a:t> first		    tm1 -&gt; tm1a -&gt; tm1/tm1a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98214"/>
              </p:ext>
            </p:extLst>
          </p:nvPr>
        </p:nvGraphicFramePr>
        <p:xfrm>
          <a:off x="615043" y="1571851"/>
          <a:ext cx="5912757" cy="244906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83525"/>
                <a:gridCol w="534276"/>
                <a:gridCol w="768022"/>
                <a:gridCol w="762001"/>
                <a:gridCol w="761522"/>
                <a:gridCol w="763848"/>
                <a:gridCol w="764863"/>
                <a:gridCol w="774700"/>
              </a:tblGrid>
              <a:tr h="349866"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Diagram:</a:t>
                      </a:r>
                      <a:endParaRPr lang="en-US" sz="1000" b="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Genotype: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/>
                        <a:t>wt</a:t>
                      </a:r>
                      <a:r>
                        <a:rPr lang="en-US" sz="1000" b="1" dirty="0" smtClean="0"/>
                        <a:t>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 smtClean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tm1/tm1a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 smtClean="0"/>
                        <a:t>wt</a:t>
                      </a:r>
                      <a:r>
                        <a:rPr lang="en-US" sz="1000" b="1" dirty="0" smtClean="0"/>
                        <a:t>/tm1a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tm1/tm1e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 smtClean="0"/>
                        <a:t>wt</a:t>
                      </a:r>
                      <a:r>
                        <a:rPr lang="en-US" sz="1000" b="1" dirty="0" smtClean="0"/>
                        <a:t>/tm1e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CRIT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TAM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+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DEL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NEO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BSD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51914" y="1191917"/>
            <a:ext cx="2469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Second Electroporation: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97133" y="1561249"/>
            <a:ext cx="307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tm1/tm1a is what you want</a:t>
            </a:r>
          </a:p>
          <a:p>
            <a:endParaRPr lang="en-US" sz="1200" dirty="0"/>
          </a:p>
          <a:p>
            <a:r>
              <a:rPr lang="en-US" sz="1200" dirty="0" err="1" smtClean="0"/>
              <a:t>wt</a:t>
            </a:r>
            <a:r>
              <a:rPr lang="en-US" sz="1200" dirty="0" smtClean="0"/>
              <a:t>/tm1a is best possible control but rare</a:t>
            </a:r>
          </a:p>
          <a:p>
            <a:endParaRPr lang="en-US" sz="1200" dirty="0"/>
          </a:p>
          <a:p>
            <a:r>
              <a:rPr lang="en-US" sz="1200" dirty="0" smtClean="0"/>
              <a:t>tm1/</a:t>
            </a:r>
            <a:r>
              <a:rPr lang="en-US" sz="1200" dirty="0" err="1" smtClean="0"/>
              <a:t>wt</a:t>
            </a:r>
            <a:r>
              <a:rPr lang="en-US" sz="1200" dirty="0" smtClean="0"/>
              <a:t> is second best control and very likely </a:t>
            </a:r>
          </a:p>
          <a:p>
            <a:endParaRPr lang="en-US" sz="1200" dirty="0"/>
          </a:p>
          <a:p>
            <a:r>
              <a:rPr lang="en-US" sz="1200" dirty="0" err="1" smtClean="0"/>
              <a:t>wt</a:t>
            </a:r>
            <a:r>
              <a:rPr lang="en-US" sz="1200" dirty="0" smtClean="0"/>
              <a:t>/</a:t>
            </a:r>
            <a:r>
              <a:rPr lang="en-US" sz="1200" dirty="0" err="1" smtClean="0"/>
              <a:t>wt</a:t>
            </a:r>
            <a:r>
              <a:rPr lang="en-US" sz="1200" dirty="0" smtClean="0"/>
              <a:t> is total failure of both </a:t>
            </a:r>
            <a:r>
              <a:rPr lang="en-US" sz="1200" dirty="0" err="1" smtClean="0"/>
              <a:t>electroporations</a:t>
            </a:r>
            <a:r>
              <a:rPr lang="en-US" sz="1200" dirty="0" smtClean="0"/>
              <a:t> but still a useful </a:t>
            </a:r>
            <a:r>
              <a:rPr lang="en-US" sz="1200" dirty="0" smtClean="0"/>
              <a:t>control</a:t>
            </a:r>
            <a:endParaRPr lang="en-US" sz="1200" dirty="0" smtClean="0"/>
          </a:p>
        </p:txBody>
      </p:sp>
      <p:grpSp>
        <p:nvGrpSpPr>
          <p:cNvPr id="22" name="Group 21"/>
          <p:cNvGrpSpPr/>
          <p:nvPr/>
        </p:nvGrpSpPr>
        <p:grpSpPr>
          <a:xfrm>
            <a:off x="1964841" y="1613857"/>
            <a:ext cx="700253" cy="251299"/>
            <a:chOff x="277647" y="1751515"/>
            <a:chExt cx="700253" cy="251299"/>
          </a:xfrm>
        </p:grpSpPr>
        <p:sp>
          <p:nvSpPr>
            <p:cNvPr id="23" name="AutoShape 148"/>
            <p:cNvSpPr>
              <a:spLocks noChangeArrowheads="1"/>
            </p:cNvSpPr>
            <p:nvPr/>
          </p:nvSpPr>
          <p:spPr bwMode="auto">
            <a:xfrm>
              <a:off x="277647" y="1751515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4" name="Line 151"/>
            <p:cNvSpPr>
              <a:spLocks noChangeShapeType="1"/>
            </p:cNvSpPr>
            <p:nvPr/>
          </p:nvSpPr>
          <p:spPr bwMode="auto">
            <a:xfrm>
              <a:off x="379946" y="1819139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152"/>
            <p:cNvSpPr>
              <a:spLocks noChangeArrowheads="1"/>
            </p:cNvSpPr>
            <p:nvPr/>
          </p:nvSpPr>
          <p:spPr bwMode="auto">
            <a:xfrm>
              <a:off x="343462" y="1800310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6" name="Line 154"/>
            <p:cNvSpPr>
              <a:spLocks noChangeShapeType="1"/>
            </p:cNvSpPr>
            <p:nvPr/>
          </p:nvSpPr>
          <p:spPr bwMode="auto">
            <a:xfrm>
              <a:off x="380299" y="1930996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Oval 158"/>
            <p:cNvSpPr>
              <a:spLocks noChangeArrowheads="1"/>
            </p:cNvSpPr>
            <p:nvPr/>
          </p:nvSpPr>
          <p:spPr bwMode="auto">
            <a:xfrm>
              <a:off x="341498" y="191331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8" name="Rectangle 167"/>
            <p:cNvSpPr>
              <a:spLocks noChangeArrowheads="1"/>
            </p:cNvSpPr>
            <p:nvPr/>
          </p:nvSpPr>
          <p:spPr bwMode="auto">
            <a:xfrm>
              <a:off x="761725" y="1783791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29" name="Rectangle 167"/>
            <p:cNvSpPr>
              <a:spLocks noChangeArrowheads="1"/>
            </p:cNvSpPr>
            <p:nvPr/>
          </p:nvSpPr>
          <p:spPr bwMode="auto">
            <a:xfrm>
              <a:off x="761725" y="1895649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732798" y="1567618"/>
            <a:ext cx="700253" cy="298841"/>
            <a:chOff x="281157" y="710678"/>
            <a:chExt cx="700253" cy="298841"/>
          </a:xfrm>
        </p:grpSpPr>
        <p:sp>
          <p:nvSpPr>
            <p:cNvPr id="44" name="AutoShape 148"/>
            <p:cNvSpPr>
              <a:spLocks noChangeArrowheads="1"/>
            </p:cNvSpPr>
            <p:nvPr/>
          </p:nvSpPr>
          <p:spPr bwMode="auto">
            <a:xfrm>
              <a:off x="281157" y="758220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5" name="Line 154"/>
            <p:cNvSpPr>
              <a:spLocks noChangeShapeType="1"/>
            </p:cNvSpPr>
            <p:nvPr/>
          </p:nvSpPr>
          <p:spPr bwMode="auto">
            <a:xfrm>
              <a:off x="383809" y="937701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Oval 158"/>
            <p:cNvSpPr>
              <a:spLocks noChangeArrowheads="1"/>
            </p:cNvSpPr>
            <p:nvPr/>
          </p:nvSpPr>
          <p:spPr bwMode="auto">
            <a:xfrm>
              <a:off x="345008" y="920019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7" name="Rectangle 167"/>
            <p:cNvSpPr>
              <a:spLocks noChangeArrowheads="1"/>
            </p:cNvSpPr>
            <p:nvPr/>
          </p:nvSpPr>
          <p:spPr bwMode="auto">
            <a:xfrm>
              <a:off x="765235" y="902354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345008" y="710678"/>
              <a:ext cx="572746" cy="215444"/>
              <a:chOff x="7970663" y="764033"/>
              <a:chExt cx="572746" cy="215444"/>
            </a:xfrm>
          </p:grpSpPr>
          <p:sp>
            <p:nvSpPr>
              <p:cNvPr id="49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1" name="Oval 50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54" name="Rectangle 53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53" name="Oval 52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3495857" y="1565383"/>
            <a:ext cx="700253" cy="337511"/>
            <a:chOff x="292283" y="1192663"/>
            <a:chExt cx="700253" cy="337511"/>
          </a:xfrm>
        </p:grpSpPr>
        <p:sp>
          <p:nvSpPr>
            <p:cNvPr id="57" name="AutoShape 148"/>
            <p:cNvSpPr>
              <a:spLocks noChangeArrowheads="1"/>
            </p:cNvSpPr>
            <p:nvPr/>
          </p:nvSpPr>
          <p:spPr bwMode="auto">
            <a:xfrm>
              <a:off x="292283" y="1245535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357013" y="1192663"/>
              <a:ext cx="572746" cy="215444"/>
              <a:chOff x="7970663" y="764033"/>
              <a:chExt cx="572746" cy="215444"/>
            </a:xfrm>
          </p:grpSpPr>
          <p:sp>
            <p:nvSpPr>
              <p:cNvPr id="70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72" name="Oval 71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73" name="Group 72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75" name="Rectangle 74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74" name="Oval 73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357707" y="1314730"/>
              <a:ext cx="574710" cy="215444"/>
              <a:chOff x="7982722" y="1069224"/>
              <a:chExt cx="574710" cy="215444"/>
            </a:xfrm>
          </p:grpSpPr>
          <p:sp>
            <p:nvSpPr>
              <p:cNvPr id="60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62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63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64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65" name="Oval 64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68" name="Rectangle 67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</p:grpSp>
      <p:grpSp>
        <p:nvGrpSpPr>
          <p:cNvPr id="77" name="Group 76"/>
          <p:cNvGrpSpPr/>
          <p:nvPr/>
        </p:nvGrpSpPr>
        <p:grpSpPr>
          <a:xfrm>
            <a:off x="4254689" y="1622488"/>
            <a:ext cx="700253" cy="280634"/>
            <a:chOff x="292283" y="1795651"/>
            <a:chExt cx="700253" cy="280634"/>
          </a:xfrm>
        </p:grpSpPr>
        <p:sp>
          <p:nvSpPr>
            <p:cNvPr id="78" name="AutoShape 148"/>
            <p:cNvSpPr>
              <a:spLocks noChangeArrowheads="1"/>
            </p:cNvSpPr>
            <p:nvPr/>
          </p:nvSpPr>
          <p:spPr bwMode="auto">
            <a:xfrm>
              <a:off x="292283" y="1795651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79" name="Line 154"/>
            <p:cNvSpPr>
              <a:spLocks noChangeShapeType="1"/>
            </p:cNvSpPr>
            <p:nvPr/>
          </p:nvSpPr>
          <p:spPr bwMode="auto">
            <a:xfrm>
              <a:off x="394935" y="1860841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Oval 158"/>
            <p:cNvSpPr>
              <a:spLocks noChangeArrowheads="1"/>
            </p:cNvSpPr>
            <p:nvPr/>
          </p:nvSpPr>
          <p:spPr bwMode="auto">
            <a:xfrm>
              <a:off x="356134" y="1843159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81" name="Rectangle 167"/>
            <p:cNvSpPr>
              <a:spLocks noChangeArrowheads="1"/>
            </p:cNvSpPr>
            <p:nvPr/>
          </p:nvSpPr>
          <p:spPr bwMode="auto">
            <a:xfrm>
              <a:off x="776361" y="1825494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357707" y="1860841"/>
              <a:ext cx="574710" cy="215444"/>
              <a:chOff x="7982722" y="1069224"/>
              <a:chExt cx="574710" cy="215444"/>
            </a:xfrm>
          </p:grpSpPr>
          <p:sp>
            <p:nvSpPr>
              <p:cNvPr id="83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5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86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7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91" name="Rectangle 90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</p:grpSp>
      <p:grpSp>
        <p:nvGrpSpPr>
          <p:cNvPr id="109" name="Group 108"/>
          <p:cNvGrpSpPr/>
          <p:nvPr/>
        </p:nvGrpSpPr>
        <p:grpSpPr>
          <a:xfrm>
            <a:off x="5020222" y="1571851"/>
            <a:ext cx="700253" cy="329758"/>
            <a:chOff x="376254" y="1909078"/>
            <a:chExt cx="700253" cy="329758"/>
          </a:xfrm>
        </p:grpSpPr>
        <p:sp>
          <p:nvSpPr>
            <p:cNvPr id="110" name="AutoShape 148"/>
            <p:cNvSpPr>
              <a:spLocks noChangeArrowheads="1"/>
            </p:cNvSpPr>
            <p:nvPr/>
          </p:nvSpPr>
          <p:spPr bwMode="auto">
            <a:xfrm>
              <a:off x="376254" y="1959342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441682" y="1909078"/>
              <a:ext cx="572746" cy="215444"/>
              <a:chOff x="7970663" y="764033"/>
              <a:chExt cx="572746" cy="215444"/>
            </a:xfrm>
          </p:grpSpPr>
          <p:sp>
            <p:nvSpPr>
              <p:cNvPr id="122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25" name="Group 124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127" name="Rectangle 126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126" name="Oval 125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435635" y="2023392"/>
              <a:ext cx="574710" cy="215444"/>
              <a:chOff x="7952527" y="1957989"/>
              <a:chExt cx="574710" cy="215444"/>
            </a:xfrm>
          </p:grpSpPr>
          <p:sp>
            <p:nvSpPr>
              <p:cNvPr id="113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15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116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8" name="Oval 117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120" name="Rectangle 119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</p:grpSp>
      <p:grpSp>
        <p:nvGrpSpPr>
          <p:cNvPr id="129" name="Group 128"/>
          <p:cNvGrpSpPr/>
          <p:nvPr/>
        </p:nvGrpSpPr>
        <p:grpSpPr>
          <a:xfrm>
            <a:off x="5796156" y="1622488"/>
            <a:ext cx="700253" cy="271536"/>
            <a:chOff x="4043556" y="4064702"/>
            <a:chExt cx="700253" cy="271536"/>
          </a:xfrm>
        </p:grpSpPr>
        <p:sp>
          <p:nvSpPr>
            <p:cNvPr id="130" name="AutoShape 148"/>
            <p:cNvSpPr>
              <a:spLocks noChangeArrowheads="1"/>
            </p:cNvSpPr>
            <p:nvPr/>
          </p:nvSpPr>
          <p:spPr bwMode="auto">
            <a:xfrm>
              <a:off x="4043556" y="4064702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4105443" y="4098838"/>
              <a:ext cx="574710" cy="70694"/>
              <a:chOff x="7972098" y="2383847"/>
              <a:chExt cx="574710" cy="70694"/>
            </a:xfrm>
          </p:grpSpPr>
          <p:sp>
            <p:nvSpPr>
              <p:cNvPr id="142" name="Line 154"/>
              <p:cNvSpPr>
                <a:spLocks noChangeShapeType="1"/>
              </p:cNvSpPr>
              <p:nvPr/>
            </p:nvSpPr>
            <p:spPr bwMode="auto">
              <a:xfrm>
                <a:off x="8010899" y="2419194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Oval 158"/>
              <p:cNvSpPr>
                <a:spLocks noChangeArrowheads="1"/>
              </p:cNvSpPr>
              <p:nvPr/>
            </p:nvSpPr>
            <p:spPr bwMode="auto">
              <a:xfrm>
                <a:off x="7972098" y="2400776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44" name="Rectangle 167"/>
              <p:cNvSpPr>
                <a:spLocks noChangeArrowheads="1"/>
              </p:cNvSpPr>
              <p:nvPr/>
            </p:nvSpPr>
            <p:spPr bwMode="auto">
              <a:xfrm>
                <a:off x="8392325" y="2383847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4105443" y="4120794"/>
              <a:ext cx="574710" cy="215444"/>
              <a:chOff x="7952527" y="1957989"/>
              <a:chExt cx="574710" cy="215444"/>
            </a:xfrm>
          </p:grpSpPr>
          <p:sp>
            <p:nvSpPr>
              <p:cNvPr id="133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35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136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39" name="Group 138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140" name="Rectangle 139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</p:grpSp>
      <p:sp>
        <p:nvSpPr>
          <p:cNvPr id="145" name="TextBox 144"/>
          <p:cNvSpPr txBox="1"/>
          <p:nvPr/>
        </p:nvSpPr>
        <p:spPr>
          <a:xfrm>
            <a:off x="7759700" y="83220"/>
            <a:ext cx="214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version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1.1 Sept 5th 2013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95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343304"/>
              </p:ext>
            </p:extLst>
          </p:nvPr>
        </p:nvGraphicFramePr>
        <p:xfrm>
          <a:off x="615043" y="1541472"/>
          <a:ext cx="3842657" cy="244906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17411"/>
                <a:gridCol w="558800"/>
                <a:gridCol w="787400"/>
                <a:gridCol w="787413"/>
                <a:gridCol w="791633"/>
              </a:tblGrid>
              <a:tr h="349866"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Diagram:</a:t>
                      </a:r>
                      <a:endParaRPr lang="en-US" sz="1000" b="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Genotype:</a:t>
                      </a:r>
                      <a:endParaRPr lang="en-US" sz="1000" dirty="0"/>
                    </a:p>
                  </a:txBody>
                  <a:tcPr marL="111453" marR="111453" marT="55727" marB="5572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/>
                        <a:t>wt</a:t>
                      </a:r>
                      <a:r>
                        <a:rPr lang="en-US" sz="1000" b="1" dirty="0" smtClean="0"/>
                        <a:t>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 smtClean="0"/>
                    </a:p>
                  </a:txBody>
                  <a:tcPr marL="111453" marR="111453" marT="55727" marB="5572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tm1a/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tm1e/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CRIT</a:t>
                      </a:r>
                      <a:endParaRPr lang="en-US" sz="1000" b="1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 OHT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TAM</a:t>
                      </a:r>
                      <a:endParaRPr lang="en-US" sz="1000" b="1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+ OHT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DEL</a:t>
                      </a:r>
                      <a:endParaRPr lang="en-US" sz="1000" b="1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 OHT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NEO</a:t>
                      </a:r>
                      <a:endParaRPr lang="en-US" sz="1000" b="1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BSD **</a:t>
                      </a:r>
                      <a:endParaRPr lang="en-US" sz="1000" b="1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</a:p>
                  </a:txBody>
                  <a:tcPr marL="111453" marR="111453" marT="55727" marB="55727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5043" y="448733"/>
            <a:ext cx="490647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Standard Workflow – Non-Essential genes [ </a:t>
            </a:r>
            <a:r>
              <a:rPr lang="en-US" b="1" u="sng" dirty="0" smtClean="0"/>
              <a:t>NE1a</a:t>
            </a:r>
            <a:r>
              <a:rPr lang="en-US" u="sng" dirty="0" smtClean="0"/>
              <a:t> ]</a:t>
            </a:r>
          </a:p>
          <a:p>
            <a:r>
              <a:rPr lang="en-US" sz="1600" b="1" dirty="0" smtClean="0"/>
              <a:t>Neo</a:t>
            </a:r>
            <a:r>
              <a:rPr lang="en-US" sz="1600" dirty="0" smtClean="0"/>
              <a:t> first		    tm1a -&gt; tm1 -&gt; tm1a/tm1</a:t>
            </a:r>
          </a:p>
        </p:txBody>
      </p:sp>
      <p:sp>
        <p:nvSpPr>
          <p:cNvPr id="8" name="Rectangle 7"/>
          <p:cNvSpPr/>
          <p:nvPr/>
        </p:nvSpPr>
        <p:spPr>
          <a:xfrm>
            <a:off x="651914" y="1179734"/>
            <a:ext cx="2207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First Electroporation: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43736" y="1549066"/>
            <a:ext cx="300566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tm1a/</a:t>
            </a:r>
            <a:r>
              <a:rPr lang="en-US" sz="1200" dirty="0" err="1" smtClean="0"/>
              <a:t>wt</a:t>
            </a:r>
            <a:r>
              <a:rPr lang="en-US" sz="1200" dirty="0" smtClean="0"/>
              <a:t> is what you want</a:t>
            </a:r>
          </a:p>
          <a:p>
            <a:endParaRPr lang="en-US" sz="1200" dirty="0"/>
          </a:p>
          <a:p>
            <a:r>
              <a:rPr lang="en-US" sz="1200" dirty="0" smtClean="0"/>
              <a:t>tm1e/</a:t>
            </a:r>
            <a:r>
              <a:rPr lang="en-US" sz="1200" dirty="0" err="1" smtClean="0"/>
              <a:t>wt</a:t>
            </a:r>
            <a:r>
              <a:rPr lang="en-US" sz="1200" dirty="0" smtClean="0"/>
              <a:t> is where most of the cassette goes in but the final </a:t>
            </a:r>
            <a:r>
              <a:rPr lang="en-US" sz="1200" dirty="0" err="1" smtClean="0"/>
              <a:t>loxp</a:t>
            </a:r>
            <a:r>
              <a:rPr lang="en-US" sz="1200" dirty="0" smtClean="0"/>
              <a:t> does not</a:t>
            </a:r>
          </a:p>
          <a:p>
            <a:endParaRPr lang="en-US" sz="1200" dirty="0"/>
          </a:p>
          <a:p>
            <a:r>
              <a:rPr lang="en-US" sz="1200" dirty="0" err="1" smtClean="0"/>
              <a:t>wt</a:t>
            </a:r>
            <a:r>
              <a:rPr lang="en-US" sz="1200" dirty="0" smtClean="0"/>
              <a:t>/</a:t>
            </a:r>
            <a:r>
              <a:rPr lang="en-US" sz="1200" dirty="0" err="1" smtClean="0"/>
              <a:t>wt</a:t>
            </a:r>
            <a:r>
              <a:rPr lang="en-US" sz="1200" dirty="0" smtClean="0"/>
              <a:t> is total failure of </a:t>
            </a:r>
            <a:r>
              <a:rPr lang="en-US" sz="1200" dirty="0" smtClean="0"/>
              <a:t>electroporation</a:t>
            </a:r>
          </a:p>
          <a:p>
            <a:endParaRPr lang="en-US" sz="1200" dirty="0"/>
          </a:p>
          <a:p>
            <a:r>
              <a:rPr lang="en-US" sz="1200" dirty="0" smtClean="0"/>
              <a:t>** No </a:t>
            </a:r>
            <a:r>
              <a:rPr lang="en-US" sz="1200" dirty="0" err="1" smtClean="0"/>
              <a:t>Bsd</a:t>
            </a:r>
            <a:r>
              <a:rPr lang="en-US" sz="1200" dirty="0" smtClean="0"/>
              <a:t> resistance in cassette so no benefit to performin</a:t>
            </a:r>
            <a:r>
              <a:rPr lang="en-US" sz="1200" dirty="0" smtClean="0"/>
              <a:t>g the </a:t>
            </a:r>
            <a:r>
              <a:rPr lang="en-US" sz="1200" dirty="0" err="1" smtClean="0"/>
              <a:t>Bsd</a:t>
            </a:r>
            <a:r>
              <a:rPr lang="en-US" sz="1200" dirty="0" smtClean="0"/>
              <a:t> assay</a:t>
            </a:r>
            <a:endParaRPr lang="en-US" sz="1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2134161" y="1591939"/>
            <a:ext cx="700253" cy="251299"/>
            <a:chOff x="277647" y="1751515"/>
            <a:chExt cx="700253" cy="251299"/>
          </a:xfrm>
        </p:grpSpPr>
        <p:sp>
          <p:nvSpPr>
            <p:cNvPr id="12" name="AutoShape 148"/>
            <p:cNvSpPr>
              <a:spLocks noChangeArrowheads="1"/>
            </p:cNvSpPr>
            <p:nvPr/>
          </p:nvSpPr>
          <p:spPr bwMode="auto">
            <a:xfrm>
              <a:off x="277647" y="1751515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4" name="Line 151"/>
            <p:cNvSpPr>
              <a:spLocks noChangeShapeType="1"/>
            </p:cNvSpPr>
            <p:nvPr/>
          </p:nvSpPr>
          <p:spPr bwMode="auto">
            <a:xfrm>
              <a:off x="379946" y="1819139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Oval 152"/>
            <p:cNvSpPr>
              <a:spLocks noChangeArrowheads="1"/>
            </p:cNvSpPr>
            <p:nvPr/>
          </p:nvSpPr>
          <p:spPr bwMode="auto">
            <a:xfrm>
              <a:off x="343462" y="1800310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6" name="Line 154"/>
            <p:cNvSpPr>
              <a:spLocks noChangeShapeType="1"/>
            </p:cNvSpPr>
            <p:nvPr/>
          </p:nvSpPr>
          <p:spPr bwMode="auto">
            <a:xfrm>
              <a:off x="380299" y="1930996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158"/>
            <p:cNvSpPr>
              <a:spLocks noChangeArrowheads="1"/>
            </p:cNvSpPr>
            <p:nvPr/>
          </p:nvSpPr>
          <p:spPr bwMode="auto">
            <a:xfrm>
              <a:off x="341498" y="191331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8" name="Rectangle 167"/>
            <p:cNvSpPr>
              <a:spLocks noChangeArrowheads="1"/>
            </p:cNvSpPr>
            <p:nvPr/>
          </p:nvSpPr>
          <p:spPr bwMode="auto">
            <a:xfrm>
              <a:off x="761725" y="1783791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19" name="Rectangle 167"/>
            <p:cNvSpPr>
              <a:spLocks noChangeArrowheads="1"/>
            </p:cNvSpPr>
            <p:nvPr/>
          </p:nvSpPr>
          <p:spPr bwMode="auto">
            <a:xfrm>
              <a:off x="761725" y="1895649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918523" y="1540309"/>
            <a:ext cx="700253" cy="302929"/>
            <a:chOff x="281157" y="2859547"/>
            <a:chExt cx="700253" cy="302929"/>
          </a:xfrm>
        </p:grpSpPr>
        <p:sp>
          <p:nvSpPr>
            <p:cNvPr id="29" name="AutoShape 148"/>
            <p:cNvSpPr>
              <a:spLocks noChangeArrowheads="1"/>
            </p:cNvSpPr>
            <p:nvPr/>
          </p:nvSpPr>
          <p:spPr bwMode="auto">
            <a:xfrm>
              <a:off x="281157" y="2911177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0" name="Line 154"/>
            <p:cNvSpPr>
              <a:spLocks noChangeShapeType="1"/>
            </p:cNvSpPr>
            <p:nvPr/>
          </p:nvSpPr>
          <p:spPr bwMode="auto">
            <a:xfrm>
              <a:off x="383809" y="3090658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158"/>
            <p:cNvSpPr>
              <a:spLocks noChangeArrowheads="1"/>
            </p:cNvSpPr>
            <p:nvPr/>
          </p:nvSpPr>
          <p:spPr bwMode="auto">
            <a:xfrm>
              <a:off x="345008" y="30729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2" name="Rectangle 167"/>
            <p:cNvSpPr>
              <a:spLocks noChangeArrowheads="1"/>
            </p:cNvSpPr>
            <p:nvPr/>
          </p:nvSpPr>
          <p:spPr bwMode="auto">
            <a:xfrm>
              <a:off x="765235" y="3055311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42498" y="2859547"/>
              <a:ext cx="574710" cy="215444"/>
              <a:chOff x="7982722" y="1069224"/>
              <a:chExt cx="574710" cy="215444"/>
            </a:xfrm>
          </p:grpSpPr>
          <p:sp>
            <p:nvSpPr>
              <p:cNvPr id="34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36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37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38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42" name="Rectangle 41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</p:grpSp>
      <p:grpSp>
        <p:nvGrpSpPr>
          <p:cNvPr id="185" name="Group 184"/>
          <p:cNvGrpSpPr/>
          <p:nvPr/>
        </p:nvGrpSpPr>
        <p:grpSpPr>
          <a:xfrm>
            <a:off x="3709028" y="1542047"/>
            <a:ext cx="700253" cy="303571"/>
            <a:chOff x="374294" y="4895050"/>
            <a:chExt cx="700253" cy="303571"/>
          </a:xfrm>
        </p:grpSpPr>
        <p:sp>
          <p:nvSpPr>
            <p:cNvPr id="186" name="AutoShape 148"/>
            <p:cNvSpPr>
              <a:spLocks noChangeArrowheads="1"/>
            </p:cNvSpPr>
            <p:nvPr/>
          </p:nvSpPr>
          <p:spPr bwMode="auto">
            <a:xfrm>
              <a:off x="374294" y="4947322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427169" y="4895050"/>
              <a:ext cx="574710" cy="215444"/>
              <a:chOff x="7952527" y="1957989"/>
              <a:chExt cx="574710" cy="215444"/>
            </a:xfrm>
          </p:grpSpPr>
          <p:sp>
            <p:nvSpPr>
              <p:cNvPr id="192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94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195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96" name="Oval 195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" name="Oval 196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98" name="Group 197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199" name="Rectangle 198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188" name="Group 187"/>
            <p:cNvGrpSpPr/>
            <p:nvPr/>
          </p:nvGrpSpPr>
          <p:grpSpPr>
            <a:xfrm>
              <a:off x="425203" y="5102028"/>
              <a:ext cx="574710" cy="70694"/>
              <a:chOff x="7972098" y="2383847"/>
              <a:chExt cx="574710" cy="70694"/>
            </a:xfrm>
          </p:grpSpPr>
          <p:sp>
            <p:nvSpPr>
              <p:cNvPr id="189" name="Line 154"/>
              <p:cNvSpPr>
                <a:spLocks noChangeShapeType="1"/>
              </p:cNvSpPr>
              <p:nvPr/>
            </p:nvSpPr>
            <p:spPr bwMode="auto">
              <a:xfrm>
                <a:off x="8010899" y="2419194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Oval 158"/>
              <p:cNvSpPr>
                <a:spLocks noChangeArrowheads="1"/>
              </p:cNvSpPr>
              <p:nvPr/>
            </p:nvSpPr>
            <p:spPr bwMode="auto">
              <a:xfrm>
                <a:off x="7972098" y="2400776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91" name="Rectangle 167"/>
              <p:cNvSpPr>
                <a:spLocks noChangeArrowheads="1"/>
              </p:cNvSpPr>
              <p:nvPr/>
            </p:nvSpPr>
            <p:spPr bwMode="auto">
              <a:xfrm>
                <a:off x="8392325" y="2383847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</p:grpSp>
      <p:sp>
        <p:nvSpPr>
          <p:cNvPr id="145" name="TextBox 144"/>
          <p:cNvSpPr txBox="1"/>
          <p:nvPr/>
        </p:nvSpPr>
        <p:spPr>
          <a:xfrm>
            <a:off x="7759700" y="83220"/>
            <a:ext cx="214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version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1.1 Sept 5th 2013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13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5043" y="448733"/>
            <a:ext cx="490647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Standard Workflow – Non-Essential genes [ </a:t>
            </a:r>
            <a:r>
              <a:rPr lang="en-US" b="1" u="sng" dirty="0" smtClean="0"/>
              <a:t>NE1a</a:t>
            </a:r>
            <a:r>
              <a:rPr lang="en-US" u="sng" dirty="0" smtClean="0"/>
              <a:t> ]</a:t>
            </a:r>
          </a:p>
          <a:p>
            <a:r>
              <a:rPr lang="en-US" sz="1600" b="1" dirty="0" smtClean="0"/>
              <a:t>Neo</a:t>
            </a:r>
            <a:r>
              <a:rPr lang="en-US" sz="1600" dirty="0" smtClean="0"/>
              <a:t> first		    tm1a -&gt; tm1 -&gt; tm1a/tm1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103674"/>
              </p:ext>
            </p:extLst>
          </p:nvPr>
        </p:nvGraphicFramePr>
        <p:xfrm>
          <a:off x="615041" y="1585852"/>
          <a:ext cx="6082092" cy="244906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8956"/>
                <a:gridCol w="543297"/>
                <a:gridCol w="791882"/>
                <a:gridCol w="769471"/>
                <a:gridCol w="794062"/>
                <a:gridCol w="799175"/>
                <a:gridCol w="803542"/>
                <a:gridCol w="781707"/>
              </a:tblGrid>
              <a:tr h="349866"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Diagram:</a:t>
                      </a:r>
                      <a:endParaRPr lang="en-US" sz="1000" b="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Genotype: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/>
                        <a:t>wt</a:t>
                      </a:r>
                      <a:r>
                        <a:rPr lang="en-US" sz="1000" b="1" dirty="0" smtClean="0"/>
                        <a:t>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 smtClean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tm1a/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tm1e/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tm1a/tm1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tm1e/tm1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 smtClean="0"/>
                        <a:t>wt</a:t>
                      </a:r>
                      <a:r>
                        <a:rPr lang="en-US" sz="1000" b="1" dirty="0" smtClean="0"/>
                        <a:t>/tm1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CRIT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TAM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+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DEL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NEO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BSD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51914" y="1192489"/>
            <a:ext cx="2469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Second Electroporation: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97133" y="1575250"/>
            <a:ext cx="307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tm1a/tm1 is what you want</a:t>
            </a:r>
          </a:p>
          <a:p>
            <a:endParaRPr lang="en-US" sz="1200" dirty="0"/>
          </a:p>
          <a:p>
            <a:r>
              <a:rPr lang="en-US" sz="1200" dirty="0" err="1" smtClean="0"/>
              <a:t>wt</a:t>
            </a:r>
            <a:r>
              <a:rPr lang="en-US" sz="1200" dirty="0" smtClean="0"/>
              <a:t>/tm1 is best possible control but rare</a:t>
            </a:r>
          </a:p>
          <a:p>
            <a:endParaRPr lang="en-US" sz="1200" dirty="0"/>
          </a:p>
          <a:p>
            <a:r>
              <a:rPr lang="en-US" sz="1200" dirty="0" smtClean="0"/>
              <a:t>tm1a/</a:t>
            </a:r>
            <a:r>
              <a:rPr lang="en-US" sz="1200" dirty="0" err="1" smtClean="0"/>
              <a:t>wt</a:t>
            </a:r>
            <a:r>
              <a:rPr lang="en-US" sz="1200" dirty="0" smtClean="0"/>
              <a:t> is second best control and very likely </a:t>
            </a:r>
          </a:p>
          <a:p>
            <a:endParaRPr lang="en-US" sz="1200" dirty="0"/>
          </a:p>
          <a:p>
            <a:r>
              <a:rPr lang="en-US" sz="1200" dirty="0" err="1" smtClean="0"/>
              <a:t>wt</a:t>
            </a:r>
            <a:r>
              <a:rPr lang="en-US" sz="1200" dirty="0" smtClean="0"/>
              <a:t>/</a:t>
            </a:r>
            <a:r>
              <a:rPr lang="en-US" sz="1200" dirty="0" err="1" smtClean="0"/>
              <a:t>wt</a:t>
            </a:r>
            <a:r>
              <a:rPr lang="en-US" sz="1200" dirty="0" smtClean="0"/>
              <a:t> is total failure of both </a:t>
            </a:r>
            <a:r>
              <a:rPr lang="en-US" sz="1200" dirty="0" err="1" smtClean="0"/>
              <a:t>electroporations</a:t>
            </a:r>
            <a:r>
              <a:rPr lang="en-US" sz="1200" dirty="0" smtClean="0"/>
              <a:t> but still a useful </a:t>
            </a:r>
            <a:r>
              <a:rPr lang="en-US" sz="1200" dirty="0" smtClean="0"/>
              <a:t>control</a:t>
            </a:r>
            <a:endParaRPr lang="en-US" sz="1200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2003845" y="1627858"/>
            <a:ext cx="700253" cy="251299"/>
            <a:chOff x="277647" y="1751515"/>
            <a:chExt cx="700253" cy="251299"/>
          </a:xfrm>
        </p:grpSpPr>
        <p:sp>
          <p:nvSpPr>
            <p:cNvPr id="21" name="AutoShape 148"/>
            <p:cNvSpPr>
              <a:spLocks noChangeArrowheads="1"/>
            </p:cNvSpPr>
            <p:nvPr/>
          </p:nvSpPr>
          <p:spPr bwMode="auto">
            <a:xfrm>
              <a:off x="277647" y="1751515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2" name="Line 151"/>
            <p:cNvSpPr>
              <a:spLocks noChangeShapeType="1"/>
            </p:cNvSpPr>
            <p:nvPr/>
          </p:nvSpPr>
          <p:spPr bwMode="auto">
            <a:xfrm>
              <a:off x="379946" y="1819139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152"/>
            <p:cNvSpPr>
              <a:spLocks noChangeArrowheads="1"/>
            </p:cNvSpPr>
            <p:nvPr/>
          </p:nvSpPr>
          <p:spPr bwMode="auto">
            <a:xfrm>
              <a:off x="343462" y="1800310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4" name="Line 154"/>
            <p:cNvSpPr>
              <a:spLocks noChangeShapeType="1"/>
            </p:cNvSpPr>
            <p:nvPr/>
          </p:nvSpPr>
          <p:spPr bwMode="auto">
            <a:xfrm>
              <a:off x="380299" y="1930996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158"/>
            <p:cNvSpPr>
              <a:spLocks noChangeArrowheads="1"/>
            </p:cNvSpPr>
            <p:nvPr/>
          </p:nvSpPr>
          <p:spPr bwMode="auto">
            <a:xfrm>
              <a:off x="341498" y="191331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6" name="Rectangle 167"/>
            <p:cNvSpPr>
              <a:spLocks noChangeArrowheads="1"/>
            </p:cNvSpPr>
            <p:nvPr/>
          </p:nvSpPr>
          <p:spPr bwMode="auto">
            <a:xfrm>
              <a:off x="761725" y="1783791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27" name="Rectangle 167"/>
            <p:cNvSpPr>
              <a:spLocks noChangeArrowheads="1"/>
            </p:cNvSpPr>
            <p:nvPr/>
          </p:nvSpPr>
          <p:spPr bwMode="auto">
            <a:xfrm>
              <a:off x="761725" y="1895649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782196" y="1574256"/>
            <a:ext cx="700253" cy="302929"/>
            <a:chOff x="281157" y="2859547"/>
            <a:chExt cx="700253" cy="302929"/>
          </a:xfrm>
        </p:grpSpPr>
        <p:sp>
          <p:nvSpPr>
            <p:cNvPr id="45" name="AutoShape 148"/>
            <p:cNvSpPr>
              <a:spLocks noChangeArrowheads="1"/>
            </p:cNvSpPr>
            <p:nvPr/>
          </p:nvSpPr>
          <p:spPr bwMode="auto">
            <a:xfrm>
              <a:off x="281157" y="2911177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6" name="Line 154"/>
            <p:cNvSpPr>
              <a:spLocks noChangeShapeType="1"/>
            </p:cNvSpPr>
            <p:nvPr/>
          </p:nvSpPr>
          <p:spPr bwMode="auto">
            <a:xfrm>
              <a:off x="383809" y="3090658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Oval 158"/>
            <p:cNvSpPr>
              <a:spLocks noChangeArrowheads="1"/>
            </p:cNvSpPr>
            <p:nvPr/>
          </p:nvSpPr>
          <p:spPr bwMode="auto">
            <a:xfrm>
              <a:off x="345008" y="3072976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48" name="Rectangle 167"/>
            <p:cNvSpPr>
              <a:spLocks noChangeArrowheads="1"/>
            </p:cNvSpPr>
            <p:nvPr/>
          </p:nvSpPr>
          <p:spPr bwMode="auto">
            <a:xfrm>
              <a:off x="765235" y="3055311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342498" y="2859547"/>
              <a:ext cx="574710" cy="215444"/>
              <a:chOff x="7982722" y="1069224"/>
              <a:chExt cx="574710" cy="215444"/>
            </a:xfrm>
          </p:grpSpPr>
          <p:sp>
            <p:nvSpPr>
              <p:cNvPr id="50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2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53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4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58" name="Rectangle 57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</p:grpSp>
      <p:grpSp>
        <p:nvGrpSpPr>
          <p:cNvPr id="82" name="Group 81"/>
          <p:cNvGrpSpPr/>
          <p:nvPr/>
        </p:nvGrpSpPr>
        <p:grpSpPr>
          <a:xfrm>
            <a:off x="4364576" y="1574256"/>
            <a:ext cx="700253" cy="338189"/>
            <a:chOff x="291198" y="3913272"/>
            <a:chExt cx="700253" cy="338189"/>
          </a:xfrm>
        </p:grpSpPr>
        <p:sp>
          <p:nvSpPr>
            <p:cNvPr id="83" name="AutoShape 148"/>
            <p:cNvSpPr>
              <a:spLocks noChangeArrowheads="1"/>
            </p:cNvSpPr>
            <p:nvPr/>
          </p:nvSpPr>
          <p:spPr bwMode="auto">
            <a:xfrm>
              <a:off x="291198" y="3967718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342498" y="3913272"/>
              <a:ext cx="574710" cy="215444"/>
              <a:chOff x="7982722" y="1069224"/>
              <a:chExt cx="574710" cy="215444"/>
            </a:xfrm>
          </p:grpSpPr>
          <p:sp>
            <p:nvSpPr>
              <p:cNvPr id="93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5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96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7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98" name="Oval 97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00" name="Group 99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101" name="Rectangle 100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85" name="Group 84"/>
            <p:cNvGrpSpPr/>
            <p:nvPr/>
          </p:nvGrpSpPr>
          <p:grpSpPr>
            <a:xfrm>
              <a:off x="342107" y="4036017"/>
              <a:ext cx="572746" cy="215444"/>
              <a:chOff x="7970663" y="764033"/>
              <a:chExt cx="572746" cy="215444"/>
            </a:xfrm>
          </p:grpSpPr>
          <p:sp>
            <p:nvSpPr>
              <p:cNvPr id="86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89" name="Group 88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91" name="Rectangle 90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90" name="Oval 89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151" name="Group 150"/>
          <p:cNvGrpSpPr/>
          <p:nvPr/>
        </p:nvGrpSpPr>
        <p:grpSpPr>
          <a:xfrm>
            <a:off x="5952831" y="1627068"/>
            <a:ext cx="700253" cy="278188"/>
            <a:chOff x="4052022" y="4474365"/>
            <a:chExt cx="700253" cy="278188"/>
          </a:xfrm>
        </p:grpSpPr>
        <p:sp>
          <p:nvSpPr>
            <p:cNvPr id="152" name="AutoShape 148"/>
            <p:cNvSpPr>
              <a:spLocks noChangeArrowheads="1"/>
            </p:cNvSpPr>
            <p:nvPr/>
          </p:nvSpPr>
          <p:spPr bwMode="auto">
            <a:xfrm>
              <a:off x="4052022" y="4474365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4109371" y="4499969"/>
              <a:ext cx="574710" cy="70694"/>
              <a:chOff x="7972098" y="2383847"/>
              <a:chExt cx="574710" cy="70694"/>
            </a:xfrm>
          </p:grpSpPr>
          <p:sp>
            <p:nvSpPr>
              <p:cNvPr id="162" name="Line 154"/>
              <p:cNvSpPr>
                <a:spLocks noChangeShapeType="1"/>
              </p:cNvSpPr>
              <p:nvPr/>
            </p:nvSpPr>
            <p:spPr bwMode="auto">
              <a:xfrm>
                <a:off x="8010899" y="2419194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Oval 158"/>
              <p:cNvSpPr>
                <a:spLocks noChangeArrowheads="1"/>
              </p:cNvSpPr>
              <p:nvPr/>
            </p:nvSpPr>
            <p:spPr bwMode="auto">
              <a:xfrm>
                <a:off x="7972098" y="2400776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64" name="Rectangle 167"/>
              <p:cNvSpPr>
                <a:spLocks noChangeArrowheads="1"/>
              </p:cNvSpPr>
              <p:nvPr/>
            </p:nvSpPr>
            <p:spPr bwMode="auto">
              <a:xfrm>
                <a:off x="8392325" y="2383847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>
              <a:off x="4107407" y="4537109"/>
              <a:ext cx="572746" cy="215444"/>
              <a:chOff x="7970663" y="764033"/>
              <a:chExt cx="572746" cy="215444"/>
            </a:xfrm>
          </p:grpSpPr>
          <p:sp>
            <p:nvSpPr>
              <p:cNvPr id="155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58" name="Group 157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160" name="Rectangle 159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159" name="Oval 158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165" name="Group 164"/>
          <p:cNvGrpSpPr/>
          <p:nvPr/>
        </p:nvGrpSpPr>
        <p:grpSpPr>
          <a:xfrm>
            <a:off x="5164352" y="1577475"/>
            <a:ext cx="700253" cy="336905"/>
            <a:chOff x="291198" y="2428589"/>
            <a:chExt cx="700253" cy="336905"/>
          </a:xfrm>
        </p:grpSpPr>
        <p:sp>
          <p:nvSpPr>
            <p:cNvPr id="166" name="AutoShape 148"/>
            <p:cNvSpPr>
              <a:spLocks noChangeArrowheads="1"/>
            </p:cNvSpPr>
            <p:nvPr/>
          </p:nvSpPr>
          <p:spPr bwMode="auto">
            <a:xfrm>
              <a:off x="291198" y="2481750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357013" y="2428589"/>
              <a:ext cx="574710" cy="215444"/>
              <a:chOff x="7952527" y="1957989"/>
              <a:chExt cx="574710" cy="215444"/>
            </a:xfrm>
          </p:grpSpPr>
          <p:sp>
            <p:nvSpPr>
              <p:cNvPr id="176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78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179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80" name="Oval 179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183" name="Rectangle 182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168" name="Group 167"/>
            <p:cNvGrpSpPr/>
            <p:nvPr/>
          </p:nvGrpSpPr>
          <p:grpSpPr>
            <a:xfrm>
              <a:off x="355049" y="2550050"/>
              <a:ext cx="572746" cy="215444"/>
              <a:chOff x="7970663" y="764033"/>
              <a:chExt cx="572746" cy="215444"/>
            </a:xfrm>
          </p:grpSpPr>
          <p:sp>
            <p:nvSpPr>
              <p:cNvPr id="169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71" name="Oval 170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72" name="Group 171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174" name="Rectangle 173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173" name="Oval 172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1" name="Group 200"/>
          <p:cNvGrpSpPr/>
          <p:nvPr/>
        </p:nvGrpSpPr>
        <p:grpSpPr>
          <a:xfrm>
            <a:off x="3566778" y="1573614"/>
            <a:ext cx="700253" cy="303571"/>
            <a:chOff x="374294" y="4895050"/>
            <a:chExt cx="700253" cy="303571"/>
          </a:xfrm>
        </p:grpSpPr>
        <p:sp>
          <p:nvSpPr>
            <p:cNvPr id="202" name="AutoShape 148"/>
            <p:cNvSpPr>
              <a:spLocks noChangeArrowheads="1"/>
            </p:cNvSpPr>
            <p:nvPr/>
          </p:nvSpPr>
          <p:spPr bwMode="auto">
            <a:xfrm>
              <a:off x="374294" y="4947322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427169" y="4895050"/>
              <a:ext cx="574710" cy="215444"/>
              <a:chOff x="7952527" y="1957989"/>
              <a:chExt cx="574710" cy="215444"/>
            </a:xfrm>
          </p:grpSpPr>
          <p:sp>
            <p:nvSpPr>
              <p:cNvPr id="208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10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211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12" name="Oval 211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3" name="Oval 212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215" name="Rectangle 214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216" name="TextBox 215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204" name="Group 203"/>
            <p:cNvGrpSpPr/>
            <p:nvPr/>
          </p:nvGrpSpPr>
          <p:grpSpPr>
            <a:xfrm>
              <a:off x="425203" y="5102028"/>
              <a:ext cx="574710" cy="70694"/>
              <a:chOff x="7972098" y="2383847"/>
              <a:chExt cx="574710" cy="70694"/>
            </a:xfrm>
          </p:grpSpPr>
          <p:sp>
            <p:nvSpPr>
              <p:cNvPr id="205" name="Line 154"/>
              <p:cNvSpPr>
                <a:spLocks noChangeShapeType="1"/>
              </p:cNvSpPr>
              <p:nvPr/>
            </p:nvSpPr>
            <p:spPr bwMode="auto">
              <a:xfrm>
                <a:off x="8010899" y="2419194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Oval 158"/>
              <p:cNvSpPr>
                <a:spLocks noChangeArrowheads="1"/>
              </p:cNvSpPr>
              <p:nvPr/>
            </p:nvSpPr>
            <p:spPr bwMode="auto">
              <a:xfrm>
                <a:off x="7972098" y="2400776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07" name="Rectangle 167"/>
              <p:cNvSpPr>
                <a:spLocks noChangeArrowheads="1"/>
              </p:cNvSpPr>
              <p:nvPr/>
            </p:nvSpPr>
            <p:spPr bwMode="auto">
              <a:xfrm>
                <a:off x="8392325" y="2383847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</p:grpSp>
      <p:sp>
        <p:nvSpPr>
          <p:cNvPr id="145" name="TextBox 144"/>
          <p:cNvSpPr txBox="1"/>
          <p:nvPr/>
        </p:nvSpPr>
        <p:spPr>
          <a:xfrm>
            <a:off x="7759700" y="83220"/>
            <a:ext cx="214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version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1.1 Sept 5th 2013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799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61152"/>
              </p:ext>
            </p:extLst>
          </p:nvPr>
        </p:nvGraphicFramePr>
        <p:xfrm>
          <a:off x="631976" y="1541472"/>
          <a:ext cx="5235424" cy="244906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8891"/>
                <a:gridCol w="563033"/>
                <a:gridCol w="766233"/>
                <a:gridCol w="774700"/>
                <a:gridCol w="783167"/>
                <a:gridCol w="770467"/>
                <a:gridCol w="778933"/>
              </a:tblGrid>
              <a:tr h="349866"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Diagram:</a:t>
                      </a:r>
                      <a:endParaRPr lang="en-US" sz="1000" b="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Genotype: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err="1" smtClean="0"/>
                        <a:t>wt</a:t>
                      </a:r>
                      <a:r>
                        <a:rPr lang="en-US" sz="1000" b="1" dirty="0" smtClean="0"/>
                        <a:t>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 smtClean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tm1c/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tm1a/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tm1e/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tm1f/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CRIT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TAM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+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DEL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NEO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BSD **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1976" y="448733"/>
            <a:ext cx="458711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Standard Workflow – Essential genes [ </a:t>
            </a:r>
            <a:r>
              <a:rPr lang="en-US" b="1" u="sng" dirty="0" smtClean="0"/>
              <a:t>E</a:t>
            </a:r>
            <a:r>
              <a:rPr lang="en-US" u="sng" dirty="0" smtClean="0"/>
              <a:t> ]</a:t>
            </a:r>
          </a:p>
          <a:p>
            <a:r>
              <a:rPr lang="en-US" sz="1600" b="1" dirty="0" smtClean="0"/>
              <a:t>Neo</a:t>
            </a:r>
            <a:r>
              <a:rPr lang="en-US" sz="1600" dirty="0" smtClean="0"/>
              <a:t> first		    tm1a -&gt; (</a:t>
            </a:r>
            <a:r>
              <a:rPr lang="en-US" sz="1600" dirty="0" err="1" smtClean="0"/>
              <a:t>Dox</a:t>
            </a:r>
            <a:r>
              <a:rPr lang="en-US" sz="1600" dirty="0" smtClean="0"/>
              <a:t>) -&gt; tm1 -&gt; tm1c/tm1</a:t>
            </a:r>
          </a:p>
        </p:txBody>
      </p:sp>
      <p:sp>
        <p:nvSpPr>
          <p:cNvPr id="8" name="Rectangle 7"/>
          <p:cNvSpPr/>
          <p:nvPr/>
        </p:nvSpPr>
        <p:spPr>
          <a:xfrm>
            <a:off x="668848" y="1179734"/>
            <a:ext cx="2207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First Electroporation: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81233" y="1541472"/>
            <a:ext cx="3005668" cy="3231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tm1c/</a:t>
            </a:r>
            <a:r>
              <a:rPr lang="en-US" sz="1200" dirty="0" err="1" smtClean="0"/>
              <a:t>wt</a:t>
            </a:r>
            <a:r>
              <a:rPr lang="en-US" sz="1200" dirty="0" smtClean="0"/>
              <a:t> is what you want</a:t>
            </a:r>
          </a:p>
          <a:p>
            <a:endParaRPr lang="en-US" sz="1200" dirty="0"/>
          </a:p>
          <a:p>
            <a:r>
              <a:rPr lang="en-US" sz="1200" dirty="0" smtClean="0"/>
              <a:t>tm1a/</a:t>
            </a:r>
            <a:r>
              <a:rPr lang="en-US" sz="1200" dirty="0" err="1" smtClean="0"/>
              <a:t>wt</a:t>
            </a:r>
            <a:r>
              <a:rPr lang="en-US" sz="1200" dirty="0" smtClean="0"/>
              <a:t> is where the </a:t>
            </a:r>
            <a:r>
              <a:rPr lang="en-US" sz="1200" dirty="0" err="1" smtClean="0"/>
              <a:t>Dox</a:t>
            </a:r>
            <a:r>
              <a:rPr lang="en-US" sz="1200" dirty="0" smtClean="0"/>
              <a:t> does </a:t>
            </a:r>
            <a:r>
              <a:rPr lang="en-US" sz="1200" i="1" dirty="0" smtClean="0"/>
              <a:t>not</a:t>
            </a:r>
            <a:r>
              <a:rPr lang="en-US" sz="1200" dirty="0" smtClean="0"/>
              <a:t> excise the Neo resistance</a:t>
            </a:r>
          </a:p>
          <a:p>
            <a:endParaRPr lang="en-US" sz="1200" dirty="0"/>
          </a:p>
          <a:p>
            <a:r>
              <a:rPr lang="en-US" sz="1200" dirty="0" smtClean="0"/>
              <a:t>tm1f/</a:t>
            </a:r>
            <a:r>
              <a:rPr lang="en-US" sz="1200" dirty="0" err="1" smtClean="0"/>
              <a:t>wt</a:t>
            </a:r>
            <a:r>
              <a:rPr lang="en-US" sz="1200" dirty="0" smtClean="0"/>
              <a:t> is where the </a:t>
            </a:r>
            <a:r>
              <a:rPr lang="en-US" sz="1200" dirty="0" err="1" smtClean="0"/>
              <a:t>Dox</a:t>
            </a:r>
            <a:r>
              <a:rPr lang="en-US" sz="1200" dirty="0" smtClean="0"/>
              <a:t> does excise the Neo resistance but the final </a:t>
            </a:r>
            <a:r>
              <a:rPr lang="en-US" sz="1200" dirty="0" err="1" smtClean="0"/>
              <a:t>loxp</a:t>
            </a:r>
            <a:r>
              <a:rPr lang="en-US" sz="1200" dirty="0" smtClean="0"/>
              <a:t> site was </a:t>
            </a:r>
            <a:r>
              <a:rPr lang="en-US" sz="1200" i="1" dirty="0" smtClean="0"/>
              <a:t>not</a:t>
            </a:r>
            <a:r>
              <a:rPr lang="en-US" sz="1200" dirty="0" smtClean="0"/>
              <a:t> inserted</a:t>
            </a:r>
          </a:p>
          <a:p>
            <a:endParaRPr lang="en-US" sz="1200" dirty="0"/>
          </a:p>
          <a:p>
            <a:r>
              <a:rPr lang="en-US" sz="1200" dirty="0" smtClean="0"/>
              <a:t>tm1e/</a:t>
            </a:r>
            <a:r>
              <a:rPr lang="en-US" sz="1200" dirty="0" err="1" smtClean="0"/>
              <a:t>wt</a:t>
            </a:r>
            <a:r>
              <a:rPr lang="en-US" sz="1200" dirty="0" smtClean="0"/>
              <a:t> is where the </a:t>
            </a:r>
            <a:r>
              <a:rPr lang="en-US" sz="1200" dirty="0" err="1" smtClean="0"/>
              <a:t>Dox</a:t>
            </a:r>
            <a:r>
              <a:rPr lang="en-US" sz="1200" dirty="0" smtClean="0"/>
              <a:t> does </a:t>
            </a:r>
            <a:r>
              <a:rPr lang="en-US" sz="1200" i="1" dirty="0" smtClean="0"/>
              <a:t>not</a:t>
            </a:r>
            <a:r>
              <a:rPr lang="en-US" sz="1200" dirty="0" smtClean="0"/>
              <a:t> excise the Neo resistance </a:t>
            </a:r>
            <a:r>
              <a:rPr lang="en-US" sz="1200" i="1" dirty="0" smtClean="0"/>
              <a:t>and</a:t>
            </a:r>
            <a:r>
              <a:rPr lang="en-US" sz="1200" dirty="0" smtClean="0"/>
              <a:t> the final </a:t>
            </a:r>
            <a:r>
              <a:rPr lang="en-US" sz="1200" dirty="0" err="1" smtClean="0"/>
              <a:t>loxp</a:t>
            </a:r>
            <a:r>
              <a:rPr lang="en-US" sz="1200" dirty="0" smtClean="0"/>
              <a:t> was not inserted</a:t>
            </a:r>
          </a:p>
          <a:p>
            <a:endParaRPr lang="en-US" sz="1200" dirty="0"/>
          </a:p>
          <a:p>
            <a:r>
              <a:rPr lang="en-US" sz="1200" dirty="0" err="1" smtClean="0"/>
              <a:t>wt</a:t>
            </a:r>
            <a:r>
              <a:rPr lang="en-US" sz="1200" dirty="0" smtClean="0"/>
              <a:t>/</a:t>
            </a:r>
            <a:r>
              <a:rPr lang="en-US" sz="1200" dirty="0" err="1" smtClean="0"/>
              <a:t>wt</a:t>
            </a:r>
            <a:r>
              <a:rPr lang="en-US" sz="1200" dirty="0" smtClean="0"/>
              <a:t> is total failure of </a:t>
            </a:r>
            <a:r>
              <a:rPr lang="en-US" sz="1200" dirty="0" smtClean="0"/>
              <a:t>electroporation</a:t>
            </a:r>
          </a:p>
          <a:p>
            <a:endParaRPr lang="en-US" sz="1200" dirty="0"/>
          </a:p>
          <a:p>
            <a:r>
              <a:rPr lang="en-US" sz="1200" dirty="0" smtClean="0"/>
              <a:t>** No </a:t>
            </a:r>
            <a:r>
              <a:rPr lang="en-US" sz="1200" dirty="0" err="1" smtClean="0"/>
              <a:t>Bsd</a:t>
            </a:r>
            <a:r>
              <a:rPr lang="en-US" sz="1200" dirty="0" smtClean="0"/>
              <a:t> resistance in cassette so no benefit to doing </a:t>
            </a:r>
            <a:r>
              <a:rPr lang="en-US" sz="1200" dirty="0" err="1" smtClean="0"/>
              <a:t>Bsd</a:t>
            </a:r>
            <a:r>
              <a:rPr lang="en-US" sz="1200" dirty="0" smtClean="0"/>
              <a:t> assay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028336" y="1584530"/>
            <a:ext cx="700253" cy="251299"/>
            <a:chOff x="277647" y="1751515"/>
            <a:chExt cx="700253" cy="251299"/>
          </a:xfrm>
        </p:grpSpPr>
        <p:sp>
          <p:nvSpPr>
            <p:cNvPr id="12" name="AutoShape 148"/>
            <p:cNvSpPr>
              <a:spLocks noChangeArrowheads="1"/>
            </p:cNvSpPr>
            <p:nvPr/>
          </p:nvSpPr>
          <p:spPr bwMode="auto">
            <a:xfrm>
              <a:off x="277647" y="1751515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4" name="Line 151"/>
            <p:cNvSpPr>
              <a:spLocks noChangeShapeType="1"/>
            </p:cNvSpPr>
            <p:nvPr/>
          </p:nvSpPr>
          <p:spPr bwMode="auto">
            <a:xfrm>
              <a:off x="379946" y="1819139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Oval 152"/>
            <p:cNvSpPr>
              <a:spLocks noChangeArrowheads="1"/>
            </p:cNvSpPr>
            <p:nvPr/>
          </p:nvSpPr>
          <p:spPr bwMode="auto">
            <a:xfrm>
              <a:off x="343462" y="1800310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6" name="Line 154"/>
            <p:cNvSpPr>
              <a:spLocks noChangeShapeType="1"/>
            </p:cNvSpPr>
            <p:nvPr/>
          </p:nvSpPr>
          <p:spPr bwMode="auto">
            <a:xfrm>
              <a:off x="380299" y="1930996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158"/>
            <p:cNvSpPr>
              <a:spLocks noChangeArrowheads="1"/>
            </p:cNvSpPr>
            <p:nvPr/>
          </p:nvSpPr>
          <p:spPr bwMode="auto">
            <a:xfrm>
              <a:off x="341498" y="191331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8" name="Rectangle 167"/>
            <p:cNvSpPr>
              <a:spLocks noChangeArrowheads="1"/>
            </p:cNvSpPr>
            <p:nvPr/>
          </p:nvSpPr>
          <p:spPr bwMode="auto">
            <a:xfrm>
              <a:off x="761725" y="1783791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19" name="Rectangle 167"/>
            <p:cNvSpPr>
              <a:spLocks noChangeArrowheads="1"/>
            </p:cNvSpPr>
            <p:nvPr/>
          </p:nvSpPr>
          <p:spPr bwMode="auto">
            <a:xfrm>
              <a:off x="761725" y="1895649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95757" y="1584530"/>
            <a:ext cx="700253" cy="251299"/>
            <a:chOff x="281157" y="5067862"/>
            <a:chExt cx="700253" cy="251299"/>
          </a:xfrm>
        </p:grpSpPr>
        <p:sp>
          <p:nvSpPr>
            <p:cNvPr id="21" name="AutoShape 148"/>
            <p:cNvSpPr>
              <a:spLocks noChangeArrowheads="1"/>
            </p:cNvSpPr>
            <p:nvPr/>
          </p:nvSpPr>
          <p:spPr bwMode="auto">
            <a:xfrm>
              <a:off x="281157" y="5067862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2" name="Line 154"/>
            <p:cNvSpPr>
              <a:spLocks noChangeShapeType="1"/>
            </p:cNvSpPr>
            <p:nvPr/>
          </p:nvSpPr>
          <p:spPr bwMode="auto">
            <a:xfrm>
              <a:off x="383809" y="5247343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158"/>
            <p:cNvSpPr>
              <a:spLocks noChangeArrowheads="1"/>
            </p:cNvSpPr>
            <p:nvPr/>
          </p:nvSpPr>
          <p:spPr bwMode="auto">
            <a:xfrm>
              <a:off x="345008" y="5229661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4" name="Rectangle 167"/>
            <p:cNvSpPr>
              <a:spLocks noChangeArrowheads="1"/>
            </p:cNvSpPr>
            <p:nvPr/>
          </p:nvSpPr>
          <p:spPr bwMode="auto">
            <a:xfrm>
              <a:off x="765235" y="5211996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44688" y="5082816"/>
              <a:ext cx="574710" cy="109209"/>
              <a:chOff x="7980639" y="1445094"/>
              <a:chExt cx="574710" cy="109209"/>
            </a:xfrm>
          </p:grpSpPr>
          <p:sp>
            <p:nvSpPr>
              <p:cNvPr id="26" name="Line 154"/>
              <p:cNvSpPr>
                <a:spLocks noChangeShapeType="1"/>
              </p:cNvSpPr>
              <p:nvPr/>
            </p:nvSpPr>
            <p:spPr bwMode="auto">
              <a:xfrm>
                <a:off x="8019440" y="1499698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Oval 158"/>
              <p:cNvSpPr>
                <a:spLocks noChangeArrowheads="1"/>
              </p:cNvSpPr>
              <p:nvPr/>
            </p:nvSpPr>
            <p:spPr bwMode="auto">
              <a:xfrm>
                <a:off x="7980639" y="1481280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8" name="Rectangle 167"/>
              <p:cNvSpPr>
                <a:spLocks noChangeArrowheads="1"/>
              </p:cNvSpPr>
              <p:nvPr/>
            </p:nvSpPr>
            <p:spPr bwMode="auto">
              <a:xfrm>
                <a:off x="8400866" y="1464351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29" name="AutoShape 165"/>
              <p:cNvSpPr>
                <a:spLocks noChangeArrowheads="1"/>
              </p:cNvSpPr>
              <p:nvPr/>
            </p:nvSpPr>
            <p:spPr bwMode="auto">
              <a:xfrm rot="5400000">
                <a:off x="8410770" y="1476839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30" name="AutoShape 165"/>
              <p:cNvSpPr>
                <a:spLocks noChangeArrowheads="1"/>
              </p:cNvSpPr>
              <p:nvPr/>
            </p:nvSpPr>
            <p:spPr bwMode="auto">
              <a:xfrm rot="5400000">
                <a:off x="8314861" y="1476839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 bwMode="auto">
              <a:xfrm>
                <a:off x="8288187" y="1455080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3577735" y="1536119"/>
            <a:ext cx="700253" cy="299710"/>
            <a:chOff x="292283" y="5586811"/>
            <a:chExt cx="700253" cy="299710"/>
          </a:xfrm>
        </p:grpSpPr>
        <p:sp>
          <p:nvSpPr>
            <p:cNvPr id="33" name="AutoShape 148"/>
            <p:cNvSpPr>
              <a:spLocks noChangeArrowheads="1"/>
            </p:cNvSpPr>
            <p:nvPr/>
          </p:nvSpPr>
          <p:spPr bwMode="auto">
            <a:xfrm>
              <a:off x="292283" y="5635222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4" name="Line 154"/>
            <p:cNvSpPr>
              <a:spLocks noChangeShapeType="1"/>
            </p:cNvSpPr>
            <p:nvPr/>
          </p:nvSpPr>
          <p:spPr bwMode="auto">
            <a:xfrm>
              <a:off x="394935" y="5814703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Oval 158"/>
            <p:cNvSpPr>
              <a:spLocks noChangeArrowheads="1"/>
            </p:cNvSpPr>
            <p:nvPr/>
          </p:nvSpPr>
          <p:spPr bwMode="auto">
            <a:xfrm>
              <a:off x="356134" y="5797021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36" name="Rectangle 167"/>
            <p:cNvSpPr>
              <a:spLocks noChangeArrowheads="1"/>
            </p:cNvSpPr>
            <p:nvPr/>
          </p:nvSpPr>
          <p:spPr bwMode="auto">
            <a:xfrm>
              <a:off x="776361" y="5779356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355049" y="5586811"/>
              <a:ext cx="574710" cy="215444"/>
              <a:chOff x="7982722" y="1069224"/>
              <a:chExt cx="574710" cy="215444"/>
            </a:xfrm>
          </p:grpSpPr>
          <p:sp>
            <p:nvSpPr>
              <p:cNvPr id="38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0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41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2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46" name="Rectangle 45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</p:grpSp>
      <p:grpSp>
        <p:nvGrpSpPr>
          <p:cNvPr id="48" name="Group 47"/>
          <p:cNvGrpSpPr/>
          <p:nvPr/>
        </p:nvGrpSpPr>
        <p:grpSpPr>
          <a:xfrm>
            <a:off x="5127057" y="1584722"/>
            <a:ext cx="700253" cy="251299"/>
            <a:chOff x="292283" y="6198162"/>
            <a:chExt cx="700253" cy="251299"/>
          </a:xfrm>
        </p:grpSpPr>
        <p:sp>
          <p:nvSpPr>
            <p:cNvPr id="49" name="AutoShape 148"/>
            <p:cNvSpPr>
              <a:spLocks noChangeArrowheads="1"/>
            </p:cNvSpPr>
            <p:nvPr/>
          </p:nvSpPr>
          <p:spPr bwMode="auto">
            <a:xfrm>
              <a:off x="292283" y="6198162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0" name="Line 154"/>
            <p:cNvSpPr>
              <a:spLocks noChangeShapeType="1"/>
            </p:cNvSpPr>
            <p:nvPr/>
          </p:nvSpPr>
          <p:spPr bwMode="auto">
            <a:xfrm>
              <a:off x="394935" y="6377643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Oval 158"/>
            <p:cNvSpPr>
              <a:spLocks noChangeArrowheads="1"/>
            </p:cNvSpPr>
            <p:nvPr/>
          </p:nvSpPr>
          <p:spPr bwMode="auto">
            <a:xfrm>
              <a:off x="356134" y="6359961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52" name="Rectangle 167"/>
            <p:cNvSpPr>
              <a:spLocks noChangeArrowheads="1"/>
            </p:cNvSpPr>
            <p:nvPr/>
          </p:nvSpPr>
          <p:spPr bwMode="auto">
            <a:xfrm>
              <a:off x="776361" y="6342296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353286" y="6215442"/>
              <a:ext cx="574710" cy="109209"/>
              <a:chOff x="7972098" y="1722628"/>
              <a:chExt cx="574710" cy="109209"/>
            </a:xfrm>
          </p:grpSpPr>
          <p:sp>
            <p:nvSpPr>
              <p:cNvPr id="54" name="Line 154"/>
              <p:cNvSpPr>
                <a:spLocks noChangeShapeType="1"/>
              </p:cNvSpPr>
              <p:nvPr/>
            </p:nvSpPr>
            <p:spPr bwMode="auto">
              <a:xfrm>
                <a:off x="8010899" y="177723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Oval 158"/>
              <p:cNvSpPr>
                <a:spLocks noChangeArrowheads="1"/>
              </p:cNvSpPr>
              <p:nvPr/>
            </p:nvSpPr>
            <p:spPr bwMode="auto">
              <a:xfrm>
                <a:off x="7972098" y="175881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6" name="Rectangle 167"/>
              <p:cNvSpPr>
                <a:spLocks noChangeArrowheads="1"/>
              </p:cNvSpPr>
              <p:nvPr/>
            </p:nvSpPr>
            <p:spPr bwMode="auto">
              <a:xfrm>
                <a:off x="8392325" y="174188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57" name="AutoShape 165"/>
              <p:cNvSpPr>
                <a:spLocks noChangeArrowheads="1"/>
              </p:cNvSpPr>
              <p:nvPr/>
            </p:nvSpPr>
            <p:spPr bwMode="auto">
              <a:xfrm rot="5400000">
                <a:off x="8306320" y="175437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 bwMode="auto">
              <a:xfrm>
                <a:off x="8279646" y="173261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356103" y="1532186"/>
            <a:ext cx="700253" cy="303643"/>
            <a:chOff x="291198" y="262455"/>
            <a:chExt cx="700253" cy="303643"/>
          </a:xfrm>
        </p:grpSpPr>
        <p:sp>
          <p:nvSpPr>
            <p:cNvPr id="60" name="AutoShape 148"/>
            <p:cNvSpPr>
              <a:spLocks noChangeArrowheads="1"/>
            </p:cNvSpPr>
            <p:nvPr/>
          </p:nvSpPr>
          <p:spPr bwMode="auto">
            <a:xfrm>
              <a:off x="291198" y="314799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1" name="Line 154"/>
            <p:cNvSpPr>
              <a:spLocks noChangeShapeType="1"/>
            </p:cNvSpPr>
            <p:nvPr/>
          </p:nvSpPr>
          <p:spPr bwMode="auto">
            <a:xfrm>
              <a:off x="393850" y="494280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Oval 158"/>
            <p:cNvSpPr>
              <a:spLocks noChangeArrowheads="1"/>
            </p:cNvSpPr>
            <p:nvPr/>
          </p:nvSpPr>
          <p:spPr bwMode="auto">
            <a:xfrm>
              <a:off x="355049" y="476598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63" name="Rectangle 167"/>
            <p:cNvSpPr>
              <a:spLocks noChangeArrowheads="1"/>
            </p:cNvSpPr>
            <p:nvPr/>
          </p:nvSpPr>
          <p:spPr bwMode="auto">
            <a:xfrm>
              <a:off x="775276" y="458933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353085" y="262455"/>
              <a:ext cx="574710" cy="215444"/>
              <a:chOff x="7952527" y="1957989"/>
              <a:chExt cx="574710" cy="215444"/>
            </a:xfrm>
          </p:grpSpPr>
          <p:sp>
            <p:nvSpPr>
              <p:cNvPr id="65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67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68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71" name="Group 70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72" name="Rectangle 71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</p:grpSp>
      <p:sp>
        <p:nvSpPr>
          <p:cNvPr id="74" name="TextBox 73"/>
          <p:cNvSpPr txBox="1"/>
          <p:nvPr/>
        </p:nvSpPr>
        <p:spPr>
          <a:xfrm>
            <a:off x="7759700" y="83220"/>
            <a:ext cx="214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version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1.1 Sept 5th 2013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95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8909" y="448733"/>
            <a:ext cx="458711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Standard Workflow – Essential genes [ </a:t>
            </a:r>
            <a:r>
              <a:rPr lang="en-US" b="1" u="sng" dirty="0" smtClean="0"/>
              <a:t>E</a:t>
            </a:r>
            <a:r>
              <a:rPr lang="en-US" u="sng" dirty="0" smtClean="0"/>
              <a:t> ]</a:t>
            </a:r>
          </a:p>
          <a:p>
            <a:r>
              <a:rPr lang="en-US" sz="1600" b="1" dirty="0" smtClean="0"/>
              <a:t>Neo</a:t>
            </a:r>
            <a:r>
              <a:rPr lang="en-US" sz="1600" dirty="0" smtClean="0"/>
              <a:t> first		    </a:t>
            </a:r>
            <a:r>
              <a:rPr lang="en-US" sz="1600" dirty="0"/>
              <a:t>tm1a -&gt; (</a:t>
            </a:r>
            <a:r>
              <a:rPr lang="en-US" sz="1600" dirty="0" err="1"/>
              <a:t>Dox</a:t>
            </a:r>
            <a:r>
              <a:rPr lang="en-US" sz="1600" dirty="0"/>
              <a:t>) -&gt; tm1 -&gt; tm1c/tm1</a:t>
            </a:r>
            <a:endParaRPr lang="en-US" sz="1600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871840"/>
              </p:ext>
            </p:extLst>
          </p:nvPr>
        </p:nvGraphicFramePr>
        <p:xfrm>
          <a:off x="648909" y="1541468"/>
          <a:ext cx="8918424" cy="244906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5024"/>
                <a:gridCol w="550334"/>
                <a:gridCol w="752182"/>
                <a:gridCol w="742184"/>
                <a:gridCol w="753588"/>
                <a:gridCol w="753002"/>
                <a:gridCol w="775177"/>
                <a:gridCol w="774700"/>
                <a:gridCol w="766233"/>
                <a:gridCol w="753534"/>
                <a:gridCol w="762000"/>
                <a:gridCol w="770466"/>
              </a:tblGrid>
              <a:tr h="349866">
                <a:tc>
                  <a:txBody>
                    <a:bodyPr/>
                    <a:lstStyle/>
                    <a:p>
                      <a:r>
                        <a:rPr lang="en-US" sz="1000" b="0" dirty="0" smtClean="0"/>
                        <a:t>Diagram:</a:t>
                      </a:r>
                      <a:endParaRPr lang="en-US" sz="1000" b="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Genotype: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smtClean="0"/>
                        <a:t>wt/wt</a:t>
                      </a:r>
                      <a:endParaRPr lang="en-US" sz="1000" b="1" dirty="0" smtClean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tm1a/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tm1c/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tm1e/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tm1f/</a:t>
                      </a:r>
                      <a:r>
                        <a:rPr lang="en-US" sz="1000" b="1" dirty="0" err="1" smtClean="0"/>
                        <a:t>wt</a:t>
                      </a:r>
                      <a:endParaRPr lang="en-US" sz="1000" b="1" dirty="0"/>
                    </a:p>
                  </a:txBody>
                  <a:tcPr marL="111453" marR="111453" marT="55727" marB="55727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 smtClean="0"/>
                        <a:t>wt</a:t>
                      </a:r>
                      <a:r>
                        <a:rPr lang="en-US" sz="1000" b="1" dirty="0" smtClean="0"/>
                        <a:t>/tm1</a:t>
                      </a:r>
                      <a:endParaRPr lang="en-US" sz="1000" b="1" dirty="0"/>
                    </a:p>
                  </a:txBody>
                  <a:tcPr marL="111453" marR="111453" marT="55727" marB="5572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tm1a/tm1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tm1c/tm1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tm1e/tm1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tm1f/tm1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CRIT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TAM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+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LOA DEL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 OHT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2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NEO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  <a:tr h="349866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BSD</a:t>
                      </a:r>
                      <a:endParaRPr lang="en-US" sz="1000" b="1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 marL="111453" marR="111453" marT="55727" marB="55727"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 marL="111453" marR="111453" marT="55727" marB="55727">
                    <a:noFill/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685782" y="1161534"/>
            <a:ext cx="2469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Second Electroporation: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681419" y="4295863"/>
            <a:ext cx="307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tm1c/tm1 is what you want</a:t>
            </a:r>
          </a:p>
          <a:p>
            <a:endParaRPr lang="en-US" sz="1200" dirty="0"/>
          </a:p>
          <a:p>
            <a:r>
              <a:rPr lang="en-US" sz="1200" dirty="0" smtClean="0"/>
              <a:t>tm1c/</a:t>
            </a:r>
            <a:r>
              <a:rPr lang="en-US" sz="1200" dirty="0" err="1" smtClean="0"/>
              <a:t>wt</a:t>
            </a:r>
            <a:r>
              <a:rPr lang="en-US" sz="1200" dirty="0" smtClean="0"/>
              <a:t> shows the SEP failed and is a good control</a:t>
            </a:r>
          </a:p>
          <a:p>
            <a:endParaRPr lang="en-US" sz="1200" dirty="0"/>
          </a:p>
          <a:p>
            <a:r>
              <a:rPr lang="en-US" sz="1200" dirty="0" err="1" smtClean="0"/>
              <a:t>wt</a:t>
            </a:r>
            <a:r>
              <a:rPr lang="en-US" sz="1200" dirty="0" smtClean="0"/>
              <a:t>/tm1 is also a good control</a:t>
            </a:r>
          </a:p>
          <a:p>
            <a:endParaRPr lang="en-US" sz="1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1994472" y="1590880"/>
            <a:ext cx="700253" cy="251299"/>
            <a:chOff x="277647" y="1751515"/>
            <a:chExt cx="700253" cy="251299"/>
          </a:xfrm>
        </p:grpSpPr>
        <p:sp>
          <p:nvSpPr>
            <p:cNvPr id="21" name="AutoShape 148"/>
            <p:cNvSpPr>
              <a:spLocks noChangeArrowheads="1"/>
            </p:cNvSpPr>
            <p:nvPr/>
          </p:nvSpPr>
          <p:spPr bwMode="auto">
            <a:xfrm>
              <a:off x="277647" y="1751515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2" name="Line 151"/>
            <p:cNvSpPr>
              <a:spLocks noChangeShapeType="1"/>
            </p:cNvSpPr>
            <p:nvPr/>
          </p:nvSpPr>
          <p:spPr bwMode="auto">
            <a:xfrm>
              <a:off x="379946" y="1819139"/>
              <a:ext cx="536262" cy="0"/>
            </a:xfrm>
            <a:prstGeom prst="line">
              <a:avLst/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152"/>
            <p:cNvSpPr>
              <a:spLocks noChangeArrowheads="1"/>
            </p:cNvSpPr>
            <p:nvPr/>
          </p:nvSpPr>
          <p:spPr bwMode="auto">
            <a:xfrm>
              <a:off x="343462" y="1800310"/>
              <a:ext cx="36889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4" name="Line 154"/>
            <p:cNvSpPr>
              <a:spLocks noChangeShapeType="1"/>
            </p:cNvSpPr>
            <p:nvPr/>
          </p:nvSpPr>
          <p:spPr bwMode="auto">
            <a:xfrm>
              <a:off x="380299" y="1930996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158"/>
            <p:cNvSpPr>
              <a:spLocks noChangeArrowheads="1"/>
            </p:cNvSpPr>
            <p:nvPr/>
          </p:nvSpPr>
          <p:spPr bwMode="auto">
            <a:xfrm>
              <a:off x="341498" y="1913314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6" name="Rectangle 167"/>
            <p:cNvSpPr>
              <a:spLocks noChangeArrowheads="1"/>
            </p:cNvSpPr>
            <p:nvPr/>
          </p:nvSpPr>
          <p:spPr bwMode="auto">
            <a:xfrm>
              <a:off x="761725" y="1783791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sp>
          <p:nvSpPr>
            <p:cNvPr id="27" name="Rectangle 167"/>
            <p:cNvSpPr>
              <a:spLocks noChangeArrowheads="1"/>
            </p:cNvSpPr>
            <p:nvPr/>
          </p:nvSpPr>
          <p:spPr bwMode="auto">
            <a:xfrm>
              <a:off x="761725" y="1895649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3482081" y="1592384"/>
            <a:ext cx="700253" cy="251299"/>
            <a:chOff x="281157" y="5067862"/>
            <a:chExt cx="700253" cy="251299"/>
          </a:xfrm>
        </p:grpSpPr>
        <p:sp>
          <p:nvSpPr>
            <p:cNvPr id="157" name="AutoShape 148"/>
            <p:cNvSpPr>
              <a:spLocks noChangeArrowheads="1"/>
            </p:cNvSpPr>
            <p:nvPr/>
          </p:nvSpPr>
          <p:spPr bwMode="auto">
            <a:xfrm>
              <a:off x="281157" y="5067862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58" name="Line 154"/>
            <p:cNvSpPr>
              <a:spLocks noChangeShapeType="1"/>
            </p:cNvSpPr>
            <p:nvPr/>
          </p:nvSpPr>
          <p:spPr bwMode="auto">
            <a:xfrm>
              <a:off x="383809" y="5247343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Oval 158"/>
            <p:cNvSpPr>
              <a:spLocks noChangeArrowheads="1"/>
            </p:cNvSpPr>
            <p:nvPr/>
          </p:nvSpPr>
          <p:spPr bwMode="auto">
            <a:xfrm>
              <a:off x="345008" y="5229661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160" name="Rectangle 167"/>
            <p:cNvSpPr>
              <a:spLocks noChangeArrowheads="1"/>
            </p:cNvSpPr>
            <p:nvPr/>
          </p:nvSpPr>
          <p:spPr bwMode="auto">
            <a:xfrm>
              <a:off x="765235" y="5211996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344688" y="5082816"/>
              <a:ext cx="574710" cy="109209"/>
              <a:chOff x="7980639" y="1445094"/>
              <a:chExt cx="574710" cy="109209"/>
            </a:xfrm>
          </p:grpSpPr>
          <p:sp>
            <p:nvSpPr>
              <p:cNvPr id="162" name="Line 154"/>
              <p:cNvSpPr>
                <a:spLocks noChangeShapeType="1"/>
              </p:cNvSpPr>
              <p:nvPr/>
            </p:nvSpPr>
            <p:spPr bwMode="auto">
              <a:xfrm>
                <a:off x="8019440" y="1499698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Oval 158"/>
              <p:cNvSpPr>
                <a:spLocks noChangeArrowheads="1"/>
              </p:cNvSpPr>
              <p:nvPr/>
            </p:nvSpPr>
            <p:spPr bwMode="auto">
              <a:xfrm>
                <a:off x="7980639" y="1481280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64" name="Rectangle 167"/>
              <p:cNvSpPr>
                <a:spLocks noChangeArrowheads="1"/>
              </p:cNvSpPr>
              <p:nvPr/>
            </p:nvSpPr>
            <p:spPr bwMode="auto">
              <a:xfrm>
                <a:off x="8400866" y="1464351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165" name="AutoShape 165"/>
              <p:cNvSpPr>
                <a:spLocks noChangeArrowheads="1"/>
              </p:cNvSpPr>
              <p:nvPr/>
            </p:nvSpPr>
            <p:spPr bwMode="auto">
              <a:xfrm rot="5400000">
                <a:off x="8410770" y="1476839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66" name="AutoShape 165"/>
              <p:cNvSpPr>
                <a:spLocks noChangeArrowheads="1"/>
              </p:cNvSpPr>
              <p:nvPr/>
            </p:nvSpPr>
            <p:spPr bwMode="auto">
              <a:xfrm rot="5400000">
                <a:off x="8314861" y="1476839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67" name="Oval 166"/>
              <p:cNvSpPr/>
              <p:nvPr/>
            </p:nvSpPr>
            <p:spPr bwMode="auto">
              <a:xfrm>
                <a:off x="8288187" y="1455080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168" name="Group 167"/>
          <p:cNvGrpSpPr/>
          <p:nvPr/>
        </p:nvGrpSpPr>
        <p:grpSpPr>
          <a:xfrm>
            <a:off x="2739601" y="1537566"/>
            <a:ext cx="700253" cy="304613"/>
            <a:chOff x="376254" y="4472065"/>
            <a:chExt cx="700253" cy="304613"/>
          </a:xfrm>
        </p:grpSpPr>
        <p:sp>
          <p:nvSpPr>
            <p:cNvPr id="169" name="AutoShape 148"/>
            <p:cNvSpPr>
              <a:spLocks noChangeArrowheads="1"/>
            </p:cNvSpPr>
            <p:nvPr/>
          </p:nvSpPr>
          <p:spPr bwMode="auto">
            <a:xfrm>
              <a:off x="376254" y="4525379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423239" y="4472065"/>
              <a:ext cx="574710" cy="215444"/>
              <a:chOff x="7982722" y="1069224"/>
              <a:chExt cx="574710" cy="215444"/>
            </a:xfrm>
          </p:grpSpPr>
          <p:sp>
            <p:nvSpPr>
              <p:cNvPr id="175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77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178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79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80" name="Oval 179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182" name="Group 181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183" name="Rectangle 182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171" name="Group 170"/>
            <p:cNvGrpSpPr/>
            <p:nvPr/>
          </p:nvGrpSpPr>
          <p:grpSpPr>
            <a:xfrm>
              <a:off x="425594" y="4671898"/>
              <a:ext cx="574710" cy="70694"/>
              <a:chOff x="7972098" y="2383847"/>
              <a:chExt cx="574710" cy="70694"/>
            </a:xfrm>
          </p:grpSpPr>
          <p:sp>
            <p:nvSpPr>
              <p:cNvPr id="172" name="Line 154"/>
              <p:cNvSpPr>
                <a:spLocks noChangeShapeType="1"/>
              </p:cNvSpPr>
              <p:nvPr/>
            </p:nvSpPr>
            <p:spPr bwMode="auto">
              <a:xfrm>
                <a:off x="8010899" y="2419194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Oval 158"/>
              <p:cNvSpPr>
                <a:spLocks noChangeArrowheads="1"/>
              </p:cNvSpPr>
              <p:nvPr/>
            </p:nvSpPr>
            <p:spPr bwMode="auto">
              <a:xfrm>
                <a:off x="7972098" y="2400776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174" name="Rectangle 167"/>
              <p:cNvSpPr>
                <a:spLocks noChangeArrowheads="1"/>
              </p:cNvSpPr>
              <p:nvPr/>
            </p:nvSpPr>
            <p:spPr bwMode="auto">
              <a:xfrm>
                <a:off x="8392325" y="2383847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</p:grpSp>
      <p:grpSp>
        <p:nvGrpSpPr>
          <p:cNvPr id="201" name="Group 200"/>
          <p:cNvGrpSpPr/>
          <p:nvPr/>
        </p:nvGrpSpPr>
        <p:grpSpPr>
          <a:xfrm>
            <a:off x="4239327" y="1537566"/>
            <a:ext cx="700253" cy="303571"/>
            <a:chOff x="374294" y="4895050"/>
            <a:chExt cx="700253" cy="303571"/>
          </a:xfrm>
        </p:grpSpPr>
        <p:sp>
          <p:nvSpPr>
            <p:cNvPr id="202" name="AutoShape 148"/>
            <p:cNvSpPr>
              <a:spLocks noChangeArrowheads="1"/>
            </p:cNvSpPr>
            <p:nvPr/>
          </p:nvSpPr>
          <p:spPr bwMode="auto">
            <a:xfrm>
              <a:off x="374294" y="4947322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427169" y="4895050"/>
              <a:ext cx="574710" cy="215444"/>
              <a:chOff x="7952527" y="1957989"/>
              <a:chExt cx="574710" cy="215444"/>
            </a:xfrm>
          </p:grpSpPr>
          <p:sp>
            <p:nvSpPr>
              <p:cNvPr id="208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10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211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12" name="Oval 211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3" name="Oval 212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14" name="Group 213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215" name="Rectangle 214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216" name="TextBox 215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204" name="Group 203"/>
            <p:cNvGrpSpPr/>
            <p:nvPr/>
          </p:nvGrpSpPr>
          <p:grpSpPr>
            <a:xfrm>
              <a:off x="425203" y="5102028"/>
              <a:ext cx="574710" cy="70694"/>
              <a:chOff x="7972098" y="2383847"/>
              <a:chExt cx="574710" cy="70694"/>
            </a:xfrm>
          </p:grpSpPr>
          <p:sp>
            <p:nvSpPr>
              <p:cNvPr id="205" name="Line 154"/>
              <p:cNvSpPr>
                <a:spLocks noChangeShapeType="1"/>
              </p:cNvSpPr>
              <p:nvPr/>
            </p:nvSpPr>
            <p:spPr bwMode="auto">
              <a:xfrm>
                <a:off x="8010899" y="2419194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Oval 158"/>
              <p:cNvSpPr>
                <a:spLocks noChangeArrowheads="1"/>
              </p:cNvSpPr>
              <p:nvPr/>
            </p:nvSpPr>
            <p:spPr bwMode="auto">
              <a:xfrm>
                <a:off x="7972098" y="2400776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07" name="Rectangle 167"/>
              <p:cNvSpPr>
                <a:spLocks noChangeArrowheads="1"/>
              </p:cNvSpPr>
              <p:nvPr/>
            </p:nvSpPr>
            <p:spPr bwMode="auto">
              <a:xfrm>
                <a:off x="8392325" y="2383847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</p:grpSp>
      <p:grpSp>
        <p:nvGrpSpPr>
          <p:cNvPr id="217" name="Group 216"/>
          <p:cNvGrpSpPr/>
          <p:nvPr/>
        </p:nvGrpSpPr>
        <p:grpSpPr>
          <a:xfrm>
            <a:off x="4997095" y="1590880"/>
            <a:ext cx="700253" cy="251299"/>
            <a:chOff x="374294" y="5387294"/>
            <a:chExt cx="700253" cy="251299"/>
          </a:xfrm>
        </p:grpSpPr>
        <p:sp>
          <p:nvSpPr>
            <p:cNvPr id="218" name="AutoShape 148"/>
            <p:cNvSpPr>
              <a:spLocks noChangeArrowheads="1"/>
            </p:cNvSpPr>
            <p:nvPr/>
          </p:nvSpPr>
          <p:spPr bwMode="auto">
            <a:xfrm>
              <a:off x="374294" y="5387294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19" name="Line 154"/>
            <p:cNvSpPr>
              <a:spLocks noChangeShapeType="1"/>
            </p:cNvSpPr>
            <p:nvPr/>
          </p:nvSpPr>
          <p:spPr bwMode="auto">
            <a:xfrm>
              <a:off x="476946" y="5566775"/>
              <a:ext cx="535909" cy="0"/>
            </a:xfrm>
            <a:prstGeom prst="line">
              <a:avLst/>
            </a:prstGeom>
            <a:noFill/>
            <a:ln w="6350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Oval 158"/>
            <p:cNvSpPr>
              <a:spLocks noChangeArrowheads="1"/>
            </p:cNvSpPr>
            <p:nvPr/>
          </p:nvSpPr>
          <p:spPr bwMode="auto">
            <a:xfrm>
              <a:off x="438145" y="5549093"/>
              <a:ext cx="36837" cy="36837"/>
            </a:xfrm>
            <a:prstGeom prst="ellipse">
              <a:avLst/>
            </a:prstGeom>
            <a:solidFill>
              <a:schemeClr val="bg2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sp>
          <p:nvSpPr>
            <p:cNvPr id="221" name="Rectangle 167"/>
            <p:cNvSpPr>
              <a:spLocks noChangeArrowheads="1"/>
            </p:cNvSpPr>
            <p:nvPr/>
          </p:nvSpPr>
          <p:spPr bwMode="auto">
            <a:xfrm>
              <a:off x="858372" y="5531428"/>
              <a:ext cx="25213" cy="70694"/>
            </a:xfrm>
            <a:prstGeom prst="rect">
              <a:avLst/>
            </a:prstGeom>
            <a:solidFill>
              <a:srgbClr val="FFFF00"/>
            </a:solidFill>
            <a:ln w="6350" cmpd="sng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9" tIns="45715" rIns="91429" bIns="45715" anchor="ctr"/>
            <a:lstStyle/>
            <a:p>
              <a:pPr algn="ctr"/>
              <a:endParaRPr lang="en-US" altLang="zh-CN" sz="1600" i="1">
                <a:solidFill>
                  <a:srgbClr val="F5F5F5"/>
                </a:solidFill>
                <a:latin typeface="Calibri" charset="0"/>
                <a:ea typeface="SimSun" charset="0"/>
                <a:cs typeface="SimSun" charset="0"/>
              </a:endParaRPr>
            </a:p>
          </p:txBody>
        </p:sp>
        <p:grpSp>
          <p:nvGrpSpPr>
            <p:cNvPr id="222" name="Group 221"/>
            <p:cNvGrpSpPr/>
            <p:nvPr/>
          </p:nvGrpSpPr>
          <p:grpSpPr>
            <a:xfrm>
              <a:off x="439868" y="5405239"/>
              <a:ext cx="574710" cy="109209"/>
              <a:chOff x="7972098" y="1722628"/>
              <a:chExt cx="574710" cy="109209"/>
            </a:xfrm>
          </p:grpSpPr>
          <p:sp>
            <p:nvSpPr>
              <p:cNvPr id="223" name="Line 154"/>
              <p:cNvSpPr>
                <a:spLocks noChangeShapeType="1"/>
              </p:cNvSpPr>
              <p:nvPr/>
            </p:nvSpPr>
            <p:spPr bwMode="auto">
              <a:xfrm>
                <a:off x="8010899" y="177723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Oval 158"/>
              <p:cNvSpPr>
                <a:spLocks noChangeArrowheads="1"/>
              </p:cNvSpPr>
              <p:nvPr/>
            </p:nvSpPr>
            <p:spPr bwMode="auto">
              <a:xfrm>
                <a:off x="7972098" y="175881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25" name="Rectangle 167"/>
              <p:cNvSpPr>
                <a:spLocks noChangeArrowheads="1"/>
              </p:cNvSpPr>
              <p:nvPr/>
            </p:nvSpPr>
            <p:spPr bwMode="auto">
              <a:xfrm>
                <a:off x="8392325" y="174188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226" name="AutoShape 165"/>
              <p:cNvSpPr>
                <a:spLocks noChangeArrowheads="1"/>
              </p:cNvSpPr>
              <p:nvPr/>
            </p:nvSpPr>
            <p:spPr bwMode="auto">
              <a:xfrm rot="5400000">
                <a:off x="8306320" y="175437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27" name="Oval 226"/>
              <p:cNvSpPr/>
              <p:nvPr/>
            </p:nvSpPr>
            <p:spPr bwMode="auto">
              <a:xfrm>
                <a:off x="8279646" y="173261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28" name="Group 227"/>
          <p:cNvGrpSpPr/>
          <p:nvPr/>
        </p:nvGrpSpPr>
        <p:grpSpPr>
          <a:xfrm>
            <a:off x="5787690" y="1589838"/>
            <a:ext cx="700253" cy="278188"/>
            <a:chOff x="4043556" y="4474365"/>
            <a:chExt cx="700253" cy="278188"/>
          </a:xfrm>
        </p:grpSpPr>
        <p:sp>
          <p:nvSpPr>
            <p:cNvPr id="229" name="AutoShape 148"/>
            <p:cNvSpPr>
              <a:spLocks noChangeArrowheads="1"/>
            </p:cNvSpPr>
            <p:nvPr/>
          </p:nvSpPr>
          <p:spPr bwMode="auto">
            <a:xfrm>
              <a:off x="4043556" y="4474365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4109371" y="4499969"/>
              <a:ext cx="574710" cy="70694"/>
              <a:chOff x="7972098" y="2383847"/>
              <a:chExt cx="574710" cy="70694"/>
            </a:xfrm>
          </p:grpSpPr>
          <p:sp>
            <p:nvSpPr>
              <p:cNvPr id="239" name="Line 154"/>
              <p:cNvSpPr>
                <a:spLocks noChangeShapeType="1"/>
              </p:cNvSpPr>
              <p:nvPr/>
            </p:nvSpPr>
            <p:spPr bwMode="auto">
              <a:xfrm>
                <a:off x="8010899" y="2419194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Oval 158"/>
              <p:cNvSpPr>
                <a:spLocks noChangeArrowheads="1"/>
              </p:cNvSpPr>
              <p:nvPr/>
            </p:nvSpPr>
            <p:spPr bwMode="auto">
              <a:xfrm>
                <a:off x="7972098" y="2400776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41" name="Rectangle 167"/>
              <p:cNvSpPr>
                <a:spLocks noChangeArrowheads="1"/>
              </p:cNvSpPr>
              <p:nvPr/>
            </p:nvSpPr>
            <p:spPr bwMode="auto">
              <a:xfrm>
                <a:off x="8392325" y="2383847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</p:grpSp>
        <p:grpSp>
          <p:nvGrpSpPr>
            <p:cNvPr id="231" name="Group 230"/>
            <p:cNvGrpSpPr/>
            <p:nvPr/>
          </p:nvGrpSpPr>
          <p:grpSpPr>
            <a:xfrm>
              <a:off x="4107407" y="4537109"/>
              <a:ext cx="572746" cy="215444"/>
              <a:chOff x="7970663" y="764033"/>
              <a:chExt cx="572746" cy="215444"/>
            </a:xfrm>
          </p:grpSpPr>
          <p:sp>
            <p:nvSpPr>
              <p:cNvPr id="232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34" name="Oval 233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237" name="Rectangle 236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238" name="TextBox 237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236" name="Oval 235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42" name="Group 241"/>
          <p:cNvGrpSpPr/>
          <p:nvPr/>
        </p:nvGrpSpPr>
        <p:grpSpPr>
          <a:xfrm>
            <a:off x="6547572" y="1537235"/>
            <a:ext cx="700253" cy="338096"/>
            <a:chOff x="291198" y="1376488"/>
            <a:chExt cx="700253" cy="338096"/>
          </a:xfrm>
        </p:grpSpPr>
        <p:sp>
          <p:nvSpPr>
            <p:cNvPr id="243" name="AutoShape 148"/>
            <p:cNvSpPr>
              <a:spLocks noChangeArrowheads="1"/>
            </p:cNvSpPr>
            <p:nvPr/>
          </p:nvSpPr>
          <p:spPr bwMode="auto">
            <a:xfrm>
              <a:off x="291198" y="1428653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244" name="Group 243"/>
            <p:cNvGrpSpPr/>
            <p:nvPr/>
          </p:nvGrpSpPr>
          <p:grpSpPr>
            <a:xfrm>
              <a:off x="355049" y="1376488"/>
              <a:ext cx="574710" cy="215444"/>
              <a:chOff x="7982722" y="1069224"/>
              <a:chExt cx="574710" cy="215444"/>
            </a:xfrm>
          </p:grpSpPr>
          <p:sp>
            <p:nvSpPr>
              <p:cNvPr id="253" name="Line 154"/>
              <p:cNvSpPr>
                <a:spLocks noChangeShapeType="1"/>
              </p:cNvSpPr>
              <p:nvPr/>
            </p:nvSpPr>
            <p:spPr bwMode="auto">
              <a:xfrm>
                <a:off x="8021523" y="118887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Oval 158"/>
              <p:cNvSpPr>
                <a:spLocks noChangeArrowheads="1"/>
              </p:cNvSpPr>
              <p:nvPr/>
            </p:nvSpPr>
            <p:spPr bwMode="auto">
              <a:xfrm>
                <a:off x="7982722" y="117045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55" name="Rectangle 167"/>
              <p:cNvSpPr>
                <a:spLocks noChangeArrowheads="1"/>
              </p:cNvSpPr>
              <p:nvPr/>
            </p:nvSpPr>
            <p:spPr bwMode="auto">
              <a:xfrm>
                <a:off x="8402949" y="115352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256" name="AutoShape 165"/>
              <p:cNvSpPr>
                <a:spLocks noChangeArrowheads="1"/>
              </p:cNvSpPr>
              <p:nvPr/>
            </p:nvSpPr>
            <p:spPr bwMode="auto">
              <a:xfrm rot="5400000">
                <a:off x="8412853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57" name="AutoShape 165"/>
              <p:cNvSpPr>
                <a:spLocks noChangeArrowheads="1"/>
              </p:cNvSpPr>
              <p:nvPr/>
            </p:nvSpPr>
            <p:spPr bwMode="auto">
              <a:xfrm rot="5400000">
                <a:off x="8316944" y="116601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58" name="Oval 257"/>
              <p:cNvSpPr/>
              <p:nvPr/>
            </p:nvSpPr>
            <p:spPr bwMode="auto">
              <a:xfrm>
                <a:off x="8290270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9" name="Oval 258"/>
              <p:cNvSpPr/>
              <p:nvPr/>
            </p:nvSpPr>
            <p:spPr bwMode="auto">
              <a:xfrm>
                <a:off x="8028897" y="114425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60" name="Group 259"/>
              <p:cNvGrpSpPr/>
              <p:nvPr/>
            </p:nvGrpSpPr>
            <p:grpSpPr>
              <a:xfrm>
                <a:off x="8007513" y="1069224"/>
                <a:ext cx="366027" cy="215444"/>
                <a:chOff x="9162148" y="850214"/>
                <a:chExt cx="366027" cy="215444"/>
              </a:xfrm>
            </p:grpSpPr>
            <p:sp>
              <p:nvSpPr>
                <p:cNvPr id="261" name="Rectangle 260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262" name="TextBox 261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245" name="Group 244"/>
            <p:cNvGrpSpPr/>
            <p:nvPr/>
          </p:nvGrpSpPr>
          <p:grpSpPr>
            <a:xfrm>
              <a:off x="357013" y="1499140"/>
              <a:ext cx="572746" cy="215444"/>
              <a:chOff x="7970663" y="764033"/>
              <a:chExt cx="572746" cy="215444"/>
            </a:xfrm>
          </p:grpSpPr>
          <p:sp>
            <p:nvSpPr>
              <p:cNvPr id="246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48" name="Oval 247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49" name="Group 248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251" name="Rectangle 250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252" name="TextBox 251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250" name="Oval 249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63" name="Group 262"/>
          <p:cNvGrpSpPr/>
          <p:nvPr/>
        </p:nvGrpSpPr>
        <p:grpSpPr>
          <a:xfrm>
            <a:off x="7305810" y="1589241"/>
            <a:ext cx="700253" cy="286087"/>
            <a:chOff x="291198" y="894351"/>
            <a:chExt cx="700253" cy="286087"/>
          </a:xfrm>
        </p:grpSpPr>
        <p:sp>
          <p:nvSpPr>
            <p:cNvPr id="264" name="AutoShape 148"/>
            <p:cNvSpPr>
              <a:spLocks noChangeArrowheads="1"/>
            </p:cNvSpPr>
            <p:nvPr/>
          </p:nvSpPr>
          <p:spPr bwMode="auto">
            <a:xfrm>
              <a:off x="291198" y="894351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265" name="Group 264"/>
            <p:cNvGrpSpPr/>
            <p:nvPr/>
          </p:nvGrpSpPr>
          <p:grpSpPr>
            <a:xfrm>
              <a:off x="355049" y="913088"/>
              <a:ext cx="574710" cy="109209"/>
              <a:chOff x="7980639" y="1445094"/>
              <a:chExt cx="574710" cy="109209"/>
            </a:xfrm>
          </p:grpSpPr>
          <p:sp>
            <p:nvSpPr>
              <p:cNvPr id="274" name="Line 154"/>
              <p:cNvSpPr>
                <a:spLocks noChangeShapeType="1"/>
              </p:cNvSpPr>
              <p:nvPr/>
            </p:nvSpPr>
            <p:spPr bwMode="auto">
              <a:xfrm>
                <a:off x="8019440" y="1499698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Oval 158"/>
              <p:cNvSpPr>
                <a:spLocks noChangeArrowheads="1"/>
              </p:cNvSpPr>
              <p:nvPr/>
            </p:nvSpPr>
            <p:spPr bwMode="auto">
              <a:xfrm>
                <a:off x="7980639" y="1481280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76" name="Rectangle 167"/>
              <p:cNvSpPr>
                <a:spLocks noChangeArrowheads="1"/>
              </p:cNvSpPr>
              <p:nvPr/>
            </p:nvSpPr>
            <p:spPr bwMode="auto">
              <a:xfrm>
                <a:off x="8400866" y="1464351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277" name="AutoShape 165"/>
              <p:cNvSpPr>
                <a:spLocks noChangeArrowheads="1"/>
              </p:cNvSpPr>
              <p:nvPr/>
            </p:nvSpPr>
            <p:spPr bwMode="auto">
              <a:xfrm rot="5400000">
                <a:off x="8410770" y="1476839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78" name="AutoShape 165"/>
              <p:cNvSpPr>
                <a:spLocks noChangeArrowheads="1"/>
              </p:cNvSpPr>
              <p:nvPr/>
            </p:nvSpPr>
            <p:spPr bwMode="auto">
              <a:xfrm rot="5400000">
                <a:off x="8314861" y="1476839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79" name="Oval 278"/>
              <p:cNvSpPr/>
              <p:nvPr/>
            </p:nvSpPr>
            <p:spPr bwMode="auto">
              <a:xfrm>
                <a:off x="8288187" y="1455080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66" name="Group 265"/>
            <p:cNvGrpSpPr/>
            <p:nvPr/>
          </p:nvGrpSpPr>
          <p:grpSpPr>
            <a:xfrm>
              <a:off x="357013" y="964994"/>
              <a:ext cx="572746" cy="215444"/>
              <a:chOff x="7970663" y="764033"/>
              <a:chExt cx="572746" cy="215444"/>
            </a:xfrm>
          </p:grpSpPr>
          <p:sp>
            <p:nvSpPr>
              <p:cNvPr id="267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69" name="Oval 268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70" name="Group 269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272" name="Rectangle 271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273" name="TextBox 272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271" name="Oval 270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80" name="Group 279"/>
          <p:cNvGrpSpPr/>
          <p:nvPr/>
        </p:nvGrpSpPr>
        <p:grpSpPr>
          <a:xfrm>
            <a:off x="8063928" y="1533049"/>
            <a:ext cx="700253" cy="336905"/>
            <a:chOff x="291198" y="2428589"/>
            <a:chExt cx="700253" cy="336905"/>
          </a:xfrm>
        </p:grpSpPr>
        <p:sp>
          <p:nvSpPr>
            <p:cNvPr id="281" name="AutoShape 148"/>
            <p:cNvSpPr>
              <a:spLocks noChangeArrowheads="1"/>
            </p:cNvSpPr>
            <p:nvPr/>
          </p:nvSpPr>
          <p:spPr bwMode="auto">
            <a:xfrm>
              <a:off x="291198" y="2481750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282" name="Group 281"/>
            <p:cNvGrpSpPr/>
            <p:nvPr/>
          </p:nvGrpSpPr>
          <p:grpSpPr>
            <a:xfrm>
              <a:off x="357013" y="2428589"/>
              <a:ext cx="574710" cy="215444"/>
              <a:chOff x="7952527" y="1957989"/>
              <a:chExt cx="574710" cy="215444"/>
            </a:xfrm>
          </p:grpSpPr>
          <p:sp>
            <p:nvSpPr>
              <p:cNvPr id="291" name="Line 154"/>
              <p:cNvSpPr>
                <a:spLocks noChangeShapeType="1"/>
              </p:cNvSpPr>
              <p:nvPr/>
            </p:nvSpPr>
            <p:spPr bwMode="auto">
              <a:xfrm>
                <a:off x="7991328" y="2077637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Oval 158"/>
              <p:cNvSpPr>
                <a:spLocks noChangeArrowheads="1"/>
              </p:cNvSpPr>
              <p:nvPr/>
            </p:nvSpPr>
            <p:spPr bwMode="auto">
              <a:xfrm>
                <a:off x="7952527" y="2059219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93" name="Rectangle 167"/>
              <p:cNvSpPr>
                <a:spLocks noChangeArrowheads="1"/>
              </p:cNvSpPr>
              <p:nvPr/>
            </p:nvSpPr>
            <p:spPr bwMode="auto">
              <a:xfrm>
                <a:off x="8372754" y="2042290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294" name="AutoShape 165"/>
              <p:cNvSpPr>
                <a:spLocks noChangeArrowheads="1"/>
              </p:cNvSpPr>
              <p:nvPr/>
            </p:nvSpPr>
            <p:spPr bwMode="auto">
              <a:xfrm rot="5400000">
                <a:off x="8286749" y="2054778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95" name="Oval 294"/>
              <p:cNvSpPr/>
              <p:nvPr/>
            </p:nvSpPr>
            <p:spPr bwMode="auto">
              <a:xfrm>
                <a:off x="8260075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6" name="Oval 295"/>
              <p:cNvSpPr/>
              <p:nvPr/>
            </p:nvSpPr>
            <p:spPr bwMode="auto">
              <a:xfrm>
                <a:off x="7998702" y="203301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97" name="Group 296"/>
              <p:cNvGrpSpPr/>
              <p:nvPr/>
            </p:nvGrpSpPr>
            <p:grpSpPr>
              <a:xfrm>
                <a:off x="7977318" y="1957989"/>
                <a:ext cx="366027" cy="215444"/>
                <a:chOff x="9162148" y="850214"/>
                <a:chExt cx="366027" cy="215444"/>
              </a:xfrm>
            </p:grpSpPr>
            <p:sp>
              <p:nvSpPr>
                <p:cNvPr id="298" name="Rectangle 297"/>
                <p:cNvSpPr/>
                <p:nvPr/>
              </p:nvSpPr>
              <p:spPr bwMode="auto">
                <a:xfrm>
                  <a:off x="9239244" y="922068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299" name="TextBox 298"/>
                <p:cNvSpPr txBox="1"/>
                <p:nvPr/>
              </p:nvSpPr>
              <p:spPr>
                <a:xfrm>
                  <a:off x="9162148" y="850214"/>
                  <a:ext cx="36602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smtClean="0"/>
                    <a:t>Neo</a:t>
                  </a:r>
                  <a:endParaRPr lang="en-US" sz="800" dirty="0"/>
                </a:p>
              </p:txBody>
            </p:sp>
          </p:grpSp>
        </p:grpSp>
        <p:grpSp>
          <p:nvGrpSpPr>
            <p:cNvPr id="283" name="Group 282"/>
            <p:cNvGrpSpPr/>
            <p:nvPr/>
          </p:nvGrpSpPr>
          <p:grpSpPr>
            <a:xfrm>
              <a:off x="355049" y="2550050"/>
              <a:ext cx="572746" cy="215444"/>
              <a:chOff x="7970663" y="764033"/>
              <a:chExt cx="572746" cy="215444"/>
            </a:xfrm>
          </p:grpSpPr>
          <p:sp>
            <p:nvSpPr>
              <p:cNvPr id="284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286" name="Oval 285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87" name="Group 286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289" name="Rectangle 288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290" name="TextBox 289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288" name="Oval 287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300" name="Group 299"/>
          <p:cNvGrpSpPr/>
          <p:nvPr/>
        </p:nvGrpSpPr>
        <p:grpSpPr>
          <a:xfrm>
            <a:off x="8831330" y="1586210"/>
            <a:ext cx="700253" cy="286802"/>
            <a:chOff x="291198" y="1970406"/>
            <a:chExt cx="700253" cy="286802"/>
          </a:xfrm>
        </p:grpSpPr>
        <p:sp>
          <p:nvSpPr>
            <p:cNvPr id="301" name="AutoShape 148"/>
            <p:cNvSpPr>
              <a:spLocks noChangeArrowheads="1"/>
            </p:cNvSpPr>
            <p:nvPr/>
          </p:nvSpPr>
          <p:spPr bwMode="auto">
            <a:xfrm>
              <a:off x="291198" y="1970406"/>
              <a:ext cx="700253" cy="251299"/>
            </a:xfrm>
            <a:prstGeom prst="roundRect">
              <a:avLst>
                <a:gd name="adj" fmla="val 16667"/>
              </a:avLst>
            </a:prstGeom>
            <a:noFill/>
            <a:ln w="63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charset="0"/>
              </a:endParaRPr>
            </a:p>
          </p:txBody>
        </p:sp>
        <p:grpSp>
          <p:nvGrpSpPr>
            <p:cNvPr id="302" name="Group 301"/>
            <p:cNvGrpSpPr/>
            <p:nvPr/>
          </p:nvGrpSpPr>
          <p:grpSpPr>
            <a:xfrm>
              <a:off x="357013" y="1983704"/>
              <a:ext cx="574710" cy="109209"/>
              <a:chOff x="7972098" y="1722628"/>
              <a:chExt cx="574710" cy="109209"/>
            </a:xfrm>
          </p:grpSpPr>
          <p:sp>
            <p:nvSpPr>
              <p:cNvPr id="311" name="Line 154"/>
              <p:cNvSpPr>
                <a:spLocks noChangeShapeType="1"/>
              </p:cNvSpPr>
              <p:nvPr/>
            </p:nvSpPr>
            <p:spPr bwMode="auto">
              <a:xfrm>
                <a:off x="8010899" y="1777232"/>
                <a:ext cx="535909" cy="0"/>
              </a:xfrm>
              <a:prstGeom prst="line">
                <a:avLst/>
              </a:prstGeom>
              <a:noFill/>
              <a:ln w="63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" name="Oval 158"/>
              <p:cNvSpPr>
                <a:spLocks noChangeArrowheads="1"/>
              </p:cNvSpPr>
              <p:nvPr/>
            </p:nvSpPr>
            <p:spPr bwMode="auto">
              <a:xfrm>
                <a:off x="7972098" y="1758814"/>
                <a:ext cx="36837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313" name="Rectangle 167"/>
              <p:cNvSpPr>
                <a:spLocks noChangeArrowheads="1"/>
              </p:cNvSpPr>
              <p:nvPr/>
            </p:nvSpPr>
            <p:spPr bwMode="auto">
              <a:xfrm>
                <a:off x="8392325" y="1741885"/>
                <a:ext cx="25213" cy="70694"/>
              </a:xfrm>
              <a:prstGeom prst="rect">
                <a:avLst/>
              </a:prstGeom>
              <a:solidFill>
                <a:srgbClr val="FFFF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9" tIns="45715" rIns="91429" bIns="45715" anchor="ctr"/>
              <a:lstStyle/>
              <a:p>
                <a:pPr algn="ctr"/>
                <a:endParaRPr lang="en-US" altLang="zh-CN" sz="1600" i="1">
                  <a:solidFill>
                    <a:srgbClr val="F5F5F5"/>
                  </a:solidFill>
                  <a:latin typeface="Calibri" charset="0"/>
                  <a:ea typeface="SimSun" charset="0"/>
                  <a:cs typeface="SimSun" charset="0"/>
                </a:endParaRPr>
              </a:p>
            </p:txBody>
          </p:sp>
          <p:sp>
            <p:nvSpPr>
              <p:cNvPr id="314" name="AutoShape 165"/>
              <p:cNvSpPr>
                <a:spLocks noChangeArrowheads="1"/>
              </p:cNvSpPr>
              <p:nvPr/>
            </p:nvSpPr>
            <p:spPr bwMode="auto">
              <a:xfrm rot="5400000">
                <a:off x="8306320" y="1754373"/>
                <a:ext cx="109209" cy="45719"/>
              </a:xfrm>
              <a:prstGeom prst="triangle">
                <a:avLst>
                  <a:gd name="adj" fmla="val 50000"/>
                </a:avLst>
              </a:prstGeom>
              <a:solidFill>
                <a:srgbClr val="FF0000"/>
              </a:solidFill>
              <a:ln w="6350" cmpd="sng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315" name="Oval 314"/>
              <p:cNvSpPr/>
              <p:nvPr/>
            </p:nvSpPr>
            <p:spPr bwMode="auto">
              <a:xfrm>
                <a:off x="8279646" y="173261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355049" y="2041764"/>
              <a:ext cx="572746" cy="215444"/>
              <a:chOff x="7970663" y="764033"/>
              <a:chExt cx="572746" cy="215444"/>
            </a:xfrm>
          </p:grpSpPr>
          <p:sp>
            <p:nvSpPr>
              <p:cNvPr id="304" name="Line 151"/>
              <p:cNvSpPr>
                <a:spLocks noChangeShapeType="1"/>
              </p:cNvSpPr>
              <p:nvPr/>
            </p:nvSpPr>
            <p:spPr bwMode="auto">
              <a:xfrm>
                <a:off x="8007147" y="881280"/>
                <a:ext cx="536262" cy="0"/>
              </a:xfrm>
              <a:prstGeom prst="line">
                <a:avLst/>
              </a:prstGeom>
              <a:noFill/>
              <a:ln w="635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Oval 152"/>
              <p:cNvSpPr>
                <a:spLocks noChangeArrowheads="1"/>
              </p:cNvSpPr>
              <p:nvPr/>
            </p:nvSpPr>
            <p:spPr bwMode="auto">
              <a:xfrm>
                <a:off x="7970663" y="862451"/>
                <a:ext cx="36889" cy="36837"/>
              </a:xfrm>
              <a:prstGeom prst="ellipse">
                <a:avLst/>
              </a:prstGeom>
              <a:solidFill>
                <a:schemeClr val="bg2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charset="0"/>
                </a:endParaRPr>
              </a:p>
            </p:txBody>
          </p:sp>
          <p:sp>
            <p:nvSpPr>
              <p:cNvPr id="306" name="Oval 305"/>
              <p:cNvSpPr/>
              <p:nvPr/>
            </p:nvSpPr>
            <p:spPr bwMode="auto">
              <a:xfrm>
                <a:off x="8408010" y="833194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07" name="Group 306"/>
              <p:cNvGrpSpPr/>
              <p:nvPr/>
            </p:nvGrpSpPr>
            <p:grpSpPr>
              <a:xfrm>
                <a:off x="8126119" y="764033"/>
                <a:ext cx="332185" cy="215444"/>
                <a:chOff x="7210425" y="184987"/>
                <a:chExt cx="332185" cy="215444"/>
              </a:xfrm>
            </p:grpSpPr>
            <p:sp>
              <p:nvSpPr>
                <p:cNvPr id="309" name="Rectangle 308"/>
                <p:cNvSpPr/>
                <p:nvPr/>
              </p:nvSpPr>
              <p:spPr bwMode="auto">
                <a:xfrm>
                  <a:off x="7277996" y="253666"/>
                  <a:ext cx="198900" cy="93410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800" dirty="0"/>
                </a:p>
              </p:txBody>
            </p:sp>
            <p:sp>
              <p:nvSpPr>
                <p:cNvPr id="310" name="TextBox 309"/>
                <p:cNvSpPr txBox="1"/>
                <p:nvPr/>
              </p:nvSpPr>
              <p:spPr>
                <a:xfrm>
                  <a:off x="7210425" y="184987"/>
                  <a:ext cx="33218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 smtClean="0"/>
                    <a:t>Bsd</a:t>
                  </a:r>
                  <a:endParaRPr lang="en-US" sz="800" dirty="0"/>
                </a:p>
              </p:txBody>
            </p:sp>
          </p:grpSp>
          <p:sp>
            <p:nvSpPr>
              <p:cNvPr id="308" name="Oval 307"/>
              <p:cNvSpPr/>
              <p:nvPr/>
            </p:nvSpPr>
            <p:spPr bwMode="auto">
              <a:xfrm>
                <a:off x="8132562" y="836369"/>
                <a:ext cx="45719" cy="89237"/>
              </a:xfrm>
              <a:prstGeom prst="ellipse">
                <a:avLst/>
              </a:prstGeom>
              <a:solidFill>
                <a:srgbClr val="2EC728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185" name="TextBox 184"/>
          <p:cNvSpPr txBox="1"/>
          <p:nvPr/>
        </p:nvSpPr>
        <p:spPr>
          <a:xfrm>
            <a:off x="7759700" y="83220"/>
            <a:ext cx="2146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version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1.1 Sept 5th 2013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954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951</Words>
  <Application>Microsoft Macintosh PowerPoint</Application>
  <PresentationFormat>A4 Paper (210x297 mm)</PresentationFormat>
  <Paragraphs>441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WTSI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Sparkes</dc:creator>
  <cp:lastModifiedBy>Andrew Sparkes</cp:lastModifiedBy>
  <cp:revision>88</cp:revision>
  <cp:lastPrinted>2013-08-15T14:00:12Z</cp:lastPrinted>
  <dcterms:created xsi:type="dcterms:W3CDTF">2013-08-13T12:35:20Z</dcterms:created>
  <dcterms:modified xsi:type="dcterms:W3CDTF">2013-09-05T13:57:28Z</dcterms:modified>
</cp:coreProperties>
</file>