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65" r:id="rId6"/>
    <p:sldId id="263" r:id="rId7"/>
    <p:sldId id="264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7374" autoAdjust="0"/>
  </p:normalViewPr>
  <p:slideViewPr>
    <p:cSldViewPr snapToGrid="0" snapToObjects="1">
      <p:cViewPr>
        <p:scale>
          <a:sx n="150" d="100"/>
          <a:sy n="150" d="100"/>
        </p:scale>
        <p:origin x="-848" y="-56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18B1-73A9-614D-9720-773711B0B15A}" type="datetimeFigureOut">
              <a:rPr lang="en-US" smtClean="0"/>
              <a:t>19/12/2013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knockoutmouse.org/about/targeting-strateg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74294" y="291066"/>
            <a:ext cx="700253" cy="251299"/>
            <a:chOff x="277647" y="1751515"/>
            <a:chExt cx="700253" cy="251299"/>
          </a:xfrm>
        </p:grpSpPr>
        <p:sp>
          <p:nvSpPr>
            <p:cNvPr id="5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9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134274" y="280228"/>
            <a:ext cx="932442" cy="634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err="1"/>
              <a:t>wt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/tm1a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/>
              <a:t>/tm1a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</a:t>
            </a:r>
            <a:r>
              <a:rPr lang="en-US" sz="1400" dirty="0" smtClean="0"/>
              <a:t>tm1e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smtClean="0"/>
              <a:t>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tm1c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tm1f/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tm1c/tm1</a:t>
            </a:r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tm1a/</a:t>
            </a:r>
            <a:r>
              <a:rPr lang="en-US" sz="1400" dirty="0" smtClean="0"/>
              <a:t>tm1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64880" y="612755"/>
            <a:ext cx="209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tm1 = </a:t>
            </a:r>
            <a:r>
              <a:rPr lang="en-US" dirty="0" err="1" smtClean="0"/>
              <a:t>Bsd</a:t>
            </a:r>
            <a:r>
              <a:rPr lang="en-US" dirty="0" smtClean="0"/>
              <a:t> cassette</a:t>
            </a:r>
          </a:p>
          <a:p>
            <a:r>
              <a:rPr lang="en-US" dirty="0" smtClean="0"/>
              <a:t>tm1a = Neo cassette</a:t>
            </a:r>
          </a:p>
          <a:p>
            <a:r>
              <a:rPr lang="en-US" dirty="0" smtClean="0"/>
              <a:t>tm1c = -Neo</a:t>
            </a:r>
          </a:p>
          <a:p>
            <a:r>
              <a:rPr lang="en-US" dirty="0" smtClean="0"/>
              <a:t>tm1e = -</a:t>
            </a:r>
            <a:r>
              <a:rPr lang="en-US" dirty="0" err="1" smtClean="0"/>
              <a:t>Loxp</a:t>
            </a:r>
            <a:endParaRPr lang="en-US" dirty="0" smtClean="0"/>
          </a:p>
          <a:p>
            <a:r>
              <a:rPr lang="en-US" dirty="0" smtClean="0"/>
              <a:t>tm1f = -Neo –</a:t>
            </a:r>
            <a:r>
              <a:rPr lang="en-US" dirty="0" err="1" smtClean="0"/>
              <a:t>Loxp</a:t>
            </a:r>
            <a:endParaRPr lang="en-US" dirty="0" smtClean="0"/>
          </a:p>
          <a:p>
            <a:r>
              <a:rPr lang="en-US" dirty="0" err="1" smtClean="0"/>
              <a:t>wt</a:t>
            </a:r>
            <a:endParaRPr lang="en-US" dirty="0" smtClean="0"/>
          </a:p>
          <a:p>
            <a:r>
              <a:rPr lang="en-US" dirty="0" err="1" smtClean="0"/>
              <a:t>cre</a:t>
            </a:r>
            <a:r>
              <a:rPr lang="en-US" dirty="0" smtClean="0"/>
              <a:t> </a:t>
            </a:r>
            <a:r>
              <a:rPr lang="en-US" dirty="0" err="1" smtClean="0"/>
              <a:t>wt</a:t>
            </a:r>
            <a:endParaRPr lang="en-US" dirty="0" smtClean="0"/>
          </a:p>
          <a:p>
            <a:r>
              <a:rPr lang="en-US" dirty="0" err="1" smtClean="0"/>
              <a:t>cre</a:t>
            </a:r>
            <a:r>
              <a:rPr lang="en-US" dirty="0" smtClean="0"/>
              <a:t> tm1</a:t>
            </a:r>
          </a:p>
          <a:p>
            <a:r>
              <a:rPr lang="en-US" dirty="0" err="1" smtClean="0"/>
              <a:t>cre</a:t>
            </a:r>
            <a:r>
              <a:rPr lang="en-US" dirty="0" smtClean="0"/>
              <a:t> tm1.1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888793" y="676574"/>
            <a:ext cx="572746" cy="215444"/>
            <a:chOff x="7970663" y="764033"/>
            <a:chExt cx="572746" cy="215444"/>
          </a:xfrm>
        </p:grpSpPr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157" name="Rectangle 156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171" name="Oval 170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888793" y="981765"/>
            <a:ext cx="574710" cy="215444"/>
            <a:chOff x="7982722" y="1069224"/>
            <a:chExt cx="574710" cy="215444"/>
          </a:xfrm>
        </p:grpSpPr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5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59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75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186" name="Rectangle 185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5888793" y="1319535"/>
            <a:ext cx="574710" cy="109209"/>
            <a:chOff x="7980639" y="1445094"/>
            <a:chExt cx="574710" cy="109209"/>
          </a:xfrm>
        </p:grpSpPr>
        <p:sp>
          <p:nvSpPr>
            <p:cNvPr id="192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4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95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6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888793" y="2169388"/>
            <a:ext cx="574710" cy="70694"/>
            <a:chOff x="7972098" y="2383847"/>
            <a:chExt cx="574710" cy="70694"/>
          </a:xfrm>
        </p:grpSpPr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1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913451" y="788602"/>
            <a:ext cx="574710" cy="70694"/>
            <a:chOff x="7972098" y="2383847"/>
            <a:chExt cx="574710" cy="70694"/>
          </a:xfrm>
        </p:grpSpPr>
        <p:sp>
          <p:nvSpPr>
            <p:cNvPr id="23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093399" y="704542"/>
            <a:ext cx="572746" cy="215444"/>
            <a:chOff x="7970663" y="764033"/>
            <a:chExt cx="572746" cy="215444"/>
          </a:xfrm>
        </p:grpSpPr>
        <p:sp>
          <p:nvSpPr>
            <p:cNvPr id="240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45" name="Rectangle 244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44" name="Oval 243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093399" y="1136960"/>
            <a:ext cx="572746" cy="215444"/>
            <a:chOff x="7970663" y="764033"/>
            <a:chExt cx="572746" cy="215444"/>
          </a:xfrm>
        </p:grpSpPr>
        <p:sp>
          <p:nvSpPr>
            <p:cNvPr id="248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53" name="Rectangle 252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52" name="Oval 251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913451" y="1127656"/>
            <a:ext cx="574710" cy="215444"/>
            <a:chOff x="7982722" y="1069224"/>
            <a:chExt cx="574710" cy="215444"/>
          </a:xfrm>
        </p:grpSpPr>
        <p:sp>
          <p:nvSpPr>
            <p:cNvPr id="256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8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59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0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" name="Oval 260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2" name="Oval 261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264" name="Rectangle 263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66" name="Group 265"/>
          <p:cNvGrpSpPr/>
          <p:nvPr/>
        </p:nvGrpSpPr>
        <p:grpSpPr>
          <a:xfrm>
            <a:off x="2091435" y="1630606"/>
            <a:ext cx="574710" cy="70694"/>
            <a:chOff x="7972098" y="2383847"/>
            <a:chExt cx="574710" cy="70694"/>
          </a:xfrm>
        </p:grpSpPr>
        <p:sp>
          <p:nvSpPr>
            <p:cNvPr id="267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9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913451" y="1549307"/>
            <a:ext cx="574710" cy="215444"/>
            <a:chOff x="7982722" y="1069224"/>
            <a:chExt cx="574710" cy="215444"/>
          </a:xfrm>
        </p:grpSpPr>
        <p:sp>
          <p:nvSpPr>
            <p:cNvPr id="271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4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5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279" name="Rectangle 278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2093399" y="1973251"/>
            <a:ext cx="572746" cy="215444"/>
            <a:chOff x="7970663" y="764033"/>
            <a:chExt cx="572746" cy="215444"/>
          </a:xfrm>
        </p:grpSpPr>
        <p:sp>
          <p:nvSpPr>
            <p:cNvPr id="282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87" name="Rectangle 286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86" name="Oval 285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2091435" y="2414555"/>
            <a:ext cx="574710" cy="215444"/>
            <a:chOff x="7982722" y="1069224"/>
            <a:chExt cx="574710" cy="215444"/>
          </a:xfrm>
        </p:grpSpPr>
        <p:sp>
          <p:nvSpPr>
            <p:cNvPr id="297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99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00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1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05" name="Rectangle 304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2091435" y="3247114"/>
            <a:ext cx="574710" cy="215444"/>
            <a:chOff x="7982722" y="1069224"/>
            <a:chExt cx="574710" cy="215444"/>
          </a:xfrm>
        </p:grpSpPr>
        <p:sp>
          <p:nvSpPr>
            <p:cNvPr id="308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0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11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2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4" name="Oval 313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16" name="Rectangle 315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18" name="Group 317"/>
          <p:cNvGrpSpPr/>
          <p:nvPr/>
        </p:nvGrpSpPr>
        <p:grpSpPr>
          <a:xfrm>
            <a:off x="2091435" y="4531381"/>
            <a:ext cx="574710" cy="215444"/>
            <a:chOff x="7982722" y="1069224"/>
            <a:chExt cx="574710" cy="215444"/>
          </a:xfrm>
        </p:grpSpPr>
        <p:sp>
          <p:nvSpPr>
            <p:cNvPr id="319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1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22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3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4" name="Oval 323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Oval 324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27" name="Rectangle 326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2913451" y="2479599"/>
            <a:ext cx="574710" cy="70694"/>
            <a:chOff x="7972098" y="2383847"/>
            <a:chExt cx="574710" cy="70694"/>
          </a:xfrm>
        </p:grpSpPr>
        <p:sp>
          <p:nvSpPr>
            <p:cNvPr id="33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3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2913451" y="2919603"/>
            <a:ext cx="574710" cy="70694"/>
            <a:chOff x="7972098" y="2383847"/>
            <a:chExt cx="574710" cy="70694"/>
          </a:xfrm>
        </p:grpSpPr>
        <p:sp>
          <p:nvSpPr>
            <p:cNvPr id="334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36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2913451" y="4191593"/>
            <a:ext cx="574710" cy="70694"/>
            <a:chOff x="7972098" y="2383847"/>
            <a:chExt cx="574710" cy="70694"/>
          </a:xfrm>
        </p:grpSpPr>
        <p:sp>
          <p:nvSpPr>
            <p:cNvPr id="338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0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2913451" y="4615682"/>
            <a:ext cx="574710" cy="70694"/>
            <a:chOff x="7972098" y="2383847"/>
            <a:chExt cx="574710" cy="70694"/>
          </a:xfrm>
        </p:grpSpPr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4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2913451" y="5037625"/>
            <a:ext cx="574710" cy="70694"/>
            <a:chOff x="7972098" y="2383847"/>
            <a:chExt cx="574710" cy="70694"/>
          </a:xfrm>
        </p:grpSpPr>
        <p:sp>
          <p:nvSpPr>
            <p:cNvPr id="34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2915415" y="3240622"/>
            <a:ext cx="572746" cy="215444"/>
            <a:chOff x="7970663" y="764033"/>
            <a:chExt cx="572746" cy="215444"/>
          </a:xfrm>
        </p:grpSpPr>
        <p:sp>
          <p:nvSpPr>
            <p:cNvPr id="368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70" name="Oval 369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373" name="Rectangle 372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372" name="Oval 371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2915415" y="3673589"/>
            <a:ext cx="572746" cy="215444"/>
            <a:chOff x="7970663" y="764033"/>
            <a:chExt cx="572746" cy="215444"/>
          </a:xfrm>
        </p:grpSpPr>
        <p:sp>
          <p:nvSpPr>
            <p:cNvPr id="376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78" name="Oval 377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381" name="Rectangle 380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380" name="Oval 379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2091435" y="4172335"/>
            <a:ext cx="574710" cy="109209"/>
            <a:chOff x="7980639" y="1445094"/>
            <a:chExt cx="574710" cy="109209"/>
          </a:xfrm>
        </p:grpSpPr>
        <p:sp>
          <p:nvSpPr>
            <p:cNvPr id="384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6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87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8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9" name="Oval 388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72" name="Group 571"/>
          <p:cNvGrpSpPr/>
          <p:nvPr/>
        </p:nvGrpSpPr>
        <p:grpSpPr>
          <a:xfrm>
            <a:off x="374294" y="650175"/>
            <a:ext cx="700253" cy="298841"/>
            <a:chOff x="281157" y="710678"/>
            <a:chExt cx="700253" cy="298841"/>
          </a:xfrm>
        </p:grpSpPr>
        <p:sp>
          <p:nvSpPr>
            <p:cNvPr id="391" name="AutoShape 148"/>
            <p:cNvSpPr>
              <a:spLocks noChangeArrowheads="1"/>
            </p:cNvSpPr>
            <p:nvPr/>
          </p:nvSpPr>
          <p:spPr bwMode="auto">
            <a:xfrm>
              <a:off x="281157" y="75822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4" name="Line 154"/>
            <p:cNvSpPr>
              <a:spLocks noChangeShapeType="1"/>
            </p:cNvSpPr>
            <p:nvPr/>
          </p:nvSpPr>
          <p:spPr bwMode="auto">
            <a:xfrm>
              <a:off x="383809" y="93770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Oval 158"/>
            <p:cNvSpPr>
              <a:spLocks noChangeArrowheads="1"/>
            </p:cNvSpPr>
            <p:nvPr/>
          </p:nvSpPr>
          <p:spPr bwMode="auto">
            <a:xfrm>
              <a:off x="345008" y="9200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7" name="Rectangle 167"/>
            <p:cNvSpPr>
              <a:spLocks noChangeArrowheads="1"/>
            </p:cNvSpPr>
            <p:nvPr/>
          </p:nvSpPr>
          <p:spPr bwMode="auto">
            <a:xfrm>
              <a:off x="765235" y="90235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345008" y="710678"/>
              <a:ext cx="572746" cy="215444"/>
              <a:chOff x="7970663" y="764033"/>
              <a:chExt cx="572746" cy="215444"/>
            </a:xfrm>
          </p:grpSpPr>
          <p:sp>
            <p:nvSpPr>
              <p:cNvPr id="43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7" name="Oval 43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38" name="Group 43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40" name="Rectangle 43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39" name="Oval 43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71" name="Group 570"/>
          <p:cNvGrpSpPr/>
          <p:nvPr/>
        </p:nvGrpSpPr>
        <p:grpSpPr>
          <a:xfrm>
            <a:off x="374294" y="1043122"/>
            <a:ext cx="700253" cy="337511"/>
            <a:chOff x="292283" y="1192663"/>
            <a:chExt cx="700253" cy="337511"/>
          </a:xfrm>
        </p:grpSpPr>
        <p:sp>
          <p:nvSpPr>
            <p:cNvPr id="398" name="AutoShape 148"/>
            <p:cNvSpPr>
              <a:spLocks noChangeArrowheads="1"/>
            </p:cNvSpPr>
            <p:nvPr/>
          </p:nvSpPr>
          <p:spPr bwMode="auto">
            <a:xfrm>
              <a:off x="292283" y="124553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357013" y="1192663"/>
              <a:ext cx="572746" cy="215444"/>
              <a:chOff x="7970663" y="764033"/>
              <a:chExt cx="572746" cy="215444"/>
            </a:xfrm>
          </p:grpSpPr>
          <p:sp>
            <p:nvSpPr>
              <p:cNvPr id="443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46" name="Group 445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48" name="Rectangle 447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47" name="Oval 446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7707" y="1314730"/>
              <a:ext cx="574710" cy="215444"/>
              <a:chOff x="7982722" y="1069224"/>
              <a:chExt cx="574710" cy="215444"/>
            </a:xfrm>
          </p:grpSpPr>
          <p:sp>
            <p:nvSpPr>
              <p:cNvPr id="452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4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5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Oval 457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9" name="Group 458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60" name="Rectangle 45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61" name="TextBox 46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70" name="Group 569"/>
          <p:cNvGrpSpPr/>
          <p:nvPr/>
        </p:nvGrpSpPr>
        <p:grpSpPr>
          <a:xfrm>
            <a:off x="374294" y="1527121"/>
            <a:ext cx="700253" cy="280634"/>
            <a:chOff x="292283" y="1795651"/>
            <a:chExt cx="700253" cy="280634"/>
          </a:xfrm>
        </p:grpSpPr>
        <p:sp>
          <p:nvSpPr>
            <p:cNvPr id="407" name="AutoShape 148"/>
            <p:cNvSpPr>
              <a:spLocks noChangeArrowheads="1"/>
            </p:cNvSpPr>
            <p:nvPr/>
          </p:nvSpPr>
          <p:spPr bwMode="auto">
            <a:xfrm>
              <a:off x="292283" y="17956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8" name="Line 154"/>
            <p:cNvSpPr>
              <a:spLocks noChangeShapeType="1"/>
            </p:cNvSpPr>
            <p:nvPr/>
          </p:nvSpPr>
          <p:spPr bwMode="auto">
            <a:xfrm>
              <a:off x="394935" y="186084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Oval 158"/>
            <p:cNvSpPr>
              <a:spLocks noChangeArrowheads="1"/>
            </p:cNvSpPr>
            <p:nvPr/>
          </p:nvSpPr>
          <p:spPr bwMode="auto">
            <a:xfrm>
              <a:off x="356134" y="184315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0" name="Rectangle 167"/>
            <p:cNvSpPr>
              <a:spLocks noChangeArrowheads="1"/>
            </p:cNvSpPr>
            <p:nvPr/>
          </p:nvSpPr>
          <p:spPr bwMode="auto">
            <a:xfrm>
              <a:off x="776361" y="182549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63" name="Group 462"/>
            <p:cNvGrpSpPr/>
            <p:nvPr/>
          </p:nvGrpSpPr>
          <p:grpSpPr>
            <a:xfrm>
              <a:off x="357707" y="1860841"/>
              <a:ext cx="574710" cy="215444"/>
              <a:chOff x="7982722" y="1069224"/>
              <a:chExt cx="574710" cy="215444"/>
            </a:xfrm>
          </p:grpSpPr>
          <p:sp>
            <p:nvSpPr>
              <p:cNvPr id="464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6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6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" name="Group 470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73" name="TextBox 47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68" name="Group 567"/>
          <p:cNvGrpSpPr/>
          <p:nvPr/>
        </p:nvGrpSpPr>
        <p:grpSpPr>
          <a:xfrm>
            <a:off x="374294" y="2345412"/>
            <a:ext cx="700253" cy="302929"/>
            <a:chOff x="281157" y="2859547"/>
            <a:chExt cx="700253" cy="302929"/>
          </a:xfrm>
        </p:grpSpPr>
        <p:sp>
          <p:nvSpPr>
            <p:cNvPr id="411" name="AutoShape 148"/>
            <p:cNvSpPr>
              <a:spLocks noChangeArrowheads="1"/>
            </p:cNvSpPr>
            <p:nvPr/>
          </p:nvSpPr>
          <p:spPr bwMode="auto">
            <a:xfrm>
              <a:off x="281157" y="291117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2" name="Line 154"/>
            <p:cNvSpPr>
              <a:spLocks noChangeShapeType="1"/>
            </p:cNvSpPr>
            <p:nvPr/>
          </p:nvSpPr>
          <p:spPr bwMode="auto">
            <a:xfrm>
              <a:off x="383809" y="309065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Oval 158"/>
            <p:cNvSpPr>
              <a:spLocks noChangeArrowheads="1"/>
            </p:cNvSpPr>
            <p:nvPr/>
          </p:nvSpPr>
          <p:spPr bwMode="auto">
            <a:xfrm>
              <a:off x="345008" y="30729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4" name="Rectangle 167"/>
            <p:cNvSpPr>
              <a:spLocks noChangeArrowheads="1"/>
            </p:cNvSpPr>
            <p:nvPr/>
          </p:nvSpPr>
          <p:spPr bwMode="auto">
            <a:xfrm>
              <a:off x="765235" y="305531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88" name="Group 487"/>
            <p:cNvGrpSpPr/>
            <p:nvPr/>
          </p:nvGrpSpPr>
          <p:grpSpPr>
            <a:xfrm>
              <a:off x="342498" y="2859547"/>
              <a:ext cx="574710" cy="215444"/>
              <a:chOff x="7982722" y="1069224"/>
              <a:chExt cx="574710" cy="215444"/>
            </a:xfrm>
          </p:grpSpPr>
          <p:sp>
            <p:nvSpPr>
              <p:cNvPr id="489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1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92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3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96" name="Group 495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97" name="Rectangle 496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98" name="TextBox 497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66" name="Group 565"/>
          <p:cNvGrpSpPr/>
          <p:nvPr/>
        </p:nvGrpSpPr>
        <p:grpSpPr>
          <a:xfrm>
            <a:off x="374294" y="3221428"/>
            <a:ext cx="700253" cy="338189"/>
            <a:chOff x="291198" y="3913272"/>
            <a:chExt cx="700253" cy="338189"/>
          </a:xfrm>
        </p:grpSpPr>
        <p:sp>
          <p:nvSpPr>
            <p:cNvPr id="432" name="AutoShape 148"/>
            <p:cNvSpPr>
              <a:spLocks noChangeArrowheads="1"/>
            </p:cNvSpPr>
            <p:nvPr/>
          </p:nvSpPr>
          <p:spPr bwMode="auto">
            <a:xfrm>
              <a:off x="291198" y="396771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505" name="Group 504"/>
            <p:cNvGrpSpPr/>
            <p:nvPr/>
          </p:nvGrpSpPr>
          <p:grpSpPr>
            <a:xfrm>
              <a:off x="342498" y="3913272"/>
              <a:ext cx="574710" cy="215444"/>
              <a:chOff x="7982722" y="1069224"/>
              <a:chExt cx="574710" cy="215444"/>
            </a:xfrm>
          </p:grpSpPr>
          <p:sp>
            <p:nvSpPr>
              <p:cNvPr id="506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08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09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0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Oval 511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13" name="Group 512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514" name="Rectangle 513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516" name="Group 515"/>
            <p:cNvGrpSpPr/>
            <p:nvPr/>
          </p:nvGrpSpPr>
          <p:grpSpPr>
            <a:xfrm>
              <a:off x="342107" y="4036017"/>
              <a:ext cx="572746" cy="215444"/>
              <a:chOff x="7970663" y="764033"/>
              <a:chExt cx="572746" cy="215444"/>
            </a:xfrm>
          </p:grpSpPr>
          <p:sp>
            <p:nvSpPr>
              <p:cNvPr id="51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0" name="Group 51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23" name="TextBox 52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521" name="Oval 52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64" name="Group 563"/>
          <p:cNvGrpSpPr/>
          <p:nvPr/>
        </p:nvGrpSpPr>
        <p:grpSpPr>
          <a:xfrm>
            <a:off x="374294" y="4120794"/>
            <a:ext cx="700253" cy="251299"/>
            <a:chOff x="281157" y="5067862"/>
            <a:chExt cx="700253" cy="251299"/>
          </a:xfrm>
        </p:grpSpPr>
        <p:sp>
          <p:nvSpPr>
            <p:cNvPr id="419" name="AutoShape 148"/>
            <p:cNvSpPr>
              <a:spLocks noChangeArrowheads="1"/>
            </p:cNvSpPr>
            <p:nvPr/>
          </p:nvSpPr>
          <p:spPr bwMode="auto">
            <a:xfrm>
              <a:off x="281157" y="50678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0" name="Line 154"/>
            <p:cNvSpPr>
              <a:spLocks noChangeShapeType="1"/>
            </p:cNvSpPr>
            <p:nvPr/>
          </p:nvSpPr>
          <p:spPr bwMode="auto">
            <a:xfrm>
              <a:off x="383809" y="52473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Oval 158"/>
            <p:cNvSpPr>
              <a:spLocks noChangeArrowheads="1"/>
            </p:cNvSpPr>
            <p:nvPr/>
          </p:nvSpPr>
          <p:spPr bwMode="auto">
            <a:xfrm>
              <a:off x="345008" y="52296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2" name="Rectangle 167"/>
            <p:cNvSpPr>
              <a:spLocks noChangeArrowheads="1"/>
            </p:cNvSpPr>
            <p:nvPr/>
          </p:nvSpPr>
          <p:spPr bwMode="auto">
            <a:xfrm>
              <a:off x="765235" y="52119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538" name="Group 537"/>
            <p:cNvGrpSpPr/>
            <p:nvPr/>
          </p:nvGrpSpPr>
          <p:grpSpPr>
            <a:xfrm>
              <a:off x="344688" y="5082816"/>
              <a:ext cx="574710" cy="109209"/>
              <a:chOff x="7980639" y="1445094"/>
              <a:chExt cx="574710" cy="109209"/>
            </a:xfrm>
          </p:grpSpPr>
          <p:sp>
            <p:nvSpPr>
              <p:cNvPr id="539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1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42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3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90" name="Group 389"/>
          <p:cNvGrpSpPr/>
          <p:nvPr/>
        </p:nvGrpSpPr>
        <p:grpSpPr>
          <a:xfrm>
            <a:off x="5888793" y="1515588"/>
            <a:ext cx="574710" cy="215444"/>
            <a:chOff x="7952527" y="1957989"/>
            <a:chExt cx="574710" cy="215444"/>
          </a:xfrm>
        </p:grpSpPr>
        <p:sp>
          <p:nvSpPr>
            <p:cNvPr id="392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6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9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0" name="Oval 39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1" name="Oval 40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2" name="Group 40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403" name="Rectangle 40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405" name="Group 404"/>
          <p:cNvGrpSpPr/>
          <p:nvPr/>
        </p:nvGrpSpPr>
        <p:grpSpPr>
          <a:xfrm>
            <a:off x="5888793" y="1875146"/>
            <a:ext cx="574710" cy="109209"/>
            <a:chOff x="7972098" y="1722628"/>
            <a:chExt cx="574710" cy="109209"/>
          </a:xfrm>
        </p:grpSpPr>
        <p:sp>
          <p:nvSpPr>
            <p:cNvPr id="406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2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73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" name="Oval 573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12505" y="4396370"/>
            <a:ext cx="3515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://www.knockoutmouse.org/about/targeting-</a:t>
            </a:r>
            <a:r>
              <a:rPr lang="en-US" sz="1000" dirty="0" smtClean="0">
                <a:hlinkClick r:id="rId2"/>
              </a:rPr>
              <a:t>strategies</a:t>
            </a:r>
            <a:endParaRPr lang="en-US" sz="1000" dirty="0" smtClean="0"/>
          </a:p>
          <a:p>
            <a:r>
              <a:rPr lang="en-US" sz="1000" dirty="0" smtClean="0"/>
              <a:t>for definitions of tm1, tm1a, etc.</a:t>
            </a:r>
            <a:endParaRPr lang="en-US" sz="1000" dirty="0"/>
          </a:p>
        </p:txBody>
      </p:sp>
      <p:grpSp>
        <p:nvGrpSpPr>
          <p:cNvPr id="575" name="Group 574"/>
          <p:cNvGrpSpPr/>
          <p:nvPr/>
        </p:nvGrpSpPr>
        <p:grpSpPr>
          <a:xfrm>
            <a:off x="2913451" y="1977620"/>
            <a:ext cx="574710" cy="215444"/>
            <a:chOff x="7952527" y="1957989"/>
            <a:chExt cx="574710" cy="215444"/>
          </a:xfrm>
        </p:grpSpPr>
        <p:sp>
          <p:nvSpPr>
            <p:cNvPr id="57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7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0" name="Oval 57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1" name="Oval 58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82" name="Group 58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583" name="Rectangle 58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584" name="TextBox 58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2091435" y="2829300"/>
            <a:ext cx="574710" cy="215444"/>
            <a:chOff x="7952527" y="1957989"/>
            <a:chExt cx="574710" cy="215444"/>
          </a:xfrm>
        </p:grpSpPr>
        <p:sp>
          <p:nvSpPr>
            <p:cNvPr id="58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8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90" name="Oval 58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1" name="Oval 59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2" name="Group 59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593" name="Rectangle 59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595" name="Group 594"/>
          <p:cNvGrpSpPr/>
          <p:nvPr/>
        </p:nvGrpSpPr>
        <p:grpSpPr>
          <a:xfrm>
            <a:off x="2091435" y="3667589"/>
            <a:ext cx="574710" cy="215444"/>
            <a:chOff x="7952527" y="1957989"/>
            <a:chExt cx="574710" cy="215444"/>
          </a:xfrm>
        </p:grpSpPr>
        <p:sp>
          <p:nvSpPr>
            <p:cNvPr id="59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9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9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00" name="Oval 59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1" name="Oval 60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02" name="Group 60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03" name="Rectangle 60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04" name="TextBox 60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05" name="Group 604"/>
          <p:cNvGrpSpPr/>
          <p:nvPr/>
        </p:nvGrpSpPr>
        <p:grpSpPr>
          <a:xfrm>
            <a:off x="2091435" y="4954990"/>
            <a:ext cx="574710" cy="215444"/>
            <a:chOff x="7952527" y="1957989"/>
            <a:chExt cx="574710" cy="215444"/>
          </a:xfrm>
        </p:grpSpPr>
        <p:sp>
          <p:nvSpPr>
            <p:cNvPr id="60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0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0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0" name="Oval 60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1" name="Oval 61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2" name="Group 61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13" name="Rectangle 61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15" name="Group 614"/>
          <p:cNvGrpSpPr/>
          <p:nvPr/>
        </p:nvGrpSpPr>
        <p:grpSpPr>
          <a:xfrm>
            <a:off x="2913451" y="378160"/>
            <a:ext cx="574710" cy="70694"/>
            <a:chOff x="7972098" y="2383847"/>
            <a:chExt cx="574710" cy="70694"/>
          </a:xfrm>
        </p:grpSpPr>
        <p:sp>
          <p:nvSpPr>
            <p:cNvPr id="61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619" name="Group 618"/>
          <p:cNvGrpSpPr/>
          <p:nvPr/>
        </p:nvGrpSpPr>
        <p:grpSpPr>
          <a:xfrm>
            <a:off x="2091435" y="378160"/>
            <a:ext cx="574710" cy="70694"/>
            <a:chOff x="7972098" y="2383847"/>
            <a:chExt cx="574710" cy="70694"/>
          </a:xfrm>
        </p:grpSpPr>
        <p:sp>
          <p:nvSpPr>
            <p:cNvPr id="62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2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623" name="TextBox 622"/>
          <p:cNvSpPr txBox="1"/>
          <p:nvPr/>
        </p:nvSpPr>
        <p:spPr>
          <a:xfrm>
            <a:off x="4412839" y="4966236"/>
            <a:ext cx="9324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tm1f</a:t>
            </a:r>
            <a:r>
              <a:rPr lang="en-US" sz="1400" dirty="0"/>
              <a:t>/</a:t>
            </a:r>
            <a:r>
              <a:rPr lang="en-US" sz="1400" dirty="0" smtClean="0"/>
              <a:t>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/tm1e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</a:t>
            </a:r>
            <a:endParaRPr lang="en-US" sz="1400" dirty="0"/>
          </a:p>
        </p:txBody>
      </p:sp>
      <p:grpSp>
        <p:nvGrpSpPr>
          <p:cNvPr id="624" name="Group 623"/>
          <p:cNvGrpSpPr/>
          <p:nvPr/>
        </p:nvGrpSpPr>
        <p:grpSpPr>
          <a:xfrm>
            <a:off x="6297347" y="5355657"/>
            <a:ext cx="572746" cy="215444"/>
            <a:chOff x="7970663" y="764033"/>
            <a:chExt cx="572746" cy="215444"/>
          </a:xfrm>
        </p:grpSpPr>
        <p:sp>
          <p:nvSpPr>
            <p:cNvPr id="625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27" name="Oval 626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28" name="Group 627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30" name="Rectangle 629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31" name="TextBox 630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29" name="Oval 628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32" name="Group 631"/>
          <p:cNvGrpSpPr/>
          <p:nvPr/>
        </p:nvGrpSpPr>
        <p:grpSpPr>
          <a:xfrm>
            <a:off x="6297347" y="4918637"/>
            <a:ext cx="572746" cy="215444"/>
            <a:chOff x="7970663" y="764033"/>
            <a:chExt cx="572746" cy="215444"/>
          </a:xfrm>
        </p:grpSpPr>
        <p:sp>
          <p:nvSpPr>
            <p:cNvPr id="633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" name="Oval 634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36" name="Group 635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38" name="Rectangle 637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39" name="TextBox 63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37" name="Oval 636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0" name="Group 639"/>
          <p:cNvGrpSpPr/>
          <p:nvPr/>
        </p:nvGrpSpPr>
        <p:grpSpPr>
          <a:xfrm>
            <a:off x="2915415" y="6240742"/>
            <a:ext cx="572746" cy="215444"/>
            <a:chOff x="7970663" y="764033"/>
            <a:chExt cx="572746" cy="215444"/>
          </a:xfrm>
        </p:grpSpPr>
        <p:sp>
          <p:nvSpPr>
            <p:cNvPr id="641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43" name="Oval 642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44" name="Group 643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46" name="Rectangle 645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45" name="Oval 644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8" name="Group 647"/>
          <p:cNvGrpSpPr/>
          <p:nvPr/>
        </p:nvGrpSpPr>
        <p:grpSpPr>
          <a:xfrm>
            <a:off x="2915415" y="5813495"/>
            <a:ext cx="572746" cy="215444"/>
            <a:chOff x="7970663" y="764033"/>
            <a:chExt cx="572746" cy="215444"/>
          </a:xfrm>
        </p:grpSpPr>
        <p:sp>
          <p:nvSpPr>
            <p:cNvPr id="649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51" name="Oval 650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52" name="Group 651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54" name="Rectangle 653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55" name="TextBox 654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53" name="Oval 652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56" name="Group 655"/>
          <p:cNvGrpSpPr/>
          <p:nvPr/>
        </p:nvGrpSpPr>
        <p:grpSpPr>
          <a:xfrm>
            <a:off x="2913451" y="5471262"/>
            <a:ext cx="574710" cy="70694"/>
            <a:chOff x="7972098" y="2383847"/>
            <a:chExt cx="574710" cy="70694"/>
          </a:xfrm>
        </p:grpSpPr>
        <p:sp>
          <p:nvSpPr>
            <p:cNvPr id="657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59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453241" y="4952055"/>
            <a:ext cx="574710" cy="215444"/>
            <a:chOff x="7952527" y="1957989"/>
            <a:chExt cx="574710" cy="215444"/>
          </a:xfrm>
        </p:grpSpPr>
        <p:sp>
          <p:nvSpPr>
            <p:cNvPr id="671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73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74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75" name="Oval 674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6" name="Oval 675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7" name="Group 676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78" name="Rectangle 677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80" name="Group 679"/>
          <p:cNvGrpSpPr/>
          <p:nvPr/>
        </p:nvGrpSpPr>
        <p:grpSpPr>
          <a:xfrm>
            <a:off x="5453241" y="5423129"/>
            <a:ext cx="574710" cy="109209"/>
            <a:chOff x="7972098" y="1722628"/>
            <a:chExt cx="574710" cy="109209"/>
          </a:xfrm>
        </p:grpSpPr>
        <p:sp>
          <p:nvSpPr>
            <p:cNvPr id="681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3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84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5" name="Oval 684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2091435" y="5876137"/>
            <a:ext cx="574710" cy="109209"/>
            <a:chOff x="7980639" y="1445094"/>
            <a:chExt cx="574710" cy="109209"/>
          </a:xfrm>
        </p:grpSpPr>
        <p:sp>
          <p:nvSpPr>
            <p:cNvPr id="687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9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90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1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2" name="Oval 691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2091435" y="6240742"/>
            <a:ext cx="574710" cy="215444"/>
            <a:chOff x="7982722" y="1069224"/>
            <a:chExt cx="574710" cy="215444"/>
          </a:xfrm>
        </p:grpSpPr>
        <p:sp>
          <p:nvSpPr>
            <p:cNvPr id="694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97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8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9" name="Oval 698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0" name="Oval 699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01" name="Group 700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702" name="Rectangle 701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703" name="TextBox 702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374294" y="5797456"/>
            <a:ext cx="700253" cy="286087"/>
            <a:chOff x="291198" y="894351"/>
            <a:chExt cx="700253" cy="286087"/>
          </a:xfrm>
        </p:grpSpPr>
        <p:sp>
          <p:nvSpPr>
            <p:cNvPr id="705" name="AutoShape 148"/>
            <p:cNvSpPr>
              <a:spLocks noChangeArrowheads="1"/>
            </p:cNvSpPr>
            <p:nvPr/>
          </p:nvSpPr>
          <p:spPr bwMode="auto">
            <a:xfrm>
              <a:off x="291198" y="8943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06" name="Group 705"/>
            <p:cNvGrpSpPr/>
            <p:nvPr/>
          </p:nvGrpSpPr>
          <p:grpSpPr>
            <a:xfrm>
              <a:off x="355049" y="913088"/>
              <a:ext cx="574710" cy="109209"/>
              <a:chOff x="7980639" y="1445094"/>
              <a:chExt cx="574710" cy="109209"/>
            </a:xfrm>
          </p:grpSpPr>
          <p:sp>
            <p:nvSpPr>
              <p:cNvPr id="715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7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1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0" name="Oval 719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07" name="Group 706"/>
            <p:cNvGrpSpPr/>
            <p:nvPr/>
          </p:nvGrpSpPr>
          <p:grpSpPr>
            <a:xfrm>
              <a:off x="357013" y="964994"/>
              <a:ext cx="572746" cy="215444"/>
              <a:chOff x="7970663" y="764033"/>
              <a:chExt cx="572746" cy="215444"/>
            </a:xfrm>
          </p:grpSpPr>
          <p:sp>
            <p:nvSpPr>
              <p:cNvPr id="708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0" name="Oval 709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11" name="Group 710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13" name="Rectangle 712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14" name="TextBox 713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12" name="Oval 711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374294" y="6181345"/>
            <a:ext cx="700253" cy="338096"/>
            <a:chOff x="291198" y="1376488"/>
            <a:chExt cx="700253" cy="338096"/>
          </a:xfrm>
        </p:grpSpPr>
        <p:sp>
          <p:nvSpPr>
            <p:cNvPr id="722" name="AutoShape 148"/>
            <p:cNvSpPr>
              <a:spLocks noChangeArrowheads="1"/>
            </p:cNvSpPr>
            <p:nvPr/>
          </p:nvSpPr>
          <p:spPr bwMode="auto">
            <a:xfrm>
              <a:off x="291198" y="142865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23" name="Group 722"/>
            <p:cNvGrpSpPr/>
            <p:nvPr/>
          </p:nvGrpSpPr>
          <p:grpSpPr>
            <a:xfrm>
              <a:off x="355049" y="1376488"/>
              <a:ext cx="574710" cy="215444"/>
              <a:chOff x="7982722" y="1069224"/>
              <a:chExt cx="574710" cy="215444"/>
            </a:xfrm>
          </p:grpSpPr>
          <p:sp>
            <p:nvSpPr>
              <p:cNvPr id="732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4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3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7" name="Oval 736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" name="Oval 737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39" name="Group 738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740" name="Rectangle 73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41" name="TextBox 74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724" name="Group 723"/>
            <p:cNvGrpSpPr/>
            <p:nvPr/>
          </p:nvGrpSpPr>
          <p:grpSpPr>
            <a:xfrm>
              <a:off x="357013" y="1499140"/>
              <a:ext cx="572746" cy="215444"/>
              <a:chOff x="7970663" y="764033"/>
              <a:chExt cx="572746" cy="215444"/>
            </a:xfrm>
          </p:grpSpPr>
          <p:sp>
            <p:nvSpPr>
              <p:cNvPr id="72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7" name="Oval 72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28" name="Group 72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30" name="Rectangle 72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31" name="TextBox 73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29" name="Oval 72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42" name="Group 741"/>
          <p:cNvGrpSpPr/>
          <p:nvPr/>
        </p:nvGrpSpPr>
        <p:grpSpPr>
          <a:xfrm>
            <a:off x="3642087" y="5388644"/>
            <a:ext cx="700253" cy="286802"/>
            <a:chOff x="291198" y="1970406"/>
            <a:chExt cx="700253" cy="286802"/>
          </a:xfrm>
        </p:grpSpPr>
        <p:sp>
          <p:nvSpPr>
            <p:cNvPr id="743" name="AutoShape 148"/>
            <p:cNvSpPr>
              <a:spLocks noChangeArrowheads="1"/>
            </p:cNvSpPr>
            <p:nvPr/>
          </p:nvSpPr>
          <p:spPr bwMode="auto">
            <a:xfrm>
              <a:off x="291198" y="197040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44" name="Group 743"/>
            <p:cNvGrpSpPr/>
            <p:nvPr/>
          </p:nvGrpSpPr>
          <p:grpSpPr>
            <a:xfrm>
              <a:off x="357013" y="1983704"/>
              <a:ext cx="574710" cy="109209"/>
              <a:chOff x="7972098" y="1722628"/>
              <a:chExt cx="574710" cy="109209"/>
            </a:xfrm>
          </p:grpSpPr>
          <p:sp>
            <p:nvSpPr>
              <p:cNvPr id="753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55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56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57" name="Oval 756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45" name="Group 744"/>
            <p:cNvGrpSpPr/>
            <p:nvPr/>
          </p:nvGrpSpPr>
          <p:grpSpPr>
            <a:xfrm>
              <a:off x="355049" y="2041764"/>
              <a:ext cx="572746" cy="215444"/>
              <a:chOff x="7970663" y="764033"/>
              <a:chExt cx="572746" cy="215444"/>
            </a:xfrm>
          </p:grpSpPr>
          <p:sp>
            <p:nvSpPr>
              <p:cNvPr id="74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48" name="Oval 74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49" name="Group 74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51" name="Rectangle 75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52" name="TextBox 75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50" name="Oval 74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58" name="Group 757"/>
          <p:cNvGrpSpPr/>
          <p:nvPr/>
        </p:nvGrpSpPr>
        <p:grpSpPr>
          <a:xfrm>
            <a:off x="3657725" y="4899013"/>
            <a:ext cx="700253" cy="336905"/>
            <a:chOff x="291198" y="2428589"/>
            <a:chExt cx="700253" cy="336905"/>
          </a:xfrm>
        </p:grpSpPr>
        <p:sp>
          <p:nvSpPr>
            <p:cNvPr id="759" name="AutoShape 148"/>
            <p:cNvSpPr>
              <a:spLocks noChangeArrowheads="1"/>
            </p:cNvSpPr>
            <p:nvPr/>
          </p:nvSpPr>
          <p:spPr bwMode="auto">
            <a:xfrm>
              <a:off x="291198" y="248175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60" name="Group 759"/>
            <p:cNvGrpSpPr/>
            <p:nvPr/>
          </p:nvGrpSpPr>
          <p:grpSpPr>
            <a:xfrm>
              <a:off x="357013" y="2428589"/>
              <a:ext cx="574710" cy="215444"/>
              <a:chOff x="7952527" y="1957989"/>
              <a:chExt cx="574710" cy="215444"/>
            </a:xfrm>
          </p:grpSpPr>
          <p:sp>
            <p:nvSpPr>
              <p:cNvPr id="769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71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72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73" name="Oval 772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" name="Oval 773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75" name="Group 774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776" name="Rectangle 77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77" name="TextBox 77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761" name="Group 760"/>
            <p:cNvGrpSpPr/>
            <p:nvPr/>
          </p:nvGrpSpPr>
          <p:grpSpPr>
            <a:xfrm>
              <a:off x="355049" y="2550050"/>
              <a:ext cx="572746" cy="215444"/>
              <a:chOff x="7970663" y="764033"/>
              <a:chExt cx="572746" cy="215444"/>
            </a:xfrm>
          </p:grpSpPr>
          <p:sp>
            <p:nvSpPr>
              <p:cNvPr id="76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64" name="Oval 76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67" name="Rectangle 76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68" name="TextBox 76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66" name="Oval 76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76254" y="1909078"/>
            <a:ext cx="700253" cy="329758"/>
            <a:chOff x="376254" y="1909078"/>
            <a:chExt cx="700253" cy="329758"/>
          </a:xfrm>
        </p:grpSpPr>
        <p:sp>
          <p:nvSpPr>
            <p:cNvPr id="794" name="AutoShape 148"/>
            <p:cNvSpPr>
              <a:spLocks noChangeArrowheads="1"/>
            </p:cNvSpPr>
            <p:nvPr/>
          </p:nvSpPr>
          <p:spPr bwMode="auto">
            <a:xfrm>
              <a:off x="376254" y="195934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04" name="Group 803"/>
            <p:cNvGrpSpPr/>
            <p:nvPr/>
          </p:nvGrpSpPr>
          <p:grpSpPr>
            <a:xfrm>
              <a:off x="441682" y="1909078"/>
              <a:ext cx="572746" cy="215444"/>
              <a:chOff x="7970663" y="764033"/>
              <a:chExt cx="572746" cy="215444"/>
            </a:xfrm>
          </p:grpSpPr>
          <p:sp>
            <p:nvSpPr>
              <p:cNvPr id="80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07" name="Oval 80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08" name="Group 80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810" name="Rectangle 80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11" name="TextBox 81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809" name="Oval 80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812" name="Group 811"/>
            <p:cNvGrpSpPr/>
            <p:nvPr/>
          </p:nvGrpSpPr>
          <p:grpSpPr>
            <a:xfrm>
              <a:off x="435635" y="2023392"/>
              <a:ext cx="574710" cy="215444"/>
              <a:chOff x="7952527" y="1957989"/>
              <a:chExt cx="574710" cy="215444"/>
            </a:xfrm>
          </p:grpSpPr>
          <p:sp>
            <p:nvSpPr>
              <p:cNvPr id="81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1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1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17" name="Oval 81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" name="Oval 81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19" name="Group 81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20" name="Rectangle 81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21" name="TextBox 82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374294" y="2774722"/>
            <a:ext cx="700253" cy="305877"/>
            <a:chOff x="374294" y="2774722"/>
            <a:chExt cx="700253" cy="305877"/>
          </a:xfrm>
        </p:grpSpPr>
        <p:sp>
          <p:nvSpPr>
            <p:cNvPr id="801" name="AutoShape 148"/>
            <p:cNvSpPr>
              <a:spLocks noChangeArrowheads="1"/>
            </p:cNvSpPr>
            <p:nvPr/>
          </p:nvSpPr>
          <p:spPr bwMode="auto">
            <a:xfrm>
              <a:off x="374294" y="282930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22" name="Group 821"/>
            <p:cNvGrpSpPr/>
            <p:nvPr/>
          </p:nvGrpSpPr>
          <p:grpSpPr>
            <a:xfrm>
              <a:off x="436181" y="2774722"/>
              <a:ext cx="574710" cy="215444"/>
              <a:chOff x="7952527" y="1957989"/>
              <a:chExt cx="574710" cy="215444"/>
            </a:xfrm>
          </p:grpSpPr>
          <p:sp>
            <p:nvSpPr>
              <p:cNvPr id="82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2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2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27" name="Oval 82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8" name="Oval 82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29" name="Group 82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30" name="Rectangle 82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31" name="TextBox 83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32" name="Group 831"/>
            <p:cNvGrpSpPr/>
            <p:nvPr/>
          </p:nvGrpSpPr>
          <p:grpSpPr>
            <a:xfrm>
              <a:off x="435635" y="2978895"/>
              <a:ext cx="574710" cy="70694"/>
              <a:chOff x="7972098" y="2383847"/>
              <a:chExt cx="574710" cy="70694"/>
            </a:xfrm>
          </p:grpSpPr>
          <p:sp>
            <p:nvSpPr>
              <p:cNvPr id="833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35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76254" y="3636789"/>
            <a:ext cx="700253" cy="336059"/>
            <a:chOff x="376254" y="3636789"/>
            <a:chExt cx="700253" cy="336059"/>
          </a:xfrm>
        </p:grpSpPr>
        <p:sp>
          <p:nvSpPr>
            <p:cNvPr id="802" name="AutoShape 148"/>
            <p:cNvSpPr>
              <a:spLocks noChangeArrowheads="1"/>
            </p:cNvSpPr>
            <p:nvPr/>
          </p:nvSpPr>
          <p:spPr bwMode="auto">
            <a:xfrm>
              <a:off x="376254" y="36879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36" name="Group 835"/>
            <p:cNvGrpSpPr/>
            <p:nvPr/>
          </p:nvGrpSpPr>
          <p:grpSpPr>
            <a:xfrm>
              <a:off x="436181" y="3636789"/>
              <a:ext cx="574710" cy="215444"/>
              <a:chOff x="7952527" y="1957989"/>
              <a:chExt cx="574710" cy="215444"/>
            </a:xfrm>
          </p:grpSpPr>
          <p:sp>
            <p:nvSpPr>
              <p:cNvPr id="837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39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40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41" name="Oval 840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Oval 841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43" name="Group 842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44" name="Rectangle 843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45" name="TextBox 844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46" name="Group 845"/>
            <p:cNvGrpSpPr/>
            <p:nvPr/>
          </p:nvGrpSpPr>
          <p:grpSpPr>
            <a:xfrm>
              <a:off x="439024" y="3757404"/>
              <a:ext cx="572746" cy="215444"/>
              <a:chOff x="7970663" y="764033"/>
              <a:chExt cx="572746" cy="215444"/>
            </a:xfrm>
          </p:grpSpPr>
          <p:sp>
            <p:nvSpPr>
              <p:cNvPr id="84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49" name="Oval 84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50" name="Group 84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852" name="Rectangle 85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53" name="TextBox 85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851" name="Oval 85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76254" y="4472065"/>
            <a:ext cx="700253" cy="304613"/>
            <a:chOff x="376254" y="4472065"/>
            <a:chExt cx="700253" cy="304613"/>
          </a:xfrm>
        </p:grpSpPr>
        <p:sp>
          <p:nvSpPr>
            <p:cNvPr id="803" name="AutoShape 148"/>
            <p:cNvSpPr>
              <a:spLocks noChangeArrowheads="1"/>
            </p:cNvSpPr>
            <p:nvPr/>
          </p:nvSpPr>
          <p:spPr bwMode="auto">
            <a:xfrm>
              <a:off x="376254" y="452537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54" name="Group 853"/>
            <p:cNvGrpSpPr/>
            <p:nvPr/>
          </p:nvGrpSpPr>
          <p:grpSpPr>
            <a:xfrm>
              <a:off x="423239" y="4472065"/>
              <a:ext cx="574710" cy="215444"/>
              <a:chOff x="7982722" y="1069224"/>
              <a:chExt cx="574710" cy="215444"/>
            </a:xfrm>
          </p:grpSpPr>
          <p:sp>
            <p:nvSpPr>
              <p:cNvPr id="855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7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5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60" name="Oval 859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1" name="Oval 860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62" name="Group 861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863" name="Rectangle 86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64" name="TextBox 86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65" name="Group 864"/>
            <p:cNvGrpSpPr/>
            <p:nvPr/>
          </p:nvGrpSpPr>
          <p:grpSpPr>
            <a:xfrm>
              <a:off x="425594" y="4671898"/>
              <a:ext cx="574710" cy="70694"/>
              <a:chOff x="7972098" y="2383847"/>
              <a:chExt cx="574710" cy="70694"/>
            </a:xfrm>
          </p:grpSpPr>
          <p:sp>
            <p:nvSpPr>
              <p:cNvPr id="866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68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869" name="Group 868"/>
          <p:cNvGrpSpPr/>
          <p:nvPr/>
        </p:nvGrpSpPr>
        <p:grpSpPr>
          <a:xfrm>
            <a:off x="5453241" y="5890542"/>
            <a:ext cx="574710" cy="70694"/>
            <a:chOff x="7972098" y="2383847"/>
            <a:chExt cx="574710" cy="70694"/>
          </a:xfrm>
        </p:grpSpPr>
        <p:sp>
          <p:nvSpPr>
            <p:cNvPr id="87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6297347" y="5819407"/>
            <a:ext cx="574710" cy="215444"/>
            <a:chOff x="7952527" y="1957989"/>
            <a:chExt cx="574710" cy="215444"/>
          </a:xfrm>
        </p:grpSpPr>
        <p:sp>
          <p:nvSpPr>
            <p:cNvPr id="874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6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877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8" name="Oval 877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9" name="Oval 878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80" name="Group 879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881" name="Rectangle 880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82" name="TextBox 881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642087" y="5809510"/>
            <a:ext cx="700253" cy="271536"/>
            <a:chOff x="4043556" y="4064702"/>
            <a:chExt cx="700253" cy="271536"/>
          </a:xfrm>
        </p:grpSpPr>
        <p:sp>
          <p:nvSpPr>
            <p:cNvPr id="903" name="AutoShape 148"/>
            <p:cNvSpPr>
              <a:spLocks noChangeArrowheads="1"/>
            </p:cNvSpPr>
            <p:nvPr/>
          </p:nvSpPr>
          <p:spPr bwMode="auto">
            <a:xfrm>
              <a:off x="4043556" y="406470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04" name="Group 903"/>
            <p:cNvGrpSpPr/>
            <p:nvPr/>
          </p:nvGrpSpPr>
          <p:grpSpPr>
            <a:xfrm>
              <a:off x="4105443" y="4098838"/>
              <a:ext cx="574710" cy="70694"/>
              <a:chOff x="7972098" y="2383847"/>
              <a:chExt cx="574710" cy="70694"/>
            </a:xfrm>
          </p:grpSpPr>
          <p:sp>
            <p:nvSpPr>
              <p:cNvPr id="9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08" name="Group 907"/>
            <p:cNvGrpSpPr/>
            <p:nvPr/>
          </p:nvGrpSpPr>
          <p:grpSpPr>
            <a:xfrm>
              <a:off x="4105443" y="4120794"/>
              <a:ext cx="574710" cy="215444"/>
              <a:chOff x="7952527" y="1957989"/>
              <a:chExt cx="574710" cy="215444"/>
            </a:xfrm>
          </p:grpSpPr>
          <p:sp>
            <p:nvSpPr>
              <p:cNvPr id="909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11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12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13" name="Oval 912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4" name="Oval 913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15" name="Group 914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916" name="Rectangle 91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17" name="TextBox 91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918" name="Group 917"/>
          <p:cNvGrpSpPr/>
          <p:nvPr/>
        </p:nvGrpSpPr>
        <p:grpSpPr>
          <a:xfrm>
            <a:off x="5451158" y="6312696"/>
            <a:ext cx="574710" cy="70694"/>
            <a:chOff x="7972098" y="2383847"/>
            <a:chExt cx="574710" cy="70694"/>
          </a:xfrm>
        </p:grpSpPr>
        <p:sp>
          <p:nvSpPr>
            <p:cNvPr id="91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1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297347" y="6235031"/>
            <a:ext cx="572746" cy="215444"/>
            <a:chOff x="7970663" y="764033"/>
            <a:chExt cx="572746" cy="215444"/>
          </a:xfrm>
        </p:grpSpPr>
        <p:sp>
          <p:nvSpPr>
            <p:cNvPr id="923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5" name="Oval 924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26" name="Group 925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928" name="Rectangle 927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929" name="TextBox 92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927" name="Oval 926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42087" y="6219173"/>
            <a:ext cx="700253" cy="278188"/>
            <a:chOff x="4043556" y="4474365"/>
            <a:chExt cx="700253" cy="278188"/>
          </a:xfrm>
        </p:grpSpPr>
        <p:sp>
          <p:nvSpPr>
            <p:cNvPr id="930" name="AutoShape 148"/>
            <p:cNvSpPr>
              <a:spLocks noChangeArrowheads="1"/>
            </p:cNvSpPr>
            <p:nvPr/>
          </p:nvSpPr>
          <p:spPr bwMode="auto">
            <a:xfrm>
              <a:off x="4043556" y="447436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31" name="Group 930"/>
            <p:cNvGrpSpPr/>
            <p:nvPr/>
          </p:nvGrpSpPr>
          <p:grpSpPr>
            <a:xfrm>
              <a:off x="4109371" y="4499969"/>
              <a:ext cx="574710" cy="70694"/>
              <a:chOff x="7972098" y="2383847"/>
              <a:chExt cx="574710" cy="70694"/>
            </a:xfrm>
          </p:grpSpPr>
          <p:sp>
            <p:nvSpPr>
              <p:cNvPr id="93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3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35" name="Group 934"/>
            <p:cNvGrpSpPr/>
            <p:nvPr/>
          </p:nvGrpSpPr>
          <p:grpSpPr>
            <a:xfrm>
              <a:off x="4107407" y="4537109"/>
              <a:ext cx="572746" cy="215444"/>
              <a:chOff x="7970663" y="764033"/>
              <a:chExt cx="572746" cy="215444"/>
            </a:xfrm>
          </p:grpSpPr>
          <p:sp>
            <p:nvSpPr>
              <p:cNvPr id="93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38" name="Oval 93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39" name="Group 93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941" name="Rectangle 94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42" name="TextBox 94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940" name="Oval 93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74294" y="4895050"/>
            <a:ext cx="700253" cy="303571"/>
            <a:chOff x="374294" y="4895050"/>
            <a:chExt cx="700253" cy="303571"/>
          </a:xfrm>
        </p:grpSpPr>
        <p:sp>
          <p:nvSpPr>
            <p:cNvPr id="943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44" name="Group 943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945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47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48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49" name="Oval 948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0" name="Oval 949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51" name="Group 950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952" name="Rectangle 95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53" name="TextBox 95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954" name="Group 953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95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5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4294" y="5387294"/>
            <a:ext cx="700253" cy="251299"/>
            <a:chOff x="374294" y="5387294"/>
            <a:chExt cx="700253" cy="251299"/>
          </a:xfrm>
        </p:grpSpPr>
        <p:sp>
          <p:nvSpPr>
            <p:cNvPr id="779" name="AutoShape 148"/>
            <p:cNvSpPr>
              <a:spLocks noChangeArrowheads="1"/>
            </p:cNvSpPr>
            <p:nvPr/>
          </p:nvSpPr>
          <p:spPr bwMode="auto">
            <a:xfrm>
              <a:off x="374294" y="5387294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0" name="Line 154"/>
            <p:cNvSpPr>
              <a:spLocks noChangeShapeType="1"/>
            </p:cNvSpPr>
            <p:nvPr/>
          </p:nvSpPr>
          <p:spPr bwMode="auto">
            <a:xfrm>
              <a:off x="476946" y="5566775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Oval 158"/>
            <p:cNvSpPr>
              <a:spLocks noChangeArrowheads="1"/>
            </p:cNvSpPr>
            <p:nvPr/>
          </p:nvSpPr>
          <p:spPr bwMode="auto">
            <a:xfrm>
              <a:off x="438145" y="5549093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2" name="Rectangle 167"/>
            <p:cNvSpPr>
              <a:spLocks noChangeArrowheads="1"/>
            </p:cNvSpPr>
            <p:nvPr/>
          </p:nvSpPr>
          <p:spPr bwMode="auto">
            <a:xfrm>
              <a:off x="858372" y="5531428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958" name="Group 957"/>
            <p:cNvGrpSpPr/>
            <p:nvPr/>
          </p:nvGrpSpPr>
          <p:grpSpPr>
            <a:xfrm>
              <a:off x="439868" y="5405239"/>
              <a:ext cx="574710" cy="109209"/>
              <a:chOff x="7972098" y="1722628"/>
              <a:chExt cx="574710" cy="109209"/>
            </a:xfrm>
          </p:grpSpPr>
          <p:sp>
            <p:nvSpPr>
              <p:cNvPr id="959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61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62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63" name="Oval 962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64" name="Group 963"/>
          <p:cNvGrpSpPr/>
          <p:nvPr/>
        </p:nvGrpSpPr>
        <p:grpSpPr>
          <a:xfrm>
            <a:off x="2091435" y="5452004"/>
            <a:ext cx="574710" cy="109209"/>
            <a:chOff x="7972098" y="1722628"/>
            <a:chExt cx="574710" cy="109209"/>
          </a:xfrm>
        </p:grpSpPr>
        <p:sp>
          <p:nvSpPr>
            <p:cNvPr id="965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67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968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69" name="Oval 968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84595" y="268141"/>
            <a:ext cx="5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Key: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1.3 Dec 19th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68" name="Group 667"/>
          <p:cNvGrpSpPr/>
          <p:nvPr/>
        </p:nvGrpSpPr>
        <p:grpSpPr>
          <a:xfrm>
            <a:off x="9151539" y="802616"/>
            <a:ext cx="574710" cy="70694"/>
            <a:chOff x="7972098" y="2383847"/>
            <a:chExt cx="574710" cy="70694"/>
          </a:xfrm>
        </p:grpSpPr>
        <p:sp>
          <p:nvSpPr>
            <p:cNvPr id="66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3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784" name="Group 783"/>
          <p:cNvGrpSpPr/>
          <p:nvPr/>
        </p:nvGrpSpPr>
        <p:grpSpPr>
          <a:xfrm>
            <a:off x="8329523" y="802616"/>
            <a:ext cx="574710" cy="70694"/>
            <a:chOff x="7972098" y="2383847"/>
            <a:chExt cx="574710" cy="70694"/>
          </a:xfrm>
        </p:grpSpPr>
        <p:sp>
          <p:nvSpPr>
            <p:cNvPr id="785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7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788" name="TextBox 787"/>
          <p:cNvSpPr txBox="1"/>
          <p:nvPr/>
        </p:nvSpPr>
        <p:spPr>
          <a:xfrm>
            <a:off x="6568097" y="32838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Cre</a:t>
            </a:r>
            <a:r>
              <a:rPr lang="en-US" u="sng" dirty="0" smtClean="0"/>
              <a:t> KI workflow:</a:t>
            </a:r>
            <a:endParaRPr lang="en-US" u="sng" dirty="0"/>
          </a:p>
        </p:txBody>
      </p:sp>
      <p:sp>
        <p:nvSpPr>
          <p:cNvPr id="789" name="TextBox 788"/>
          <p:cNvSpPr txBox="1"/>
          <p:nvPr/>
        </p:nvSpPr>
        <p:spPr>
          <a:xfrm>
            <a:off x="7425036" y="730285"/>
            <a:ext cx="8733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err="1"/>
              <a:t>wt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</a:t>
            </a:r>
          </a:p>
          <a:p>
            <a:pPr fontAlgn="t"/>
            <a:endParaRPr lang="en-US" sz="1400" dirty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/tm1.1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885246" y="2620116"/>
            <a:ext cx="771542" cy="215674"/>
            <a:chOff x="5885246" y="2611650"/>
            <a:chExt cx="771542" cy="215674"/>
          </a:xfrm>
        </p:grpSpPr>
        <p:sp>
          <p:nvSpPr>
            <p:cNvPr id="791" name="Line 154"/>
            <p:cNvSpPr>
              <a:spLocks noChangeShapeType="1"/>
            </p:cNvSpPr>
            <p:nvPr/>
          </p:nvSpPr>
          <p:spPr bwMode="auto">
            <a:xfrm>
              <a:off x="5924047" y="2733650"/>
              <a:ext cx="688336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Oval 158"/>
            <p:cNvSpPr>
              <a:spLocks noChangeArrowheads="1"/>
            </p:cNvSpPr>
            <p:nvPr/>
          </p:nvSpPr>
          <p:spPr bwMode="auto">
            <a:xfrm>
              <a:off x="5885246" y="2715232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96" name="AutoShape 165"/>
            <p:cNvSpPr>
              <a:spLocks noChangeArrowheads="1"/>
            </p:cNvSpPr>
            <p:nvPr/>
          </p:nvSpPr>
          <p:spPr bwMode="auto">
            <a:xfrm rot="16200000" flipH="1">
              <a:off x="6151740" y="2710791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D99694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897338" y="2611880"/>
              <a:ext cx="366027" cy="215444"/>
              <a:chOff x="5970455" y="2478173"/>
              <a:chExt cx="366027" cy="215444"/>
            </a:xfrm>
          </p:grpSpPr>
          <p:sp>
            <p:nvSpPr>
              <p:cNvPr id="800" name="Rectangle 799"/>
              <p:cNvSpPr/>
              <p:nvPr/>
            </p:nvSpPr>
            <p:spPr bwMode="auto">
              <a:xfrm>
                <a:off x="6034852" y="2550027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83" name="TextBox 882"/>
              <p:cNvSpPr txBox="1"/>
              <p:nvPr/>
            </p:nvSpPr>
            <p:spPr>
              <a:xfrm>
                <a:off x="5970455" y="2478173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Cre</a:t>
                </a:r>
                <a:endParaRPr lang="en-US" sz="800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181509" y="2611650"/>
              <a:ext cx="475279" cy="215444"/>
              <a:chOff x="6165185" y="2630573"/>
              <a:chExt cx="475279" cy="215444"/>
            </a:xfrm>
          </p:grpSpPr>
          <p:sp>
            <p:nvSpPr>
              <p:cNvPr id="884" name="Rectangle 883"/>
              <p:cNvSpPr/>
              <p:nvPr/>
            </p:nvSpPr>
            <p:spPr bwMode="auto">
              <a:xfrm>
                <a:off x="6234068" y="2702427"/>
                <a:ext cx="252852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85" name="TextBox 884"/>
              <p:cNvSpPr txBox="1"/>
              <p:nvPr/>
            </p:nvSpPr>
            <p:spPr>
              <a:xfrm>
                <a:off x="6165185" y="2630573"/>
                <a:ext cx="4752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Puro</a:t>
                </a:r>
                <a:endParaRPr lang="en-US" sz="800" dirty="0"/>
              </a:p>
            </p:txBody>
          </p:sp>
        </p:grpSp>
        <p:sp>
          <p:nvSpPr>
            <p:cNvPr id="886" name="AutoShape 165"/>
            <p:cNvSpPr>
              <a:spLocks noChangeArrowheads="1"/>
            </p:cNvSpPr>
            <p:nvPr/>
          </p:nvSpPr>
          <p:spPr bwMode="auto">
            <a:xfrm rot="16200000" flipH="1">
              <a:off x="6490392" y="2710791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88872" y="2895423"/>
            <a:ext cx="723510" cy="215444"/>
            <a:chOff x="5888872" y="2870025"/>
            <a:chExt cx="723510" cy="215444"/>
          </a:xfrm>
        </p:grpSpPr>
        <p:sp>
          <p:nvSpPr>
            <p:cNvPr id="888" name="Line 154"/>
            <p:cNvSpPr>
              <a:spLocks noChangeShapeType="1"/>
            </p:cNvSpPr>
            <p:nvPr/>
          </p:nvSpPr>
          <p:spPr bwMode="auto">
            <a:xfrm>
              <a:off x="5927673" y="2991795"/>
              <a:ext cx="6847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Oval 158"/>
            <p:cNvSpPr>
              <a:spLocks noChangeArrowheads="1"/>
            </p:cNvSpPr>
            <p:nvPr/>
          </p:nvSpPr>
          <p:spPr bwMode="auto">
            <a:xfrm>
              <a:off x="5888872" y="2973377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0" name="AutoShape 165"/>
            <p:cNvSpPr>
              <a:spLocks noChangeArrowheads="1"/>
            </p:cNvSpPr>
            <p:nvPr/>
          </p:nvSpPr>
          <p:spPr bwMode="auto">
            <a:xfrm rot="16200000" flipH="1">
              <a:off x="6155366" y="2968936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D99694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91" name="Group 890"/>
            <p:cNvGrpSpPr/>
            <p:nvPr/>
          </p:nvGrpSpPr>
          <p:grpSpPr>
            <a:xfrm>
              <a:off x="5900964" y="2870025"/>
              <a:ext cx="366027" cy="215444"/>
              <a:chOff x="5970455" y="2478173"/>
              <a:chExt cx="366027" cy="215444"/>
            </a:xfrm>
          </p:grpSpPr>
          <p:sp>
            <p:nvSpPr>
              <p:cNvPr id="896" name="Rectangle 895"/>
              <p:cNvSpPr/>
              <p:nvPr/>
            </p:nvSpPr>
            <p:spPr bwMode="auto">
              <a:xfrm>
                <a:off x="6034852" y="2550027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97" name="TextBox 896"/>
              <p:cNvSpPr txBox="1"/>
              <p:nvPr/>
            </p:nvSpPr>
            <p:spPr>
              <a:xfrm>
                <a:off x="5970455" y="2478173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Cre</a:t>
                </a:r>
                <a:endParaRPr lang="en-US" sz="8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888186" y="2448522"/>
            <a:ext cx="724196" cy="70694"/>
            <a:chOff x="5888186" y="2418891"/>
            <a:chExt cx="724196" cy="70694"/>
          </a:xfrm>
        </p:grpSpPr>
        <p:sp>
          <p:nvSpPr>
            <p:cNvPr id="899" name="Line 154"/>
            <p:cNvSpPr>
              <a:spLocks noChangeShapeType="1"/>
            </p:cNvSpPr>
            <p:nvPr/>
          </p:nvSpPr>
          <p:spPr bwMode="auto">
            <a:xfrm>
              <a:off x="5926987" y="2454238"/>
              <a:ext cx="685395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Oval 158"/>
            <p:cNvSpPr>
              <a:spLocks noChangeArrowheads="1"/>
            </p:cNvSpPr>
            <p:nvPr/>
          </p:nvSpPr>
          <p:spPr bwMode="auto">
            <a:xfrm>
              <a:off x="5888186" y="243582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01" name="Rectangle 167"/>
            <p:cNvSpPr>
              <a:spLocks noChangeArrowheads="1"/>
            </p:cNvSpPr>
            <p:nvPr/>
          </p:nvSpPr>
          <p:spPr bwMode="auto">
            <a:xfrm>
              <a:off x="6308413" y="24188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12383" y="751548"/>
            <a:ext cx="812653" cy="251299"/>
            <a:chOff x="6612383" y="751548"/>
            <a:chExt cx="812653" cy="251299"/>
          </a:xfrm>
        </p:grpSpPr>
        <p:sp>
          <p:nvSpPr>
            <p:cNvPr id="661" name="AutoShape 148"/>
            <p:cNvSpPr>
              <a:spLocks noChangeArrowheads="1"/>
            </p:cNvSpPr>
            <p:nvPr/>
          </p:nvSpPr>
          <p:spPr bwMode="auto">
            <a:xfrm>
              <a:off x="6612383" y="751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78" name="Group 977"/>
            <p:cNvGrpSpPr/>
            <p:nvPr/>
          </p:nvGrpSpPr>
          <p:grpSpPr>
            <a:xfrm>
              <a:off x="6650614" y="785430"/>
              <a:ext cx="724196" cy="70694"/>
              <a:chOff x="5888186" y="2418891"/>
              <a:chExt cx="724196" cy="70694"/>
            </a:xfrm>
          </p:grpSpPr>
          <p:sp>
            <p:nvSpPr>
              <p:cNvPr id="979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81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82" name="Group 981"/>
            <p:cNvGrpSpPr/>
            <p:nvPr/>
          </p:nvGrpSpPr>
          <p:grpSpPr>
            <a:xfrm>
              <a:off x="6650614" y="890920"/>
              <a:ext cx="724196" cy="70694"/>
              <a:chOff x="5888186" y="2418891"/>
              <a:chExt cx="724196" cy="70694"/>
            </a:xfrm>
          </p:grpSpPr>
          <p:sp>
            <p:nvSpPr>
              <p:cNvPr id="983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85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612383" y="1153548"/>
            <a:ext cx="812653" cy="255811"/>
            <a:chOff x="6612383" y="1153548"/>
            <a:chExt cx="812653" cy="255811"/>
          </a:xfrm>
        </p:grpSpPr>
        <p:sp>
          <p:nvSpPr>
            <p:cNvPr id="986" name="AutoShape 148"/>
            <p:cNvSpPr>
              <a:spLocks noChangeArrowheads="1"/>
            </p:cNvSpPr>
            <p:nvPr/>
          </p:nvSpPr>
          <p:spPr bwMode="auto">
            <a:xfrm>
              <a:off x="6612383" y="1153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87" name="Group 986"/>
            <p:cNvGrpSpPr/>
            <p:nvPr/>
          </p:nvGrpSpPr>
          <p:grpSpPr>
            <a:xfrm>
              <a:off x="6650614" y="1187430"/>
              <a:ext cx="724196" cy="70694"/>
              <a:chOff x="5888186" y="2418891"/>
              <a:chExt cx="724196" cy="70694"/>
            </a:xfrm>
          </p:grpSpPr>
          <p:sp>
            <p:nvSpPr>
              <p:cNvPr id="988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90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004" name="Group 1003"/>
            <p:cNvGrpSpPr/>
            <p:nvPr/>
          </p:nvGrpSpPr>
          <p:grpSpPr>
            <a:xfrm>
              <a:off x="6650480" y="1193685"/>
              <a:ext cx="771542" cy="215674"/>
              <a:chOff x="5885246" y="2611650"/>
              <a:chExt cx="771542" cy="215674"/>
            </a:xfrm>
          </p:grpSpPr>
          <p:sp>
            <p:nvSpPr>
              <p:cNvPr id="1005" name="Line 154"/>
              <p:cNvSpPr>
                <a:spLocks noChangeShapeType="1"/>
              </p:cNvSpPr>
              <p:nvPr/>
            </p:nvSpPr>
            <p:spPr bwMode="auto">
              <a:xfrm>
                <a:off x="5924047" y="2733650"/>
                <a:ext cx="688336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Oval 158"/>
              <p:cNvSpPr>
                <a:spLocks noChangeArrowheads="1"/>
              </p:cNvSpPr>
              <p:nvPr/>
            </p:nvSpPr>
            <p:spPr bwMode="auto">
              <a:xfrm>
                <a:off x="5885246" y="2715232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007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1740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1008" name="Group 1007"/>
              <p:cNvGrpSpPr/>
              <p:nvPr/>
            </p:nvGrpSpPr>
            <p:grpSpPr>
              <a:xfrm>
                <a:off x="5897338" y="2611880"/>
                <a:ext cx="366027" cy="215444"/>
                <a:chOff x="5970455" y="2478173"/>
                <a:chExt cx="366027" cy="215444"/>
              </a:xfrm>
            </p:grpSpPr>
            <p:sp>
              <p:nvSpPr>
                <p:cNvPr id="1013" name="Rectangle 1012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14" name="TextBox 1013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  <p:grpSp>
            <p:nvGrpSpPr>
              <p:cNvPr id="1009" name="Group 1008"/>
              <p:cNvGrpSpPr/>
              <p:nvPr/>
            </p:nvGrpSpPr>
            <p:grpSpPr>
              <a:xfrm>
                <a:off x="6181509" y="2611650"/>
                <a:ext cx="475279" cy="215444"/>
                <a:chOff x="6165185" y="2630573"/>
                <a:chExt cx="475279" cy="215444"/>
              </a:xfrm>
            </p:grpSpPr>
            <p:sp>
              <p:nvSpPr>
                <p:cNvPr id="1011" name="Rectangle 1010"/>
                <p:cNvSpPr/>
                <p:nvPr/>
              </p:nvSpPr>
              <p:spPr bwMode="auto">
                <a:xfrm>
                  <a:off x="6234068" y="2702427"/>
                  <a:ext cx="252852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12" name="TextBox 1011"/>
                <p:cNvSpPr txBox="1"/>
                <p:nvPr/>
              </p:nvSpPr>
              <p:spPr>
                <a:xfrm>
                  <a:off x="6165185" y="2630573"/>
                  <a:ext cx="4752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Puro</a:t>
                  </a:r>
                  <a:endParaRPr lang="en-US" sz="800" dirty="0"/>
                </a:p>
              </p:txBody>
            </p:sp>
          </p:grpSp>
          <p:sp>
            <p:nvSpPr>
              <p:cNvPr id="1010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490392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612383" y="1590032"/>
            <a:ext cx="812653" cy="263656"/>
            <a:chOff x="6612383" y="1590032"/>
            <a:chExt cx="812653" cy="263656"/>
          </a:xfrm>
        </p:grpSpPr>
        <p:sp>
          <p:nvSpPr>
            <p:cNvPr id="995" name="AutoShape 148"/>
            <p:cNvSpPr>
              <a:spLocks noChangeArrowheads="1"/>
            </p:cNvSpPr>
            <p:nvPr/>
          </p:nvSpPr>
          <p:spPr bwMode="auto">
            <a:xfrm>
              <a:off x="6612383" y="1590032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96" name="Group 995"/>
            <p:cNvGrpSpPr/>
            <p:nvPr/>
          </p:nvGrpSpPr>
          <p:grpSpPr>
            <a:xfrm>
              <a:off x="6650614" y="1623914"/>
              <a:ext cx="724196" cy="70694"/>
              <a:chOff x="5888186" y="2418891"/>
              <a:chExt cx="724196" cy="70694"/>
            </a:xfrm>
          </p:grpSpPr>
          <p:sp>
            <p:nvSpPr>
              <p:cNvPr id="997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99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015" name="Group 1014"/>
            <p:cNvGrpSpPr/>
            <p:nvPr/>
          </p:nvGrpSpPr>
          <p:grpSpPr>
            <a:xfrm>
              <a:off x="6650480" y="1638244"/>
              <a:ext cx="723510" cy="215444"/>
              <a:chOff x="5888872" y="2870025"/>
              <a:chExt cx="723510" cy="215444"/>
            </a:xfrm>
          </p:grpSpPr>
          <p:sp>
            <p:nvSpPr>
              <p:cNvPr id="1016" name="Line 154"/>
              <p:cNvSpPr>
                <a:spLocks noChangeShapeType="1"/>
              </p:cNvSpPr>
              <p:nvPr/>
            </p:nvSpPr>
            <p:spPr bwMode="auto">
              <a:xfrm>
                <a:off x="5927673" y="2991795"/>
                <a:ext cx="6847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" name="Oval 158"/>
              <p:cNvSpPr>
                <a:spLocks noChangeArrowheads="1"/>
              </p:cNvSpPr>
              <p:nvPr/>
            </p:nvSpPr>
            <p:spPr bwMode="auto">
              <a:xfrm>
                <a:off x="5888872" y="2973377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018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5366" y="2968936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1019" name="Group 1018"/>
              <p:cNvGrpSpPr/>
              <p:nvPr/>
            </p:nvGrpSpPr>
            <p:grpSpPr>
              <a:xfrm>
                <a:off x="5900964" y="2870025"/>
                <a:ext cx="366027" cy="215444"/>
                <a:chOff x="5970455" y="2478173"/>
                <a:chExt cx="366027" cy="215444"/>
              </a:xfrm>
            </p:grpSpPr>
            <p:sp>
              <p:nvSpPr>
                <p:cNvPr id="1020" name="Rectangle 1019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21" name="TextBox 1020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756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043" y="448733"/>
            <a:ext cx="60018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Homozygous Standard Workflow – Non-Essential genes [ </a:t>
            </a:r>
            <a:r>
              <a:rPr lang="en-US" b="1" u="sng" dirty="0" smtClean="0"/>
              <a:t>NE1</a:t>
            </a:r>
            <a:r>
              <a:rPr lang="en-US" u="sng" dirty="0" smtClean="0"/>
              <a:t> ]</a:t>
            </a:r>
          </a:p>
          <a:p>
            <a:r>
              <a:rPr lang="en-US" sz="1600" b="1" dirty="0" err="1" smtClean="0"/>
              <a:t>Bsd</a:t>
            </a:r>
            <a:r>
              <a:rPr lang="en-US" sz="1600" dirty="0" smtClean="0"/>
              <a:t> first		    </a:t>
            </a:r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tm1 -&gt; tm1a -&gt; tm1/tm1a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78206"/>
              </p:ext>
            </p:extLst>
          </p:nvPr>
        </p:nvGraphicFramePr>
        <p:xfrm>
          <a:off x="615043" y="1497772"/>
          <a:ext cx="5912757" cy="2099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525"/>
                <a:gridCol w="534276"/>
                <a:gridCol w="768022"/>
                <a:gridCol w="762001"/>
                <a:gridCol w="761522"/>
                <a:gridCol w="763848"/>
                <a:gridCol w="764863"/>
                <a:gridCol w="774700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tm1/tm1a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/tm1a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tm1/tm1e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70554" y="1140251"/>
            <a:ext cx="64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FEP: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74571" y="4134520"/>
            <a:ext cx="3073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SEP:</a:t>
            </a:r>
          </a:p>
          <a:p>
            <a:r>
              <a:rPr lang="en-US" sz="1200" dirty="0" smtClean="0"/>
              <a:t>tm1/tm1a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/tm1a is best possible control but rare</a:t>
            </a:r>
          </a:p>
          <a:p>
            <a:endParaRPr lang="en-US" sz="1200" dirty="0"/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second best control and very likely 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both </a:t>
            </a:r>
            <a:r>
              <a:rPr lang="en-US" sz="1200" dirty="0" err="1" smtClean="0"/>
              <a:t>electroporations</a:t>
            </a:r>
            <a:r>
              <a:rPr lang="en-US" sz="1200" dirty="0" smtClean="0"/>
              <a:t> but still a useful control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64841" y="1491304"/>
            <a:ext cx="4531568" cy="337739"/>
            <a:chOff x="1964841" y="1565383"/>
            <a:chExt cx="4531568" cy="337739"/>
          </a:xfrm>
        </p:grpSpPr>
        <p:sp>
          <p:nvSpPr>
            <p:cNvPr id="23" name="AutoShape 148"/>
            <p:cNvSpPr>
              <a:spLocks noChangeArrowheads="1"/>
            </p:cNvSpPr>
            <p:nvPr/>
          </p:nvSpPr>
          <p:spPr bwMode="auto">
            <a:xfrm>
              <a:off x="1964841" y="161385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1"/>
            <p:cNvSpPr>
              <a:spLocks noChangeShapeType="1"/>
            </p:cNvSpPr>
            <p:nvPr/>
          </p:nvSpPr>
          <p:spPr bwMode="auto">
            <a:xfrm>
              <a:off x="2067140" y="1681481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2"/>
            <p:cNvSpPr>
              <a:spLocks noChangeArrowheads="1"/>
            </p:cNvSpPr>
            <p:nvPr/>
          </p:nvSpPr>
          <p:spPr bwMode="auto">
            <a:xfrm>
              <a:off x="2030656" y="1662652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Line 154"/>
            <p:cNvSpPr>
              <a:spLocks noChangeShapeType="1"/>
            </p:cNvSpPr>
            <p:nvPr/>
          </p:nvSpPr>
          <p:spPr bwMode="auto">
            <a:xfrm>
              <a:off x="2067493" y="179333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158"/>
            <p:cNvSpPr>
              <a:spLocks noChangeArrowheads="1"/>
            </p:cNvSpPr>
            <p:nvPr/>
          </p:nvSpPr>
          <p:spPr bwMode="auto">
            <a:xfrm>
              <a:off x="2028692" y="177565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8" name="Rectangle 167"/>
            <p:cNvSpPr>
              <a:spLocks noChangeArrowheads="1"/>
            </p:cNvSpPr>
            <p:nvPr/>
          </p:nvSpPr>
          <p:spPr bwMode="auto">
            <a:xfrm>
              <a:off x="2448919" y="1646133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9" name="Rectangle 167"/>
            <p:cNvSpPr>
              <a:spLocks noChangeArrowheads="1"/>
            </p:cNvSpPr>
            <p:nvPr/>
          </p:nvSpPr>
          <p:spPr bwMode="auto">
            <a:xfrm>
              <a:off x="2448919" y="17579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44" name="AutoShape 148"/>
            <p:cNvSpPr>
              <a:spLocks noChangeArrowheads="1"/>
            </p:cNvSpPr>
            <p:nvPr/>
          </p:nvSpPr>
          <p:spPr bwMode="auto">
            <a:xfrm>
              <a:off x="2732798" y="161516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5" name="Line 154"/>
            <p:cNvSpPr>
              <a:spLocks noChangeShapeType="1"/>
            </p:cNvSpPr>
            <p:nvPr/>
          </p:nvSpPr>
          <p:spPr bwMode="auto">
            <a:xfrm>
              <a:off x="2835450" y="179464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158"/>
            <p:cNvSpPr>
              <a:spLocks noChangeArrowheads="1"/>
            </p:cNvSpPr>
            <p:nvPr/>
          </p:nvSpPr>
          <p:spPr bwMode="auto">
            <a:xfrm>
              <a:off x="2796649" y="177695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" name="Rectangle 167"/>
            <p:cNvSpPr>
              <a:spLocks noChangeArrowheads="1"/>
            </p:cNvSpPr>
            <p:nvPr/>
          </p:nvSpPr>
          <p:spPr bwMode="auto">
            <a:xfrm>
              <a:off x="3216876" y="175929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96649" y="1567618"/>
              <a:ext cx="572746" cy="215444"/>
              <a:chOff x="7970663" y="764033"/>
              <a:chExt cx="572746" cy="215444"/>
            </a:xfrm>
          </p:grpSpPr>
          <p:sp>
            <p:nvSpPr>
              <p:cNvPr id="49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53" name="Oval 52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7" name="AutoShape 148"/>
            <p:cNvSpPr>
              <a:spLocks noChangeArrowheads="1"/>
            </p:cNvSpPr>
            <p:nvPr/>
          </p:nvSpPr>
          <p:spPr bwMode="auto">
            <a:xfrm>
              <a:off x="3495857" y="161825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560587" y="1565383"/>
              <a:ext cx="572746" cy="215444"/>
              <a:chOff x="7970663" y="764033"/>
              <a:chExt cx="572746" cy="215444"/>
            </a:xfrm>
          </p:grpSpPr>
          <p:sp>
            <p:nvSpPr>
              <p:cNvPr id="70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5" name="Rectangle 74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4" name="Oval 73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561281" y="1687450"/>
              <a:ext cx="574710" cy="215444"/>
              <a:chOff x="7982722" y="1069224"/>
              <a:chExt cx="574710" cy="215444"/>
            </a:xfrm>
          </p:grpSpPr>
          <p:sp>
            <p:nvSpPr>
              <p:cNvPr id="60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2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63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4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sp>
          <p:nvSpPr>
            <p:cNvPr id="78" name="AutoShape 148"/>
            <p:cNvSpPr>
              <a:spLocks noChangeArrowheads="1"/>
            </p:cNvSpPr>
            <p:nvPr/>
          </p:nvSpPr>
          <p:spPr bwMode="auto">
            <a:xfrm>
              <a:off x="4254689" y="162248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9" name="Line 154"/>
            <p:cNvSpPr>
              <a:spLocks noChangeShapeType="1"/>
            </p:cNvSpPr>
            <p:nvPr/>
          </p:nvSpPr>
          <p:spPr bwMode="auto">
            <a:xfrm>
              <a:off x="4357341" y="168767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158"/>
            <p:cNvSpPr>
              <a:spLocks noChangeArrowheads="1"/>
            </p:cNvSpPr>
            <p:nvPr/>
          </p:nvSpPr>
          <p:spPr bwMode="auto">
            <a:xfrm>
              <a:off x="4318540" y="166999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1" name="Rectangle 167"/>
            <p:cNvSpPr>
              <a:spLocks noChangeArrowheads="1"/>
            </p:cNvSpPr>
            <p:nvPr/>
          </p:nvSpPr>
          <p:spPr bwMode="auto">
            <a:xfrm>
              <a:off x="4738767" y="165233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320113" y="1687678"/>
              <a:ext cx="574710" cy="215444"/>
              <a:chOff x="7982722" y="1069224"/>
              <a:chExt cx="574710" cy="215444"/>
            </a:xfrm>
          </p:grpSpPr>
          <p:sp>
            <p:nvSpPr>
              <p:cNvPr id="8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sp>
          <p:nvSpPr>
            <p:cNvPr id="110" name="AutoShape 148"/>
            <p:cNvSpPr>
              <a:spLocks noChangeArrowheads="1"/>
            </p:cNvSpPr>
            <p:nvPr/>
          </p:nvSpPr>
          <p:spPr bwMode="auto">
            <a:xfrm>
              <a:off x="5020222" y="16221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085650" y="1571851"/>
              <a:ext cx="572746" cy="215444"/>
              <a:chOff x="7970663" y="764033"/>
              <a:chExt cx="572746" cy="215444"/>
            </a:xfrm>
          </p:grpSpPr>
          <p:sp>
            <p:nvSpPr>
              <p:cNvPr id="12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26" name="Oval 12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079603" y="1686165"/>
              <a:ext cx="574710" cy="215444"/>
              <a:chOff x="7952527" y="1957989"/>
              <a:chExt cx="574710" cy="215444"/>
            </a:xfrm>
          </p:grpSpPr>
          <p:sp>
            <p:nvSpPr>
              <p:cNvPr id="11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1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1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20" name="Rectangle 11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sp>
          <p:nvSpPr>
            <p:cNvPr id="130" name="AutoShape 148"/>
            <p:cNvSpPr>
              <a:spLocks noChangeArrowheads="1"/>
            </p:cNvSpPr>
            <p:nvPr/>
          </p:nvSpPr>
          <p:spPr bwMode="auto">
            <a:xfrm>
              <a:off x="5796156" y="162248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5858043" y="1656624"/>
              <a:ext cx="574710" cy="70694"/>
              <a:chOff x="7972098" y="2383847"/>
              <a:chExt cx="574710" cy="70694"/>
            </a:xfrm>
          </p:grpSpPr>
          <p:sp>
            <p:nvSpPr>
              <p:cNvPr id="14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4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858043" y="1678580"/>
              <a:ext cx="574710" cy="215444"/>
              <a:chOff x="7952527" y="1957989"/>
              <a:chExt cx="574710" cy="215444"/>
            </a:xfrm>
          </p:grpSpPr>
          <p:sp>
            <p:nvSpPr>
              <p:cNvPr id="13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3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40" name="Rectangle 13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sp>
        <p:nvSpPr>
          <p:cNvPr id="101" name="Rectangle 100"/>
          <p:cNvSpPr/>
          <p:nvPr/>
        </p:nvSpPr>
        <p:spPr>
          <a:xfrm>
            <a:off x="3398865" y="1140251"/>
            <a:ext cx="10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SEP/PIQ:</a:t>
            </a:r>
            <a:endParaRPr lang="en-US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01788" y="4134520"/>
            <a:ext cx="3005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FEP:</a:t>
            </a:r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</a:p>
          <a:p>
            <a:endParaRPr lang="en-US" sz="1200" dirty="0"/>
          </a:p>
          <a:p>
            <a:r>
              <a:rPr lang="en-US" sz="1200" dirty="0" smtClean="0"/>
              <a:t>* No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site with </a:t>
            </a:r>
            <a:r>
              <a:rPr lang="en-US" sz="1200" dirty="0" err="1" smtClean="0"/>
              <a:t>Bsd</a:t>
            </a:r>
            <a:r>
              <a:rPr lang="en-US" sz="1200" dirty="0" smtClean="0"/>
              <a:t> vector so no benefit in doing + OHT </a:t>
            </a:r>
            <a:r>
              <a:rPr lang="en-US" sz="1200" dirty="0" smtClean="0"/>
              <a:t>assay?</a:t>
            </a:r>
            <a:endParaRPr lang="en-US" sz="120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1.3 Dec 19th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5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043" y="448733"/>
            <a:ext cx="61157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Homozygous Standard Workflow – Non-Essential genes [ </a:t>
            </a:r>
            <a:r>
              <a:rPr lang="en-US" b="1" u="sng" dirty="0" smtClean="0"/>
              <a:t>NE1a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</a:t>
            </a:r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tm1a -&gt; tm1 -&gt; tm1a/tm1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11990"/>
              </p:ext>
            </p:extLst>
          </p:nvPr>
        </p:nvGraphicFramePr>
        <p:xfrm>
          <a:off x="670520" y="1503671"/>
          <a:ext cx="7736880" cy="25154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8805"/>
                <a:gridCol w="635000"/>
                <a:gridCol w="770467"/>
                <a:gridCol w="778933"/>
                <a:gridCol w="795867"/>
                <a:gridCol w="795867"/>
                <a:gridCol w="787400"/>
                <a:gridCol w="812800"/>
                <a:gridCol w="821274"/>
                <a:gridCol w="770467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tm1a/tm1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tm1a/off</a:t>
                      </a:r>
                      <a:r>
                        <a:rPr lang="en-US" sz="1000" b="1" baseline="0" dirty="0" smtClean="0"/>
                        <a:t> target </a:t>
                      </a:r>
                      <a:r>
                        <a:rPr lang="en-US" sz="1000" b="1" baseline="0" dirty="0" err="1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off target Neo/tm1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 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 **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8177" y="4216066"/>
            <a:ext cx="307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SEP:</a:t>
            </a:r>
          </a:p>
          <a:p>
            <a:r>
              <a:rPr lang="en-US" sz="1200" dirty="0" smtClean="0"/>
              <a:t>tm1a/tm1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 is best possible control but rare</a:t>
            </a:r>
          </a:p>
          <a:p>
            <a:endParaRPr lang="en-US" sz="1200" dirty="0"/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second best control and very likely 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both </a:t>
            </a:r>
            <a:r>
              <a:rPr lang="en-US" sz="1200" dirty="0" err="1" smtClean="0"/>
              <a:t>electroporations</a:t>
            </a:r>
            <a:r>
              <a:rPr lang="en-US" sz="1200" dirty="0" smtClean="0"/>
              <a:t> but still a useful control</a:t>
            </a:r>
          </a:p>
          <a:p>
            <a:endParaRPr lang="en-US" sz="1200" dirty="0"/>
          </a:p>
          <a:p>
            <a:r>
              <a:rPr lang="en-US" sz="1200" dirty="0"/>
              <a:t>off target affects suggested by data, may not be </a:t>
            </a:r>
            <a:r>
              <a:rPr lang="en-US" sz="1200" dirty="0" smtClean="0"/>
              <a:t>real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105449" y="1491433"/>
            <a:ext cx="4649239" cy="340766"/>
            <a:chOff x="2003845" y="1573614"/>
            <a:chExt cx="4649239" cy="340766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2003845" y="162785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2106144" y="1695482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2"/>
            <p:cNvSpPr>
              <a:spLocks noChangeArrowheads="1"/>
            </p:cNvSpPr>
            <p:nvPr/>
          </p:nvSpPr>
          <p:spPr bwMode="auto">
            <a:xfrm>
              <a:off x="2069660" y="1676653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4"/>
            <p:cNvSpPr>
              <a:spLocks noChangeShapeType="1"/>
            </p:cNvSpPr>
            <p:nvPr/>
          </p:nvSpPr>
          <p:spPr bwMode="auto">
            <a:xfrm>
              <a:off x="2106497" y="1807339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8"/>
            <p:cNvSpPr>
              <a:spLocks noChangeArrowheads="1"/>
            </p:cNvSpPr>
            <p:nvPr/>
          </p:nvSpPr>
          <p:spPr bwMode="auto">
            <a:xfrm>
              <a:off x="2067696" y="1789657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2487923" y="166013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" name="Rectangle 167"/>
            <p:cNvSpPr>
              <a:spLocks noChangeArrowheads="1"/>
            </p:cNvSpPr>
            <p:nvPr/>
          </p:nvSpPr>
          <p:spPr bwMode="auto">
            <a:xfrm>
              <a:off x="2487923" y="1771992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45" name="AutoShape 148"/>
            <p:cNvSpPr>
              <a:spLocks noChangeArrowheads="1"/>
            </p:cNvSpPr>
            <p:nvPr/>
          </p:nvSpPr>
          <p:spPr bwMode="auto">
            <a:xfrm>
              <a:off x="2782196" y="162588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" name="Line 154"/>
            <p:cNvSpPr>
              <a:spLocks noChangeShapeType="1"/>
            </p:cNvSpPr>
            <p:nvPr/>
          </p:nvSpPr>
          <p:spPr bwMode="auto">
            <a:xfrm>
              <a:off x="2884848" y="180536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158"/>
            <p:cNvSpPr>
              <a:spLocks noChangeArrowheads="1"/>
            </p:cNvSpPr>
            <p:nvPr/>
          </p:nvSpPr>
          <p:spPr bwMode="auto">
            <a:xfrm>
              <a:off x="2846047" y="1787685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8" name="Rectangle 167"/>
            <p:cNvSpPr>
              <a:spLocks noChangeArrowheads="1"/>
            </p:cNvSpPr>
            <p:nvPr/>
          </p:nvSpPr>
          <p:spPr bwMode="auto">
            <a:xfrm>
              <a:off x="3266274" y="177002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843537" y="1574256"/>
              <a:ext cx="574710" cy="215444"/>
              <a:chOff x="7982722" y="1069224"/>
              <a:chExt cx="574710" cy="215444"/>
            </a:xfrm>
          </p:grpSpPr>
          <p:sp>
            <p:nvSpPr>
              <p:cNvPr id="50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3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sp>
          <p:nvSpPr>
            <p:cNvPr id="83" name="AutoShape 148"/>
            <p:cNvSpPr>
              <a:spLocks noChangeArrowheads="1"/>
            </p:cNvSpPr>
            <p:nvPr/>
          </p:nvSpPr>
          <p:spPr bwMode="auto">
            <a:xfrm>
              <a:off x="4364576" y="162870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415876" y="1574256"/>
              <a:ext cx="574710" cy="215444"/>
              <a:chOff x="7982722" y="1069224"/>
              <a:chExt cx="574710" cy="215444"/>
            </a:xfrm>
          </p:grpSpPr>
          <p:sp>
            <p:nvSpPr>
              <p:cNvPr id="9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101" name="Rectangle 10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4415485" y="1697001"/>
              <a:ext cx="572746" cy="215444"/>
              <a:chOff x="7970663" y="764033"/>
              <a:chExt cx="572746" cy="215444"/>
            </a:xfrm>
          </p:grpSpPr>
          <p:sp>
            <p:nvSpPr>
              <p:cNvPr id="8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90" name="Oval 8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52" name="AutoShape 148"/>
            <p:cNvSpPr>
              <a:spLocks noChangeArrowheads="1"/>
            </p:cNvSpPr>
            <p:nvPr/>
          </p:nvSpPr>
          <p:spPr bwMode="auto">
            <a:xfrm>
              <a:off x="5952831" y="162706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6010180" y="1652672"/>
              <a:ext cx="574710" cy="70694"/>
              <a:chOff x="7972098" y="2383847"/>
              <a:chExt cx="574710" cy="70694"/>
            </a:xfrm>
          </p:grpSpPr>
          <p:sp>
            <p:nvSpPr>
              <p:cNvPr id="16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008216" y="1689812"/>
              <a:ext cx="572746" cy="215444"/>
              <a:chOff x="7970663" y="764033"/>
              <a:chExt cx="572746" cy="215444"/>
            </a:xfrm>
          </p:grpSpPr>
          <p:sp>
            <p:nvSpPr>
              <p:cNvPr id="15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59" name="Oval 15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66" name="AutoShape 148"/>
            <p:cNvSpPr>
              <a:spLocks noChangeArrowheads="1"/>
            </p:cNvSpPr>
            <p:nvPr/>
          </p:nvSpPr>
          <p:spPr bwMode="auto">
            <a:xfrm>
              <a:off x="5164352" y="163063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5230167" y="1577475"/>
              <a:ext cx="574710" cy="215444"/>
              <a:chOff x="7952527" y="1957989"/>
              <a:chExt cx="574710" cy="215444"/>
            </a:xfrm>
          </p:grpSpPr>
          <p:sp>
            <p:nvSpPr>
              <p:cNvPr id="176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8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9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>
              <a:off x="5228203" y="1698936"/>
              <a:ext cx="572746" cy="215444"/>
              <a:chOff x="7970663" y="764033"/>
              <a:chExt cx="572746" cy="215444"/>
            </a:xfrm>
          </p:grpSpPr>
          <p:sp>
            <p:nvSpPr>
              <p:cNvPr id="169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74" name="Rectangle 173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73" name="Oval 172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02" name="AutoShape 148"/>
            <p:cNvSpPr>
              <a:spLocks noChangeArrowheads="1"/>
            </p:cNvSpPr>
            <p:nvPr/>
          </p:nvSpPr>
          <p:spPr bwMode="auto">
            <a:xfrm>
              <a:off x="3566778" y="162588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3619653" y="1573614"/>
              <a:ext cx="574710" cy="215444"/>
              <a:chOff x="7952527" y="1957989"/>
              <a:chExt cx="574710" cy="215444"/>
            </a:xfrm>
          </p:grpSpPr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0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11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3617687" y="1780592"/>
              <a:ext cx="574710" cy="70694"/>
              <a:chOff x="7972098" y="2383847"/>
              <a:chExt cx="574710" cy="70694"/>
            </a:xfrm>
          </p:grpSpPr>
          <p:sp>
            <p:nvSpPr>
              <p:cNvPr id="2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sp>
        <p:nvSpPr>
          <p:cNvPr id="103" name="Rectangle 102"/>
          <p:cNvSpPr/>
          <p:nvPr/>
        </p:nvSpPr>
        <p:spPr>
          <a:xfrm>
            <a:off x="1973807" y="1140251"/>
            <a:ext cx="64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FEP:</a:t>
            </a:r>
            <a:endParaRPr lang="en-US" i="1" dirty="0"/>
          </a:p>
        </p:txBody>
      </p:sp>
      <p:sp>
        <p:nvSpPr>
          <p:cNvPr id="104" name="Rectangle 103"/>
          <p:cNvSpPr/>
          <p:nvPr/>
        </p:nvSpPr>
        <p:spPr>
          <a:xfrm>
            <a:off x="4323677" y="1140251"/>
            <a:ext cx="10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SEP/PIQ:</a:t>
            </a:r>
            <a:endParaRPr lang="en-US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38776" y="4216066"/>
            <a:ext cx="3005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FEP:</a:t>
            </a:r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smtClean="0"/>
              <a:t>tm1e/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most of the cassette goes in but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does not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</a:p>
          <a:p>
            <a:endParaRPr lang="en-US" sz="1200" dirty="0" smtClean="0"/>
          </a:p>
          <a:p>
            <a:r>
              <a:rPr lang="en-US" sz="1200" dirty="0" smtClean="0"/>
              <a:t>* LOA DEL assay </a:t>
            </a:r>
            <a:r>
              <a:rPr lang="en-US" sz="1200" dirty="0" smtClean="0"/>
              <a:t>optional </a:t>
            </a:r>
            <a:r>
              <a:rPr lang="en-US" sz="1200" dirty="0" smtClean="0"/>
              <a:t>at </a:t>
            </a:r>
            <a:r>
              <a:rPr lang="en-US" sz="1200" dirty="0" smtClean="0"/>
              <a:t>FEP stage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** No </a:t>
            </a:r>
            <a:r>
              <a:rPr lang="en-US" sz="1200" dirty="0" err="1" smtClean="0"/>
              <a:t>Bsd</a:t>
            </a:r>
            <a:r>
              <a:rPr lang="en-US" sz="1200" dirty="0" smtClean="0"/>
              <a:t> resistance in cassette so no benefit to performing the </a:t>
            </a:r>
            <a:r>
              <a:rPr lang="en-US" sz="1200" dirty="0" err="1" smtClean="0"/>
              <a:t>Bsd</a:t>
            </a:r>
            <a:r>
              <a:rPr lang="en-US" sz="1200" dirty="0" smtClean="0"/>
              <a:t> assay at FEP stage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1.3 Dec 19th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9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09" y="448733"/>
            <a:ext cx="54938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Homozygous Standard Workflow – Essential genes [ </a:t>
            </a:r>
            <a:r>
              <a:rPr lang="en-US" b="1" u="sng" dirty="0" smtClean="0"/>
              <a:t>E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</a:t>
            </a:r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tm1a </a:t>
            </a:r>
            <a:r>
              <a:rPr lang="en-US" sz="1600" dirty="0"/>
              <a:t>-&gt; (</a:t>
            </a:r>
            <a:r>
              <a:rPr lang="en-US" sz="1600" dirty="0" err="1"/>
              <a:t>Dox</a:t>
            </a:r>
            <a:r>
              <a:rPr lang="en-US" sz="1600" dirty="0"/>
              <a:t>) -&gt; tm1 -&gt; tm1c/tm1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94485"/>
              </p:ext>
            </p:extLst>
          </p:nvPr>
        </p:nvGraphicFramePr>
        <p:xfrm>
          <a:off x="619025" y="1504113"/>
          <a:ext cx="5091491" cy="2099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024"/>
                <a:gridCol w="550334"/>
                <a:gridCol w="752182"/>
                <a:gridCol w="742184"/>
                <a:gridCol w="753588"/>
                <a:gridCol w="753002"/>
                <a:gridCol w="775177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mtClean="0"/>
                        <a:t>wt/wt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</a:t>
                      </a:r>
                      <a:r>
                        <a:rPr lang="en-US" sz="1000" b="1" dirty="0" smtClean="0"/>
                        <a:t>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187" name="Rectangle 186"/>
          <p:cNvSpPr/>
          <p:nvPr/>
        </p:nvSpPr>
        <p:spPr>
          <a:xfrm>
            <a:off x="1870554" y="1140251"/>
            <a:ext cx="64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FEP:</a:t>
            </a:r>
            <a:endParaRPr lang="en-US" i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618277" y="3719882"/>
            <a:ext cx="7780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FEP:</a:t>
            </a:r>
          </a:p>
          <a:p>
            <a:r>
              <a:rPr lang="en-US" sz="1200" dirty="0" smtClean="0"/>
              <a:t>tm1c/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want.</a:t>
            </a:r>
          </a:p>
          <a:p>
            <a:endParaRPr lang="en-US" sz="1200" dirty="0"/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</a:t>
            </a:r>
            <a:r>
              <a:rPr lang="en-US" sz="1200" i="1" dirty="0" smtClean="0"/>
              <a:t>not</a:t>
            </a:r>
            <a:r>
              <a:rPr lang="en-US" sz="1200" dirty="0" smtClean="0"/>
              <a:t> excise the Neo resistance.</a:t>
            </a:r>
          </a:p>
          <a:p>
            <a:endParaRPr lang="en-US" sz="1200" dirty="0"/>
          </a:p>
          <a:p>
            <a:r>
              <a:rPr lang="en-US" sz="1200" dirty="0" smtClean="0"/>
              <a:t>tm1f/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excise the Neo resistance but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site was </a:t>
            </a:r>
            <a:r>
              <a:rPr lang="en-US" sz="1200" i="1" dirty="0" smtClean="0"/>
              <a:t>not</a:t>
            </a:r>
            <a:r>
              <a:rPr lang="en-US" sz="1200" dirty="0" smtClean="0"/>
              <a:t> inserted.</a:t>
            </a:r>
          </a:p>
          <a:p>
            <a:endParaRPr lang="en-US" sz="1200" dirty="0"/>
          </a:p>
          <a:p>
            <a:r>
              <a:rPr lang="en-US" sz="1200" dirty="0" smtClean="0"/>
              <a:t>tm1e/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</a:t>
            </a:r>
            <a:r>
              <a:rPr lang="en-US" sz="1200" i="1" dirty="0" smtClean="0"/>
              <a:t>not</a:t>
            </a:r>
            <a:r>
              <a:rPr lang="en-US" sz="1200" dirty="0" smtClean="0"/>
              <a:t> excise the Neo resistance </a:t>
            </a:r>
            <a:r>
              <a:rPr lang="en-US" sz="1200" i="1" dirty="0" smtClean="0"/>
              <a:t>and</a:t>
            </a:r>
            <a:r>
              <a:rPr lang="en-US" sz="1200" dirty="0" smtClean="0"/>
              <a:t>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was not inserted.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964588" y="1500211"/>
            <a:ext cx="3702876" cy="306117"/>
            <a:chOff x="1964588" y="1500211"/>
            <a:chExt cx="3702876" cy="306117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1964588" y="155352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2066887" y="162114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2"/>
            <p:cNvSpPr>
              <a:spLocks noChangeArrowheads="1"/>
            </p:cNvSpPr>
            <p:nvPr/>
          </p:nvSpPr>
          <p:spPr bwMode="auto">
            <a:xfrm>
              <a:off x="2030403" y="160232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4"/>
            <p:cNvSpPr>
              <a:spLocks noChangeShapeType="1"/>
            </p:cNvSpPr>
            <p:nvPr/>
          </p:nvSpPr>
          <p:spPr bwMode="auto">
            <a:xfrm>
              <a:off x="2067240" y="173300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8"/>
            <p:cNvSpPr>
              <a:spLocks noChangeArrowheads="1"/>
            </p:cNvSpPr>
            <p:nvPr/>
          </p:nvSpPr>
          <p:spPr bwMode="auto">
            <a:xfrm>
              <a:off x="2028439" y="171532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2448666" y="158580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" name="Rectangle 167"/>
            <p:cNvSpPr>
              <a:spLocks noChangeArrowheads="1"/>
            </p:cNvSpPr>
            <p:nvPr/>
          </p:nvSpPr>
          <p:spPr bwMode="auto">
            <a:xfrm>
              <a:off x="2448666" y="169765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57" name="AutoShape 148"/>
            <p:cNvSpPr>
              <a:spLocks noChangeArrowheads="1"/>
            </p:cNvSpPr>
            <p:nvPr/>
          </p:nvSpPr>
          <p:spPr bwMode="auto">
            <a:xfrm>
              <a:off x="3452197" y="155502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554849" y="1734510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3516048" y="1716828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0" name="Rectangle 167"/>
            <p:cNvSpPr>
              <a:spLocks noChangeArrowheads="1"/>
            </p:cNvSpPr>
            <p:nvPr/>
          </p:nvSpPr>
          <p:spPr bwMode="auto">
            <a:xfrm>
              <a:off x="3936275" y="1699163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3515728" y="1569983"/>
              <a:ext cx="574710" cy="109209"/>
              <a:chOff x="7980639" y="1445094"/>
              <a:chExt cx="574710" cy="109209"/>
            </a:xfrm>
          </p:grpSpPr>
          <p:sp>
            <p:nvSpPr>
              <p:cNvPr id="162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4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69" name="AutoShape 148"/>
            <p:cNvSpPr>
              <a:spLocks noChangeArrowheads="1"/>
            </p:cNvSpPr>
            <p:nvPr/>
          </p:nvSpPr>
          <p:spPr bwMode="auto">
            <a:xfrm>
              <a:off x="2709717" y="155352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756702" y="1500211"/>
              <a:ext cx="574710" cy="215444"/>
              <a:chOff x="7982722" y="1069224"/>
              <a:chExt cx="574710" cy="215444"/>
            </a:xfrm>
          </p:grpSpPr>
          <p:sp>
            <p:nvSpPr>
              <p:cNvPr id="175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7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2759057" y="1700044"/>
              <a:ext cx="574710" cy="70694"/>
              <a:chOff x="7972098" y="2383847"/>
              <a:chExt cx="574710" cy="70694"/>
            </a:xfrm>
          </p:grpSpPr>
          <p:sp>
            <p:nvSpPr>
              <p:cNvPr id="17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sp>
          <p:nvSpPr>
            <p:cNvPr id="202" name="AutoShape 148"/>
            <p:cNvSpPr>
              <a:spLocks noChangeArrowheads="1"/>
            </p:cNvSpPr>
            <p:nvPr/>
          </p:nvSpPr>
          <p:spPr bwMode="auto">
            <a:xfrm>
              <a:off x="4209443" y="155248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4262318" y="1500211"/>
              <a:ext cx="574710" cy="215444"/>
              <a:chOff x="7952527" y="1957989"/>
              <a:chExt cx="574710" cy="215444"/>
            </a:xfrm>
          </p:grpSpPr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0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11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4260352" y="1707189"/>
              <a:ext cx="574710" cy="70694"/>
              <a:chOff x="7972098" y="2383847"/>
              <a:chExt cx="574710" cy="70694"/>
            </a:xfrm>
          </p:grpSpPr>
          <p:sp>
            <p:nvSpPr>
              <p:cNvPr id="2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sp>
          <p:nvSpPr>
            <p:cNvPr id="218" name="AutoShape 148"/>
            <p:cNvSpPr>
              <a:spLocks noChangeArrowheads="1"/>
            </p:cNvSpPr>
            <p:nvPr/>
          </p:nvSpPr>
          <p:spPr bwMode="auto">
            <a:xfrm>
              <a:off x="4967211" y="155352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032785" y="1571470"/>
              <a:ext cx="574710" cy="109209"/>
              <a:chOff x="7972098" y="1722628"/>
              <a:chExt cx="574710" cy="109209"/>
            </a:xfrm>
          </p:grpSpPr>
          <p:sp>
            <p:nvSpPr>
              <p:cNvPr id="223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5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26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039310" y="1707183"/>
              <a:ext cx="574710" cy="70694"/>
              <a:chOff x="7972098" y="2383847"/>
              <a:chExt cx="574710" cy="70694"/>
            </a:xfrm>
          </p:grpSpPr>
          <p:sp>
            <p:nvSpPr>
              <p:cNvPr id="67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9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1.3 Dec 19th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09" y="448733"/>
            <a:ext cx="53958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Homozygous Standard Workflow – Essential genes [ </a:t>
            </a:r>
            <a:r>
              <a:rPr lang="en-US" b="1" u="sng" dirty="0" smtClean="0"/>
              <a:t>E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</a:t>
            </a:r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tm1a </a:t>
            </a:r>
            <a:r>
              <a:rPr lang="en-US" sz="1600" dirty="0"/>
              <a:t>-&gt; (</a:t>
            </a:r>
            <a:r>
              <a:rPr lang="en-US" sz="1600" dirty="0" err="1"/>
              <a:t>Dox</a:t>
            </a:r>
            <a:r>
              <a:rPr lang="en-US" sz="1600" dirty="0"/>
              <a:t>) -&gt; tm1 -&gt; tm1c/tm1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37811"/>
              </p:ext>
            </p:extLst>
          </p:nvPr>
        </p:nvGraphicFramePr>
        <p:xfrm>
          <a:off x="619025" y="1504113"/>
          <a:ext cx="6670775" cy="25154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601"/>
                <a:gridCol w="549309"/>
                <a:gridCol w="773258"/>
                <a:gridCol w="764805"/>
                <a:gridCol w="752129"/>
                <a:gridCol w="760580"/>
                <a:gridCol w="769031"/>
                <a:gridCol w="769031"/>
                <a:gridCol w="769031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tm1a/off</a:t>
                      </a:r>
                      <a:r>
                        <a:rPr lang="en-US" sz="1000" b="1" baseline="0" dirty="0" smtClean="0"/>
                        <a:t> target </a:t>
                      </a:r>
                      <a:r>
                        <a:rPr lang="en-US" sz="1000" b="1" baseline="0" dirty="0" err="1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off target Neo/tm1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9025" y="4033161"/>
            <a:ext cx="307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SEP:</a:t>
            </a:r>
          </a:p>
          <a:p>
            <a:r>
              <a:rPr lang="en-US" sz="1200" dirty="0" smtClean="0"/>
              <a:t>tm1c/tm1 is what you want</a:t>
            </a:r>
          </a:p>
          <a:p>
            <a:endParaRPr lang="en-US" sz="1200" dirty="0"/>
          </a:p>
          <a:p>
            <a:r>
              <a:rPr lang="en-US" sz="1200" dirty="0" smtClean="0"/>
              <a:t>tm1c/</a:t>
            </a:r>
            <a:r>
              <a:rPr lang="en-US" sz="1200" dirty="0" err="1" smtClean="0"/>
              <a:t>wt</a:t>
            </a:r>
            <a:r>
              <a:rPr lang="en-US" sz="1200" dirty="0" smtClean="0"/>
              <a:t> shows the SEP failed and is a good control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 is also a good </a:t>
            </a:r>
            <a:r>
              <a:rPr lang="en-US" sz="1200" dirty="0" smtClean="0"/>
              <a:t>control</a:t>
            </a:r>
            <a:endParaRPr lang="en-US" sz="1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990698" y="1495694"/>
            <a:ext cx="3743893" cy="342282"/>
            <a:chOff x="5757806" y="1495694"/>
            <a:chExt cx="3743893" cy="342282"/>
          </a:xfrm>
        </p:grpSpPr>
        <p:sp>
          <p:nvSpPr>
            <p:cNvPr id="229" name="AutoShape 148"/>
            <p:cNvSpPr>
              <a:spLocks noChangeArrowheads="1"/>
            </p:cNvSpPr>
            <p:nvPr/>
          </p:nvSpPr>
          <p:spPr bwMode="auto">
            <a:xfrm>
              <a:off x="5757806" y="155248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5823621" y="1578087"/>
              <a:ext cx="574710" cy="70694"/>
              <a:chOff x="7972098" y="2383847"/>
              <a:chExt cx="574710" cy="70694"/>
            </a:xfrm>
          </p:grpSpPr>
          <p:sp>
            <p:nvSpPr>
              <p:cNvPr id="239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1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821657" y="1615227"/>
              <a:ext cx="572746" cy="215444"/>
              <a:chOff x="7970663" y="764033"/>
              <a:chExt cx="572746" cy="215444"/>
            </a:xfrm>
          </p:grpSpPr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37" name="Rectangle 23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36" name="Oval 23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43" name="AutoShape 148"/>
            <p:cNvSpPr>
              <a:spLocks noChangeArrowheads="1"/>
            </p:cNvSpPr>
            <p:nvPr/>
          </p:nvSpPr>
          <p:spPr bwMode="auto">
            <a:xfrm>
              <a:off x="6517688" y="155204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6581539" y="1499880"/>
              <a:ext cx="574710" cy="215444"/>
              <a:chOff x="7982722" y="1069224"/>
              <a:chExt cx="574710" cy="215444"/>
            </a:xfrm>
          </p:grpSpPr>
          <p:sp>
            <p:nvSpPr>
              <p:cNvPr id="25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5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0" name="Group 25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261" name="Rectangle 26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45" name="Group 244"/>
            <p:cNvGrpSpPr/>
            <p:nvPr/>
          </p:nvGrpSpPr>
          <p:grpSpPr>
            <a:xfrm>
              <a:off x="6583503" y="1622532"/>
              <a:ext cx="572746" cy="215444"/>
              <a:chOff x="7970663" y="764033"/>
              <a:chExt cx="572746" cy="215444"/>
            </a:xfrm>
          </p:grpSpPr>
          <p:sp>
            <p:nvSpPr>
              <p:cNvPr id="24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51" name="Rectangle 25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50" name="Oval 24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64" name="AutoShape 148"/>
            <p:cNvSpPr>
              <a:spLocks noChangeArrowheads="1"/>
            </p:cNvSpPr>
            <p:nvPr/>
          </p:nvSpPr>
          <p:spPr bwMode="auto">
            <a:xfrm>
              <a:off x="7275926" y="155188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7339777" y="1570623"/>
              <a:ext cx="574710" cy="109209"/>
              <a:chOff x="7980639" y="1445094"/>
              <a:chExt cx="574710" cy="109209"/>
            </a:xfrm>
          </p:grpSpPr>
          <p:sp>
            <p:nvSpPr>
              <p:cNvPr id="274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7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7341741" y="1622529"/>
              <a:ext cx="572746" cy="215444"/>
              <a:chOff x="7970663" y="764033"/>
              <a:chExt cx="572746" cy="215444"/>
            </a:xfrm>
          </p:grpSpPr>
          <p:sp>
            <p:nvSpPr>
              <p:cNvPr id="26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70" name="Group 26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72" name="Rectangle 27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71" name="Oval 27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81" name="AutoShape 148"/>
            <p:cNvSpPr>
              <a:spLocks noChangeArrowheads="1"/>
            </p:cNvSpPr>
            <p:nvPr/>
          </p:nvSpPr>
          <p:spPr bwMode="auto">
            <a:xfrm>
              <a:off x="8034044" y="154885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8099859" y="1495694"/>
              <a:ext cx="574710" cy="215444"/>
              <a:chOff x="7952527" y="1957989"/>
              <a:chExt cx="574710" cy="215444"/>
            </a:xfrm>
          </p:grpSpPr>
          <p:sp>
            <p:nvSpPr>
              <p:cNvPr id="291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93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94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7" name="Group 296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98" name="Rectangle 29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83" name="Group 282"/>
            <p:cNvGrpSpPr/>
            <p:nvPr/>
          </p:nvGrpSpPr>
          <p:grpSpPr>
            <a:xfrm>
              <a:off x="8097895" y="1617155"/>
              <a:ext cx="572746" cy="215444"/>
              <a:chOff x="7970663" y="764033"/>
              <a:chExt cx="572746" cy="215444"/>
            </a:xfrm>
          </p:grpSpPr>
          <p:sp>
            <p:nvSpPr>
              <p:cNvPr id="284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" name="Group 286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89" name="Rectangle 288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88" name="Oval 287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01" name="AutoShape 148"/>
            <p:cNvSpPr>
              <a:spLocks noChangeArrowheads="1"/>
            </p:cNvSpPr>
            <p:nvPr/>
          </p:nvSpPr>
          <p:spPr bwMode="auto">
            <a:xfrm>
              <a:off x="8801446" y="154885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8867261" y="1562153"/>
              <a:ext cx="574710" cy="109209"/>
              <a:chOff x="7972098" y="1722628"/>
              <a:chExt cx="574710" cy="109209"/>
            </a:xfrm>
          </p:grpSpPr>
          <p:sp>
            <p:nvSpPr>
              <p:cNvPr id="311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3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314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865297" y="1620213"/>
              <a:ext cx="572746" cy="215444"/>
              <a:chOff x="7970663" y="764033"/>
              <a:chExt cx="572746" cy="215444"/>
            </a:xfrm>
          </p:grpSpPr>
          <p:sp>
            <p:nvSpPr>
              <p:cNvPr id="304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309" name="Rectangle 308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308" name="Oval 307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88" name="Rectangle 187"/>
          <p:cNvSpPr/>
          <p:nvPr/>
        </p:nvSpPr>
        <p:spPr>
          <a:xfrm>
            <a:off x="1873449" y="1140251"/>
            <a:ext cx="10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SEP/PIQ:</a:t>
            </a:r>
            <a:endParaRPr lang="en-US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1.3 Dec 19th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6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5043" y="448733"/>
            <a:ext cx="61904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Heterozygous </a:t>
            </a:r>
            <a:r>
              <a:rPr lang="en-US" u="sng" dirty="0" err="1" smtClean="0"/>
              <a:t>Cre</a:t>
            </a:r>
            <a:r>
              <a:rPr lang="en-US" u="sng" dirty="0" smtClean="0"/>
              <a:t> </a:t>
            </a:r>
            <a:r>
              <a:rPr lang="en-US" u="sng" dirty="0" err="1" smtClean="0"/>
              <a:t>Knockin</a:t>
            </a:r>
            <a:r>
              <a:rPr lang="en-US" u="sng" dirty="0" smtClean="0"/>
              <a:t> Standard Workflow – No </a:t>
            </a:r>
            <a:r>
              <a:rPr lang="en-US" u="sng" dirty="0" err="1" smtClean="0"/>
              <a:t>Dre</a:t>
            </a:r>
            <a:r>
              <a:rPr lang="en-US" u="sng" dirty="0" smtClean="0"/>
              <a:t> [ </a:t>
            </a:r>
            <a:r>
              <a:rPr lang="en-US" b="1" u="sng" dirty="0" err="1" smtClean="0"/>
              <a:t>CreKi</a:t>
            </a:r>
            <a:r>
              <a:rPr lang="en-US" u="sng" dirty="0" smtClean="0"/>
              <a:t> ]</a:t>
            </a:r>
          </a:p>
          <a:p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tm1 -&gt; tm1/</a:t>
            </a:r>
            <a:r>
              <a:rPr lang="en-US" sz="1600" dirty="0" err="1" smtClean="0"/>
              <a:t>wt</a:t>
            </a:r>
            <a:endParaRPr lang="en-US" sz="16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615043" y="4423910"/>
            <a:ext cx="606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EP:</a:t>
            </a:r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</a:p>
          <a:p>
            <a:endParaRPr lang="en-US" sz="1200" dirty="0"/>
          </a:p>
          <a:p>
            <a:r>
              <a:rPr lang="en-US" sz="1200" dirty="0" smtClean="0"/>
              <a:t>In addition to these tests they must all pass chromosome tests </a:t>
            </a:r>
            <a:r>
              <a:rPr lang="en-US" sz="1200" dirty="0" err="1" smtClean="0"/>
              <a:t>Chry</a:t>
            </a:r>
            <a:r>
              <a:rPr lang="en-US" sz="1200" dirty="0" smtClean="0"/>
              <a:t> and Chr8, and if the LOA DEL test fails then LRPCR primer bands can be checked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633957" y="1547578"/>
            <a:ext cx="812653" cy="251299"/>
            <a:chOff x="6612383" y="751548"/>
            <a:chExt cx="812653" cy="251299"/>
          </a:xfrm>
        </p:grpSpPr>
        <p:sp>
          <p:nvSpPr>
            <p:cNvPr id="141" name="AutoShape 148"/>
            <p:cNvSpPr>
              <a:spLocks noChangeArrowheads="1"/>
            </p:cNvSpPr>
            <p:nvPr/>
          </p:nvSpPr>
          <p:spPr bwMode="auto">
            <a:xfrm>
              <a:off x="6612383" y="751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6650614" y="785430"/>
              <a:ext cx="724196" cy="70694"/>
              <a:chOff x="5888186" y="2418891"/>
              <a:chExt cx="724196" cy="70694"/>
            </a:xfrm>
          </p:grpSpPr>
          <p:sp>
            <p:nvSpPr>
              <p:cNvPr id="147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49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650614" y="890920"/>
              <a:ext cx="724196" cy="70694"/>
              <a:chOff x="5888186" y="2418891"/>
              <a:chExt cx="724196" cy="70694"/>
            </a:xfrm>
          </p:grpSpPr>
          <p:sp>
            <p:nvSpPr>
              <p:cNvPr id="144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46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aphicFrame>
        <p:nvGraphicFramePr>
          <p:cNvPr id="180" name="Table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95775"/>
              </p:ext>
            </p:extLst>
          </p:nvPr>
        </p:nvGraphicFramePr>
        <p:xfrm>
          <a:off x="615043" y="1499829"/>
          <a:ext cx="4692354" cy="25154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8053"/>
                <a:gridCol w="939096"/>
                <a:gridCol w="931735"/>
                <a:gridCol w="931735"/>
                <a:gridCol w="931735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 </a:t>
                      </a:r>
                      <a:r>
                        <a:rPr lang="en-US" sz="1000" b="1" dirty="0" err="1" smtClean="0"/>
                        <a:t>lrpcr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crepuro</a:t>
                      </a:r>
                      <a:r>
                        <a:rPr lang="en-US" sz="1000" b="1" dirty="0" smtClean="0"/>
                        <a:t> off target 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CRE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PURO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LRPCR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181" name="Rectangle 180"/>
          <p:cNvSpPr/>
          <p:nvPr/>
        </p:nvSpPr>
        <p:spPr>
          <a:xfrm>
            <a:off x="1557543" y="1140251"/>
            <a:ext cx="955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EP/PIQ: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566104" y="1496776"/>
            <a:ext cx="812653" cy="297589"/>
            <a:chOff x="2566104" y="1496776"/>
            <a:chExt cx="812653" cy="297589"/>
          </a:xfrm>
        </p:grpSpPr>
        <p:sp>
          <p:nvSpPr>
            <p:cNvPr id="151" name="AutoShape 148"/>
            <p:cNvSpPr>
              <a:spLocks noChangeArrowheads="1"/>
            </p:cNvSpPr>
            <p:nvPr/>
          </p:nvSpPr>
          <p:spPr bwMode="auto">
            <a:xfrm>
              <a:off x="2566104" y="1543066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2604335" y="1695787"/>
              <a:ext cx="724196" cy="70694"/>
              <a:chOff x="5888186" y="2418891"/>
              <a:chExt cx="724196" cy="70694"/>
            </a:xfrm>
          </p:grpSpPr>
          <p:sp>
            <p:nvSpPr>
              <p:cNvPr id="164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6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602941" y="1496776"/>
              <a:ext cx="771542" cy="215674"/>
              <a:chOff x="4246734" y="1862603"/>
              <a:chExt cx="771542" cy="215674"/>
            </a:xfrm>
          </p:grpSpPr>
          <p:sp>
            <p:nvSpPr>
              <p:cNvPr id="156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4513228" y="1961744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54" name="Line 154"/>
              <p:cNvSpPr>
                <a:spLocks noChangeShapeType="1"/>
              </p:cNvSpPr>
              <p:nvPr/>
            </p:nvSpPr>
            <p:spPr bwMode="auto">
              <a:xfrm>
                <a:off x="4285535" y="1984603"/>
                <a:ext cx="688336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Oval 158"/>
              <p:cNvSpPr>
                <a:spLocks noChangeArrowheads="1"/>
              </p:cNvSpPr>
              <p:nvPr/>
            </p:nvSpPr>
            <p:spPr bwMode="auto">
              <a:xfrm>
                <a:off x="4246734" y="1966185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4258826" y="1862833"/>
                <a:ext cx="366027" cy="215444"/>
                <a:chOff x="5970455" y="2478173"/>
                <a:chExt cx="366027" cy="215444"/>
              </a:xfrm>
            </p:grpSpPr>
            <p:sp>
              <p:nvSpPr>
                <p:cNvPr id="162" name="Rectangle 161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  <p:sp>
            <p:nvSpPr>
              <p:cNvPr id="159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4851880" y="1961744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4611880" y="1937898"/>
                <a:ext cx="252852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542997" y="1862603"/>
                <a:ext cx="4752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Puro</a:t>
                </a:r>
                <a:endParaRPr lang="en-US" sz="8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480931" y="1496776"/>
            <a:ext cx="812653" cy="297589"/>
            <a:chOff x="2566104" y="1496776"/>
            <a:chExt cx="812653" cy="297589"/>
          </a:xfrm>
        </p:grpSpPr>
        <p:sp>
          <p:nvSpPr>
            <p:cNvPr id="39" name="AutoShape 148"/>
            <p:cNvSpPr>
              <a:spLocks noChangeArrowheads="1"/>
            </p:cNvSpPr>
            <p:nvPr/>
          </p:nvSpPr>
          <p:spPr bwMode="auto">
            <a:xfrm>
              <a:off x="2566104" y="1543066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604335" y="1695787"/>
              <a:ext cx="724196" cy="70694"/>
              <a:chOff x="5888186" y="2418891"/>
              <a:chExt cx="724196" cy="70694"/>
            </a:xfrm>
          </p:grpSpPr>
          <p:sp>
            <p:nvSpPr>
              <p:cNvPr id="52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02941" y="1496776"/>
              <a:ext cx="771542" cy="215674"/>
              <a:chOff x="4246734" y="1862603"/>
              <a:chExt cx="771542" cy="215674"/>
            </a:xfrm>
          </p:grpSpPr>
          <p:sp>
            <p:nvSpPr>
              <p:cNvPr id="42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4513228" y="1961744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" name="Line 154"/>
              <p:cNvSpPr>
                <a:spLocks noChangeShapeType="1"/>
              </p:cNvSpPr>
              <p:nvPr/>
            </p:nvSpPr>
            <p:spPr bwMode="auto">
              <a:xfrm>
                <a:off x="4285535" y="1984603"/>
                <a:ext cx="688336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158"/>
              <p:cNvSpPr>
                <a:spLocks noChangeArrowheads="1"/>
              </p:cNvSpPr>
              <p:nvPr/>
            </p:nvSpPr>
            <p:spPr bwMode="auto">
              <a:xfrm>
                <a:off x="4246734" y="1966185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258826" y="1862833"/>
                <a:ext cx="366027" cy="215444"/>
                <a:chOff x="5970455" y="2478173"/>
                <a:chExt cx="366027" cy="215444"/>
              </a:xfrm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  <p:sp>
            <p:nvSpPr>
              <p:cNvPr id="47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4851880" y="1961744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4611880" y="1937898"/>
                <a:ext cx="252852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542997" y="1862603"/>
                <a:ext cx="4752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Puro</a:t>
                </a:r>
                <a:endParaRPr lang="en-US" sz="800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1.3 Dec 19th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2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0891" y="1547578"/>
            <a:ext cx="812653" cy="251299"/>
            <a:chOff x="6612383" y="751548"/>
            <a:chExt cx="812653" cy="251299"/>
          </a:xfrm>
        </p:grpSpPr>
        <p:sp>
          <p:nvSpPr>
            <p:cNvPr id="5" name="AutoShape 148"/>
            <p:cNvSpPr>
              <a:spLocks noChangeArrowheads="1"/>
            </p:cNvSpPr>
            <p:nvPr/>
          </p:nvSpPr>
          <p:spPr bwMode="auto">
            <a:xfrm>
              <a:off x="6612383" y="751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50614" y="785430"/>
              <a:ext cx="724196" cy="70694"/>
              <a:chOff x="5888186" y="2418891"/>
              <a:chExt cx="724196" cy="70694"/>
            </a:xfrm>
          </p:grpSpPr>
          <p:sp>
            <p:nvSpPr>
              <p:cNvPr id="11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50614" y="890920"/>
              <a:ext cx="724196" cy="70694"/>
              <a:chOff x="5888186" y="2418891"/>
              <a:chExt cx="724196" cy="70694"/>
            </a:xfrm>
          </p:grpSpPr>
          <p:sp>
            <p:nvSpPr>
              <p:cNvPr id="8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0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83038" y="1543066"/>
            <a:ext cx="812653" cy="255811"/>
            <a:chOff x="6612383" y="1153548"/>
            <a:chExt cx="812653" cy="255811"/>
          </a:xfrm>
        </p:grpSpPr>
        <p:sp>
          <p:nvSpPr>
            <p:cNvPr id="15" name="AutoShape 148"/>
            <p:cNvSpPr>
              <a:spLocks noChangeArrowheads="1"/>
            </p:cNvSpPr>
            <p:nvPr/>
          </p:nvSpPr>
          <p:spPr bwMode="auto">
            <a:xfrm>
              <a:off x="6612383" y="1153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650614" y="1187430"/>
              <a:ext cx="724196" cy="70694"/>
              <a:chOff x="5888186" y="2418891"/>
              <a:chExt cx="724196" cy="70694"/>
            </a:xfrm>
          </p:grpSpPr>
          <p:sp>
            <p:nvSpPr>
              <p:cNvPr id="28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0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650480" y="1193685"/>
              <a:ext cx="771542" cy="215674"/>
              <a:chOff x="5885246" y="2611650"/>
              <a:chExt cx="771542" cy="215674"/>
            </a:xfrm>
          </p:grpSpPr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5924047" y="2733650"/>
                <a:ext cx="688336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58"/>
              <p:cNvSpPr>
                <a:spLocks noChangeArrowheads="1"/>
              </p:cNvSpPr>
              <p:nvPr/>
            </p:nvSpPr>
            <p:spPr bwMode="auto">
              <a:xfrm>
                <a:off x="5885246" y="2715232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1740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897338" y="2611880"/>
                <a:ext cx="366027" cy="215444"/>
                <a:chOff x="5970455" y="2478173"/>
                <a:chExt cx="366027" cy="215444"/>
              </a:xfrm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181509" y="2611650"/>
                <a:ext cx="475279" cy="215444"/>
                <a:chOff x="6165185" y="2630573"/>
                <a:chExt cx="475279" cy="215444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6234068" y="2702427"/>
                  <a:ext cx="252852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165185" y="2630573"/>
                  <a:ext cx="4752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Puro</a:t>
                  </a:r>
                  <a:endParaRPr lang="en-US" sz="800" dirty="0"/>
                </a:p>
              </p:txBody>
            </p:sp>
          </p:grpSp>
          <p:sp>
            <p:nvSpPr>
              <p:cNvPr id="23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490392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505092" y="1539852"/>
            <a:ext cx="812653" cy="263656"/>
            <a:chOff x="6612383" y="1590032"/>
            <a:chExt cx="812653" cy="263656"/>
          </a:xfrm>
        </p:grpSpPr>
        <p:sp>
          <p:nvSpPr>
            <p:cNvPr id="32" name="AutoShape 148"/>
            <p:cNvSpPr>
              <a:spLocks noChangeArrowheads="1"/>
            </p:cNvSpPr>
            <p:nvPr/>
          </p:nvSpPr>
          <p:spPr bwMode="auto">
            <a:xfrm>
              <a:off x="6612383" y="1590032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650614" y="1623914"/>
              <a:ext cx="724196" cy="70694"/>
              <a:chOff x="5888186" y="2418891"/>
              <a:chExt cx="724196" cy="70694"/>
            </a:xfrm>
          </p:grpSpPr>
          <p:sp>
            <p:nvSpPr>
              <p:cNvPr id="41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650480" y="1638244"/>
              <a:ext cx="723510" cy="215444"/>
              <a:chOff x="5888872" y="2870025"/>
              <a:chExt cx="723510" cy="215444"/>
            </a:xfrm>
          </p:grpSpPr>
          <p:sp>
            <p:nvSpPr>
              <p:cNvPr id="35" name="Line 154"/>
              <p:cNvSpPr>
                <a:spLocks noChangeShapeType="1"/>
              </p:cNvSpPr>
              <p:nvPr/>
            </p:nvSpPr>
            <p:spPr bwMode="auto">
              <a:xfrm>
                <a:off x="5927673" y="2991795"/>
                <a:ext cx="6847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158"/>
              <p:cNvSpPr>
                <a:spLocks noChangeArrowheads="1"/>
              </p:cNvSpPr>
              <p:nvPr/>
            </p:nvSpPr>
            <p:spPr bwMode="auto">
              <a:xfrm>
                <a:off x="5888872" y="2973377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7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5366" y="2968936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900964" y="2870025"/>
                <a:ext cx="366027" cy="215444"/>
                <a:chOff x="5970455" y="2478173"/>
                <a:chExt cx="366027" cy="215444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</p:grpSp>
      </p:grpSp>
      <p:sp>
        <p:nvSpPr>
          <p:cNvPr id="44" name="TextBox 43"/>
          <p:cNvSpPr txBox="1"/>
          <p:nvPr/>
        </p:nvSpPr>
        <p:spPr>
          <a:xfrm>
            <a:off x="615043" y="448733"/>
            <a:ext cx="63430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Heterozygous </a:t>
            </a:r>
            <a:r>
              <a:rPr lang="en-US" u="sng" dirty="0" err="1" smtClean="0"/>
              <a:t>Cre</a:t>
            </a:r>
            <a:r>
              <a:rPr lang="en-US" u="sng" dirty="0" smtClean="0"/>
              <a:t> </a:t>
            </a:r>
            <a:r>
              <a:rPr lang="en-US" u="sng" dirty="0" err="1" smtClean="0"/>
              <a:t>Knockin</a:t>
            </a:r>
            <a:r>
              <a:rPr lang="en-US" u="sng" dirty="0" smtClean="0"/>
              <a:t> Standard Workflow – </a:t>
            </a:r>
            <a:r>
              <a:rPr lang="en-US" u="sng" dirty="0" err="1" smtClean="0"/>
              <a:t>Dre</a:t>
            </a:r>
            <a:r>
              <a:rPr lang="en-US" u="sng" dirty="0" smtClean="0"/>
              <a:t> [ </a:t>
            </a:r>
            <a:r>
              <a:rPr lang="en-US" b="1" u="sng" dirty="0" err="1" smtClean="0"/>
              <a:t>CreKiDre</a:t>
            </a:r>
            <a:r>
              <a:rPr lang="en-US" u="sng" dirty="0" smtClean="0"/>
              <a:t> ]</a:t>
            </a:r>
          </a:p>
          <a:p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tm1 -&gt; (</a:t>
            </a:r>
            <a:r>
              <a:rPr lang="en-US" sz="1600" dirty="0" err="1" smtClean="0"/>
              <a:t>Dre</a:t>
            </a:r>
            <a:r>
              <a:rPr lang="en-US" sz="1600" dirty="0" smtClean="0"/>
              <a:t>) -&gt; tm1.1/</a:t>
            </a:r>
            <a:r>
              <a:rPr lang="en-US" sz="1600" dirty="0" err="1" smtClean="0"/>
              <a:t>wt</a:t>
            </a:r>
            <a:endParaRPr lang="en-US" sz="160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53561"/>
              </p:ext>
            </p:extLst>
          </p:nvPr>
        </p:nvGraphicFramePr>
        <p:xfrm>
          <a:off x="615041" y="1497772"/>
          <a:ext cx="7529891" cy="26678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2020"/>
                <a:gridCol w="942985"/>
                <a:gridCol w="935591"/>
                <a:gridCol w="937859"/>
                <a:gridCol w="937859"/>
                <a:gridCol w="937859"/>
                <a:gridCol w="937859"/>
                <a:gridCol w="937859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tm1.1/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 </a:t>
                      </a:r>
                      <a:r>
                        <a:rPr lang="en-US" sz="1000" b="1" dirty="0" err="1" smtClean="0"/>
                        <a:t>lrpcr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tm1.1 </a:t>
                      </a:r>
                      <a:r>
                        <a:rPr lang="en-US" sz="1000" b="1" dirty="0" err="1" smtClean="0"/>
                        <a:t>lrpcr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 </a:t>
                      </a:r>
                      <a:r>
                        <a:rPr lang="en-US" sz="1000" b="1" dirty="0" err="1" smtClean="0"/>
                        <a:t>crepuro</a:t>
                      </a:r>
                      <a:r>
                        <a:rPr lang="en-US" sz="1000" b="1" dirty="0" smtClean="0"/>
                        <a:t> off target/</a:t>
                      </a: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 </a:t>
                      </a:r>
                      <a:r>
                        <a:rPr lang="en-US" sz="1000" b="1" dirty="0" err="1" smtClean="0"/>
                        <a:t>cre</a:t>
                      </a:r>
                      <a:r>
                        <a:rPr lang="en-US" sz="1000" b="1" dirty="0" smtClean="0"/>
                        <a:t> off target/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CRE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PURO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LR PCR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557543" y="1140251"/>
            <a:ext cx="955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EP/PIQ:</a:t>
            </a:r>
            <a:endParaRPr lang="en-US" i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615042" y="4312997"/>
            <a:ext cx="35383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EP:</a:t>
            </a:r>
          </a:p>
          <a:p>
            <a:r>
              <a:rPr lang="en-US" sz="1200" dirty="0" smtClean="0"/>
              <a:t>tm1.1/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 smtClean="0"/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a failure of the </a:t>
            </a:r>
            <a:r>
              <a:rPr lang="en-US" sz="1200" i="1" dirty="0" err="1" smtClean="0"/>
              <a:t>Dre</a:t>
            </a:r>
            <a:r>
              <a:rPr lang="en-US" sz="1200" dirty="0" smtClean="0"/>
              <a:t> </a:t>
            </a:r>
            <a:r>
              <a:rPr lang="en-US" sz="1200" dirty="0" err="1" smtClean="0"/>
              <a:t>recombinase</a:t>
            </a:r>
            <a:r>
              <a:rPr lang="en-US" sz="1200" dirty="0" smtClean="0"/>
              <a:t> step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</a:t>
            </a:r>
            <a:r>
              <a:rPr lang="en-US" sz="1200" dirty="0" smtClean="0"/>
              <a:t>electroporation</a:t>
            </a:r>
          </a:p>
          <a:p>
            <a:endParaRPr lang="en-US" sz="1200" dirty="0"/>
          </a:p>
          <a:p>
            <a:r>
              <a:rPr lang="en-US" sz="1200" dirty="0" err="1" smtClean="0"/>
              <a:t>lrpcr</a:t>
            </a:r>
            <a:r>
              <a:rPr lang="en-US" sz="1200" dirty="0" smtClean="0"/>
              <a:t> check is done if LOA DEL is absent or fails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In addition to these tests they must all pass chromosome tests </a:t>
            </a:r>
            <a:r>
              <a:rPr lang="en-US" sz="1200" dirty="0" err="1"/>
              <a:t>Chry</a:t>
            </a:r>
            <a:r>
              <a:rPr lang="en-US" sz="1200" dirty="0"/>
              <a:t> and </a:t>
            </a:r>
            <a:r>
              <a:rPr lang="en-US" sz="1200" dirty="0" smtClean="0"/>
              <a:t>Chr8a (pass or </a:t>
            </a:r>
            <a:r>
              <a:rPr lang="en-US" sz="1200" dirty="0" err="1" smtClean="0"/>
              <a:t>passb</a:t>
            </a:r>
            <a:r>
              <a:rPr lang="en-US" sz="1200" dirty="0" smtClean="0"/>
              <a:t>).</a:t>
            </a:r>
            <a:endParaRPr 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1.3 Dec 19th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1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1162</Words>
  <Application>Microsoft Macintosh PowerPoint</Application>
  <PresentationFormat>A4 Paper (210x297 mm)</PresentationFormat>
  <Paragraphs>493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Sparkes</dc:creator>
  <cp:lastModifiedBy>Andrew Sparkes</cp:lastModifiedBy>
  <cp:revision>132</cp:revision>
  <cp:lastPrinted>2013-11-20T10:42:00Z</cp:lastPrinted>
  <dcterms:created xsi:type="dcterms:W3CDTF">2013-08-13T12:35:20Z</dcterms:created>
  <dcterms:modified xsi:type="dcterms:W3CDTF">2013-12-19T15:17:52Z</dcterms:modified>
</cp:coreProperties>
</file>