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601200" cy="12801600" type="A3"/>
  <p:notesSz cx="6858000" cy="9144000"/>
  <p:defaultTextStyle>
    <a:defPPr>
      <a:defRPr lang="en-US"/>
    </a:defPPr>
    <a:lvl1pPr marL="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6" autoAdjust="0"/>
    <p:restoredTop sz="94660"/>
  </p:normalViewPr>
  <p:slideViewPr>
    <p:cSldViewPr snapToGrid="0" snapToObjects="1">
      <p:cViewPr>
        <p:scale>
          <a:sx n="200" d="100"/>
          <a:sy n="200" d="100"/>
        </p:scale>
        <p:origin x="-344" y="9416"/>
      </p:cViewPr>
      <p:guideLst>
        <p:guide orient="horz" pos="4032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B25A7-DCC3-8F48-8981-37AD875A5FE1}" type="datetimeFigureOut">
              <a:rPr lang="en-US" smtClean="0"/>
              <a:t>20/03/2013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C1FE4-D02D-9B4B-97F2-03E50269A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4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C1FE4-D02D-9B4B-97F2-03E50269AB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64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C1FE4-D02D-9B4B-97F2-03E50269AB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64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C1FE4-D02D-9B4B-97F2-03E50269AB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64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3976794"/>
            <a:ext cx="8161020" cy="274404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F69E-8C62-E040-AB99-E71BBCC0AFA3}" type="datetimeFigureOut">
              <a:rPr lang="en-US" smtClean="0"/>
              <a:t>20/03/2013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4DEC-B57F-3E4A-917F-BB6E9B0F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5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F69E-8C62-E040-AB99-E71BBCC0AFA3}" type="datetimeFigureOut">
              <a:rPr lang="en-US" smtClean="0"/>
              <a:t>20/03/2013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4DEC-B57F-3E4A-917F-BB6E9B0F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9248" y="957158"/>
            <a:ext cx="2268616" cy="20387733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397" y="957158"/>
            <a:ext cx="6645831" cy="20387733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F69E-8C62-E040-AB99-E71BBCC0AFA3}" type="datetimeFigureOut">
              <a:rPr lang="en-US" smtClean="0"/>
              <a:t>20/03/2013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4DEC-B57F-3E4A-917F-BB6E9B0F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2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F69E-8C62-E040-AB99-E71BBCC0AFA3}" type="datetimeFigureOut">
              <a:rPr lang="en-US" smtClean="0"/>
              <a:t>20/03/2013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4DEC-B57F-3E4A-917F-BB6E9B0F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1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9" y="8226214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9" y="5425865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F69E-8C62-E040-AB99-E71BBCC0AFA3}" type="datetimeFigureOut">
              <a:rPr lang="en-US" smtClean="0"/>
              <a:t>20/03/2013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4DEC-B57F-3E4A-917F-BB6E9B0F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397" y="5576993"/>
            <a:ext cx="4457224" cy="1576789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5576993"/>
            <a:ext cx="4457224" cy="1576789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F69E-8C62-E040-AB99-E71BBCC0AFA3}" type="datetimeFigureOut">
              <a:rPr lang="en-US" smtClean="0"/>
              <a:t>20/03/2013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4DEC-B57F-3E4A-917F-BB6E9B0F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6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2865544"/>
            <a:ext cx="4242197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" y="4059766"/>
            <a:ext cx="4242197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7" y="2865544"/>
            <a:ext cx="4243864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7" y="4059766"/>
            <a:ext cx="4243864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F69E-8C62-E040-AB99-E71BBCC0AFA3}" type="datetimeFigureOut">
              <a:rPr lang="en-US" smtClean="0"/>
              <a:t>20/03/2013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4DEC-B57F-3E4A-917F-BB6E9B0F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0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F69E-8C62-E040-AB99-E71BBCC0AFA3}" type="datetimeFigureOut">
              <a:rPr lang="en-US" smtClean="0"/>
              <a:t>20/03/2013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4DEC-B57F-3E4A-917F-BB6E9B0F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2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F69E-8C62-E040-AB99-E71BBCC0AFA3}" type="datetimeFigureOut">
              <a:rPr lang="en-US" smtClean="0"/>
              <a:t>20/03/2013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4DEC-B57F-3E4A-917F-BB6E9B0F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8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02" y="509694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0" y="2678854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F69E-8C62-E040-AB99-E71BBCC0AFA3}" type="datetimeFigureOut">
              <a:rPr lang="en-US" smtClean="0"/>
              <a:t>20/03/2013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4DEC-B57F-3E4A-917F-BB6E9B0F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7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02" y="8961120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902" y="10019031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F69E-8C62-E040-AB99-E71BBCC0AFA3}" type="datetimeFigureOut">
              <a:rPr lang="en-US" smtClean="0"/>
              <a:t>20/03/2013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4DEC-B57F-3E4A-917F-BB6E9B0F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2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11865187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DF69E-8C62-E040-AB99-E71BBCC0AFA3}" type="datetimeFigureOut">
              <a:rPr lang="en-US" smtClean="0"/>
              <a:t>20/03/2013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410" y="11865187"/>
            <a:ext cx="30403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860" y="11865187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84DEC-B57F-3E4A-917F-BB6E9B0F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4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008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640080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buFont typeface="Arial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64008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64008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640080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6.png"/><Relationship Id="rId6" Type="http://schemas.openxmlformats.org/officeDocument/2006/relationships/image" Target="../media/image5.jpg"/><Relationship Id="rId7" Type="http://schemas.openxmlformats.org/officeDocument/2006/relationships/image" Target="../media/image3.JPG"/><Relationship Id="rId8" Type="http://schemas.openxmlformats.org/officeDocument/2006/relationships/image" Target="../media/image4.JP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Rectangle 2333"/>
          <p:cNvSpPr/>
          <p:nvPr/>
        </p:nvSpPr>
        <p:spPr>
          <a:xfrm>
            <a:off x="1638834" y="11188029"/>
            <a:ext cx="1029896" cy="2705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3" name="Rectangle 2332"/>
          <p:cNvSpPr/>
          <p:nvPr/>
        </p:nvSpPr>
        <p:spPr>
          <a:xfrm>
            <a:off x="2456089" y="9255658"/>
            <a:ext cx="912735" cy="2705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2" name="Rectangle 2331"/>
          <p:cNvSpPr/>
          <p:nvPr/>
        </p:nvSpPr>
        <p:spPr>
          <a:xfrm>
            <a:off x="2669127" y="7859534"/>
            <a:ext cx="506790" cy="2705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1" name="Rectangle 2330"/>
          <p:cNvSpPr/>
          <p:nvPr/>
        </p:nvSpPr>
        <p:spPr>
          <a:xfrm>
            <a:off x="4402958" y="6411955"/>
            <a:ext cx="579475" cy="2705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0" name="Rectangle 2329"/>
          <p:cNvSpPr/>
          <p:nvPr/>
        </p:nvSpPr>
        <p:spPr>
          <a:xfrm>
            <a:off x="425195" y="6353001"/>
            <a:ext cx="953713" cy="2705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9" name="Rectangle 2328"/>
          <p:cNvSpPr/>
          <p:nvPr/>
        </p:nvSpPr>
        <p:spPr>
          <a:xfrm>
            <a:off x="1476356" y="4082505"/>
            <a:ext cx="1096271" cy="2705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8" name="Rectangle 2327"/>
          <p:cNvSpPr/>
          <p:nvPr/>
        </p:nvSpPr>
        <p:spPr>
          <a:xfrm>
            <a:off x="5253867" y="2214258"/>
            <a:ext cx="907871" cy="2705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7" name="Rectangle 2326"/>
          <p:cNvSpPr/>
          <p:nvPr/>
        </p:nvSpPr>
        <p:spPr>
          <a:xfrm>
            <a:off x="2633774" y="2422833"/>
            <a:ext cx="579475" cy="2705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5" name="Rectangle 1114"/>
          <p:cNvSpPr/>
          <p:nvPr/>
        </p:nvSpPr>
        <p:spPr>
          <a:xfrm>
            <a:off x="2600400" y="1245950"/>
            <a:ext cx="579475" cy="2705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8" name="Group 1107"/>
          <p:cNvGrpSpPr/>
          <p:nvPr/>
        </p:nvGrpSpPr>
        <p:grpSpPr>
          <a:xfrm>
            <a:off x="3237061" y="1312929"/>
            <a:ext cx="574675" cy="412750"/>
            <a:chOff x="3237061" y="1185924"/>
            <a:chExt cx="574675" cy="412750"/>
          </a:xfrm>
        </p:grpSpPr>
        <p:sp>
          <p:nvSpPr>
            <p:cNvPr id="5" name="AutoShape 2"/>
            <p:cNvSpPr>
              <a:spLocks noChangeArrowheads="1"/>
            </p:cNvSpPr>
            <p:nvPr/>
          </p:nvSpPr>
          <p:spPr bwMode="auto">
            <a:xfrm>
              <a:off x="3237061" y="1185924"/>
              <a:ext cx="574675" cy="41275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3756174" y="12462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3710136" y="12462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3664099" y="12462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3616474" y="12462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524399" y="12462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3478361" y="12462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3432324" y="12462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3384699" y="12462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3338661" y="12462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3292624" y="12462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3246586" y="12462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3570436" y="12462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3756174" y="15351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3710136" y="15351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3664099" y="15351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18"/>
            <p:cNvSpPr>
              <a:spLocks noChangeArrowheads="1"/>
            </p:cNvSpPr>
            <p:nvPr/>
          </p:nvSpPr>
          <p:spPr bwMode="auto">
            <a:xfrm>
              <a:off x="3616474" y="15351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19"/>
            <p:cNvSpPr>
              <a:spLocks noChangeArrowheads="1"/>
            </p:cNvSpPr>
            <p:nvPr/>
          </p:nvSpPr>
          <p:spPr bwMode="auto">
            <a:xfrm>
              <a:off x="3524399" y="15351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0"/>
            <p:cNvSpPr>
              <a:spLocks noChangeArrowheads="1"/>
            </p:cNvSpPr>
            <p:nvPr/>
          </p:nvSpPr>
          <p:spPr bwMode="auto">
            <a:xfrm>
              <a:off x="3478361" y="15351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3432324" y="15351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auto">
            <a:xfrm>
              <a:off x="3384699" y="15351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auto">
            <a:xfrm>
              <a:off x="3338661" y="15351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auto">
            <a:xfrm>
              <a:off x="3292624" y="15351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3246586" y="15351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3570436" y="15351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27"/>
            <p:cNvSpPr>
              <a:spLocks noChangeArrowheads="1"/>
            </p:cNvSpPr>
            <p:nvPr/>
          </p:nvSpPr>
          <p:spPr bwMode="auto">
            <a:xfrm>
              <a:off x="3756174" y="14875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3710136" y="1487549"/>
              <a:ext cx="44450" cy="46038"/>
            </a:xfrm>
            <a:prstGeom prst="ellipse">
              <a:avLst/>
            </a:prstGeom>
            <a:solidFill>
              <a:schemeClr val="accent1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29"/>
            <p:cNvSpPr>
              <a:spLocks noChangeArrowheads="1"/>
            </p:cNvSpPr>
            <p:nvPr/>
          </p:nvSpPr>
          <p:spPr bwMode="auto">
            <a:xfrm>
              <a:off x="3664099" y="14875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3616474" y="14875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3524399" y="14875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3478361" y="14875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3"/>
            <p:cNvSpPr>
              <a:spLocks noChangeArrowheads="1"/>
            </p:cNvSpPr>
            <p:nvPr/>
          </p:nvSpPr>
          <p:spPr bwMode="auto">
            <a:xfrm>
              <a:off x="3432324" y="14875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4"/>
            <p:cNvSpPr>
              <a:spLocks noChangeArrowheads="1"/>
            </p:cNvSpPr>
            <p:nvPr/>
          </p:nvSpPr>
          <p:spPr bwMode="auto">
            <a:xfrm>
              <a:off x="3384699" y="14875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5"/>
            <p:cNvSpPr>
              <a:spLocks noChangeArrowheads="1"/>
            </p:cNvSpPr>
            <p:nvPr/>
          </p:nvSpPr>
          <p:spPr bwMode="auto">
            <a:xfrm>
              <a:off x="3338661" y="14875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6"/>
            <p:cNvSpPr>
              <a:spLocks noChangeArrowheads="1"/>
            </p:cNvSpPr>
            <p:nvPr/>
          </p:nvSpPr>
          <p:spPr bwMode="auto">
            <a:xfrm>
              <a:off x="3292624" y="14875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7"/>
            <p:cNvSpPr>
              <a:spLocks noChangeArrowheads="1"/>
            </p:cNvSpPr>
            <p:nvPr/>
          </p:nvSpPr>
          <p:spPr bwMode="auto">
            <a:xfrm>
              <a:off x="3246586" y="14875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38"/>
            <p:cNvSpPr>
              <a:spLocks noChangeArrowheads="1"/>
            </p:cNvSpPr>
            <p:nvPr/>
          </p:nvSpPr>
          <p:spPr bwMode="auto">
            <a:xfrm>
              <a:off x="3570436" y="14875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39"/>
            <p:cNvSpPr>
              <a:spLocks noChangeArrowheads="1"/>
            </p:cNvSpPr>
            <p:nvPr/>
          </p:nvSpPr>
          <p:spPr bwMode="auto">
            <a:xfrm>
              <a:off x="3756174" y="14399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40"/>
            <p:cNvSpPr>
              <a:spLocks noChangeArrowheads="1"/>
            </p:cNvSpPr>
            <p:nvPr/>
          </p:nvSpPr>
          <p:spPr bwMode="auto">
            <a:xfrm>
              <a:off x="3710136" y="14399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41"/>
            <p:cNvSpPr>
              <a:spLocks noChangeArrowheads="1"/>
            </p:cNvSpPr>
            <p:nvPr/>
          </p:nvSpPr>
          <p:spPr bwMode="auto">
            <a:xfrm>
              <a:off x="3664099" y="14399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42"/>
            <p:cNvSpPr>
              <a:spLocks noChangeArrowheads="1"/>
            </p:cNvSpPr>
            <p:nvPr/>
          </p:nvSpPr>
          <p:spPr bwMode="auto">
            <a:xfrm>
              <a:off x="3616474" y="14399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43"/>
            <p:cNvSpPr>
              <a:spLocks noChangeArrowheads="1"/>
            </p:cNvSpPr>
            <p:nvPr/>
          </p:nvSpPr>
          <p:spPr bwMode="auto">
            <a:xfrm>
              <a:off x="3524399" y="14399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44"/>
            <p:cNvSpPr>
              <a:spLocks noChangeArrowheads="1"/>
            </p:cNvSpPr>
            <p:nvPr/>
          </p:nvSpPr>
          <p:spPr bwMode="auto">
            <a:xfrm>
              <a:off x="3478361" y="14399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45"/>
            <p:cNvSpPr>
              <a:spLocks noChangeArrowheads="1"/>
            </p:cNvSpPr>
            <p:nvPr/>
          </p:nvSpPr>
          <p:spPr bwMode="auto">
            <a:xfrm>
              <a:off x="3432324" y="14399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46"/>
            <p:cNvSpPr>
              <a:spLocks noChangeArrowheads="1"/>
            </p:cNvSpPr>
            <p:nvPr/>
          </p:nvSpPr>
          <p:spPr bwMode="auto">
            <a:xfrm>
              <a:off x="3384699" y="14399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47"/>
            <p:cNvSpPr>
              <a:spLocks noChangeArrowheads="1"/>
            </p:cNvSpPr>
            <p:nvPr/>
          </p:nvSpPr>
          <p:spPr bwMode="auto">
            <a:xfrm>
              <a:off x="3338661" y="14399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48"/>
            <p:cNvSpPr>
              <a:spLocks noChangeArrowheads="1"/>
            </p:cNvSpPr>
            <p:nvPr/>
          </p:nvSpPr>
          <p:spPr bwMode="auto">
            <a:xfrm>
              <a:off x="3292624" y="14399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Oval 49"/>
            <p:cNvSpPr>
              <a:spLocks noChangeArrowheads="1"/>
            </p:cNvSpPr>
            <p:nvPr/>
          </p:nvSpPr>
          <p:spPr bwMode="auto">
            <a:xfrm>
              <a:off x="3246586" y="14399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50"/>
            <p:cNvSpPr>
              <a:spLocks noChangeArrowheads="1"/>
            </p:cNvSpPr>
            <p:nvPr/>
          </p:nvSpPr>
          <p:spPr bwMode="auto">
            <a:xfrm>
              <a:off x="3570436" y="14399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51"/>
            <p:cNvSpPr>
              <a:spLocks noChangeArrowheads="1"/>
            </p:cNvSpPr>
            <p:nvPr/>
          </p:nvSpPr>
          <p:spPr bwMode="auto">
            <a:xfrm>
              <a:off x="3756174" y="139071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52"/>
            <p:cNvSpPr>
              <a:spLocks noChangeArrowheads="1"/>
            </p:cNvSpPr>
            <p:nvPr/>
          </p:nvSpPr>
          <p:spPr bwMode="auto">
            <a:xfrm>
              <a:off x="3710136" y="139071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53"/>
            <p:cNvSpPr>
              <a:spLocks noChangeArrowheads="1"/>
            </p:cNvSpPr>
            <p:nvPr/>
          </p:nvSpPr>
          <p:spPr bwMode="auto">
            <a:xfrm>
              <a:off x="3664099" y="139071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54"/>
            <p:cNvSpPr>
              <a:spLocks noChangeArrowheads="1"/>
            </p:cNvSpPr>
            <p:nvPr/>
          </p:nvSpPr>
          <p:spPr bwMode="auto">
            <a:xfrm>
              <a:off x="3616474" y="139071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55"/>
            <p:cNvSpPr>
              <a:spLocks noChangeArrowheads="1"/>
            </p:cNvSpPr>
            <p:nvPr/>
          </p:nvSpPr>
          <p:spPr bwMode="auto">
            <a:xfrm>
              <a:off x="3524399" y="139071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56"/>
            <p:cNvSpPr>
              <a:spLocks noChangeArrowheads="1"/>
            </p:cNvSpPr>
            <p:nvPr/>
          </p:nvSpPr>
          <p:spPr bwMode="auto">
            <a:xfrm>
              <a:off x="3478361" y="139071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57"/>
            <p:cNvSpPr>
              <a:spLocks noChangeArrowheads="1"/>
            </p:cNvSpPr>
            <p:nvPr/>
          </p:nvSpPr>
          <p:spPr bwMode="auto">
            <a:xfrm>
              <a:off x="3432324" y="139071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58"/>
            <p:cNvSpPr>
              <a:spLocks noChangeArrowheads="1"/>
            </p:cNvSpPr>
            <p:nvPr/>
          </p:nvSpPr>
          <p:spPr bwMode="auto">
            <a:xfrm>
              <a:off x="3384699" y="139071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59"/>
            <p:cNvSpPr>
              <a:spLocks noChangeArrowheads="1"/>
            </p:cNvSpPr>
            <p:nvPr/>
          </p:nvSpPr>
          <p:spPr bwMode="auto">
            <a:xfrm>
              <a:off x="3338661" y="139071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60"/>
            <p:cNvSpPr>
              <a:spLocks noChangeArrowheads="1"/>
            </p:cNvSpPr>
            <p:nvPr/>
          </p:nvSpPr>
          <p:spPr bwMode="auto">
            <a:xfrm>
              <a:off x="3292624" y="139071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61"/>
            <p:cNvSpPr>
              <a:spLocks noChangeArrowheads="1"/>
            </p:cNvSpPr>
            <p:nvPr/>
          </p:nvSpPr>
          <p:spPr bwMode="auto">
            <a:xfrm>
              <a:off x="3246586" y="139071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62"/>
            <p:cNvSpPr>
              <a:spLocks noChangeArrowheads="1"/>
            </p:cNvSpPr>
            <p:nvPr/>
          </p:nvSpPr>
          <p:spPr bwMode="auto">
            <a:xfrm>
              <a:off x="3570436" y="139071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Oval 63"/>
            <p:cNvSpPr>
              <a:spLocks noChangeArrowheads="1"/>
            </p:cNvSpPr>
            <p:nvPr/>
          </p:nvSpPr>
          <p:spPr bwMode="auto">
            <a:xfrm>
              <a:off x="3756174" y="134308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Oval 64"/>
            <p:cNvSpPr>
              <a:spLocks noChangeArrowheads="1"/>
            </p:cNvSpPr>
            <p:nvPr/>
          </p:nvSpPr>
          <p:spPr bwMode="auto">
            <a:xfrm>
              <a:off x="3710136" y="134308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Oval 65"/>
            <p:cNvSpPr>
              <a:spLocks noChangeArrowheads="1"/>
            </p:cNvSpPr>
            <p:nvPr/>
          </p:nvSpPr>
          <p:spPr bwMode="auto">
            <a:xfrm>
              <a:off x="3664099" y="134308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66"/>
            <p:cNvSpPr>
              <a:spLocks noChangeArrowheads="1"/>
            </p:cNvSpPr>
            <p:nvPr/>
          </p:nvSpPr>
          <p:spPr bwMode="auto">
            <a:xfrm>
              <a:off x="3616474" y="134308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67"/>
            <p:cNvSpPr>
              <a:spLocks noChangeArrowheads="1"/>
            </p:cNvSpPr>
            <p:nvPr/>
          </p:nvSpPr>
          <p:spPr bwMode="auto">
            <a:xfrm>
              <a:off x="3524399" y="134308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Oval 68"/>
            <p:cNvSpPr>
              <a:spLocks noChangeArrowheads="1"/>
            </p:cNvSpPr>
            <p:nvPr/>
          </p:nvSpPr>
          <p:spPr bwMode="auto">
            <a:xfrm>
              <a:off x="3478361" y="134308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69"/>
            <p:cNvSpPr>
              <a:spLocks noChangeArrowheads="1"/>
            </p:cNvSpPr>
            <p:nvPr/>
          </p:nvSpPr>
          <p:spPr bwMode="auto">
            <a:xfrm>
              <a:off x="3432324" y="134308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Oval 70"/>
            <p:cNvSpPr>
              <a:spLocks noChangeArrowheads="1"/>
            </p:cNvSpPr>
            <p:nvPr/>
          </p:nvSpPr>
          <p:spPr bwMode="auto">
            <a:xfrm>
              <a:off x="3384699" y="134308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71"/>
            <p:cNvSpPr>
              <a:spLocks noChangeArrowheads="1"/>
            </p:cNvSpPr>
            <p:nvPr/>
          </p:nvSpPr>
          <p:spPr bwMode="auto">
            <a:xfrm>
              <a:off x="3338661" y="134308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3292624" y="134308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73"/>
            <p:cNvSpPr>
              <a:spLocks noChangeArrowheads="1"/>
            </p:cNvSpPr>
            <p:nvPr/>
          </p:nvSpPr>
          <p:spPr bwMode="auto">
            <a:xfrm>
              <a:off x="3246586" y="134308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74"/>
            <p:cNvSpPr>
              <a:spLocks noChangeArrowheads="1"/>
            </p:cNvSpPr>
            <p:nvPr/>
          </p:nvSpPr>
          <p:spPr bwMode="auto">
            <a:xfrm>
              <a:off x="3570436" y="134308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75"/>
            <p:cNvSpPr>
              <a:spLocks noChangeArrowheads="1"/>
            </p:cNvSpPr>
            <p:nvPr/>
          </p:nvSpPr>
          <p:spPr bwMode="auto">
            <a:xfrm>
              <a:off x="3756174" y="12938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76"/>
            <p:cNvSpPr>
              <a:spLocks noChangeArrowheads="1"/>
            </p:cNvSpPr>
            <p:nvPr/>
          </p:nvSpPr>
          <p:spPr bwMode="auto">
            <a:xfrm>
              <a:off x="3710136" y="12938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77"/>
            <p:cNvSpPr>
              <a:spLocks noChangeArrowheads="1"/>
            </p:cNvSpPr>
            <p:nvPr/>
          </p:nvSpPr>
          <p:spPr bwMode="auto">
            <a:xfrm>
              <a:off x="3664099" y="12938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78"/>
            <p:cNvSpPr>
              <a:spLocks noChangeArrowheads="1"/>
            </p:cNvSpPr>
            <p:nvPr/>
          </p:nvSpPr>
          <p:spPr bwMode="auto">
            <a:xfrm>
              <a:off x="3616474" y="12938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79"/>
            <p:cNvSpPr>
              <a:spLocks noChangeArrowheads="1"/>
            </p:cNvSpPr>
            <p:nvPr/>
          </p:nvSpPr>
          <p:spPr bwMode="auto">
            <a:xfrm>
              <a:off x="3524399" y="12938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80"/>
            <p:cNvSpPr>
              <a:spLocks noChangeArrowheads="1"/>
            </p:cNvSpPr>
            <p:nvPr/>
          </p:nvSpPr>
          <p:spPr bwMode="auto">
            <a:xfrm>
              <a:off x="3478361" y="12938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81"/>
            <p:cNvSpPr>
              <a:spLocks noChangeArrowheads="1"/>
            </p:cNvSpPr>
            <p:nvPr/>
          </p:nvSpPr>
          <p:spPr bwMode="auto">
            <a:xfrm>
              <a:off x="3432324" y="12938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82"/>
            <p:cNvSpPr>
              <a:spLocks noChangeArrowheads="1"/>
            </p:cNvSpPr>
            <p:nvPr/>
          </p:nvSpPr>
          <p:spPr bwMode="auto">
            <a:xfrm>
              <a:off x="3384699" y="12938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Oval 83"/>
            <p:cNvSpPr>
              <a:spLocks noChangeArrowheads="1"/>
            </p:cNvSpPr>
            <p:nvPr/>
          </p:nvSpPr>
          <p:spPr bwMode="auto">
            <a:xfrm>
              <a:off x="3338661" y="12938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84"/>
            <p:cNvSpPr>
              <a:spLocks noChangeArrowheads="1"/>
            </p:cNvSpPr>
            <p:nvPr/>
          </p:nvSpPr>
          <p:spPr bwMode="auto">
            <a:xfrm>
              <a:off x="3292624" y="12938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85"/>
            <p:cNvSpPr>
              <a:spLocks noChangeArrowheads="1"/>
            </p:cNvSpPr>
            <p:nvPr/>
          </p:nvSpPr>
          <p:spPr bwMode="auto">
            <a:xfrm>
              <a:off x="3246586" y="12938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Oval 86"/>
            <p:cNvSpPr>
              <a:spLocks noChangeArrowheads="1"/>
            </p:cNvSpPr>
            <p:nvPr/>
          </p:nvSpPr>
          <p:spPr bwMode="auto">
            <a:xfrm>
              <a:off x="3570436" y="12938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Oval 87"/>
            <p:cNvSpPr>
              <a:spLocks noChangeArrowheads="1"/>
            </p:cNvSpPr>
            <p:nvPr/>
          </p:nvSpPr>
          <p:spPr bwMode="auto">
            <a:xfrm>
              <a:off x="3756174" y="11986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Oval 88"/>
            <p:cNvSpPr>
              <a:spLocks noChangeArrowheads="1"/>
            </p:cNvSpPr>
            <p:nvPr/>
          </p:nvSpPr>
          <p:spPr bwMode="auto">
            <a:xfrm>
              <a:off x="3710136" y="11986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Oval 89"/>
            <p:cNvSpPr>
              <a:spLocks noChangeArrowheads="1"/>
            </p:cNvSpPr>
            <p:nvPr/>
          </p:nvSpPr>
          <p:spPr bwMode="auto">
            <a:xfrm>
              <a:off x="3664099" y="11986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Oval 90"/>
            <p:cNvSpPr>
              <a:spLocks noChangeArrowheads="1"/>
            </p:cNvSpPr>
            <p:nvPr/>
          </p:nvSpPr>
          <p:spPr bwMode="auto">
            <a:xfrm>
              <a:off x="3616474" y="11986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Oval 91"/>
            <p:cNvSpPr>
              <a:spLocks noChangeArrowheads="1"/>
            </p:cNvSpPr>
            <p:nvPr/>
          </p:nvSpPr>
          <p:spPr bwMode="auto">
            <a:xfrm>
              <a:off x="3524399" y="11986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Oval 92"/>
            <p:cNvSpPr>
              <a:spLocks noChangeArrowheads="1"/>
            </p:cNvSpPr>
            <p:nvPr/>
          </p:nvSpPr>
          <p:spPr bwMode="auto">
            <a:xfrm>
              <a:off x="3478361" y="11986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Oval 93"/>
            <p:cNvSpPr>
              <a:spLocks noChangeArrowheads="1"/>
            </p:cNvSpPr>
            <p:nvPr/>
          </p:nvSpPr>
          <p:spPr bwMode="auto">
            <a:xfrm>
              <a:off x="3432324" y="11986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Oval 94"/>
            <p:cNvSpPr>
              <a:spLocks noChangeArrowheads="1"/>
            </p:cNvSpPr>
            <p:nvPr/>
          </p:nvSpPr>
          <p:spPr bwMode="auto">
            <a:xfrm>
              <a:off x="3384699" y="11986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Oval 95"/>
            <p:cNvSpPr>
              <a:spLocks noChangeArrowheads="1"/>
            </p:cNvSpPr>
            <p:nvPr/>
          </p:nvSpPr>
          <p:spPr bwMode="auto">
            <a:xfrm>
              <a:off x="3338661" y="11986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Oval 96"/>
            <p:cNvSpPr>
              <a:spLocks noChangeArrowheads="1"/>
            </p:cNvSpPr>
            <p:nvPr/>
          </p:nvSpPr>
          <p:spPr bwMode="auto">
            <a:xfrm>
              <a:off x="3292624" y="11986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Oval 97"/>
            <p:cNvSpPr>
              <a:spLocks noChangeArrowheads="1"/>
            </p:cNvSpPr>
            <p:nvPr/>
          </p:nvSpPr>
          <p:spPr bwMode="auto">
            <a:xfrm>
              <a:off x="3246586" y="11986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Oval 98"/>
            <p:cNvSpPr>
              <a:spLocks noChangeArrowheads="1"/>
            </p:cNvSpPr>
            <p:nvPr/>
          </p:nvSpPr>
          <p:spPr bwMode="auto">
            <a:xfrm>
              <a:off x="3570436" y="11986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" name="Text Box 324"/>
          <p:cNvSpPr txBox="1">
            <a:spLocks noChangeArrowheads="1"/>
          </p:cNvSpPr>
          <p:nvPr/>
        </p:nvSpPr>
        <p:spPr bwMode="auto">
          <a:xfrm>
            <a:off x="2594583" y="2372127"/>
            <a:ext cx="648071" cy="383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pPr algn="ctr"/>
            <a:r>
              <a:rPr lang="en-GB" sz="1600" b="1" i="1" dirty="0" smtClean="0">
                <a:solidFill>
                  <a:srgbClr val="000000"/>
                </a:solidFill>
              </a:rPr>
              <a:t>‘FEP’</a:t>
            </a:r>
          </a:p>
        </p:txBody>
      </p:sp>
      <p:sp>
        <p:nvSpPr>
          <p:cNvPr id="103" name="Down Arrow 102"/>
          <p:cNvSpPr/>
          <p:nvPr/>
        </p:nvSpPr>
        <p:spPr bwMode="auto">
          <a:xfrm rot="16200000">
            <a:off x="4053168" y="1339285"/>
            <a:ext cx="144016" cy="360040"/>
          </a:xfrm>
          <a:prstGeom prst="downArrow">
            <a:avLst>
              <a:gd name="adj1" fmla="val 50000"/>
              <a:gd name="adj2" fmla="val 6763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pic>
        <p:nvPicPr>
          <p:cNvPr id="104" name="Picture 103" descr="dna_qc_e-ge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171" y="1303304"/>
            <a:ext cx="576000" cy="432000"/>
          </a:xfrm>
          <a:prstGeom prst="rect">
            <a:avLst/>
          </a:prstGeom>
        </p:spPr>
      </p:pic>
      <p:pic>
        <p:nvPicPr>
          <p:cNvPr id="105" name="Picture 104" descr="fragment_dna_qc_e-gel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054" y="1312304"/>
            <a:ext cx="976616" cy="414000"/>
          </a:xfrm>
          <a:prstGeom prst="rect">
            <a:avLst/>
          </a:prstGeom>
        </p:spPr>
      </p:pic>
      <p:sp>
        <p:nvSpPr>
          <p:cNvPr id="106" name="Text Box 324"/>
          <p:cNvSpPr txBox="1">
            <a:spLocks noChangeArrowheads="1"/>
          </p:cNvSpPr>
          <p:nvPr/>
        </p:nvSpPr>
        <p:spPr bwMode="auto">
          <a:xfrm>
            <a:off x="6771046" y="1690148"/>
            <a:ext cx="1152128" cy="28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fail   weak   pass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107" name="Text Box 324"/>
          <p:cNvSpPr txBox="1">
            <a:spLocks noChangeArrowheads="1"/>
          </p:cNvSpPr>
          <p:nvPr/>
        </p:nvSpPr>
        <p:spPr bwMode="auto">
          <a:xfrm>
            <a:off x="5690926" y="1690147"/>
            <a:ext cx="504056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E-gel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108" name="Text Box 324"/>
          <p:cNvSpPr txBox="1">
            <a:spLocks noChangeArrowheads="1"/>
          </p:cNvSpPr>
          <p:nvPr/>
        </p:nvSpPr>
        <p:spPr bwMode="auto">
          <a:xfrm>
            <a:off x="3818718" y="1186091"/>
            <a:ext cx="792088" cy="28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b="1" dirty="0" smtClean="0">
                <a:solidFill>
                  <a:srgbClr val="000000"/>
                </a:solidFill>
              </a:rPr>
              <a:t>QC</a:t>
            </a:r>
            <a:r>
              <a:rPr lang="en-GB" sz="1000" dirty="0" smtClean="0">
                <a:solidFill>
                  <a:srgbClr val="000000"/>
                </a:solidFill>
              </a:rPr>
              <a:t>: 5μL</a:t>
            </a:r>
            <a:endParaRPr lang="en-GB" sz="1000" dirty="0">
              <a:solidFill>
                <a:srgbClr val="000000"/>
              </a:solidFill>
            </a:endParaRPr>
          </a:p>
        </p:txBody>
      </p:sp>
      <p:grpSp>
        <p:nvGrpSpPr>
          <p:cNvPr id="1107" name="Group 1106"/>
          <p:cNvGrpSpPr/>
          <p:nvPr/>
        </p:nvGrpSpPr>
        <p:grpSpPr>
          <a:xfrm>
            <a:off x="3237061" y="2491882"/>
            <a:ext cx="574675" cy="412750"/>
            <a:chOff x="3237061" y="2364877"/>
            <a:chExt cx="574675" cy="412750"/>
          </a:xfrm>
        </p:grpSpPr>
        <p:sp>
          <p:nvSpPr>
            <p:cNvPr id="111" name="AutoShape 2"/>
            <p:cNvSpPr>
              <a:spLocks noChangeArrowheads="1"/>
            </p:cNvSpPr>
            <p:nvPr/>
          </p:nvSpPr>
          <p:spPr bwMode="auto">
            <a:xfrm>
              <a:off x="3237061" y="2364877"/>
              <a:ext cx="574675" cy="41275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Oval 3"/>
            <p:cNvSpPr>
              <a:spLocks noChangeArrowheads="1"/>
            </p:cNvSpPr>
            <p:nvPr/>
          </p:nvSpPr>
          <p:spPr bwMode="auto">
            <a:xfrm>
              <a:off x="3756174" y="24252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Oval 4"/>
            <p:cNvSpPr>
              <a:spLocks noChangeArrowheads="1"/>
            </p:cNvSpPr>
            <p:nvPr/>
          </p:nvSpPr>
          <p:spPr bwMode="auto">
            <a:xfrm>
              <a:off x="3710136" y="24252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Oval 5"/>
            <p:cNvSpPr>
              <a:spLocks noChangeArrowheads="1"/>
            </p:cNvSpPr>
            <p:nvPr/>
          </p:nvSpPr>
          <p:spPr bwMode="auto">
            <a:xfrm>
              <a:off x="3664099" y="24252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Oval 6"/>
            <p:cNvSpPr>
              <a:spLocks noChangeArrowheads="1"/>
            </p:cNvSpPr>
            <p:nvPr/>
          </p:nvSpPr>
          <p:spPr bwMode="auto">
            <a:xfrm>
              <a:off x="3616474" y="24252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Oval 7"/>
            <p:cNvSpPr>
              <a:spLocks noChangeArrowheads="1"/>
            </p:cNvSpPr>
            <p:nvPr/>
          </p:nvSpPr>
          <p:spPr bwMode="auto">
            <a:xfrm>
              <a:off x="3524399" y="24252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Oval 8"/>
            <p:cNvSpPr>
              <a:spLocks noChangeArrowheads="1"/>
            </p:cNvSpPr>
            <p:nvPr/>
          </p:nvSpPr>
          <p:spPr bwMode="auto">
            <a:xfrm>
              <a:off x="3478361" y="24252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Oval 9"/>
            <p:cNvSpPr>
              <a:spLocks noChangeArrowheads="1"/>
            </p:cNvSpPr>
            <p:nvPr/>
          </p:nvSpPr>
          <p:spPr bwMode="auto">
            <a:xfrm>
              <a:off x="3432324" y="2425202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Oval 10"/>
            <p:cNvSpPr>
              <a:spLocks noChangeArrowheads="1"/>
            </p:cNvSpPr>
            <p:nvPr/>
          </p:nvSpPr>
          <p:spPr bwMode="auto">
            <a:xfrm>
              <a:off x="3384699" y="2425202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Oval 11"/>
            <p:cNvSpPr>
              <a:spLocks noChangeArrowheads="1"/>
            </p:cNvSpPr>
            <p:nvPr/>
          </p:nvSpPr>
          <p:spPr bwMode="auto">
            <a:xfrm>
              <a:off x="3338661" y="2425202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Oval 12"/>
            <p:cNvSpPr>
              <a:spLocks noChangeArrowheads="1"/>
            </p:cNvSpPr>
            <p:nvPr/>
          </p:nvSpPr>
          <p:spPr bwMode="auto">
            <a:xfrm>
              <a:off x="3292624" y="2425202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Oval 13"/>
            <p:cNvSpPr>
              <a:spLocks noChangeArrowheads="1"/>
            </p:cNvSpPr>
            <p:nvPr/>
          </p:nvSpPr>
          <p:spPr bwMode="auto">
            <a:xfrm>
              <a:off x="3246586" y="2425202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Oval 14"/>
            <p:cNvSpPr>
              <a:spLocks noChangeArrowheads="1"/>
            </p:cNvSpPr>
            <p:nvPr/>
          </p:nvSpPr>
          <p:spPr bwMode="auto">
            <a:xfrm>
              <a:off x="3570436" y="24252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Oval 15"/>
            <p:cNvSpPr>
              <a:spLocks noChangeArrowheads="1"/>
            </p:cNvSpPr>
            <p:nvPr/>
          </p:nvSpPr>
          <p:spPr bwMode="auto">
            <a:xfrm>
              <a:off x="3756174" y="27141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Oval 16"/>
            <p:cNvSpPr>
              <a:spLocks noChangeArrowheads="1"/>
            </p:cNvSpPr>
            <p:nvPr/>
          </p:nvSpPr>
          <p:spPr bwMode="auto">
            <a:xfrm>
              <a:off x="3710136" y="27141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Oval 17"/>
            <p:cNvSpPr>
              <a:spLocks noChangeArrowheads="1"/>
            </p:cNvSpPr>
            <p:nvPr/>
          </p:nvSpPr>
          <p:spPr bwMode="auto">
            <a:xfrm>
              <a:off x="3664099" y="27141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Oval 18"/>
            <p:cNvSpPr>
              <a:spLocks noChangeArrowheads="1"/>
            </p:cNvSpPr>
            <p:nvPr/>
          </p:nvSpPr>
          <p:spPr bwMode="auto">
            <a:xfrm>
              <a:off x="3616474" y="27141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Oval 19"/>
            <p:cNvSpPr>
              <a:spLocks noChangeArrowheads="1"/>
            </p:cNvSpPr>
            <p:nvPr/>
          </p:nvSpPr>
          <p:spPr bwMode="auto">
            <a:xfrm>
              <a:off x="3524399" y="27141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Oval 20"/>
            <p:cNvSpPr>
              <a:spLocks noChangeArrowheads="1"/>
            </p:cNvSpPr>
            <p:nvPr/>
          </p:nvSpPr>
          <p:spPr bwMode="auto">
            <a:xfrm>
              <a:off x="3478361" y="27141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Oval 21"/>
            <p:cNvSpPr>
              <a:spLocks noChangeArrowheads="1"/>
            </p:cNvSpPr>
            <p:nvPr/>
          </p:nvSpPr>
          <p:spPr bwMode="auto">
            <a:xfrm>
              <a:off x="3432324" y="27141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Oval 22"/>
            <p:cNvSpPr>
              <a:spLocks noChangeArrowheads="1"/>
            </p:cNvSpPr>
            <p:nvPr/>
          </p:nvSpPr>
          <p:spPr bwMode="auto">
            <a:xfrm>
              <a:off x="3384699" y="27141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Oval 23"/>
            <p:cNvSpPr>
              <a:spLocks noChangeArrowheads="1"/>
            </p:cNvSpPr>
            <p:nvPr/>
          </p:nvSpPr>
          <p:spPr bwMode="auto">
            <a:xfrm>
              <a:off x="3338661" y="27141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Oval 24"/>
            <p:cNvSpPr>
              <a:spLocks noChangeArrowheads="1"/>
            </p:cNvSpPr>
            <p:nvPr/>
          </p:nvSpPr>
          <p:spPr bwMode="auto">
            <a:xfrm>
              <a:off x="3292624" y="27141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Oval 25"/>
            <p:cNvSpPr>
              <a:spLocks noChangeArrowheads="1"/>
            </p:cNvSpPr>
            <p:nvPr/>
          </p:nvSpPr>
          <p:spPr bwMode="auto">
            <a:xfrm>
              <a:off x="3246586" y="27141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Oval 26"/>
            <p:cNvSpPr>
              <a:spLocks noChangeArrowheads="1"/>
            </p:cNvSpPr>
            <p:nvPr/>
          </p:nvSpPr>
          <p:spPr bwMode="auto">
            <a:xfrm>
              <a:off x="3570436" y="27141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Oval 27"/>
            <p:cNvSpPr>
              <a:spLocks noChangeArrowheads="1"/>
            </p:cNvSpPr>
            <p:nvPr/>
          </p:nvSpPr>
          <p:spPr bwMode="auto">
            <a:xfrm>
              <a:off x="3756174" y="26665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Oval 28"/>
            <p:cNvSpPr>
              <a:spLocks noChangeArrowheads="1"/>
            </p:cNvSpPr>
            <p:nvPr/>
          </p:nvSpPr>
          <p:spPr bwMode="auto">
            <a:xfrm>
              <a:off x="3710136" y="26665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Oval 29"/>
            <p:cNvSpPr>
              <a:spLocks noChangeArrowheads="1"/>
            </p:cNvSpPr>
            <p:nvPr/>
          </p:nvSpPr>
          <p:spPr bwMode="auto">
            <a:xfrm>
              <a:off x="3664099" y="26665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Oval 30"/>
            <p:cNvSpPr>
              <a:spLocks noChangeArrowheads="1"/>
            </p:cNvSpPr>
            <p:nvPr/>
          </p:nvSpPr>
          <p:spPr bwMode="auto">
            <a:xfrm>
              <a:off x="3616474" y="26665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Oval 31"/>
            <p:cNvSpPr>
              <a:spLocks noChangeArrowheads="1"/>
            </p:cNvSpPr>
            <p:nvPr/>
          </p:nvSpPr>
          <p:spPr bwMode="auto">
            <a:xfrm>
              <a:off x="3524399" y="26665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Oval 32"/>
            <p:cNvSpPr>
              <a:spLocks noChangeArrowheads="1"/>
            </p:cNvSpPr>
            <p:nvPr/>
          </p:nvSpPr>
          <p:spPr bwMode="auto">
            <a:xfrm>
              <a:off x="3478361" y="26665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Oval 33"/>
            <p:cNvSpPr>
              <a:spLocks noChangeArrowheads="1"/>
            </p:cNvSpPr>
            <p:nvPr/>
          </p:nvSpPr>
          <p:spPr bwMode="auto">
            <a:xfrm>
              <a:off x="3432324" y="26665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Oval 34"/>
            <p:cNvSpPr>
              <a:spLocks noChangeArrowheads="1"/>
            </p:cNvSpPr>
            <p:nvPr/>
          </p:nvSpPr>
          <p:spPr bwMode="auto">
            <a:xfrm>
              <a:off x="3384699" y="26665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Oval 35"/>
            <p:cNvSpPr>
              <a:spLocks noChangeArrowheads="1"/>
            </p:cNvSpPr>
            <p:nvPr/>
          </p:nvSpPr>
          <p:spPr bwMode="auto">
            <a:xfrm>
              <a:off x="3338661" y="26665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Oval 36"/>
            <p:cNvSpPr>
              <a:spLocks noChangeArrowheads="1"/>
            </p:cNvSpPr>
            <p:nvPr/>
          </p:nvSpPr>
          <p:spPr bwMode="auto">
            <a:xfrm>
              <a:off x="3292624" y="26665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Oval 37"/>
            <p:cNvSpPr>
              <a:spLocks noChangeArrowheads="1"/>
            </p:cNvSpPr>
            <p:nvPr/>
          </p:nvSpPr>
          <p:spPr bwMode="auto">
            <a:xfrm>
              <a:off x="3246586" y="26665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Oval 38"/>
            <p:cNvSpPr>
              <a:spLocks noChangeArrowheads="1"/>
            </p:cNvSpPr>
            <p:nvPr/>
          </p:nvSpPr>
          <p:spPr bwMode="auto">
            <a:xfrm>
              <a:off x="3570436" y="26665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Oval 39"/>
            <p:cNvSpPr>
              <a:spLocks noChangeArrowheads="1"/>
            </p:cNvSpPr>
            <p:nvPr/>
          </p:nvSpPr>
          <p:spPr bwMode="auto">
            <a:xfrm>
              <a:off x="3756174" y="26188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Oval 40"/>
            <p:cNvSpPr>
              <a:spLocks noChangeArrowheads="1"/>
            </p:cNvSpPr>
            <p:nvPr/>
          </p:nvSpPr>
          <p:spPr bwMode="auto">
            <a:xfrm>
              <a:off x="3710136" y="26188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Oval 41"/>
            <p:cNvSpPr>
              <a:spLocks noChangeArrowheads="1"/>
            </p:cNvSpPr>
            <p:nvPr/>
          </p:nvSpPr>
          <p:spPr bwMode="auto">
            <a:xfrm>
              <a:off x="3664099" y="26188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Oval 42"/>
            <p:cNvSpPr>
              <a:spLocks noChangeArrowheads="1"/>
            </p:cNvSpPr>
            <p:nvPr/>
          </p:nvSpPr>
          <p:spPr bwMode="auto">
            <a:xfrm>
              <a:off x="3616474" y="26188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Oval 43"/>
            <p:cNvSpPr>
              <a:spLocks noChangeArrowheads="1"/>
            </p:cNvSpPr>
            <p:nvPr/>
          </p:nvSpPr>
          <p:spPr bwMode="auto">
            <a:xfrm>
              <a:off x="3524399" y="26188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Oval 44"/>
            <p:cNvSpPr>
              <a:spLocks noChangeArrowheads="1"/>
            </p:cNvSpPr>
            <p:nvPr/>
          </p:nvSpPr>
          <p:spPr bwMode="auto">
            <a:xfrm>
              <a:off x="3478361" y="26188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Oval 45"/>
            <p:cNvSpPr>
              <a:spLocks noChangeArrowheads="1"/>
            </p:cNvSpPr>
            <p:nvPr/>
          </p:nvSpPr>
          <p:spPr bwMode="auto">
            <a:xfrm>
              <a:off x="3432324" y="26188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Oval 46"/>
            <p:cNvSpPr>
              <a:spLocks noChangeArrowheads="1"/>
            </p:cNvSpPr>
            <p:nvPr/>
          </p:nvSpPr>
          <p:spPr bwMode="auto">
            <a:xfrm>
              <a:off x="3384699" y="26188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Oval 47"/>
            <p:cNvSpPr>
              <a:spLocks noChangeArrowheads="1"/>
            </p:cNvSpPr>
            <p:nvPr/>
          </p:nvSpPr>
          <p:spPr bwMode="auto">
            <a:xfrm>
              <a:off x="3338661" y="26188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Oval 48"/>
            <p:cNvSpPr>
              <a:spLocks noChangeArrowheads="1"/>
            </p:cNvSpPr>
            <p:nvPr/>
          </p:nvSpPr>
          <p:spPr bwMode="auto">
            <a:xfrm>
              <a:off x="3292624" y="26188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Oval 49"/>
            <p:cNvSpPr>
              <a:spLocks noChangeArrowheads="1"/>
            </p:cNvSpPr>
            <p:nvPr/>
          </p:nvSpPr>
          <p:spPr bwMode="auto">
            <a:xfrm>
              <a:off x="3246586" y="26188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Oval 50"/>
            <p:cNvSpPr>
              <a:spLocks noChangeArrowheads="1"/>
            </p:cNvSpPr>
            <p:nvPr/>
          </p:nvSpPr>
          <p:spPr bwMode="auto">
            <a:xfrm>
              <a:off x="3570436" y="26188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Oval 51"/>
            <p:cNvSpPr>
              <a:spLocks noChangeArrowheads="1"/>
            </p:cNvSpPr>
            <p:nvPr/>
          </p:nvSpPr>
          <p:spPr bwMode="auto">
            <a:xfrm>
              <a:off x="3756174" y="256966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Oval 52"/>
            <p:cNvSpPr>
              <a:spLocks noChangeArrowheads="1"/>
            </p:cNvSpPr>
            <p:nvPr/>
          </p:nvSpPr>
          <p:spPr bwMode="auto">
            <a:xfrm>
              <a:off x="3710136" y="256966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Oval 53"/>
            <p:cNvSpPr>
              <a:spLocks noChangeArrowheads="1"/>
            </p:cNvSpPr>
            <p:nvPr/>
          </p:nvSpPr>
          <p:spPr bwMode="auto">
            <a:xfrm>
              <a:off x="3664099" y="256966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Oval 54"/>
            <p:cNvSpPr>
              <a:spLocks noChangeArrowheads="1"/>
            </p:cNvSpPr>
            <p:nvPr/>
          </p:nvSpPr>
          <p:spPr bwMode="auto">
            <a:xfrm>
              <a:off x="3616474" y="256966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Oval 55"/>
            <p:cNvSpPr>
              <a:spLocks noChangeArrowheads="1"/>
            </p:cNvSpPr>
            <p:nvPr/>
          </p:nvSpPr>
          <p:spPr bwMode="auto">
            <a:xfrm>
              <a:off x="3524399" y="256966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Oval 56"/>
            <p:cNvSpPr>
              <a:spLocks noChangeArrowheads="1"/>
            </p:cNvSpPr>
            <p:nvPr/>
          </p:nvSpPr>
          <p:spPr bwMode="auto">
            <a:xfrm>
              <a:off x="3478361" y="256966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Oval 57"/>
            <p:cNvSpPr>
              <a:spLocks noChangeArrowheads="1"/>
            </p:cNvSpPr>
            <p:nvPr/>
          </p:nvSpPr>
          <p:spPr bwMode="auto">
            <a:xfrm>
              <a:off x="3432324" y="2569665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Oval 58"/>
            <p:cNvSpPr>
              <a:spLocks noChangeArrowheads="1"/>
            </p:cNvSpPr>
            <p:nvPr/>
          </p:nvSpPr>
          <p:spPr bwMode="auto">
            <a:xfrm>
              <a:off x="3384699" y="2569665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Oval 59"/>
            <p:cNvSpPr>
              <a:spLocks noChangeArrowheads="1"/>
            </p:cNvSpPr>
            <p:nvPr/>
          </p:nvSpPr>
          <p:spPr bwMode="auto">
            <a:xfrm>
              <a:off x="3338661" y="2569665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Oval 60"/>
            <p:cNvSpPr>
              <a:spLocks noChangeArrowheads="1"/>
            </p:cNvSpPr>
            <p:nvPr/>
          </p:nvSpPr>
          <p:spPr bwMode="auto">
            <a:xfrm>
              <a:off x="3292624" y="2569665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Oval 61"/>
            <p:cNvSpPr>
              <a:spLocks noChangeArrowheads="1"/>
            </p:cNvSpPr>
            <p:nvPr/>
          </p:nvSpPr>
          <p:spPr bwMode="auto">
            <a:xfrm>
              <a:off x="3246586" y="2569665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Oval 62"/>
            <p:cNvSpPr>
              <a:spLocks noChangeArrowheads="1"/>
            </p:cNvSpPr>
            <p:nvPr/>
          </p:nvSpPr>
          <p:spPr bwMode="auto">
            <a:xfrm>
              <a:off x="3570436" y="256966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Oval 63"/>
            <p:cNvSpPr>
              <a:spLocks noChangeArrowheads="1"/>
            </p:cNvSpPr>
            <p:nvPr/>
          </p:nvSpPr>
          <p:spPr bwMode="auto">
            <a:xfrm>
              <a:off x="3756174" y="252204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Oval 64"/>
            <p:cNvSpPr>
              <a:spLocks noChangeArrowheads="1"/>
            </p:cNvSpPr>
            <p:nvPr/>
          </p:nvSpPr>
          <p:spPr bwMode="auto">
            <a:xfrm>
              <a:off x="3710136" y="252204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Oval 65"/>
            <p:cNvSpPr>
              <a:spLocks noChangeArrowheads="1"/>
            </p:cNvSpPr>
            <p:nvPr/>
          </p:nvSpPr>
          <p:spPr bwMode="auto">
            <a:xfrm>
              <a:off x="3664099" y="252204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Oval 66"/>
            <p:cNvSpPr>
              <a:spLocks noChangeArrowheads="1"/>
            </p:cNvSpPr>
            <p:nvPr/>
          </p:nvSpPr>
          <p:spPr bwMode="auto">
            <a:xfrm>
              <a:off x="3616474" y="252204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Oval 67"/>
            <p:cNvSpPr>
              <a:spLocks noChangeArrowheads="1"/>
            </p:cNvSpPr>
            <p:nvPr/>
          </p:nvSpPr>
          <p:spPr bwMode="auto">
            <a:xfrm>
              <a:off x="3524399" y="252204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Oval 68"/>
            <p:cNvSpPr>
              <a:spLocks noChangeArrowheads="1"/>
            </p:cNvSpPr>
            <p:nvPr/>
          </p:nvSpPr>
          <p:spPr bwMode="auto">
            <a:xfrm>
              <a:off x="3478361" y="252204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Oval 69"/>
            <p:cNvSpPr>
              <a:spLocks noChangeArrowheads="1"/>
            </p:cNvSpPr>
            <p:nvPr/>
          </p:nvSpPr>
          <p:spPr bwMode="auto">
            <a:xfrm>
              <a:off x="3432324" y="2522040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Oval 70"/>
            <p:cNvSpPr>
              <a:spLocks noChangeArrowheads="1"/>
            </p:cNvSpPr>
            <p:nvPr/>
          </p:nvSpPr>
          <p:spPr bwMode="auto">
            <a:xfrm>
              <a:off x="3384699" y="2522040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Oval 71"/>
            <p:cNvSpPr>
              <a:spLocks noChangeArrowheads="1"/>
            </p:cNvSpPr>
            <p:nvPr/>
          </p:nvSpPr>
          <p:spPr bwMode="auto">
            <a:xfrm>
              <a:off x="3338661" y="2522040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Oval 72"/>
            <p:cNvSpPr>
              <a:spLocks noChangeArrowheads="1"/>
            </p:cNvSpPr>
            <p:nvPr/>
          </p:nvSpPr>
          <p:spPr bwMode="auto">
            <a:xfrm>
              <a:off x="3292624" y="2522040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Oval 73"/>
            <p:cNvSpPr>
              <a:spLocks noChangeArrowheads="1"/>
            </p:cNvSpPr>
            <p:nvPr/>
          </p:nvSpPr>
          <p:spPr bwMode="auto">
            <a:xfrm>
              <a:off x="3246586" y="2522040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Oval 74"/>
            <p:cNvSpPr>
              <a:spLocks noChangeArrowheads="1"/>
            </p:cNvSpPr>
            <p:nvPr/>
          </p:nvSpPr>
          <p:spPr bwMode="auto">
            <a:xfrm>
              <a:off x="3570436" y="252204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Oval 75"/>
            <p:cNvSpPr>
              <a:spLocks noChangeArrowheads="1"/>
            </p:cNvSpPr>
            <p:nvPr/>
          </p:nvSpPr>
          <p:spPr bwMode="auto">
            <a:xfrm>
              <a:off x="3756174" y="24728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Oval 76"/>
            <p:cNvSpPr>
              <a:spLocks noChangeArrowheads="1"/>
            </p:cNvSpPr>
            <p:nvPr/>
          </p:nvSpPr>
          <p:spPr bwMode="auto">
            <a:xfrm>
              <a:off x="3710136" y="24728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Oval 77"/>
            <p:cNvSpPr>
              <a:spLocks noChangeArrowheads="1"/>
            </p:cNvSpPr>
            <p:nvPr/>
          </p:nvSpPr>
          <p:spPr bwMode="auto">
            <a:xfrm>
              <a:off x="3664099" y="24728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Oval 78"/>
            <p:cNvSpPr>
              <a:spLocks noChangeArrowheads="1"/>
            </p:cNvSpPr>
            <p:nvPr/>
          </p:nvSpPr>
          <p:spPr bwMode="auto">
            <a:xfrm>
              <a:off x="3616474" y="24728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Oval 79"/>
            <p:cNvSpPr>
              <a:spLocks noChangeArrowheads="1"/>
            </p:cNvSpPr>
            <p:nvPr/>
          </p:nvSpPr>
          <p:spPr bwMode="auto">
            <a:xfrm>
              <a:off x="3524399" y="24728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Oval 80"/>
            <p:cNvSpPr>
              <a:spLocks noChangeArrowheads="1"/>
            </p:cNvSpPr>
            <p:nvPr/>
          </p:nvSpPr>
          <p:spPr bwMode="auto">
            <a:xfrm>
              <a:off x="3478361" y="24728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Oval 81"/>
            <p:cNvSpPr>
              <a:spLocks noChangeArrowheads="1"/>
            </p:cNvSpPr>
            <p:nvPr/>
          </p:nvSpPr>
          <p:spPr bwMode="auto">
            <a:xfrm>
              <a:off x="3432324" y="247282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Oval 82"/>
            <p:cNvSpPr>
              <a:spLocks noChangeArrowheads="1"/>
            </p:cNvSpPr>
            <p:nvPr/>
          </p:nvSpPr>
          <p:spPr bwMode="auto">
            <a:xfrm>
              <a:off x="3384699" y="247282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Oval 83"/>
            <p:cNvSpPr>
              <a:spLocks noChangeArrowheads="1"/>
            </p:cNvSpPr>
            <p:nvPr/>
          </p:nvSpPr>
          <p:spPr bwMode="auto">
            <a:xfrm>
              <a:off x="3338661" y="247282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Oval 84"/>
            <p:cNvSpPr>
              <a:spLocks noChangeArrowheads="1"/>
            </p:cNvSpPr>
            <p:nvPr/>
          </p:nvSpPr>
          <p:spPr bwMode="auto">
            <a:xfrm>
              <a:off x="3292624" y="247282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Oval 85"/>
            <p:cNvSpPr>
              <a:spLocks noChangeArrowheads="1"/>
            </p:cNvSpPr>
            <p:nvPr/>
          </p:nvSpPr>
          <p:spPr bwMode="auto">
            <a:xfrm>
              <a:off x="3246586" y="247282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Oval 86"/>
            <p:cNvSpPr>
              <a:spLocks noChangeArrowheads="1"/>
            </p:cNvSpPr>
            <p:nvPr/>
          </p:nvSpPr>
          <p:spPr bwMode="auto">
            <a:xfrm>
              <a:off x="3570436" y="24728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Oval 87"/>
            <p:cNvSpPr>
              <a:spLocks noChangeArrowheads="1"/>
            </p:cNvSpPr>
            <p:nvPr/>
          </p:nvSpPr>
          <p:spPr bwMode="auto">
            <a:xfrm>
              <a:off x="3756174" y="23775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Oval 88"/>
            <p:cNvSpPr>
              <a:spLocks noChangeArrowheads="1"/>
            </p:cNvSpPr>
            <p:nvPr/>
          </p:nvSpPr>
          <p:spPr bwMode="auto">
            <a:xfrm>
              <a:off x="3710136" y="23775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Oval 89"/>
            <p:cNvSpPr>
              <a:spLocks noChangeArrowheads="1"/>
            </p:cNvSpPr>
            <p:nvPr/>
          </p:nvSpPr>
          <p:spPr bwMode="auto">
            <a:xfrm>
              <a:off x="3664099" y="23775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Oval 90"/>
            <p:cNvSpPr>
              <a:spLocks noChangeArrowheads="1"/>
            </p:cNvSpPr>
            <p:nvPr/>
          </p:nvSpPr>
          <p:spPr bwMode="auto">
            <a:xfrm>
              <a:off x="3616474" y="23775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Oval 91"/>
            <p:cNvSpPr>
              <a:spLocks noChangeArrowheads="1"/>
            </p:cNvSpPr>
            <p:nvPr/>
          </p:nvSpPr>
          <p:spPr bwMode="auto">
            <a:xfrm>
              <a:off x="3524399" y="23775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Oval 92"/>
            <p:cNvSpPr>
              <a:spLocks noChangeArrowheads="1"/>
            </p:cNvSpPr>
            <p:nvPr/>
          </p:nvSpPr>
          <p:spPr bwMode="auto">
            <a:xfrm>
              <a:off x="3478361" y="23775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Oval 93"/>
            <p:cNvSpPr>
              <a:spLocks noChangeArrowheads="1"/>
            </p:cNvSpPr>
            <p:nvPr/>
          </p:nvSpPr>
          <p:spPr bwMode="auto">
            <a:xfrm>
              <a:off x="3432324" y="237757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Oval 94"/>
            <p:cNvSpPr>
              <a:spLocks noChangeArrowheads="1"/>
            </p:cNvSpPr>
            <p:nvPr/>
          </p:nvSpPr>
          <p:spPr bwMode="auto">
            <a:xfrm>
              <a:off x="3384699" y="237757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Oval 95"/>
            <p:cNvSpPr>
              <a:spLocks noChangeArrowheads="1"/>
            </p:cNvSpPr>
            <p:nvPr/>
          </p:nvSpPr>
          <p:spPr bwMode="auto">
            <a:xfrm>
              <a:off x="3338661" y="237757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Oval 96"/>
            <p:cNvSpPr>
              <a:spLocks noChangeArrowheads="1"/>
            </p:cNvSpPr>
            <p:nvPr/>
          </p:nvSpPr>
          <p:spPr bwMode="auto">
            <a:xfrm>
              <a:off x="3292624" y="237757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Oval 97"/>
            <p:cNvSpPr>
              <a:spLocks noChangeArrowheads="1"/>
            </p:cNvSpPr>
            <p:nvPr/>
          </p:nvSpPr>
          <p:spPr bwMode="auto">
            <a:xfrm>
              <a:off x="3246586" y="2377577"/>
              <a:ext cx="44450" cy="46038"/>
            </a:xfrm>
            <a:prstGeom prst="ellipse">
              <a:avLst/>
            </a:prstGeom>
            <a:solidFill>
              <a:srgbClr val="4F81BD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Oval 98"/>
            <p:cNvSpPr>
              <a:spLocks noChangeArrowheads="1"/>
            </p:cNvSpPr>
            <p:nvPr/>
          </p:nvSpPr>
          <p:spPr bwMode="auto">
            <a:xfrm>
              <a:off x="3570436" y="23775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8" name="Text Box 324"/>
          <p:cNvSpPr txBox="1">
            <a:spLocks noChangeArrowheads="1"/>
          </p:cNvSpPr>
          <p:nvPr/>
        </p:nvSpPr>
        <p:spPr bwMode="auto">
          <a:xfrm>
            <a:off x="309798" y="2261000"/>
            <a:ext cx="16002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WT cells (approx. 1x10</a:t>
            </a:r>
            <a:r>
              <a:rPr lang="en-GB" sz="1000" baseline="30000" dirty="0" smtClean="0">
                <a:solidFill>
                  <a:srgbClr val="000000"/>
                </a:solidFill>
              </a:rPr>
              <a:t>7</a:t>
            </a:r>
            <a:r>
              <a:rPr lang="en-GB" sz="1000" dirty="0" smtClean="0">
                <a:solidFill>
                  <a:srgbClr val="000000"/>
                </a:solidFill>
              </a:rPr>
              <a:t>)</a:t>
            </a:r>
            <a:endParaRPr lang="en-GB" sz="1000" b="1" dirty="0">
              <a:solidFill>
                <a:srgbClr val="000000"/>
              </a:solidFill>
            </a:endParaRPr>
          </a:p>
        </p:txBody>
      </p:sp>
      <p:sp>
        <p:nvSpPr>
          <p:cNvPr id="209" name="Text Box 324"/>
          <p:cNvSpPr txBox="1">
            <a:spLocks noChangeArrowheads="1"/>
          </p:cNvSpPr>
          <p:nvPr/>
        </p:nvSpPr>
        <p:spPr bwMode="auto">
          <a:xfrm>
            <a:off x="6206368" y="2114133"/>
            <a:ext cx="3106862" cy="674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400" b="1" u="sng" dirty="0" smtClean="0">
                <a:solidFill>
                  <a:srgbClr val="000000"/>
                </a:solidFill>
              </a:rPr>
              <a:t>FIRST ELECTROPORATION</a:t>
            </a:r>
            <a:r>
              <a:rPr lang="en-GB" sz="1400" u="sng" dirty="0" smtClean="0">
                <a:solidFill>
                  <a:srgbClr val="000000"/>
                </a:solidFill>
              </a:rPr>
              <a:t>:</a:t>
            </a:r>
            <a:r>
              <a:rPr lang="en-GB" sz="1000" u="sng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GB" sz="1000" dirty="0" smtClean="0">
                <a:solidFill>
                  <a:srgbClr val="000000"/>
                </a:solidFill>
              </a:rPr>
              <a:t>Target 1</a:t>
            </a:r>
            <a:r>
              <a:rPr lang="en-GB" sz="1000" baseline="30000" dirty="0" smtClean="0">
                <a:solidFill>
                  <a:srgbClr val="000000"/>
                </a:solidFill>
              </a:rPr>
              <a:t>st</a:t>
            </a:r>
            <a:r>
              <a:rPr lang="en-GB" sz="1000" dirty="0" smtClean="0">
                <a:solidFill>
                  <a:srgbClr val="000000"/>
                </a:solidFill>
              </a:rPr>
              <a:t> allele. One 10cm dish per gene (i.e. per cuvette well). ‘A01’ is the well id in cuvette (‘A01’-’E05’). </a:t>
            </a:r>
          </a:p>
          <a:p>
            <a:endParaRPr lang="en-GB" sz="1000" dirty="0" smtClean="0">
              <a:solidFill>
                <a:srgbClr val="000000"/>
              </a:solidFill>
            </a:endParaRPr>
          </a:p>
        </p:txBody>
      </p:sp>
      <p:sp>
        <p:nvSpPr>
          <p:cNvPr id="210" name="Text Box 324"/>
          <p:cNvSpPr txBox="1">
            <a:spLocks noChangeArrowheads="1"/>
          </p:cNvSpPr>
          <p:nvPr/>
        </p:nvSpPr>
        <p:spPr bwMode="auto">
          <a:xfrm>
            <a:off x="3538310" y="1797052"/>
            <a:ext cx="2542319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Cherry-pick QC passes (1-2μg DNA)</a:t>
            </a:r>
          </a:p>
          <a:p>
            <a:r>
              <a:rPr lang="en-GB" sz="1000" b="1" dirty="0" smtClean="0">
                <a:solidFill>
                  <a:srgbClr val="000000"/>
                </a:solidFill>
              </a:rPr>
              <a:t>One</a:t>
            </a:r>
            <a:r>
              <a:rPr lang="en-GB" sz="1000" dirty="0" smtClean="0">
                <a:solidFill>
                  <a:srgbClr val="000000"/>
                </a:solidFill>
              </a:rPr>
              <a:t> DNA well per gene per </a:t>
            </a:r>
            <a:r>
              <a:rPr lang="en-GB" sz="1000" b="1" dirty="0" smtClean="0">
                <a:solidFill>
                  <a:srgbClr val="000000"/>
                </a:solidFill>
              </a:rPr>
              <a:t>one</a:t>
            </a:r>
            <a:r>
              <a:rPr lang="en-GB" sz="1000" dirty="0" smtClean="0">
                <a:solidFill>
                  <a:srgbClr val="000000"/>
                </a:solidFill>
              </a:rPr>
              <a:t> FEP well.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234" name="Text Box 324"/>
          <p:cNvSpPr txBox="1">
            <a:spLocks noChangeArrowheads="1"/>
          </p:cNvSpPr>
          <p:nvPr/>
        </p:nvSpPr>
        <p:spPr bwMode="auto">
          <a:xfrm>
            <a:off x="6123700" y="2927437"/>
            <a:ext cx="3191645" cy="457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24hrs no drugs, then 7-10 days selective growth (</a:t>
            </a:r>
            <a:r>
              <a:rPr lang="en-GB" sz="1000" b="1" dirty="0" smtClean="0">
                <a:solidFill>
                  <a:srgbClr val="000000"/>
                </a:solidFill>
              </a:rPr>
              <a:t>G418</a:t>
            </a:r>
            <a:r>
              <a:rPr lang="en-GB" sz="1000" dirty="0" smtClean="0">
                <a:solidFill>
                  <a:srgbClr val="000000"/>
                </a:solidFill>
              </a:rPr>
              <a:t> at 200μg/ml, Neomycin confers resistance).</a:t>
            </a:r>
          </a:p>
        </p:txBody>
      </p:sp>
      <p:grpSp>
        <p:nvGrpSpPr>
          <p:cNvPr id="235" name="Group 1"/>
          <p:cNvGrpSpPr>
            <a:grpSpLocks/>
          </p:cNvGrpSpPr>
          <p:nvPr/>
        </p:nvGrpSpPr>
        <p:grpSpPr bwMode="auto">
          <a:xfrm>
            <a:off x="4342457" y="3512841"/>
            <a:ext cx="574675" cy="412750"/>
            <a:chOff x="1513" y="425"/>
            <a:chExt cx="362" cy="260"/>
          </a:xfrm>
        </p:grpSpPr>
        <p:sp>
          <p:nvSpPr>
            <p:cNvPr id="236" name="AutoShape 2"/>
            <p:cNvSpPr>
              <a:spLocks noChangeArrowheads="1"/>
            </p:cNvSpPr>
            <p:nvPr/>
          </p:nvSpPr>
          <p:spPr bwMode="auto">
            <a:xfrm>
              <a:off x="1513" y="425"/>
              <a:ext cx="362" cy="26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Oval 3"/>
            <p:cNvSpPr>
              <a:spLocks noChangeArrowheads="1"/>
            </p:cNvSpPr>
            <p:nvPr/>
          </p:nvSpPr>
          <p:spPr bwMode="auto">
            <a:xfrm>
              <a:off x="1840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Oval 4"/>
            <p:cNvSpPr>
              <a:spLocks noChangeArrowheads="1"/>
            </p:cNvSpPr>
            <p:nvPr/>
          </p:nvSpPr>
          <p:spPr bwMode="auto">
            <a:xfrm>
              <a:off x="1811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Oval 5"/>
            <p:cNvSpPr>
              <a:spLocks noChangeArrowheads="1"/>
            </p:cNvSpPr>
            <p:nvPr/>
          </p:nvSpPr>
          <p:spPr bwMode="auto">
            <a:xfrm>
              <a:off x="178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Oval 6"/>
            <p:cNvSpPr>
              <a:spLocks noChangeArrowheads="1"/>
            </p:cNvSpPr>
            <p:nvPr/>
          </p:nvSpPr>
          <p:spPr bwMode="auto">
            <a:xfrm>
              <a:off x="175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Oval 7"/>
            <p:cNvSpPr>
              <a:spLocks noChangeArrowheads="1"/>
            </p:cNvSpPr>
            <p:nvPr/>
          </p:nvSpPr>
          <p:spPr bwMode="auto">
            <a:xfrm>
              <a:off x="1694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Oval 8"/>
            <p:cNvSpPr>
              <a:spLocks noChangeArrowheads="1"/>
            </p:cNvSpPr>
            <p:nvPr/>
          </p:nvSpPr>
          <p:spPr bwMode="auto">
            <a:xfrm>
              <a:off x="1665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Oval 9"/>
            <p:cNvSpPr>
              <a:spLocks noChangeArrowheads="1"/>
            </p:cNvSpPr>
            <p:nvPr/>
          </p:nvSpPr>
          <p:spPr bwMode="auto">
            <a:xfrm>
              <a:off x="163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Oval 10"/>
            <p:cNvSpPr>
              <a:spLocks noChangeArrowheads="1"/>
            </p:cNvSpPr>
            <p:nvPr/>
          </p:nvSpPr>
          <p:spPr bwMode="auto">
            <a:xfrm>
              <a:off x="160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Oval 11"/>
            <p:cNvSpPr>
              <a:spLocks noChangeArrowheads="1"/>
            </p:cNvSpPr>
            <p:nvPr/>
          </p:nvSpPr>
          <p:spPr bwMode="auto">
            <a:xfrm>
              <a:off x="1577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Oval 12"/>
            <p:cNvSpPr>
              <a:spLocks noChangeArrowheads="1"/>
            </p:cNvSpPr>
            <p:nvPr/>
          </p:nvSpPr>
          <p:spPr bwMode="auto">
            <a:xfrm>
              <a:off x="1548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Oval 13"/>
            <p:cNvSpPr>
              <a:spLocks noChangeArrowheads="1"/>
            </p:cNvSpPr>
            <p:nvPr/>
          </p:nvSpPr>
          <p:spPr bwMode="auto">
            <a:xfrm>
              <a:off x="1519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Oval 14"/>
            <p:cNvSpPr>
              <a:spLocks noChangeArrowheads="1"/>
            </p:cNvSpPr>
            <p:nvPr/>
          </p:nvSpPr>
          <p:spPr bwMode="auto">
            <a:xfrm>
              <a:off x="1723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Oval 15"/>
            <p:cNvSpPr>
              <a:spLocks noChangeArrowheads="1"/>
            </p:cNvSpPr>
            <p:nvPr/>
          </p:nvSpPr>
          <p:spPr bwMode="auto">
            <a:xfrm>
              <a:off x="1840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Oval 16"/>
            <p:cNvSpPr>
              <a:spLocks noChangeArrowheads="1"/>
            </p:cNvSpPr>
            <p:nvPr/>
          </p:nvSpPr>
          <p:spPr bwMode="auto">
            <a:xfrm>
              <a:off x="1811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Oval 17"/>
            <p:cNvSpPr>
              <a:spLocks noChangeArrowheads="1"/>
            </p:cNvSpPr>
            <p:nvPr/>
          </p:nvSpPr>
          <p:spPr bwMode="auto">
            <a:xfrm>
              <a:off x="178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Oval 18"/>
            <p:cNvSpPr>
              <a:spLocks noChangeArrowheads="1"/>
            </p:cNvSpPr>
            <p:nvPr/>
          </p:nvSpPr>
          <p:spPr bwMode="auto">
            <a:xfrm>
              <a:off x="175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Oval 19"/>
            <p:cNvSpPr>
              <a:spLocks noChangeArrowheads="1"/>
            </p:cNvSpPr>
            <p:nvPr/>
          </p:nvSpPr>
          <p:spPr bwMode="auto">
            <a:xfrm>
              <a:off x="1694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Oval 20"/>
            <p:cNvSpPr>
              <a:spLocks noChangeArrowheads="1"/>
            </p:cNvSpPr>
            <p:nvPr/>
          </p:nvSpPr>
          <p:spPr bwMode="auto">
            <a:xfrm>
              <a:off x="1665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Oval 21"/>
            <p:cNvSpPr>
              <a:spLocks noChangeArrowheads="1"/>
            </p:cNvSpPr>
            <p:nvPr/>
          </p:nvSpPr>
          <p:spPr bwMode="auto">
            <a:xfrm>
              <a:off x="163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Oval 22"/>
            <p:cNvSpPr>
              <a:spLocks noChangeArrowheads="1"/>
            </p:cNvSpPr>
            <p:nvPr/>
          </p:nvSpPr>
          <p:spPr bwMode="auto">
            <a:xfrm>
              <a:off x="160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Oval 23"/>
            <p:cNvSpPr>
              <a:spLocks noChangeArrowheads="1"/>
            </p:cNvSpPr>
            <p:nvPr/>
          </p:nvSpPr>
          <p:spPr bwMode="auto">
            <a:xfrm>
              <a:off x="1577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Oval 24"/>
            <p:cNvSpPr>
              <a:spLocks noChangeArrowheads="1"/>
            </p:cNvSpPr>
            <p:nvPr/>
          </p:nvSpPr>
          <p:spPr bwMode="auto">
            <a:xfrm>
              <a:off x="1548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Oval 25"/>
            <p:cNvSpPr>
              <a:spLocks noChangeArrowheads="1"/>
            </p:cNvSpPr>
            <p:nvPr/>
          </p:nvSpPr>
          <p:spPr bwMode="auto">
            <a:xfrm>
              <a:off x="1519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Oval 26"/>
            <p:cNvSpPr>
              <a:spLocks noChangeArrowheads="1"/>
            </p:cNvSpPr>
            <p:nvPr/>
          </p:nvSpPr>
          <p:spPr bwMode="auto">
            <a:xfrm>
              <a:off x="1723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Oval 27"/>
            <p:cNvSpPr>
              <a:spLocks noChangeArrowheads="1"/>
            </p:cNvSpPr>
            <p:nvPr/>
          </p:nvSpPr>
          <p:spPr bwMode="auto">
            <a:xfrm>
              <a:off x="1840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Oval 28"/>
            <p:cNvSpPr>
              <a:spLocks noChangeArrowheads="1"/>
            </p:cNvSpPr>
            <p:nvPr/>
          </p:nvSpPr>
          <p:spPr bwMode="auto">
            <a:xfrm>
              <a:off x="1811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Oval 29"/>
            <p:cNvSpPr>
              <a:spLocks noChangeArrowheads="1"/>
            </p:cNvSpPr>
            <p:nvPr/>
          </p:nvSpPr>
          <p:spPr bwMode="auto">
            <a:xfrm>
              <a:off x="178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" name="Oval 30"/>
            <p:cNvSpPr>
              <a:spLocks noChangeArrowheads="1"/>
            </p:cNvSpPr>
            <p:nvPr/>
          </p:nvSpPr>
          <p:spPr bwMode="auto">
            <a:xfrm>
              <a:off x="175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Oval 31"/>
            <p:cNvSpPr>
              <a:spLocks noChangeArrowheads="1"/>
            </p:cNvSpPr>
            <p:nvPr/>
          </p:nvSpPr>
          <p:spPr bwMode="auto">
            <a:xfrm>
              <a:off x="1694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Oval 32"/>
            <p:cNvSpPr>
              <a:spLocks noChangeArrowheads="1"/>
            </p:cNvSpPr>
            <p:nvPr/>
          </p:nvSpPr>
          <p:spPr bwMode="auto">
            <a:xfrm>
              <a:off x="1665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Oval 33"/>
            <p:cNvSpPr>
              <a:spLocks noChangeArrowheads="1"/>
            </p:cNvSpPr>
            <p:nvPr/>
          </p:nvSpPr>
          <p:spPr bwMode="auto">
            <a:xfrm>
              <a:off x="163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Oval 34"/>
            <p:cNvSpPr>
              <a:spLocks noChangeArrowheads="1"/>
            </p:cNvSpPr>
            <p:nvPr/>
          </p:nvSpPr>
          <p:spPr bwMode="auto">
            <a:xfrm>
              <a:off x="160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Oval 35"/>
            <p:cNvSpPr>
              <a:spLocks noChangeArrowheads="1"/>
            </p:cNvSpPr>
            <p:nvPr/>
          </p:nvSpPr>
          <p:spPr bwMode="auto">
            <a:xfrm>
              <a:off x="1577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Oval 36"/>
            <p:cNvSpPr>
              <a:spLocks noChangeArrowheads="1"/>
            </p:cNvSpPr>
            <p:nvPr/>
          </p:nvSpPr>
          <p:spPr bwMode="auto">
            <a:xfrm>
              <a:off x="1548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Oval 37"/>
            <p:cNvSpPr>
              <a:spLocks noChangeArrowheads="1"/>
            </p:cNvSpPr>
            <p:nvPr/>
          </p:nvSpPr>
          <p:spPr bwMode="auto">
            <a:xfrm>
              <a:off x="1519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Oval 38"/>
            <p:cNvSpPr>
              <a:spLocks noChangeArrowheads="1"/>
            </p:cNvSpPr>
            <p:nvPr/>
          </p:nvSpPr>
          <p:spPr bwMode="auto">
            <a:xfrm>
              <a:off x="1723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Oval 39"/>
            <p:cNvSpPr>
              <a:spLocks noChangeArrowheads="1"/>
            </p:cNvSpPr>
            <p:nvPr/>
          </p:nvSpPr>
          <p:spPr bwMode="auto">
            <a:xfrm>
              <a:off x="1840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Oval 40"/>
            <p:cNvSpPr>
              <a:spLocks noChangeArrowheads="1"/>
            </p:cNvSpPr>
            <p:nvPr/>
          </p:nvSpPr>
          <p:spPr bwMode="auto">
            <a:xfrm>
              <a:off x="1811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Oval 41"/>
            <p:cNvSpPr>
              <a:spLocks noChangeArrowheads="1"/>
            </p:cNvSpPr>
            <p:nvPr/>
          </p:nvSpPr>
          <p:spPr bwMode="auto">
            <a:xfrm>
              <a:off x="178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Oval 42"/>
            <p:cNvSpPr>
              <a:spLocks noChangeArrowheads="1"/>
            </p:cNvSpPr>
            <p:nvPr/>
          </p:nvSpPr>
          <p:spPr bwMode="auto">
            <a:xfrm>
              <a:off x="175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Oval 43"/>
            <p:cNvSpPr>
              <a:spLocks noChangeArrowheads="1"/>
            </p:cNvSpPr>
            <p:nvPr/>
          </p:nvSpPr>
          <p:spPr bwMode="auto">
            <a:xfrm>
              <a:off x="1694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Oval 44"/>
            <p:cNvSpPr>
              <a:spLocks noChangeArrowheads="1"/>
            </p:cNvSpPr>
            <p:nvPr/>
          </p:nvSpPr>
          <p:spPr bwMode="auto">
            <a:xfrm>
              <a:off x="1665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Oval 45"/>
            <p:cNvSpPr>
              <a:spLocks noChangeArrowheads="1"/>
            </p:cNvSpPr>
            <p:nvPr/>
          </p:nvSpPr>
          <p:spPr bwMode="auto">
            <a:xfrm>
              <a:off x="163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Oval 46"/>
            <p:cNvSpPr>
              <a:spLocks noChangeArrowheads="1"/>
            </p:cNvSpPr>
            <p:nvPr/>
          </p:nvSpPr>
          <p:spPr bwMode="auto">
            <a:xfrm>
              <a:off x="160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Oval 47"/>
            <p:cNvSpPr>
              <a:spLocks noChangeArrowheads="1"/>
            </p:cNvSpPr>
            <p:nvPr/>
          </p:nvSpPr>
          <p:spPr bwMode="auto">
            <a:xfrm>
              <a:off x="1577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Oval 48"/>
            <p:cNvSpPr>
              <a:spLocks noChangeArrowheads="1"/>
            </p:cNvSpPr>
            <p:nvPr/>
          </p:nvSpPr>
          <p:spPr bwMode="auto">
            <a:xfrm>
              <a:off x="1548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Oval 49"/>
            <p:cNvSpPr>
              <a:spLocks noChangeArrowheads="1"/>
            </p:cNvSpPr>
            <p:nvPr/>
          </p:nvSpPr>
          <p:spPr bwMode="auto">
            <a:xfrm>
              <a:off x="1519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" name="Oval 50"/>
            <p:cNvSpPr>
              <a:spLocks noChangeArrowheads="1"/>
            </p:cNvSpPr>
            <p:nvPr/>
          </p:nvSpPr>
          <p:spPr bwMode="auto">
            <a:xfrm>
              <a:off x="1723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" name="Oval 51"/>
            <p:cNvSpPr>
              <a:spLocks noChangeArrowheads="1"/>
            </p:cNvSpPr>
            <p:nvPr/>
          </p:nvSpPr>
          <p:spPr bwMode="auto">
            <a:xfrm>
              <a:off x="1840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Oval 52"/>
            <p:cNvSpPr>
              <a:spLocks noChangeArrowheads="1"/>
            </p:cNvSpPr>
            <p:nvPr/>
          </p:nvSpPr>
          <p:spPr bwMode="auto">
            <a:xfrm>
              <a:off x="1811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Oval 53"/>
            <p:cNvSpPr>
              <a:spLocks noChangeArrowheads="1"/>
            </p:cNvSpPr>
            <p:nvPr/>
          </p:nvSpPr>
          <p:spPr bwMode="auto">
            <a:xfrm>
              <a:off x="178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Oval 54"/>
            <p:cNvSpPr>
              <a:spLocks noChangeArrowheads="1"/>
            </p:cNvSpPr>
            <p:nvPr/>
          </p:nvSpPr>
          <p:spPr bwMode="auto">
            <a:xfrm>
              <a:off x="175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Oval 55"/>
            <p:cNvSpPr>
              <a:spLocks noChangeArrowheads="1"/>
            </p:cNvSpPr>
            <p:nvPr/>
          </p:nvSpPr>
          <p:spPr bwMode="auto">
            <a:xfrm>
              <a:off x="1694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" name="Oval 56"/>
            <p:cNvSpPr>
              <a:spLocks noChangeArrowheads="1"/>
            </p:cNvSpPr>
            <p:nvPr/>
          </p:nvSpPr>
          <p:spPr bwMode="auto">
            <a:xfrm>
              <a:off x="1665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Oval 57"/>
            <p:cNvSpPr>
              <a:spLocks noChangeArrowheads="1"/>
            </p:cNvSpPr>
            <p:nvPr/>
          </p:nvSpPr>
          <p:spPr bwMode="auto">
            <a:xfrm>
              <a:off x="163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Oval 58"/>
            <p:cNvSpPr>
              <a:spLocks noChangeArrowheads="1"/>
            </p:cNvSpPr>
            <p:nvPr/>
          </p:nvSpPr>
          <p:spPr bwMode="auto">
            <a:xfrm>
              <a:off x="160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" name="Oval 59"/>
            <p:cNvSpPr>
              <a:spLocks noChangeArrowheads="1"/>
            </p:cNvSpPr>
            <p:nvPr/>
          </p:nvSpPr>
          <p:spPr bwMode="auto">
            <a:xfrm>
              <a:off x="1577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" name="Oval 60"/>
            <p:cNvSpPr>
              <a:spLocks noChangeArrowheads="1"/>
            </p:cNvSpPr>
            <p:nvPr/>
          </p:nvSpPr>
          <p:spPr bwMode="auto">
            <a:xfrm>
              <a:off x="1548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" name="Oval 61"/>
            <p:cNvSpPr>
              <a:spLocks noChangeArrowheads="1"/>
            </p:cNvSpPr>
            <p:nvPr/>
          </p:nvSpPr>
          <p:spPr bwMode="auto">
            <a:xfrm>
              <a:off x="1519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" name="Oval 62"/>
            <p:cNvSpPr>
              <a:spLocks noChangeArrowheads="1"/>
            </p:cNvSpPr>
            <p:nvPr/>
          </p:nvSpPr>
          <p:spPr bwMode="auto">
            <a:xfrm>
              <a:off x="1723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" name="Oval 63"/>
            <p:cNvSpPr>
              <a:spLocks noChangeArrowheads="1"/>
            </p:cNvSpPr>
            <p:nvPr/>
          </p:nvSpPr>
          <p:spPr bwMode="auto">
            <a:xfrm>
              <a:off x="1840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" name="Oval 64"/>
            <p:cNvSpPr>
              <a:spLocks noChangeArrowheads="1"/>
            </p:cNvSpPr>
            <p:nvPr/>
          </p:nvSpPr>
          <p:spPr bwMode="auto">
            <a:xfrm>
              <a:off x="1811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" name="Oval 65"/>
            <p:cNvSpPr>
              <a:spLocks noChangeArrowheads="1"/>
            </p:cNvSpPr>
            <p:nvPr/>
          </p:nvSpPr>
          <p:spPr bwMode="auto">
            <a:xfrm>
              <a:off x="178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" name="Oval 66"/>
            <p:cNvSpPr>
              <a:spLocks noChangeArrowheads="1"/>
            </p:cNvSpPr>
            <p:nvPr/>
          </p:nvSpPr>
          <p:spPr bwMode="auto">
            <a:xfrm>
              <a:off x="175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" name="Oval 67"/>
            <p:cNvSpPr>
              <a:spLocks noChangeArrowheads="1"/>
            </p:cNvSpPr>
            <p:nvPr/>
          </p:nvSpPr>
          <p:spPr bwMode="auto">
            <a:xfrm>
              <a:off x="1694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" name="Oval 68"/>
            <p:cNvSpPr>
              <a:spLocks noChangeArrowheads="1"/>
            </p:cNvSpPr>
            <p:nvPr/>
          </p:nvSpPr>
          <p:spPr bwMode="auto">
            <a:xfrm>
              <a:off x="1665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" name="Oval 69"/>
            <p:cNvSpPr>
              <a:spLocks noChangeArrowheads="1"/>
            </p:cNvSpPr>
            <p:nvPr/>
          </p:nvSpPr>
          <p:spPr bwMode="auto">
            <a:xfrm>
              <a:off x="163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" name="Oval 70"/>
            <p:cNvSpPr>
              <a:spLocks noChangeArrowheads="1"/>
            </p:cNvSpPr>
            <p:nvPr/>
          </p:nvSpPr>
          <p:spPr bwMode="auto">
            <a:xfrm>
              <a:off x="160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" name="Oval 71"/>
            <p:cNvSpPr>
              <a:spLocks noChangeArrowheads="1"/>
            </p:cNvSpPr>
            <p:nvPr/>
          </p:nvSpPr>
          <p:spPr bwMode="auto">
            <a:xfrm>
              <a:off x="1577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Oval 72"/>
            <p:cNvSpPr>
              <a:spLocks noChangeArrowheads="1"/>
            </p:cNvSpPr>
            <p:nvPr/>
          </p:nvSpPr>
          <p:spPr bwMode="auto">
            <a:xfrm>
              <a:off x="1548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" name="Oval 73"/>
            <p:cNvSpPr>
              <a:spLocks noChangeArrowheads="1"/>
            </p:cNvSpPr>
            <p:nvPr/>
          </p:nvSpPr>
          <p:spPr bwMode="auto">
            <a:xfrm>
              <a:off x="1519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Oval 74"/>
            <p:cNvSpPr>
              <a:spLocks noChangeArrowheads="1"/>
            </p:cNvSpPr>
            <p:nvPr/>
          </p:nvSpPr>
          <p:spPr bwMode="auto">
            <a:xfrm>
              <a:off x="1723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" name="Oval 75"/>
            <p:cNvSpPr>
              <a:spLocks noChangeArrowheads="1"/>
            </p:cNvSpPr>
            <p:nvPr/>
          </p:nvSpPr>
          <p:spPr bwMode="auto">
            <a:xfrm>
              <a:off x="1840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" name="Oval 76"/>
            <p:cNvSpPr>
              <a:spLocks noChangeArrowheads="1"/>
            </p:cNvSpPr>
            <p:nvPr/>
          </p:nvSpPr>
          <p:spPr bwMode="auto">
            <a:xfrm>
              <a:off x="1811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" name="Oval 77"/>
            <p:cNvSpPr>
              <a:spLocks noChangeArrowheads="1"/>
            </p:cNvSpPr>
            <p:nvPr/>
          </p:nvSpPr>
          <p:spPr bwMode="auto">
            <a:xfrm>
              <a:off x="178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" name="Oval 78"/>
            <p:cNvSpPr>
              <a:spLocks noChangeArrowheads="1"/>
            </p:cNvSpPr>
            <p:nvPr/>
          </p:nvSpPr>
          <p:spPr bwMode="auto">
            <a:xfrm>
              <a:off x="175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" name="Oval 79"/>
            <p:cNvSpPr>
              <a:spLocks noChangeArrowheads="1"/>
            </p:cNvSpPr>
            <p:nvPr/>
          </p:nvSpPr>
          <p:spPr bwMode="auto">
            <a:xfrm>
              <a:off x="1694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" name="Oval 80"/>
            <p:cNvSpPr>
              <a:spLocks noChangeArrowheads="1"/>
            </p:cNvSpPr>
            <p:nvPr/>
          </p:nvSpPr>
          <p:spPr bwMode="auto">
            <a:xfrm>
              <a:off x="1665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" name="Oval 81"/>
            <p:cNvSpPr>
              <a:spLocks noChangeArrowheads="1"/>
            </p:cNvSpPr>
            <p:nvPr/>
          </p:nvSpPr>
          <p:spPr bwMode="auto">
            <a:xfrm>
              <a:off x="163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" name="Oval 82"/>
            <p:cNvSpPr>
              <a:spLocks noChangeArrowheads="1"/>
            </p:cNvSpPr>
            <p:nvPr/>
          </p:nvSpPr>
          <p:spPr bwMode="auto">
            <a:xfrm>
              <a:off x="160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" name="Oval 83"/>
            <p:cNvSpPr>
              <a:spLocks noChangeArrowheads="1"/>
            </p:cNvSpPr>
            <p:nvPr/>
          </p:nvSpPr>
          <p:spPr bwMode="auto">
            <a:xfrm>
              <a:off x="1577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" name="Oval 84"/>
            <p:cNvSpPr>
              <a:spLocks noChangeArrowheads="1"/>
            </p:cNvSpPr>
            <p:nvPr/>
          </p:nvSpPr>
          <p:spPr bwMode="auto">
            <a:xfrm>
              <a:off x="1548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" name="Oval 85"/>
            <p:cNvSpPr>
              <a:spLocks noChangeArrowheads="1"/>
            </p:cNvSpPr>
            <p:nvPr/>
          </p:nvSpPr>
          <p:spPr bwMode="auto">
            <a:xfrm>
              <a:off x="1519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" name="Oval 86"/>
            <p:cNvSpPr>
              <a:spLocks noChangeArrowheads="1"/>
            </p:cNvSpPr>
            <p:nvPr/>
          </p:nvSpPr>
          <p:spPr bwMode="auto">
            <a:xfrm>
              <a:off x="1723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" name="Oval 87"/>
            <p:cNvSpPr>
              <a:spLocks noChangeArrowheads="1"/>
            </p:cNvSpPr>
            <p:nvPr/>
          </p:nvSpPr>
          <p:spPr bwMode="auto">
            <a:xfrm>
              <a:off x="1840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" name="Oval 88"/>
            <p:cNvSpPr>
              <a:spLocks noChangeArrowheads="1"/>
            </p:cNvSpPr>
            <p:nvPr/>
          </p:nvSpPr>
          <p:spPr bwMode="auto">
            <a:xfrm>
              <a:off x="1811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" name="Oval 89"/>
            <p:cNvSpPr>
              <a:spLocks noChangeArrowheads="1"/>
            </p:cNvSpPr>
            <p:nvPr/>
          </p:nvSpPr>
          <p:spPr bwMode="auto">
            <a:xfrm>
              <a:off x="178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" name="Oval 90"/>
            <p:cNvSpPr>
              <a:spLocks noChangeArrowheads="1"/>
            </p:cNvSpPr>
            <p:nvPr/>
          </p:nvSpPr>
          <p:spPr bwMode="auto">
            <a:xfrm>
              <a:off x="175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" name="Oval 91"/>
            <p:cNvSpPr>
              <a:spLocks noChangeArrowheads="1"/>
            </p:cNvSpPr>
            <p:nvPr/>
          </p:nvSpPr>
          <p:spPr bwMode="auto">
            <a:xfrm>
              <a:off x="1694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" name="Oval 92"/>
            <p:cNvSpPr>
              <a:spLocks noChangeArrowheads="1"/>
            </p:cNvSpPr>
            <p:nvPr/>
          </p:nvSpPr>
          <p:spPr bwMode="auto">
            <a:xfrm>
              <a:off x="1665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" name="Oval 93"/>
            <p:cNvSpPr>
              <a:spLocks noChangeArrowheads="1"/>
            </p:cNvSpPr>
            <p:nvPr/>
          </p:nvSpPr>
          <p:spPr bwMode="auto">
            <a:xfrm>
              <a:off x="163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" name="Oval 94"/>
            <p:cNvSpPr>
              <a:spLocks noChangeArrowheads="1"/>
            </p:cNvSpPr>
            <p:nvPr/>
          </p:nvSpPr>
          <p:spPr bwMode="auto">
            <a:xfrm>
              <a:off x="160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" name="Oval 95"/>
            <p:cNvSpPr>
              <a:spLocks noChangeArrowheads="1"/>
            </p:cNvSpPr>
            <p:nvPr/>
          </p:nvSpPr>
          <p:spPr bwMode="auto">
            <a:xfrm>
              <a:off x="1577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" name="Oval 96"/>
            <p:cNvSpPr>
              <a:spLocks noChangeArrowheads="1"/>
            </p:cNvSpPr>
            <p:nvPr/>
          </p:nvSpPr>
          <p:spPr bwMode="auto">
            <a:xfrm>
              <a:off x="1548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" name="Oval 97"/>
            <p:cNvSpPr>
              <a:spLocks noChangeArrowheads="1"/>
            </p:cNvSpPr>
            <p:nvPr/>
          </p:nvSpPr>
          <p:spPr bwMode="auto">
            <a:xfrm>
              <a:off x="1519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" name="Oval 98"/>
            <p:cNvSpPr>
              <a:spLocks noChangeArrowheads="1"/>
            </p:cNvSpPr>
            <p:nvPr/>
          </p:nvSpPr>
          <p:spPr bwMode="auto">
            <a:xfrm>
              <a:off x="1723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4" name="Text Box 324"/>
          <p:cNvSpPr txBox="1">
            <a:spLocks noChangeArrowheads="1"/>
          </p:cNvSpPr>
          <p:nvPr/>
        </p:nvSpPr>
        <p:spPr bwMode="auto">
          <a:xfrm>
            <a:off x="1404024" y="4012604"/>
            <a:ext cx="1256824" cy="42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pPr algn="ctr"/>
            <a:r>
              <a:rPr lang="en-GB" sz="1600" b="1" i="1" dirty="0" smtClean="0">
                <a:solidFill>
                  <a:srgbClr val="000000"/>
                </a:solidFill>
              </a:rPr>
              <a:t>‘FEPD_A01’</a:t>
            </a:r>
          </a:p>
        </p:txBody>
      </p:sp>
      <p:grpSp>
        <p:nvGrpSpPr>
          <p:cNvPr id="335" name="Group 334"/>
          <p:cNvGrpSpPr/>
          <p:nvPr/>
        </p:nvGrpSpPr>
        <p:grpSpPr>
          <a:xfrm>
            <a:off x="6349591" y="1375288"/>
            <a:ext cx="360040" cy="288032"/>
            <a:chOff x="4786560" y="2294834"/>
            <a:chExt cx="360040" cy="288032"/>
          </a:xfrm>
        </p:grpSpPr>
        <p:cxnSp>
          <p:nvCxnSpPr>
            <p:cNvPr id="336" name="Straight Connector 335"/>
            <p:cNvCxnSpPr/>
            <p:nvPr/>
          </p:nvCxnSpPr>
          <p:spPr bwMode="auto">
            <a:xfrm flipV="1">
              <a:off x="4786560" y="2294834"/>
              <a:ext cx="360040" cy="14401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7" name="Straight Connector 336"/>
            <p:cNvCxnSpPr/>
            <p:nvPr/>
          </p:nvCxnSpPr>
          <p:spPr bwMode="auto">
            <a:xfrm>
              <a:off x="4786560" y="2438850"/>
              <a:ext cx="360040" cy="14401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38" name="Text Box 324"/>
          <p:cNvSpPr txBox="1">
            <a:spLocks noChangeArrowheads="1"/>
          </p:cNvSpPr>
          <p:nvPr/>
        </p:nvSpPr>
        <p:spPr bwMode="auto">
          <a:xfrm>
            <a:off x="2522574" y="1181898"/>
            <a:ext cx="720080" cy="5444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57347" rIns="90000" bIns="45000"/>
          <a:lstStyle/>
          <a:p>
            <a:pPr algn="ctr"/>
            <a:r>
              <a:rPr lang="en-GB" sz="1600" b="1" i="1" dirty="0" smtClean="0">
                <a:solidFill>
                  <a:srgbClr val="000000"/>
                </a:solidFill>
              </a:rPr>
              <a:t>‘DNA’</a:t>
            </a:r>
          </a:p>
          <a:p>
            <a:pPr algn="ctr"/>
            <a:r>
              <a:rPr lang="en-GB" sz="1400" dirty="0" smtClean="0">
                <a:solidFill>
                  <a:srgbClr val="000000"/>
                </a:solidFill>
              </a:rPr>
              <a:t>(Neo)</a:t>
            </a:r>
          </a:p>
        </p:txBody>
      </p:sp>
      <p:sp>
        <p:nvSpPr>
          <p:cNvPr id="339" name="Text Box 324"/>
          <p:cNvSpPr txBox="1">
            <a:spLocks noChangeArrowheads="1"/>
          </p:cNvSpPr>
          <p:nvPr/>
        </p:nvSpPr>
        <p:spPr bwMode="auto">
          <a:xfrm>
            <a:off x="4888817" y="3990312"/>
            <a:ext cx="2830706" cy="437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grow for 3-4 days then split 1:4 and keep all 4 copies (3 no drugs, 1 Tamoxifen)</a:t>
            </a:r>
            <a:endParaRPr lang="en-GB" sz="1000" dirty="0">
              <a:solidFill>
                <a:srgbClr val="000000"/>
              </a:solidFill>
            </a:endParaRPr>
          </a:p>
        </p:txBody>
      </p:sp>
      <p:grpSp>
        <p:nvGrpSpPr>
          <p:cNvPr id="340" name="Group 339"/>
          <p:cNvGrpSpPr/>
          <p:nvPr/>
        </p:nvGrpSpPr>
        <p:grpSpPr>
          <a:xfrm>
            <a:off x="4344852" y="4013236"/>
            <a:ext cx="468052" cy="361849"/>
            <a:chOff x="2480495" y="4322616"/>
            <a:chExt cx="468052" cy="361849"/>
          </a:xfrm>
        </p:grpSpPr>
        <p:sp>
          <p:nvSpPr>
            <p:cNvPr id="341" name="Down Arrow 340"/>
            <p:cNvSpPr/>
            <p:nvPr/>
          </p:nvSpPr>
          <p:spPr bwMode="auto">
            <a:xfrm rot="18900000">
              <a:off x="2804531" y="4322616"/>
              <a:ext cx="144016" cy="360040"/>
            </a:xfrm>
            <a:prstGeom prst="downArrow">
              <a:avLst>
                <a:gd name="adj1" fmla="val 50000"/>
                <a:gd name="adj2" fmla="val 67637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DejaVu Sans" charset="0"/>
              </a:endParaRPr>
            </a:p>
          </p:txBody>
        </p:sp>
        <p:sp>
          <p:nvSpPr>
            <p:cNvPr id="342" name="Down Arrow 341"/>
            <p:cNvSpPr/>
            <p:nvPr/>
          </p:nvSpPr>
          <p:spPr bwMode="auto">
            <a:xfrm rot="2700000" flipH="1">
              <a:off x="2588507" y="4322616"/>
              <a:ext cx="144016" cy="360040"/>
            </a:xfrm>
            <a:prstGeom prst="downArrow">
              <a:avLst>
                <a:gd name="adj1" fmla="val 50000"/>
                <a:gd name="adj2" fmla="val 67637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DejaVu Sans" charset="0"/>
              </a:endParaRPr>
            </a:p>
          </p:txBody>
        </p:sp>
        <p:sp>
          <p:nvSpPr>
            <p:cNvPr id="343" name="Down Arrow 342"/>
            <p:cNvSpPr/>
            <p:nvPr/>
          </p:nvSpPr>
          <p:spPr bwMode="auto">
            <a:xfrm>
              <a:off x="2698328" y="4324425"/>
              <a:ext cx="144016" cy="360040"/>
            </a:xfrm>
            <a:prstGeom prst="downArrow">
              <a:avLst>
                <a:gd name="adj1" fmla="val 50000"/>
                <a:gd name="adj2" fmla="val 6763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DejaVu Sans" charset="0"/>
              </a:endParaRPr>
            </a:p>
          </p:txBody>
        </p:sp>
      </p:grpSp>
      <p:grpSp>
        <p:nvGrpSpPr>
          <p:cNvPr id="344" name="Group 1"/>
          <p:cNvGrpSpPr>
            <a:grpSpLocks/>
          </p:cNvGrpSpPr>
          <p:nvPr/>
        </p:nvGrpSpPr>
        <p:grpSpPr bwMode="auto">
          <a:xfrm>
            <a:off x="3955962" y="4822385"/>
            <a:ext cx="574675" cy="412750"/>
            <a:chOff x="1513" y="425"/>
            <a:chExt cx="362" cy="260"/>
          </a:xfrm>
        </p:grpSpPr>
        <p:sp>
          <p:nvSpPr>
            <p:cNvPr id="345" name="AutoShape 2"/>
            <p:cNvSpPr>
              <a:spLocks noChangeArrowheads="1"/>
            </p:cNvSpPr>
            <p:nvPr/>
          </p:nvSpPr>
          <p:spPr bwMode="auto">
            <a:xfrm>
              <a:off x="1513" y="425"/>
              <a:ext cx="362" cy="26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" name="Oval 3"/>
            <p:cNvSpPr>
              <a:spLocks noChangeArrowheads="1"/>
            </p:cNvSpPr>
            <p:nvPr/>
          </p:nvSpPr>
          <p:spPr bwMode="auto">
            <a:xfrm>
              <a:off x="1840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" name="Oval 4"/>
            <p:cNvSpPr>
              <a:spLocks noChangeArrowheads="1"/>
            </p:cNvSpPr>
            <p:nvPr/>
          </p:nvSpPr>
          <p:spPr bwMode="auto">
            <a:xfrm>
              <a:off x="1811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" name="Oval 5"/>
            <p:cNvSpPr>
              <a:spLocks noChangeArrowheads="1"/>
            </p:cNvSpPr>
            <p:nvPr/>
          </p:nvSpPr>
          <p:spPr bwMode="auto">
            <a:xfrm>
              <a:off x="178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" name="Oval 6"/>
            <p:cNvSpPr>
              <a:spLocks noChangeArrowheads="1"/>
            </p:cNvSpPr>
            <p:nvPr/>
          </p:nvSpPr>
          <p:spPr bwMode="auto">
            <a:xfrm>
              <a:off x="175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" name="Oval 7"/>
            <p:cNvSpPr>
              <a:spLocks noChangeArrowheads="1"/>
            </p:cNvSpPr>
            <p:nvPr/>
          </p:nvSpPr>
          <p:spPr bwMode="auto">
            <a:xfrm>
              <a:off x="1694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" name="Oval 8"/>
            <p:cNvSpPr>
              <a:spLocks noChangeArrowheads="1"/>
            </p:cNvSpPr>
            <p:nvPr/>
          </p:nvSpPr>
          <p:spPr bwMode="auto">
            <a:xfrm>
              <a:off x="1665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" name="Oval 9"/>
            <p:cNvSpPr>
              <a:spLocks noChangeArrowheads="1"/>
            </p:cNvSpPr>
            <p:nvPr/>
          </p:nvSpPr>
          <p:spPr bwMode="auto">
            <a:xfrm>
              <a:off x="163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" name="Oval 10"/>
            <p:cNvSpPr>
              <a:spLocks noChangeArrowheads="1"/>
            </p:cNvSpPr>
            <p:nvPr/>
          </p:nvSpPr>
          <p:spPr bwMode="auto">
            <a:xfrm>
              <a:off x="160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" name="Oval 11"/>
            <p:cNvSpPr>
              <a:spLocks noChangeArrowheads="1"/>
            </p:cNvSpPr>
            <p:nvPr/>
          </p:nvSpPr>
          <p:spPr bwMode="auto">
            <a:xfrm>
              <a:off x="1577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" name="Oval 12"/>
            <p:cNvSpPr>
              <a:spLocks noChangeArrowheads="1"/>
            </p:cNvSpPr>
            <p:nvPr/>
          </p:nvSpPr>
          <p:spPr bwMode="auto">
            <a:xfrm>
              <a:off x="1548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" name="Oval 13"/>
            <p:cNvSpPr>
              <a:spLocks noChangeArrowheads="1"/>
            </p:cNvSpPr>
            <p:nvPr/>
          </p:nvSpPr>
          <p:spPr bwMode="auto">
            <a:xfrm>
              <a:off x="1519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" name="Oval 14"/>
            <p:cNvSpPr>
              <a:spLocks noChangeArrowheads="1"/>
            </p:cNvSpPr>
            <p:nvPr/>
          </p:nvSpPr>
          <p:spPr bwMode="auto">
            <a:xfrm>
              <a:off x="1723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" name="Oval 15"/>
            <p:cNvSpPr>
              <a:spLocks noChangeArrowheads="1"/>
            </p:cNvSpPr>
            <p:nvPr/>
          </p:nvSpPr>
          <p:spPr bwMode="auto">
            <a:xfrm>
              <a:off x="1840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" name="Oval 16"/>
            <p:cNvSpPr>
              <a:spLocks noChangeArrowheads="1"/>
            </p:cNvSpPr>
            <p:nvPr/>
          </p:nvSpPr>
          <p:spPr bwMode="auto">
            <a:xfrm>
              <a:off x="1811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" name="Oval 17"/>
            <p:cNvSpPr>
              <a:spLocks noChangeArrowheads="1"/>
            </p:cNvSpPr>
            <p:nvPr/>
          </p:nvSpPr>
          <p:spPr bwMode="auto">
            <a:xfrm>
              <a:off x="178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" name="Oval 18"/>
            <p:cNvSpPr>
              <a:spLocks noChangeArrowheads="1"/>
            </p:cNvSpPr>
            <p:nvPr/>
          </p:nvSpPr>
          <p:spPr bwMode="auto">
            <a:xfrm>
              <a:off x="175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" name="Oval 19"/>
            <p:cNvSpPr>
              <a:spLocks noChangeArrowheads="1"/>
            </p:cNvSpPr>
            <p:nvPr/>
          </p:nvSpPr>
          <p:spPr bwMode="auto">
            <a:xfrm>
              <a:off x="1694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" name="Oval 20"/>
            <p:cNvSpPr>
              <a:spLocks noChangeArrowheads="1"/>
            </p:cNvSpPr>
            <p:nvPr/>
          </p:nvSpPr>
          <p:spPr bwMode="auto">
            <a:xfrm>
              <a:off x="1665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" name="Oval 21"/>
            <p:cNvSpPr>
              <a:spLocks noChangeArrowheads="1"/>
            </p:cNvSpPr>
            <p:nvPr/>
          </p:nvSpPr>
          <p:spPr bwMode="auto">
            <a:xfrm>
              <a:off x="163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" name="Oval 22"/>
            <p:cNvSpPr>
              <a:spLocks noChangeArrowheads="1"/>
            </p:cNvSpPr>
            <p:nvPr/>
          </p:nvSpPr>
          <p:spPr bwMode="auto">
            <a:xfrm>
              <a:off x="160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" name="Oval 23"/>
            <p:cNvSpPr>
              <a:spLocks noChangeArrowheads="1"/>
            </p:cNvSpPr>
            <p:nvPr/>
          </p:nvSpPr>
          <p:spPr bwMode="auto">
            <a:xfrm>
              <a:off x="1577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" name="Oval 24"/>
            <p:cNvSpPr>
              <a:spLocks noChangeArrowheads="1"/>
            </p:cNvSpPr>
            <p:nvPr/>
          </p:nvSpPr>
          <p:spPr bwMode="auto">
            <a:xfrm>
              <a:off x="1548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" name="Oval 25"/>
            <p:cNvSpPr>
              <a:spLocks noChangeArrowheads="1"/>
            </p:cNvSpPr>
            <p:nvPr/>
          </p:nvSpPr>
          <p:spPr bwMode="auto">
            <a:xfrm>
              <a:off x="1519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" name="Oval 26"/>
            <p:cNvSpPr>
              <a:spLocks noChangeArrowheads="1"/>
            </p:cNvSpPr>
            <p:nvPr/>
          </p:nvSpPr>
          <p:spPr bwMode="auto">
            <a:xfrm>
              <a:off x="1723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" name="Oval 27"/>
            <p:cNvSpPr>
              <a:spLocks noChangeArrowheads="1"/>
            </p:cNvSpPr>
            <p:nvPr/>
          </p:nvSpPr>
          <p:spPr bwMode="auto">
            <a:xfrm>
              <a:off x="1840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" name="Oval 28"/>
            <p:cNvSpPr>
              <a:spLocks noChangeArrowheads="1"/>
            </p:cNvSpPr>
            <p:nvPr/>
          </p:nvSpPr>
          <p:spPr bwMode="auto">
            <a:xfrm>
              <a:off x="1811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" name="Oval 29"/>
            <p:cNvSpPr>
              <a:spLocks noChangeArrowheads="1"/>
            </p:cNvSpPr>
            <p:nvPr/>
          </p:nvSpPr>
          <p:spPr bwMode="auto">
            <a:xfrm>
              <a:off x="178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" name="Oval 30"/>
            <p:cNvSpPr>
              <a:spLocks noChangeArrowheads="1"/>
            </p:cNvSpPr>
            <p:nvPr/>
          </p:nvSpPr>
          <p:spPr bwMode="auto">
            <a:xfrm>
              <a:off x="175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" name="Oval 31"/>
            <p:cNvSpPr>
              <a:spLocks noChangeArrowheads="1"/>
            </p:cNvSpPr>
            <p:nvPr/>
          </p:nvSpPr>
          <p:spPr bwMode="auto">
            <a:xfrm>
              <a:off x="1694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" name="Oval 32"/>
            <p:cNvSpPr>
              <a:spLocks noChangeArrowheads="1"/>
            </p:cNvSpPr>
            <p:nvPr/>
          </p:nvSpPr>
          <p:spPr bwMode="auto">
            <a:xfrm>
              <a:off x="1665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" name="Oval 33"/>
            <p:cNvSpPr>
              <a:spLocks noChangeArrowheads="1"/>
            </p:cNvSpPr>
            <p:nvPr/>
          </p:nvSpPr>
          <p:spPr bwMode="auto">
            <a:xfrm>
              <a:off x="163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" name="Oval 34"/>
            <p:cNvSpPr>
              <a:spLocks noChangeArrowheads="1"/>
            </p:cNvSpPr>
            <p:nvPr/>
          </p:nvSpPr>
          <p:spPr bwMode="auto">
            <a:xfrm>
              <a:off x="160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" name="Oval 35"/>
            <p:cNvSpPr>
              <a:spLocks noChangeArrowheads="1"/>
            </p:cNvSpPr>
            <p:nvPr/>
          </p:nvSpPr>
          <p:spPr bwMode="auto">
            <a:xfrm>
              <a:off x="1577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" name="Oval 36"/>
            <p:cNvSpPr>
              <a:spLocks noChangeArrowheads="1"/>
            </p:cNvSpPr>
            <p:nvPr/>
          </p:nvSpPr>
          <p:spPr bwMode="auto">
            <a:xfrm>
              <a:off x="1548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" name="Oval 37"/>
            <p:cNvSpPr>
              <a:spLocks noChangeArrowheads="1"/>
            </p:cNvSpPr>
            <p:nvPr/>
          </p:nvSpPr>
          <p:spPr bwMode="auto">
            <a:xfrm>
              <a:off x="1519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" name="Oval 38"/>
            <p:cNvSpPr>
              <a:spLocks noChangeArrowheads="1"/>
            </p:cNvSpPr>
            <p:nvPr/>
          </p:nvSpPr>
          <p:spPr bwMode="auto">
            <a:xfrm>
              <a:off x="1723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" name="Oval 39"/>
            <p:cNvSpPr>
              <a:spLocks noChangeArrowheads="1"/>
            </p:cNvSpPr>
            <p:nvPr/>
          </p:nvSpPr>
          <p:spPr bwMode="auto">
            <a:xfrm>
              <a:off x="1840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" name="Oval 40"/>
            <p:cNvSpPr>
              <a:spLocks noChangeArrowheads="1"/>
            </p:cNvSpPr>
            <p:nvPr/>
          </p:nvSpPr>
          <p:spPr bwMode="auto">
            <a:xfrm>
              <a:off x="1811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" name="Oval 41"/>
            <p:cNvSpPr>
              <a:spLocks noChangeArrowheads="1"/>
            </p:cNvSpPr>
            <p:nvPr/>
          </p:nvSpPr>
          <p:spPr bwMode="auto">
            <a:xfrm>
              <a:off x="178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" name="Oval 42"/>
            <p:cNvSpPr>
              <a:spLocks noChangeArrowheads="1"/>
            </p:cNvSpPr>
            <p:nvPr/>
          </p:nvSpPr>
          <p:spPr bwMode="auto">
            <a:xfrm>
              <a:off x="175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" name="Oval 43"/>
            <p:cNvSpPr>
              <a:spLocks noChangeArrowheads="1"/>
            </p:cNvSpPr>
            <p:nvPr/>
          </p:nvSpPr>
          <p:spPr bwMode="auto">
            <a:xfrm>
              <a:off x="1694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7" name="Oval 44"/>
            <p:cNvSpPr>
              <a:spLocks noChangeArrowheads="1"/>
            </p:cNvSpPr>
            <p:nvPr/>
          </p:nvSpPr>
          <p:spPr bwMode="auto">
            <a:xfrm>
              <a:off x="1665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" name="Oval 45"/>
            <p:cNvSpPr>
              <a:spLocks noChangeArrowheads="1"/>
            </p:cNvSpPr>
            <p:nvPr/>
          </p:nvSpPr>
          <p:spPr bwMode="auto">
            <a:xfrm>
              <a:off x="163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" name="Oval 46"/>
            <p:cNvSpPr>
              <a:spLocks noChangeArrowheads="1"/>
            </p:cNvSpPr>
            <p:nvPr/>
          </p:nvSpPr>
          <p:spPr bwMode="auto">
            <a:xfrm>
              <a:off x="160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" name="Oval 47"/>
            <p:cNvSpPr>
              <a:spLocks noChangeArrowheads="1"/>
            </p:cNvSpPr>
            <p:nvPr/>
          </p:nvSpPr>
          <p:spPr bwMode="auto">
            <a:xfrm>
              <a:off x="1577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" name="Oval 48"/>
            <p:cNvSpPr>
              <a:spLocks noChangeArrowheads="1"/>
            </p:cNvSpPr>
            <p:nvPr/>
          </p:nvSpPr>
          <p:spPr bwMode="auto">
            <a:xfrm>
              <a:off x="1548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" name="Oval 49"/>
            <p:cNvSpPr>
              <a:spLocks noChangeArrowheads="1"/>
            </p:cNvSpPr>
            <p:nvPr/>
          </p:nvSpPr>
          <p:spPr bwMode="auto">
            <a:xfrm>
              <a:off x="1519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" name="Oval 50"/>
            <p:cNvSpPr>
              <a:spLocks noChangeArrowheads="1"/>
            </p:cNvSpPr>
            <p:nvPr/>
          </p:nvSpPr>
          <p:spPr bwMode="auto">
            <a:xfrm>
              <a:off x="1723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" name="Oval 51"/>
            <p:cNvSpPr>
              <a:spLocks noChangeArrowheads="1"/>
            </p:cNvSpPr>
            <p:nvPr/>
          </p:nvSpPr>
          <p:spPr bwMode="auto">
            <a:xfrm>
              <a:off x="1840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" name="Oval 52"/>
            <p:cNvSpPr>
              <a:spLocks noChangeArrowheads="1"/>
            </p:cNvSpPr>
            <p:nvPr/>
          </p:nvSpPr>
          <p:spPr bwMode="auto">
            <a:xfrm>
              <a:off x="1811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" name="Oval 53"/>
            <p:cNvSpPr>
              <a:spLocks noChangeArrowheads="1"/>
            </p:cNvSpPr>
            <p:nvPr/>
          </p:nvSpPr>
          <p:spPr bwMode="auto">
            <a:xfrm>
              <a:off x="178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" name="Oval 54"/>
            <p:cNvSpPr>
              <a:spLocks noChangeArrowheads="1"/>
            </p:cNvSpPr>
            <p:nvPr/>
          </p:nvSpPr>
          <p:spPr bwMode="auto">
            <a:xfrm>
              <a:off x="175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" name="Oval 55"/>
            <p:cNvSpPr>
              <a:spLocks noChangeArrowheads="1"/>
            </p:cNvSpPr>
            <p:nvPr/>
          </p:nvSpPr>
          <p:spPr bwMode="auto">
            <a:xfrm>
              <a:off x="1694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" name="Oval 56"/>
            <p:cNvSpPr>
              <a:spLocks noChangeArrowheads="1"/>
            </p:cNvSpPr>
            <p:nvPr/>
          </p:nvSpPr>
          <p:spPr bwMode="auto">
            <a:xfrm>
              <a:off x="1665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" name="Oval 57"/>
            <p:cNvSpPr>
              <a:spLocks noChangeArrowheads="1"/>
            </p:cNvSpPr>
            <p:nvPr/>
          </p:nvSpPr>
          <p:spPr bwMode="auto">
            <a:xfrm>
              <a:off x="163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" name="Oval 58"/>
            <p:cNvSpPr>
              <a:spLocks noChangeArrowheads="1"/>
            </p:cNvSpPr>
            <p:nvPr/>
          </p:nvSpPr>
          <p:spPr bwMode="auto">
            <a:xfrm>
              <a:off x="160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" name="Oval 59"/>
            <p:cNvSpPr>
              <a:spLocks noChangeArrowheads="1"/>
            </p:cNvSpPr>
            <p:nvPr/>
          </p:nvSpPr>
          <p:spPr bwMode="auto">
            <a:xfrm>
              <a:off x="1577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" name="Oval 60"/>
            <p:cNvSpPr>
              <a:spLocks noChangeArrowheads="1"/>
            </p:cNvSpPr>
            <p:nvPr/>
          </p:nvSpPr>
          <p:spPr bwMode="auto">
            <a:xfrm>
              <a:off x="1548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" name="Oval 61"/>
            <p:cNvSpPr>
              <a:spLocks noChangeArrowheads="1"/>
            </p:cNvSpPr>
            <p:nvPr/>
          </p:nvSpPr>
          <p:spPr bwMode="auto">
            <a:xfrm>
              <a:off x="1519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" name="Oval 62"/>
            <p:cNvSpPr>
              <a:spLocks noChangeArrowheads="1"/>
            </p:cNvSpPr>
            <p:nvPr/>
          </p:nvSpPr>
          <p:spPr bwMode="auto">
            <a:xfrm>
              <a:off x="1723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" name="Oval 63"/>
            <p:cNvSpPr>
              <a:spLocks noChangeArrowheads="1"/>
            </p:cNvSpPr>
            <p:nvPr/>
          </p:nvSpPr>
          <p:spPr bwMode="auto">
            <a:xfrm>
              <a:off x="1840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" name="Oval 64"/>
            <p:cNvSpPr>
              <a:spLocks noChangeArrowheads="1"/>
            </p:cNvSpPr>
            <p:nvPr/>
          </p:nvSpPr>
          <p:spPr bwMode="auto">
            <a:xfrm>
              <a:off x="1811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" name="Oval 65"/>
            <p:cNvSpPr>
              <a:spLocks noChangeArrowheads="1"/>
            </p:cNvSpPr>
            <p:nvPr/>
          </p:nvSpPr>
          <p:spPr bwMode="auto">
            <a:xfrm>
              <a:off x="178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" name="Oval 66"/>
            <p:cNvSpPr>
              <a:spLocks noChangeArrowheads="1"/>
            </p:cNvSpPr>
            <p:nvPr/>
          </p:nvSpPr>
          <p:spPr bwMode="auto">
            <a:xfrm>
              <a:off x="175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" name="Oval 67"/>
            <p:cNvSpPr>
              <a:spLocks noChangeArrowheads="1"/>
            </p:cNvSpPr>
            <p:nvPr/>
          </p:nvSpPr>
          <p:spPr bwMode="auto">
            <a:xfrm>
              <a:off x="1694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" name="Oval 68"/>
            <p:cNvSpPr>
              <a:spLocks noChangeArrowheads="1"/>
            </p:cNvSpPr>
            <p:nvPr/>
          </p:nvSpPr>
          <p:spPr bwMode="auto">
            <a:xfrm>
              <a:off x="1665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" name="Oval 69"/>
            <p:cNvSpPr>
              <a:spLocks noChangeArrowheads="1"/>
            </p:cNvSpPr>
            <p:nvPr/>
          </p:nvSpPr>
          <p:spPr bwMode="auto">
            <a:xfrm>
              <a:off x="163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" name="Oval 70"/>
            <p:cNvSpPr>
              <a:spLocks noChangeArrowheads="1"/>
            </p:cNvSpPr>
            <p:nvPr/>
          </p:nvSpPr>
          <p:spPr bwMode="auto">
            <a:xfrm>
              <a:off x="160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" name="Oval 71"/>
            <p:cNvSpPr>
              <a:spLocks noChangeArrowheads="1"/>
            </p:cNvSpPr>
            <p:nvPr/>
          </p:nvSpPr>
          <p:spPr bwMode="auto">
            <a:xfrm>
              <a:off x="1577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" name="Oval 72"/>
            <p:cNvSpPr>
              <a:spLocks noChangeArrowheads="1"/>
            </p:cNvSpPr>
            <p:nvPr/>
          </p:nvSpPr>
          <p:spPr bwMode="auto">
            <a:xfrm>
              <a:off x="1548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" name="Oval 73"/>
            <p:cNvSpPr>
              <a:spLocks noChangeArrowheads="1"/>
            </p:cNvSpPr>
            <p:nvPr/>
          </p:nvSpPr>
          <p:spPr bwMode="auto">
            <a:xfrm>
              <a:off x="1519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" name="Oval 74"/>
            <p:cNvSpPr>
              <a:spLocks noChangeArrowheads="1"/>
            </p:cNvSpPr>
            <p:nvPr/>
          </p:nvSpPr>
          <p:spPr bwMode="auto">
            <a:xfrm>
              <a:off x="1723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" name="Oval 75"/>
            <p:cNvSpPr>
              <a:spLocks noChangeArrowheads="1"/>
            </p:cNvSpPr>
            <p:nvPr/>
          </p:nvSpPr>
          <p:spPr bwMode="auto">
            <a:xfrm>
              <a:off x="1840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" name="Oval 76"/>
            <p:cNvSpPr>
              <a:spLocks noChangeArrowheads="1"/>
            </p:cNvSpPr>
            <p:nvPr/>
          </p:nvSpPr>
          <p:spPr bwMode="auto">
            <a:xfrm>
              <a:off x="1811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" name="Oval 77"/>
            <p:cNvSpPr>
              <a:spLocks noChangeArrowheads="1"/>
            </p:cNvSpPr>
            <p:nvPr/>
          </p:nvSpPr>
          <p:spPr bwMode="auto">
            <a:xfrm>
              <a:off x="178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" name="Oval 78"/>
            <p:cNvSpPr>
              <a:spLocks noChangeArrowheads="1"/>
            </p:cNvSpPr>
            <p:nvPr/>
          </p:nvSpPr>
          <p:spPr bwMode="auto">
            <a:xfrm>
              <a:off x="175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" name="Oval 79"/>
            <p:cNvSpPr>
              <a:spLocks noChangeArrowheads="1"/>
            </p:cNvSpPr>
            <p:nvPr/>
          </p:nvSpPr>
          <p:spPr bwMode="auto">
            <a:xfrm>
              <a:off x="1694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" name="Oval 80"/>
            <p:cNvSpPr>
              <a:spLocks noChangeArrowheads="1"/>
            </p:cNvSpPr>
            <p:nvPr/>
          </p:nvSpPr>
          <p:spPr bwMode="auto">
            <a:xfrm>
              <a:off x="1665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" name="Oval 81"/>
            <p:cNvSpPr>
              <a:spLocks noChangeArrowheads="1"/>
            </p:cNvSpPr>
            <p:nvPr/>
          </p:nvSpPr>
          <p:spPr bwMode="auto">
            <a:xfrm>
              <a:off x="163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" name="Oval 82"/>
            <p:cNvSpPr>
              <a:spLocks noChangeArrowheads="1"/>
            </p:cNvSpPr>
            <p:nvPr/>
          </p:nvSpPr>
          <p:spPr bwMode="auto">
            <a:xfrm>
              <a:off x="160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" name="Oval 83"/>
            <p:cNvSpPr>
              <a:spLocks noChangeArrowheads="1"/>
            </p:cNvSpPr>
            <p:nvPr/>
          </p:nvSpPr>
          <p:spPr bwMode="auto">
            <a:xfrm>
              <a:off x="1577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7" name="Oval 84"/>
            <p:cNvSpPr>
              <a:spLocks noChangeArrowheads="1"/>
            </p:cNvSpPr>
            <p:nvPr/>
          </p:nvSpPr>
          <p:spPr bwMode="auto">
            <a:xfrm>
              <a:off x="1548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" name="Oval 85"/>
            <p:cNvSpPr>
              <a:spLocks noChangeArrowheads="1"/>
            </p:cNvSpPr>
            <p:nvPr/>
          </p:nvSpPr>
          <p:spPr bwMode="auto">
            <a:xfrm>
              <a:off x="1519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" name="Oval 86"/>
            <p:cNvSpPr>
              <a:spLocks noChangeArrowheads="1"/>
            </p:cNvSpPr>
            <p:nvPr/>
          </p:nvSpPr>
          <p:spPr bwMode="auto">
            <a:xfrm>
              <a:off x="1723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" name="Oval 87"/>
            <p:cNvSpPr>
              <a:spLocks noChangeArrowheads="1"/>
            </p:cNvSpPr>
            <p:nvPr/>
          </p:nvSpPr>
          <p:spPr bwMode="auto">
            <a:xfrm>
              <a:off x="1840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" name="Oval 88"/>
            <p:cNvSpPr>
              <a:spLocks noChangeArrowheads="1"/>
            </p:cNvSpPr>
            <p:nvPr/>
          </p:nvSpPr>
          <p:spPr bwMode="auto">
            <a:xfrm>
              <a:off x="1811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" name="Oval 89"/>
            <p:cNvSpPr>
              <a:spLocks noChangeArrowheads="1"/>
            </p:cNvSpPr>
            <p:nvPr/>
          </p:nvSpPr>
          <p:spPr bwMode="auto">
            <a:xfrm>
              <a:off x="178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" name="Oval 90"/>
            <p:cNvSpPr>
              <a:spLocks noChangeArrowheads="1"/>
            </p:cNvSpPr>
            <p:nvPr/>
          </p:nvSpPr>
          <p:spPr bwMode="auto">
            <a:xfrm>
              <a:off x="175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" name="Oval 91"/>
            <p:cNvSpPr>
              <a:spLocks noChangeArrowheads="1"/>
            </p:cNvSpPr>
            <p:nvPr/>
          </p:nvSpPr>
          <p:spPr bwMode="auto">
            <a:xfrm>
              <a:off x="1694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" name="Oval 92"/>
            <p:cNvSpPr>
              <a:spLocks noChangeArrowheads="1"/>
            </p:cNvSpPr>
            <p:nvPr/>
          </p:nvSpPr>
          <p:spPr bwMode="auto">
            <a:xfrm>
              <a:off x="1665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" name="Oval 93"/>
            <p:cNvSpPr>
              <a:spLocks noChangeArrowheads="1"/>
            </p:cNvSpPr>
            <p:nvPr/>
          </p:nvSpPr>
          <p:spPr bwMode="auto">
            <a:xfrm>
              <a:off x="163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" name="Oval 94"/>
            <p:cNvSpPr>
              <a:spLocks noChangeArrowheads="1"/>
            </p:cNvSpPr>
            <p:nvPr/>
          </p:nvSpPr>
          <p:spPr bwMode="auto">
            <a:xfrm>
              <a:off x="160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" name="Oval 95"/>
            <p:cNvSpPr>
              <a:spLocks noChangeArrowheads="1"/>
            </p:cNvSpPr>
            <p:nvPr/>
          </p:nvSpPr>
          <p:spPr bwMode="auto">
            <a:xfrm>
              <a:off x="1577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" name="Oval 96"/>
            <p:cNvSpPr>
              <a:spLocks noChangeArrowheads="1"/>
            </p:cNvSpPr>
            <p:nvPr/>
          </p:nvSpPr>
          <p:spPr bwMode="auto">
            <a:xfrm>
              <a:off x="1548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" name="Oval 97"/>
            <p:cNvSpPr>
              <a:spLocks noChangeArrowheads="1"/>
            </p:cNvSpPr>
            <p:nvPr/>
          </p:nvSpPr>
          <p:spPr bwMode="auto">
            <a:xfrm>
              <a:off x="1519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" name="Oval 98"/>
            <p:cNvSpPr>
              <a:spLocks noChangeArrowheads="1"/>
            </p:cNvSpPr>
            <p:nvPr/>
          </p:nvSpPr>
          <p:spPr bwMode="auto">
            <a:xfrm>
              <a:off x="1723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40" name="Group 1"/>
          <p:cNvGrpSpPr>
            <a:grpSpLocks/>
          </p:cNvGrpSpPr>
          <p:nvPr/>
        </p:nvGrpSpPr>
        <p:grpSpPr bwMode="auto">
          <a:xfrm>
            <a:off x="4756980" y="4822385"/>
            <a:ext cx="574675" cy="412750"/>
            <a:chOff x="1513" y="425"/>
            <a:chExt cx="362" cy="260"/>
          </a:xfrm>
        </p:grpSpPr>
        <p:sp>
          <p:nvSpPr>
            <p:cNvPr id="541" name="AutoShape 2"/>
            <p:cNvSpPr>
              <a:spLocks noChangeArrowheads="1"/>
            </p:cNvSpPr>
            <p:nvPr/>
          </p:nvSpPr>
          <p:spPr bwMode="auto">
            <a:xfrm>
              <a:off x="1513" y="425"/>
              <a:ext cx="362" cy="26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" name="Oval 3"/>
            <p:cNvSpPr>
              <a:spLocks noChangeArrowheads="1"/>
            </p:cNvSpPr>
            <p:nvPr/>
          </p:nvSpPr>
          <p:spPr bwMode="auto">
            <a:xfrm>
              <a:off x="1840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" name="Oval 4"/>
            <p:cNvSpPr>
              <a:spLocks noChangeArrowheads="1"/>
            </p:cNvSpPr>
            <p:nvPr/>
          </p:nvSpPr>
          <p:spPr bwMode="auto">
            <a:xfrm>
              <a:off x="1811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" name="Oval 5"/>
            <p:cNvSpPr>
              <a:spLocks noChangeArrowheads="1"/>
            </p:cNvSpPr>
            <p:nvPr/>
          </p:nvSpPr>
          <p:spPr bwMode="auto">
            <a:xfrm>
              <a:off x="178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" name="Oval 6"/>
            <p:cNvSpPr>
              <a:spLocks noChangeArrowheads="1"/>
            </p:cNvSpPr>
            <p:nvPr/>
          </p:nvSpPr>
          <p:spPr bwMode="auto">
            <a:xfrm>
              <a:off x="175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6" name="Oval 7"/>
            <p:cNvSpPr>
              <a:spLocks noChangeArrowheads="1"/>
            </p:cNvSpPr>
            <p:nvPr/>
          </p:nvSpPr>
          <p:spPr bwMode="auto">
            <a:xfrm>
              <a:off x="1694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7" name="Oval 8"/>
            <p:cNvSpPr>
              <a:spLocks noChangeArrowheads="1"/>
            </p:cNvSpPr>
            <p:nvPr/>
          </p:nvSpPr>
          <p:spPr bwMode="auto">
            <a:xfrm>
              <a:off x="1665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8" name="Oval 9"/>
            <p:cNvSpPr>
              <a:spLocks noChangeArrowheads="1"/>
            </p:cNvSpPr>
            <p:nvPr/>
          </p:nvSpPr>
          <p:spPr bwMode="auto">
            <a:xfrm>
              <a:off x="163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9" name="Oval 10"/>
            <p:cNvSpPr>
              <a:spLocks noChangeArrowheads="1"/>
            </p:cNvSpPr>
            <p:nvPr/>
          </p:nvSpPr>
          <p:spPr bwMode="auto">
            <a:xfrm>
              <a:off x="160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" name="Oval 11"/>
            <p:cNvSpPr>
              <a:spLocks noChangeArrowheads="1"/>
            </p:cNvSpPr>
            <p:nvPr/>
          </p:nvSpPr>
          <p:spPr bwMode="auto">
            <a:xfrm>
              <a:off x="1577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1" name="Oval 12"/>
            <p:cNvSpPr>
              <a:spLocks noChangeArrowheads="1"/>
            </p:cNvSpPr>
            <p:nvPr/>
          </p:nvSpPr>
          <p:spPr bwMode="auto">
            <a:xfrm>
              <a:off x="1548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2" name="Oval 13"/>
            <p:cNvSpPr>
              <a:spLocks noChangeArrowheads="1"/>
            </p:cNvSpPr>
            <p:nvPr/>
          </p:nvSpPr>
          <p:spPr bwMode="auto">
            <a:xfrm>
              <a:off x="1519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" name="Oval 14"/>
            <p:cNvSpPr>
              <a:spLocks noChangeArrowheads="1"/>
            </p:cNvSpPr>
            <p:nvPr/>
          </p:nvSpPr>
          <p:spPr bwMode="auto">
            <a:xfrm>
              <a:off x="1723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" name="Oval 15"/>
            <p:cNvSpPr>
              <a:spLocks noChangeArrowheads="1"/>
            </p:cNvSpPr>
            <p:nvPr/>
          </p:nvSpPr>
          <p:spPr bwMode="auto">
            <a:xfrm>
              <a:off x="1840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5" name="Oval 16"/>
            <p:cNvSpPr>
              <a:spLocks noChangeArrowheads="1"/>
            </p:cNvSpPr>
            <p:nvPr/>
          </p:nvSpPr>
          <p:spPr bwMode="auto">
            <a:xfrm>
              <a:off x="1811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6" name="Oval 17"/>
            <p:cNvSpPr>
              <a:spLocks noChangeArrowheads="1"/>
            </p:cNvSpPr>
            <p:nvPr/>
          </p:nvSpPr>
          <p:spPr bwMode="auto">
            <a:xfrm>
              <a:off x="178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7" name="Oval 18"/>
            <p:cNvSpPr>
              <a:spLocks noChangeArrowheads="1"/>
            </p:cNvSpPr>
            <p:nvPr/>
          </p:nvSpPr>
          <p:spPr bwMode="auto">
            <a:xfrm>
              <a:off x="175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" name="Oval 19"/>
            <p:cNvSpPr>
              <a:spLocks noChangeArrowheads="1"/>
            </p:cNvSpPr>
            <p:nvPr/>
          </p:nvSpPr>
          <p:spPr bwMode="auto">
            <a:xfrm>
              <a:off x="1694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9" name="Oval 20"/>
            <p:cNvSpPr>
              <a:spLocks noChangeArrowheads="1"/>
            </p:cNvSpPr>
            <p:nvPr/>
          </p:nvSpPr>
          <p:spPr bwMode="auto">
            <a:xfrm>
              <a:off x="1665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" name="Oval 21"/>
            <p:cNvSpPr>
              <a:spLocks noChangeArrowheads="1"/>
            </p:cNvSpPr>
            <p:nvPr/>
          </p:nvSpPr>
          <p:spPr bwMode="auto">
            <a:xfrm>
              <a:off x="163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" name="Oval 22"/>
            <p:cNvSpPr>
              <a:spLocks noChangeArrowheads="1"/>
            </p:cNvSpPr>
            <p:nvPr/>
          </p:nvSpPr>
          <p:spPr bwMode="auto">
            <a:xfrm>
              <a:off x="160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" name="Oval 23"/>
            <p:cNvSpPr>
              <a:spLocks noChangeArrowheads="1"/>
            </p:cNvSpPr>
            <p:nvPr/>
          </p:nvSpPr>
          <p:spPr bwMode="auto">
            <a:xfrm>
              <a:off x="1577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" name="Oval 24"/>
            <p:cNvSpPr>
              <a:spLocks noChangeArrowheads="1"/>
            </p:cNvSpPr>
            <p:nvPr/>
          </p:nvSpPr>
          <p:spPr bwMode="auto">
            <a:xfrm>
              <a:off x="1548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" name="Oval 25"/>
            <p:cNvSpPr>
              <a:spLocks noChangeArrowheads="1"/>
            </p:cNvSpPr>
            <p:nvPr/>
          </p:nvSpPr>
          <p:spPr bwMode="auto">
            <a:xfrm>
              <a:off x="1519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" name="Oval 26"/>
            <p:cNvSpPr>
              <a:spLocks noChangeArrowheads="1"/>
            </p:cNvSpPr>
            <p:nvPr/>
          </p:nvSpPr>
          <p:spPr bwMode="auto">
            <a:xfrm>
              <a:off x="1723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" name="Oval 27"/>
            <p:cNvSpPr>
              <a:spLocks noChangeArrowheads="1"/>
            </p:cNvSpPr>
            <p:nvPr/>
          </p:nvSpPr>
          <p:spPr bwMode="auto">
            <a:xfrm>
              <a:off x="1840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7" name="Oval 28"/>
            <p:cNvSpPr>
              <a:spLocks noChangeArrowheads="1"/>
            </p:cNvSpPr>
            <p:nvPr/>
          </p:nvSpPr>
          <p:spPr bwMode="auto">
            <a:xfrm>
              <a:off x="1811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" name="Oval 29"/>
            <p:cNvSpPr>
              <a:spLocks noChangeArrowheads="1"/>
            </p:cNvSpPr>
            <p:nvPr/>
          </p:nvSpPr>
          <p:spPr bwMode="auto">
            <a:xfrm>
              <a:off x="178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" name="Oval 30"/>
            <p:cNvSpPr>
              <a:spLocks noChangeArrowheads="1"/>
            </p:cNvSpPr>
            <p:nvPr/>
          </p:nvSpPr>
          <p:spPr bwMode="auto">
            <a:xfrm>
              <a:off x="175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0" name="Oval 31"/>
            <p:cNvSpPr>
              <a:spLocks noChangeArrowheads="1"/>
            </p:cNvSpPr>
            <p:nvPr/>
          </p:nvSpPr>
          <p:spPr bwMode="auto">
            <a:xfrm>
              <a:off x="1694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" name="Oval 32"/>
            <p:cNvSpPr>
              <a:spLocks noChangeArrowheads="1"/>
            </p:cNvSpPr>
            <p:nvPr/>
          </p:nvSpPr>
          <p:spPr bwMode="auto">
            <a:xfrm>
              <a:off x="1665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2" name="Oval 33"/>
            <p:cNvSpPr>
              <a:spLocks noChangeArrowheads="1"/>
            </p:cNvSpPr>
            <p:nvPr/>
          </p:nvSpPr>
          <p:spPr bwMode="auto">
            <a:xfrm>
              <a:off x="163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" name="Oval 34"/>
            <p:cNvSpPr>
              <a:spLocks noChangeArrowheads="1"/>
            </p:cNvSpPr>
            <p:nvPr/>
          </p:nvSpPr>
          <p:spPr bwMode="auto">
            <a:xfrm>
              <a:off x="160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" name="Oval 35"/>
            <p:cNvSpPr>
              <a:spLocks noChangeArrowheads="1"/>
            </p:cNvSpPr>
            <p:nvPr/>
          </p:nvSpPr>
          <p:spPr bwMode="auto">
            <a:xfrm>
              <a:off x="1577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" name="Oval 36"/>
            <p:cNvSpPr>
              <a:spLocks noChangeArrowheads="1"/>
            </p:cNvSpPr>
            <p:nvPr/>
          </p:nvSpPr>
          <p:spPr bwMode="auto">
            <a:xfrm>
              <a:off x="1548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" name="Oval 37"/>
            <p:cNvSpPr>
              <a:spLocks noChangeArrowheads="1"/>
            </p:cNvSpPr>
            <p:nvPr/>
          </p:nvSpPr>
          <p:spPr bwMode="auto">
            <a:xfrm>
              <a:off x="1519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" name="Oval 38"/>
            <p:cNvSpPr>
              <a:spLocks noChangeArrowheads="1"/>
            </p:cNvSpPr>
            <p:nvPr/>
          </p:nvSpPr>
          <p:spPr bwMode="auto">
            <a:xfrm>
              <a:off x="1723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" name="Oval 39"/>
            <p:cNvSpPr>
              <a:spLocks noChangeArrowheads="1"/>
            </p:cNvSpPr>
            <p:nvPr/>
          </p:nvSpPr>
          <p:spPr bwMode="auto">
            <a:xfrm>
              <a:off x="1840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" name="Oval 40"/>
            <p:cNvSpPr>
              <a:spLocks noChangeArrowheads="1"/>
            </p:cNvSpPr>
            <p:nvPr/>
          </p:nvSpPr>
          <p:spPr bwMode="auto">
            <a:xfrm>
              <a:off x="1811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" name="Oval 41"/>
            <p:cNvSpPr>
              <a:spLocks noChangeArrowheads="1"/>
            </p:cNvSpPr>
            <p:nvPr/>
          </p:nvSpPr>
          <p:spPr bwMode="auto">
            <a:xfrm>
              <a:off x="178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1" name="Oval 42"/>
            <p:cNvSpPr>
              <a:spLocks noChangeArrowheads="1"/>
            </p:cNvSpPr>
            <p:nvPr/>
          </p:nvSpPr>
          <p:spPr bwMode="auto">
            <a:xfrm>
              <a:off x="175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2" name="Oval 43"/>
            <p:cNvSpPr>
              <a:spLocks noChangeArrowheads="1"/>
            </p:cNvSpPr>
            <p:nvPr/>
          </p:nvSpPr>
          <p:spPr bwMode="auto">
            <a:xfrm>
              <a:off x="1694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" name="Oval 44"/>
            <p:cNvSpPr>
              <a:spLocks noChangeArrowheads="1"/>
            </p:cNvSpPr>
            <p:nvPr/>
          </p:nvSpPr>
          <p:spPr bwMode="auto">
            <a:xfrm>
              <a:off x="1665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" name="Oval 45"/>
            <p:cNvSpPr>
              <a:spLocks noChangeArrowheads="1"/>
            </p:cNvSpPr>
            <p:nvPr/>
          </p:nvSpPr>
          <p:spPr bwMode="auto">
            <a:xfrm>
              <a:off x="163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5" name="Oval 46"/>
            <p:cNvSpPr>
              <a:spLocks noChangeArrowheads="1"/>
            </p:cNvSpPr>
            <p:nvPr/>
          </p:nvSpPr>
          <p:spPr bwMode="auto">
            <a:xfrm>
              <a:off x="160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6" name="Oval 47"/>
            <p:cNvSpPr>
              <a:spLocks noChangeArrowheads="1"/>
            </p:cNvSpPr>
            <p:nvPr/>
          </p:nvSpPr>
          <p:spPr bwMode="auto">
            <a:xfrm>
              <a:off x="1577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" name="Oval 48"/>
            <p:cNvSpPr>
              <a:spLocks noChangeArrowheads="1"/>
            </p:cNvSpPr>
            <p:nvPr/>
          </p:nvSpPr>
          <p:spPr bwMode="auto">
            <a:xfrm>
              <a:off x="1548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8" name="Oval 49"/>
            <p:cNvSpPr>
              <a:spLocks noChangeArrowheads="1"/>
            </p:cNvSpPr>
            <p:nvPr/>
          </p:nvSpPr>
          <p:spPr bwMode="auto">
            <a:xfrm>
              <a:off x="1519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9" name="Oval 50"/>
            <p:cNvSpPr>
              <a:spLocks noChangeArrowheads="1"/>
            </p:cNvSpPr>
            <p:nvPr/>
          </p:nvSpPr>
          <p:spPr bwMode="auto">
            <a:xfrm>
              <a:off x="1723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" name="Oval 51"/>
            <p:cNvSpPr>
              <a:spLocks noChangeArrowheads="1"/>
            </p:cNvSpPr>
            <p:nvPr/>
          </p:nvSpPr>
          <p:spPr bwMode="auto">
            <a:xfrm>
              <a:off x="1840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1" name="Oval 52"/>
            <p:cNvSpPr>
              <a:spLocks noChangeArrowheads="1"/>
            </p:cNvSpPr>
            <p:nvPr/>
          </p:nvSpPr>
          <p:spPr bwMode="auto">
            <a:xfrm>
              <a:off x="1811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" name="Oval 53"/>
            <p:cNvSpPr>
              <a:spLocks noChangeArrowheads="1"/>
            </p:cNvSpPr>
            <p:nvPr/>
          </p:nvSpPr>
          <p:spPr bwMode="auto">
            <a:xfrm>
              <a:off x="178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" name="Oval 54"/>
            <p:cNvSpPr>
              <a:spLocks noChangeArrowheads="1"/>
            </p:cNvSpPr>
            <p:nvPr/>
          </p:nvSpPr>
          <p:spPr bwMode="auto">
            <a:xfrm>
              <a:off x="175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" name="Oval 55"/>
            <p:cNvSpPr>
              <a:spLocks noChangeArrowheads="1"/>
            </p:cNvSpPr>
            <p:nvPr/>
          </p:nvSpPr>
          <p:spPr bwMode="auto">
            <a:xfrm>
              <a:off x="1694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" name="Oval 56"/>
            <p:cNvSpPr>
              <a:spLocks noChangeArrowheads="1"/>
            </p:cNvSpPr>
            <p:nvPr/>
          </p:nvSpPr>
          <p:spPr bwMode="auto">
            <a:xfrm>
              <a:off x="1665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6" name="Oval 57"/>
            <p:cNvSpPr>
              <a:spLocks noChangeArrowheads="1"/>
            </p:cNvSpPr>
            <p:nvPr/>
          </p:nvSpPr>
          <p:spPr bwMode="auto">
            <a:xfrm>
              <a:off x="163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7" name="Oval 58"/>
            <p:cNvSpPr>
              <a:spLocks noChangeArrowheads="1"/>
            </p:cNvSpPr>
            <p:nvPr/>
          </p:nvSpPr>
          <p:spPr bwMode="auto">
            <a:xfrm>
              <a:off x="160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" name="Oval 59"/>
            <p:cNvSpPr>
              <a:spLocks noChangeArrowheads="1"/>
            </p:cNvSpPr>
            <p:nvPr/>
          </p:nvSpPr>
          <p:spPr bwMode="auto">
            <a:xfrm>
              <a:off x="1577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" name="Oval 60"/>
            <p:cNvSpPr>
              <a:spLocks noChangeArrowheads="1"/>
            </p:cNvSpPr>
            <p:nvPr/>
          </p:nvSpPr>
          <p:spPr bwMode="auto">
            <a:xfrm>
              <a:off x="1548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" name="Oval 61"/>
            <p:cNvSpPr>
              <a:spLocks noChangeArrowheads="1"/>
            </p:cNvSpPr>
            <p:nvPr/>
          </p:nvSpPr>
          <p:spPr bwMode="auto">
            <a:xfrm>
              <a:off x="1519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1" name="Oval 62"/>
            <p:cNvSpPr>
              <a:spLocks noChangeArrowheads="1"/>
            </p:cNvSpPr>
            <p:nvPr/>
          </p:nvSpPr>
          <p:spPr bwMode="auto">
            <a:xfrm>
              <a:off x="1723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2" name="Oval 63"/>
            <p:cNvSpPr>
              <a:spLocks noChangeArrowheads="1"/>
            </p:cNvSpPr>
            <p:nvPr/>
          </p:nvSpPr>
          <p:spPr bwMode="auto">
            <a:xfrm>
              <a:off x="1840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" name="Oval 64"/>
            <p:cNvSpPr>
              <a:spLocks noChangeArrowheads="1"/>
            </p:cNvSpPr>
            <p:nvPr/>
          </p:nvSpPr>
          <p:spPr bwMode="auto">
            <a:xfrm>
              <a:off x="1811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" name="Oval 65"/>
            <p:cNvSpPr>
              <a:spLocks noChangeArrowheads="1"/>
            </p:cNvSpPr>
            <p:nvPr/>
          </p:nvSpPr>
          <p:spPr bwMode="auto">
            <a:xfrm>
              <a:off x="178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" name="Oval 66"/>
            <p:cNvSpPr>
              <a:spLocks noChangeArrowheads="1"/>
            </p:cNvSpPr>
            <p:nvPr/>
          </p:nvSpPr>
          <p:spPr bwMode="auto">
            <a:xfrm>
              <a:off x="175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6" name="Oval 67"/>
            <p:cNvSpPr>
              <a:spLocks noChangeArrowheads="1"/>
            </p:cNvSpPr>
            <p:nvPr/>
          </p:nvSpPr>
          <p:spPr bwMode="auto">
            <a:xfrm>
              <a:off x="1694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" name="Oval 68"/>
            <p:cNvSpPr>
              <a:spLocks noChangeArrowheads="1"/>
            </p:cNvSpPr>
            <p:nvPr/>
          </p:nvSpPr>
          <p:spPr bwMode="auto">
            <a:xfrm>
              <a:off x="1665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" name="Oval 69"/>
            <p:cNvSpPr>
              <a:spLocks noChangeArrowheads="1"/>
            </p:cNvSpPr>
            <p:nvPr/>
          </p:nvSpPr>
          <p:spPr bwMode="auto">
            <a:xfrm>
              <a:off x="163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" name="Oval 70"/>
            <p:cNvSpPr>
              <a:spLocks noChangeArrowheads="1"/>
            </p:cNvSpPr>
            <p:nvPr/>
          </p:nvSpPr>
          <p:spPr bwMode="auto">
            <a:xfrm>
              <a:off x="160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" name="Oval 71"/>
            <p:cNvSpPr>
              <a:spLocks noChangeArrowheads="1"/>
            </p:cNvSpPr>
            <p:nvPr/>
          </p:nvSpPr>
          <p:spPr bwMode="auto">
            <a:xfrm>
              <a:off x="1577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" name="Oval 72"/>
            <p:cNvSpPr>
              <a:spLocks noChangeArrowheads="1"/>
            </p:cNvSpPr>
            <p:nvPr/>
          </p:nvSpPr>
          <p:spPr bwMode="auto">
            <a:xfrm>
              <a:off x="1548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" name="Oval 73"/>
            <p:cNvSpPr>
              <a:spLocks noChangeArrowheads="1"/>
            </p:cNvSpPr>
            <p:nvPr/>
          </p:nvSpPr>
          <p:spPr bwMode="auto">
            <a:xfrm>
              <a:off x="1519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3" name="Oval 74"/>
            <p:cNvSpPr>
              <a:spLocks noChangeArrowheads="1"/>
            </p:cNvSpPr>
            <p:nvPr/>
          </p:nvSpPr>
          <p:spPr bwMode="auto">
            <a:xfrm>
              <a:off x="1723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" name="Oval 75"/>
            <p:cNvSpPr>
              <a:spLocks noChangeArrowheads="1"/>
            </p:cNvSpPr>
            <p:nvPr/>
          </p:nvSpPr>
          <p:spPr bwMode="auto">
            <a:xfrm>
              <a:off x="1840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" name="Oval 76"/>
            <p:cNvSpPr>
              <a:spLocks noChangeArrowheads="1"/>
            </p:cNvSpPr>
            <p:nvPr/>
          </p:nvSpPr>
          <p:spPr bwMode="auto">
            <a:xfrm>
              <a:off x="1811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" name="Oval 77"/>
            <p:cNvSpPr>
              <a:spLocks noChangeArrowheads="1"/>
            </p:cNvSpPr>
            <p:nvPr/>
          </p:nvSpPr>
          <p:spPr bwMode="auto">
            <a:xfrm>
              <a:off x="178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" name="Oval 78"/>
            <p:cNvSpPr>
              <a:spLocks noChangeArrowheads="1"/>
            </p:cNvSpPr>
            <p:nvPr/>
          </p:nvSpPr>
          <p:spPr bwMode="auto">
            <a:xfrm>
              <a:off x="175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" name="Oval 79"/>
            <p:cNvSpPr>
              <a:spLocks noChangeArrowheads="1"/>
            </p:cNvSpPr>
            <p:nvPr/>
          </p:nvSpPr>
          <p:spPr bwMode="auto">
            <a:xfrm>
              <a:off x="1694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" name="Oval 80"/>
            <p:cNvSpPr>
              <a:spLocks noChangeArrowheads="1"/>
            </p:cNvSpPr>
            <p:nvPr/>
          </p:nvSpPr>
          <p:spPr bwMode="auto">
            <a:xfrm>
              <a:off x="1665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" name="Oval 81"/>
            <p:cNvSpPr>
              <a:spLocks noChangeArrowheads="1"/>
            </p:cNvSpPr>
            <p:nvPr/>
          </p:nvSpPr>
          <p:spPr bwMode="auto">
            <a:xfrm>
              <a:off x="163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" name="Oval 82"/>
            <p:cNvSpPr>
              <a:spLocks noChangeArrowheads="1"/>
            </p:cNvSpPr>
            <p:nvPr/>
          </p:nvSpPr>
          <p:spPr bwMode="auto">
            <a:xfrm>
              <a:off x="160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" name="Oval 83"/>
            <p:cNvSpPr>
              <a:spLocks noChangeArrowheads="1"/>
            </p:cNvSpPr>
            <p:nvPr/>
          </p:nvSpPr>
          <p:spPr bwMode="auto">
            <a:xfrm>
              <a:off x="1577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" name="Oval 84"/>
            <p:cNvSpPr>
              <a:spLocks noChangeArrowheads="1"/>
            </p:cNvSpPr>
            <p:nvPr/>
          </p:nvSpPr>
          <p:spPr bwMode="auto">
            <a:xfrm>
              <a:off x="1548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" name="Oval 85"/>
            <p:cNvSpPr>
              <a:spLocks noChangeArrowheads="1"/>
            </p:cNvSpPr>
            <p:nvPr/>
          </p:nvSpPr>
          <p:spPr bwMode="auto">
            <a:xfrm>
              <a:off x="1519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" name="Oval 86"/>
            <p:cNvSpPr>
              <a:spLocks noChangeArrowheads="1"/>
            </p:cNvSpPr>
            <p:nvPr/>
          </p:nvSpPr>
          <p:spPr bwMode="auto">
            <a:xfrm>
              <a:off x="1723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" name="Oval 87"/>
            <p:cNvSpPr>
              <a:spLocks noChangeArrowheads="1"/>
            </p:cNvSpPr>
            <p:nvPr/>
          </p:nvSpPr>
          <p:spPr bwMode="auto">
            <a:xfrm>
              <a:off x="1840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" name="Oval 88"/>
            <p:cNvSpPr>
              <a:spLocks noChangeArrowheads="1"/>
            </p:cNvSpPr>
            <p:nvPr/>
          </p:nvSpPr>
          <p:spPr bwMode="auto">
            <a:xfrm>
              <a:off x="1811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" name="Oval 89"/>
            <p:cNvSpPr>
              <a:spLocks noChangeArrowheads="1"/>
            </p:cNvSpPr>
            <p:nvPr/>
          </p:nvSpPr>
          <p:spPr bwMode="auto">
            <a:xfrm>
              <a:off x="178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" name="Oval 90"/>
            <p:cNvSpPr>
              <a:spLocks noChangeArrowheads="1"/>
            </p:cNvSpPr>
            <p:nvPr/>
          </p:nvSpPr>
          <p:spPr bwMode="auto">
            <a:xfrm>
              <a:off x="175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" name="Oval 91"/>
            <p:cNvSpPr>
              <a:spLocks noChangeArrowheads="1"/>
            </p:cNvSpPr>
            <p:nvPr/>
          </p:nvSpPr>
          <p:spPr bwMode="auto">
            <a:xfrm>
              <a:off x="1694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" name="Oval 92"/>
            <p:cNvSpPr>
              <a:spLocks noChangeArrowheads="1"/>
            </p:cNvSpPr>
            <p:nvPr/>
          </p:nvSpPr>
          <p:spPr bwMode="auto">
            <a:xfrm>
              <a:off x="1665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" name="Oval 93"/>
            <p:cNvSpPr>
              <a:spLocks noChangeArrowheads="1"/>
            </p:cNvSpPr>
            <p:nvPr/>
          </p:nvSpPr>
          <p:spPr bwMode="auto">
            <a:xfrm>
              <a:off x="163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" name="Oval 94"/>
            <p:cNvSpPr>
              <a:spLocks noChangeArrowheads="1"/>
            </p:cNvSpPr>
            <p:nvPr/>
          </p:nvSpPr>
          <p:spPr bwMode="auto">
            <a:xfrm>
              <a:off x="160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" name="Oval 95"/>
            <p:cNvSpPr>
              <a:spLocks noChangeArrowheads="1"/>
            </p:cNvSpPr>
            <p:nvPr/>
          </p:nvSpPr>
          <p:spPr bwMode="auto">
            <a:xfrm>
              <a:off x="1577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" name="Oval 96"/>
            <p:cNvSpPr>
              <a:spLocks noChangeArrowheads="1"/>
            </p:cNvSpPr>
            <p:nvPr/>
          </p:nvSpPr>
          <p:spPr bwMode="auto">
            <a:xfrm>
              <a:off x="1548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" name="Oval 97"/>
            <p:cNvSpPr>
              <a:spLocks noChangeArrowheads="1"/>
            </p:cNvSpPr>
            <p:nvPr/>
          </p:nvSpPr>
          <p:spPr bwMode="auto">
            <a:xfrm>
              <a:off x="1519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" name="Oval 98"/>
            <p:cNvSpPr>
              <a:spLocks noChangeArrowheads="1"/>
            </p:cNvSpPr>
            <p:nvPr/>
          </p:nvSpPr>
          <p:spPr bwMode="auto">
            <a:xfrm>
              <a:off x="1723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38" name="Group 1"/>
          <p:cNvGrpSpPr>
            <a:grpSpLocks/>
          </p:cNvGrpSpPr>
          <p:nvPr/>
        </p:nvGrpSpPr>
        <p:grpSpPr bwMode="auto">
          <a:xfrm>
            <a:off x="5534334" y="4822385"/>
            <a:ext cx="574675" cy="412750"/>
            <a:chOff x="1513" y="425"/>
            <a:chExt cx="362" cy="260"/>
          </a:xfrm>
        </p:grpSpPr>
        <p:sp>
          <p:nvSpPr>
            <p:cNvPr id="639" name="AutoShape 2"/>
            <p:cNvSpPr>
              <a:spLocks noChangeArrowheads="1"/>
            </p:cNvSpPr>
            <p:nvPr/>
          </p:nvSpPr>
          <p:spPr bwMode="auto">
            <a:xfrm>
              <a:off x="1513" y="425"/>
              <a:ext cx="362" cy="26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" name="Oval 3"/>
            <p:cNvSpPr>
              <a:spLocks noChangeArrowheads="1"/>
            </p:cNvSpPr>
            <p:nvPr/>
          </p:nvSpPr>
          <p:spPr bwMode="auto">
            <a:xfrm>
              <a:off x="1840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" name="Oval 4"/>
            <p:cNvSpPr>
              <a:spLocks noChangeArrowheads="1"/>
            </p:cNvSpPr>
            <p:nvPr/>
          </p:nvSpPr>
          <p:spPr bwMode="auto">
            <a:xfrm>
              <a:off x="1811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2" name="Oval 5"/>
            <p:cNvSpPr>
              <a:spLocks noChangeArrowheads="1"/>
            </p:cNvSpPr>
            <p:nvPr/>
          </p:nvSpPr>
          <p:spPr bwMode="auto">
            <a:xfrm>
              <a:off x="178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3" name="Oval 6"/>
            <p:cNvSpPr>
              <a:spLocks noChangeArrowheads="1"/>
            </p:cNvSpPr>
            <p:nvPr/>
          </p:nvSpPr>
          <p:spPr bwMode="auto">
            <a:xfrm>
              <a:off x="175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" name="Oval 7"/>
            <p:cNvSpPr>
              <a:spLocks noChangeArrowheads="1"/>
            </p:cNvSpPr>
            <p:nvPr/>
          </p:nvSpPr>
          <p:spPr bwMode="auto">
            <a:xfrm>
              <a:off x="1694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" name="Oval 8"/>
            <p:cNvSpPr>
              <a:spLocks noChangeArrowheads="1"/>
            </p:cNvSpPr>
            <p:nvPr/>
          </p:nvSpPr>
          <p:spPr bwMode="auto">
            <a:xfrm>
              <a:off x="1665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" name="Oval 9"/>
            <p:cNvSpPr>
              <a:spLocks noChangeArrowheads="1"/>
            </p:cNvSpPr>
            <p:nvPr/>
          </p:nvSpPr>
          <p:spPr bwMode="auto">
            <a:xfrm>
              <a:off x="163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" name="Oval 10"/>
            <p:cNvSpPr>
              <a:spLocks noChangeArrowheads="1"/>
            </p:cNvSpPr>
            <p:nvPr/>
          </p:nvSpPr>
          <p:spPr bwMode="auto">
            <a:xfrm>
              <a:off x="160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" name="Oval 11"/>
            <p:cNvSpPr>
              <a:spLocks noChangeArrowheads="1"/>
            </p:cNvSpPr>
            <p:nvPr/>
          </p:nvSpPr>
          <p:spPr bwMode="auto">
            <a:xfrm>
              <a:off x="1577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9" name="Oval 12"/>
            <p:cNvSpPr>
              <a:spLocks noChangeArrowheads="1"/>
            </p:cNvSpPr>
            <p:nvPr/>
          </p:nvSpPr>
          <p:spPr bwMode="auto">
            <a:xfrm>
              <a:off x="1548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0" name="Oval 13"/>
            <p:cNvSpPr>
              <a:spLocks noChangeArrowheads="1"/>
            </p:cNvSpPr>
            <p:nvPr/>
          </p:nvSpPr>
          <p:spPr bwMode="auto">
            <a:xfrm>
              <a:off x="1519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1" name="Oval 14"/>
            <p:cNvSpPr>
              <a:spLocks noChangeArrowheads="1"/>
            </p:cNvSpPr>
            <p:nvPr/>
          </p:nvSpPr>
          <p:spPr bwMode="auto">
            <a:xfrm>
              <a:off x="1723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" name="Oval 15"/>
            <p:cNvSpPr>
              <a:spLocks noChangeArrowheads="1"/>
            </p:cNvSpPr>
            <p:nvPr/>
          </p:nvSpPr>
          <p:spPr bwMode="auto">
            <a:xfrm>
              <a:off x="1840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3" name="Oval 16"/>
            <p:cNvSpPr>
              <a:spLocks noChangeArrowheads="1"/>
            </p:cNvSpPr>
            <p:nvPr/>
          </p:nvSpPr>
          <p:spPr bwMode="auto">
            <a:xfrm>
              <a:off x="1811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4" name="Oval 17"/>
            <p:cNvSpPr>
              <a:spLocks noChangeArrowheads="1"/>
            </p:cNvSpPr>
            <p:nvPr/>
          </p:nvSpPr>
          <p:spPr bwMode="auto">
            <a:xfrm>
              <a:off x="178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" name="Oval 18"/>
            <p:cNvSpPr>
              <a:spLocks noChangeArrowheads="1"/>
            </p:cNvSpPr>
            <p:nvPr/>
          </p:nvSpPr>
          <p:spPr bwMode="auto">
            <a:xfrm>
              <a:off x="175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" name="Oval 19"/>
            <p:cNvSpPr>
              <a:spLocks noChangeArrowheads="1"/>
            </p:cNvSpPr>
            <p:nvPr/>
          </p:nvSpPr>
          <p:spPr bwMode="auto">
            <a:xfrm>
              <a:off x="1694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" name="Oval 20"/>
            <p:cNvSpPr>
              <a:spLocks noChangeArrowheads="1"/>
            </p:cNvSpPr>
            <p:nvPr/>
          </p:nvSpPr>
          <p:spPr bwMode="auto">
            <a:xfrm>
              <a:off x="1665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8" name="Oval 21"/>
            <p:cNvSpPr>
              <a:spLocks noChangeArrowheads="1"/>
            </p:cNvSpPr>
            <p:nvPr/>
          </p:nvSpPr>
          <p:spPr bwMode="auto">
            <a:xfrm>
              <a:off x="163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9" name="Oval 22"/>
            <p:cNvSpPr>
              <a:spLocks noChangeArrowheads="1"/>
            </p:cNvSpPr>
            <p:nvPr/>
          </p:nvSpPr>
          <p:spPr bwMode="auto">
            <a:xfrm>
              <a:off x="160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" name="Oval 23"/>
            <p:cNvSpPr>
              <a:spLocks noChangeArrowheads="1"/>
            </p:cNvSpPr>
            <p:nvPr/>
          </p:nvSpPr>
          <p:spPr bwMode="auto">
            <a:xfrm>
              <a:off x="1577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" name="Oval 24"/>
            <p:cNvSpPr>
              <a:spLocks noChangeArrowheads="1"/>
            </p:cNvSpPr>
            <p:nvPr/>
          </p:nvSpPr>
          <p:spPr bwMode="auto">
            <a:xfrm>
              <a:off x="1548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" name="Oval 25"/>
            <p:cNvSpPr>
              <a:spLocks noChangeArrowheads="1"/>
            </p:cNvSpPr>
            <p:nvPr/>
          </p:nvSpPr>
          <p:spPr bwMode="auto">
            <a:xfrm>
              <a:off x="1519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" name="Oval 26"/>
            <p:cNvSpPr>
              <a:spLocks noChangeArrowheads="1"/>
            </p:cNvSpPr>
            <p:nvPr/>
          </p:nvSpPr>
          <p:spPr bwMode="auto">
            <a:xfrm>
              <a:off x="1723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4" name="Oval 27"/>
            <p:cNvSpPr>
              <a:spLocks noChangeArrowheads="1"/>
            </p:cNvSpPr>
            <p:nvPr/>
          </p:nvSpPr>
          <p:spPr bwMode="auto">
            <a:xfrm>
              <a:off x="1840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" name="Oval 28"/>
            <p:cNvSpPr>
              <a:spLocks noChangeArrowheads="1"/>
            </p:cNvSpPr>
            <p:nvPr/>
          </p:nvSpPr>
          <p:spPr bwMode="auto">
            <a:xfrm>
              <a:off x="1811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" name="Oval 29"/>
            <p:cNvSpPr>
              <a:spLocks noChangeArrowheads="1"/>
            </p:cNvSpPr>
            <p:nvPr/>
          </p:nvSpPr>
          <p:spPr bwMode="auto">
            <a:xfrm>
              <a:off x="178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7" name="Oval 30"/>
            <p:cNvSpPr>
              <a:spLocks noChangeArrowheads="1"/>
            </p:cNvSpPr>
            <p:nvPr/>
          </p:nvSpPr>
          <p:spPr bwMode="auto">
            <a:xfrm>
              <a:off x="175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8" name="Oval 31"/>
            <p:cNvSpPr>
              <a:spLocks noChangeArrowheads="1"/>
            </p:cNvSpPr>
            <p:nvPr/>
          </p:nvSpPr>
          <p:spPr bwMode="auto">
            <a:xfrm>
              <a:off x="1694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" name="Oval 32"/>
            <p:cNvSpPr>
              <a:spLocks noChangeArrowheads="1"/>
            </p:cNvSpPr>
            <p:nvPr/>
          </p:nvSpPr>
          <p:spPr bwMode="auto">
            <a:xfrm>
              <a:off x="1665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0" name="Oval 33"/>
            <p:cNvSpPr>
              <a:spLocks noChangeArrowheads="1"/>
            </p:cNvSpPr>
            <p:nvPr/>
          </p:nvSpPr>
          <p:spPr bwMode="auto">
            <a:xfrm>
              <a:off x="163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1" name="Oval 34"/>
            <p:cNvSpPr>
              <a:spLocks noChangeArrowheads="1"/>
            </p:cNvSpPr>
            <p:nvPr/>
          </p:nvSpPr>
          <p:spPr bwMode="auto">
            <a:xfrm>
              <a:off x="160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2" name="Oval 35"/>
            <p:cNvSpPr>
              <a:spLocks noChangeArrowheads="1"/>
            </p:cNvSpPr>
            <p:nvPr/>
          </p:nvSpPr>
          <p:spPr bwMode="auto">
            <a:xfrm>
              <a:off x="1577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" name="Oval 36"/>
            <p:cNvSpPr>
              <a:spLocks noChangeArrowheads="1"/>
            </p:cNvSpPr>
            <p:nvPr/>
          </p:nvSpPr>
          <p:spPr bwMode="auto">
            <a:xfrm>
              <a:off x="1548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" name="Oval 37"/>
            <p:cNvSpPr>
              <a:spLocks noChangeArrowheads="1"/>
            </p:cNvSpPr>
            <p:nvPr/>
          </p:nvSpPr>
          <p:spPr bwMode="auto">
            <a:xfrm>
              <a:off x="1519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" name="Oval 38"/>
            <p:cNvSpPr>
              <a:spLocks noChangeArrowheads="1"/>
            </p:cNvSpPr>
            <p:nvPr/>
          </p:nvSpPr>
          <p:spPr bwMode="auto">
            <a:xfrm>
              <a:off x="1723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" name="Oval 39"/>
            <p:cNvSpPr>
              <a:spLocks noChangeArrowheads="1"/>
            </p:cNvSpPr>
            <p:nvPr/>
          </p:nvSpPr>
          <p:spPr bwMode="auto">
            <a:xfrm>
              <a:off x="1840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" name="Oval 40"/>
            <p:cNvSpPr>
              <a:spLocks noChangeArrowheads="1"/>
            </p:cNvSpPr>
            <p:nvPr/>
          </p:nvSpPr>
          <p:spPr bwMode="auto">
            <a:xfrm>
              <a:off x="1811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8" name="Oval 41"/>
            <p:cNvSpPr>
              <a:spLocks noChangeArrowheads="1"/>
            </p:cNvSpPr>
            <p:nvPr/>
          </p:nvSpPr>
          <p:spPr bwMode="auto">
            <a:xfrm>
              <a:off x="178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9" name="Oval 42"/>
            <p:cNvSpPr>
              <a:spLocks noChangeArrowheads="1"/>
            </p:cNvSpPr>
            <p:nvPr/>
          </p:nvSpPr>
          <p:spPr bwMode="auto">
            <a:xfrm>
              <a:off x="175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0" name="Oval 43"/>
            <p:cNvSpPr>
              <a:spLocks noChangeArrowheads="1"/>
            </p:cNvSpPr>
            <p:nvPr/>
          </p:nvSpPr>
          <p:spPr bwMode="auto">
            <a:xfrm>
              <a:off x="1694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1" name="Oval 44"/>
            <p:cNvSpPr>
              <a:spLocks noChangeArrowheads="1"/>
            </p:cNvSpPr>
            <p:nvPr/>
          </p:nvSpPr>
          <p:spPr bwMode="auto">
            <a:xfrm>
              <a:off x="1665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2" name="Oval 45"/>
            <p:cNvSpPr>
              <a:spLocks noChangeArrowheads="1"/>
            </p:cNvSpPr>
            <p:nvPr/>
          </p:nvSpPr>
          <p:spPr bwMode="auto">
            <a:xfrm>
              <a:off x="163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3" name="Oval 46"/>
            <p:cNvSpPr>
              <a:spLocks noChangeArrowheads="1"/>
            </p:cNvSpPr>
            <p:nvPr/>
          </p:nvSpPr>
          <p:spPr bwMode="auto">
            <a:xfrm>
              <a:off x="160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" name="Oval 47"/>
            <p:cNvSpPr>
              <a:spLocks noChangeArrowheads="1"/>
            </p:cNvSpPr>
            <p:nvPr/>
          </p:nvSpPr>
          <p:spPr bwMode="auto">
            <a:xfrm>
              <a:off x="1577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" name="Oval 48"/>
            <p:cNvSpPr>
              <a:spLocks noChangeArrowheads="1"/>
            </p:cNvSpPr>
            <p:nvPr/>
          </p:nvSpPr>
          <p:spPr bwMode="auto">
            <a:xfrm>
              <a:off x="1548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" name="Oval 49"/>
            <p:cNvSpPr>
              <a:spLocks noChangeArrowheads="1"/>
            </p:cNvSpPr>
            <p:nvPr/>
          </p:nvSpPr>
          <p:spPr bwMode="auto">
            <a:xfrm>
              <a:off x="1519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" name="Oval 50"/>
            <p:cNvSpPr>
              <a:spLocks noChangeArrowheads="1"/>
            </p:cNvSpPr>
            <p:nvPr/>
          </p:nvSpPr>
          <p:spPr bwMode="auto">
            <a:xfrm>
              <a:off x="1723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8" name="Oval 51"/>
            <p:cNvSpPr>
              <a:spLocks noChangeArrowheads="1"/>
            </p:cNvSpPr>
            <p:nvPr/>
          </p:nvSpPr>
          <p:spPr bwMode="auto">
            <a:xfrm>
              <a:off x="1840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" name="Oval 52"/>
            <p:cNvSpPr>
              <a:spLocks noChangeArrowheads="1"/>
            </p:cNvSpPr>
            <p:nvPr/>
          </p:nvSpPr>
          <p:spPr bwMode="auto">
            <a:xfrm>
              <a:off x="1811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0" name="Oval 53"/>
            <p:cNvSpPr>
              <a:spLocks noChangeArrowheads="1"/>
            </p:cNvSpPr>
            <p:nvPr/>
          </p:nvSpPr>
          <p:spPr bwMode="auto">
            <a:xfrm>
              <a:off x="178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" name="Oval 54"/>
            <p:cNvSpPr>
              <a:spLocks noChangeArrowheads="1"/>
            </p:cNvSpPr>
            <p:nvPr/>
          </p:nvSpPr>
          <p:spPr bwMode="auto">
            <a:xfrm>
              <a:off x="175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2" name="Oval 55"/>
            <p:cNvSpPr>
              <a:spLocks noChangeArrowheads="1"/>
            </p:cNvSpPr>
            <p:nvPr/>
          </p:nvSpPr>
          <p:spPr bwMode="auto">
            <a:xfrm>
              <a:off x="1694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3" name="Oval 56"/>
            <p:cNvSpPr>
              <a:spLocks noChangeArrowheads="1"/>
            </p:cNvSpPr>
            <p:nvPr/>
          </p:nvSpPr>
          <p:spPr bwMode="auto">
            <a:xfrm>
              <a:off x="1665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4" name="Oval 57"/>
            <p:cNvSpPr>
              <a:spLocks noChangeArrowheads="1"/>
            </p:cNvSpPr>
            <p:nvPr/>
          </p:nvSpPr>
          <p:spPr bwMode="auto">
            <a:xfrm>
              <a:off x="163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" name="Oval 58"/>
            <p:cNvSpPr>
              <a:spLocks noChangeArrowheads="1"/>
            </p:cNvSpPr>
            <p:nvPr/>
          </p:nvSpPr>
          <p:spPr bwMode="auto">
            <a:xfrm>
              <a:off x="160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" name="Oval 59"/>
            <p:cNvSpPr>
              <a:spLocks noChangeArrowheads="1"/>
            </p:cNvSpPr>
            <p:nvPr/>
          </p:nvSpPr>
          <p:spPr bwMode="auto">
            <a:xfrm>
              <a:off x="1577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" name="Oval 60"/>
            <p:cNvSpPr>
              <a:spLocks noChangeArrowheads="1"/>
            </p:cNvSpPr>
            <p:nvPr/>
          </p:nvSpPr>
          <p:spPr bwMode="auto">
            <a:xfrm>
              <a:off x="1548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8" name="Oval 61"/>
            <p:cNvSpPr>
              <a:spLocks noChangeArrowheads="1"/>
            </p:cNvSpPr>
            <p:nvPr/>
          </p:nvSpPr>
          <p:spPr bwMode="auto">
            <a:xfrm>
              <a:off x="1519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" name="Oval 62"/>
            <p:cNvSpPr>
              <a:spLocks noChangeArrowheads="1"/>
            </p:cNvSpPr>
            <p:nvPr/>
          </p:nvSpPr>
          <p:spPr bwMode="auto">
            <a:xfrm>
              <a:off x="1723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" name="Oval 63"/>
            <p:cNvSpPr>
              <a:spLocks noChangeArrowheads="1"/>
            </p:cNvSpPr>
            <p:nvPr/>
          </p:nvSpPr>
          <p:spPr bwMode="auto">
            <a:xfrm>
              <a:off x="1840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" name="Oval 64"/>
            <p:cNvSpPr>
              <a:spLocks noChangeArrowheads="1"/>
            </p:cNvSpPr>
            <p:nvPr/>
          </p:nvSpPr>
          <p:spPr bwMode="auto">
            <a:xfrm>
              <a:off x="1811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" name="Oval 65"/>
            <p:cNvSpPr>
              <a:spLocks noChangeArrowheads="1"/>
            </p:cNvSpPr>
            <p:nvPr/>
          </p:nvSpPr>
          <p:spPr bwMode="auto">
            <a:xfrm>
              <a:off x="178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3" name="Oval 66"/>
            <p:cNvSpPr>
              <a:spLocks noChangeArrowheads="1"/>
            </p:cNvSpPr>
            <p:nvPr/>
          </p:nvSpPr>
          <p:spPr bwMode="auto">
            <a:xfrm>
              <a:off x="175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" name="Oval 67"/>
            <p:cNvSpPr>
              <a:spLocks noChangeArrowheads="1"/>
            </p:cNvSpPr>
            <p:nvPr/>
          </p:nvSpPr>
          <p:spPr bwMode="auto">
            <a:xfrm>
              <a:off x="1694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" name="Oval 68"/>
            <p:cNvSpPr>
              <a:spLocks noChangeArrowheads="1"/>
            </p:cNvSpPr>
            <p:nvPr/>
          </p:nvSpPr>
          <p:spPr bwMode="auto">
            <a:xfrm>
              <a:off x="1665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" name="Oval 69"/>
            <p:cNvSpPr>
              <a:spLocks noChangeArrowheads="1"/>
            </p:cNvSpPr>
            <p:nvPr/>
          </p:nvSpPr>
          <p:spPr bwMode="auto">
            <a:xfrm>
              <a:off x="163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" name="Oval 70"/>
            <p:cNvSpPr>
              <a:spLocks noChangeArrowheads="1"/>
            </p:cNvSpPr>
            <p:nvPr/>
          </p:nvSpPr>
          <p:spPr bwMode="auto">
            <a:xfrm>
              <a:off x="160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" name="Oval 71"/>
            <p:cNvSpPr>
              <a:spLocks noChangeArrowheads="1"/>
            </p:cNvSpPr>
            <p:nvPr/>
          </p:nvSpPr>
          <p:spPr bwMode="auto">
            <a:xfrm>
              <a:off x="1577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" name="Oval 72"/>
            <p:cNvSpPr>
              <a:spLocks noChangeArrowheads="1"/>
            </p:cNvSpPr>
            <p:nvPr/>
          </p:nvSpPr>
          <p:spPr bwMode="auto">
            <a:xfrm>
              <a:off x="1548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" name="Oval 73"/>
            <p:cNvSpPr>
              <a:spLocks noChangeArrowheads="1"/>
            </p:cNvSpPr>
            <p:nvPr/>
          </p:nvSpPr>
          <p:spPr bwMode="auto">
            <a:xfrm>
              <a:off x="1519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" name="Oval 74"/>
            <p:cNvSpPr>
              <a:spLocks noChangeArrowheads="1"/>
            </p:cNvSpPr>
            <p:nvPr/>
          </p:nvSpPr>
          <p:spPr bwMode="auto">
            <a:xfrm>
              <a:off x="1723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" name="Oval 75"/>
            <p:cNvSpPr>
              <a:spLocks noChangeArrowheads="1"/>
            </p:cNvSpPr>
            <p:nvPr/>
          </p:nvSpPr>
          <p:spPr bwMode="auto">
            <a:xfrm>
              <a:off x="1840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3" name="Oval 76"/>
            <p:cNvSpPr>
              <a:spLocks noChangeArrowheads="1"/>
            </p:cNvSpPr>
            <p:nvPr/>
          </p:nvSpPr>
          <p:spPr bwMode="auto">
            <a:xfrm>
              <a:off x="1811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4" name="Oval 77"/>
            <p:cNvSpPr>
              <a:spLocks noChangeArrowheads="1"/>
            </p:cNvSpPr>
            <p:nvPr/>
          </p:nvSpPr>
          <p:spPr bwMode="auto">
            <a:xfrm>
              <a:off x="178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5" name="Oval 78"/>
            <p:cNvSpPr>
              <a:spLocks noChangeArrowheads="1"/>
            </p:cNvSpPr>
            <p:nvPr/>
          </p:nvSpPr>
          <p:spPr bwMode="auto">
            <a:xfrm>
              <a:off x="175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" name="Oval 79"/>
            <p:cNvSpPr>
              <a:spLocks noChangeArrowheads="1"/>
            </p:cNvSpPr>
            <p:nvPr/>
          </p:nvSpPr>
          <p:spPr bwMode="auto">
            <a:xfrm>
              <a:off x="1694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" name="Oval 80"/>
            <p:cNvSpPr>
              <a:spLocks noChangeArrowheads="1"/>
            </p:cNvSpPr>
            <p:nvPr/>
          </p:nvSpPr>
          <p:spPr bwMode="auto">
            <a:xfrm>
              <a:off x="1665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" name="Oval 81"/>
            <p:cNvSpPr>
              <a:spLocks noChangeArrowheads="1"/>
            </p:cNvSpPr>
            <p:nvPr/>
          </p:nvSpPr>
          <p:spPr bwMode="auto">
            <a:xfrm>
              <a:off x="163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" name="Oval 82"/>
            <p:cNvSpPr>
              <a:spLocks noChangeArrowheads="1"/>
            </p:cNvSpPr>
            <p:nvPr/>
          </p:nvSpPr>
          <p:spPr bwMode="auto">
            <a:xfrm>
              <a:off x="160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" name="Oval 83"/>
            <p:cNvSpPr>
              <a:spLocks noChangeArrowheads="1"/>
            </p:cNvSpPr>
            <p:nvPr/>
          </p:nvSpPr>
          <p:spPr bwMode="auto">
            <a:xfrm>
              <a:off x="1577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" name="Oval 84"/>
            <p:cNvSpPr>
              <a:spLocks noChangeArrowheads="1"/>
            </p:cNvSpPr>
            <p:nvPr/>
          </p:nvSpPr>
          <p:spPr bwMode="auto">
            <a:xfrm>
              <a:off x="1548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" name="Oval 85"/>
            <p:cNvSpPr>
              <a:spLocks noChangeArrowheads="1"/>
            </p:cNvSpPr>
            <p:nvPr/>
          </p:nvSpPr>
          <p:spPr bwMode="auto">
            <a:xfrm>
              <a:off x="1519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" name="Oval 86"/>
            <p:cNvSpPr>
              <a:spLocks noChangeArrowheads="1"/>
            </p:cNvSpPr>
            <p:nvPr/>
          </p:nvSpPr>
          <p:spPr bwMode="auto">
            <a:xfrm>
              <a:off x="1723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" name="Oval 87"/>
            <p:cNvSpPr>
              <a:spLocks noChangeArrowheads="1"/>
            </p:cNvSpPr>
            <p:nvPr/>
          </p:nvSpPr>
          <p:spPr bwMode="auto">
            <a:xfrm>
              <a:off x="1840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" name="Oval 88"/>
            <p:cNvSpPr>
              <a:spLocks noChangeArrowheads="1"/>
            </p:cNvSpPr>
            <p:nvPr/>
          </p:nvSpPr>
          <p:spPr bwMode="auto">
            <a:xfrm>
              <a:off x="1811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" name="Oval 89"/>
            <p:cNvSpPr>
              <a:spLocks noChangeArrowheads="1"/>
            </p:cNvSpPr>
            <p:nvPr/>
          </p:nvSpPr>
          <p:spPr bwMode="auto">
            <a:xfrm>
              <a:off x="178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" name="Oval 90"/>
            <p:cNvSpPr>
              <a:spLocks noChangeArrowheads="1"/>
            </p:cNvSpPr>
            <p:nvPr/>
          </p:nvSpPr>
          <p:spPr bwMode="auto">
            <a:xfrm>
              <a:off x="175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" name="Oval 91"/>
            <p:cNvSpPr>
              <a:spLocks noChangeArrowheads="1"/>
            </p:cNvSpPr>
            <p:nvPr/>
          </p:nvSpPr>
          <p:spPr bwMode="auto">
            <a:xfrm>
              <a:off x="1694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9" name="Oval 92"/>
            <p:cNvSpPr>
              <a:spLocks noChangeArrowheads="1"/>
            </p:cNvSpPr>
            <p:nvPr/>
          </p:nvSpPr>
          <p:spPr bwMode="auto">
            <a:xfrm>
              <a:off x="1665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" name="Oval 93"/>
            <p:cNvSpPr>
              <a:spLocks noChangeArrowheads="1"/>
            </p:cNvSpPr>
            <p:nvPr/>
          </p:nvSpPr>
          <p:spPr bwMode="auto">
            <a:xfrm>
              <a:off x="163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" name="Oval 94"/>
            <p:cNvSpPr>
              <a:spLocks noChangeArrowheads="1"/>
            </p:cNvSpPr>
            <p:nvPr/>
          </p:nvSpPr>
          <p:spPr bwMode="auto">
            <a:xfrm>
              <a:off x="160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2" name="Oval 95"/>
            <p:cNvSpPr>
              <a:spLocks noChangeArrowheads="1"/>
            </p:cNvSpPr>
            <p:nvPr/>
          </p:nvSpPr>
          <p:spPr bwMode="auto">
            <a:xfrm>
              <a:off x="1577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3" name="Oval 96"/>
            <p:cNvSpPr>
              <a:spLocks noChangeArrowheads="1"/>
            </p:cNvSpPr>
            <p:nvPr/>
          </p:nvSpPr>
          <p:spPr bwMode="auto">
            <a:xfrm>
              <a:off x="1548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4" name="Oval 97"/>
            <p:cNvSpPr>
              <a:spLocks noChangeArrowheads="1"/>
            </p:cNvSpPr>
            <p:nvPr/>
          </p:nvSpPr>
          <p:spPr bwMode="auto">
            <a:xfrm>
              <a:off x="1519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" name="Oval 98"/>
            <p:cNvSpPr>
              <a:spLocks noChangeArrowheads="1"/>
            </p:cNvSpPr>
            <p:nvPr/>
          </p:nvSpPr>
          <p:spPr bwMode="auto">
            <a:xfrm>
              <a:off x="1723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7" name="Down Arrow 736"/>
          <p:cNvSpPr/>
          <p:nvPr/>
        </p:nvSpPr>
        <p:spPr bwMode="auto">
          <a:xfrm rot="16200000">
            <a:off x="6325033" y="4868361"/>
            <a:ext cx="144016" cy="360040"/>
          </a:xfrm>
          <a:prstGeom prst="downArrow">
            <a:avLst>
              <a:gd name="adj1" fmla="val 50000"/>
              <a:gd name="adj2" fmla="val 6763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sp>
        <p:nvSpPr>
          <p:cNvPr id="738" name="Text Box 324"/>
          <p:cNvSpPr txBox="1">
            <a:spLocks noChangeArrowheads="1"/>
          </p:cNvSpPr>
          <p:nvPr/>
        </p:nvSpPr>
        <p:spPr bwMode="auto">
          <a:xfrm>
            <a:off x="5472076" y="4418542"/>
            <a:ext cx="1370978" cy="473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b="1" dirty="0" smtClean="0">
                <a:solidFill>
                  <a:srgbClr val="000000"/>
                </a:solidFill>
              </a:rPr>
              <a:t>Stain</a:t>
            </a:r>
            <a:r>
              <a:rPr lang="en-GB" sz="1000" dirty="0" smtClean="0">
                <a:solidFill>
                  <a:srgbClr val="000000"/>
                </a:solidFill>
              </a:rPr>
              <a:t>: methylene blue</a:t>
            </a:r>
          </a:p>
          <a:p>
            <a:r>
              <a:rPr lang="en-GB" sz="1000" dirty="0" smtClean="0">
                <a:solidFill>
                  <a:srgbClr val="000000"/>
                </a:solidFill>
              </a:rPr>
              <a:t>(no drugs)</a:t>
            </a:r>
            <a:endParaRPr lang="en-GB" sz="1000" dirty="0">
              <a:solidFill>
                <a:srgbClr val="000000"/>
              </a:solidFill>
            </a:endParaRPr>
          </a:p>
        </p:txBody>
      </p:sp>
      <p:pic>
        <p:nvPicPr>
          <p:cNvPr id="739" name="Picture 738" descr="sml_meth_blue_top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772" y="4831740"/>
            <a:ext cx="576064" cy="387691"/>
          </a:xfrm>
          <a:prstGeom prst="rect">
            <a:avLst/>
          </a:prstGeom>
        </p:spPr>
      </p:pic>
      <p:pic>
        <p:nvPicPr>
          <p:cNvPr id="740" name="Picture 739" descr="fragment_meth_blue_top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523" y="4859391"/>
            <a:ext cx="827510" cy="330294"/>
          </a:xfrm>
          <a:prstGeom prst="rect">
            <a:avLst/>
          </a:prstGeom>
        </p:spPr>
      </p:pic>
      <p:sp>
        <p:nvSpPr>
          <p:cNvPr id="741" name="Text Box 324"/>
          <p:cNvSpPr txBox="1">
            <a:spLocks noChangeArrowheads="1"/>
          </p:cNvSpPr>
          <p:nvPr/>
        </p:nvSpPr>
        <p:spPr bwMode="auto">
          <a:xfrm>
            <a:off x="7516867" y="5147423"/>
            <a:ext cx="1224136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low  med  high</a:t>
            </a:r>
          </a:p>
        </p:txBody>
      </p:sp>
      <p:cxnSp>
        <p:nvCxnSpPr>
          <p:cNvPr id="742" name="Straight Connector 741"/>
          <p:cNvCxnSpPr/>
          <p:nvPr/>
        </p:nvCxnSpPr>
        <p:spPr bwMode="auto">
          <a:xfrm flipV="1">
            <a:off x="7283019" y="4881671"/>
            <a:ext cx="360040" cy="14401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43" name="Straight Connector 742"/>
          <p:cNvCxnSpPr/>
          <p:nvPr/>
        </p:nvCxnSpPr>
        <p:spPr bwMode="auto">
          <a:xfrm>
            <a:off x="7283019" y="5025687"/>
            <a:ext cx="360040" cy="14401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44" name="Text Box 324"/>
          <p:cNvSpPr txBox="1">
            <a:spLocks noChangeArrowheads="1"/>
          </p:cNvSpPr>
          <p:nvPr/>
        </p:nvSpPr>
        <p:spPr bwMode="auto">
          <a:xfrm>
            <a:off x="3035537" y="4270462"/>
            <a:ext cx="866598" cy="551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b="1" dirty="0" smtClean="0">
                <a:solidFill>
                  <a:srgbClr val="000000"/>
                </a:solidFill>
              </a:rPr>
              <a:t>Archive</a:t>
            </a:r>
            <a:r>
              <a:rPr lang="en-GB" sz="1000" dirty="0" smtClean="0">
                <a:solidFill>
                  <a:srgbClr val="000000"/>
                </a:solidFill>
              </a:rPr>
              <a:t>: To matrix tubes</a:t>
            </a:r>
          </a:p>
          <a:p>
            <a:r>
              <a:rPr lang="en-GB" sz="1000" dirty="0" smtClean="0">
                <a:solidFill>
                  <a:srgbClr val="000000"/>
                </a:solidFill>
              </a:rPr>
              <a:t>(no drugs)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745" name="Text Box 324"/>
          <p:cNvSpPr txBox="1">
            <a:spLocks noChangeArrowheads="1"/>
          </p:cNvSpPr>
          <p:nvPr/>
        </p:nvSpPr>
        <p:spPr bwMode="auto">
          <a:xfrm>
            <a:off x="3881118" y="4418542"/>
            <a:ext cx="1008112" cy="422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b="1" dirty="0" smtClean="0">
                <a:solidFill>
                  <a:srgbClr val="000000"/>
                </a:solidFill>
              </a:rPr>
              <a:t>QC</a:t>
            </a:r>
            <a:r>
              <a:rPr lang="en-GB" sz="1000" dirty="0" smtClean="0">
                <a:solidFill>
                  <a:srgbClr val="000000"/>
                </a:solidFill>
              </a:rPr>
              <a:t>: </a:t>
            </a:r>
          </a:p>
          <a:p>
            <a:r>
              <a:rPr lang="en-GB" sz="1000" dirty="0" smtClean="0">
                <a:solidFill>
                  <a:srgbClr val="000000"/>
                </a:solidFill>
              </a:rPr>
              <a:t>Tamoxifen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746" name="Text Box 324"/>
          <p:cNvSpPr txBox="1">
            <a:spLocks noChangeArrowheads="1"/>
          </p:cNvSpPr>
          <p:nvPr/>
        </p:nvSpPr>
        <p:spPr bwMode="auto">
          <a:xfrm>
            <a:off x="4691225" y="4418542"/>
            <a:ext cx="792088" cy="35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b="1" dirty="0" smtClean="0">
                <a:solidFill>
                  <a:srgbClr val="000000"/>
                </a:solidFill>
              </a:rPr>
              <a:t>QC</a:t>
            </a:r>
            <a:r>
              <a:rPr lang="en-GB" sz="1000" dirty="0" smtClean="0">
                <a:solidFill>
                  <a:srgbClr val="000000"/>
                </a:solidFill>
              </a:rPr>
              <a:t>: Control</a:t>
            </a:r>
          </a:p>
          <a:p>
            <a:r>
              <a:rPr lang="en-GB" sz="1000" dirty="0" smtClean="0">
                <a:solidFill>
                  <a:srgbClr val="000000"/>
                </a:solidFill>
              </a:rPr>
              <a:t>(no drugs)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748" name="Text Box 324"/>
          <p:cNvSpPr txBox="1">
            <a:spLocks noChangeArrowheads="1"/>
          </p:cNvSpPr>
          <p:nvPr/>
        </p:nvSpPr>
        <p:spPr bwMode="auto">
          <a:xfrm>
            <a:off x="5161694" y="2151771"/>
            <a:ext cx="1055327" cy="395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pPr algn="ctr"/>
            <a:r>
              <a:rPr lang="en-GB" sz="1600" b="1" i="1" dirty="0" smtClean="0">
                <a:solidFill>
                  <a:srgbClr val="000000"/>
                </a:solidFill>
              </a:rPr>
              <a:t>‘FEP_A01’</a:t>
            </a:r>
          </a:p>
        </p:txBody>
      </p:sp>
      <p:sp>
        <p:nvSpPr>
          <p:cNvPr id="749" name="Text Box 324"/>
          <p:cNvSpPr txBox="1">
            <a:spLocks noChangeArrowheads="1"/>
          </p:cNvSpPr>
          <p:nvPr/>
        </p:nvSpPr>
        <p:spPr bwMode="auto">
          <a:xfrm>
            <a:off x="1514462" y="0"/>
            <a:ext cx="6689738" cy="52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pPr algn="ctr"/>
            <a:r>
              <a:rPr lang="en-GB" sz="2800" b="1" u="sng" dirty="0" smtClean="0">
                <a:solidFill>
                  <a:srgbClr val="000000"/>
                </a:solidFill>
                <a:latin typeface="+mj-lt"/>
              </a:rPr>
              <a:t>Standard Workflow </a:t>
            </a:r>
            <a:r>
              <a:rPr lang="en-GB" sz="2800" u="sng" dirty="0" smtClean="0">
                <a:solidFill>
                  <a:srgbClr val="000000"/>
                </a:solidFill>
                <a:latin typeface="+mj-lt"/>
              </a:rPr>
              <a:t>– Non-essential genes</a:t>
            </a:r>
          </a:p>
        </p:txBody>
      </p:sp>
      <p:grpSp>
        <p:nvGrpSpPr>
          <p:cNvPr id="750" name="Group 1"/>
          <p:cNvGrpSpPr>
            <a:grpSpLocks/>
          </p:cNvGrpSpPr>
          <p:nvPr/>
        </p:nvGrpSpPr>
        <p:grpSpPr bwMode="auto">
          <a:xfrm>
            <a:off x="4438616" y="1312929"/>
            <a:ext cx="574675" cy="412750"/>
            <a:chOff x="1513" y="425"/>
            <a:chExt cx="362" cy="260"/>
          </a:xfrm>
        </p:grpSpPr>
        <p:sp>
          <p:nvSpPr>
            <p:cNvPr id="751" name="AutoShape 2"/>
            <p:cNvSpPr>
              <a:spLocks noChangeArrowheads="1"/>
            </p:cNvSpPr>
            <p:nvPr/>
          </p:nvSpPr>
          <p:spPr bwMode="auto">
            <a:xfrm>
              <a:off x="1513" y="425"/>
              <a:ext cx="362" cy="26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2" name="Oval 3"/>
            <p:cNvSpPr>
              <a:spLocks noChangeArrowheads="1"/>
            </p:cNvSpPr>
            <p:nvPr/>
          </p:nvSpPr>
          <p:spPr bwMode="auto">
            <a:xfrm>
              <a:off x="1840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" name="Oval 4"/>
            <p:cNvSpPr>
              <a:spLocks noChangeArrowheads="1"/>
            </p:cNvSpPr>
            <p:nvPr/>
          </p:nvSpPr>
          <p:spPr bwMode="auto">
            <a:xfrm>
              <a:off x="1811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" name="Oval 5"/>
            <p:cNvSpPr>
              <a:spLocks noChangeArrowheads="1"/>
            </p:cNvSpPr>
            <p:nvPr/>
          </p:nvSpPr>
          <p:spPr bwMode="auto">
            <a:xfrm>
              <a:off x="178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5" name="Oval 6"/>
            <p:cNvSpPr>
              <a:spLocks noChangeArrowheads="1"/>
            </p:cNvSpPr>
            <p:nvPr/>
          </p:nvSpPr>
          <p:spPr bwMode="auto">
            <a:xfrm>
              <a:off x="175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6" name="Oval 7"/>
            <p:cNvSpPr>
              <a:spLocks noChangeArrowheads="1"/>
            </p:cNvSpPr>
            <p:nvPr/>
          </p:nvSpPr>
          <p:spPr bwMode="auto">
            <a:xfrm>
              <a:off x="1694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" name="Oval 8"/>
            <p:cNvSpPr>
              <a:spLocks noChangeArrowheads="1"/>
            </p:cNvSpPr>
            <p:nvPr/>
          </p:nvSpPr>
          <p:spPr bwMode="auto">
            <a:xfrm>
              <a:off x="1665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" name="Oval 9"/>
            <p:cNvSpPr>
              <a:spLocks noChangeArrowheads="1"/>
            </p:cNvSpPr>
            <p:nvPr/>
          </p:nvSpPr>
          <p:spPr bwMode="auto">
            <a:xfrm>
              <a:off x="163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9" name="Oval 10"/>
            <p:cNvSpPr>
              <a:spLocks noChangeArrowheads="1"/>
            </p:cNvSpPr>
            <p:nvPr/>
          </p:nvSpPr>
          <p:spPr bwMode="auto">
            <a:xfrm>
              <a:off x="160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0" name="Oval 11"/>
            <p:cNvSpPr>
              <a:spLocks noChangeArrowheads="1"/>
            </p:cNvSpPr>
            <p:nvPr/>
          </p:nvSpPr>
          <p:spPr bwMode="auto">
            <a:xfrm>
              <a:off x="1577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" name="Oval 12"/>
            <p:cNvSpPr>
              <a:spLocks noChangeArrowheads="1"/>
            </p:cNvSpPr>
            <p:nvPr/>
          </p:nvSpPr>
          <p:spPr bwMode="auto">
            <a:xfrm>
              <a:off x="1548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2" name="Oval 13"/>
            <p:cNvSpPr>
              <a:spLocks noChangeArrowheads="1"/>
            </p:cNvSpPr>
            <p:nvPr/>
          </p:nvSpPr>
          <p:spPr bwMode="auto">
            <a:xfrm>
              <a:off x="1519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" name="Oval 14"/>
            <p:cNvSpPr>
              <a:spLocks noChangeArrowheads="1"/>
            </p:cNvSpPr>
            <p:nvPr/>
          </p:nvSpPr>
          <p:spPr bwMode="auto">
            <a:xfrm>
              <a:off x="1723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4" name="Oval 15"/>
            <p:cNvSpPr>
              <a:spLocks noChangeArrowheads="1"/>
            </p:cNvSpPr>
            <p:nvPr/>
          </p:nvSpPr>
          <p:spPr bwMode="auto">
            <a:xfrm>
              <a:off x="1840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5" name="Oval 16"/>
            <p:cNvSpPr>
              <a:spLocks noChangeArrowheads="1"/>
            </p:cNvSpPr>
            <p:nvPr/>
          </p:nvSpPr>
          <p:spPr bwMode="auto">
            <a:xfrm>
              <a:off x="1811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6" name="Oval 17"/>
            <p:cNvSpPr>
              <a:spLocks noChangeArrowheads="1"/>
            </p:cNvSpPr>
            <p:nvPr/>
          </p:nvSpPr>
          <p:spPr bwMode="auto">
            <a:xfrm>
              <a:off x="178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7" name="Oval 18"/>
            <p:cNvSpPr>
              <a:spLocks noChangeArrowheads="1"/>
            </p:cNvSpPr>
            <p:nvPr/>
          </p:nvSpPr>
          <p:spPr bwMode="auto">
            <a:xfrm>
              <a:off x="175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" name="Oval 19"/>
            <p:cNvSpPr>
              <a:spLocks noChangeArrowheads="1"/>
            </p:cNvSpPr>
            <p:nvPr/>
          </p:nvSpPr>
          <p:spPr bwMode="auto">
            <a:xfrm>
              <a:off x="1694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9" name="Oval 20"/>
            <p:cNvSpPr>
              <a:spLocks noChangeArrowheads="1"/>
            </p:cNvSpPr>
            <p:nvPr/>
          </p:nvSpPr>
          <p:spPr bwMode="auto">
            <a:xfrm>
              <a:off x="1665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0" name="Oval 21"/>
            <p:cNvSpPr>
              <a:spLocks noChangeArrowheads="1"/>
            </p:cNvSpPr>
            <p:nvPr/>
          </p:nvSpPr>
          <p:spPr bwMode="auto">
            <a:xfrm>
              <a:off x="163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1" name="Oval 22"/>
            <p:cNvSpPr>
              <a:spLocks noChangeArrowheads="1"/>
            </p:cNvSpPr>
            <p:nvPr/>
          </p:nvSpPr>
          <p:spPr bwMode="auto">
            <a:xfrm>
              <a:off x="160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2" name="Oval 23"/>
            <p:cNvSpPr>
              <a:spLocks noChangeArrowheads="1"/>
            </p:cNvSpPr>
            <p:nvPr/>
          </p:nvSpPr>
          <p:spPr bwMode="auto">
            <a:xfrm>
              <a:off x="1577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3" name="Oval 24"/>
            <p:cNvSpPr>
              <a:spLocks noChangeArrowheads="1"/>
            </p:cNvSpPr>
            <p:nvPr/>
          </p:nvSpPr>
          <p:spPr bwMode="auto">
            <a:xfrm>
              <a:off x="1548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" name="Oval 25"/>
            <p:cNvSpPr>
              <a:spLocks noChangeArrowheads="1"/>
            </p:cNvSpPr>
            <p:nvPr/>
          </p:nvSpPr>
          <p:spPr bwMode="auto">
            <a:xfrm>
              <a:off x="1519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" name="Oval 26"/>
            <p:cNvSpPr>
              <a:spLocks noChangeArrowheads="1"/>
            </p:cNvSpPr>
            <p:nvPr/>
          </p:nvSpPr>
          <p:spPr bwMode="auto">
            <a:xfrm>
              <a:off x="1723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6" name="Oval 27"/>
            <p:cNvSpPr>
              <a:spLocks noChangeArrowheads="1"/>
            </p:cNvSpPr>
            <p:nvPr/>
          </p:nvSpPr>
          <p:spPr bwMode="auto">
            <a:xfrm>
              <a:off x="1840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" name="Oval 28"/>
            <p:cNvSpPr>
              <a:spLocks noChangeArrowheads="1"/>
            </p:cNvSpPr>
            <p:nvPr/>
          </p:nvSpPr>
          <p:spPr bwMode="auto">
            <a:xfrm>
              <a:off x="1811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" name="Oval 29"/>
            <p:cNvSpPr>
              <a:spLocks noChangeArrowheads="1"/>
            </p:cNvSpPr>
            <p:nvPr/>
          </p:nvSpPr>
          <p:spPr bwMode="auto">
            <a:xfrm>
              <a:off x="178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" name="Oval 30"/>
            <p:cNvSpPr>
              <a:spLocks noChangeArrowheads="1"/>
            </p:cNvSpPr>
            <p:nvPr/>
          </p:nvSpPr>
          <p:spPr bwMode="auto">
            <a:xfrm>
              <a:off x="175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" name="Oval 31"/>
            <p:cNvSpPr>
              <a:spLocks noChangeArrowheads="1"/>
            </p:cNvSpPr>
            <p:nvPr/>
          </p:nvSpPr>
          <p:spPr bwMode="auto">
            <a:xfrm>
              <a:off x="1694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" name="Oval 32"/>
            <p:cNvSpPr>
              <a:spLocks noChangeArrowheads="1"/>
            </p:cNvSpPr>
            <p:nvPr/>
          </p:nvSpPr>
          <p:spPr bwMode="auto">
            <a:xfrm>
              <a:off x="1665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2" name="Oval 33"/>
            <p:cNvSpPr>
              <a:spLocks noChangeArrowheads="1"/>
            </p:cNvSpPr>
            <p:nvPr/>
          </p:nvSpPr>
          <p:spPr bwMode="auto">
            <a:xfrm>
              <a:off x="163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3" name="Oval 34"/>
            <p:cNvSpPr>
              <a:spLocks noChangeArrowheads="1"/>
            </p:cNvSpPr>
            <p:nvPr/>
          </p:nvSpPr>
          <p:spPr bwMode="auto">
            <a:xfrm>
              <a:off x="160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4" name="Oval 35"/>
            <p:cNvSpPr>
              <a:spLocks noChangeArrowheads="1"/>
            </p:cNvSpPr>
            <p:nvPr/>
          </p:nvSpPr>
          <p:spPr bwMode="auto">
            <a:xfrm>
              <a:off x="1577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5" name="Oval 36"/>
            <p:cNvSpPr>
              <a:spLocks noChangeArrowheads="1"/>
            </p:cNvSpPr>
            <p:nvPr/>
          </p:nvSpPr>
          <p:spPr bwMode="auto">
            <a:xfrm>
              <a:off x="1548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6" name="Oval 37"/>
            <p:cNvSpPr>
              <a:spLocks noChangeArrowheads="1"/>
            </p:cNvSpPr>
            <p:nvPr/>
          </p:nvSpPr>
          <p:spPr bwMode="auto">
            <a:xfrm>
              <a:off x="1519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7" name="Oval 38"/>
            <p:cNvSpPr>
              <a:spLocks noChangeArrowheads="1"/>
            </p:cNvSpPr>
            <p:nvPr/>
          </p:nvSpPr>
          <p:spPr bwMode="auto">
            <a:xfrm>
              <a:off x="1723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" name="Oval 39"/>
            <p:cNvSpPr>
              <a:spLocks noChangeArrowheads="1"/>
            </p:cNvSpPr>
            <p:nvPr/>
          </p:nvSpPr>
          <p:spPr bwMode="auto">
            <a:xfrm>
              <a:off x="1840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" name="Oval 40"/>
            <p:cNvSpPr>
              <a:spLocks noChangeArrowheads="1"/>
            </p:cNvSpPr>
            <p:nvPr/>
          </p:nvSpPr>
          <p:spPr bwMode="auto">
            <a:xfrm>
              <a:off x="1811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0" name="Oval 41"/>
            <p:cNvSpPr>
              <a:spLocks noChangeArrowheads="1"/>
            </p:cNvSpPr>
            <p:nvPr/>
          </p:nvSpPr>
          <p:spPr bwMode="auto">
            <a:xfrm>
              <a:off x="178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1" name="Oval 42"/>
            <p:cNvSpPr>
              <a:spLocks noChangeArrowheads="1"/>
            </p:cNvSpPr>
            <p:nvPr/>
          </p:nvSpPr>
          <p:spPr bwMode="auto">
            <a:xfrm>
              <a:off x="175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2" name="Oval 43"/>
            <p:cNvSpPr>
              <a:spLocks noChangeArrowheads="1"/>
            </p:cNvSpPr>
            <p:nvPr/>
          </p:nvSpPr>
          <p:spPr bwMode="auto">
            <a:xfrm>
              <a:off x="1694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3" name="Oval 44"/>
            <p:cNvSpPr>
              <a:spLocks noChangeArrowheads="1"/>
            </p:cNvSpPr>
            <p:nvPr/>
          </p:nvSpPr>
          <p:spPr bwMode="auto">
            <a:xfrm>
              <a:off x="1665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4" name="Oval 45"/>
            <p:cNvSpPr>
              <a:spLocks noChangeArrowheads="1"/>
            </p:cNvSpPr>
            <p:nvPr/>
          </p:nvSpPr>
          <p:spPr bwMode="auto">
            <a:xfrm>
              <a:off x="163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5" name="Oval 46"/>
            <p:cNvSpPr>
              <a:spLocks noChangeArrowheads="1"/>
            </p:cNvSpPr>
            <p:nvPr/>
          </p:nvSpPr>
          <p:spPr bwMode="auto">
            <a:xfrm>
              <a:off x="160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" name="Oval 47"/>
            <p:cNvSpPr>
              <a:spLocks noChangeArrowheads="1"/>
            </p:cNvSpPr>
            <p:nvPr/>
          </p:nvSpPr>
          <p:spPr bwMode="auto">
            <a:xfrm>
              <a:off x="1577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7" name="Oval 48"/>
            <p:cNvSpPr>
              <a:spLocks noChangeArrowheads="1"/>
            </p:cNvSpPr>
            <p:nvPr/>
          </p:nvSpPr>
          <p:spPr bwMode="auto">
            <a:xfrm>
              <a:off x="1548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" name="Oval 49"/>
            <p:cNvSpPr>
              <a:spLocks noChangeArrowheads="1"/>
            </p:cNvSpPr>
            <p:nvPr/>
          </p:nvSpPr>
          <p:spPr bwMode="auto">
            <a:xfrm>
              <a:off x="1519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" name="Oval 50"/>
            <p:cNvSpPr>
              <a:spLocks noChangeArrowheads="1"/>
            </p:cNvSpPr>
            <p:nvPr/>
          </p:nvSpPr>
          <p:spPr bwMode="auto">
            <a:xfrm>
              <a:off x="1723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" name="Oval 51"/>
            <p:cNvSpPr>
              <a:spLocks noChangeArrowheads="1"/>
            </p:cNvSpPr>
            <p:nvPr/>
          </p:nvSpPr>
          <p:spPr bwMode="auto">
            <a:xfrm>
              <a:off x="1840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1" name="Oval 52"/>
            <p:cNvSpPr>
              <a:spLocks noChangeArrowheads="1"/>
            </p:cNvSpPr>
            <p:nvPr/>
          </p:nvSpPr>
          <p:spPr bwMode="auto">
            <a:xfrm>
              <a:off x="1811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" name="Oval 53"/>
            <p:cNvSpPr>
              <a:spLocks noChangeArrowheads="1"/>
            </p:cNvSpPr>
            <p:nvPr/>
          </p:nvSpPr>
          <p:spPr bwMode="auto">
            <a:xfrm>
              <a:off x="178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3" name="Oval 54"/>
            <p:cNvSpPr>
              <a:spLocks noChangeArrowheads="1"/>
            </p:cNvSpPr>
            <p:nvPr/>
          </p:nvSpPr>
          <p:spPr bwMode="auto">
            <a:xfrm>
              <a:off x="175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" name="Oval 55"/>
            <p:cNvSpPr>
              <a:spLocks noChangeArrowheads="1"/>
            </p:cNvSpPr>
            <p:nvPr/>
          </p:nvSpPr>
          <p:spPr bwMode="auto">
            <a:xfrm>
              <a:off x="1694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5" name="Oval 56"/>
            <p:cNvSpPr>
              <a:spLocks noChangeArrowheads="1"/>
            </p:cNvSpPr>
            <p:nvPr/>
          </p:nvSpPr>
          <p:spPr bwMode="auto">
            <a:xfrm>
              <a:off x="1665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6" name="Oval 57"/>
            <p:cNvSpPr>
              <a:spLocks noChangeArrowheads="1"/>
            </p:cNvSpPr>
            <p:nvPr/>
          </p:nvSpPr>
          <p:spPr bwMode="auto">
            <a:xfrm>
              <a:off x="163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" name="Oval 58"/>
            <p:cNvSpPr>
              <a:spLocks noChangeArrowheads="1"/>
            </p:cNvSpPr>
            <p:nvPr/>
          </p:nvSpPr>
          <p:spPr bwMode="auto">
            <a:xfrm>
              <a:off x="160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8" name="Oval 59"/>
            <p:cNvSpPr>
              <a:spLocks noChangeArrowheads="1"/>
            </p:cNvSpPr>
            <p:nvPr/>
          </p:nvSpPr>
          <p:spPr bwMode="auto">
            <a:xfrm>
              <a:off x="1577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" name="Oval 60"/>
            <p:cNvSpPr>
              <a:spLocks noChangeArrowheads="1"/>
            </p:cNvSpPr>
            <p:nvPr/>
          </p:nvSpPr>
          <p:spPr bwMode="auto">
            <a:xfrm>
              <a:off x="1548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" name="Oval 61"/>
            <p:cNvSpPr>
              <a:spLocks noChangeArrowheads="1"/>
            </p:cNvSpPr>
            <p:nvPr/>
          </p:nvSpPr>
          <p:spPr bwMode="auto">
            <a:xfrm>
              <a:off x="1519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1" name="Oval 62"/>
            <p:cNvSpPr>
              <a:spLocks noChangeArrowheads="1"/>
            </p:cNvSpPr>
            <p:nvPr/>
          </p:nvSpPr>
          <p:spPr bwMode="auto">
            <a:xfrm>
              <a:off x="1723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2" name="Oval 63"/>
            <p:cNvSpPr>
              <a:spLocks noChangeArrowheads="1"/>
            </p:cNvSpPr>
            <p:nvPr/>
          </p:nvSpPr>
          <p:spPr bwMode="auto">
            <a:xfrm>
              <a:off x="1840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" name="Oval 64"/>
            <p:cNvSpPr>
              <a:spLocks noChangeArrowheads="1"/>
            </p:cNvSpPr>
            <p:nvPr/>
          </p:nvSpPr>
          <p:spPr bwMode="auto">
            <a:xfrm>
              <a:off x="1811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4" name="Oval 65"/>
            <p:cNvSpPr>
              <a:spLocks noChangeArrowheads="1"/>
            </p:cNvSpPr>
            <p:nvPr/>
          </p:nvSpPr>
          <p:spPr bwMode="auto">
            <a:xfrm>
              <a:off x="178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" name="Oval 66"/>
            <p:cNvSpPr>
              <a:spLocks noChangeArrowheads="1"/>
            </p:cNvSpPr>
            <p:nvPr/>
          </p:nvSpPr>
          <p:spPr bwMode="auto">
            <a:xfrm>
              <a:off x="175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6" name="Oval 67"/>
            <p:cNvSpPr>
              <a:spLocks noChangeArrowheads="1"/>
            </p:cNvSpPr>
            <p:nvPr/>
          </p:nvSpPr>
          <p:spPr bwMode="auto">
            <a:xfrm>
              <a:off x="1694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7" name="Oval 68"/>
            <p:cNvSpPr>
              <a:spLocks noChangeArrowheads="1"/>
            </p:cNvSpPr>
            <p:nvPr/>
          </p:nvSpPr>
          <p:spPr bwMode="auto">
            <a:xfrm>
              <a:off x="1665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8" name="Oval 69"/>
            <p:cNvSpPr>
              <a:spLocks noChangeArrowheads="1"/>
            </p:cNvSpPr>
            <p:nvPr/>
          </p:nvSpPr>
          <p:spPr bwMode="auto">
            <a:xfrm>
              <a:off x="163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" name="Oval 70"/>
            <p:cNvSpPr>
              <a:spLocks noChangeArrowheads="1"/>
            </p:cNvSpPr>
            <p:nvPr/>
          </p:nvSpPr>
          <p:spPr bwMode="auto">
            <a:xfrm>
              <a:off x="160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" name="Oval 71"/>
            <p:cNvSpPr>
              <a:spLocks noChangeArrowheads="1"/>
            </p:cNvSpPr>
            <p:nvPr/>
          </p:nvSpPr>
          <p:spPr bwMode="auto">
            <a:xfrm>
              <a:off x="1577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" name="Oval 72"/>
            <p:cNvSpPr>
              <a:spLocks noChangeArrowheads="1"/>
            </p:cNvSpPr>
            <p:nvPr/>
          </p:nvSpPr>
          <p:spPr bwMode="auto">
            <a:xfrm>
              <a:off x="1548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" name="Oval 73"/>
            <p:cNvSpPr>
              <a:spLocks noChangeArrowheads="1"/>
            </p:cNvSpPr>
            <p:nvPr/>
          </p:nvSpPr>
          <p:spPr bwMode="auto">
            <a:xfrm>
              <a:off x="1519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" name="Oval 74"/>
            <p:cNvSpPr>
              <a:spLocks noChangeArrowheads="1"/>
            </p:cNvSpPr>
            <p:nvPr/>
          </p:nvSpPr>
          <p:spPr bwMode="auto">
            <a:xfrm>
              <a:off x="1723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" name="Oval 75"/>
            <p:cNvSpPr>
              <a:spLocks noChangeArrowheads="1"/>
            </p:cNvSpPr>
            <p:nvPr/>
          </p:nvSpPr>
          <p:spPr bwMode="auto">
            <a:xfrm>
              <a:off x="1840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" name="Oval 76"/>
            <p:cNvSpPr>
              <a:spLocks noChangeArrowheads="1"/>
            </p:cNvSpPr>
            <p:nvPr/>
          </p:nvSpPr>
          <p:spPr bwMode="auto">
            <a:xfrm>
              <a:off x="1811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" name="Oval 77"/>
            <p:cNvSpPr>
              <a:spLocks noChangeArrowheads="1"/>
            </p:cNvSpPr>
            <p:nvPr/>
          </p:nvSpPr>
          <p:spPr bwMode="auto">
            <a:xfrm>
              <a:off x="178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" name="Oval 78"/>
            <p:cNvSpPr>
              <a:spLocks noChangeArrowheads="1"/>
            </p:cNvSpPr>
            <p:nvPr/>
          </p:nvSpPr>
          <p:spPr bwMode="auto">
            <a:xfrm>
              <a:off x="175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" name="Oval 79"/>
            <p:cNvSpPr>
              <a:spLocks noChangeArrowheads="1"/>
            </p:cNvSpPr>
            <p:nvPr/>
          </p:nvSpPr>
          <p:spPr bwMode="auto">
            <a:xfrm>
              <a:off x="1694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" name="Oval 80"/>
            <p:cNvSpPr>
              <a:spLocks noChangeArrowheads="1"/>
            </p:cNvSpPr>
            <p:nvPr/>
          </p:nvSpPr>
          <p:spPr bwMode="auto">
            <a:xfrm>
              <a:off x="1665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" name="Oval 81"/>
            <p:cNvSpPr>
              <a:spLocks noChangeArrowheads="1"/>
            </p:cNvSpPr>
            <p:nvPr/>
          </p:nvSpPr>
          <p:spPr bwMode="auto">
            <a:xfrm>
              <a:off x="163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" name="Oval 82"/>
            <p:cNvSpPr>
              <a:spLocks noChangeArrowheads="1"/>
            </p:cNvSpPr>
            <p:nvPr/>
          </p:nvSpPr>
          <p:spPr bwMode="auto">
            <a:xfrm>
              <a:off x="160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" name="Oval 83"/>
            <p:cNvSpPr>
              <a:spLocks noChangeArrowheads="1"/>
            </p:cNvSpPr>
            <p:nvPr/>
          </p:nvSpPr>
          <p:spPr bwMode="auto">
            <a:xfrm>
              <a:off x="1577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" name="Oval 84"/>
            <p:cNvSpPr>
              <a:spLocks noChangeArrowheads="1"/>
            </p:cNvSpPr>
            <p:nvPr/>
          </p:nvSpPr>
          <p:spPr bwMode="auto">
            <a:xfrm>
              <a:off x="1548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" name="Oval 85"/>
            <p:cNvSpPr>
              <a:spLocks noChangeArrowheads="1"/>
            </p:cNvSpPr>
            <p:nvPr/>
          </p:nvSpPr>
          <p:spPr bwMode="auto">
            <a:xfrm>
              <a:off x="1519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" name="Oval 86"/>
            <p:cNvSpPr>
              <a:spLocks noChangeArrowheads="1"/>
            </p:cNvSpPr>
            <p:nvPr/>
          </p:nvSpPr>
          <p:spPr bwMode="auto">
            <a:xfrm>
              <a:off x="1723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" name="Oval 87"/>
            <p:cNvSpPr>
              <a:spLocks noChangeArrowheads="1"/>
            </p:cNvSpPr>
            <p:nvPr/>
          </p:nvSpPr>
          <p:spPr bwMode="auto">
            <a:xfrm>
              <a:off x="1840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" name="Oval 88"/>
            <p:cNvSpPr>
              <a:spLocks noChangeArrowheads="1"/>
            </p:cNvSpPr>
            <p:nvPr/>
          </p:nvSpPr>
          <p:spPr bwMode="auto">
            <a:xfrm>
              <a:off x="1811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" name="Oval 89"/>
            <p:cNvSpPr>
              <a:spLocks noChangeArrowheads="1"/>
            </p:cNvSpPr>
            <p:nvPr/>
          </p:nvSpPr>
          <p:spPr bwMode="auto">
            <a:xfrm>
              <a:off x="178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" name="Oval 90"/>
            <p:cNvSpPr>
              <a:spLocks noChangeArrowheads="1"/>
            </p:cNvSpPr>
            <p:nvPr/>
          </p:nvSpPr>
          <p:spPr bwMode="auto">
            <a:xfrm>
              <a:off x="175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" name="Oval 91"/>
            <p:cNvSpPr>
              <a:spLocks noChangeArrowheads="1"/>
            </p:cNvSpPr>
            <p:nvPr/>
          </p:nvSpPr>
          <p:spPr bwMode="auto">
            <a:xfrm>
              <a:off x="1694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" name="Oval 92"/>
            <p:cNvSpPr>
              <a:spLocks noChangeArrowheads="1"/>
            </p:cNvSpPr>
            <p:nvPr/>
          </p:nvSpPr>
          <p:spPr bwMode="auto">
            <a:xfrm>
              <a:off x="1665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" name="Oval 93"/>
            <p:cNvSpPr>
              <a:spLocks noChangeArrowheads="1"/>
            </p:cNvSpPr>
            <p:nvPr/>
          </p:nvSpPr>
          <p:spPr bwMode="auto">
            <a:xfrm>
              <a:off x="163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" name="Oval 94"/>
            <p:cNvSpPr>
              <a:spLocks noChangeArrowheads="1"/>
            </p:cNvSpPr>
            <p:nvPr/>
          </p:nvSpPr>
          <p:spPr bwMode="auto">
            <a:xfrm>
              <a:off x="160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" name="Oval 95"/>
            <p:cNvSpPr>
              <a:spLocks noChangeArrowheads="1"/>
            </p:cNvSpPr>
            <p:nvPr/>
          </p:nvSpPr>
          <p:spPr bwMode="auto">
            <a:xfrm>
              <a:off x="1577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5" name="Oval 96"/>
            <p:cNvSpPr>
              <a:spLocks noChangeArrowheads="1"/>
            </p:cNvSpPr>
            <p:nvPr/>
          </p:nvSpPr>
          <p:spPr bwMode="auto">
            <a:xfrm>
              <a:off x="1548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" name="Oval 97"/>
            <p:cNvSpPr>
              <a:spLocks noChangeArrowheads="1"/>
            </p:cNvSpPr>
            <p:nvPr/>
          </p:nvSpPr>
          <p:spPr bwMode="auto">
            <a:xfrm>
              <a:off x="1519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" name="Oval 98"/>
            <p:cNvSpPr>
              <a:spLocks noChangeArrowheads="1"/>
            </p:cNvSpPr>
            <p:nvPr/>
          </p:nvSpPr>
          <p:spPr bwMode="auto">
            <a:xfrm>
              <a:off x="1723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8" name="Group 847"/>
          <p:cNvGrpSpPr/>
          <p:nvPr/>
        </p:nvGrpSpPr>
        <p:grpSpPr>
          <a:xfrm>
            <a:off x="277647" y="1760214"/>
            <a:ext cx="2128012" cy="528155"/>
            <a:chOff x="2417763" y="847725"/>
            <a:chExt cx="2852737" cy="708025"/>
          </a:xfrm>
        </p:grpSpPr>
        <p:sp>
          <p:nvSpPr>
            <p:cNvPr id="849" name="AutoShape 148"/>
            <p:cNvSpPr>
              <a:spLocks noChangeArrowheads="1"/>
            </p:cNvSpPr>
            <p:nvPr/>
          </p:nvSpPr>
          <p:spPr bwMode="auto">
            <a:xfrm>
              <a:off x="2417763" y="847725"/>
              <a:ext cx="2852737" cy="70802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850" name="Group 150"/>
            <p:cNvGrpSpPr>
              <a:grpSpLocks/>
            </p:cNvGrpSpPr>
            <p:nvPr/>
          </p:nvGrpSpPr>
          <p:grpSpPr bwMode="auto">
            <a:xfrm>
              <a:off x="2630488" y="993775"/>
              <a:ext cx="2378075" cy="119063"/>
              <a:chOff x="1565" y="370"/>
              <a:chExt cx="1815" cy="90"/>
            </a:xfrm>
          </p:grpSpPr>
          <p:sp>
            <p:nvSpPr>
              <p:cNvPr id="853" name="Line 151"/>
              <p:cNvSpPr>
                <a:spLocks noChangeShapeType="1"/>
              </p:cNvSpPr>
              <p:nvPr/>
            </p:nvSpPr>
            <p:spPr bwMode="auto">
              <a:xfrm>
                <a:off x="1655" y="416"/>
                <a:ext cx="1725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4" name="Oval 152"/>
              <p:cNvSpPr>
                <a:spLocks noChangeArrowheads="1"/>
              </p:cNvSpPr>
              <p:nvPr/>
            </p:nvSpPr>
            <p:spPr bwMode="auto">
              <a:xfrm>
                <a:off x="1565" y="370"/>
                <a:ext cx="91" cy="90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</p:grpSp>
        <p:sp>
          <p:nvSpPr>
            <p:cNvPr id="851" name="Line 154"/>
            <p:cNvSpPr>
              <a:spLocks noChangeShapeType="1"/>
            </p:cNvSpPr>
            <p:nvPr/>
          </p:nvSpPr>
          <p:spPr bwMode="auto">
            <a:xfrm>
              <a:off x="2749550" y="1346200"/>
              <a:ext cx="2259013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Oval 158"/>
            <p:cNvSpPr>
              <a:spLocks noChangeArrowheads="1"/>
            </p:cNvSpPr>
            <p:nvPr/>
          </p:nvSpPr>
          <p:spPr bwMode="auto">
            <a:xfrm>
              <a:off x="2624138" y="1289050"/>
              <a:ext cx="119062" cy="119063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</p:grpSp>
      <p:sp>
        <p:nvSpPr>
          <p:cNvPr id="855" name="TextBox 19"/>
          <p:cNvSpPr txBox="1">
            <a:spLocks noChangeArrowheads="1"/>
          </p:cNvSpPr>
          <p:nvPr/>
        </p:nvSpPr>
        <p:spPr bwMode="auto">
          <a:xfrm>
            <a:off x="289654" y="1416117"/>
            <a:ext cx="1562848" cy="32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GB" sz="1600" dirty="0" err="1">
                <a:latin typeface="Calibri" charset="0"/>
              </a:rPr>
              <a:t>iCre</a:t>
            </a:r>
            <a:r>
              <a:rPr lang="en-GB" sz="1600" dirty="0">
                <a:latin typeface="Calibri" charset="0"/>
              </a:rPr>
              <a:t>; </a:t>
            </a:r>
            <a:r>
              <a:rPr lang="en-GB" sz="1600" dirty="0" err="1">
                <a:latin typeface="Calibri" charset="0"/>
              </a:rPr>
              <a:t>iFlp</a:t>
            </a:r>
            <a:r>
              <a:rPr lang="en-GB" sz="1600" dirty="0">
                <a:latin typeface="Calibri" charset="0"/>
              </a:rPr>
              <a:t> ES cells</a:t>
            </a:r>
            <a:endParaRPr lang="en-US" sz="1600" dirty="0">
              <a:latin typeface="Calibri" charset="0"/>
            </a:endParaRPr>
          </a:p>
        </p:txBody>
      </p:sp>
      <p:sp>
        <p:nvSpPr>
          <p:cNvPr id="856" name="Down Arrow 855"/>
          <p:cNvSpPr/>
          <p:nvPr/>
        </p:nvSpPr>
        <p:spPr bwMode="auto">
          <a:xfrm rot="16200000">
            <a:off x="5294882" y="1339284"/>
            <a:ext cx="144016" cy="360040"/>
          </a:xfrm>
          <a:prstGeom prst="downArrow">
            <a:avLst>
              <a:gd name="adj1" fmla="val 50000"/>
              <a:gd name="adj2" fmla="val 6763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sp>
        <p:nvSpPr>
          <p:cNvPr id="885" name="Down Arrow 884"/>
          <p:cNvSpPr/>
          <p:nvPr/>
        </p:nvSpPr>
        <p:spPr bwMode="auto">
          <a:xfrm rot="16200000">
            <a:off x="4053168" y="2518239"/>
            <a:ext cx="144016" cy="360040"/>
          </a:xfrm>
          <a:prstGeom prst="downArrow">
            <a:avLst>
              <a:gd name="adj1" fmla="val 50000"/>
              <a:gd name="adj2" fmla="val 6763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sp>
        <p:nvSpPr>
          <p:cNvPr id="899" name="TextBox 19"/>
          <p:cNvSpPr txBox="1">
            <a:spLocks noChangeArrowheads="1"/>
          </p:cNvSpPr>
          <p:nvPr/>
        </p:nvSpPr>
        <p:spPr bwMode="auto">
          <a:xfrm>
            <a:off x="289654" y="2655657"/>
            <a:ext cx="2088232" cy="32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GB" sz="1600" dirty="0" smtClean="0">
                <a:latin typeface="Calibri" charset="0"/>
              </a:rPr>
              <a:t>Genotype (</a:t>
            </a:r>
            <a:r>
              <a:rPr lang="en-GB" sz="1600" dirty="0">
                <a:latin typeface="Calibri" charset="0"/>
              </a:rPr>
              <a:t>+/- 4-OHT)</a:t>
            </a:r>
            <a:endParaRPr lang="en-US" sz="1600" dirty="0">
              <a:latin typeface="Calibri" charset="0"/>
            </a:endParaRPr>
          </a:p>
        </p:txBody>
      </p:sp>
      <p:sp>
        <p:nvSpPr>
          <p:cNvPr id="900" name="Text Box 324"/>
          <p:cNvSpPr txBox="1">
            <a:spLocks noChangeArrowheads="1"/>
          </p:cNvSpPr>
          <p:nvPr/>
        </p:nvSpPr>
        <p:spPr bwMode="auto">
          <a:xfrm>
            <a:off x="267525" y="3568828"/>
            <a:ext cx="1944216" cy="421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First allele conditional knockout</a:t>
            </a:r>
          </a:p>
          <a:p>
            <a:r>
              <a:rPr lang="en-GB" sz="1000" dirty="0" smtClean="0">
                <a:solidFill>
                  <a:srgbClr val="000000"/>
                </a:solidFill>
              </a:rPr>
              <a:t>(Archive ’A’ and QC: Control) </a:t>
            </a:r>
          </a:p>
        </p:txBody>
      </p:sp>
      <p:grpSp>
        <p:nvGrpSpPr>
          <p:cNvPr id="1191" name="Group 1190"/>
          <p:cNvGrpSpPr/>
          <p:nvPr/>
        </p:nvGrpSpPr>
        <p:grpSpPr>
          <a:xfrm>
            <a:off x="5429559" y="3512841"/>
            <a:ext cx="574675" cy="412750"/>
            <a:chOff x="5429559" y="3512841"/>
            <a:chExt cx="574675" cy="412750"/>
          </a:xfrm>
        </p:grpSpPr>
        <p:sp>
          <p:nvSpPr>
            <p:cNvPr id="903" name="AutoShape 2"/>
            <p:cNvSpPr>
              <a:spLocks noChangeArrowheads="1"/>
            </p:cNvSpPr>
            <p:nvPr/>
          </p:nvSpPr>
          <p:spPr bwMode="auto">
            <a:xfrm>
              <a:off x="5429559" y="3512841"/>
              <a:ext cx="574675" cy="41275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4" name="Oval 3"/>
            <p:cNvSpPr>
              <a:spLocks noChangeArrowheads="1"/>
            </p:cNvSpPr>
            <p:nvPr/>
          </p:nvSpPr>
          <p:spPr bwMode="auto">
            <a:xfrm>
              <a:off x="5948672" y="35731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5" name="Oval 4"/>
            <p:cNvSpPr>
              <a:spLocks noChangeArrowheads="1"/>
            </p:cNvSpPr>
            <p:nvPr/>
          </p:nvSpPr>
          <p:spPr bwMode="auto">
            <a:xfrm>
              <a:off x="5902634" y="35731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6" name="Oval 5"/>
            <p:cNvSpPr>
              <a:spLocks noChangeArrowheads="1"/>
            </p:cNvSpPr>
            <p:nvPr/>
          </p:nvSpPr>
          <p:spPr bwMode="auto">
            <a:xfrm>
              <a:off x="5856597" y="35731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7" name="Oval 6"/>
            <p:cNvSpPr>
              <a:spLocks noChangeArrowheads="1"/>
            </p:cNvSpPr>
            <p:nvPr/>
          </p:nvSpPr>
          <p:spPr bwMode="auto">
            <a:xfrm>
              <a:off x="5808972" y="35731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8" name="Oval 7"/>
            <p:cNvSpPr>
              <a:spLocks noChangeArrowheads="1"/>
            </p:cNvSpPr>
            <p:nvPr/>
          </p:nvSpPr>
          <p:spPr bwMode="auto">
            <a:xfrm>
              <a:off x="5716897" y="35731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9" name="Oval 8"/>
            <p:cNvSpPr>
              <a:spLocks noChangeArrowheads="1"/>
            </p:cNvSpPr>
            <p:nvPr/>
          </p:nvSpPr>
          <p:spPr bwMode="auto">
            <a:xfrm>
              <a:off x="5670859" y="35731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0" name="Oval 9"/>
            <p:cNvSpPr>
              <a:spLocks noChangeArrowheads="1"/>
            </p:cNvSpPr>
            <p:nvPr/>
          </p:nvSpPr>
          <p:spPr bwMode="auto">
            <a:xfrm>
              <a:off x="5624822" y="35731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" name="Oval 10"/>
            <p:cNvSpPr>
              <a:spLocks noChangeArrowheads="1"/>
            </p:cNvSpPr>
            <p:nvPr/>
          </p:nvSpPr>
          <p:spPr bwMode="auto">
            <a:xfrm>
              <a:off x="5577197" y="3573166"/>
              <a:ext cx="44450" cy="46038"/>
            </a:xfrm>
            <a:prstGeom prst="ellipse">
              <a:avLst/>
            </a:prstGeom>
            <a:solidFill>
              <a:srgbClr val="558ED5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" name="Oval 11"/>
            <p:cNvSpPr>
              <a:spLocks noChangeArrowheads="1"/>
            </p:cNvSpPr>
            <p:nvPr/>
          </p:nvSpPr>
          <p:spPr bwMode="auto">
            <a:xfrm>
              <a:off x="5531159" y="35731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3" name="Oval 12"/>
            <p:cNvSpPr>
              <a:spLocks noChangeArrowheads="1"/>
            </p:cNvSpPr>
            <p:nvPr/>
          </p:nvSpPr>
          <p:spPr bwMode="auto">
            <a:xfrm>
              <a:off x="5485122" y="35731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4" name="Oval 13"/>
            <p:cNvSpPr>
              <a:spLocks noChangeArrowheads="1"/>
            </p:cNvSpPr>
            <p:nvPr/>
          </p:nvSpPr>
          <p:spPr bwMode="auto">
            <a:xfrm>
              <a:off x="5439084" y="35731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5" name="Oval 14"/>
            <p:cNvSpPr>
              <a:spLocks noChangeArrowheads="1"/>
            </p:cNvSpPr>
            <p:nvPr/>
          </p:nvSpPr>
          <p:spPr bwMode="auto">
            <a:xfrm>
              <a:off x="5762934" y="35731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6" name="Oval 15"/>
            <p:cNvSpPr>
              <a:spLocks noChangeArrowheads="1"/>
            </p:cNvSpPr>
            <p:nvPr/>
          </p:nvSpPr>
          <p:spPr bwMode="auto">
            <a:xfrm>
              <a:off x="5948672" y="38620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7" name="Oval 16"/>
            <p:cNvSpPr>
              <a:spLocks noChangeArrowheads="1"/>
            </p:cNvSpPr>
            <p:nvPr/>
          </p:nvSpPr>
          <p:spPr bwMode="auto">
            <a:xfrm>
              <a:off x="5902634" y="38620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8" name="Oval 17"/>
            <p:cNvSpPr>
              <a:spLocks noChangeArrowheads="1"/>
            </p:cNvSpPr>
            <p:nvPr/>
          </p:nvSpPr>
          <p:spPr bwMode="auto">
            <a:xfrm>
              <a:off x="5856597" y="38620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9" name="Oval 18"/>
            <p:cNvSpPr>
              <a:spLocks noChangeArrowheads="1"/>
            </p:cNvSpPr>
            <p:nvPr/>
          </p:nvSpPr>
          <p:spPr bwMode="auto">
            <a:xfrm>
              <a:off x="5808972" y="38620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0" name="Oval 19"/>
            <p:cNvSpPr>
              <a:spLocks noChangeArrowheads="1"/>
            </p:cNvSpPr>
            <p:nvPr/>
          </p:nvSpPr>
          <p:spPr bwMode="auto">
            <a:xfrm>
              <a:off x="5716897" y="38620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" name="Oval 20"/>
            <p:cNvSpPr>
              <a:spLocks noChangeArrowheads="1"/>
            </p:cNvSpPr>
            <p:nvPr/>
          </p:nvSpPr>
          <p:spPr bwMode="auto">
            <a:xfrm>
              <a:off x="5670859" y="38620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" name="Oval 21"/>
            <p:cNvSpPr>
              <a:spLocks noChangeArrowheads="1"/>
            </p:cNvSpPr>
            <p:nvPr/>
          </p:nvSpPr>
          <p:spPr bwMode="auto">
            <a:xfrm>
              <a:off x="5624822" y="38620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" name="Oval 22"/>
            <p:cNvSpPr>
              <a:spLocks noChangeArrowheads="1"/>
            </p:cNvSpPr>
            <p:nvPr/>
          </p:nvSpPr>
          <p:spPr bwMode="auto">
            <a:xfrm>
              <a:off x="5577197" y="38620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" name="Oval 23"/>
            <p:cNvSpPr>
              <a:spLocks noChangeArrowheads="1"/>
            </p:cNvSpPr>
            <p:nvPr/>
          </p:nvSpPr>
          <p:spPr bwMode="auto">
            <a:xfrm>
              <a:off x="5531159" y="38620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" name="Oval 24"/>
            <p:cNvSpPr>
              <a:spLocks noChangeArrowheads="1"/>
            </p:cNvSpPr>
            <p:nvPr/>
          </p:nvSpPr>
          <p:spPr bwMode="auto">
            <a:xfrm>
              <a:off x="5485122" y="38620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" name="Oval 25"/>
            <p:cNvSpPr>
              <a:spLocks noChangeArrowheads="1"/>
            </p:cNvSpPr>
            <p:nvPr/>
          </p:nvSpPr>
          <p:spPr bwMode="auto">
            <a:xfrm>
              <a:off x="5439084" y="38620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" name="Oval 26"/>
            <p:cNvSpPr>
              <a:spLocks noChangeArrowheads="1"/>
            </p:cNvSpPr>
            <p:nvPr/>
          </p:nvSpPr>
          <p:spPr bwMode="auto">
            <a:xfrm>
              <a:off x="5762934" y="38620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" name="Oval 27"/>
            <p:cNvSpPr>
              <a:spLocks noChangeArrowheads="1"/>
            </p:cNvSpPr>
            <p:nvPr/>
          </p:nvSpPr>
          <p:spPr bwMode="auto">
            <a:xfrm>
              <a:off x="5948672" y="38144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" name="Oval 28"/>
            <p:cNvSpPr>
              <a:spLocks noChangeArrowheads="1"/>
            </p:cNvSpPr>
            <p:nvPr/>
          </p:nvSpPr>
          <p:spPr bwMode="auto">
            <a:xfrm>
              <a:off x="5902634" y="38144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" name="Oval 29"/>
            <p:cNvSpPr>
              <a:spLocks noChangeArrowheads="1"/>
            </p:cNvSpPr>
            <p:nvPr/>
          </p:nvSpPr>
          <p:spPr bwMode="auto">
            <a:xfrm>
              <a:off x="5856597" y="38144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" name="Oval 30"/>
            <p:cNvSpPr>
              <a:spLocks noChangeArrowheads="1"/>
            </p:cNvSpPr>
            <p:nvPr/>
          </p:nvSpPr>
          <p:spPr bwMode="auto">
            <a:xfrm>
              <a:off x="5808972" y="38144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" name="Oval 31"/>
            <p:cNvSpPr>
              <a:spLocks noChangeArrowheads="1"/>
            </p:cNvSpPr>
            <p:nvPr/>
          </p:nvSpPr>
          <p:spPr bwMode="auto">
            <a:xfrm>
              <a:off x="5716897" y="38144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" name="Oval 32"/>
            <p:cNvSpPr>
              <a:spLocks noChangeArrowheads="1"/>
            </p:cNvSpPr>
            <p:nvPr/>
          </p:nvSpPr>
          <p:spPr bwMode="auto">
            <a:xfrm>
              <a:off x="5670859" y="38144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" name="Oval 33"/>
            <p:cNvSpPr>
              <a:spLocks noChangeArrowheads="1"/>
            </p:cNvSpPr>
            <p:nvPr/>
          </p:nvSpPr>
          <p:spPr bwMode="auto">
            <a:xfrm>
              <a:off x="5624822" y="38144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" name="Oval 34"/>
            <p:cNvSpPr>
              <a:spLocks noChangeArrowheads="1"/>
            </p:cNvSpPr>
            <p:nvPr/>
          </p:nvSpPr>
          <p:spPr bwMode="auto">
            <a:xfrm>
              <a:off x="5577197" y="38144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" name="Oval 35"/>
            <p:cNvSpPr>
              <a:spLocks noChangeArrowheads="1"/>
            </p:cNvSpPr>
            <p:nvPr/>
          </p:nvSpPr>
          <p:spPr bwMode="auto">
            <a:xfrm>
              <a:off x="5531159" y="38144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" name="Oval 36"/>
            <p:cNvSpPr>
              <a:spLocks noChangeArrowheads="1"/>
            </p:cNvSpPr>
            <p:nvPr/>
          </p:nvSpPr>
          <p:spPr bwMode="auto">
            <a:xfrm>
              <a:off x="5485122" y="38144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8" name="Oval 37"/>
            <p:cNvSpPr>
              <a:spLocks noChangeArrowheads="1"/>
            </p:cNvSpPr>
            <p:nvPr/>
          </p:nvSpPr>
          <p:spPr bwMode="auto">
            <a:xfrm>
              <a:off x="5439084" y="38144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" name="Oval 38"/>
            <p:cNvSpPr>
              <a:spLocks noChangeArrowheads="1"/>
            </p:cNvSpPr>
            <p:nvPr/>
          </p:nvSpPr>
          <p:spPr bwMode="auto">
            <a:xfrm>
              <a:off x="5762934" y="38144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" name="Oval 39"/>
            <p:cNvSpPr>
              <a:spLocks noChangeArrowheads="1"/>
            </p:cNvSpPr>
            <p:nvPr/>
          </p:nvSpPr>
          <p:spPr bwMode="auto">
            <a:xfrm>
              <a:off x="5948672" y="37668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" name="Oval 40"/>
            <p:cNvSpPr>
              <a:spLocks noChangeArrowheads="1"/>
            </p:cNvSpPr>
            <p:nvPr/>
          </p:nvSpPr>
          <p:spPr bwMode="auto">
            <a:xfrm>
              <a:off x="5902634" y="37668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" name="Oval 41"/>
            <p:cNvSpPr>
              <a:spLocks noChangeArrowheads="1"/>
            </p:cNvSpPr>
            <p:nvPr/>
          </p:nvSpPr>
          <p:spPr bwMode="auto">
            <a:xfrm>
              <a:off x="5856597" y="37668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" name="Oval 42"/>
            <p:cNvSpPr>
              <a:spLocks noChangeArrowheads="1"/>
            </p:cNvSpPr>
            <p:nvPr/>
          </p:nvSpPr>
          <p:spPr bwMode="auto">
            <a:xfrm>
              <a:off x="5808972" y="37668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4" name="Oval 43"/>
            <p:cNvSpPr>
              <a:spLocks noChangeArrowheads="1"/>
            </p:cNvSpPr>
            <p:nvPr/>
          </p:nvSpPr>
          <p:spPr bwMode="auto">
            <a:xfrm>
              <a:off x="5716897" y="37668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" name="Oval 44"/>
            <p:cNvSpPr>
              <a:spLocks noChangeArrowheads="1"/>
            </p:cNvSpPr>
            <p:nvPr/>
          </p:nvSpPr>
          <p:spPr bwMode="auto">
            <a:xfrm>
              <a:off x="5670859" y="37668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6" name="Oval 45"/>
            <p:cNvSpPr>
              <a:spLocks noChangeArrowheads="1"/>
            </p:cNvSpPr>
            <p:nvPr/>
          </p:nvSpPr>
          <p:spPr bwMode="auto">
            <a:xfrm>
              <a:off x="5624822" y="37668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7" name="Oval 46"/>
            <p:cNvSpPr>
              <a:spLocks noChangeArrowheads="1"/>
            </p:cNvSpPr>
            <p:nvPr/>
          </p:nvSpPr>
          <p:spPr bwMode="auto">
            <a:xfrm>
              <a:off x="5577197" y="37668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8" name="Oval 47"/>
            <p:cNvSpPr>
              <a:spLocks noChangeArrowheads="1"/>
            </p:cNvSpPr>
            <p:nvPr/>
          </p:nvSpPr>
          <p:spPr bwMode="auto">
            <a:xfrm>
              <a:off x="5531159" y="37668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9" name="Oval 48"/>
            <p:cNvSpPr>
              <a:spLocks noChangeArrowheads="1"/>
            </p:cNvSpPr>
            <p:nvPr/>
          </p:nvSpPr>
          <p:spPr bwMode="auto">
            <a:xfrm>
              <a:off x="5485122" y="37668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0" name="Oval 49"/>
            <p:cNvSpPr>
              <a:spLocks noChangeArrowheads="1"/>
            </p:cNvSpPr>
            <p:nvPr/>
          </p:nvSpPr>
          <p:spPr bwMode="auto">
            <a:xfrm>
              <a:off x="5439084" y="37668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1" name="Oval 50"/>
            <p:cNvSpPr>
              <a:spLocks noChangeArrowheads="1"/>
            </p:cNvSpPr>
            <p:nvPr/>
          </p:nvSpPr>
          <p:spPr bwMode="auto">
            <a:xfrm>
              <a:off x="5762934" y="37668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" name="Oval 51"/>
            <p:cNvSpPr>
              <a:spLocks noChangeArrowheads="1"/>
            </p:cNvSpPr>
            <p:nvPr/>
          </p:nvSpPr>
          <p:spPr bwMode="auto">
            <a:xfrm>
              <a:off x="5948672" y="371762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" name="Oval 52"/>
            <p:cNvSpPr>
              <a:spLocks noChangeArrowheads="1"/>
            </p:cNvSpPr>
            <p:nvPr/>
          </p:nvSpPr>
          <p:spPr bwMode="auto">
            <a:xfrm>
              <a:off x="5902634" y="371762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" name="Oval 53"/>
            <p:cNvSpPr>
              <a:spLocks noChangeArrowheads="1"/>
            </p:cNvSpPr>
            <p:nvPr/>
          </p:nvSpPr>
          <p:spPr bwMode="auto">
            <a:xfrm>
              <a:off x="5856597" y="371762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5" name="Oval 54"/>
            <p:cNvSpPr>
              <a:spLocks noChangeArrowheads="1"/>
            </p:cNvSpPr>
            <p:nvPr/>
          </p:nvSpPr>
          <p:spPr bwMode="auto">
            <a:xfrm>
              <a:off x="5808972" y="371762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6" name="Oval 55"/>
            <p:cNvSpPr>
              <a:spLocks noChangeArrowheads="1"/>
            </p:cNvSpPr>
            <p:nvPr/>
          </p:nvSpPr>
          <p:spPr bwMode="auto">
            <a:xfrm>
              <a:off x="5716897" y="371762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7" name="Oval 56"/>
            <p:cNvSpPr>
              <a:spLocks noChangeArrowheads="1"/>
            </p:cNvSpPr>
            <p:nvPr/>
          </p:nvSpPr>
          <p:spPr bwMode="auto">
            <a:xfrm>
              <a:off x="5670859" y="371762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8" name="Oval 57"/>
            <p:cNvSpPr>
              <a:spLocks noChangeArrowheads="1"/>
            </p:cNvSpPr>
            <p:nvPr/>
          </p:nvSpPr>
          <p:spPr bwMode="auto">
            <a:xfrm>
              <a:off x="5624822" y="371762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9" name="Oval 58"/>
            <p:cNvSpPr>
              <a:spLocks noChangeArrowheads="1"/>
            </p:cNvSpPr>
            <p:nvPr/>
          </p:nvSpPr>
          <p:spPr bwMode="auto">
            <a:xfrm>
              <a:off x="5577197" y="371762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" name="Oval 59"/>
            <p:cNvSpPr>
              <a:spLocks noChangeArrowheads="1"/>
            </p:cNvSpPr>
            <p:nvPr/>
          </p:nvSpPr>
          <p:spPr bwMode="auto">
            <a:xfrm>
              <a:off x="5531159" y="371762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1" name="Oval 60"/>
            <p:cNvSpPr>
              <a:spLocks noChangeArrowheads="1"/>
            </p:cNvSpPr>
            <p:nvPr/>
          </p:nvSpPr>
          <p:spPr bwMode="auto">
            <a:xfrm>
              <a:off x="5485122" y="371762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" name="Oval 61"/>
            <p:cNvSpPr>
              <a:spLocks noChangeArrowheads="1"/>
            </p:cNvSpPr>
            <p:nvPr/>
          </p:nvSpPr>
          <p:spPr bwMode="auto">
            <a:xfrm>
              <a:off x="5439084" y="371762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" name="Oval 62"/>
            <p:cNvSpPr>
              <a:spLocks noChangeArrowheads="1"/>
            </p:cNvSpPr>
            <p:nvPr/>
          </p:nvSpPr>
          <p:spPr bwMode="auto">
            <a:xfrm>
              <a:off x="5762934" y="371762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4" name="Oval 63"/>
            <p:cNvSpPr>
              <a:spLocks noChangeArrowheads="1"/>
            </p:cNvSpPr>
            <p:nvPr/>
          </p:nvSpPr>
          <p:spPr bwMode="auto">
            <a:xfrm>
              <a:off x="5948672" y="367000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5" name="Oval 64"/>
            <p:cNvSpPr>
              <a:spLocks noChangeArrowheads="1"/>
            </p:cNvSpPr>
            <p:nvPr/>
          </p:nvSpPr>
          <p:spPr bwMode="auto">
            <a:xfrm>
              <a:off x="5902634" y="367000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6" name="Oval 65"/>
            <p:cNvSpPr>
              <a:spLocks noChangeArrowheads="1"/>
            </p:cNvSpPr>
            <p:nvPr/>
          </p:nvSpPr>
          <p:spPr bwMode="auto">
            <a:xfrm>
              <a:off x="5856597" y="367000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7" name="Oval 66"/>
            <p:cNvSpPr>
              <a:spLocks noChangeArrowheads="1"/>
            </p:cNvSpPr>
            <p:nvPr/>
          </p:nvSpPr>
          <p:spPr bwMode="auto">
            <a:xfrm>
              <a:off x="5808972" y="367000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8" name="Oval 67"/>
            <p:cNvSpPr>
              <a:spLocks noChangeArrowheads="1"/>
            </p:cNvSpPr>
            <p:nvPr/>
          </p:nvSpPr>
          <p:spPr bwMode="auto">
            <a:xfrm>
              <a:off x="5716897" y="367000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9" name="Oval 68"/>
            <p:cNvSpPr>
              <a:spLocks noChangeArrowheads="1"/>
            </p:cNvSpPr>
            <p:nvPr/>
          </p:nvSpPr>
          <p:spPr bwMode="auto">
            <a:xfrm>
              <a:off x="5670859" y="367000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0" name="Oval 69"/>
            <p:cNvSpPr>
              <a:spLocks noChangeArrowheads="1"/>
            </p:cNvSpPr>
            <p:nvPr/>
          </p:nvSpPr>
          <p:spPr bwMode="auto">
            <a:xfrm>
              <a:off x="5624822" y="367000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1" name="Oval 70"/>
            <p:cNvSpPr>
              <a:spLocks noChangeArrowheads="1"/>
            </p:cNvSpPr>
            <p:nvPr/>
          </p:nvSpPr>
          <p:spPr bwMode="auto">
            <a:xfrm>
              <a:off x="5577197" y="367000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" name="Oval 71"/>
            <p:cNvSpPr>
              <a:spLocks noChangeArrowheads="1"/>
            </p:cNvSpPr>
            <p:nvPr/>
          </p:nvSpPr>
          <p:spPr bwMode="auto">
            <a:xfrm>
              <a:off x="5531159" y="367000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" name="Oval 72"/>
            <p:cNvSpPr>
              <a:spLocks noChangeArrowheads="1"/>
            </p:cNvSpPr>
            <p:nvPr/>
          </p:nvSpPr>
          <p:spPr bwMode="auto">
            <a:xfrm>
              <a:off x="5485122" y="367000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4" name="Oval 73"/>
            <p:cNvSpPr>
              <a:spLocks noChangeArrowheads="1"/>
            </p:cNvSpPr>
            <p:nvPr/>
          </p:nvSpPr>
          <p:spPr bwMode="auto">
            <a:xfrm>
              <a:off x="5439084" y="367000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5" name="Oval 74"/>
            <p:cNvSpPr>
              <a:spLocks noChangeArrowheads="1"/>
            </p:cNvSpPr>
            <p:nvPr/>
          </p:nvSpPr>
          <p:spPr bwMode="auto">
            <a:xfrm>
              <a:off x="5762934" y="367000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6" name="Oval 75"/>
            <p:cNvSpPr>
              <a:spLocks noChangeArrowheads="1"/>
            </p:cNvSpPr>
            <p:nvPr/>
          </p:nvSpPr>
          <p:spPr bwMode="auto">
            <a:xfrm>
              <a:off x="5948672" y="36207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7" name="Oval 76"/>
            <p:cNvSpPr>
              <a:spLocks noChangeArrowheads="1"/>
            </p:cNvSpPr>
            <p:nvPr/>
          </p:nvSpPr>
          <p:spPr bwMode="auto">
            <a:xfrm>
              <a:off x="5902634" y="36207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8" name="Oval 77"/>
            <p:cNvSpPr>
              <a:spLocks noChangeArrowheads="1"/>
            </p:cNvSpPr>
            <p:nvPr/>
          </p:nvSpPr>
          <p:spPr bwMode="auto">
            <a:xfrm>
              <a:off x="5856597" y="36207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9" name="Oval 78"/>
            <p:cNvSpPr>
              <a:spLocks noChangeArrowheads="1"/>
            </p:cNvSpPr>
            <p:nvPr/>
          </p:nvSpPr>
          <p:spPr bwMode="auto">
            <a:xfrm>
              <a:off x="5808972" y="36207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0" name="Oval 79"/>
            <p:cNvSpPr>
              <a:spLocks noChangeArrowheads="1"/>
            </p:cNvSpPr>
            <p:nvPr/>
          </p:nvSpPr>
          <p:spPr bwMode="auto">
            <a:xfrm>
              <a:off x="5716897" y="36207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1" name="Oval 80"/>
            <p:cNvSpPr>
              <a:spLocks noChangeArrowheads="1"/>
            </p:cNvSpPr>
            <p:nvPr/>
          </p:nvSpPr>
          <p:spPr bwMode="auto">
            <a:xfrm>
              <a:off x="5670859" y="36207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2" name="Oval 81"/>
            <p:cNvSpPr>
              <a:spLocks noChangeArrowheads="1"/>
            </p:cNvSpPr>
            <p:nvPr/>
          </p:nvSpPr>
          <p:spPr bwMode="auto">
            <a:xfrm>
              <a:off x="5624822" y="36207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" name="Oval 82"/>
            <p:cNvSpPr>
              <a:spLocks noChangeArrowheads="1"/>
            </p:cNvSpPr>
            <p:nvPr/>
          </p:nvSpPr>
          <p:spPr bwMode="auto">
            <a:xfrm>
              <a:off x="5577197" y="36207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4" name="Oval 83"/>
            <p:cNvSpPr>
              <a:spLocks noChangeArrowheads="1"/>
            </p:cNvSpPr>
            <p:nvPr/>
          </p:nvSpPr>
          <p:spPr bwMode="auto">
            <a:xfrm>
              <a:off x="5531159" y="36207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5" name="Oval 84"/>
            <p:cNvSpPr>
              <a:spLocks noChangeArrowheads="1"/>
            </p:cNvSpPr>
            <p:nvPr/>
          </p:nvSpPr>
          <p:spPr bwMode="auto">
            <a:xfrm>
              <a:off x="5485122" y="36207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6" name="Oval 85"/>
            <p:cNvSpPr>
              <a:spLocks noChangeArrowheads="1"/>
            </p:cNvSpPr>
            <p:nvPr/>
          </p:nvSpPr>
          <p:spPr bwMode="auto">
            <a:xfrm>
              <a:off x="5439084" y="36207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7" name="Oval 86"/>
            <p:cNvSpPr>
              <a:spLocks noChangeArrowheads="1"/>
            </p:cNvSpPr>
            <p:nvPr/>
          </p:nvSpPr>
          <p:spPr bwMode="auto">
            <a:xfrm>
              <a:off x="5762934" y="36207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8" name="Oval 87"/>
            <p:cNvSpPr>
              <a:spLocks noChangeArrowheads="1"/>
            </p:cNvSpPr>
            <p:nvPr/>
          </p:nvSpPr>
          <p:spPr bwMode="auto">
            <a:xfrm>
              <a:off x="5948672" y="35255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9" name="Oval 88"/>
            <p:cNvSpPr>
              <a:spLocks noChangeArrowheads="1"/>
            </p:cNvSpPr>
            <p:nvPr/>
          </p:nvSpPr>
          <p:spPr bwMode="auto">
            <a:xfrm>
              <a:off x="5902634" y="35255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0" name="Oval 89"/>
            <p:cNvSpPr>
              <a:spLocks noChangeArrowheads="1"/>
            </p:cNvSpPr>
            <p:nvPr/>
          </p:nvSpPr>
          <p:spPr bwMode="auto">
            <a:xfrm>
              <a:off x="5856597" y="35255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" name="Oval 90"/>
            <p:cNvSpPr>
              <a:spLocks noChangeArrowheads="1"/>
            </p:cNvSpPr>
            <p:nvPr/>
          </p:nvSpPr>
          <p:spPr bwMode="auto">
            <a:xfrm>
              <a:off x="5808972" y="35255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2" name="Oval 91"/>
            <p:cNvSpPr>
              <a:spLocks noChangeArrowheads="1"/>
            </p:cNvSpPr>
            <p:nvPr/>
          </p:nvSpPr>
          <p:spPr bwMode="auto">
            <a:xfrm>
              <a:off x="5716897" y="35255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" name="Oval 92"/>
            <p:cNvSpPr>
              <a:spLocks noChangeArrowheads="1"/>
            </p:cNvSpPr>
            <p:nvPr/>
          </p:nvSpPr>
          <p:spPr bwMode="auto">
            <a:xfrm>
              <a:off x="5670859" y="35255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" name="Oval 93"/>
            <p:cNvSpPr>
              <a:spLocks noChangeArrowheads="1"/>
            </p:cNvSpPr>
            <p:nvPr/>
          </p:nvSpPr>
          <p:spPr bwMode="auto">
            <a:xfrm>
              <a:off x="5624822" y="35255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5" name="Oval 94"/>
            <p:cNvSpPr>
              <a:spLocks noChangeArrowheads="1"/>
            </p:cNvSpPr>
            <p:nvPr/>
          </p:nvSpPr>
          <p:spPr bwMode="auto">
            <a:xfrm>
              <a:off x="5577197" y="35255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6" name="Oval 95"/>
            <p:cNvSpPr>
              <a:spLocks noChangeArrowheads="1"/>
            </p:cNvSpPr>
            <p:nvPr/>
          </p:nvSpPr>
          <p:spPr bwMode="auto">
            <a:xfrm>
              <a:off x="5531159" y="35255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7" name="Oval 96"/>
            <p:cNvSpPr>
              <a:spLocks noChangeArrowheads="1"/>
            </p:cNvSpPr>
            <p:nvPr/>
          </p:nvSpPr>
          <p:spPr bwMode="auto">
            <a:xfrm>
              <a:off x="5485122" y="35255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8" name="Oval 97"/>
            <p:cNvSpPr>
              <a:spLocks noChangeArrowheads="1"/>
            </p:cNvSpPr>
            <p:nvPr/>
          </p:nvSpPr>
          <p:spPr bwMode="auto">
            <a:xfrm>
              <a:off x="5439084" y="35255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9" name="Oval 98"/>
            <p:cNvSpPr>
              <a:spLocks noChangeArrowheads="1"/>
            </p:cNvSpPr>
            <p:nvPr/>
          </p:nvSpPr>
          <p:spPr bwMode="auto">
            <a:xfrm>
              <a:off x="5762934" y="35255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00" name="Down Arrow 999"/>
          <p:cNvSpPr/>
          <p:nvPr/>
        </p:nvSpPr>
        <p:spPr bwMode="auto">
          <a:xfrm rot="5400000" flipH="1">
            <a:off x="5104134" y="3539196"/>
            <a:ext cx="144016" cy="360040"/>
          </a:xfrm>
          <a:prstGeom prst="downArrow">
            <a:avLst>
              <a:gd name="adj1" fmla="val 50000"/>
              <a:gd name="adj2" fmla="val 6763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sp>
        <p:nvSpPr>
          <p:cNvPr id="1001" name="Text Box 324"/>
          <p:cNvSpPr txBox="1">
            <a:spLocks noChangeArrowheads="1"/>
          </p:cNvSpPr>
          <p:nvPr/>
        </p:nvSpPr>
        <p:spPr bwMode="auto">
          <a:xfrm>
            <a:off x="6121585" y="3479268"/>
            <a:ext cx="3024336" cy="440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Pick 96 colonies into trypsin (round-bottomed wells)</a:t>
            </a:r>
          </a:p>
          <a:p>
            <a:r>
              <a:rPr lang="en-GB" sz="1000" dirty="0" smtClean="0">
                <a:solidFill>
                  <a:srgbClr val="000000"/>
                </a:solidFill>
              </a:rPr>
              <a:t>Add media and transfer to flat-bottomed wells plate.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1004" name="Text Box 324"/>
          <p:cNvSpPr txBox="1">
            <a:spLocks noChangeArrowheads="1"/>
          </p:cNvSpPr>
          <p:nvPr/>
        </p:nvSpPr>
        <p:spPr bwMode="auto">
          <a:xfrm>
            <a:off x="3765663" y="5414054"/>
            <a:ext cx="4133131" cy="45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b="1" dirty="0" smtClean="0">
                <a:solidFill>
                  <a:srgbClr val="000000"/>
                </a:solidFill>
              </a:rPr>
              <a:t>Thaw and expand</a:t>
            </a:r>
            <a:r>
              <a:rPr lang="en-GB" sz="1000" dirty="0" smtClean="0">
                <a:solidFill>
                  <a:srgbClr val="000000"/>
                </a:solidFill>
              </a:rPr>
              <a:t>: QC passes pooled (~4 tubes : 1 well) into </a:t>
            </a:r>
            <a:r>
              <a:rPr lang="en-GB" sz="1000" b="1" dirty="0" smtClean="0">
                <a:solidFill>
                  <a:srgbClr val="000000"/>
                </a:solidFill>
              </a:rPr>
              <a:t>one</a:t>
            </a:r>
            <a:r>
              <a:rPr lang="en-GB" sz="1000" dirty="0" smtClean="0">
                <a:solidFill>
                  <a:srgbClr val="000000"/>
                </a:solidFill>
              </a:rPr>
              <a:t> 12-well plate well and then later expanded into </a:t>
            </a:r>
            <a:r>
              <a:rPr lang="en-GB" sz="1000" b="1" dirty="0" smtClean="0">
                <a:solidFill>
                  <a:srgbClr val="000000"/>
                </a:solidFill>
              </a:rPr>
              <a:t>two </a:t>
            </a:r>
            <a:r>
              <a:rPr lang="en-GB" sz="1000" dirty="0" smtClean="0">
                <a:solidFill>
                  <a:srgbClr val="000000"/>
                </a:solidFill>
              </a:rPr>
              <a:t>6-well plate wells (no drugs).</a:t>
            </a:r>
          </a:p>
        </p:txBody>
      </p:sp>
      <p:sp>
        <p:nvSpPr>
          <p:cNvPr id="1023" name="Text Box 324"/>
          <p:cNvSpPr txBox="1">
            <a:spLocks noChangeArrowheads="1"/>
          </p:cNvSpPr>
          <p:nvPr/>
        </p:nvSpPr>
        <p:spPr bwMode="auto">
          <a:xfrm>
            <a:off x="1599932" y="6445257"/>
            <a:ext cx="1079531" cy="445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pPr algn="ctr"/>
            <a:r>
              <a:rPr lang="en-GB" sz="1000" b="1" dirty="0" smtClean="0">
                <a:solidFill>
                  <a:srgbClr val="000000"/>
                </a:solidFill>
              </a:rPr>
              <a:t>Archive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smtClean="0">
                <a:solidFill>
                  <a:srgbClr val="000000"/>
                </a:solidFill>
              </a:rPr>
              <a:t>one well:</a:t>
            </a:r>
          </a:p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1ml </a:t>
            </a:r>
            <a:r>
              <a:rPr lang="en-GB" sz="1000" dirty="0" err="1" smtClean="0">
                <a:solidFill>
                  <a:srgbClr val="000000"/>
                </a:solidFill>
              </a:rPr>
              <a:t>Cryo</a:t>
            </a:r>
            <a:r>
              <a:rPr lang="en-GB" sz="1000" dirty="0" smtClean="0">
                <a:solidFill>
                  <a:srgbClr val="000000"/>
                </a:solidFill>
              </a:rPr>
              <a:t>-vial(s)</a:t>
            </a:r>
          </a:p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(no drugs)</a:t>
            </a:r>
          </a:p>
        </p:txBody>
      </p:sp>
      <p:grpSp>
        <p:nvGrpSpPr>
          <p:cNvPr id="1026" name="Group 201"/>
          <p:cNvGrpSpPr>
            <a:grpSpLocks/>
          </p:cNvGrpSpPr>
          <p:nvPr/>
        </p:nvGrpSpPr>
        <p:grpSpPr bwMode="auto">
          <a:xfrm>
            <a:off x="3059225" y="6950450"/>
            <a:ext cx="400050" cy="400050"/>
            <a:chOff x="1259" y="2468"/>
            <a:chExt cx="252" cy="252"/>
          </a:xfrm>
        </p:grpSpPr>
        <p:sp>
          <p:nvSpPr>
            <p:cNvPr id="1027" name="Oval 202"/>
            <p:cNvSpPr>
              <a:spLocks noChangeArrowheads="1"/>
            </p:cNvSpPr>
            <p:nvPr/>
          </p:nvSpPr>
          <p:spPr bwMode="auto">
            <a:xfrm>
              <a:off x="1259" y="2468"/>
              <a:ext cx="252" cy="252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" name="Oval 203"/>
            <p:cNvSpPr>
              <a:spLocks noChangeArrowheads="1"/>
            </p:cNvSpPr>
            <p:nvPr/>
          </p:nvSpPr>
          <p:spPr bwMode="auto">
            <a:xfrm>
              <a:off x="1334" y="2514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" name="Oval 204"/>
            <p:cNvSpPr>
              <a:spLocks noChangeArrowheads="1"/>
            </p:cNvSpPr>
            <p:nvPr/>
          </p:nvSpPr>
          <p:spPr bwMode="auto">
            <a:xfrm>
              <a:off x="1357" y="2581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" name="Oval 205"/>
            <p:cNvSpPr>
              <a:spLocks noChangeArrowheads="1"/>
            </p:cNvSpPr>
            <p:nvPr/>
          </p:nvSpPr>
          <p:spPr bwMode="auto">
            <a:xfrm>
              <a:off x="1425" y="2536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" name="Oval 206"/>
            <p:cNvSpPr>
              <a:spLocks noChangeArrowheads="1"/>
            </p:cNvSpPr>
            <p:nvPr/>
          </p:nvSpPr>
          <p:spPr bwMode="auto">
            <a:xfrm>
              <a:off x="1311" y="2627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" name="Oval 207"/>
            <p:cNvSpPr>
              <a:spLocks noChangeArrowheads="1"/>
            </p:cNvSpPr>
            <p:nvPr/>
          </p:nvSpPr>
          <p:spPr bwMode="auto">
            <a:xfrm>
              <a:off x="1447" y="2649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" name="Oval 208"/>
            <p:cNvSpPr>
              <a:spLocks noChangeArrowheads="1"/>
            </p:cNvSpPr>
            <p:nvPr/>
          </p:nvSpPr>
          <p:spPr bwMode="auto">
            <a:xfrm>
              <a:off x="1470" y="2581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Oval 209"/>
            <p:cNvSpPr>
              <a:spLocks noChangeArrowheads="1"/>
            </p:cNvSpPr>
            <p:nvPr/>
          </p:nvSpPr>
          <p:spPr bwMode="auto">
            <a:xfrm>
              <a:off x="1402" y="2491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Oval 210"/>
            <p:cNvSpPr>
              <a:spLocks noChangeArrowheads="1"/>
            </p:cNvSpPr>
            <p:nvPr/>
          </p:nvSpPr>
          <p:spPr bwMode="auto">
            <a:xfrm>
              <a:off x="1289" y="2559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Oval 211"/>
            <p:cNvSpPr>
              <a:spLocks noChangeArrowheads="1"/>
            </p:cNvSpPr>
            <p:nvPr/>
          </p:nvSpPr>
          <p:spPr bwMode="auto">
            <a:xfrm>
              <a:off x="1334" y="2581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Oval 212"/>
            <p:cNvSpPr>
              <a:spLocks noChangeArrowheads="1"/>
            </p:cNvSpPr>
            <p:nvPr/>
          </p:nvSpPr>
          <p:spPr bwMode="auto">
            <a:xfrm>
              <a:off x="1379" y="2672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" name="Oval 213"/>
            <p:cNvSpPr>
              <a:spLocks noChangeArrowheads="1"/>
            </p:cNvSpPr>
            <p:nvPr/>
          </p:nvSpPr>
          <p:spPr bwMode="auto">
            <a:xfrm>
              <a:off x="1379" y="2536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" name="Oval 214"/>
            <p:cNvSpPr>
              <a:spLocks noChangeArrowheads="1"/>
            </p:cNvSpPr>
            <p:nvPr/>
          </p:nvSpPr>
          <p:spPr bwMode="auto">
            <a:xfrm>
              <a:off x="1289" y="2604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Oval 215"/>
            <p:cNvSpPr>
              <a:spLocks noChangeArrowheads="1"/>
            </p:cNvSpPr>
            <p:nvPr/>
          </p:nvSpPr>
          <p:spPr bwMode="auto">
            <a:xfrm>
              <a:off x="1334" y="2695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Oval 216"/>
            <p:cNvSpPr>
              <a:spLocks noChangeArrowheads="1"/>
            </p:cNvSpPr>
            <p:nvPr/>
          </p:nvSpPr>
          <p:spPr bwMode="auto">
            <a:xfrm>
              <a:off x="1470" y="2536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Oval 217"/>
            <p:cNvSpPr>
              <a:spLocks noChangeArrowheads="1"/>
            </p:cNvSpPr>
            <p:nvPr/>
          </p:nvSpPr>
          <p:spPr bwMode="auto">
            <a:xfrm>
              <a:off x="1447" y="2581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Oval 218"/>
            <p:cNvSpPr>
              <a:spLocks noChangeArrowheads="1"/>
            </p:cNvSpPr>
            <p:nvPr/>
          </p:nvSpPr>
          <p:spPr bwMode="auto">
            <a:xfrm>
              <a:off x="1402" y="2604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Oval 219"/>
            <p:cNvSpPr>
              <a:spLocks noChangeArrowheads="1"/>
            </p:cNvSpPr>
            <p:nvPr/>
          </p:nvSpPr>
          <p:spPr bwMode="auto">
            <a:xfrm>
              <a:off x="1447" y="2627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Oval 220"/>
            <p:cNvSpPr>
              <a:spLocks noChangeArrowheads="1"/>
            </p:cNvSpPr>
            <p:nvPr/>
          </p:nvSpPr>
          <p:spPr bwMode="auto">
            <a:xfrm>
              <a:off x="1357" y="2649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Oval 221"/>
            <p:cNvSpPr>
              <a:spLocks noChangeArrowheads="1"/>
            </p:cNvSpPr>
            <p:nvPr/>
          </p:nvSpPr>
          <p:spPr bwMode="auto">
            <a:xfrm>
              <a:off x="1425" y="2695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Oval 222"/>
            <p:cNvSpPr>
              <a:spLocks noChangeArrowheads="1"/>
            </p:cNvSpPr>
            <p:nvPr/>
          </p:nvSpPr>
          <p:spPr bwMode="auto">
            <a:xfrm>
              <a:off x="1334" y="2513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3" name="Text Box 324"/>
          <p:cNvSpPr txBox="1">
            <a:spLocks noChangeArrowheads="1"/>
          </p:cNvSpPr>
          <p:nvPr/>
        </p:nvSpPr>
        <p:spPr bwMode="auto">
          <a:xfrm>
            <a:off x="337194" y="6282658"/>
            <a:ext cx="1130703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pPr algn="ctr"/>
            <a:r>
              <a:rPr lang="en-GB" sz="1600" b="1" i="1" dirty="0" smtClean="0">
                <a:solidFill>
                  <a:srgbClr val="000000"/>
                </a:solidFill>
              </a:rPr>
              <a:t>‘XEP_A01’</a:t>
            </a:r>
          </a:p>
        </p:txBody>
      </p:sp>
      <p:sp>
        <p:nvSpPr>
          <p:cNvPr id="1054" name="Bent Arrow 1053"/>
          <p:cNvSpPr/>
          <p:nvPr/>
        </p:nvSpPr>
        <p:spPr bwMode="auto">
          <a:xfrm rot="5400000">
            <a:off x="2733458" y="1728286"/>
            <a:ext cx="360040" cy="836327"/>
          </a:xfrm>
          <a:prstGeom prst="bentArrow">
            <a:avLst>
              <a:gd name="adj1" fmla="val 19709"/>
              <a:gd name="adj2" fmla="val 18827"/>
              <a:gd name="adj3" fmla="val 26764"/>
              <a:gd name="adj4" fmla="val 4375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sp>
        <p:nvSpPr>
          <p:cNvPr id="1090" name="Left Brace 1089"/>
          <p:cNvSpPr/>
          <p:nvPr/>
        </p:nvSpPr>
        <p:spPr>
          <a:xfrm>
            <a:off x="2623806" y="3330644"/>
            <a:ext cx="361540" cy="1784528"/>
          </a:xfrm>
          <a:prstGeom prst="leftBrace">
            <a:avLst>
              <a:gd name="adj1" fmla="val 2940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0" name="Picture 1189" descr="cryovial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393" y="5974986"/>
            <a:ext cx="530038" cy="508836"/>
          </a:xfrm>
          <a:prstGeom prst="rect">
            <a:avLst/>
          </a:prstGeom>
        </p:spPr>
      </p:pic>
      <p:grpSp>
        <p:nvGrpSpPr>
          <p:cNvPr id="1089" name="Group 1088"/>
          <p:cNvGrpSpPr/>
          <p:nvPr/>
        </p:nvGrpSpPr>
        <p:grpSpPr>
          <a:xfrm>
            <a:off x="4371540" y="7965166"/>
            <a:ext cx="288032" cy="288032"/>
            <a:chOff x="4371540" y="7838161"/>
            <a:chExt cx="288032" cy="288032"/>
          </a:xfrm>
        </p:grpSpPr>
        <p:sp>
          <p:nvSpPr>
            <p:cNvPr id="1417" name="AutoShape 2"/>
            <p:cNvSpPr>
              <a:spLocks noChangeArrowheads="1"/>
            </p:cNvSpPr>
            <p:nvPr/>
          </p:nvSpPr>
          <p:spPr bwMode="auto">
            <a:xfrm>
              <a:off x="4371540" y="7838161"/>
              <a:ext cx="288032" cy="288032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9" name="Oval 9"/>
            <p:cNvSpPr>
              <a:spLocks noChangeArrowheads="1"/>
            </p:cNvSpPr>
            <p:nvPr/>
          </p:nvSpPr>
          <p:spPr bwMode="auto">
            <a:xfrm>
              <a:off x="4586200" y="7910739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0" name="Oval 10"/>
            <p:cNvSpPr>
              <a:spLocks noChangeArrowheads="1"/>
            </p:cNvSpPr>
            <p:nvPr/>
          </p:nvSpPr>
          <p:spPr bwMode="auto">
            <a:xfrm>
              <a:off x="4538575" y="7910739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1" name="Oval 11"/>
            <p:cNvSpPr>
              <a:spLocks noChangeArrowheads="1"/>
            </p:cNvSpPr>
            <p:nvPr/>
          </p:nvSpPr>
          <p:spPr bwMode="auto">
            <a:xfrm>
              <a:off x="4492537" y="7910739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2" name="Oval 12"/>
            <p:cNvSpPr>
              <a:spLocks noChangeArrowheads="1"/>
            </p:cNvSpPr>
            <p:nvPr/>
          </p:nvSpPr>
          <p:spPr bwMode="auto">
            <a:xfrm>
              <a:off x="4446500" y="7910739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" name="Oval 13"/>
            <p:cNvSpPr>
              <a:spLocks noChangeArrowheads="1"/>
            </p:cNvSpPr>
            <p:nvPr/>
          </p:nvSpPr>
          <p:spPr bwMode="auto">
            <a:xfrm>
              <a:off x="4400462" y="7910739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4" name="Oval 57"/>
            <p:cNvSpPr>
              <a:spLocks noChangeArrowheads="1"/>
            </p:cNvSpPr>
            <p:nvPr/>
          </p:nvSpPr>
          <p:spPr bwMode="auto">
            <a:xfrm>
              <a:off x="4586200" y="8055202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5" name="Oval 58"/>
            <p:cNvSpPr>
              <a:spLocks noChangeArrowheads="1"/>
            </p:cNvSpPr>
            <p:nvPr/>
          </p:nvSpPr>
          <p:spPr bwMode="auto">
            <a:xfrm>
              <a:off x="4538575" y="8055202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6" name="Oval 59"/>
            <p:cNvSpPr>
              <a:spLocks noChangeArrowheads="1"/>
            </p:cNvSpPr>
            <p:nvPr/>
          </p:nvSpPr>
          <p:spPr bwMode="auto">
            <a:xfrm>
              <a:off x="4492537" y="8055202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7" name="Oval 60"/>
            <p:cNvSpPr>
              <a:spLocks noChangeArrowheads="1"/>
            </p:cNvSpPr>
            <p:nvPr/>
          </p:nvSpPr>
          <p:spPr bwMode="auto">
            <a:xfrm>
              <a:off x="4446500" y="8055202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8" name="Oval 61"/>
            <p:cNvSpPr>
              <a:spLocks noChangeArrowheads="1"/>
            </p:cNvSpPr>
            <p:nvPr/>
          </p:nvSpPr>
          <p:spPr bwMode="auto">
            <a:xfrm>
              <a:off x="4400462" y="8055202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9" name="Oval 69"/>
            <p:cNvSpPr>
              <a:spLocks noChangeArrowheads="1"/>
            </p:cNvSpPr>
            <p:nvPr/>
          </p:nvSpPr>
          <p:spPr bwMode="auto">
            <a:xfrm>
              <a:off x="4586200" y="800757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0" name="Oval 70"/>
            <p:cNvSpPr>
              <a:spLocks noChangeArrowheads="1"/>
            </p:cNvSpPr>
            <p:nvPr/>
          </p:nvSpPr>
          <p:spPr bwMode="auto">
            <a:xfrm>
              <a:off x="4538575" y="800757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1" name="Oval 71"/>
            <p:cNvSpPr>
              <a:spLocks noChangeArrowheads="1"/>
            </p:cNvSpPr>
            <p:nvPr/>
          </p:nvSpPr>
          <p:spPr bwMode="auto">
            <a:xfrm>
              <a:off x="4492537" y="800757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2" name="Oval 72"/>
            <p:cNvSpPr>
              <a:spLocks noChangeArrowheads="1"/>
            </p:cNvSpPr>
            <p:nvPr/>
          </p:nvSpPr>
          <p:spPr bwMode="auto">
            <a:xfrm>
              <a:off x="4446500" y="800757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" name="Oval 73"/>
            <p:cNvSpPr>
              <a:spLocks noChangeArrowheads="1"/>
            </p:cNvSpPr>
            <p:nvPr/>
          </p:nvSpPr>
          <p:spPr bwMode="auto">
            <a:xfrm>
              <a:off x="4400462" y="800757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" name="Oval 81"/>
            <p:cNvSpPr>
              <a:spLocks noChangeArrowheads="1"/>
            </p:cNvSpPr>
            <p:nvPr/>
          </p:nvSpPr>
          <p:spPr bwMode="auto">
            <a:xfrm>
              <a:off x="4586200" y="795836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" name="Oval 82"/>
            <p:cNvSpPr>
              <a:spLocks noChangeArrowheads="1"/>
            </p:cNvSpPr>
            <p:nvPr/>
          </p:nvSpPr>
          <p:spPr bwMode="auto">
            <a:xfrm>
              <a:off x="4538575" y="795836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" name="Oval 83"/>
            <p:cNvSpPr>
              <a:spLocks noChangeArrowheads="1"/>
            </p:cNvSpPr>
            <p:nvPr/>
          </p:nvSpPr>
          <p:spPr bwMode="auto">
            <a:xfrm>
              <a:off x="4492537" y="795836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" name="Oval 84"/>
            <p:cNvSpPr>
              <a:spLocks noChangeArrowheads="1"/>
            </p:cNvSpPr>
            <p:nvPr/>
          </p:nvSpPr>
          <p:spPr bwMode="auto">
            <a:xfrm>
              <a:off x="4446500" y="795836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" name="Oval 85"/>
            <p:cNvSpPr>
              <a:spLocks noChangeArrowheads="1"/>
            </p:cNvSpPr>
            <p:nvPr/>
          </p:nvSpPr>
          <p:spPr bwMode="auto">
            <a:xfrm>
              <a:off x="4400462" y="795836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" name="Oval 93"/>
            <p:cNvSpPr>
              <a:spLocks noChangeArrowheads="1"/>
            </p:cNvSpPr>
            <p:nvPr/>
          </p:nvSpPr>
          <p:spPr bwMode="auto">
            <a:xfrm>
              <a:off x="4586200" y="786311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" name="Oval 94"/>
            <p:cNvSpPr>
              <a:spLocks noChangeArrowheads="1"/>
            </p:cNvSpPr>
            <p:nvPr/>
          </p:nvSpPr>
          <p:spPr bwMode="auto">
            <a:xfrm>
              <a:off x="4538575" y="786311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" name="Oval 95"/>
            <p:cNvSpPr>
              <a:spLocks noChangeArrowheads="1"/>
            </p:cNvSpPr>
            <p:nvPr/>
          </p:nvSpPr>
          <p:spPr bwMode="auto">
            <a:xfrm>
              <a:off x="4492537" y="786311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2" name="Oval 96"/>
            <p:cNvSpPr>
              <a:spLocks noChangeArrowheads="1"/>
            </p:cNvSpPr>
            <p:nvPr/>
          </p:nvSpPr>
          <p:spPr bwMode="auto">
            <a:xfrm>
              <a:off x="4446500" y="786311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" name="Oval 97"/>
            <p:cNvSpPr>
              <a:spLocks noChangeArrowheads="1"/>
            </p:cNvSpPr>
            <p:nvPr/>
          </p:nvSpPr>
          <p:spPr bwMode="auto">
            <a:xfrm>
              <a:off x="4400462" y="7863114"/>
              <a:ext cx="44450" cy="4603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44" name="Down Arrow 1443"/>
          <p:cNvSpPr/>
          <p:nvPr/>
        </p:nvSpPr>
        <p:spPr bwMode="auto">
          <a:xfrm rot="16200000">
            <a:off x="4034118" y="7929163"/>
            <a:ext cx="144016" cy="360040"/>
          </a:xfrm>
          <a:prstGeom prst="downArrow">
            <a:avLst>
              <a:gd name="adj1" fmla="val 50000"/>
              <a:gd name="adj2" fmla="val 6763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sp>
        <p:nvSpPr>
          <p:cNvPr id="1548" name="Text Box 324"/>
          <p:cNvSpPr txBox="1">
            <a:spLocks noChangeArrowheads="1"/>
          </p:cNvSpPr>
          <p:nvPr/>
        </p:nvSpPr>
        <p:spPr bwMode="auto">
          <a:xfrm>
            <a:off x="2483778" y="7792699"/>
            <a:ext cx="864096" cy="395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pPr algn="ctr"/>
            <a:r>
              <a:rPr lang="en-GB" sz="1600" b="1" i="1" dirty="0" smtClean="0">
                <a:solidFill>
                  <a:srgbClr val="000000"/>
                </a:solidFill>
              </a:rPr>
              <a:t>‘SEP’</a:t>
            </a:r>
          </a:p>
        </p:txBody>
      </p:sp>
      <p:grpSp>
        <p:nvGrpSpPr>
          <p:cNvPr id="1074" name="Group 1073"/>
          <p:cNvGrpSpPr/>
          <p:nvPr/>
        </p:nvGrpSpPr>
        <p:grpSpPr>
          <a:xfrm>
            <a:off x="4396621" y="6921111"/>
            <a:ext cx="574675" cy="412750"/>
            <a:chOff x="4396621" y="6794106"/>
            <a:chExt cx="574675" cy="412750"/>
          </a:xfrm>
        </p:grpSpPr>
        <p:sp>
          <p:nvSpPr>
            <p:cNvPr id="1551" name="AutoShape 2"/>
            <p:cNvSpPr>
              <a:spLocks noChangeArrowheads="1"/>
            </p:cNvSpPr>
            <p:nvPr/>
          </p:nvSpPr>
          <p:spPr bwMode="auto">
            <a:xfrm>
              <a:off x="4396621" y="6794106"/>
              <a:ext cx="574675" cy="41275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2" name="Oval 3"/>
            <p:cNvSpPr>
              <a:spLocks noChangeArrowheads="1"/>
            </p:cNvSpPr>
            <p:nvPr/>
          </p:nvSpPr>
          <p:spPr bwMode="auto">
            <a:xfrm>
              <a:off x="4915734" y="68544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3" name="Oval 4"/>
            <p:cNvSpPr>
              <a:spLocks noChangeArrowheads="1"/>
            </p:cNvSpPr>
            <p:nvPr/>
          </p:nvSpPr>
          <p:spPr bwMode="auto">
            <a:xfrm>
              <a:off x="4869696" y="68544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4" name="Oval 5"/>
            <p:cNvSpPr>
              <a:spLocks noChangeArrowheads="1"/>
            </p:cNvSpPr>
            <p:nvPr/>
          </p:nvSpPr>
          <p:spPr bwMode="auto">
            <a:xfrm>
              <a:off x="4823659" y="68544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5" name="Oval 6"/>
            <p:cNvSpPr>
              <a:spLocks noChangeArrowheads="1"/>
            </p:cNvSpPr>
            <p:nvPr/>
          </p:nvSpPr>
          <p:spPr bwMode="auto">
            <a:xfrm>
              <a:off x="4776034" y="68544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" name="Oval 7"/>
            <p:cNvSpPr>
              <a:spLocks noChangeArrowheads="1"/>
            </p:cNvSpPr>
            <p:nvPr/>
          </p:nvSpPr>
          <p:spPr bwMode="auto">
            <a:xfrm>
              <a:off x="4683959" y="68544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" name="Oval 8"/>
            <p:cNvSpPr>
              <a:spLocks noChangeArrowheads="1"/>
            </p:cNvSpPr>
            <p:nvPr/>
          </p:nvSpPr>
          <p:spPr bwMode="auto">
            <a:xfrm>
              <a:off x="4637921" y="68544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8" name="Oval 9"/>
            <p:cNvSpPr>
              <a:spLocks noChangeArrowheads="1"/>
            </p:cNvSpPr>
            <p:nvPr/>
          </p:nvSpPr>
          <p:spPr bwMode="auto">
            <a:xfrm>
              <a:off x="4591884" y="68544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9" name="Oval 10"/>
            <p:cNvSpPr>
              <a:spLocks noChangeArrowheads="1"/>
            </p:cNvSpPr>
            <p:nvPr/>
          </p:nvSpPr>
          <p:spPr bwMode="auto">
            <a:xfrm>
              <a:off x="4544259" y="68544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0" name="Oval 11"/>
            <p:cNvSpPr>
              <a:spLocks noChangeArrowheads="1"/>
            </p:cNvSpPr>
            <p:nvPr/>
          </p:nvSpPr>
          <p:spPr bwMode="auto">
            <a:xfrm>
              <a:off x="4498221" y="68544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" name="Oval 12"/>
            <p:cNvSpPr>
              <a:spLocks noChangeArrowheads="1"/>
            </p:cNvSpPr>
            <p:nvPr/>
          </p:nvSpPr>
          <p:spPr bwMode="auto">
            <a:xfrm>
              <a:off x="4452184" y="68544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2" name="Oval 13"/>
            <p:cNvSpPr>
              <a:spLocks noChangeArrowheads="1"/>
            </p:cNvSpPr>
            <p:nvPr/>
          </p:nvSpPr>
          <p:spPr bwMode="auto">
            <a:xfrm>
              <a:off x="4406146" y="68544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3" name="Oval 14"/>
            <p:cNvSpPr>
              <a:spLocks noChangeArrowheads="1"/>
            </p:cNvSpPr>
            <p:nvPr/>
          </p:nvSpPr>
          <p:spPr bwMode="auto">
            <a:xfrm>
              <a:off x="4729996" y="68544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4" name="Oval 15"/>
            <p:cNvSpPr>
              <a:spLocks noChangeArrowheads="1"/>
            </p:cNvSpPr>
            <p:nvPr/>
          </p:nvSpPr>
          <p:spPr bwMode="auto">
            <a:xfrm>
              <a:off x="4915734" y="71433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5" name="Oval 16"/>
            <p:cNvSpPr>
              <a:spLocks noChangeArrowheads="1"/>
            </p:cNvSpPr>
            <p:nvPr/>
          </p:nvSpPr>
          <p:spPr bwMode="auto">
            <a:xfrm>
              <a:off x="4869696" y="71433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" name="Oval 17"/>
            <p:cNvSpPr>
              <a:spLocks noChangeArrowheads="1"/>
            </p:cNvSpPr>
            <p:nvPr/>
          </p:nvSpPr>
          <p:spPr bwMode="auto">
            <a:xfrm>
              <a:off x="4823659" y="71433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7" name="Oval 18"/>
            <p:cNvSpPr>
              <a:spLocks noChangeArrowheads="1"/>
            </p:cNvSpPr>
            <p:nvPr/>
          </p:nvSpPr>
          <p:spPr bwMode="auto">
            <a:xfrm>
              <a:off x="4776034" y="71433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8" name="Oval 19"/>
            <p:cNvSpPr>
              <a:spLocks noChangeArrowheads="1"/>
            </p:cNvSpPr>
            <p:nvPr/>
          </p:nvSpPr>
          <p:spPr bwMode="auto">
            <a:xfrm>
              <a:off x="4683959" y="71433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9" name="Oval 20"/>
            <p:cNvSpPr>
              <a:spLocks noChangeArrowheads="1"/>
            </p:cNvSpPr>
            <p:nvPr/>
          </p:nvSpPr>
          <p:spPr bwMode="auto">
            <a:xfrm>
              <a:off x="4637921" y="71433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0" name="Oval 21"/>
            <p:cNvSpPr>
              <a:spLocks noChangeArrowheads="1"/>
            </p:cNvSpPr>
            <p:nvPr/>
          </p:nvSpPr>
          <p:spPr bwMode="auto">
            <a:xfrm>
              <a:off x="4591884" y="71433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1" name="Oval 22"/>
            <p:cNvSpPr>
              <a:spLocks noChangeArrowheads="1"/>
            </p:cNvSpPr>
            <p:nvPr/>
          </p:nvSpPr>
          <p:spPr bwMode="auto">
            <a:xfrm>
              <a:off x="4544259" y="71433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2" name="Oval 23"/>
            <p:cNvSpPr>
              <a:spLocks noChangeArrowheads="1"/>
            </p:cNvSpPr>
            <p:nvPr/>
          </p:nvSpPr>
          <p:spPr bwMode="auto">
            <a:xfrm>
              <a:off x="4498221" y="71433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3" name="Oval 24"/>
            <p:cNvSpPr>
              <a:spLocks noChangeArrowheads="1"/>
            </p:cNvSpPr>
            <p:nvPr/>
          </p:nvSpPr>
          <p:spPr bwMode="auto">
            <a:xfrm>
              <a:off x="4452184" y="71433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4" name="Oval 25"/>
            <p:cNvSpPr>
              <a:spLocks noChangeArrowheads="1"/>
            </p:cNvSpPr>
            <p:nvPr/>
          </p:nvSpPr>
          <p:spPr bwMode="auto">
            <a:xfrm>
              <a:off x="4406146" y="71433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5" name="Oval 26"/>
            <p:cNvSpPr>
              <a:spLocks noChangeArrowheads="1"/>
            </p:cNvSpPr>
            <p:nvPr/>
          </p:nvSpPr>
          <p:spPr bwMode="auto">
            <a:xfrm>
              <a:off x="4729996" y="71433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6" name="Oval 27"/>
            <p:cNvSpPr>
              <a:spLocks noChangeArrowheads="1"/>
            </p:cNvSpPr>
            <p:nvPr/>
          </p:nvSpPr>
          <p:spPr bwMode="auto">
            <a:xfrm>
              <a:off x="4915734" y="70957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" name="Oval 28"/>
            <p:cNvSpPr>
              <a:spLocks noChangeArrowheads="1"/>
            </p:cNvSpPr>
            <p:nvPr/>
          </p:nvSpPr>
          <p:spPr bwMode="auto">
            <a:xfrm>
              <a:off x="4869696" y="70957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" name="Oval 29"/>
            <p:cNvSpPr>
              <a:spLocks noChangeArrowheads="1"/>
            </p:cNvSpPr>
            <p:nvPr/>
          </p:nvSpPr>
          <p:spPr bwMode="auto">
            <a:xfrm>
              <a:off x="4823659" y="70957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9" name="Oval 30"/>
            <p:cNvSpPr>
              <a:spLocks noChangeArrowheads="1"/>
            </p:cNvSpPr>
            <p:nvPr/>
          </p:nvSpPr>
          <p:spPr bwMode="auto">
            <a:xfrm>
              <a:off x="4776034" y="70957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0" name="Oval 31"/>
            <p:cNvSpPr>
              <a:spLocks noChangeArrowheads="1"/>
            </p:cNvSpPr>
            <p:nvPr/>
          </p:nvSpPr>
          <p:spPr bwMode="auto">
            <a:xfrm>
              <a:off x="4683959" y="70957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" name="Oval 32"/>
            <p:cNvSpPr>
              <a:spLocks noChangeArrowheads="1"/>
            </p:cNvSpPr>
            <p:nvPr/>
          </p:nvSpPr>
          <p:spPr bwMode="auto">
            <a:xfrm>
              <a:off x="4637921" y="70957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2" name="Oval 33"/>
            <p:cNvSpPr>
              <a:spLocks noChangeArrowheads="1"/>
            </p:cNvSpPr>
            <p:nvPr/>
          </p:nvSpPr>
          <p:spPr bwMode="auto">
            <a:xfrm>
              <a:off x="4591884" y="70957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3" name="Oval 34"/>
            <p:cNvSpPr>
              <a:spLocks noChangeArrowheads="1"/>
            </p:cNvSpPr>
            <p:nvPr/>
          </p:nvSpPr>
          <p:spPr bwMode="auto">
            <a:xfrm>
              <a:off x="4544259" y="70957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4" name="Oval 35"/>
            <p:cNvSpPr>
              <a:spLocks noChangeArrowheads="1"/>
            </p:cNvSpPr>
            <p:nvPr/>
          </p:nvSpPr>
          <p:spPr bwMode="auto">
            <a:xfrm>
              <a:off x="4498221" y="70957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5" name="Oval 36"/>
            <p:cNvSpPr>
              <a:spLocks noChangeArrowheads="1"/>
            </p:cNvSpPr>
            <p:nvPr/>
          </p:nvSpPr>
          <p:spPr bwMode="auto">
            <a:xfrm>
              <a:off x="4452184" y="70957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6" name="Oval 37"/>
            <p:cNvSpPr>
              <a:spLocks noChangeArrowheads="1"/>
            </p:cNvSpPr>
            <p:nvPr/>
          </p:nvSpPr>
          <p:spPr bwMode="auto">
            <a:xfrm>
              <a:off x="4406146" y="70957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" name="Oval 38"/>
            <p:cNvSpPr>
              <a:spLocks noChangeArrowheads="1"/>
            </p:cNvSpPr>
            <p:nvPr/>
          </p:nvSpPr>
          <p:spPr bwMode="auto">
            <a:xfrm>
              <a:off x="4729996" y="70957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8" name="Oval 39"/>
            <p:cNvSpPr>
              <a:spLocks noChangeArrowheads="1"/>
            </p:cNvSpPr>
            <p:nvPr/>
          </p:nvSpPr>
          <p:spPr bwMode="auto">
            <a:xfrm>
              <a:off x="4915734" y="70481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9" name="Oval 40"/>
            <p:cNvSpPr>
              <a:spLocks noChangeArrowheads="1"/>
            </p:cNvSpPr>
            <p:nvPr/>
          </p:nvSpPr>
          <p:spPr bwMode="auto">
            <a:xfrm>
              <a:off x="4869696" y="70481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0" name="Oval 41"/>
            <p:cNvSpPr>
              <a:spLocks noChangeArrowheads="1"/>
            </p:cNvSpPr>
            <p:nvPr/>
          </p:nvSpPr>
          <p:spPr bwMode="auto">
            <a:xfrm>
              <a:off x="4823659" y="70481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1" name="Oval 42"/>
            <p:cNvSpPr>
              <a:spLocks noChangeArrowheads="1"/>
            </p:cNvSpPr>
            <p:nvPr/>
          </p:nvSpPr>
          <p:spPr bwMode="auto">
            <a:xfrm>
              <a:off x="4776034" y="70481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2" name="Oval 43"/>
            <p:cNvSpPr>
              <a:spLocks noChangeArrowheads="1"/>
            </p:cNvSpPr>
            <p:nvPr/>
          </p:nvSpPr>
          <p:spPr bwMode="auto">
            <a:xfrm>
              <a:off x="4683959" y="70481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3" name="Oval 44"/>
            <p:cNvSpPr>
              <a:spLocks noChangeArrowheads="1"/>
            </p:cNvSpPr>
            <p:nvPr/>
          </p:nvSpPr>
          <p:spPr bwMode="auto">
            <a:xfrm>
              <a:off x="4637921" y="70481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4" name="Oval 45"/>
            <p:cNvSpPr>
              <a:spLocks noChangeArrowheads="1"/>
            </p:cNvSpPr>
            <p:nvPr/>
          </p:nvSpPr>
          <p:spPr bwMode="auto">
            <a:xfrm>
              <a:off x="4591884" y="70481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5" name="Oval 46"/>
            <p:cNvSpPr>
              <a:spLocks noChangeArrowheads="1"/>
            </p:cNvSpPr>
            <p:nvPr/>
          </p:nvSpPr>
          <p:spPr bwMode="auto">
            <a:xfrm>
              <a:off x="4544259" y="70481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6" name="Oval 47"/>
            <p:cNvSpPr>
              <a:spLocks noChangeArrowheads="1"/>
            </p:cNvSpPr>
            <p:nvPr/>
          </p:nvSpPr>
          <p:spPr bwMode="auto">
            <a:xfrm>
              <a:off x="4498221" y="70481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" name="Oval 48"/>
            <p:cNvSpPr>
              <a:spLocks noChangeArrowheads="1"/>
            </p:cNvSpPr>
            <p:nvPr/>
          </p:nvSpPr>
          <p:spPr bwMode="auto">
            <a:xfrm>
              <a:off x="4452184" y="70481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8" name="Oval 49"/>
            <p:cNvSpPr>
              <a:spLocks noChangeArrowheads="1"/>
            </p:cNvSpPr>
            <p:nvPr/>
          </p:nvSpPr>
          <p:spPr bwMode="auto">
            <a:xfrm>
              <a:off x="4406146" y="70481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" name="Oval 50"/>
            <p:cNvSpPr>
              <a:spLocks noChangeArrowheads="1"/>
            </p:cNvSpPr>
            <p:nvPr/>
          </p:nvSpPr>
          <p:spPr bwMode="auto">
            <a:xfrm>
              <a:off x="4729996" y="70481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0" name="Oval 51"/>
            <p:cNvSpPr>
              <a:spLocks noChangeArrowheads="1"/>
            </p:cNvSpPr>
            <p:nvPr/>
          </p:nvSpPr>
          <p:spPr bwMode="auto">
            <a:xfrm>
              <a:off x="4915734" y="699889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1" name="Oval 52"/>
            <p:cNvSpPr>
              <a:spLocks noChangeArrowheads="1"/>
            </p:cNvSpPr>
            <p:nvPr/>
          </p:nvSpPr>
          <p:spPr bwMode="auto">
            <a:xfrm>
              <a:off x="4869696" y="699889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2" name="Oval 53"/>
            <p:cNvSpPr>
              <a:spLocks noChangeArrowheads="1"/>
            </p:cNvSpPr>
            <p:nvPr/>
          </p:nvSpPr>
          <p:spPr bwMode="auto">
            <a:xfrm>
              <a:off x="4823659" y="699889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3" name="Oval 54"/>
            <p:cNvSpPr>
              <a:spLocks noChangeArrowheads="1"/>
            </p:cNvSpPr>
            <p:nvPr/>
          </p:nvSpPr>
          <p:spPr bwMode="auto">
            <a:xfrm>
              <a:off x="4776034" y="699889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4" name="Oval 55"/>
            <p:cNvSpPr>
              <a:spLocks noChangeArrowheads="1"/>
            </p:cNvSpPr>
            <p:nvPr/>
          </p:nvSpPr>
          <p:spPr bwMode="auto">
            <a:xfrm>
              <a:off x="4683959" y="699889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5" name="Oval 56"/>
            <p:cNvSpPr>
              <a:spLocks noChangeArrowheads="1"/>
            </p:cNvSpPr>
            <p:nvPr/>
          </p:nvSpPr>
          <p:spPr bwMode="auto">
            <a:xfrm>
              <a:off x="4637921" y="699889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6" name="Oval 57"/>
            <p:cNvSpPr>
              <a:spLocks noChangeArrowheads="1"/>
            </p:cNvSpPr>
            <p:nvPr/>
          </p:nvSpPr>
          <p:spPr bwMode="auto">
            <a:xfrm>
              <a:off x="4591884" y="699889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" name="Oval 58"/>
            <p:cNvSpPr>
              <a:spLocks noChangeArrowheads="1"/>
            </p:cNvSpPr>
            <p:nvPr/>
          </p:nvSpPr>
          <p:spPr bwMode="auto">
            <a:xfrm>
              <a:off x="4544259" y="699889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" name="Oval 59"/>
            <p:cNvSpPr>
              <a:spLocks noChangeArrowheads="1"/>
            </p:cNvSpPr>
            <p:nvPr/>
          </p:nvSpPr>
          <p:spPr bwMode="auto">
            <a:xfrm>
              <a:off x="4498221" y="699889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9" name="Oval 60"/>
            <p:cNvSpPr>
              <a:spLocks noChangeArrowheads="1"/>
            </p:cNvSpPr>
            <p:nvPr/>
          </p:nvSpPr>
          <p:spPr bwMode="auto">
            <a:xfrm>
              <a:off x="4452184" y="699889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0" name="Oval 61"/>
            <p:cNvSpPr>
              <a:spLocks noChangeArrowheads="1"/>
            </p:cNvSpPr>
            <p:nvPr/>
          </p:nvSpPr>
          <p:spPr bwMode="auto">
            <a:xfrm>
              <a:off x="4406146" y="699889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1" name="Oval 62"/>
            <p:cNvSpPr>
              <a:spLocks noChangeArrowheads="1"/>
            </p:cNvSpPr>
            <p:nvPr/>
          </p:nvSpPr>
          <p:spPr bwMode="auto">
            <a:xfrm>
              <a:off x="4729996" y="699889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2" name="Oval 63"/>
            <p:cNvSpPr>
              <a:spLocks noChangeArrowheads="1"/>
            </p:cNvSpPr>
            <p:nvPr/>
          </p:nvSpPr>
          <p:spPr bwMode="auto">
            <a:xfrm>
              <a:off x="4915734" y="695126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3" name="Oval 64"/>
            <p:cNvSpPr>
              <a:spLocks noChangeArrowheads="1"/>
            </p:cNvSpPr>
            <p:nvPr/>
          </p:nvSpPr>
          <p:spPr bwMode="auto">
            <a:xfrm>
              <a:off x="4869696" y="695126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4" name="Oval 65"/>
            <p:cNvSpPr>
              <a:spLocks noChangeArrowheads="1"/>
            </p:cNvSpPr>
            <p:nvPr/>
          </p:nvSpPr>
          <p:spPr bwMode="auto">
            <a:xfrm>
              <a:off x="4823659" y="695126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5" name="Oval 66"/>
            <p:cNvSpPr>
              <a:spLocks noChangeArrowheads="1"/>
            </p:cNvSpPr>
            <p:nvPr/>
          </p:nvSpPr>
          <p:spPr bwMode="auto">
            <a:xfrm>
              <a:off x="4776034" y="695126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6" name="Oval 67"/>
            <p:cNvSpPr>
              <a:spLocks noChangeArrowheads="1"/>
            </p:cNvSpPr>
            <p:nvPr/>
          </p:nvSpPr>
          <p:spPr bwMode="auto">
            <a:xfrm>
              <a:off x="4683959" y="695126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7" name="Oval 68"/>
            <p:cNvSpPr>
              <a:spLocks noChangeArrowheads="1"/>
            </p:cNvSpPr>
            <p:nvPr/>
          </p:nvSpPr>
          <p:spPr bwMode="auto">
            <a:xfrm>
              <a:off x="4637921" y="695126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" name="Oval 69"/>
            <p:cNvSpPr>
              <a:spLocks noChangeArrowheads="1"/>
            </p:cNvSpPr>
            <p:nvPr/>
          </p:nvSpPr>
          <p:spPr bwMode="auto">
            <a:xfrm>
              <a:off x="4591884" y="6951269"/>
              <a:ext cx="44450" cy="46038"/>
            </a:xfrm>
            <a:prstGeom prst="ellipse">
              <a:avLst/>
            </a:prstGeom>
            <a:solidFill>
              <a:srgbClr val="558ED5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9" name="Oval 70"/>
            <p:cNvSpPr>
              <a:spLocks noChangeArrowheads="1"/>
            </p:cNvSpPr>
            <p:nvPr/>
          </p:nvSpPr>
          <p:spPr bwMode="auto">
            <a:xfrm>
              <a:off x="4544259" y="695126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0" name="Oval 71"/>
            <p:cNvSpPr>
              <a:spLocks noChangeArrowheads="1"/>
            </p:cNvSpPr>
            <p:nvPr/>
          </p:nvSpPr>
          <p:spPr bwMode="auto">
            <a:xfrm>
              <a:off x="4498221" y="695126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1" name="Oval 72"/>
            <p:cNvSpPr>
              <a:spLocks noChangeArrowheads="1"/>
            </p:cNvSpPr>
            <p:nvPr/>
          </p:nvSpPr>
          <p:spPr bwMode="auto">
            <a:xfrm>
              <a:off x="4452184" y="695126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2" name="Oval 73"/>
            <p:cNvSpPr>
              <a:spLocks noChangeArrowheads="1"/>
            </p:cNvSpPr>
            <p:nvPr/>
          </p:nvSpPr>
          <p:spPr bwMode="auto">
            <a:xfrm>
              <a:off x="4406146" y="695126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3" name="Oval 74"/>
            <p:cNvSpPr>
              <a:spLocks noChangeArrowheads="1"/>
            </p:cNvSpPr>
            <p:nvPr/>
          </p:nvSpPr>
          <p:spPr bwMode="auto">
            <a:xfrm>
              <a:off x="4729996" y="695126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4" name="Oval 75"/>
            <p:cNvSpPr>
              <a:spLocks noChangeArrowheads="1"/>
            </p:cNvSpPr>
            <p:nvPr/>
          </p:nvSpPr>
          <p:spPr bwMode="auto">
            <a:xfrm>
              <a:off x="4915734" y="69020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5" name="Oval 76"/>
            <p:cNvSpPr>
              <a:spLocks noChangeArrowheads="1"/>
            </p:cNvSpPr>
            <p:nvPr/>
          </p:nvSpPr>
          <p:spPr bwMode="auto">
            <a:xfrm>
              <a:off x="4869696" y="69020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6" name="Oval 77"/>
            <p:cNvSpPr>
              <a:spLocks noChangeArrowheads="1"/>
            </p:cNvSpPr>
            <p:nvPr/>
          </p:nvSpPr>
          <p:spPr bwMode="auto">
            <a:xfrm>
              <a:off x="4823659" y="69020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7" name="Oval 78"/>
            <p:cNvSpPr>
              <a:spLocks noChangeArrowheads="1"/>
            </p:cNvSpPr>
            <p:nvPr/>
          </p:nvSpPr>
          <p:spPr bwMode="auto">
            <a:xfrm>
              <a:off x="4776034" y="69020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" name="Oval 79"/>
            <p:cNvSpPr>
              <a:spLocks noChangeArrowheads="1"/>
            </p:cNvSpPr>
            <p:nvPr/>
          </p:nvSpPr>
          <p:spPr bwMode="auto">
            <a:xfrm>
              <a:off x="4683959" y="69020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9" name="Oval 80"/>
            <p:cNvSpPr>
              <a:spLocks noChangeArrowheads="1"/>
            </p:cNvSpPr>
            <p:nvPr/>
          </p:nvSpPr>
          <p:spPr bwMode="auto">
            <a:xfrm>
              <a:off x="4637921" y="69020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0" name="Oval 81"/>
            <p:cNvSpPr>
              <a:spLocks noChangeArrowheads="1"/>
            </p:cNvSpPr>
            <p:nvPr/>
          </p:nvSpPr>
          <p:spPr bwMode="auto">
            <a:xfrm>
              <a:off x="4591884" y="69020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1" name="Oval 82"/>
            <p:cNvSpPr>
              <a:spLocks noChangeArrowheads="1"/>
            </p:cNvSpPr>
            <p:nvPr/>
          </p:nvSpPr>
          <p:spPr bwMode="auto">
            <a:xfrm>
              <a:off x="4544259" y="69020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" name="Oval 83"/>
            <p:cNvSpPr>
              <a:spLocks noChangeArrowheads="1"/>
            </p:cNvSpPr>
            <p:nvPr/>
          </p:nvSpPr>
          <p:spPr bwMode="auto">
            <a:xfrm>
              <a:off x="4498221" y="69020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3" name="Oval 84"/>
            <p:cNvSpPr>
              <a:spLocks noChangeArrowheads="1"/>
            </p:cNvSpPr>
            <p:nvPr/>
          </p:nvSpPr>
          <p:spPr bwMode="auto">
            <a:xfrm>
              <a:off x="4452184" y="69020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4" name="Oval 85"/>
            <p:cNvSpPr>
              <a:spLocks noChangeArrowheads="1"/>
            </p:cNvSpPr>
            <p:nvPr/>
          </p:nvSpPr>
          <p:spPr bwMode="auto">
            <a:xfrm>
              <a:off x="4406146" y="69020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5" name="Oval 86"/>
            <p:cNvSpPr>
              <a:spLocks noChangeArrowheads="1"/>
            </p:cNvSpPr>
            <p:nvPr/>
          </p:nvSpPr>
          <p:spPr bwMode="auto">
            <a:xfrm>
              <a:off x="4729996" y="69020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" name="Oval 87"/>
            <p:cNvSpPr>
              <a:spLocks noChangeArrowheads="1"/>
            </p:cNvSpPr>
            <p:nvPr/>
          </p:nvSpPr>
          <p:spPr bwMode="auto">
            <a:xfrm>
              <a:off x="4915734" y="68068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7" name="Oval 88"/>
            <p:cNvSpPr>
              <a:spLocks noChangeArrowheads="1"/>
            </p:cNvSpPr>
            <p:nvPr/>
          </p:nvSpPr>
          <p:spPr bwMode="auto">
            <a:xfrm>
              <a:off x="4869696" y="68068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" name="Oval 89"/>
            <p:cNvSpPr>
              <a:spLocks noChangeArrowheads="1"/>
            </p:cNvSpPr>
            <p:nvPr/>
          </p:nvSpPr>
          <p:spPr bwMode="auto">
            <a:xfrm>
              <a:off x="4823659" y="68068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" name="Oval 90"/>
            <p:cNvSpPr>
              <a:spLocks noChangeArrowheads="1"/>
            </p:cNvSpPr>
            <p:nvPr/>
          </p:nvSpPr>
          <p:spPr bwMode="auto">
            <a:xfrm>
              <a:off x="4776034" y="68068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" name="Oval 91"/>
            <p:cNvSpPr>
              <a:spLocks noChangeArrowheads="1"/>
            </p:cNvSpPr>
            <p:nvPr/>
          </p:nvSpPr>
          <p:spPr bwMode="auto">
            <a:xfrm>
              <a:off x="4683959" y="68068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" name="Oval 92"/>
            <p:cNvSpPr>
              <a:spLocks noChangeArrowheads="1"/>
            </p:cNvSpPr>
            <p:nvPr/>
          </p:nvSpPr>
          <p:spPr bwMode="auto">
            <a:xfrm>
              <a:off x="4637921" y="68068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" name="Oval 93"/>
            <p:cNvSpPr>
              <a:spLocks noChangeArrowheads="1"/>
            </p:cNvSpPr>
            <p:nvPr/>
          </p:nvSpPr>
          <p:spPr bwMode="auto">
            <a:xfrm>
              <a:off x="4591884" y="68068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" name="Oval 94"/>
            <p:cNvSpPr>
              <a:spLocks noChangeArrowheads="1"/>
            </p:cNvSpPr>
            <p:nvPr/>
          </p:nvSpPr>
          <p:spPr bwMode="auto">
            <a:xfrm>
              <a:off x="4544259" y="68068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" name="Oval 95"/>
            <p:cNvSpPr>
              <a:spLocks noChangeArrowheads="1"/>
            </p:cNvSpPr>
            <p:nvPr/>
          </p:nvSpPr>
          <p:spPr bwMode="auto">
            <a:xfrm>
              <a:off x="4498221" y="68068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" name="Oval 96"/>
            <p:cNvSpPr>
              <a:spLocks noChangeArrowheads="1"/>
            </p:cNvSpPr>
            <p:nvPr/>
          </p:nvSpPr>
          <p:spPr bwMode="auto">
            <a:xfrm>
              <a:off x="4452184" y="68068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" name="Oval 97"/>
            <p:cNvSpPr>
              <a:spLocks noChangeArrowheads="1"/>
            </p:cNvSpPr>
            <p:nvPr/>
          </p:nvSpPr>
          <p:spPr bwMode="auto">
            <a:xfrm>
              <a:off x="4406146" y="68068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" name="Oval 98"/>
            <p:cNvSpPr>
              <a:spLocks noChangeArrowheads="1"/>
            </p:cNvSpPr>
            <p:nvPr/>
          </p:nvSpPr>
          <p:spPr bwMode="auto">
            <a:xfrm>
              <a:off x="4729996" y="68068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8" name="Down Arrow 1647"/>
          <p:cNvSpPr/>
          <p:nvPr/>
        </p:nvSpPr>
        <p:spPr bwMode="auto">
          <a:xfrm rot="16200000">
            <a:off x="5212728" y="6947467"/>
            <a:ext cx="144016" cy="360040"/>
          </a:xfrm>
          <a:prstGeom prst="downArrow">
            <a:avLst>
              <a:gd name="adj1" fmla="val 50000"/>
              <a:gd name="adj2" fmla="val 6763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pic>
        <p:nvPicPr>
          <p:cNvPr id="1649" name="Picture 1648" descr="dna_qc_e-ge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731" y="6911486"/>
            <a:ext cx="576000" cy="432000"/>
          </a:xfrm>
          <a:prstGeom prst="rect">
            <a:avLst/>
          </a:prstGeom>
        </p:spPr>
      </p:pic>
      <p:pic>
        <p:nvPicPr>
          <p:cNvPr id="1650" name="Picture 1649" descr="fragment_dna_qc_e-gel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614" y="6920486"/>
            <a:ext cx="976616" cy="414000"/>
          </a:xfrm>
          <a:prstGeom prst="rect">
            <a:avLst/>
          </a:prstGeom>
        </p:spPr>
      </p:pic>
      <p:sp>
        <p:nvSpPr>
          <p:cNvPr id="1651" name="Text Box 324"/>
          <p:cNvSpPr txBox="1">
            <a:spLocks noChangeArrowheads="1"/>
          </p:cNvSpPr>
          <p:nvPr/>
        </p:nvSpPr>
        <p:spPr bwMode="auto">
          <a:xfrm>
            <a:off x="7930606" y="7298330"/>
            <a:ext cx="1152128" cy="28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fail   weak   pass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1652" name="Text Box 324"/>
          <p:cNvSpPr txBox="1">
            <a:spLocks noChangeArrowheads="1"/>
          </p:cNvSpPr>
          <p:nvPr/>
        </p:nvSpPr>
        <p:spPr bwMode="auto">
          <a:xfrm>
            <a:off x="6850486" y="7298329"/>
            <a:ext cx="504056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E-gel</a:t>
            </a:r>
            <a:endParaRPr lang="en-GB" sz="1000" dirty="0">
              <a:solidFill>
                <a:srgbClr val="000000"/>
              </a:solidFill>
            </a:endParaRPr>
          </a:p>
        </p:txBody>
      </p:sp>
      <p:grpSp>
        <p:nvGrpSpPr>
          <p:cNvPr id="1653" name="Group 1652"/>
          <p:cNvGrpSpPr/>
          <p:nvPr/>
        </p:nvGrpSpPr>
        <p:grpSpPr>
          <a:xfrm>
            <a:off x="7509151" y="6983470"/>
            <a:ext cx="360040" cy="288032"/>
            <a:chOff x="4786560" y="2294834"/>
            <a:chExt cx="360040" cy="288032"/>
          </a:xfrm>
        </p:grpSpPr>
        <p:cxnSp>
          <p:nvCxnSpPr>
            <p:cNvPr id="1654" name="Straight Connector 1653"/>
            <p:cNvCxnSpPr/>
            <p:nvPr/>
          </p:nvCxnSpPr>
          <p:spPr bwMode="auto">
            <a:xfrm flipV="1">
              <a:off x="4786560" y="2294834"/>
              <a:ext cx="360040" cy="14401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55" name="Straight Connector 1654"/>
            <p:cNvCxnSpPr/>
            <p:nvPr/>
          </p:nvCxnSpPr>
          <p:spPr bwMode="auto">
            <a:xfrm>
              <a:off x="4786560" y="2438850"/>
              <a:ext cx="360040" cy="14401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656" name="Text Box 324"/>
          <p:cNvSpPr txBox="1">
            <a:spLocks noChangeArrowheads="1"/>
          </p:cNvSpPr>
          <p:nvPr/>
        </p:nvSpPr>
        <p:spPr bwMode="auto">
          <a:xfrm>
            <a:off x="4323749" y="6353001"/>
            <a:ext cx="720080" cy="544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pPr algn="ctr"/>
            <a:r>
              <a:rPr lang="en-GB" sz="1600" b="1" i="1" dirty="0" smtClean="0">
                <a:solidFill>
                  <a:srgbClr val="000000"/>
                </a:solidFill>
              </a:rPr>
              <a:t>‘DNA’</a:t>
            </a:r>
          </a:p>
          <a:p>
            <a:pPr algn="ctr"/>
            <a:r>
              <a:rPr lang="en-GB" sz="1400" dirty="0" smtClean="0">
                <a:solidFill>
                  <a:srgbClr val="000000"/>
                </a:solidFill>
              </a:rPr>
              <a:t>(</a:t>
            </a:r>
            <a:r>
              <a:rPr lang="en-GB" sz="1400" dirty="0" err="1" smtClean="0">
                <a:solidFill>
                  <a:srgbClr val="000000"/>
                </a:solidFill>
              </a:rPr>
              <a:t>Bsd</a:t>
            </a:r>
            <a:r>
              <a:rPr lang="en-GB" sz="1400" dirty="0" smtClean="0">
                <a:solidFill>
                  <a:srgbClr val="000000"/>
                </a:solidFill>
              </a:rPr>
              <a:t>)</a:t>
            </a:r>
          </a:p>
        </p:txBody>
      </p:sp>
      <p:grpSp>
        <p:nvGrpSpPr>
          <p:cNvPr id="1657" name="Group 1"/>
          <p:cNvGrpSpPr>
            <a:grpSpLocks/>
          </p:cNvGrpSpPr>
          <p:nvPr/>
        </p:nvGrpSpPr>
        <p:grpSpPr bwMode="auto">
          <a:xfrm>
            <a:off x="5598176" y="6921111"/>
            <a:ext cx="574675" cy="412750"/>
            <a:chOff x="1513" y="425"/>
            <a:chExt cx="362" cy="260"/>
          </a:xfrm>
        </p:grpSpPr>
        <p:sp>
          <p:nvSpPr>
            <p:cNvPr id="1658" name="AutoShape 2"/>
            <p:cNvSpPr>
              <a:spLocks noChangeArrowheads="1"/>
            </p:cNvSpPr>
            <p:nvPr/>
          </p:nvSpPr>
          <p:spPr bwMode="auto">
            <a:xfrm>
              <a:off x="1513" y="425"/>
              <a:ext cx="362" cy="26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9" name="Oval 3"/>
            <p:cNvSpPr>
              <a:spLocks noChangeArrowheads="1"/>
            </p:cNvSpPr>
            <p:nvPr/>
          </p:nvSpPr>
          <p:spPr bwMode="auto">
            <a:xfrm>
              <a:off x="1840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" name="Oval 4"/>
            <p:cNvSpPr>
              <a:spLocks noChangeArrowheads="1"/>
            </p:cNvSpPr>
            <p:nvPr/>
          </p:nvSpPr>
          <p:spPr bwMode="auto">
            <a:xfrm>
              <a:off x="1811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1" name="Oval 5"/>
            <p:cNvSpPr>
              <a:spLocks noChangeArrowheads="1"/>
            </p:cNvSpPr>
            <p:nvPr/>
          </p:nvSpPr>
          <p:spPr bwMode="auto">
            <a:xfrm>
              <a:off x="178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2" name="Oval 6"/>
            <p:cNvSpPr>
              <a:spLocks noChangeArrowheads="1"/>
            </p:cNvSpPr>
            <p:nvPr/>
          </p:nvSpPr>
          <p:spPr bwMode="auto">
            <a:xfrm>
              <a:off x="175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3" name="Oval 7"/>
            <p:cNvSpPr>
              <a:spLocks noChangeArrowheads="1"/>
            </p:cNvSpPr>
            <p:nvPr/>
          </p:nvSpPr>
          <p:spPr bwMode="auto">
            <a:xfrm>
              <a:off x="1694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4" name="Oval 8"/>
            <p:cNvSpPr>
              <a:spLocks noChangeArrowheads="1"/>
            </p:cNvSpPr>
            <p:nvPr/>
          </p:nvSpPr>
          <p:spPr bwMode="auto">
            <a:xfrm>
              <a:off x="1665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5" name="Oval 9"/>
            <p:cNvSpPr>
              <a:spLocks noChangeArrowheads="1"/>
            </p:cNvSpPr>
            <p:nvPr/>
          </p:nvSpPr>
          <p:spPr bwMode="auto">
            <a:xfrm>
              <a:off x="163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6" name="Oval 10"/>
            <p:cNvSpPr>
              <a:spLocks noChangeArrowheads="1"/>
            </p:cNvSpPr>
            <p:nvPr/>
          </p:nvSpPr>
          <p:spPr bwMode="auto">
            <a:xfrm>
              <a:off x="160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7" name="Oval 11"/>
            <p:cNvSpPr>
              <a:spLocks noChangeArrowheads="1"/>
            </p:cNvSpPr>
            <p:nvPr/>
          </p:nvSpPr>
          <p:spPr bwMode="auto">
            <a:xfrm>
              <a:off x="1577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8" name="Oval 12"/>
            <p:cNvSpPr>
              <a:spLocks noChangeArrowheads="1"/>
            </p:cNvSpPr>
            <p:nvPr/>
          </p:nvSpPr>
          <p:spPr bwMode="auto">
            <a:xfrm>
              <a:off x="1548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9" name="Oval 13"/>
            <p:cNvSpPr>
              <a:spLocks noChangeArrowheads="1"/>
            </p:cNvSpPr>
            <p:nvPr/>
          </p:nvSpPr>
          <p:spPr bwMode="auto">
            <a:xfrm>
              <a:off x="1519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0" name="Oval 14"/>
            <p:cNvSpPr>
              <a:spLocks noChangeArrowheads="1"/>
            </p:cNvSpPr>
            <p:nvPr/>
          </p:nvSpPr>
          <p:spPr bwMode="auto">
            <a:xfrm>
              <a:off x="1723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1" name="Oval 15"/>
            <p:cNvSpPr>
              <a:spLocks noChangeArrowheads="1"/>
            </p:cNvSpPr>
            <p:nvPr/>
          </p:nvSpPr>
          <p:spPr bwMode="auto">
            <a:xfrm>
              <a:off x="1840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2" name="Oval 16"/>
            <p:cNvSpPr>
              <a:spLocks noChangeArrowheads="1"/>
            </p:cNvSpPr>
            <p:nvPr/>
          </p:nvSpPr>
          <p:spPr bwMode="auto">
            <a:xfrm>
              <a:off x="1811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3" name="Oval 17"/>
            <p:cNvSpPr>
              <a:spLocks noChangeArrowheads="1"/>
            </p:cNvSpPr>
            <p:nvPr/>
          </p:nvSpPr>
          <p:spPr bwMode="auto">
            <a:xfrm>
              <a:off x="178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4" name="Oval 18"/>
            <p:cNvSpPr>
              <a:spLocks noChangeArrowheads="1"/>
            </p:cNvSpPr>
            <p:nvPr/>
          </p:nvSpPr>
          <p:spPr bwMode="auto">
            <a:xfrm>
              <a:off x="175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5" name="Oval 19"/>
            <p:cNvSpPr>
              <a:spLocks noChangeArrowheads="1"/>
            </p:cNvSpPr>
            <p:nvPr/>
          </p:nvSpPr>
          <p:spPr bwMode="auto">
            <a:xfrm>
              <a:off x="1694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6" name="Oval 20"/>
            <p:cNvSpPr>
              <a:spLocks noChangeArrowheads="1"/>
            </p:cNvSpPr>
            <p:nvPr/>
          </p:nvSpPr>
          <p:spPr bwMode="auto">
            <a:xfrm>
              <a:off x="1665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7" name="Oval 21"/>
            <p:cNvSpPr>
              <a:spLocks noChangeArrowheads="1"/>
            </p:cNvSpPr>
            <p:nvPr/>
          </p:nvSpPr>
          <p:spPr bwMode="auto">
            <a:xfrm>
              <a:off x="163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8" name="Oval 22"/>
            <p:cNvSpPr>
              <a:spLocks noChangeArrowheads="1"/>
            </p:cNvSpPr>
            <p:nvPr/>
          </p:nvSpPr>
          <p:spPr bwMode="auto">
            <a:xfrm>
              <a:off x="160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" name="Oval 23"/>
            <p:cNvSpPr>
              <a:spLocks noChangeArrowheads="1"/>
            </p:cNvSpPr>
            <p:nvPr/>
          </p:nvSpPr>
          <p:spPr bwMode="auto">
            <a:xfrm>
              <a:off x="1577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" name="Oval 24"/>
            <p:cNvSpPr>
              <a:spLocks noChangeArrowheads="1"/>
            </p:cNvSpPr>
            <p:nvPr/>
          </p:nvSpPr>
          <p:spPr bwMode="auto">
            <a:xfrm>
              <a:off x="1548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1" name="Oval 25"/>
            <p:cNvSpPr>
              <a:spLocks noChangeArrowheads="1"/>
            </p:cNvSpPr>
            <p:nvPr/>
          </p:nvSpPr>
          <p:spPr bwMode="auto">
            <a:xfrm>
              <a:off x="1519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2" name="Oval 26"/>
            <p:cNvSpPr>
              <a:spLocks noChangeArrowheads="1"/>
            </p:cNvSpPr>
            <p:nvPr/>
          </p:nvSpPr>
          <p:spPr bwMode="auto">
            <a:xfrm>
              <a:off x="1723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3" name="Oval 27"/>
            <p:cNvSpPr>
              <a:spLocks noChangeArrowheads="1"/>
            </p:cNvSpPr>
            <p:nvPr/>
          </p:nvSpPr>
          <p:spPr bwMode="auto">
            <a:xfrm>
              <a:off x="1840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4" name="Oval 28"/>
            <p:cNvSpPr>
              <a:spLocks noChangeArrowheads="1"/>
            </p:cNvSpPr>
            <p:nvPr/>
          </p:nvSpPr>
          <p:spPr bwMode="auto">
            <a:xfrm>
              <a:off x="1811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5" name="Oval 29"/>
            <p:cNvSpPr>
              <a:spLocks noChangeArrowheads="1"/>
            </p:cNvSpPr>
            <p:nvPr/>
          </p:nvSpPr>
          <p:spPr bwMode="auto">
            <a:xfrm>
              <a:off x="178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6" name="Oval 30"/>
            <p:cNvSpPr>
              <a:spLocks noChangeArrowheads="1"/>
            </p:cNvSpPr>
            <p:nvPr/>
          </p:nvSpPr>
          <p:spPr bwMode="auto">
            <a:xfrm>
              <a:off x="175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7" name="Oval 31"/>
            <p:cNvSpPr>
              <a:spLocks noChangeArrowheads="1"/>
            </p:cNvSpPr>
            <p:nvPr/>
          </p:nvSpPr>
          <p:spPr bwMode="auto">
            <a:xfrm>
              <a:off x="1694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8" name="Oval 32"/>
            <p:cNvSpPr>
              <a:spLocks noChangeArrowheads="1"/>
            </p:cNvSpPr>
            <p:nvPr/>
          </p:nvSpPr>
          <p:spPr bwMode="auto">
            <a:xfrm>
              <a:off x="1665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9" name="Oval 33"/>
            <p:cNvSpPr>
              <a:spLocks noChangeArrowheads="1"/>
            </p:cNvSpPr>
            <p:nvPr/>
          </p:nvSpPr>
          <p:spPr bwMode="auto">
            <a:xfrm>
              <a:off x="163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0" name="Oval 34"/>
            <p:cNvSpPr>
              <a:spLocks noChangeArrowheads="1"/>
            </p:cNvSpPr>
            <p:nvPr/>
          </p:nvSpPr>
          <p:spPr bwMode="auto">
            <a:xfrm>
              <a:off x="160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1" name="Oval 35"/>
            <p:cNvSpPr>
              <a:spLocks noChangeArrowheads="1"/>
            </p:cNvSpPr>
            <p:nvPr/>
          </p:nvSpPr>
          <p:spPr bwMode="auto">
            <a:xfrm>
              <a:off x="1577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2" name="Oval 36"/>
            <p:cNvSpPr>
              <a:spLocks noChangeArrowheads="1"/>
            </p:cNvSpPr>
            <p:nvPr/>
          </p:nvSpPr>
          <p:spPr bwMode="auto">
            <a:xfrm>
              <a:off x="1548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3" name="Oval 37"/>
            <p:cNvSpPr>
              <a:spLocks noChangeArrowheads="1"/>
            </p:cNvSpPr>
            <p:nvPr/>
          </p:nvSpPr>
          <p:spPr bwMode="auto">
            <a:xfrm>
              <a:off x="1519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4" name="Oval 38"/>
            <p:cNvSpPr>
              <a:spLocks noChangeArrowheads="1"/>
            </p:cNvSpPr>
            <p:nvPr/>
          </p:nvSpPr>
          <p:spPr bwMode="auto">
            <a:xfrm>
              <a:off x="1723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5" name="Oval 39"/>
            <p:cNvSpPr>
              <a:spLocks noChangeArrowheads="1"/>
            </p:cNvSpPr>
            <p:nvPr/>
          </p:nvSpPr>
          <p:spPr bwMode="auto">
            <a:xfrm>
              <a:off x="1840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6" name="Oval 40"/>
            <p:cNvSpPr>
              <a:spLocks noChangeArrowheads="1"/>
            </p:cNvSpPr>
            <p:nvPr/>
          </p:nvSpPr>
          <p:spPr bwMode="auto">
            <a:xfrm>
              <a:off x="1811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7" name="Oval 41"/>
            <p:cNvSpPr>
              <a:spLocks noChangeArrowheads="1"/>
            </p:cNvSpPr>
            <p:nvPr/>
          </p:nvSpPr>
          <p:spPr bwMode="auto">
            <a:xfrm>
              <a:off x="178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8" name="Oval 42"/>
            <p:cNvSpPr>
              <a:spLocks noChangeArrowheads="1"/>
            </p:cNvSpPr>
            <p:nvPr/>
          </p:nvSpPr>
          <p:spPr bwMode="auto">
            <a:xfrm>
              <a:off x="175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" name="Oval 43"/>
            <p:cNvSpPr>
              <a:spLocks noChangeArrowheads="1"/>
            </p:cNvSpPr>
            <p:nvPr/>
          </p:nvSpPr>
          <p:spPr bwMode="auto">
            <a:xfrm>
              <a:off x="1694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" name="Oval 44"/>
            <p:cNvSpPr>
              <a:spLocks noChangeArrowheads="1"/>
            </p:cNvSpPr>
            <p:nvPr/>
          </p:nvSpPr>
          <p:spPr bwMode="auto">
            <a:xfrm>
              <a:off x="1665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1" name="Oval 45"/>
            <p:cNvSpPr>
              <a:spLocks noChangeArrowheads="1"/>
            </p:cNvSpPr>
            <p:nvPr/>
          </p:nvSpPr>
          <p:spPr bwMode="auto">
            <a:xfrm>
              <a:off x="163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2" name="Oval 46"/>
            <p:cNvSpPr>
              <a:spLocks noChangeArrowheads="1"/>
            </p:cNvSpPr>
            <p:nvPr/>
          </p:nvSpPr>
          <p:spPr bwMode="auto">
            <a:xfrm>
              <a:off x="160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3" name="Oval 47"/>
            <p:cNvSpPr>
              <a:spLocks noChangeArrowheads="1"/>
            </p:cNvSpPr>
            <p:nvPr/>
          </p:nvSpPr>
          <p:spPr bwMode="auto">
            <a:xfrm>
              <a:off x="1577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4" name="Oval 48"/>
            <p:cNvSpPr>
              <a:spLocks noChangeArrowheads="1"/>
            </p:cNvSpPr>
            <p:nvPr/>
          </p:nvSpPr>
          <p:spPr bwMode="auto">
            <a:xfrm>
              <a:off x="1548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5" name="Oval 49"/>
            <p:cNvSpPr>
              <a:spLocks noChangeArrowheads="1"/>
            </p:cNvSpPr>
            <p:nvPr/>
          </p:nvSpPr>
          <p:spPr bwMode="auto">
            <a:xfrm>
              <a:off x="1519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6" name="Oval 50"/>
            <p:cNvSpPr>
              <a:spLocks noChangeArrowheads="1"/>
            </p:cNvSpPr>
            <p:nvPr/>
          </p:nvSpPr>
          <p:spPr bwMode="auto">
            <a:xfrm>
              <a:off x="1723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7" name="Oval 51"/>
            <p:cNvSpPr>
              <a:spLocks noChangeArrowheads="1"/>
            </p:cNvSpPr>
            <p:nvPr/>
          </p:nvSpPr>
          <p:spPr bwMode="auto">
            <a:xfrm>
              <a:off x="1840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8" name="Oval 52"/>
            <p:cNvSpPr>
              <a:spLocks noChangeArrowheads="1"/>
            </p:cNvSpPr>
            <p:nvPr/>
          </p:nvSpPr>
          <p:spPr bwMode="auto">
            <a:xfrm>
              <a:off x="1811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9" name="Oval 53"/>
            <p:cNvSpPr>
              <a:spLocks noChangeArrowheads="1"/>
            </p:cNvSpPr>
            <p:nvPr/>
          </p:nvSpPr>
          <p:spPr bwMode="auto">
            <a:xfrm>
              <a:off x="178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" name="Oval 54"/>
            <p:cNvSpPr>
              <a:spLocks noChangeArrowheads="1"/>
            </p:cNvSpPr>
            <p:nvPr/>
          </p:nvSpPr>
          <p:spPr bwMode="auto">
            <a:xfrm>
              <a:off x="175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1" name="Oval 55"/>
            <p:cNvSpPr>
              <a:spLocks noChangeArrowheads="1"/>
            </p:cNvSpPr>
            <p:nvPr/>
          </p:nvSpPr>
          <p:spPr bwMode="auto">
            <a:xfrm>
              <a:off x="1694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" name="Oval 56"/>
            <p:cNvSpPr>
              <a:spLocks noChangeArrowheads="1"/>
            </p:cNvSpPr>
            <p:nvPr/>
          </p:nvSpPr>
          <p:spPr bwMode="auto">
            <a:xfrm>
              <a:off x="1665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3" name="Oval 57"/>
            <p:cNvSpPr>
              <a:spLocks noChangeArrowheads="1"/>
            </p:cNvSpPr>
            <p:nvPr/>
          </p:nvSpPr>
          <p:spPr bwMode="auto">
            <a:xfrm>
              <a:off x="163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4" name="Oval 58"/>
            <p:cNvSpPr>
              <a:spLocks noChangeArrowheads="1"/>
            </p:cNvSpPr>
            <p:nvPr/>
          </p:nvSpPr>
          <p:spPr bwMode="auto">
            <a:xfrm>
              <a:off x="160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5" name="Oval 59"/>
            <p:cNvSpPr>
              <a:spLocks noChangeArrowheads="1"/>
            </p:cNvSpPr>
            <p:nvPr/>
          </p:nvSpPr>
          <p:spPr bwMode="auto">
            <a:xfrm>
              <a:off x="1577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6" name="Oval 60"/>
            <p:cNvSpPr>
              <a:spLocks noChangeArrowheads="1"/>
            </p:cNvSpPr>
            <p:nvPr/>
          </p:nvSpPr>
          <p:spPr bwMode="auto">
            <a:xfrm>
              <a:off x="1548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7" name="Oval 61"/>
            <p:cNvSpPr>
              <a:spLocks noChangeArrowheads="1"/>
            </p:cNvSpPr>
            <p:nvPr/>
          </p:nvSpPr>
          <p:spPr bwMode="auto">
            <a:xfrm>
              <a:off x="1519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8" name="Oval 62"/>
            <p:cNvSpPr>
              <a:spLocks noChangeArrowheads="1"/>
            </p:cNvSpPr>
            <p:nvPr/>
          </p:nvSpPr>
          <p:spPr bwMode="auto">
            <a:xfrm>
              <a:off x="1723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9" name="Oval 63"/>
            <p:cNvSpPr>
              <a:spLocks noChangeArrowheads="1"/>
            </p:cNvSpPr>
            <p:nvPr/>
          </p:nvSpPr>
          <p:spPr bwMode="auto">
            <a:xfrm>
              <a:off x="1840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" name="Oval 64"/>
            <p:cNvSpPr>
              <a:spLocks noChangeArrowheads="1"/>
            </p:cNvSpPr>
            <p:nvPr/>
          </p:nvSpPr>
          <p:spPr bwMode="auto">
            <a:xfrm>
              <a:off x="1811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1" name="Oval 65"/>
            <p:cNvSpPr>
              <a:spLocks noChangeArrowheads="1"/>
            </p:cNvSpPr>
            <p:nvPr/>
          </p:nvSpPr>
          <p:spPr bwMode="auto">
            <a:xfrm>
              <a:off x="178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2" name="Oval 66"/>
            <p:cNvSpPr>
              <a:spLocks noChangeArrowheads="1"/>
            </p:cNvSpPr>
            <p:nvPr/>
          </p:nvSpPr>
          <p:spPr bwMode="auto">
            <a:xfrm>
              <a:off x="175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3" name="Oval 67"/>
            <p:cNvSpPr>
              <a:spLocks noChangeArrowheads="1"/>
            </p:cNvSpPr>
            <p:nvPr/>
          </p:nvSpPr>
          <p:spPr bwMode="auto">
            <a:xfrm>
              <a:off x="1694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4" name="Oval 68"/>
            <p:cNvSpPr>
              <a:spLocks noChangeArrowheads="1"/>
            </p:cNvSpPr>
            <p:nvPr/>
          </p:nvSpPr>
          <p:spPr bwMode="auto">
            <a:xfrm>
              <a:off x="1665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5" name="Oval 69"/>
            <p:cNvSpPr>
              <a:spLocks noChangeArrowheads="1"/>
            </p:cNvSpPr>
            <p:nvPr/>
          </p:nvSpPr>
          <p:spPr bwMode="auto">
            <a:xfrm>
              <a:off x="163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6" name="Oval 70"/>
            <p:cNvSpPr>
              <a:spLocks noChangeArrowheads="1"/>
            </p:cNvSpPr>
            <p:nvPr/>
          </p:nvSpPr>
          <p:spPr bwMode="auto">
            <a:xfrm>
              <a:off x="160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7" name="Oval 71"/>
            <p:cNvSpPr>
              <a:spLocks noChangeArrowheads="1"/>
            </p:cNvSpPr>
            <p:nvPr/>
          </p:nvSpPr>
          <p:spPr bwMode="auto">
            <a:xfrm>
              <a:off x="1577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8" name="Oval 72"/>
            <p:cNvSpPr>
              <a:spLocks noChangeArrowheads="1"/>
            </p:cNvSpPr>
            <p:nvPr/>
          </p:nvSpPr>
          <p:spPr bwMode="auto">
            <a:xfrm>
              <a:off x="1548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9" name="Oval 73"/>
            <p:cNvSpPr>
              <a:spLocks noChangeArrowheads="1"/>
            </p:cNvSpPr>
            <p:nvPr/>
          </p:nvSpPr>
          <p:spPr bwMode="auto">
            <a:xfrm>
              <a:off x="1519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0" name="Oval 74"/>
            <p:cNvSpPr>
              <a:spLocks noChangeArrowheads="1"/>
            </p:cNvSpPr>
            <p:nvPr/>
          </p:nvSpPr>
          <p:spPr bwMode="auto">
            <a:xfrm>
              <a:off x="1723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1" name="Oval 75"/>
            <p:cNvSpPr>
              <a:spLocks noChangeArrowheads="1"/>
            </p:cNvSpPr>
            <p:nvPr/>
          </p:nvSpPr>
          <p:spPr bwMode="auto">
            <a:xfrm>
              <a:off x="1840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2" name="Oval 76"/>
            <p:cNvSpPr>
              <a:spLocks noChangeArrowheads="1"/>
            </p:cNvSpPr>
            <p:nvPr/>
          </p:nvSpPr>
          <p:spPr bwMode="auto">
            <a:xfrm>
              <a:off x="1811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3" name="Oval 77"/>
            <p:cNvSpPr>
              <a:spLocks noChangeArrowheads="1"/>
            </p:cNvSpPr>
            <p:nvPr/>
          </p:nvSpPr>
          <p:spPr bwMode="auto">
            <a:xfrm>
              <a:off x="178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4" name="Oval 78"/>
            <p:cNvSpPr>
              <a:spLocks noChangeArrowheads="1"/>
            </p:cNvSpPr>
            <p:nvPr/>
          </p:nvSpPr>
          <p:spPr bwMode="auto">
            <a:xfrm>
              <a:off x="175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5" name="Oval 79"/>
            <p:cNvSpPr>
              <a:spLocks noChangeArrowheads="1"/>
            </p:cNvSpPr>
            <p:nvPr/>
          </p:nvSpPr>
          <p:spPr bwMode="auto">
            <a:xfrm>
              <a:off x="1694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6" name="Oval 80"/>
            <p:cNvSpPr>
              <a:spLocks noChangeArrowheads="1"/>
            </p:cNvSpPr>
            <p:nvPr/>
          </p:nvSpPr>
          <p:spPr bwMode="auto">
            <a:xfrm>
              <a:off x="1665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7" name="Oval 81"/>
            <p:cNvSpPr>
              <a:spLocks noChangeArrowheads="1"/>
            </p:cNvSpPr>
            <p:nvPr/>
          </p:nvSpPr>
          <p:spPr bwMode="auto">
            <a:xfrm>
              <a:off x="163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8" name="Oval 82"/>
            <p:cNvSpPr>
              <a:spLocks noChangeArrowheads="1"/>
            </p:cNvSpPr>
            <p:nvPr/>
          </p:nvSpPr>
          <p:spPr bwMode="auto">
            <a:xfrm>
              <a:off x="160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9" name="Oval 83"/>
            <p:cNvSpPr>
              <a:spLocks noChangeArrowheads="1"/>
            </p:cNvSpPr>
            <p:nvPr/>
          </p:nvSpPr>
          <p:spPr bwMode="auto">
            <a:xfrm>
              <a:off x="1577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0" name="Oval 84"/>
            <p:cNvSpPr>
              <a:spLocks noChangeArrowheads="1"/>
            </p:cNvSpPr>
            <p:nvPr/>
          </p:nvSpPr>
          <p:spPr bwMode="auto">
            <a:xfrm>
              <a:off x="1548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" name="Oval 85"/>
            <p:cNvSpPr>
              <a:spLocks noChangeArrowheads="1"/>
            </p:cNvSpPr>
            <p:nvPr/>
          </p:nvSpPr>
          <p:spPr bwMode="auto">
            <a:xfrm>
              <a:off x="1519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" name="Oval 86"/>
            <p:cNvSpPr>
              <a:spLocks noChangeArrowheads="1"/>
            </p:cNvSpPr>
            <p:nvPr/>
          </p:nvSpPr>
          <p:spPr bwMode="auto">
            <a:xfrm>
              <a:off x="1723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" name="Oval 87"/>
            <p:cNvSpPr>
              <a:spLocks noChangeArrowheads="1"/>
            </p:cNvSpPr>
            <p:nvPr/>
          </p:nvSpPr>
          <p:spPr bwMode="auto">
            <a:xfrm>
              <a:off x="1840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" name="Oval 88"/>
            <p:cNvSpPr>
              <a:spLocks noChangeArrowheads="1"/>
            </p:cNvSpPr>
            <p:nvPr/>
          </p:nvSpPr>
          <p:spPr bwMode="auto">
            <a:xfrm>
              <a:off x="1811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" name="Oval 89"/>
            <p:cNvSpPr>
              <a:spLocks noChangeArrowheads="1"/>
            </p:cNvSpPr>
            <p:nvPr/>
          </p:nvSpPr>
          <p:spPr bwMode="auto">
            <a:xfrm>
              <a:off x="178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" name="Oval 90"/>
            <p:cNvSpPr>
              <a:spLocks noChangeArrowheads="1"/>
            </p:cNvSpPr>
            <p:nvPr/>
          </p:nvSpPr>
          <p:spPr bwMode="auto">
            <a:xfrm>
              <a:off x="175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" name="Oval 91"/>
            <p:cNvSpPr>
              <a:spLocks noChangeArrowheads="1"/>
            </p:cNvSpPr>
            <p:nvPr/>
          </p:nvSpPr>
          <p:spPr bwMode="auto">
            <a:xfrm>
              <a:off x="1694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" name="Oval 92"/>
            <p:cNvSpPr>
              <a:spLocks noChangeArrowheads="1"/>
            </p:cNvSpPr>
            <p:nvPr/>
          </p:nvSpPr>
          <p:spPr bwMode="auto">
            <a:xfrm>
              <a:off x="1665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" name="Oval 93"/>
            <p:cNvSpPr>
              <a:spLocks noChangeArrowheads="1"/>
            </p:cNvSpPr>
            <p:nvPr/>
          </p:nvSpPr>
          <p:spPr bwMode="auto">
            <a:xfrm>
              <a:off x="163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" name="Oval 94"/>
            <p:cNvSpPr>
              <a:spLocks noChangeArrowheads="1"/>
            </p:cNvSpPr>
            <p:nvPr/>
          </p:nvSpPr>
          <p:spPr bwMode="auto">
            <a:xfrm>
              <a:off x="160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" name="Oval 95"/>
            <p:cNvSpPr>
              <a:spLocks noChangeArrowheads="1"/>
            </p:cNvSpPr>
            <p:nvPr/>
          </p:nvSpPr>
          <p:spPr bwMode="auto">
            <a:xfrm>
              <a:off x="1577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" name="Oval 96"/>
            <p:cNvSpPr>
              <a:spLocks noChangeArrowheads="1"/>
            </p:cNvSpPr>
            <p:nvPr/>
          </p:nvSpPr>
          <p:spPr bwMode="auto">
            <a:xfrm>
              <a:off x="1548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" name="Oval 97"/>
            <p:cNvSpPr>
              <a:spLocks noChangeArrowheads="1"/>
            </p:cNvSpPr>
            <p:nvPr/>
          </p:nvSpPr>
          <p:spPr bwMode="auto">
            <a:xfrm>
              <a:off x="1519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" name="Oval 98"/>
            <p:cNvSpPr>
              <a:spLocks noChangeArrowheads="1"/>
            </p:cNvSpPr>
            <p:nvPr/>
          </p:nvSpPr>
          <p:spPr bwMode="auto">
            <a:xfrm>
              <a:off x="1723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5" name="Down Arrow 1754"/>
          <p:cNvSpPr/>
          <p:nvPr/>
        </p:nvSpPr>
        <p:spPr bwMode="auto">
          <a:xfrm rot="16200000">
            <a:off x="6454442" y="6947466"/>
            <a:ext cx="144016" cy="360040"/>
          </a:xfrm>
          <a:prstGeom prst="downArrow">
            <a:avLst>
              <a:gd name="adj1" fmla="val 50000"/>
              <a:gd name="adj2" fmla="val 6763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sp>
        <p:nvSpPr>
          <p:cNvPr id="1756" name="Text Box 324"/>
          <p:cNvSpPr txBox="1">
            <a:spLocks noChangeArrowheads="1"/>
          </p:cNvSpPr>
          <p:nvPr/>
        </p:nvSpPr>
        <p:spPr bwMode="auto">
          <a:xfrm>
            <a:off x="4994848" y="6751249"/>
            <a:ext cx="587453" cy="28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b="1" dirty="0" smtClean="0">
                <a:solidFill>
                  <a:srgbClr val="000000"/>
                </a:solidFill>
              </a:rPr>
              <a:t>QC</a:t>
            </a:r>
            <a:r>
              <a:rPr lang="en-GB" sz="1000" dirty="0" smtClean="0">
                <a:solidFill>
                  <a:srgbClr val="000000"/>
                </a:solidFill>
              </a:rPr>
              <a:t>: 5μL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1760" name="Text Box 324"/>
          <p:cNvSpPr txBox="1">
            <a:spLocks noChangeArrowheads="1"/>
          </p:cNvSpPr>
          <p:nvPr/>
        </p:nvSpPr>
        <p:spPr bwMode="auto">
          <a:xfrm>
            <a:off x="4243202" y="2842274"/>
            <a:ext cx="842392" cy="299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5 x 5 cuvette</a:t>
            </a:r>
          </a:p>
        </p:txBody>
      </p:sp>
      <p:sp>
        <p:nvSpPr>
          <p:cNvPr id="1787" name="Text Box 324"/>
          <p:cNvSpPr txBox="1">
            <a:spLocks noChangeArrowheads="1"/>
          </p:cNvSpPr>
          <p:nvPr/>
        </p:nvSpPr>
        <p:spPr bwMode="auto">
          <a:xfrm>
            <a:off x="5909132" y="7629039"/>
            <a:ext cx="3173602" cy="818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400" b="1" u="sng" dirty="0" smtClean="0">
                <a:solidFill>
                  <a:srgbClr val="000000"/>
                </a:solidFill>
              </a:rPr>
              <a:t>SECOND ELECTROPORATION</a:t>
            </a:r>
            <a:r>
              <a:rPr lang="en-GB" sz="1400" dirty="0" smtClean="0">
                <a:solidFill>
                  <a:srgbClr val="000000"/>
                </a:solidFill>
              </a:rPr>
              <a:t>: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GB" sz="1000" dirty="0">
                <a:solidFill>
                  <a:srgbClr val="000000"/>
                </a:solidFill>
              </a:rPr>
              <a:t>T</a:t>
            </a:r>
            <a:r>
              <a:rPr lang="en-GB" sz="1000" dirty="0" smtClean="0">
                <a:solidFill>
                  <a:srgbClr val="000000"/>
                </a:solidFill>
              </a:rPr>
              <a:t>arget 2</a:t>
            </a:r>
            <a:r>
              <a:rPr lang="en-GB" sz="1000" baseline="30000" dirty="0" smtClean="0">
                <a:solidFill>
                  <a:srgbClr val="000000"/>
                </a:solidFill>
              </a:rPr>
              <a:t>nd</a:t>
            </a:r>
            <a:r>
              <a:rPr lang="en-GB" sz="1000" dirty="0" smtClean="0">
                <a:solidFill>
                  <a:srgbClr val="000000"/>
                </a:solidFill>
              </a:rPr>
              <a:t> allele. </a:t>
            </a:r>
            <a:r>
              <a:rPr lang="en-GB" sz="1000" b="1" dirty="0" smtClean="0">
                <a:solidFill>
                  <a:srgbClr val="000000"/>
                </a:solidFill>
              </a:rPr>
              <a:t>One</a:t>
            </a:r>
            <a:r>
              <a:rPr lang="en-GB" sz="1000" dirty="0" smtClean="0">
                <a:solidFill>
                  <a:srgbClr val="000000"/>
                </a:solidFill>
              </a:rPr>
              <a:t> 10cm dish per gene (i.e. per </a:t>
            </a:r>
            <a:r>
              <a:rPr lang="en-GB" sz="1000" b="1" dirty="0" smtClean="0">
                <a:solidFill>
                  <a:srgbClr val="000000"/>
                </a:solidFill>
              </a:rPr>
              <a:t>one</a:t>
            </a:r>
            <a:r>
              <a:rPr lang="en-GB" sz="1000" dirty="0" smtClean="0">
                <a:solidFill>
                  <a:srgbClr val="000000"/>
                </a:solidFill>
              </a:rPr>
              <a:t> cuvette well). ‘A01’ is the well id in cuvette (‘A01’ to ‘E05’) i.e. not related to FEP/XEP numbers. </a:t>
            </a:r>
          </a:p>
          <a:p>
            <a:endParaRPr lang="en-GB" sz="1000" dirty="0" smtClean="0">
              <a:solidFill>
                <a:srgbClr val="000000"/>
              </a:solidFill>
            </a:endParaRPr>
          </a:p>
        </p:txBody>
      </p:sp>
      <p:grpSp>
        <p:nvGrpSpPr>
          <p:cNvPr id="1788" name="Group 201"/>
          <p:cNvGrpSpPr>
            <a:grpSpLocks/>
          </p:cNvGrpSpPr>
          <p:nvPr/>
        </p:nvGrpSpPr>
        <p:grpSpPr bwMode="auto">
          <a:xfrm>
            <a:off x="5465889" y="7913825"/>
            <a:ext cx="400050" cy="400050"/>
            <a:chOff x="1259" y="2468"/>
            <a:chExt cx="252" cy="252"/>
          </a:xfrm>
        </p:grpSpPr>
        <p:sp>
          <p:nvSpPr>
            <p:cNvPr id="1789" name="Oval 202"/>
            <p:cNvSpPr>
              <a:spLocks noChangeArrowheads="1"/>
            </p:cNvSpPr>
            <p:nvPr/>
          </p:nvSpPr>
          <p:spPr bwMode="auto">
            <a:xfrm>
              <a:off x="1259" y="2468"/>
              <a:ext cx="252" cy="252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0" name="Oval 203"/>
            <p:cNvSpPr>
              <a:spLocks noChangeArrowheads="1"/>
            </p:cNvSpPr>
            <p:nvPr/>
          </p:nvSpPr>
          <p:spPr bwMode="auto">
            <a:xfrm>
              <a:off x="1334" y="2514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1" name="Oval 204"/>
            <p:cNvSpPr>
              <a:spLocks noChangeArrowheads="1"/>
            </p:cNvSpPr>
            <p:nvPr/>
          </p:nvSpPr>
          <p:spPr bwMode="auto">
            <a:xfrm>
              <a:off x="1357" y="2581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" name="Oval 205"/>
            <p:cNvSpPr>
              <a:spLocks noChangeArrowheads="1"/>
            </p:cNvSpPr>
            <p:nvPr/>
          </p:nvSpPr>
          <p:spPr bwMode="auto">
            <a:xfrm>
              <a:off x="1425" y="2536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3" name="Oval 206"/>
            <p:cNvSpPr>
              <a:spLocks noChangeArrowheads="1"/>
            </p:cNvSpPr>
            <p:nvPr/>
          </p:nvSpPr>
          <p:spPr bwMode="auto">
            <a:xfrm>
              <a:off x="1311" y="2627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4" name="Oval 207"/>
            <p:cNvSpPr>
              <a:spLocks noChangeArrowheads="1"/>
            </p:cNvSpPr>
            <p:nvPr/>
          </p:nvSpPr>
          <p:spPr bwMode="auto">
            <a:xfrm>
              <a:off x="1447" y="2649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5" name="Oval 208"/>
            <p:cNvSpPr>
              <a:spLocks noChangeArrowheads="1"/>
            </p:cNvSpPr>
            <p:nvPr/>
          </p:nvSpPr>
          <p:spPr bwMode="auto">
            <a:xfrm>
              <a:off x="1470" y="2581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6" name="Oval 209"/>
            <p:cNvSpPr>
              <a:spLocks noChangeArrowheads="1"/>
            </p:cNvSpPr>
            <p:nvPr/>
          </p:nvSpPr>
          <p:spPr bwMode="auto">
            <a:xfrm>
              <a:off x="1402" y="2491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7" name="Oval 210"/>
            <p:cNvSpPr>
              <a:spLocks noChangeArrowheads="1"/>
            </p:cNvSpPr>
            <p:nvPr/>
          </p:nvSpPr>
          <p:spPr bwMode="auto">
            <a:xfrm>
              <a:off x="1289" y="2559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8" name="Oval 211"/>
            <p:cNvSpPr>
              <a:spLocks noChangeArrowheads="1"/>
            </p:cNvSpPr>
            <p:nvPr/>
          </p:nvSpPr>
          <p:spPr bwMode="auto">
            <a:xfrm>
              <a:off x="1334" y="2581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9" name="Oval 212"/>
            <p:cNvSpPr>
              <a:spLocks noChangeArrowheads="1"/>
            </p:cNvSpPr>
            <p:nvPr/>
          </p:nvSpPr>
          <p:spPr bwMode="auto">
            <a:xfrm>
              <a:off x="1379" y="2672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0" name="Oval 213"/>
            <p:cNvSpPr>
              <a:spLocks noChangeArrowheads="1"/>
            </p:cNvSpPr>
            <p:nvPr/>
          </p:nvSpPr>
          <p:spPr bwMode="auto">
            <a:xfrm>
              <a:off x="1379" y="2536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1" name="Oval 214"/>
            <p:cNvSpPr>
              <a:spLocks noChangeArrowheads="1"/>
            </p:cNvSpPr>
            <p:nvPr/>
          </p:nvSpPr>
          <p:spPr bwMode="auto">
            <a:xfrm>
              <a:off x="1289" y="2604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" name="Oval 215"/>
            <p:cNvSpPr>
              <a:spLocks noChangeArrowheads="1"/>
            </p:cNvSpPr>
            <p:nvPr/>
          </p:nvSpPr>
          <p:spPr bwMode="auto">
            <a:xfrm>
              <a:off x="1334" y="2695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3" name="Oval 216"/>
            <p:cNvSpPr>
              <a:spLocks noChangeArrowheads="1"/>
            </p:cNvSpPr>
            <p:nvPr/>
          </p:nvSpPr>
          <p:spPr bwMode="auto">
            <a:xfrm>
              <a:off x="1470" y="2536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4" name="Oval 217"/>
            <p:cNvSpPr>
              <a:spLocks noChangeArrowheads="1"/>
            </p:cNvSpPr>
            <p:nvPr/>
          </p:nvSpPr>
          <p:spPr bwMode="auto">
            <a:xfrm>
              <a:off x="1447" y="2581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5" name="Oval 218"/>
            <p:cNvSpPr>
              <a:spLocks noChangeArrowheads="1"/>
            </p:cNvSpPr>
            <p:nvPr/>
          </p:nvSpPr>
          <p:spPr bwMode="auto">
            <a:xfrm>
              <a:off x="1402" y="2604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6" name="Oval 219"/>
            <p:cNvSpPr>
              <a:spLocks noChangeArrowheads="1"/>
            </p:cNvSpPr>
            <p:nvPr/>
          </p:nvSpPr>
          <p:spPr bwMode="auto">
            <a:xfrm>
              <a:off x="1447" y="2627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" name="Oval 220"/>
            <p:cNvSpPr>
              <a:spLocks noChangeArrowheads="1"/>
            </p:cNvSpPr>
            <p:nvPr/>
          </p:nvSpPr>
          <p:spPr bwMode="auto">
            <a:xfrm>
              <a:off x="1357" y="2649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8" name="Oval 221"/>
            <p:cNvSpPr>
              <a:spLocks noChangeArrowheads="1"/>
            </p:cNvSpPr>
            <p:nvPr/>
          </p:nvSpPr>
          <p:spPr bwMode="auto">
            <a:xfrm>
              <a:off x="1425" y="2695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9" name="Oval 222"/>
            <p:cNvSpPr>
              <a:spLocks noChangeArrowheads="1"/>
            </p:cNvSpPr>
            <p:nvPr/>
          </p:nvSpPr>
          <p:spPr bwMode="auto">
            <a:xfrm>
              <a:off x="1334" y="2513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12" name="Group 1911"/>
          <p:cNvGrpSpPr/>
          <p:nvPr/>
        </p:nvGrpSpPr>
        <p:grpSpPr>
          <a:xfrm>
            <a:off x="3198298" y="11132580"/>
            <a:ext cx="468052" cy="361849"/>
            <a:chOff x="2480495" y="4322616"/>
            <a:chExt cx="468052" cy="361849"/>
          </a:xfrm>
        </p:grpSpPr>
        <p:sp>
          <p:nvSpPr>
            <p:cNvPr id="1913" name="Down Arrow 1912"/>
            <p:cNvSpPr/>
            <p:nvPr/>
          </p:nvSpPr>
          <p:spPr bwMode="auto">
            <a:xfrm rot="18900000">
              <a:off x="2804531" y="4322616"/>
              <a:ext cx="144016" cy="360040"/>
            </a:xfrm>
            <a:prstGeom prst="downArrow">
              <a:avLst>
                <a:gd name="adj1" fmla="val 50000"/>
                <a:gd name="adj2" fmla="val 67637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DejaVu Sans" charset="0"/>
              </a:endParaRPr>
            </a:p>
          </p:txBody>
        </p:sp>
        <p:sp>
          <p:nvSpPr>
            <p:cNvPr id="1914" name="Down Arrow 1913"/>
            <p:cNvSpPr/>
            <p:nvPr/>
          </p:nvSpPr>
          <p:spPr bwMode="auto">
            <a:xfrm rot="2700000" flipH="1">
              <a:off x="2588507" y="4322616"/>
              <a:ext cx="144016" cy="360040"/>
            </a:xfrm>
            <a:prstGeom prst="downArrow">
              <a:avLst>
                <a:gd name="adj1" fmla="val 50000"/>
                <a:gd name="adj2" fmla="val 67637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DejaVu Sans" charset="0"/>
              </a:endParaRPr>
            </a:p>
          </p:txBody>
        </p:sp>
        <p:sp>
          <p:nvSpPr>
            <p:cNvPr id="1915" name="Down Arrow 1914"/>
            <p:cNvSpPr/>
            <p:nvPr/>
          </p:nvSpPr>
          <p:spPr bwMode="auto">
            <a:xfrm>
              <a:off x="2698328" y="4324425"/>
              <a:ext cx="144016" cy="360040"/>
            </a:xfrm>
            <a:prstGeom prst="downArrow">
              <a:avLst>
                <a:gd name="adj1" fmla="val 50000"/>
                <a:gd name="adj2" fmla="val 6763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DejaVu Sans" charset="0"/>
              </a:endParaRPr>
            </a:p>
          </p:txBody>
        </p:sp>
      </p:grpSp>
      <p:sp>
        <p:nvSpPr>
          <p:cNvPr id="2319" name="Text Box 324"/>
          <p:cNvSpPr txBox="1">
            <a:spLocks noChangeArrowheads="1"/>
          </p:cNvSpPr>
          <p:nvPr/>
        </p:nvSpPr>
        <p:spPr bwMode="auto">
          <a:xfrm>
            <a:off x="2379623" y="9196933"/>
            <a:ext cx="1033467" cy="395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pPr algn="ctr"/>
            <a:r>
              <a:rPr lang="en-GB" sz="1600" b="1" i="1" dirty="0" smtClean="0">
                <a:solidFill>
                  <a:srgbClr val="000000"/>
                </a:solidFill>
              </a:rPr>
              <a:t>‘SEP_A01’</a:t>
            </a:r>
          </a:p>
        </p:txBody>
      </p:sp>
      <p:sp>
        <p:nvSpPr>
          <p:cNvPr id="2419" name="Text Box 324"/>
          <p:cNvSpPr txBox="1">
            <a:spLocks noChangeArrowheads="1"/>
          </p:cNvSpPr>
          <p:nvPr/>
        </p:nvSpPr>
        <p:spPr bwMode="auto">
          <a:xfrm>
            <a:off x="6288894" y="8473483"/>
            <a:ext cx="3024336" cy="34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24hrs no drugs, then dual drug selection (</a:t>
            </a:r>
            <a:r>
              <a:rPr lang="en-GB" sz="1000" b="1" dirty="0" smtClean="0">
                <a:solidFill>
                  <a:srgbClr val="000000"/>
                </a:solidFill>
              </a:rPr>
              <a:t>Neomycin</a:t>
            </a:r>
            <a:r>
              <a:rPr lang="en-GB" sz="1000" dirty="0" smtClean="0">
                <a:solidFill>
                  <a:srgbClr val="000000"/>
                </a:solidFill>
              </a:rPr>
              <a:t> at 150μg/ml and </a:t>
            </a:r>
            <a:r>
              <a:rPr lang="en-GB" sz="1000" b="1" dirty="0" smtClean="0">
                <a:solidFill>
                  <a:srgbClr val="000000"/>
                </a:solidFill>
              </a:rPr>
              <a:t>Blasticidin</a:t>
            </a:r>
            <a:r>
              <a:rPr lang="en-GB" sz="1000" dirty="0" smtClean="0">
                <a:solidFill>
                  <a:srgbClr val="000000"/>
                </a:solidFill>
              </a:rPr>
              <a:t> at 15μg/ml) for 7-10 days. Once colonies appear transfer back to </a:t>
            </a:r>
            <a:r>
              <a:rPr lang="en-GB" sz="1000" b="1" dirty="0" smtClean="0">
                <a:solidFill>
                  <a:srgbClr val="000000"/>
                </a:solidFill>
              </a:rPr>
              <a:t>one</a:t>
            </a:r>
            <a:r>
              <a:rPr lang="en-GB" sz="1000" dirty="0" smtClean="0">
                <a:solidFill>
                  <a:srgbClr val="000000"/>
                </a:solidFill>
              </a:rPr>
              <a:t> 6-well plate well (no drugs, 24hrs to clear antibiotics before </a:t>
            </a:r>
            <a:r>
              <a:rPr lang="en-GB" sz="1000" dirty="0" err="1" smtClean="0">
                <a:solidFill>
                  <a:srgbClr val="000000"/>
                </a:solidFill>
              </a:rPr>
              <a:t>Dox</a:t>
            </a:r>
            <a:r>
              <a:rPr lang="en-GB" sz="1000" dirty="0" smtClean="0">
                <a:solidFill>
                  <a:srgbClr val="000000"/>
                </a:solidFill>
              </a:rPr>
              <a:t>).</a:t>
            </a:r>
          </a:p>
          <a:p>
            <a:endParaRPr lang="en-GB" sz="1000" dirty="0" smtClean="0">
              <a:solidFill>
                <a:srgbClr val="000000"/>
              </a:solidFill>
            </a:endParaRPr>
          </a:p>
          <a:p>
            <a:r>
              <a:rPr lang="en-GB" sz="1000" dirty="0" smtClean="0">
                <a:solidFill>
                  <a:srgbClr val="000000"/>
                </a:solidFill>
              </a:rPr>
              <a:t>Then expand to </a:t>
            </a:r>
            <a:r>
              <a:rPr lang="en-GB" sz="1000" b="1" dirty="0" smtClean="0">
                <a:solidFill>
                  <a:srgbClr val="000000"/>
                </a:solidFill>
              </a:rPr>
              <a:t>two</a:t>
            </a:r>
            <a:r>
              <a:rPr lang="en-GB" sz="1000" dirty="0" smtClean="0">
                <a:solidFill>
                  <a:srgbClr val="000000"/>
                </a:solidFill>
              </a:rPr>
              <a:t> 6-well plate wells and treat 3-4 days with </a:t>
            </a:r>
            <a:r>
              <a:rPr lang="en-GB" sz="1000" b="1" dirty="0" smtClean="0">
                <a:solidFill>
                  <a:srgbClr val="000000"/>
                </a:solidFill>
              </a:rPr>
              <a:t>Doxycyclin</a:t>
            </a:r>
            <a:r>
              <a:rPr lang="en-GB" sz="1000" dirty="0" smtClean="0">
                <a:solidFill>
                  <a:srgbClr val="000000"/>
                </a:solidFill>
              </a:rPr>
              <a:t> (induces </a:t>
            </a:r>
            <a:r>
              <a:rPr lang="en-GB" sz="1000" b="1" dirty="0" err="1" smtClean="0">
                <a:solidFill>
                  <a:srgbClr val="000000"/>
                </a:solidFill>
              </a:rPr>
              <a:t>Flp</a:t>
            </a:r>
            <a:r>
              <a:rPr lang="en-GB" sz="1000" dirty="0" smtClean="0">
                <a:solidFill>
                  <a:srgbClr val="000000"/>
                </a:solidFill>
              </a:rPr>
              <a:t> to excise between </a:t>
            </a:r>
            <a:r>
              <a:rPr lang="en-GB" sz="1000" b="1" dirty="0" err="1" smtClean="0">
                <a:solidFill>
                  <a:srgbClr val="000000"/>
                </a:solidFill>
              </a:rPr>
              <a:t>Frt</a:t>
            </a:r>
            <a:r>
              <a:rPr lang="en-GB" sz="1000" dirty="0" smtClean="0">
                <a:solidFill>
                  <a:srgbClr val="000000"/>
                </a:solidFill>
              </a:rPr>
              <a:t> sites to remove resistance markers).</a:t>
            </a:r>
          </a:p>
          <a:p>
            <a:endParaRPr lang="en-GB" sz="1000" dirty="0">
              <a:solidFill>
                <a:srgbClr val="000000"/>
              </a:solidFill>
            </a:endParaRPr>
          </a:p>
          <a:p>
            <a:r>
              <a:rPr lang="en-GB" sz="1000" dirty="0" smtClean="0">
                <a:solidFill>
                  <a:srgbClr val="000000"/>
                </a:solidFill>
              </a:rPr>
              <a:t>Archive contents of </a:t>
            </a:r>
            <a:r>
              <a:rPr lang="en-GB" sz="1000" b="1" dirty="0" smtClean="0">
                <a:solidFill>
                  <a:srgbClr val="000000"/>
                </a:solidFill>
              </a:rPr>
              <a:t>one</a:t>
            </a:r>
            <a:r>
              <a:rPr lang="en-GB" sz="1000" dirty="0" smtClean="0">
                <a:solidFill>
                  <a:srgbClr val="000000"/>
                </a:solidFill>
              </a:rPr>
              <a:t> well and plate </a:t>
            </a:r>
            <a:r>
              <a:rPr lang="en-GB" sz="1000" b="1" dirty="0" smtClean="0">
                <a:solidFill>
                  <a:srgbClr val="000000"/>
                </a:solidFill>
              </a:rPr>
              <a:t>one</a:t>
            </a:r>
            <a:r>
              <a:rPr lang="en-GB" sz="1000" dirty="0" smtClean="0">
                <a:solidFill>
                  <a:srgbClr val="000000"/>
                </a:solidFill>
              </a:rPr>
              <a:t> well at ~1000 cells per dish on </a:t>
            </a:r>
            <a:r>
              <a:rPr lang="en-GB" sz="1000" b="1" dirty="0" smtClean="0">
                <a:solidFill>
                  <a:srgbClr val="000000"/>
                </a:solidFill>
              </a:rPr>
              <a:t>two </a:t>
            </a:r>
            <a:r>
              <a:rPr lang="en-GB" sz="1000" dirty="0" smtClean="0">
                <a:solidFill>
                  <a:srgbClr val="000000"/>
                </a:solidFill>
              </a:rPr>
              <a:t>10cm dishes (no drugs) and grow 7-10 days. </a:t>
            </a:r>
          </a:p>
          <a:p>
            <a:endParaRPr lang="en-GB" sz="1000" dirty="0">
              <a:solidFill>
                <a:srgbClr val="000000"/>
              </a:solidFill>
            </a:endParaRPr>
          </a:p>
          <a:p>
            <a:r>
              <a:rPr lang="en-GB" sz="1000" dirty="0" smtClean="0">
                <a:solidFill>
                  <a:srgbClr val="000000"/>
                </a:solidFill>
              </a:rPr>
              <a:t>Pick the best 96 colonies in total from </a:t>
            </a:r>
            <a:r>
              <a:rPr lang="en-GB" sz="1000" b="1" dirty="0" smtClean="0">
                <a:solidFill>
                  <a:srgbClr val="000000"/>
                </a:solidFill>
              </a:rPr>
              <a:t>both</a:t>
            </a:r>
            <a:r>
              <a:rPr lang="en-GB" sz="1000" dirty="0" smtClean="0">
                <a:solidFill>
                  <a:srgbClr val="000000"/>
                </a:solidFill>
              </a:rPr>
              <a:t> dishes into </a:t>
            </a:r>
            <a:r>
              <a:rPr lang="en-GB" sz="1000" b="1" dirty="0" smtClean="0">
                <a:solidFill>
                  <a:srgbClr val="000000"/>
                </a:solidFill>
              </a:rPr>
              <a:t>one</a:t>
            </a:r>
            <a:r>
              <a:rPr lang="en-GB" sz="1000" dirty="0" smtClean="0">
                <a:solidFill>
                  <a:srgbClr val="000000"/>
                </a:solidFill>
              </a:rPr>
              <a:t> trypsin plate (round-bottomed wells</a:t>
            </a:r>
            <a:r>
              <a:rPr lang="en-GB" sz="1000" dirty="0">
                <a:solidFill>
                  <a:srgbClr val="000000"/>
                </a:solidFill>
              </a:rPr>
              <a:t>). </a:t>
            </a:r>
            <a:r>
              <a:rPr lang="en-GB" sz="1000" dirty="0" smtClean="0">
                <a:solidFill>
                  <a:srgbClr val="000000"/>
                </a:solidFill>
              </a:rPr>
              <a:t>Incubate 20mins then add </a:t>
            </a:r>
            <a:r>
              <a:rPr lang="en-GB" sz="1000" dirty="0">
                <a:solidFill>
                  <a:srgbClr val="000000"/>
                </a:solidFill>
              </a:rPr>
              <a:t>media and transfer to flat-bottomed wells plate</a:t>
            </a:r>
            <a:r>
              <a:rPr lang="en-GB" sz="1000" dirty="0" smtClean="0">
                <a:solidFill>
                  <a:srgbClr val="000000"/>
                </a:solidFill>
              </a:rPr>
              <a:t>. Grow 2 days then </a:t>
            </a:r>
            <a:r>
              <a:rPr lang="en-GB" sz="1000" dirty="0">
                <a:solidFill>
                  <a:srgbClr val="000000"/>
                </a:solidFill>
              </a:rPr>
              <a:t>split 1:4 and keep 2 copies (no drugs</a:t>
            </a:r>
            <a:r>
              <a:rPr lang="en-GB" sz="1000" dirty="0" smtClean="0">
                <a:solidFill>
                  <a:srgbClr val="000000"/>
                </a:solidFill>
              </a:rPr>
              <a:t>).</a:t>
            </a:r>
          </a:p>
          <a:p>
            <a:endParaRPr lang="en-GB" sz="1000" dirty="0">
              <a:solidFill>
                <a:srgbClr val="000000"/>
              </a:solidFill>
            </a:endParaRPr>
          </a:p>
          <a:p>
            <a:r>
              <a:rPr lang="en-GB" sz="1000" dirty="0" smtClean="0">
                <a:solidFill>
                  <a:srgbClr val="000000"/>
                </a:solidFill>
              </a:rPr>
              <a:t>Grow </a:t>
            </a:r>
            <a:r>
              <a:rPr lang="en-GB" sz="1000" dirty="0">
                <a:solidFill>
                  <a:srgbClr val="000000"/>
                </a:solidFill>
              </a:rPr>
              <a:t>for 2 days then split each 1:4 and keep 6 copies (2 Tamoxifen, 4 no drugs</a:t>
            </a:r>
            <a:r>
              <a:rPr lang="en-GB" sz="1000" dirty="0" smtClean="0">
                <a:solidFill>
                  <a:srgbClr val="000000"/>
                </a:solidFill>
              </a:rPr>
              <a:t>)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2523" name="Text Box 324"/>
          <p:cNvSpPr txBox="1">
            <a:spLocks noChangeArrowheads="1"/>
          </p:cNvSpPr>
          <p:nvPr/>
        </p:nvSpPr>
        <p:spPr bwMode="auto">
          <a:xfrm>
            <a:off x="4086835" y="8251517"/>
            <a:ext cx="842392" cy="299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5 x 5 cuvette</a:t>
            </a:r>
          </a:p>
        </p:txBody>
      </p:sp>
      <p:grpSp>
        <p:nvGrpSpPr>
          <p:cNvPr id="1064" name="Group 1063"/>
          <p:cNvGrpSpPr/>
          <p:nvPr/>
        </p:nvGrpSpPr>
        <p:grpSpPr>
          <a:xfrm>
            <a:off x="5378577" y="9180611"/>
            <a:ext cx="574675" cy="412750"/>
            <a:chOff x="5268464" y="8761506"/>
            <a:chExt cx="574675" cy="412750"/>
          </a:xfrm>
        </p:grpSpPr>
        <p:sp>
          <p:nvSpPr>
            <p:cNvPr id="2540" name="Oval 152"/>
            <p:cNvSpPr>
              <a:spLocks noChangeArrowheads="1"/>
            </p:cNvSpPr>
            <p:nvPr/>
          </p:nvSpPr>
          <p:spPr bwMode="auto">
            <a:xfrm>
              <a:off x="5646290" y="8969469"/>
              <a:ext cx="176213" cy="176213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1" name="Oval 153"/>
            <p:cNvSpPr>
              <a:spLocks noChangeArrowheads="1"/>
            </p:cNvSpPr>
            <p:nvPr/>
          </p:nvSpPr>
          <p:spPr bwMode="auto">
            <a:xfrm>
              <a:off x="5466902" y="8969469"/>
              <a:ext cx="176213" cy="176213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2" name="Oval 154"/>
            <p:cNvSpPr>
              <a:spLocks noChangeArrowheads="1"/>
            </p:cNvSpPr>
            <p:nvPr/>
          </p:nvSpPr>
          <p:spPr bwMode="auto">
            <a:xfrm>
              <a:off x="5289102" y="8969469"/>
              <a:ext cx="176213" cy="176213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3" name="Oval 155"/>
            <p:cNvSpPr>
              <a:spLocks noChangeArrowheads="1"/>
            </p:cNvSpPr>
            <p:nvPr/>
          </p:nvSpPr>
          <p:spPr bwMode="auto">
            <a:xfrm>
              <a:off x="5646290" y="8791669"/>
              <a:ext cx="176213" cy="176213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4" name="Oval 156"/>
            <p:cNvSpPr>
              <a:spLocks noChangeArrowheads="1"/>
            </p:cNvSpPr>
            <p:nvPr/>
          </p:nvSpPr>
          <p:spPr bwMode="auto">
            <a:xfrm>
              <a:off x="5466902" y="8791669"/>
              <a:ext cx="176213" cy="176213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5" name="Oval 157"/>
            <p:cNvSpPr>
              <a:spLocks noChangeArrowheads="1"/>
            </p:cNvSpPr>
            <p:nvPr/>
          </p:nvSpPr>
          <p:spPr bwMode="auto">
            <a:xfrm>
              <a:off x="5289102" y="8791669"/>
              <a:ext cx="176213" cy="176213"/>
            </a:xfrm>
            <a:prstGeom prst="ellipse">
              <a:avLst/>
            </a:prstGeom>
            <a:solidFill>
              <a:srgbClr val="558ED5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9" name="AutoShape 158"/>
            <p:cNvSpPr>
              <a:spLocks noChangeArrowheads="1"/>
            </p:cNvSpPr>
            <p:nvPr/>
          </p:nvSpPr>
          <p:spPr bwMode="auto">
            <a:xfrm>
              <a:off x="5268464" y="8761506"/>
              <a:ext cx="574675" cy="41275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47" name="Text Box 324"/>
          <p:cNvSpPr txBox="1">
            <a:spLocks noChangeArrowheads="1"/>
          </p:cNvSpPr>
          <p:nvPr/>
        </p:nvSpPr>
        <p:spPr bwMode="auto">
          <a:xfrm>
            <a:off x="277647" y="4482329"/>
            <a:ext cx="2263206" cy="870721"/>
          </a:xfrm>
          <a:prstGeom prst="rect">
            <a:avLst/>
          </a:prstGeom>
          <a:noFill/>
          <a:ln w="9525" cap="flat">
            <a:solidFill>
              <a:srgbClr val="000000">
                <a:alpha val="50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b="1" dirty="0" smtClean="0">
                <a:solidFill>
                  <a:srgbClr val="000000"/>
                </a:solidFill>
              </a:rPr>
              <a:t>QC</a:t>
            </a:r>
            <a:r>
              <a:rPr lang="en-GB" sz="1000" dirty="0" smtClean="0">
                <a:solidFill>
                  <a:srgbClr val="000000"/>
                </a:solidFill>
              </a:rPr>
              <a:t>: Tamoxifen induces </a:t>
            </a:r>
            <a:r>
              <a:rPr lang="en-GB" sz="1000" b="1" dirty="0" err="1" smtClean="0">
                <a:solidFill>
                  <a:srgbClr val="000000"/>
                </a:solidFill>
              </a:rPr>
              <a:t>Cre</a:t>
            </a:r>
            <a:r>
              <a:rPr lang="en-GB" sz="1000" b="1" dirty="0" smtClean="0">
                <a:solidFill>
                  <a:srgbClr val="000000"/>
                </a:solidFill>
              </a:rPr>
              <a:t> </a:t>
            </a:r>
            <a:r>
              <a:rPr lang="en-GB" sz="1000" dirty="0" smtClean="0">
                <a:solidFill>
                  <a:srgbClr val="000000"/>
                </a:solidFill>
              </a:rPr>
              <a:t>expression which excises between </a:t>
            </a:r>
            <a:r>
              <a:rPr lang="en-GB" sz="1000" b="1" dirty="0" err="1" smtClean="0">
                <a:solidFill>
                  <a:srgbClr val="000000"/>
                </a:solidFill>
              </a:rPr>
              <a:t>loxP</a:t>
            </a:r>
            <a:r>
              <a:rPr lang="en-GB" sz="1000" dirty="0" smtClean="0">
                <a:solidFill>
                  <a:srgbClr val="000000"/>
                </a:solidFill>
              </a:rPr>
              <a:t> sites.</a:t>
            </a:r>
          </a:p>
          <a:p>
            <a:r>
              <a:rPr lang="en-GB" sz="1000" dirty="0" smtClean="0">
                <a:solidFill>
                  <a:srgbClr val="000000"/>
                </a:solidFill>
              </a:rPr>
              <a:t>Tamoxifen: 	CR = 1	DR = 1</a:t>
            </a:r>
          </a:p>
          <a:p>
            <a:r>
              <a:rPr lang="en-GB" sz="1000" dirty="0" smtClean="0">
                <a:solidFill>
                  <a:srgbClr val="000000"/>
                </a:solidFill>
              </a:rPr>
              <a:t>Control:	CR = 2	DR = 1</a:t>
            </a:r>
          </a:p>
          <a:p>
            <a:r>
              <a:rPr lang="en-GB" sz="800" dirty="0" smtClean="0">
                <a:solidFill>
                  <a:srgbClr val="000000"/>
                </a:solidFill>
              </a:rPr>
              <a:t>(CR = critical region, DR = deleted region)</a:t>
            </a:r>
            <a:endParaRPr lang="en-GB" sz="800" dirty="0">
              <a:solidFill>
                <a:srgbClr val="000000"/>
              </a:solidFill>
            </a:endParaRPr>
          </a:p>
        </p:txBody>
      </p:sp>
      <p:grpSp>
        <p:nvGrpSpPr>
          <p:cNvPr id="1091" name="Group 1090"/>
          <p:cNvGrpSpPr/>
          <p:nvPr/>
        </p:nvGrpSpPr>
        <p:grpSpPr>
          <a:xfrm>
            <a:off x="5465889" y="9922416"/>
            <a:ext cx="400050" cy="400050"/>
            <a:chOff x="5374145" y="9706511"/>
            <a:chExt cx="400050" cy="400050"/>
          </a:xfrm>
        </p:grpSpPr>
        <p:sp>
          <p:nvSpPr>
            <p:cNvPr id="2586" name="Oval 222"/>
            <p:cNvSpPr>
              <a:spLocks noChangeArrowheads="1"/>
            </p:cNvSpPr>
            <p:nvPr/>
          </p:nvSpPr>
          <p:spPr bwMode="auto">
            <a:xfrm>
              <a:off x="5546705" y="9797432"/>
              <a:ext cx="45719" cy="45719"/>
            </a:xfrm>
            <a:prstGeom prst="ellipse">
              <a:avLst/>
            </a:prstGeom>
            <a:solidFill>
              <a:srgbClr val="558ED5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" name="Oval 202"/>
            <p:cNvSpPr>
              <a:spLocks noChangeArrowheads="1"/>
            </p:cNvSpPr>
            <p:nvPr/>
          </p:nvSpPr>
          <p:spPr bwMode="auto">
            <a:xfrm>
              <a:off x="5374145" y="9706511"/>
              <a:ext cx="400050" cy="400050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" name="Oval 203"/>
            <p:cNvSpPr>
              <a:spLocks noChangeArrowheads="1"/>
            </p:cNvSpPr>
            <p:nvPr/>
          </p:nvSpPr>
          <p:spPr bwMode="auto">
            <a:xfrm>
              <a:off x="5493208" y="9779536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" name="Oval 204"/>
            <p:cNvSpPr>
              <a:spLocks noChangeArrowheads="1"/>
            </p:cNvSpPr>
            <p:nvPr/>
          </p:nvSpPr>
          <p:spPr bwMode="auto">
            <a:xfrm>
              <a:off x="5529720" y="9885899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" name="Oval 205"/>
            <p:cNvSpPr>
              <a:spLocks noChangeArrowheads="1"/>
            </p:cNvSpPr>
            <p:nvPr/>
          </p:nvSpPr>
          <p:spPr bwMode="auto">
            <a:xfrm>
              <a:off x="5637670" y="9814461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" name="Oval 206"/>
            <p:cNvSpPr>
              <a:spLocks noChangeArrowheads="1"/>
            </p:cNvSpPr>
            <p:nvPr/>
          </p:nvSpPr>
          <p:spPr bwMode="auto">
            <a:xfrm>
              <a:off x="5456695" y="9958924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1" name="Oval 207"/>
            <p:cNvSpPr>
              <a:spLocks noChangeArrowheads="1"/>
            </p:cNvSpPr>
            <p:nvPr/>
          </p:nvSpPr>
          <p:spPr bwMode="auto">
            <a:xfrm>
              <a:off x="5672595" y="9993849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2" name="Oval 208"/>
            <p:cNvSpPr>
              <a:spLocks noChangeArrowheads="1"/>
            </p:cNvSpPr>
            <p:nvPr/>
          </p:nvSpPr>
          <p:spPr bwMode="auto">
            <a:xfrm>
              <a:off x="5709108" y="9885899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" name="Oval 209"/>
            <p:cNvSpPr>
              <a:spLocks noChangeArrowheads="1"/>
            </p:cNvSpPr>
            <p:nvPr/>
          </p:nvSpPr>
          <p:spPr bwMode="auto">
            <a:xfrm>
              <a:off x="5601158" y="9743024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4" name="Oval 210"/>
            <p:cNvSpPr>
              <a:spLocks noChangeArrowheads="1"/>
            </p:cNvSpPr>
            <p:nvPr/>
          </p:nvSpPr>
          <p:spPr bwMode="auto">
            <a:xfrm>
              <a:off x="5421770" y="9850974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5" name="Oval 211"/>
            <p:cNvSpPr>
              <a:spLocks noChangeArrowheads="1"/>
            </p:cNvSpPr>
            <p:nvPr/>
          </p:nvSpPr>
          <p:spPr bwMode="auto">
            <a:xfrm>
              <a:off x="5493208" y="9885899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6" name="Oval 212"/>
            <p:cNvSpPr>
              <a:spLocks noChangeArrowheads="1"/>
            </p:cNvSpPr>
            <p:nvPr/>
          </p:nvSpPr>
          <p:spPr bwMode="auto">
            <a:xfrm>
              <a:off x="5564645" y="10030361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7" name="Oval 213"/>
            <p:cNvSpPr>
              <a:spLocks noChangeArrowheads="1"/>
            </p:cNvSpPr>
            <p:nvPr/>
          </p:nvSpPr>
          <p:spPr bwMode="auto">
            <a:xfrm>
              <a:off x="5564645" y="9814461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8" name="Oval 214"/>
            <p:cNvSpPr>
              <a:spLocks noChangeArrowheads="1"/>
            </p:cNvSpPr>
            <p:nvPr/>
          </p:nvSpPr>
          <p:spPr bwMode="auto">
            <a:xfrm>
              <a:off x="5421770" y="9922411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9" name="Oval 215"/>
            <p:cNvSpPr>
              <a:spLocks noChangeArrowheads="1"/>
            </p:cNvSpPr>
            <p:nvPr/>
          </p:nvSpPr>
          <p:spPr bwMode="auto">
            <a:xfrm>
              <a:off x="5493208" y="10066874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" name="Oval 216"/>
            <p:cNvSpPr>
              <a:spLocks noChangeArrowheads="1"/>
            </p:cNvSpPr>
            <p:nvPr/>
          </p:nvSpPr>
          <p:spPr bwMode="auto">
            <a:xfrm>
              <a:off x="5709108" y="9814461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1" name="Oval 217"/>
            <p:cNvSpPr>
              <a:spLocks noChangeArrowheads="1"/>
            </p:cNvSpPr>
            <p:nvPr/>
          </p:nvSpPr>
          <p:spPr bwMode="auto">
            <a:xfrm>
              <a:off x="5672595" y="9885899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2" name="Oval 218"/>
            <p:cNvSpPr>
              <a:spLocks noChangeArrowheads="1"/>
            </p:cNvSpPr>
            <p:nvPr/>
          </p:nvSpPr>
          <p:spPr bwMode="auto">
            <a:xfrm>
              <a:off x="5601158" y="9922411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3" name="Oval 219"/>
            <p:cNvSpPr>
              <a:spLocks noChangeArrowheads="1"/>
            </p:cNvSpPr>
            <p:nvPr/>
          </p:nvSpPr>
          <p:spPr bwMode="auto">
            <a:xfrm>
              <a:off x="5672595" y="9958924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4" name="Oval 220"/>
            <p:cNvSpPr>
              <a:spLocks noChangeArrowheads="1"/>
            </p:cNvSpPr>
            <p:nvPr/>
          </p:nvSpPr>
          <p:spPr bwMode="auto">
            <a:xfrm>
              <a:off x="5529720" y="9993849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5" name="Oval 221"/>
            <p:cNvSpPr>
              <a:spLocks noChangeArrowheads="1"/>
            </p:cNvSpPr>
            <p:nvPr/>
          </p:nvSpPr>
          <p:spPr bwMode="auto">
            <a:xfrm>
              <a:off x="5637670" y="10066874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28" name="Text Box 324"/>
          <p:cNvSpPr txBox="1">
            <a:spLocks noChangeArrowheads="1"/>
          </p:cNvSpPr>
          <p:nvPr/>
        </p:nvSpPr>
        <p:spPr bwMode="auto">
          <a:xfrm>
            <a:off x="3514956" y="8984496"/>
            <a:ext cx="1171167" cy="756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pPr algn="ctr"/>
            <a:r>
              <a:rPr lang="en-GB" sz="1000" b="1" dirty="0" smtClean="0">
                <a:solidFill>
                  <a:srgbClr val="000000"/>
                </a:solidFill>
              </a:rPr>
              <a:t>Archive</a:t>
            </a:r>
            <a:r>
              <a:rPr lang="en-GB" sz="1000" dirty="0" smtClean="0">
                <a:solidFill>
                  <a:srgbClr val="000000"/>
                </a:solidFill>
              </a:rPr>
              <a:t> one well:</a:t>
            </a:r>
          </a:p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Post-</a:t>
            </a:r>
            <a:r>
              <a:rPr lang="en-GB" sz="1000" dirty="0" err="1" smtClean="0">
                <a:solidFill>
                  <a:srgbClr val="000000"/>
                </a:solidFill>
              </a:rPr>
              <a:t>Dox</a:t>
            </a:r>
            <a:r>
              <a:rPr lang="en-GB" sz="1000" dirty="0" smtClean="0">
                <a:solidFill>
                  <a:srgbClr val="000000"/>
                </a:solidFill>
              </a:rPr>
              <a:t> in</a:t>
            </a:r>
          </a:p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1ml </a:t>
            </a:r>
            <a:r>
              <a:rPr lang="en-GB" sz="1000" dirty="0" err="1" smtClean="0">
                <a:solidFill>
                  <a:srgbClr val="000000"/>
                </a:solidFill>
              </a:rPr>
              <a:t>Cryo</a:t>
            </a:r>
            <a:r>
              <a:rPr lang="en-GB" sz="1000" dirty="0" smtClean="0">
                <a:solidFill>
                  <a:srgbClr val="000000"/>
                </a:solidFill>
              </a:rPr>
              <a:t>-vial(s)</a:t>
            </a:r>
          </a:p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(no drugs)</a:t>
            </a:r>
          </a:p>
        </p:txBody>
      </p:sp>
      <p:pic>
        <p:nvPicPr>
          <p:cNvPr id="2630" name="Picture 2629" descr="cryovial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415" y="9040540"/>
            <a:ext cx="530038" cy="508836"/>
          </a:xfrm>
          <a:prstGeom prst="rect">
            <a:avLst/>
          </a:prstGeom>
        </p:spPr>
      </p:pic>
      <p:grpSp>
        <p:nvGrpSpPr>
          <p:cNvPr id="1071" name="Group 1070"/>
          <p:cNvGrpSpPr/>
          <p:nvPr/>
        </p:nvGrpSpPr>
        <p:grpSpPr>
          <a:xfrm>
            <a:off x="5378577" y="10608199"/>
            <a:ext cx="574675" cy="412750"/>
            <a:chOff x="3992415" y="9695935"/>
            <a:chExt cx="574675" cy="412750"/>
          </a:xfrm>
        </p:grpSpPr>
        <p:sp>
          <p:nvSpPr>
            <p:cNvPr id="2632" name="AutoShape 2"/>
            <p:cNvSpPr>
              <a:spLocks noChangeArrowheads="1"/>
            </p:cNvSpPr>
            <p:nvPr/>
          </p:nvSpPr>
          <p:spPr bwMode="auto">
            <a:xfrm>
              <a:off x="3992415" y="9695935"/>
              <a:ext cx="574675" cy="41275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3" name="Oval 3"/>
            <p:cNvSpPr>
              <a:spLocks noChangeArrowheads="1"/>
            </p:cNvSpPr>
            <p:nvPr/>
          </p:nvSpPr>
          <p:spPr bwMode="auto">
            <a:xfrm>
              <a:off x="4511528" y="97562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4" name="Oval 4"/>
            <p:cNvSpPr>
              <a:spLocks noChangeArrowheads="1"/>
            </p:cNvSpPr>
            <p:nvPr/>
          </p:nvSpPr>
          <p:spPr bwMode="auto">
            <a:xfrm>
              <a:off x="4465490" y="97562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5" name="Oval 5"/>
            <p:cNvSpPr>
              <a:spLocks noChangeArrowheads="1"/>
            </p:cNvSpPr>
            <p:nvPr/>
          </p:nvSpPr>
          <p:spPr bwMode="auto">
            <a:xfrm>
              <a:off x="4419453" y="97562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6" name="Oval 6"/>
            <p:cNvSpPr>
              <a:spLocks noChangeArrowheads="1"/>
            </p:cNvSpPr>
            <p:nvPr/>
          </p:nvSpPr>
          <p:spPr bwMode="auto">
            <a:xfrm>
              <a:off x="4371828" y="97562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7" name="Oval 7"/>
            <p:cNvSpPr>
              <a:spLocks noChangeArrowheads="1"/>
            </p:cNvSpPr>
            <p:nvPr/>
          </p:nvSpPr>
          <p:spPr bwMode="auto">
            <a:xfrm>
              <a:off x="4279753" y="97562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8" name="Oval 8"/>
            <p:cNvSpPr>
              <a:spLocks noChangeArrowheads="1"/>
            </p:cNvSpPr>
            <p:nvPr/>
          </p:nvSpPr>
          <p:spPr bwMode="auto">
            <a:xfrm>
              <a:off x="4233715" y="9756260"/>
              <a:ext cx="44450" cy="46038"/>
            </a:xfrm>
            <a:prstGeom prst="ellipse">
              <a:avLst/>
            </a:prstGeom>
            <a:solidFill>
              <a:srgbClr val="558ED5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9" name="Oval 9"/>
            <p:cNvSpPr>
              <a:spLocks noChangeArrowheads="1"/>
            </p:cNvSpPr>
            <p:nvPr/>
          </p:nvSpPr>
          <p:spPr bwMode="auto">
            <a:xfrm>
              <a:off x="4187678" y="97562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0" name="Oval 10"/>
            <p:cNvSpPr>
              <a:spLocks noChangeArrowheads="1"/>
            </p:cNvSpPr>
            <p:nvPr/>
          </p:nvSpPr>
          <p:spPr bwMode="auto">
            <a:xfrm>
              <a:off x="4140053" y="97562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1" name="Oval 11"/>
            <p:cNvSpPr>
              <a:spLocks noChangeArrowheads="1"/>
            </p:cNvSpPr>
            <p:nvPr/>
          </p:nvSpPr>
          <p:spPr bwMode="auto">
            <a:xfrm>
              <a:off x="4094015" y="97562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" name="Oval 12"/>
            <p:cNvSpPr>
              <a:spLocks noChangeArrowheads="1"/>
            </p:cNvSpPr>
            <p:nvPr/>
          </p:nvSpPr>
          <p:spPr bwMode="auto">
            <a:xfrm>
              <a:off x="4047978" y="97562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3" name="Oval 13"/>
            <p:cNvSpPr>
              <a:spLocks noChangeArrowheads="1"/>
            </p:cNvSpPr>
            <p:nvPr/>
          </p:nvSpPr>
          <p:spPr bwMode="auto">
            <a:xfrm>
              <a:off x="4001940" y="97562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4" name="Oval 14"/>
            <p:cNvSpPr>
              <a:spLocks noChangeArrowheads="1"/>
            </p:cNvSpPr>
            <p:nvPr/>
          </p:nvSpPr>
          <p:spPr bwMode="auto">
            <a:xfrm>
              <a:off x="4325790" y="97562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5" name="Oval 15"/>
            <p:cNvSpPr>
              <a:spLocks noChangeArrowheads="1"/>
            </p:cNvSpPr>
            <p:nvPr/>
          </p:nvSpPr>
          <p:spPr bwMode="auto">
            <a:xfrm>
              <a:off x="4511528" y="100451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6" name="Oval 16"/>
            <p:cNvSpPr>
              <a:spLocks noChangeArrowheads="1"/>
            </p:cNvSpPr>
            <p:nvPr/>
          </p:nvSpPr>
          <p:spPr bwMode="auto">
            <a:xfrm>
              <a:off x="4465490" y="100451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7" name="Oval 17"/>
            <p:cNvSpPr>
              <a:spLocks noChangeArrowheads="1"/>
            </p:cNvSpPr>
            <p:nvPr/>
          </p:nvSpPr>
          <p:spPr bwMode="auto">
            <a:xfrm>
              <a:off x="4419453" y="100451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8" name="Oval 18"/>
            <p:cNvSpPr>
              <a:spLocks noChangeArrowheads="1"/>
            </p:cNvSpPr>
            <p:nvPr/>
          </p:nvSpPr>
          <p:spPr bwMode="auto">
            <a:xfrm>
              <a:off x="4371828" y="100451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9" name="Oval 19"/>
            <p:cNvSpPr>
              <a:spLocks noChangeArrowheads="1"/>
            </p:cNvSpPr>
            <p:nvPr/>
          </p:nvSpPr>
          <p:spPr bwMode="auto">
            <a:xfrm>
              <a:off x="4279753" y="100451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0" name="Oval 20"/>
            <p:cNvSpPr>
              <a:spLocks noChangeArrowheads="1"/>
            </p:cNvSpPr>
            <p:nvPr/>
          </p:nvSpPr>
          <p:spPr bwMode="auto">
            <a:xfrm>
              <a:off x="4233715" y="100451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1" name="Oval 21"/>
            <p:cNvSpPr>
              <a:spLocks noChangeArrowheads="1"/>
            </p:cNvSpPr>
            <p:nvPr/>
          </p:nvSpPr>
          <p:spPr bwMode="auto">
            <a:xfrm>
              <a:off x="4187678" y="100451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" name="Oval 22"/>
            <p:cNvSpPr>
              <a:spLocks noChangeArrowheads="1"/>
            </p:cNvSpPr>
            <p:nvPr/>
          </p:nvSpPr>
          <p:spPr bwMode="auto">
            <a:xfrm>
              <a:off x="4140053" y="100451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" name="Oval 23"/>
            <p:cNvSpPr>
              <a:spLocks noChangeArrowheads="1"/>
            </p:cNvSpPr>
            <p:nvPr/>
          </p:nvSpPr>
          <p:spPr bwMode="auto">
            <a:xfrm>
              <a:off x="4094015" y="100451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4" name="Oval 24"/>
            <p:cNvSpPr>
              <a:spLocks noChangeArrowheads="1"/>
            </p:cNvSpPr>
            <p:nvPr/>
          </p:nvSpPr>
          <p:spPr bwMode="auto">
            <a:xfrm>
              <a:off x="4047978" y="100451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5" name="Oval 25"/>
            <p:cNvSpPr>
              <a:spLocks noChangeArrowheads="1"/>
            </p:cNvSpPr>
            <p:nvPr/>
          </p:nvSpPr>
          <p:spPr bwMode="auto">
            <a:xfrm>
              <a:off x="4001940" y="100451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6" name="Oval 26"/>
            <p:cNvSpPr>
              <a:spLocks noChangeArrowheads="1"/>
            </p:cNvSpPr>
            <p:nvPr/>
          </p:nvSpPr>
          <p:spPr bwMode="auto">
            <a:xfrm>
              <a:off x="4325790" y="100451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7" name="Oval 27"/>
            <p:cNvSpPr>
              <a:spLocks noChangeArrowheads="1"/>
            </p:cNvSpPr>
            <p:nvPr/>
          </p:nvSpPr>
          <p:spPr bwMode="auto">
            <a:xfrm>
              <a:off x="4511528" y="99975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8" name="Oval 28"/>
            <p:cNvSpPr>
              <a:spLocks noChangeArrowheads="1"/>
            </p:cNvSpPr>
            <p:nvPr/>
          </p:nvSpPr>
          <p:spPr bwMode="auto">
            <a:xfrm>
              <a:off x="4465490" y="99975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9" name="Oval 29"/>
            <p:cNvSpPr>
              <a:spLocks noChangeArrowheads="1"/>
            </p:cNvSpPr>
            <p:nvPr/>
          </p:nvSpPr>
          <p:spPr bwMode="auto">
            <a:xfrm>
              <a:off x="4419453" y="99975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0" name="Oval 30"/>
            <p:cNvSpPr>
              <a:spLocks noChangeArrowheads="1"/>
            </p:cNvSpPr>
            <p:nvPr/>
          </p:nvSpPr>
          <p:spPr bwMode="auto">
            <a:xfrm>
              <a:off x="4371828" y="99975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1" name="Oval 31"/>
            <p:cNvSpPr>
              <a:spLocks noChangeArrowheads="1"/>
            </p:cNvSpPr>
            <p:nvPr/>
          </p:nvSpPr>
          <p:spPr bwMode="auto">
            <a:xfrm>
              <a:off x="4279753" y="99975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" name="Oval 32"/>
            <p:cNvSpPr>
              <a:spLocks noChangeArrowheads="1"/>
            </p:cNvSpPr>
            <p:nvPr/>
          </p:nvSpPr>
          <p:spPr bwMode="auto">
            <a:xfrm>
              <a:off x="4233715" y="99975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" name="Oval 33"/>
            <p:cNvSpPr>
              <a:spLocks noChangeArrowheads="1"/>
            </p:cNvSpPr>
            <p:nvPr/>
          </p:nvSpPr>
          <p:spPr bwMode="auto">
            <a:xfrm>
              <a:off x="4187678" y="99975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" name="Oval 34"/>
            <p:cNvSpPr>
              <a:spLocks noChangeArrowheads="1"/>
            </p:cNvSpPr>
            <p:nvPr/>
          </p:nvSpPr>
          <p:spPr bwMode="auto">
            <a:xfrm>
              <a:off x="4140053" y="99975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" name="Oval 35"/>
            <p:cNvSpPr>
              <a:spLocks noChangeArrowheads="1"/>
            </p:cNvSpPr>
            <p:nvPr/>
          </p:nvSpPr>
          <p:spPr bwMode="auto">
            <a:xfrm>
              <a:off x="4094015" y="99975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" name="Oval 36"/>
            <p:cNvSpPr>
              <a:spLocks noChangeArrowheads="1"/>
            </p:cNvSpPr>
            <p:nvPr/>
          </p:nvSpPr>
          <p:spPr bwMode="auto">
            <a:xfrm>
              <a:off x="4047978" y="99975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" name="Oval 37"/>
            <p:cNvSpPr>
              <a:spLocks noChangeArrowheads="1"/>
            </p:cNvSpPr>
            <p:nvPr/>
          </p:nvSpPr>
          <p:spPr bwMode="auto">
            <a:xfrm>
              <a:off x="4001940" y="99975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" name="Oval 38"/>
            <p:cNvSpPr>
              <a:spLocks noChangeArrowheads="1"/>
            </p:cNvSpPr>
            <p:nvPr/>
          </p:nvSpPr>
          <p:spPr bwMode="auto">
            <a:xfrm>
              <a:off x="4325790" y="99975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" name="Oval 39"/>
            <p:cNvSpPr>
              <a:spLocks noChangeArrowheads="1"/>
            </p:cNvSpPr>
            <p:nvPr/>
          </p:nvSpPr>
          <p:spPr bwMode="auto">
            <a:xfrm>
              <a:off x="4511528" y="99499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" name="Oval 40"/>
            <p:cNvSpPr>
              <a:spLocks noChangeArrowheads="1"/>
            </p:cNvSpPr>
            <p:nvPr/>
          </p:nvSpPr>
          <p:spPr bwMode="auto">
            <a:xfrm>
              <a:off x="4465490" y="99499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1" name="Oval 41"/>
            <p:cNvSpPr>
              <a:spLocks noChangeArrowheads="1"/>
            </p:cNvSpPr>
            <p:nvPr/>
          </p:nvSpPr>
          <p:spPr bwMode="auto">
            <a:xfrm>
              <a:off x="4419453" y="99499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" name="Oval 42"/>
            <p:cNvSpPr>
              <a:spLocks noChangeArrowheads="1"/>
            </p:cNvSpPr>
            <p:nvPr/>
          </p:nvSpPr>
          <p:spPr bwMode="auto">
            <a:xfrm>
              <a:off x="4371828" y="99499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" name="Oval 43"/>
            <p:cNvSpPr>
              <a:spLocks noChangeArrowheads="1"/>
            </p:cNvSpPr>
            <p:nvPr/>
          </p:nvSpPr>
          <p:spPr bwMode="auto">
            <a:xfrm>
              <a:off x="4279753" y="99499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" name="Oval 44"/>
            <p:cNvSpPr>
              <a:spLocks noChangeArrowheads="1"/>
            </p:cNvSpPr>
            <p:nvPr/>
          </p:nvSpPr>
          <p:spPr bwMode="auto">
            <a:xfrm>
              <a:off x="4233715" y="99499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5" name="Oval 45"/>
            <p:cNvSpPr>
              <a:spLocks noChangeArrowheads="1"/>
            </p:cNvSpPr>
            <p:nvPr/>
          </p:nvSpPr>
          <p:spPr bwMode="auto">
            <a:xfrm>
              <a:off x="4187678" y="99499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6" name="Oval 46"/>
            <p:cNvSpPr>
              <a:spLocks noChangeArrowheads="1"/>
            </p:cNvSpPr>
            <p:nvPr/>
          </p:nvSpPr>
          <p:spPr bwMode="auto">
            <a:xfrm>
              <a:off x="4140053" y="99499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7" name="Oval 47"/>
            <p:cNvSpPr>
              <a:spLocks noChangeArrowheads="1"/>
            </p:cNvSpPr>
            <p:nvPr/>
          </p:nvSpPr>
          <p:spPr bwMode="auto">
            <a:xfrm>
              <a:off x="4094015" y="99499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8" name="Oval 48"/>
            <p:cNvSpPr>
              <a:spLocks noChangeArrowheads="1"/>
            </p:cNvSpPr>
            <p:nvPr/>
          </p:nvSpPr>
          <p:spPr bwMode="auto">
            <a:xfrm>
              <a:off x="4047978" y="99499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9" name="Oval 49"/>
            <p:cNvSpPr>
              <a:spLocks noChangeArrowheads="1"/>
            </p:cNvSpPr>
            <p:nvPr/>
          </p:nvSpPr>
          <p:spPr bwMode="auto">
            <a:xfrm>
              <a:off x="4001940" y="99499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0" name="Oval 50"/>
            <p:cNvSpPr>
              <a:spLocks noChangeArrowheads="1"/>
            </p:cNvSpPr>
            <p:nvPr/>
          </p:nvSpPr>
          <p:spPr bwMode="auto">
            <a:xfrm>
              <a:off x="4325790" y="99499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1" name="Oval 51"/>
            <p:cNvSpPr>
              <a:spLocks noChangeArrowheads="1"/>
            </p:cNvSpPr>
            <p:nvPr/>
          </p:nvSpPr>
          <p:spPr bwMode="auto">
            <a:xfrm>
              <a:off x="4511528" y="9900723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2" name="Oval 52"/>
            <p:cNvSpPr>
              <a:spLocks noChangeArrowheads="1"/>
            </p:cNvSpPr>
            <p:nvPr/>
          </p:nvSpPr>
          <p:spPr bwMode="auto">
            <a:xfrm>
              <a:off x="4465490" y="9900723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" name="Oval 53"/>
            <p:cNvSpPr>
              <a:spLocks noChangeArrowheads="1"/>
            </p:cNvSpPr>
            <p:nvPr/>
          </p:nvSpPr>
          <p:spPr bwMode="auto">
            <a:xfrm>
              <a:off x="4419453" y="9900723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4" name="Oval 54"/>
            <p:cNvSpPr>
              <a:spLocks noChangeArrowheads="1"/>
            </p:cNvSpPr>
            <p:nvPr/>
          </p:nvSpPr>
          <p:spPr bwMode="auto">
            <a:xfrm>
              <a:off x="4371828" y="9900723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5" name="Oval 55"/>
            <p:cNvSpPr>
              <a:spLocks noChangeArrowheads="1"/>
            </p:cNvSpPr>
            <p:nvPr/>
          </p:nvSpPr>
          <p:spPr bwMode="auto">
            <a:xfrm>
              <a:off x="4279753" y="9900723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6" name="Oval 56"/>
            <p:cNvSpPr>
              <a:spLocks noChangeArrowheads="1"/>
            </p:cNvSpPr>
            <p:nvPr/>
          </p:nvSpPr>
          <p:spPr bwMode="auto">
            <a:xfrm>
              <a:off x="4233715" y="9900723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7" name="Oval 57"/>
            <p:cNvSpPr>
              <a:spLocks noChangeArrowheads="1"/>
            </p:cNvSpPr>
            <p:nvPr/>
          </p:nvSpPr>
          <p:spPr bwMode="auto">
            <a:xfrm>
              <a:off x="4187678" y="9900723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8" name="Oval 58"/>
            <p:cNvSpPr>
              <a:spLocks noChangeArrowheads="1"/>
            </p:cNvSpPr>
            <p:nvPr/>
          </p:nvSpPr>
          <p:spPr bwMode="auto">
            <a:xfrm>
              <a:off x="4140053" y="9900723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9" name="Oval 59"/>
            <p:cNvSpPr>
              <a:spLocks noChangeArrowheads="1"/>
            </p:cNvSpPr>
            <p:nvPr/>
          </p:nvSpPr>
          <p:spPr bwMode="auto">
            <a:xfrm>
              <a:off x="4094015" y="9900723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0" name="Oval 60"/>
            <p:cNvSpPr>
              <a:spLocks noChangeArrowheads="1"/>
            </p:cNvSpPr>
            <p:nvPr/>
          </p:nvSpPr>
          <p:spPr bwMode="auto">
            <a:xfrm>
              <a:off x="4047978" y="9900723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1" name="Oval 61"/>
            <p:cNvSpPr>
              <a:spLocks noChangeArrowheads="1"/>
            </p:cNvSpPr>
            <p:nvPr/>
          </p:nvSpPr>
          <p:spPr bwMode="auto">
            <a:xfrm>
              <a:off x="4001940" y="9900723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2" name="Oval 62"/>
            <p:cNvSpPr>
              <a:spLocks noChangeArrowheads="1"/>
            </p:cNvSpPr>
            <p:nvPr/>
          </p:nvSpPr>
          <p:spPr bwMode="auto">
            <a:xfrm>
              <a:off x="4325790" y="9900723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3" name="Oval 63"/>
            <p:cNvSpPr>
              <a:spLocks noChangeArrowheads="1"/>
            </p:cNvSpPr>
            <p:nvPr/>
          </p:nvSpPr>
          <p:spPr bwMode="auto">
            <a:xfrm>
              <a:off x="4511528" y="9853098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4" name="Oval 64"/>
            <p:cNvSpPr>
              <a:spLocks noChangeArrowheads="1"/>
            </p:cNvSpPr>
            <p:nvPr/>
          </p:nvSpPr>
          <p:spPr bwMode="auto">
            <a:xfrm>
              <a:off x="4465490" y="9853098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5" name="Oval 65"/>
            <p:cNvSpPr>
              <a:spLocks noChangeArrowheads="1"/>
            </p:cNvSpPr>
            <p:nvPr/>
          </p:nvSpPr>
          <p:spPr bwMode="auto">
            <a:xfrm>
              <a:off x="4419453" y="9853098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6" name="Oval 66"/>
            <p:cNvSpPr>
              <a:spLocks noChangeArrowheads="1"/>
            </p:cNvSpPr>
            <p:nvPr/>
          </p:nvSpPr>
          <p:spPr bwMode="auto">
            <a:xfrm>
              <a:off x="4371828" y="9853098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7" name="Oval 67"/>
            <p:cNvSpPr>
              <a:spLocks noChangeArrowheads="1"/>
            </p:cNvSpPr>
            <p:nvPr/>
          </p:nvSpPr>
          <p:spPr bwMode="auto">
            <a:xfrm>
              <a:off x="4279753" y="9853098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8" name="Oval 68"/>
            <p:cNvSpPr>
              <a:spLocks noChangeArrowheads="1"/>
            </p:cNvSpPr>
            <p:nvPr/>
          </p:nvSpPr>
          <p:spPr bwMode="auto">
            <a:xfrm>
              <a:off x="4233715" y="9853098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9" name="Oval 69"/>
            <p:cNvSpPr>
              <a:spLocks noChangeArrowheads="1"/>
            </p:cNvSpPr>
            <p:nvPr/>
          </p:nvSpPr>
          <p:spPr bwMode="auto">
            <a:xfrm>
              <a:off x="4187678" y="9853098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0" name="Oval 70"/>
            <p:cNvSpPr>
              <a:spLocks noChangeArrowheads="1"/>
            </p:cNvSpPr>
            <p:nvPr/>
          </p:nvSpPr>
          <p:spPr bwMode="auto">
            <a:xfrm>
              <a:off x="4140053" y="9853098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1" name="Oval 71"/>
            <p:cNvSpPr>
              <a:spLocks noChangeArrowheads="1"/>
            </p:cNvSpPr>
            <p:nvPr/>
          </p:nvSpPr>
          <p:spPr bwMode="auto">
            <a:xfrm>
              <a:off x="4094015" y="9853098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2" name="Oval 72"/>
            <p:cNvSpPr>
              <a:spLocks noChangeArrowheads="1"/>
            </p:cNvSpPr>
            <p:nvPr/>
          </p:nvSpPr>
          <p:spPr bwMode="auto">
            <a:xfrm>
              <a:off x="4047978" y="9853098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3" name="Oval 73"/>
            <p:cNvSpPr>
              <a:spLocks noChangeArrowheads="1"/>
            </p:cNvSpPr>
            <p:nvPr/>
          </p:nvSpPr>
          <p:spPr bwMode="auto">
            <a:xfrm>
              <a:off x="4001940" y="9853098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4" name="Oval 74"/>
            <p:cNvSpPr>
              <a:spLocks noChangeArrowheads="1"/>
            </p:cNvSpPr>
            <p:nvPr/>
          </p:nvSpPr>
          <p:spPr bwMode="auto">
            <a:xfrm>
              <a:off x="4325790" y="9853098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5" name="Oval 75"/>
            <p:cNvSpPr>
              <a:spLocks noChangeArrowheads="1"/>
            </p:cNvSpPr>
            <p:nvPr/>
          </p:nvSpPr>
          <p:spPr bwMode="auto">
            <a:xfrm>
              <a:off x="4511528" y="98038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6" name="Oval 76"/>
            <p:cNvSpPr>
              <a:spLocks noChangeArrowheads="1"/>
            </p:cNvSpPr>
            <p:nvPr/>
          </p:nvSpPr>
          <p:spPr bwMode="auto">
            <a:xfrm>
              <a:off x="4465490" y="98038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7" name="Oval 77"/>
            <p:cNvSpPr>
              <a:spLocks noChangeArrowheads="1"/>
            </p:cNvSpPr>
            <p:nvPr/>
          </p:nvSpPr>
          <p:spPr bwMode="auto">
            <a:xfrm>
              <a:off x="4419453" y="98038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8" name="Oval 78"/>
            <p:cNvSpPr>
              <a:spLocks noChangeArrowheads="1"/>
            </p:cNvSpPr>
            <p:nvPr/>
          </p:nvSpPr>
          <p:spPr bwMode="auto">
            <a:xfrm>
              <a:off x="4371828" y="98038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9" name="Oval 79"/>
            <p:cNvSpPr>
              <a:spLocks noChangeArrowheads="1"/>
            </p:cNvSpPr>
            <p:nvPr/>
          </p:nvSpPr>
          <p:spPr bwMode="auto">
            <a:xfrm>
              <a:off x="4279753" y="98038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0" name="Oval 80"/>
            <p:cNvSpPr>
              <a:spLocks noChangeArrowheads="1"/>
            </p:cNvSpPr>
            <p:nvPr/>
          </p:nvSpPr>
          <p:spPr bwMode="auto">
            <a:xfrm>
              <a:off x="4233715" y="98038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1" name="Oval 81"/>
            <p:cNvSpPr>
              <a:spLocks noChangeArrowheads="1"/>
            </p:cNvSpPr>
            <p:nvPr/>
          </p:nvSpPr>
          <p:spPr bwMode="auto">
            <a:xfrm>
              <a:off x="4187678" y="98038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2" name="Oval 82"/>
            <p:cNvSpPr>
              <a:spLocks noChangeArrowheads="1"/>
            </p:cNvSpPr>
            <p:nvPr/>
          </p:nvSpPr>
          <p:spPr bwMode="auto">
            <a:xfrm>
              <a:off x="4140053" y="98038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" name="Oval 83"/>
            <p:cNvSpPr>
              <a:spLocks noChangeArrowheads="1"/>
            </p:cNvSpPr>
            <p:nvPr/>
          </p:nvSpPr>
          <p:spPr bwMode="auto">
            <a:xfrm>
              <a:off x="4094015" y="98038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4" name="Oval 84"/>
            <p:cNvSpPr>
              <a:spLocks noChangeArrowheads="1"/>
            </p:cNvSpPr>
            <p:nvPr/>
          </p:nvSpPr>
          <p:spPr bwMode="auto">
            <a:xfrm>
              <a:off x="4047978" y="98038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5" name="Oval 85"/>
            <p:cNvSpPr>
              <a:spLocks noChangeArrowheads="1"/>
            </p:cNvSpPr>
            <p:nvPr/>
          </p:nvSpPr>
          <p:spPr bwMode="auto">
            <a:xfrm>
              <a:off x="4001940" y="98038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6" name="Oval 86"/>
            <p:cNvSpPr>
              <a:spLocks noChangeArrowheads="1"/>
            </p:cNvSpPr>
            <p:nvPr/>
          </p:nvSpPr>
          <p:spPr bwMode="auto">
            <a:xfrm>
              <a:off x="4325790" y="98038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7" name="Oval 87"/>
            <p:cNvSpPr>
              <a:spLocks noChangeArrowheads="1"/>
            </p:cNvSpPr>
            <p:nvPr/>
          </p:nvSpPr>
          <p:spPr bwMode="auto">
            <a:xfrm>
              <a:off x="4511528" y="97086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8" name="Oval 88"/>
            <p:cNvSpPr>
              <a:spLocks noChangeArrowheads="1"/>
            </p:cNvSpPr>
            <p:nvPr/>
          </p:nvSpPr>
          <p:spPr bwMode="auto">
            <a:xfrm>
              <a:off x="4465490" y="97086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9" name="Oval 89"/>
            <p:cNvSpPr>
              <a:spLocks noChangeArrowheads="1"/>
            </p:cNvSpPr>
            <p:nvPr/>
          </p:nvSpPr>
          <p:spPr bwMode="auto">
            <a:xfrm>
              <a:off x="4419453" y="97086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0" name="Oval 90"/>
            <p:cNvSpPr>
              <a:spLocks noChangeArrowheads="1"/>
            </p:cNvSpPr>
            <p:nvPr/>
          </p:nvSpPr>
          <p:spPr bwMode="auto">
            <a:xfrm>
              <a:off x="4371828" y="97086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1" name="Oval 91"/>
            <p:cNvSpPr>
              <a:spLocks noChangeArrowheads="1"/>
            </p:cNvSpPr>
            <p:nvPr/>
          </p:nvSpPr>
          <p:spPr bwMode="auto">
            <a:xfrm>
              <a:off x="4279753" y="97086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2" name="Oval 92"/>
            <p:cNvSpPr>
              <a:spLocks noChangeArrowheads="1"/>
            </p:cNvSpPr>
            <p:nvPr/>
          </p:nvSpPr>
          <p:spPr bwMode="auto">
            <a:xfrm>
              <a:off x="4233715" y="97086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3" name="Oval 93"/>
            <p:cNvSpPr>
              <a:spLocks noChangeArrowheads="1"/>
            </p:cNvSpPr>
            <p:nvPr/>
          </p:nvSpPr>
          <p:spPr bwMode="auto">
            <a:xfrm>
              <a:off x="4187678" y="97086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4" name="Oval 94"/>
            <p:cNvSpPr>
              <a:spLocks noChangeArrowheads="1"/>
            </p:cNvSpPr>
            <p:nvPr/>
          </p:nvSpPr>
          <p:spPr bwMode="auto">
            <a:xfrm>
              <a:off x="4140053" y="97086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5" name="Oval 95"/>
            <p:cNvSpPr>
              <a:spLocks noChangeArrowheads="1"/>
            </p:cNvSpPr>
            <p:nvPr/>
          </p:nvSpPr>
          <p:spPr bwMode="auto">
            <a:xfrm>
              <a:off x="4094015" y="97086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6" name="Oval 96"/>
            <p:cNvSpPr>
              <a:spLocks noChangeArrowheads="1"/>
            </p:cNvSpPr>
            <p:nvPr/>
          </p:nvSpPr>
          <p:spPr bwMode="auto">
            <a:xfrm>
              <a:off x="4047978" y="97086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7" name="Oval 97"/>
            <p:cNvSpPr>
              <a:spLocks noChangeArrowheads="1"/>
            </p:cNvSpPr>
            <p:nvPr/>
          </p:nvSpPr>
          <p:spPr bwMode="auto">
            <a:xfrm>
              <a:off x="4001940" y="97086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8" name="Oval 98"/>
            <p:cNvSpPr>
              <a:spLocks noChangeArrowheads="1"/>
            </p:cNvSpPr>
            <p:nvPr/>
          </p:nvSpPr>
          <p:spPr bwMode="auto">
            <a:xfrm>
              <a:off x="4325790" y="97086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30" name="Text Box 324"/>
          <p:cNvSpPr txBox="1">
            <a:spLocks noChangeArrowheads="1"/>
          </p:cNvSpPr>
          <p:nvPr/>
        </p:nvSpPr>
        <p:spPr bwMode="auto">
          <a:xfrm>
            <a:off x="1508106" y="11132058"/>
            <a:ext cx="1250041" cy="42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pPr algn="ctr"/>
            <a:r>
              <a:rPr lang="en-GB" sz="1600" b="1" i="1" dirty="0" smtClean="0">
                <a:solidFill>
                  <a:srgbClr val="000000"/>
                </a:solidFill>
              </a:rPr>
              <a:t>‘SEPD_A01’</a:t>
            </a:r>
          </a:p>
        </p:txBody>
      </p:sp>
      <p:grpSp>
        <p:nvGrpSpPr>
          <p:cNvPr id="2731" name="Group 1"/>
          <p:cNvGrpSpPr>
            <a:grpSpLocks/>
          </p:cNvGrpSpPr>
          <p:nvPr/>
        </p:nvGrpSpPr>
        <p:grpSpPr bwMode="auto">
          <a:xfrm>
            <a:off x="4189459" y="11600559"/>
            <a:ext cx="574675" cy="412750"/>
            <a:chOff x="1513" y="425"/>
            <a:chExt cx="362" cy="260"/>
          </a:xfrm>
        </p:grpSpPr>
        <p:sp>
          <p:nvSpPr>
            <p:cNvPr id="2732" name="AutoShape 2"/>
            <p:cNvSpPr>
              <a:spLocks noChangeArrowheads="1"/>
            </p:cNvSpPr>
            <p:nvPr/>
          </p:nvSpPr>
          <p:spPr bwMode="auto">
            <a:xfrm>
              <a:off x="1513" y="425"/>
              <a:ext cx="362" cy="26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3" name="Oval 3"/>
            <p:cNvSpPr>
              <a:spLocks noChangeArrowheads="1"/>
            </p:cNvSpPr>
            <p:nvPr/>
          </p:nvSpPr>
          <p:spPr bwMode="auto">
            <a:xfrm>
              <a:off x="1840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" name="Oval 4"/>
            <p:cNvSpPr>
              <a:spLocks noChangeArrowheads="1"/>
            </p:cNvSpPr>
            <p:nvPr/>
          </p:nvSpPr>
          <p:spPr bwMode="auto">
            <a:xfrm>
              <a:off x="1811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5" name="Oval 5"/>
            <p:cNvSpPr>
              <a:spLocks noChangeArrowheads="1"/>
            </p:cNvSpPr>
            <p:nvPr/>
          </p:nvSpPr>
          <p:spPr bwMode="auto">
            <a:xfrm>
              <a:off x="178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6" name="Oval 6"/>
            <p:cNvSpPr>
              <a:spLocks noChangeArrowheads="1"/>
            </p:cNvSpPr>
            <p:nvPr/>
          </p:nvSpPr>
          <p:spPr bwMode="auto">
            <a:xfrm>
              <a:off x="175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7" name="Oval 7"/>
            <p:cNvSpPr>
              <a:spLocks noChangeArrowheads="1"/>
            </p:cNvSpPr>
            <p:nvPr/>
          </p:nvSpPr>
          <p:spPr bwMode="auto">
            <a:xfrm>
              <a:off x="1694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8" name="Oval 8"/>
            <p:cNvSpPr>
              <a:spLocks noChangeArrowheads="1"/>
            </p:cNvSpPr>
            <p:nvPr/>
          </p:nvSpPr>
          <p:spPr bwMode="auto">
            <a:xfrm>
              <a:off x="1665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9" name="Oval 9"/>
            <p:cNvSpPr>
              <a:spLocks noChangeArrowheads="1"/>
            </p:cNvSpPr>
            <p:nvPr/>
          </p:nvSpPr>
          <p:spPr bwMode="auto">
            <a:xfrm>
              <a:off x="163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0" name="Oval 10"/>
            <p:cNvSpPr>
              <a:spLocks noChangeArrowheads="1"/>
            </p:cNvSpPr>
            <p:nvPr/>
          </p:nvSpPr>
          <p:spPr bwMode="auto">
            <a:xfrm>
              <a:off x="160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1" name="Oval 11"/>
            <p:cNvSpPr>
              <a:spLocks noChangeArrowheads="1"/>
            </p:cNvSpPr>
            <p:nvPr/>
          </p:nvSpPr>
          <p:spPr bwMode="auto">
            <a:xfrm>
              <a:off x="1577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2" name="Oval 12"/>
            <p:cNvSpPr>
              <a:spLocks noChangeArrowheads="1"/>
            </p:cNvSpPr>
            <p:nvPr/>
          </p:nvSpPr>
          <p:spPr bwMode="auto">
            <a:xfrm>
              <a:off x="1548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3" name="Oval 13"/>
            <p:cNvSpPr>
              <a:spLocks noChangeArrowheads="1"/>
            </p:cNvSpPr>
            <p:nvPr/>
          </p:nvSpPr>
          <p:spPr bwMode="auto">
            <a:xfrm>
              <a:off x="1519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" name="Oval 14"/>
            <p:cNvSpPr>
              <a:spLocks noChangeArrowheads="1"/>
            </p:cNvSpPr>
            <p:nvPr/>
          </p:nvSpPr>
          <p:spPr bwMode="auto">
            <a:xfrm>
              <a:off x="1723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5" name="Oval 15"/>
            <p:cNvSpPr>
              <a:spLocks noChangeArrowheads="1"/>
            </p:cNvSpPr>
            <p:nvPr/>
          </p:nvSpPr>
          <p:spPr bwMode="auto">
            <a:xfrm>
              <a:off x="1840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6" name="Oval 16"/>
            <p:cNvSpPr>
              <a:spLocks noChangeArrowheads="1"/>
            </p:cNvSpPr>
            <p:nvPr/>
          </p:nvSpPr>
          <p:spPr bwMode="auto">
            <a:xfrm>
              <a:off x="1811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7" name="Oval 17"/>
            <p:cNvSpPr>
              <a:spLocks noChangeArrowheads="1"/>
            </p:cNvSpPr>
            <p:nvPr/>
          </p:nvSpPr>
          <p:spPr bwMode="auto">
            <a:xfrm>
              <a:off x="178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8" name="Oval 18"/>
            <p:cNvSpPr>
              <a:spLocks noChangeArrowheads="1"/>
            </p:cNvSpPr>
            <p:nvPr/>
          </p:nvSpPr>
          <p:spPr bwMode="auto">
            <a:xfrm>
              <a:off x="175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9" name="Oval 19"/>
            <p:cNvSpPr>
              <a:spLocks noChangeArrowheads="1"/>
            </p:cNvSpPr>
            <p:nvPr/>
          </p:nvSpPr>
          <p:spPr bwMode="auto">
            <a:xfrm>
              <a:off x="1694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0" name="Oval 20"/>
            <p:cNvSpPr>
              <a:spLocks noChangeArrowheads="1"/>
            </p:cNvSpPr>
            <p:nvPr/>
          </p:nvSpPr>
          <p:spPr bwMode="auto">
            <a:xfrm>
              <a:off x="1665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1" name="Oval 21"/>
            <p:cNvSpPr>
              <a:spLocks noChangeArrowheads="1"/>
            </p:cNvSpPr>
            <p:nvPr/>
          </p:nvSpPr>
          <p:spPr bwMode="auto">
            <a:xfrm>
              <a:off x="163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2" name="Oval 22"/>
            <p:cNvSpPr>
              <a:spLocks noChangeArrowheads="1"/>
            </p:cNvSpPr>
            <p:nvPr/>
          </p:nvSpPr>
          <p:spPr bwMode="auto">
            <a:xfrm>
              <a:off x="160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3" name="Oval 23"/>
            <p:cNvSpPr>
              <a:spLocks noChangeArrowheads="1"/>
            </p:cNvSpPr>
            <p:nvPr/>
          </p:nvSpPr>
          <p:spPr bwMode="auto">
            <a:xfrm>
              <a:off x="1577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" name="Oval 24"/>
            <p:cNvSpPr>
              <a:spLocks noChangeArrowheads="1"/>
            </p:cNvSpPr>
            <p:nvPr/>
          </p:nvSpPr>
          <p:spPr bwMode="auto">
            <a:xfrm>
              <a:off x="1548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5" name="Oval 25"/>
            <p:cNvSpPr>
              <a:spLocks noChangeArrowheads="1"/>
            </p:cNvSpPr>
            <p:nvPr/>
          </p:nvSpPr>
          <p:spPr bwMode="auto">
            <a:xfrm>
              <a:off x="1519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6" name="Oval 26"/>
            <p:cNvSpPr>
              <a:spLocks noChangeArrowheads="1"/>
            </p:cNvSpPr>
            <p:nvPr/>
          </p:nvSpPr>
          <p:spPr bwMode="auto">
            <a:xfrm>
              <a:off x="1723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7" name="Oval 27"/>
            <p:cNvSpPr>
              <a:spLocks noChangeArrowheads="1"/>
            </p:cNvSpPr>
            <p:nvPr/>
          </p:nvSpPr>
          <p:spPr bwMode="auto">
            <a:xfrm>
              <a:off x="1840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8" name="Oval 28"/>
            <p:cNvSpPr>
              <a:spLocks noChangeArrowheads="1"/>
            </p:cNvSpPr>
            <p:nvPr/>
          </p:nvSpPr>
          <p:spPr bwMode="auto">
            <a:xfrm>
              <a:off x="1811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9" name="Oval 29"/>
            <p:cNvSpPr>
              <a:spLocks noChangeArrowheads="1"/>
            </p:cNvSpPr>
            <p:nvPr/>
          </p:nvSpPr>
          <p:spPr bwMode="auto">
            <a:xfrm>
              <a:off x="178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0" name="Oval 30"/>
            <p:cNvSpPr>
              <a:spLocks noChangeArrowheads="1"/>
            </p:cNvSpPr>
            <p:nvPr/>
          </p:nvSpPr>
          <p:spPr bwMode="auto">
            <a:xfrm>
              <a:off x="175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1" name="Oval 31"/>
            <p:cNvSpPr>
              <a:spLocks noChangeArrowheads="1"/>
            </p:cNvSpPr>
            <p:nvPr/>
          </p:nvSpPr>
          <p:spPr bwMode="auto">
            <a:xfrm>
              <a:off x="1694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2" name="Oval 32"/>
            <p:cNvSpPr>
              <a:spLocks noChangeArrowheads="1"/>
            </p:cNvSpPr>
            <p:nvPr/>
          </p:nvSpPr>
          <p:spPr bwMode="auto">
            <a:xfrm>
              <a:off x="1665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3" name="Oval 33"/>
            <p:cNvSpPr>
              <a:spLocks noChangeArrowheads="1"/>
            </p:cNvSpPr>
            <p:nvPr/>
          </p:nvSpPr>
          <p:spPr bwMode="auto">
            <a:xfrm>
              <a:off x="163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4" name="Oval 34"/>
            <p:cNvSpPr>
              <a:spLocks noChangeArrowheads="1"/>
            </p:cNvSpPr>
            <p:nvPr/>
          </p:nvSpPr>
          <p:spPr bwMode="auto">
            <a:xfrm>
              <a:off x="160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" name="Oval 35"/>
            <p:cNvSpPr>
              <a:spLocks noChangeArrowheads="1"/>
            </p:cNvSpPr>
            <p:nvPr/>
          </p:nvSpPr>
          <p:spPr bwMode="auto">
            <a:xfrm>
              <a:off x="1577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" name="Oval 36"/>
            <p:cNvSpPr>
              <a:spLocks noChangeArrowheads="1"/>
            </p:cNvSpPr>
            <p:nvPr/>
          </p:nvSpPr>
          <p:spPr bwMode="auto">
            <a:xfrm>
              <a:off x="1548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" name="Oval 37"/>
            <p:cNvSpPr>
              <a:spLocks noChangeArrowheads="1"/>
            </p:cNvSpPr>
            <p:nvPr/>
          </p:nvSpPr>
          <p:spPr bwMode="auto">
            <a:xfrm>
              <a:off x="1519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" name="Oval 38"/>
            <p:cNvSpPr>
              <a:spLocks noChangeArrowheads="1"/>
            </p:cNvSpPr>
            <p:nvPr/>
          </p:nvSpPr>
          <p:spPr bwMode="auto">
            <a:xfrm>
              <a:off x="1723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" name="Oval 39"/>
            <p:cNvSpPr>
              <a:spLocks noChangeArrowheads="1"/>
            </p:cNvSpPr>
            <p:nvPr/>
          </p:nvSpPr>
          <p:spPr bwMode="auto">
            <a:xfrm>
              <a:off x="1840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" name="Oval 40"/>
            <p:cNvSpPr>
              <a:spLocks noChangeArrowheads="1"/>
            </p:cNvSpPr>
            <p:nvPr/>
          </p:nvSpPr>
          <p:spPr bwMode="auto">
            <a:xfrm>
              <a:off x="1811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" name="Oval 41"/>
            <p:cNvSpPr>
              <a:spLocks noChangeArrowheads="1"/>
            </p:cNvSpPr>
            <p:nvPr/>
          </p:nvSpPr>
          <p:spPr bwMode="auto">
            <a:xfrm>
              <a:off x="178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2" name="Oval 42"/>
            <p:cNvSpPr>
              <a:spLocks noChangeArrowheads="1"/>
            </p:cNvSpPr>
            <p:nvPr/>
          </p:nvSpPr>
          <p:spPr bwMode="auto">
            <a:xfrm>
              <a:off x="175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3" name="Oval 43"/>
            <p:cNvSpPr>
              <a:spLocks noChangeArrowheads="1"/>
            </p:cNvSpPr>
            <p:nvPr/>
          </p:nvSpPr>
          <p:spPr bwMode="auto">
            <a:xfrm>
              <a:off x="1694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4" name="Oval 44"/>
            <p:cNvSpPr>
              <a:spLocks noChangeArrowheads="1"/>
            </p:cNvSpPr>
            <p:nvPr/>
          </p:nvSpPr>
          <p:spPr bwMode="auto">
            <a:xfrm>
              <a:off x="1665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" name="Oval 45"/>
            <p:cNvSpPr>
              <a:spLocks noChangeArrowheads="1"/>
            </p:cNvSpPr>
            <p:nvPr/>
          </p:nvSpPr>
          <p:spPr bwMode="auto">
            <a:xfrm>
              <a:off x="163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6" name="Oval 46"/>
            <p:cNvSpPr>
              <a:spLocks noChangeArrowheads="1"/>
            </p:cNvSpPr>
            <p:nvPr/>
          </p:nvSpPr>
          <p:spPr bwMode="auto">
            <a:xfrm>
              <a:off x="160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7" name="Oval 47"/>
            <p:cNvSpPr>
              <a:spLocks noChangeArrowheads="1"/>
            </p:cNvSpPr>
            <p:nvPr/>
          </p:nvSpPr>
          <p:spPr bwMode="auto">
            <a:xfrm>
              <a:off x="1577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8" name="Oval 48"/>
            <p:cNvSpPr>
              <a:spLocks noChangeArrowheads="1"/>
            </p:cNvSpPr>
            <p:nvPr/>
          </p:nvSpPr>
          <p:spPr bwMode="auto">
            <a:xfrm>
              <a:off x="1548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9" name="Oval 49"/>
            <p:cNvSpPr>
              <a:spLocks noChangeArrowheads="1"/>
            </p:cNvSpPr>
            <p:nvPr/>
          </p:nvSpPr>
          <p:spPr bwMode="auto">
            <a:xfrm>
              <a:off x="1519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0" name="Oval 50"/>
            <p:cNvSpPr>
              <a:spLocks noChangeArrowheads="1"/>
            </p:cNvSpPr>
            <p:nvPr/>
          </p:nvSpPr>
          <p:spPr bwMode="auto">
            <a:xfrm>
              <a:off x="1723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1" name="Oval 51"/>
            <p:cNvSpPr>
              <a:spLocks noChangeArrowheads="1"/>
            </p:cNvSpPr>
            <p:nvPr/>
          </p:nvSpPr>
          <p:spPr bwMode="auto">
            <a:xfrm>
              <a:off x="1840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2" name="Oval 52"/>
            <p:cNvSpPr>
              <a:spLocks noChangeArrowheads="1"/>
            </p:cNvSpPr>
            <p:nvPr/>
          </p:nvSpPr>
          <p:spPr bwMode="auto">
            <a:xfrm>
              <a:off x="1811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3" name="Oval 53"/>
            <p:cNvSpPr>
              <a:spLocks noChangeArrowheads="1"/>
            </p:cNvSpPr>
            <p:nvPr/>
          </p:nvSpPr>
          <p:spPr bwMode="auto">
            <a:xfrm>
              <a:off x="178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4" name="Oval 54"/>
            <p:cNvSpPr>
              <a:spLocks noChangeArrowheads="1"/>
            </p:cNvSpPr>
            <p:nvPr/>
          </p:nvSpPr>
          <p:spPr bwMode="auto">
            <a:xfrm>
              <a:off x="175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" name="Oval 55"/>
            <p:cNvSpPr>
              <a:spLocks noChangeArrowheads="1"/>
            </p:cNvSpPr>
            <p:nvPr/>
          </p:nvSpPr>
          <p:spPr bwMode="auto">
            <a:xfrm>
              <a:off x="1694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6" name="Oval 56"/>
            <p:cNvSpPr>
              <a:spLocks noChangeArrowheads="1"/>
            </p:cNvSpPr>
            <p:nvPr/>
          </p:nvSpPr>
          <p:spPr bwMode="auto">
            <a:xfrm>
              <a:off x="1665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7" name="Oval 57"/>
            <p:cNvSpPr>
              <a:spLocks noChangeArrowheads="1"/>
            </p:cNvSpPr>
            <p:nvPr/>
          </p:nvSpPr>
          <p:spPr bwMode="auto">
            <a:xfrm>
              <a:off x="163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8" name="Oval 58"/>
            <p:cNvSpPr>
              <a:spLocks noChangeArrowheads="1"/>
            </p:cNvSpPr>
            <p:nvPr/>
          </p:nvSpPr>
          <p:spPr bwMode="auto">
            <a:xfrm>
              <a:off x="160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9" name="Oval 59"/>
            <p:cNvSpPr>
              <a:spLocks noChangeArrowheads="1"/>
            </p:cNvSpPr>
            <p:nvPr/>
          </p:nvSpPr>
          <p:spPr bwMode="auto">
            <a:xfrm>
              <a:off x="1577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0" name="Oval 60"/>
            <p:cNvSpPr>
              <a:spLocks noChangeArrowheads="1"/>
            </p:cNvSpPr>
            <p:nvPr/>
          </p:nvSpPr>
          <p:spPr bwMode="auto">
            <a:xfrm>
              <a:off x="1548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1" name="Oval 61"/>
            <p:cNvSpPr>
              <a:spLocks noChangeArrowheads="1"/>
            </p:cNvSpPr>
            <p:nvPr/>
          </p:nvSpPr>
          <p:spPr bwMode="auto">
            <a:xfrm>
              <a:off x="1519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2" name="Oval 62"/>
            <p:cNvSpPr>
              <a:spLocks noChangeArrowheads="1"/>
            </p:cNvSpPr>
            <p:nvPr/>
          </p:nvSpPr>
          <p:spPr bwMode="auto">
            <a:xfrm>
              <a:off x="1723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3" name="Oval 63"/>
            <p:cNvSpPr>
              <a:spLocks noChangeArrowheads="1"/>
            </p:cNvSpPr>
            <p:nvPr/>
          </p:nvSpPr>
          <p:spPr bwMode="auto">
            <a:xfrm>
              <a:off x="1840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4" name="Oval 64"/>
            <p:cNvSpPr>
              <a:spLocks noChangeArrowheads="1"/>
            </p:cNvSpPr>
            <p:nvPr/>
          </p:nvSpPr>
          <p:spPr bwMode="auto">
            <a:xfrm>
              <a:off x="1811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" name="Oval 65"/>
            <p:cNvSpPr>
              <a:spLocks noChangeArrowheads="1"/>
            </p:cNvSpPr>
            <p:nvPr/>
          </p:nvSpPr>
          <p:spPr bwMode="auto">
            <a:xfrm>
              <a:off x="178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6" name="Oval 66"/>
            <p:cNvSpPr>
              <a:spLocks noChangeArrowheads="1"/>
            </p:cNvSpPr>
            <p:nvPr/>
          </p:nvSpPr>
          <p:spPr bwMode="auto">
            <a:xfrm>
              <a:off x="175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7" name="Oval 67"/>
            <p:cNvSpPr>
              <a:spLocks noChangeArrowheads="1"/>
            </p:cNvSpPr>
            <p:nvPr/>
          </p:nvSpPr>
          <p:spPr bwMode="auto">
            <a:xfrm>
              <a:off x="1694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8" name="Oval 68"/>
            <p:cNvSpPr>
              <a:spLocks noChangeArrowheads="1"/>
            </p:cNvSpPr>
            <p:nvPr/>
          </p:nvSpPr>
          <p:spPr bwMode="auto">
            <a:xfrm>
              <a:off x="1665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9" name="Oval 69"/>
            <p:cNvSpPr>
              <a:spLocks noChangeArrowheads="1"/>
            </p:cNvSpPr>
            <p:nvPr/>
          </p:nvSpPr>
          <p:spPr bwMode="auto">
            <a:xfrm>
              <a:off x="163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0" name="Oval 70"/>
            <p:cNvSpPr>
              <a:spLocks noChangeArrowheads="1"/>
            </p:cNvSpPr>
            <p:nvPr/>
          </p:nvSpPr>
          <p:spPr bwMode="auto">
            <a:xfrm>
              <a:off x="160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1" name="Oval 71"/>
            <p:cNvSpPr>
              <a:spLocks noChangeArrowheads="1"/>
            </p:cNvSpPr>
            <p:nvPr/>
          </p:nvSpPr>
          <p:spPr bwMode="auto">
            <a:xfrm>
              <a:off x="1577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2" name="Oval 72"/>
            <p:cNvSpPr>
              <a:spLocks noChangeArrowheads="1"/>
            </p:cNvSpPr>
            <p:nvPr/>
          </p:nvSpPr>
          <p:spPr bwMode="auto">
            <a:xfrm>
              <a:off x="1548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3" name="Oval 73"/>
            <p:cNvSpPr>
              <a:spLocks noChangeArrowheads="1"/>
            </p:cNvSpPr>
            <p:nvPr/>
          </p:nvSpPr>
          <p:spPr bwMode="auto">
            <a:xfrm>
              <a:off x="1519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4" name="Oval 74"/>
            <p:cNvSpPr>
              <a:spLocks noChangeArrowheads="1"/>
            </p:cNvSpPr>
            <p:nvPr/>
          </p:nvSpPr>
          <p:spPr bwMode="auto">
            <a:xfrm>
              <a:off x="1723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5" name="Oval 75"/>
            <p:cNvSpPr>
              <a:spLocks noChangeArrowheads="1"/>
            </p:cNvSpPr>
            <p:nvPr/>
          </p:nvSpPr>
          <p:spPr bwMode="auto">
            <a:xfrm>
              <a:off x="1840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" name="Oval 76"/>
            <p:cNvSpPr>
              <a:spLocks noChangeArrowheads="1"/>
            </p:cNvSpPr>
            <p:nvPr/>
          </p:nvSpPr>
          <p:spPr bwMode="auto">
            <a:xfrm>
              <a:off x="1811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7" name="Oval 77"/>
            <p:cNvSpPr>
              <a:spLocks noChangeArrowheads="1"/>
            </p:cNvSpPr>
            <p:nvPr/>
          </p:nvSpPr>
          <p:spPr bwMode="auto">
            <a:xfrm>
              <a:off x="178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8" name="Oval 78"/>
            <p:cNvSpPr>
              <a:spLocks noChangeArrowheads="1"/>
            </p:cNvSpPr>
            <p:nvPr/>
          </p:nvSpPr>
          <p:spPr bwMode="auto">
            <a:xfrm>
              <a:off x="175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9" name="Oval 79"/>
            <p:cNvSpPr>
              <a:spLocks noChangeArrowheads="1"/>
            </p:cNvSpPr>
            <p:nvPr/>
          </p:nvSpPr>
          <p:spPr bwMode="auto">
            <a:xfrm>
              <a:off x="1694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0" name="Oval 80"/>
            <p:cNvSpPr>
              <a:spLocks noChangeArrowheads="1"/>
            </p:cNvSpPr>
            <p:nvPr/>
          </p:nvSpPr>
          <p:spPr bwMode="auto">
            <a:xfrm>
              <a:off x="1665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1" name="Oval 81"/>
            <p:cNvSpPr>
              <a:spLocks noChangeArrowheads="1"/>
            </p:cNvSpPr>
            <p:nvPr/>
          </p:nvSpPr>
          <p:spPr bwMode="auto">
            <a:xfrm>
              <a:off x="163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2" name="Oval 82"/>
            <p:cNvSpPr>
              <a:spLocks noChangeArrowheads="1"/>
            </p:cNvSpPr>
            <p:nvPr/>
          </p:nvSpPr>
          <p:spPr bwMode="auto">
            <a:xfrm>
              <a:off x="160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3" name="Oval 83"/>
            <p:cNvSpPr>
              <a:spLocks noChangeArrowheads="1"/>
            </p:cNvSpPr>
            <p:nvPr/>
          </p:nvSpPr>
          <p:spPr bwMode="auto">
            <a:xfrm>
              <a:off x="1577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4" name="Oval 84"/>
            <p:cNvSpPr>
              <a:spLocks noChangeArrowheads="1"/>
            </p:cNvSpPr>
            <p:nvPr/>
          </p:nvSpPr>
          <p:spPr bwMode="auto">
            <a:xfrm>
              <a:off x="1548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5" name="Oval 85"/>
            <p:cNvSpPr>
              <a:spLocks noChangeArrowheads="1"/>
            </p:cNvSpPr>
            <p:nvPr/>
          </p:nvSpPr>
          <p:spPr bwMode="auto">
            <a:xfrm>
              <a:off x="1519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" name="Oval 86"/>
            <p:cNvSpPr>
              <a:spLocks noChangeArrowheads="1"/>
            </p:cNvSpPr>
            <p:nvPr/>
          </p:nvSpPr>
          <p:spPr bwMode="auto">
            <a:xfrm>
              <a:off x="1723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7" name="Oval 87"/>
            <p:cNvSpPr>
              <a:spLocks noChangeArrowheads="1"/>
            </p:cNvSpPr>
            <p:nvPr/>
          </p:nvSpPr>
          <p:spPr bwMode="auto">
            <a:xfrm>
              <a:off x="1840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8" name="Oval 88"/>
            <p:cNvSpPr>
              <a:spLocks noChangeArrowheads="1"/>
            </p:cNvSpPr>
            <p:nvPr/>
          </p:nvSpPr>
          <p:spPr bwMode="auto">
            <a:xfrm>
              <a:off x="1811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9" name="Oval 89"/>
            <p:cNvSpPr>
              <a:spLocks noChangeArrowheads="1"/>
            </p:cNvSpPr>
            <p:nvPr/>
          </p:nvSpPr>
          <p:spPr bwMode="auto">
            <a:xfrm>
              <a:off x="178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0" name="Oval 90"/>
            <p:cNvSpPr>
              <a:spLocks noChangeArrowheads="1"/>
            </p:cNvSpPr>
            <p:nvPr/>
          </p:nvSpPr>
          <p:spPr bwMode="auto">
            <a:xfrm>
              <a:off x="175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1" name="Oval 91"/>
            <p:cNvSpPr>
              <a:spLocks noChangeArrowheads="1"/>
            </p:cNvSpPr>
            <p:nvPr/>
          </p:nvSpPr>
          <p:spPr bwMode="auto">
            <a:xfrm>
              <a:off x="1694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2" name="Oval 92"/>
            <p:cNvSpPr>
              <a:spLocks noChangeArrowheads="1"/>
            </p:cNvSpPr>
            <p:nvPr/>
          </p:nvSpPr>
          <p:spPr bwMode="auto">
            <a:xfrm>
              <a:off x="1665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3" name="Oval 93"/>
            <p:cNvSpPr>
              <a:spLocks noChangeArrowheads="1"/>
            </p:cNvSpPr>
            <p:nvPr/>
          </p:nvSpPr>
          <p:spPr bwMode="auto">
            <a:xfrm>
              <a:off x="163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4" name="Oval 94"/>
            <p:cNvSpPr>
              <a:spLocks noChangeArrowheads="1"/>
            </p:cNvSpPr>
            <p:nvPr/>
          </p:nvSpPr>
          <p:spPr bwMode="auto">
            <a:xfrm>
              <a:off x="160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5" name="Oval 95"/>
            <p:cNvSpPr>
              <a:spLocks noChangeArrowheads="1"/>
            </p:cNvSpPr>
            <p:nvPr/>
          </p:nvSpPr>
          <p:spPr bwMode="auto">
            <a:xfrm>
              <a:off x="1577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" name="Oval 96"/>
            <p:cNvSpPr>
              <a:spLocks noChangeArrowheads="1"/>
            </p:cNvSpPr>
            <p:nvPr/>
          </p:nvSpPr>
          <p:spPr bwMode="auto">
            <a:xfrm>
              <a:off x="1548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7" name="Oval 97"/>
            <p:cNvSpPr>
              <a:spLocks noChangeArrowheads="1"/>
            </p:cNvSpPr>
            <p:nvPr/>
          </p:nvSpPr>
          <p:spPr bwMode="auto">
            <a:xfrm>
              <a:off x="1519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8" name="Oval 98"/>
            <p:cNvSpPr>
              <a:spLocks noChangeArrowheads="1"/>
            </p:cNvSpPr>
            <p:nvPr/>
          </p:nvSpPr>
          <p:spPr bwMode="auto">
            <a:xfrm>
              <a:off x="1723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29" name="Group 1"/>
          <p:cNvGrpSpPr>
            <a:grpSpLocks/>
          </p:cNvGrpSpPr>
          <p:nvPr/>
        </p:nvGrpSpPr>
        <p:grpSpPr bwMode="auto">
          <a:xfrm>
            <a:off x="3182782" y="11600559"/>
            <a:ext cx="574675" cy="412750"/>
            <a:chOff x="1513" y="425"/>
            <a:chExt cx="362" cy="260"/>
          </a:xfrm>
        </p:grpSpPr>
        <p:sp>
          <p:nvSpPr>
            <p:cNvPr id="2830" name="AutoShape 2"/>
            <p:cNvSpPr>
              <a:spLocks noChangeArrowheads="1"/>
            </p:cNvSpPr>
            <p:nvPr/>
          </p:nvSpPr>
          <p:spPr bwMode="auto">
            <a:xfrm>
              <a:off x="1513" y="425"/>
              <a:ext cx="362" cy="26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1" name="Oval 3"/>
            <p:cNvSpPr>
              <a:spLocks noChangeArrowheads="1"/>
            </p:cNvSpPr>
            <p:nvPr/>
          </p:nvSpPr>
          <p:spPr bwMode="auto">
            <a:xfrm>
              <a:off x="1840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2" name="Oval 4"/>
            <p:cNvSpPr>
              <a:spLocks noChangeArrowheads="1"/>
            </p:cNvSpPr>
            <p:nvPr/>
          </p:nvSpPr>
          <p:spPr bwMode="auto">
            <a:xfrm>
              <a:off x="1811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3" name="Oval 5"/>
            <p:cNvSpPr>
              <a:spLocks noChangeArrowheads="1"/>
            </p:cNvSpPr>
            <p:nvPr/>
          </p:nvSpPr>
          <p:spPr bwMode="auto">
            <a:xfrm>
              <a:off x="178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4" name="Oval 6"/>
            <p:cNvSpPr>
              <a:spLocks noChangeArrowheads="1"/>
            </p:cNvSpPr>
            <p:nvPr/>
          </p:nvSpPr>
          <p:spPr bwMode="auto">
            <a:xfrm>
              <a:off x="175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5" name="Oval 7"/>
            <p:cNvSpPr>
              <a:spLocks noChangeArrowheads="1"/>
            </p:cNvSpPr>
            <p:nvPr/>
          </p:nvSpPr>
          <p:spPr bwMode="auto">
            <a:xfrm>
              <a:off x="1694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" name="Oval 8"/>
            <p:cNvSpPr>
              <a:spLocks noChangeArrowheads="1"/>
            </p:cNvSpPr>
            <p:nvPr/>
          </p:nvSpPr>
          <p:spPr bwMode="auto">
            <a:xfrm>
              <a:off x="1665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7" name="Oval 9"/>
            <p:cNvSpPr>
              <a:spLocks noChangeArrowheads="1"/>
            </p:cNvSpPr>
            <p:nvPr/>
          </p:nvSpPr>
          <p:spPr bwMode="auto">
            <a:xfrm>
              <a:off x="163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8" name="Oval 10"/>
            <p:cNvSpPr>
              <a:spLocks noChangeArrowheads="1"/>
            </p:cNvSpPr>
            <p:nvPr/>
          </p:nvSpPr>
          <p:spPr bwMode="auto">
            <a:xfrm>
              <a:off x="160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9" name="Oval 11"/>
            <p:cNvSpPr>
              <a:spLocks noChangeArrowheads="1"/>
            </p:cNvSpPr>
            <p:nvPr/>
          </p:nvSpPr>
          <p:spPr bwMode="auto">
            <a:xfrm>
              <a:off x="1577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0" name="Oval 12"/>
            <p:cNvSpPr>
              <a:spLocks noChangeArrowheads="1"/>
            </p:cNvSpPr>
            <p:nvPr/>
          </p:nvSpPr>
          <p:spPr bwMode="auto">
            <a:xfrm>
              <a:off x="1548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1" name="Oval 13"/>
            <p:cNvSpPr>
              <a:spLocks noChangeArrowheads="1"/>
            </p:cNvSpPr>
            <p:nvPr/>
          </p:nvSpPr>
          <p:spPr bwMode="auto">
            <a:xfrm>
              <a:off x="1519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2" name="Oval 14"/>
            <p:cNvSpPr>
              <a:spLocks noChangeArrowheads="1"/>
            </p:cNvSpPr>
            <p:nvPr/>
          </p:nvSpPr>
          <p:spPr bwMode="auto">
            <a:xfrm>
              <a:off x="1723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3" name="Oval 15"/>
            <p:cNvSpPr>
              <a:spLocks noChangeArrowheads="1"/>
            </p:cNvSpPr>
            <p:nvPr/>
          </p:nvSpPr>
          <p:spPr bwMode="auto">
            <a:xfrm>
              <a:off x="1840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4" name="Oval 16"/>
            <p:cNvSpPr>
              <a:spLocks noChangeArrowheads="1"/>
            </p:cNvSpPr>
            <p:nvPr/>
          </p:nvSpPr>
          <p:spPr bwMode="auto">
            <a:xfrm>
              <a:off x="1811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5" name="Oval 17"/>
            <p:cNvSpPr>
              <a:spLocks noChangeArrowheads="1"/>
            </p:cNvSpPr>
            <p:nvPr/>
          </p:nvSpPr>
          <p:spPr bwMode="auto">
            <a:xfrm>
              <a:off x="178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" name="Oval 18"/>
            <p:cNvSpPr>
              <a:spLocks noChangeArrowheads="1"/>
            </p:cNvSpPr>
            <p:nvPr/>
          </p:nvSpPr>
          <p:spPr bwMode="auto">
            <a:xfrm>
              <a:off x="175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" name="Oval 19"/>
            <p:cNvSpPr>
              <a:spLocks noChangeArrowheads="1"/>
            </p:cNvSpPr>
            <p:nvPr/>
          </p:nvSpPr>
          <p:spPr bwMode="auto">
            <a:xfrm>
              <a:off x="1694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8" name="Oval 20"/>
            <p:cNvSpPr>
              <a:spLocks noChangeArrowheads="1"/>
            </p:cNvSpPr>
            <p:nvPr/>
          </p:nvSpPr>
          <p:spPr bwMode="auto">
            <a:xfrm>
              <a:off x="1665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9" name="Oval 21"/>
            <p:cNvSpPr>
              <a:spLocks noChangeArrowheads="1"/>
            </p:cNvSpPr>
            <p:nvPr/>
          </p:nvSpPr>
          <p:spPr bwMode="auto">
            <a:xfrm>
              <a:off x="163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0" name="Oval 22"/>
            <p:cNvSpPr>
              <a:spLocks noChangeArrowheads="1"/>
            </p:cNvSpPr>
            <p:nvPr/>
          </p:nvSpPr>
          <p:spPr bwMode="auto">
            <a:xfrm>
              <a:off x="160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1" name="Oval 23"/>
            <p:cNvSpPr>
              <a:spLocks noChangeArrowheads="1"/>
            </p:cNvSpPr>
            <p:nvPr/>
          </p:nvSpPr>
          <p:spPr bwMode="auto">
            <a:xfrm>
              <a:off x="1577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2" name="Oval 24"/>
            <p:cNvSpPr>
              <a:spLocks noChangeArrowheads="1"/>
            </p:cNvSpPr>
            <p:nvPr/>
          </p:nvSpPr>
          <p:spPr bwMode="auto">
            <a:xfrm>
              <a:off x="1548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3" name="Oval 25"/>
            <p:cNvSpPr>
              <a:spLocks noChangeArrowheads="1"/>
            </p:cNvSpPr>
            <p:nvPr/>
          </p:nvSpPr>
          <p:spPr bwMode="auto">
            <a:xfrm>
              <a:off x="1519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4" name="Oval 26"/>
            <p:cNvSpPr>
              <a:spLocks noChangeArrowheads="1"/>
            </p:cNvSpPr>
            <p:nvPr/>
          </p:nvSpPr>
          <p:spPr bwMode="auto">
            <a:xfrm>
              <a:off x="1723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5" name="Oval 27"/>
            <p:cNvSpPr>
              <a:spLocks noChangeArrowheads="1"/>
            </p:cNvSpPr>
            <p:nvPr/>
          </p:nvSpPr>
          <p:spPr bwMode="auto">
            <a:xfrm>
              <a:off x="1840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6" name="Oval 28"/>
            <p:cNvSpPr>
              <a:spLocks noChangeArrowheads="1"/>
            </p:cNvSpPr>
            <p:nvPr/>
          </p:nvSpPr>
          <p:spPr bwMode="auto">
            <a:xfrm>
              <a:off x="1811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" name="Oval 29"/>
            <p:cNvSpPr>
              <a:spLocks noChangeArrowheads="1"/>
            </p:cNvSpPr>
            <p:nvPr/>
          </p:nvSpPr>
          <p:spPr bwMode="auto">
            <a:xfrm>
              <a:off x="178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8" name="Oval 30"/>
            <p:cNvSpPr>
              <a:spLocks noChangeArrowheads="1"/>
            </p:cNvSpPr>
            <p:nvPr/>
          </p:nvSpPr>
          <p:spPr bwMode="auto">
            <a:xfrm>
              <a:off x="175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9" name="Oval 31"/>
            <p:cNvSpPr>
              <a:spLocks noChangeArrowheads="1"/>
            </p:cNvSpPr>
            <p:nvPr/>
          </p:nvSpPr>
          <p:spPr bwMode="auto">
            <a:xfrm>
              <a:off x="1694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0" name="Oval 32"/>
            <p:cNvSpPr>
              <a:spLocks noChangeArrowheads="1"/>
            </p:cNvSpPr>
            <p:nvPr/>
          </p:nvSpPr>
          <p:spPr bwMode="auto">
            <a:xfrm>
              <a:off x="1665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1" name="Oval 33"/>
            <p:cNvSpPr>
              <a:spLocks noChangeArrowheads="1"/>
            </p:cNvSpPr>
            <p:nvPr/>
          </p:nvSpPr>
          <p:spPr bwMode="auto">
            <a:xfrm>
              <a:off x="163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2" name="Oval 34"/>
            <p:cNvSpPr>
              <a:spLocks noChangeArrowheads="1"/>
            </p:cNvSpPr>
            <p:nvPr/>
          </p:nvSpPr>
          <p:spPr bwMode="auto">
            <a:xfrm>
              <a:off x="160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3" name="Oval 35"/>
            <p:cNvSpPr>
              <a:spLocks noChangeArrowheads="1"/>
            </p:cNvSpPr>
            <p:nvPr/>
          </p:nvSpPr>
          <p:spPr bwMode="auto">
            <a:xfrm>
              <a:off x="1577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4" name="Oval 36"/>
            <p:cNvSpPr>
              <a:spLocks noChangeArrowheads="1"/>
            </p:cNvSpPr>
            <p:nvPr/>
          </p:nvSpPr>
          <p:spPr bwMode="auto">
            <a:xfrm>
              <a:off x="1548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5" name="Oval 37"/>
            <p:cNvSpPr>
              <a:spLocks noChangeArrowheads="1"/>
            </p:cNvSpPr>
            <p:nvPr/>
          </p:nvSpPr>
          <p:spPr bwMode="auto">
            <a:xfrm>
              <a:off x="1519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6" name="Oval 38"/>
            <p:cNvSpPr>
              <a:spLocks noChangeArrowheads="1"/>
            </p:cNvSpPr>
            <p:nvPr/>
          </p:nvSpPr>
          <p:spPr bwMode="auto">
            <a:xfrm>
              <a:off x="1723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" name="Oval 39"/>
            <p:cNvSpPr>
              <a:spLocks noChangeArrowheads="1"/>
            </p:cNvSpPr>
            <p:nvPr/>
          </p:nvSpPr>
          <p:spPr bwMode="auto">
            <a:xfrm>
              <a:off x="1840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" name="Oval 40"/>
            <p:cNvSpPr>
              <a:spLocks noChangeArrowheads="1"/>
            </p:cNvSpPr>
            <p:nvPr/>
          </p:nvSpPr>
          <p:spPr bwMode="auto">
            <a:xfrm>
              <a:off x="1811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" name="Oval 41"/>
            <p:cNvSpPr>
              <a:spLocks noChangeArrowheads="1"/>
            </p:cNvSpPr>
            <p:nvPr/>
          </p:nvSpPr>
          <p:spPr bwMode="auto">
            <a:xfrm>
              <a:off x="178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" name="Oval 42"/>
            <p:cNvSpPr>
              <a:spLocks noChangeArrowheads="1"/>
            </p:cNvSpPr>
            <p:nvPr/>
          </p:nvSpPr>
          <p:spPr bwMode="auto">
            <a:xfrm>
              <a:off x="175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" name="Oval 43"/>
            <p:cNvSpPr>
              <a:spLocks noChangeArrowheads="1"/>
            </p:cNvSpPr>
            <p:nvPr/>
          </p:nvSpPr>
          <p:spPr bwMode="auto">
            <a:xfrm>
              <a:off x="1694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" name="Oval 44"/>
            <p:cNvSpPr>
              <a:spLocks noChangeArrowheads="1"/>
            </p:cNvSpPr>
            <p:nvPr/>
          </p:nvSpPr>
          <p:spPr bwMode="auto">
            <a:xfrm>
              <a:off x="1665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" name="Oval 45"/>
            <p:cNvSpPr>
              <a:spLocks noChangeArrowheads="1"/>
            </p:cNvSpPr>
            <p:nvPr/>
          </p:nvSpPr>
          <p:spPr bwMode="auto">
            <a:xfrm>
              <a:off x="163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" name="Oval 46"/>
            <p:cNvSpPr>
              <a:spLocks noChangeArrowheads="1"/>
            </p:cNvSpPr>
            <p:nvPr/>
          </p:nvSpPr>
          <p:spPr bwMode="auto">
            <a:xfrm>
              <a:off x="160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5" name="Oval 47"/>
            <p:cNvSpPr>
              <a:spLocks noChangeArrowheads="1"/>
            </p:cNvSpPr>
            <p:nvPr/>
          </p:nvSpPr>
          <p:spPr bwMode="auto">
            <a:xfrm>
              <a:off x="1577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6" name="Oval 48"/>
            <p:cNvSpPr>
              <a:spLocks noChangeArrowheads="1"/>
            </p:cNvSpPr>
            <p:nvPr/>
          </p:nvSpPr>
          <p:spPr bwMode="auto">
            <a:xfrm>
              <a:off x="1548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" name="Oval 49"/>
            <p:cNvSpPr>
              <a:spLocks noChangeArrowheads="1"/>
            </p:cNvSpPr>
            <p:nvPr/>
          </p:nvSpPr>
          <p:spPr bwMode="auto">
            <a:xfrm>
              <a:off x="1519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" name="Oval 50"/>
            <p:cNvSpPr>
              <a:spLocks noChangeArrowheads="1"/>
            </p:cNvSpPr>
            <p:nvPr/>
          </p:nvSpPr>
          <p:spPr bwMode="auto">
            <a:xfrm>
              <a:off x="1723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" name="Oval 51"/>
            <p:cNvSpPr>
              <a:spLocks noChangeArrowheads="1"/>
            </p:cNvSpPr>
            <p:nvPr/>
          </p:nvSpPr>
          <p:spPr bwMode="auto">
            <a:xfrm>
              <a:off x="1840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" name="Oval 52"/>
            <p:cNvSpPr>
              <a:spLocks noChangeArrowheads="1"/>
            </p:cNvSpPr>
            <p:nvPr/>
          </p:nvSpPr>
          <p:spPr bwMode="auto">
            <a:xfrm>
              <a:off x="1811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1" name="Oval 53"/>
            <p:cNvSpPr>
              <a:spLocks noChangeArrowheads="1"/>
            </p:cNvSpPr>
            <p:nvPr/>
          </p:nvSpPr>
          <p:spPr bwMode="auto">
            <a:xfrm>
              <a:off x="178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2" name="Oval 54"/>
            <p:cNvSpPr>
              <a:spLocks noChangeArrowheads="1"/>
            </p:cNvSpPr>
            <p:nvPr/>
          </p:nvSpPr>
          <p:spPr bwMode="auto">
            <a:xfrm>
              <a:off x="175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3" name="Oval 55"/>
            <p:cNvSpPr>
              <a:spLocks noChangeArrowheads="1"/>
            </p:cNvSpPr>
            <p:nvPr/>
          </p:nvSpPr>
          <p:spPr bwMode="auto">
            <a:xfrm>
              <a:off x="1694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4" name="Oval 56"/>
            <p:cNvSpPr>
              <a:spLocks noChangeArrowheads="1"/>
            </p:cNvSpPr>
            <p:nvPr/>
          </p:nvSpPr>
          <p:spPr bwMode="auto">
            <a:xfrm>
              <a:off x="1665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5" name="Oval 57"/>
            <p:cNvSpPr>
              <a:spLocks noChangeArrowheads="1"/>
            </p:cNvSpPr>
            <p:nvPr/>
          </p:nvSpPr>
          <p:spPr bwMode="auto">
            <a:xfrm>
              <a:off x="163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6" name="Oval 58"/>
            <p:cNvSpPr>
              <a:spLocks noChangeArrowheads="1"/>
            </p:cNvSpPr>
            <p:nvPr/>
          </p:nvSpPr>
          <p:spPr bwMode="auto">
            <a:xfrm>
              <a:off x="160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" name="Oval 59"/>
            <p:cNvSpPr>
              <a:spLocks noChangeArrowheads="1"/>
            </p:cNvSpPr>
            <p:nvPr/>
          </p:nvSpPr>
          <p:spPr bwMode="auto">
            <a:xfrm>
              <a:off x="1577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8" name="Oval 60"/>
            <p:cNvSpPr>
              <a:spLocks noChangeArrowheads="1"/>
            </p:cNvSpPr>
            <p:nvPr/>
          </p:nvSpPr>
          <p:spPr bwMode="auto">
            <a:xfrm>
              <a:off x="1548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9" name="Oval 61"/>
            <p:cNvSpPr>
              <a:spLocks noChangeArrowheads="1"/>
            </p:cNvSpPr>
            <p:nvPr/>
          </p:nvSpPr>
          <p:spPr bwMode="auto">
            <a:xfrm>
              <a:off x="1519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0" name="Oval 62"/>
            <p:cNvSpPr>
              <a:spLocks noChangeArrowheads="1"/>
            </p:cNvSpPr>
            <p:nvPr/>
          </p:nvSpPr>
          <p:spPr bwMode="auto">
            <a:xfrm>
              <a:off x="1723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1" name="Oval 63"/>
            <p:cNvSpPr>
              <a:spLocks noChangeArrowheads="1"/>
            </p:cNvSpPr>
            <p:nvPr/>
          </p:nvSpPr>
          <p:spPr bwMode="auto">
            <a:xfrm>
              <a:off x="1840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2" name="Oval 64"/>
            <p:cNvSpPr>
              <a:spLocks noChangeArrowheads="1"/>
            </p:cNvSpPr>
            <p:nvPr/>
          </p:nvSpPr>
          <p:spPr bwMode="auto">
            <a:xfrm>
              <a:off x="1811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3" name="Oval 65"/>
            <p:cNvSpPr>
              <a:spLocks noChangeArrowheads="1"/>
            </p:cNvSpPr>
            <p:nvPr/>
          </p:nvSpPr>
          <p:spPr bwMode="auto">
            <a:xfrm>
              <a:off x="178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4" name="Oval 66"/>
            <p:cNvSpPr>
              <a:spLocks noChangeArrowheads="1"/>
            </p:cNvSpPr>
            <p:nvPr/>
          </p:nvSpPr>
          <p:spPr bwMode="auto">
            <a:xfrm>
              <a:off x="175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5" name="Oval 67"/>
            <p:cNvSpPr>
              <a:spLocks noChangeArrowheads="1"/>
            </p:cNvSpPr>
            <p:nvPr/>
          </p:nvSpPr>
          <p:spPr bwMode="auto">
            <a:xfrm>
              <a:off x="1694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6" name="Oval 68"/>
            <p:cNvSpPr>
              <a:spLocks noChangeArrowheads="1"/>
            </p:cNvSpPr>
            <p:nvPr/>
          </p:nvSpPr>
          <p:spPr bwMode="auto">
            <a:xfrm>
              <a:off x="1665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7" name="Oval 69"/>
            <p:cNvSpPr>
              <a:spLocks noChangeArrowheads="1"/>
            </p:cNvSpPr>
            <p:nvPr/>
          </p:nvSpPr>
          <p:spPr bwMode="auto">
            <a:xfrm>
              <a:off x="163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8" name="Oval 70"/>
            <p:cNvSpPr>
              <a:spLocks noChangeArrowheads="1"/>
            </p:cNvSpPr>
            <p:nvPr/>
          </p:nvSpPr>
          <p:spPr bwMode="auto">
            <a:xfrm>
              <a:off x="160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9" name="Oval 71"/>
            <p:cNvSpPr>
              <a:spLocks noChangeArrowheads="1"/>
            </p:cNvSpPr>
            <p:nvPr/>
          </p:nvSpPr>
          <p:spPr bwMode="auto">
            <a:xfrm>
              <a:off x="1577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0" name="Oval 72"/>
            <p:cNvSpPr>
              <a:spLocks noChangeArrowheads="1"/>
            </p:cNvSpPr>
            <p:nvPr/>
          </p:nvSpPr>
          <p:spPr bwMode="auto">
            <a:xfrm>
              <a:off x="1548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1" name="Oval 73"/>
            <p:cNvSpPr>
              <a:spLocks noChangeArrowheads="1"/>
            </p:cNvSpPr>
            <p:nvPr/>
          </p:nvSpPr>
          <p:spPr bwMode="auto">
            <a:xfrm>
              <a:off x="1519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2" name="Oval 74"/>
            <p:cNvSpPr>
              <a:spLocks noChangeArrowheads="1"/>
            </p:cNvSpPr>
            <p:nvPr/>
          </p:nvSpPr>
          <p:spPr bwMode="auto">
            <a:xfrm>
              <a:off x="1723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3" name="Oval 75"/>
            <p:cNvSpPr>
              <a:spLocks noChangeArrowheads="1"/>
            </p:cNvSpPr>
            <p:nvPr/>
          </p:nvSpPr>
          <p:spPr bwMode="auto">
            <a:xfrm>
              <a:off x="1840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4" name="Oval 76"/>
            <p:cNvSpPr>
              <a:spLocks noChangeArrowheads="1"/>
            </p:cNvSpPr>
            <p:nvPr/>
          </p:nvSpPr>
          <p:spPr bwMode="auto">
            <a:xfrm>
              <a:off x="1811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5" name="Oval 77"/>
            <p:cNvSpPr>
              <a:spLocks noChangeArrowheads="1"/>
            </p:cNvSpPr>
            <p:nvPr/>
          </p:nvSpPr>
          <p:spPr bwMode="auto">
            <a:xfrm>
              <a:off x="178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6" name="Oval 78"/>
            <p:cNvSpPr>
              <a:spLocks noChangeArrowheads="1"/>
            </p:cNvSpPr>
            <p:nvPr/>
          </p:nvSpPr>
          <p:spPr bwMode="auto">
            <a:xfrm>
              <a:off x="175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7" name="Oval 79"/>
            <p:cNvSpPr>
              <a:spLocks noChangeArrowheads="1"/>
            </p:cNvSpPr>
            <p:nvPr/>
          </p:nvSpPr>
          <p:spPr bwMode="auto">
            <a:xfrm>
              <a:off x="1694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8" name="Oval 80"/>
            <p:cNvSpPr>
              <a:spLocks noChangeArrowheads="1"/>
            </p:cNvSpPr>
            <p:nvPr/>
          </p:nvSpPr>
          <p:spPr bwMode="auto">
            <a:xfrm>
              <a:off x="1665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9" name="Oval 81"/>
            <p:cNvSpPr>
              <a:spLocks noChangeArrowheads="1"/>
            </p:cNvSpPr>
            <p:nvPr/>
          </p:nvSpPr>
          <p:spPr bwMode="auto">
            <a:xfrm>
              <a:off x="163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0" name="Oval 82"/>
            <p:cNvSpPr>
              <a:spLocks noChangeArrowheads="1"/>
            </p:cNvSpPr>
            <p:nvPr/>
          </p:nvSpPr>
          <p:spPr bwMode="auto">
            <a:xfrm>
              <a:off x="160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1" name="Oval 83"/>
            <p:cNvSpPr>
              <a:spLocks noChangeArrowheads="1"/>
            </p:cNvSpPr>
            <p:nvPr/>
          </p:nvSpPr>
          <p:spPr bwMode="auto">
            <a:xfrm>
              <a:off x="1577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2" name="Oval 84"/>
            <p:cNvSpPr>
              <a:spLocks noChangeArrowheads="1"/>
            </p:cNvSpPr>
            <p:nvPr/>
          </p:nvSpPr>
          <p:spPr bwMode="auto">
            <a:xfrm>
              <a:off x="1548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3" name="Oval 85"/>
            <p:cNvSpPr>
              <a:spLocks noChangeArrowheads="1"/>
            </p:cNvSpPr>
            <p:nvPr/>
          </p:nvSpPr>
          <p:spPr bwMode="auto">
            <a:xfrm>
              <a:off x="1519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4" name="Oval 86"/>
            <p:cNvSpPr>
              <a:spLocks noChangeArrowheads="1"/>
            </p:cNvSpPr>
            <p:nvPr/>
          </p:nvSpPr>
          <p:spPr bwMode="auto">
            <a:xfrm>
              <a:off x="1723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5" name="Oval 87"/>
            <p:cNvSpPr>
              <a:spLocks noChangeArrowheads="1"/>
            </p:cNvSpPr>
            <p:nvPr/>
          </p:nvSpPr>
          <p:spPr bwMode="auto">
            <a:xfrm>
              <a:off x="1840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6" name="Oval 88"/>
            <p:cNvSpPr>
              <a:spLocks noChangeArrowheads="1"/>
            </p:cNvSpPr>
            <p:nvPr/>
          </p:nvSpPr>
          <p:spPr bwMode="auto">
            <a:xfrm>
              <a:off x="1811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7" name="Oval 89"/>
            <p:cNvSpPr>
              <a:spLocks noChangeArrowheads="1"/>
            </p:cNvSpPr>
            <p:nvPr/>
          </p:nvSpPr>
          <p:spPr bwMode="auto">
            <a:xfrm>
              <a:off x="178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8" name="Oval 90"/>
            <p:cNvSpPr>
              <a:spLocks noChangeArrowheads="1"/>
            </p:cNvSpPr>
            <p:nvPr/>
          </p:nvSpPr>
          <p:spPr bwMode="auto">
            <a:xfrm>
              <a:off x="175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9" name="Oval 91"/>
            <p:cNvSpPr>
              <a:spLocks noChangeArrowheads="1"/>
            </p:cNvSpPr>
            <p:nvPr/>
          </p:nvSpPr>
          <p:spPr bwMode="auto">
            <a:xfrm>
              <a:off x="1694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0" name="Oval 92"/>
            <p:cNvSpPr>
              <a:spLocks noChangeArrowheads="1"/>
            </p:cNvSpPr>
            <p:nvPr/>
          </p:nvSpPr>
          <p:spPr bwMode="auto">
            <a:xfrm>
              <a:off x="1665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1" name="Oval 93"/>
            <p:cNvSpPr>
              <a:spLocks noChangeArrowheads="1"/>
            </p:cNvSpPr>
            <p:nvPr/>
          </p:nvSpPr>
          <p:spPr bwMode="auto">
            <a:xfrm>
              <a:off x="163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2" name="Oval 94"/>
            <p:cNvSpPr>
              <a:spLocks noChangeArrowheads="1"/>
            </p:cNvSpPr>
            <p:nvPr/>
          </p:nvSpPr>
          <p:spPr bwMode="auto">
            <a:xfrm>
              <a:off x="160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3" name="Oval 95"/>
            <p:cNvSpPr>
              <a:spLocks noChangeArrowheads="1"/>
            </p:cNvSpPr>
            <p:nvPr/>
          </p:nvSpPr>
          <p:spPr bwMode="auto">
            <a:xfrm>
              <a:off x="1577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4" name="Oval 96"/>
            <p:cNvSpPr>
              <a:spLocks noChangeArrowheads="1"/>
            </p:cNvSpPr>
            <p:nvPr/>
          </p:nvSpPr>
          <p:spPr bwMode="auto">
            <a:xfrm>
              <a:off x="1548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5" name="Oval 97"/>
            <p:cNvSpPr>
              <a:spLocks noChangeArrowheads="1"/>
            </p:cNvSpPr>
            <p:nvPr/>
          </p:nvSpPr>
          <p:spPr bwMode="auto">
            <a:xfrm>
              <a:off x="1519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6" name="Oval 98"/>
            <p:cNvSpPr>
              <a:spLocks noChangeArrowheads="1"/>
            </p:cNvSpPr>
            <p:nvPr/>
          </p:nvSpPr>
          <p:spPr bwMode="auto">
            <a:xfrm>
              <a:off x="1723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27" name="Group 1"/>
          <p:cNvGrpSpPr>
            <a:grpSpLocks/>
          </p:cNvGrpSpPr>
          <p:nvPr/>
        </p:nvGrpSpPr>
        <p:grpSpPr bwMode="auto">
          <a:xfrm>
            <a:off x="5206351" y="11600559"/>
            <a:ext cx="574675" cy="412750"/>
            <a:chOff x="1513" y="425"/>
            <a:chExt cx="362" cy="260"/>
          </a:xfrm>
        </p:grpSpPr>
        <p:sp>
          <p:nvSpPr>
            <p:cNvPr id="2928" name="AutoShape 2"/>
            <p:cNvSpPr>
              <a:spLocks noChangeArrowheads="1"/>
            </p:cNvSpPr>
            <p:nvPr/>
          </p:nvSpPr>
          <p:spPr bwMode="auto">
            <a:xfrm>
              <a:off x="1513" y="425"/>
              <a:ext cx="362" cy="26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9" name="Oval 3"/>
            <p:cNvSpPr>
              <a:spLocks noChangeArrowheads="1"/>
            </p:cNvSpPr>
            <p:nvPr/>
          </p:nvSpPr>
          <p:spPr bwMode="auto">
            <a:xfrm>
              <a:off x="1840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0" name="Oval 4"/>
            <p:cNvSpPr>
              <a:spLocks noChangeArrowheads="1"/>
            </p:cNvSpPr>
            <p:nvPr/>
          </p:nvSpPr>
          <p:spPr bwMode="auto">
            <a:xfrm>
              <a:off x="1811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1" name="Oval 5"/>
            <p:cNvSpPr>
              <a:spLocks noChangeArrowheads="1"/>
            </p:cNvSpPr>
            <p:nvPr/>
          </p:nvSpPr>
          <p:spPr bwMode="auto">
            <a:xfrm>
              <a:off x="178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2" name="Oval 6"/>
            <p:cNvSpPr>
              <a:spLocks noChangeArrowheads="1"/>
            </p:cNvSpPr>
            <p:nvPr/>
          </p:nvSpPr>
          <p:spPr bwMode="auto">
            <a:xfrm>
              <a:off x="175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3" name="Oval 7"/>
            <p:cNvSpPr>
              <a:spLocks noChangeArrowheads="1"/>
            </p:cNvSpPr>
            <p:nvPr/>
          </p:nvSpPr>
          <p:spPr bwMode="auto">
            <a:xfrm>
              <a:off x="1694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4" name="Oval 8"/>
            <p:cNvSpPr>
              <a:spLocks noChangeArrowheads="1"/>
            </p:cNvSpPr>
            <p:nvPr/>
          </p:nvSpPr>
          <p:spPr bwMode="auto">
            <a:xfrm>
              <a:off x="1665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5" name="Oval 9"/>
            <p:cNvSpPr>
              <a:spLocks noChangeArrowheads="1"/>
            </p:cNvSpPr>
            <p:nvPr/>
          </p:nvSpPr>
          <p:spPr bwMode="auto">
            <a:xfrm>
              <a:off x="163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6" name="Oval 10"/>
            <p:cNvSpPr>
              <a:spLocks noChangeArrowheads="1"/>
            </p:cNvSpPr>
            <p:nvPr/>
          </p:nvSpPr>
          <p:spPr bwMode="auto">
            <a:xfrm>
              <a:off x="160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7" name="Oval 11"/>
            <p:cNvSpPr>
              <a:spLocks noChangeArrowheads="1"/>
            </p:cNvSpPr>
            <p:nvPr/>
          </p:nvSpPr>
          <p:spPr bwMode="auto">
            <a:xfrm>
              <a:off x="1577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8" name="Oval 12"/>
            <p:cNvSpPr>
              <a:spLocks noChangeArrowheads="1"/>
            </p:cNvSpPr>
            <p:nvPr/>
          </p:nvSpPr>
          <p:spPr bwMode="auto">
            <a:xfrm>
              <a:off x="1548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" name="Oval 13"/>
            <p:cNvSpPr>
              <a:spLocks noChangeArrowheads="1"/>
            </p:cNvSpPr>
            <p:nvPr/>
          </p:nvSpPr>
          <p:spPr bwMode="auto">
            <a:xfrm>
              <a:off x="1519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0" name="Oval 14"/>
            <p:cNvSpPr>
              <a:spLocks noChangeArrowheads="1"/>
            </p:cNvSpPr>
            <p:nvPr/>
          </p:nvSpPr>
          <p:spPr bwMode="auto">
            <a:xfrm>
              <a:off x="1723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1" name="Oval 15"/>
            <p:cNvSpPr>
              <a:spLocks noChangeArrowheads="1"/>
            </p:cNvSpPr>
            <p:nvPr/>
          </p:nvSpPr>
          <p:spPr bwMode="auto">
            <a:xfrm>
              <a:off x="1840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2" name="Oval 16"/>
            <p:cNvSpPr>
              <a:spLocks noChangeArrowheads="1"/>
            </p:cNvSpPr>
            <p:nvPr/>
          </p:nvSpPr>
          <p:spPr bwMode="auto">
            <a:xfrm>
              <a:off x="1811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3" name="Oval 17"/>
            <p:cNvSpPr>
              <a:spLocks noChangeArrowheads="1"/>
            </p:cNvSpPr>
            <p:nvPr/>
          </p:nvSpPr>
          <p:spPr bwMode="auto">
            <a:xfrm>
              <a:off x="178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4" name="Oval 18"/>
            <p:cNvSpPr>
              <a:spLocks noChangeArrowheads="1"/>
            </p:cNvSpPr>
            <p:nvPr/>
          </p:nvSpPr>
          <p:spPr bwMode="auto">
            <a:xfrm>
              <a:off x="175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5" name="Oval 19"/>
            <p:cNvSpPr>
              <a:spLocks noChangeArrowheads="1"/>
            </p:cNvSpPr>
            <p:nvPr/>
          </p:nvSpPr>
          <p:spPr bwMode="auto">
            <a:xfrm>
              <a:off x="1694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6" name="Oval 20"/>
            <p:cNvSpPr>
              <a:spLocks noChangeArrowheads="1"/>
            </p:cNvSpPr>
            <p:nvPr/>
          </p:nvSpPr>
          <p:spPr bwMode="auto">
            <a:xfrm>
              <a:off x="1665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7" name="Oval 21"/>
            <p:cNvSpPr>
              <a:spLocks noChangeArrowheads="1"/>
            </p:cNvSpPr>
            <p:nvPr/>
          </p:nvSpPr>
          <p:spPr bwMode="auto">
            <a:xfrm>
              <a:off x="163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8" name="Oval 22"/>
            <p:cNvSpPr>
              <a:spLocks noChangeArrowheads="1"/>
            </p:cNvSpPr>
            <p:nvPr/>
          </p:nvSpPr>
          <p:spPr bwMode="auto">
            <a:xfrm>
              <a:off x="160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" name="Oval 23"/>
            <p:cNvSpPr>
              <a:spLocks noChangeArrowheads="1"/>
            </p:cNvSpPr>
            <p:nvPr/>
          </p:nvSpPr>
          <p:spPr bwMode="auto">
            <a:xfrm>
              <a:off x="1577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0" name="Oval 24"/>
            <p:cNvSpPr>
              <a:spLocks noChangeArrowheads="1"/>
            </p:cNvSpPr>
            <p:nvPr/>
          </p:nvSpPr>
          <p:spPr bwMode="auto">
            <a:xfrm>
              <a:off x="1548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1" name="Oval 25"/>
            <p:cNvSpPr>
              <a:spLocks noChangeArrowheads="1"/>
            </p:cNvSpPr>
            <p:nvPr/>
          </p:nvSpPr>
          <p:spPr bwMode="auto">
            <a:xfrm>
              <a:off x="1519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2" name="Oval 26"/>
            <p:cNvSpPr>
              <a:spLocks noChangeArrowheads="1"/>
            </p:cNvSpPr>
            <p:nvPr/>
          </p:nvSpPr>
          <p:spPr bwMode="auto">
            <a:xfrm>
              <a:off x="1723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3" name="Oval 27"/>
            <p:cNvSpPr>
              <a:spLocks noChangeArrowheads="1"/>
            </p:cNvSpPr>
            <p:nvPr/>
          </p:nvSpPr>
          <p:spPr bwMode="auto">
            <a:xfrm>
              <a:off x="1840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4" name="Oval 28"/>
            <p:cNvSpPr>
              <a:spLocks noChangeArrowheads="1"/>
            </p:cNvSpPr>
            <p:nvPr/>
          </p:nvSpPr>
          <p:spPr bwMode="auto">
            <a:xfrm>
              <a:off x="1811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5" name="Oval 29"/>
            <p:cNvSpPr>
              <a:spLocks noChangeArrowheads="1"/>
            </p:cNvSpPr>
            <p:nvPr/>
          </p:nvSpPr>
          <p:spPr bwMode="auto">
            <a:xfrm>
              <a:off x="178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6" name="Oval 30"/>
            <p:cNvSpPr>
              <a:spLocks noChangeArrowheads="1"/>
            </p:cNvSpPr>
            <p:nvPr/>
          </p:nvSpPr>
          <p:spPr bwMode="auto">
            <a:xfrm>
              <a:off x="175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7" name="Oval 31"/>
            <p:cNvSpPr>
              <a:spLocks noChangeArrowheads="1"/>
            </p:cNvSpPr>
            <p:nvPr/>
          </p:nvSpPr>
          <p:spPr bwMode="auto">
            <a:xfrm>
              <a:off x="1694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8" name="Oval 32"/>
            <p:cNvSpPr>
              <a:spLocks noChangeArrowheads="1"/>
            </p:cNvSpPr>
            <p:nvPr/>
          </p:nvSpPr>
          <p:spPr bwMode="auto">
            <a:xfrm>
              <a:off x="1665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9" name="Oval 33"/>
            <p:cNvSpPr>
              <a:spLocks noChangeArrowheads="1"/>
            </p:cNvSpPr>
            <p:nvPr/>
          </p:nvSpPr>
          <p:spPr bwMode="auto">
            <a:xfrm>
              <a:off x="163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0" name="Oval 34"/>
            <p:cNvSpPr>
              <a:spLocks noChangeArrowheads="1"/>
            </p:cNvSpPr>
            <p:nvPr/>
          </p:nvSpPr>
          <p:spPr bwMode="auto">
            <a:xfrm>
              <a:off x="160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1" name="Oval 35"/>
            <p:cNvSpPr>
              <a:spLocks noChangeArrowheads="1"/>
            </p:cNvSpPr>
            <p:nvPr/>
          </p:nvSpPr>
          <p:spPr bwMode="auto">
            <a:xfrm>
              <a:off x="1577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2" name="Oval 36"/>
            <p:cNvSpPr>
              <a:spLocks noChangeArrowheads="1"/>
            </p:cNvSpPr>
            <p:nvPr/>
          </p:nvSpPr>
          <p:spPr bwMode="auto">
            <a:xfrm>
              <a:off x="1548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3" name="Oval 37"/>
            <p:cNvSpPr>
              <a:spLocks noChangeArrowheads="1"/>
            </p:cNvSpPr>
            <p:nvPr/>
          </p:nvSpPr>
          <p:spPr bwMode="auto">
            <a:xfrm>
              <a:off x="1519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4" name="Oval 38"/>
            <p:cNvSpPr>
              <a:spLocks noChangeArrowheads="1"/>
            </p:cNvSpPr>
            <p:nvPr/>
          </p:nvSpPr>
          <p:spPr bwMode="auto">
            <a:xfrm>
              <a:off x="1723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5" name="Oval 39"/>
            <p:cNvSpPr>
              <a:spLocks noChangeArrowheads="1"/>
            </p:cNvSpPr>
            <p:nvPr/>
          </p:nvSpPr>
          <p:spPr bwMode="auto">
            <a:xfrm>
              <a:off x="1840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6" name="Oval 40"/>
            <p:cNvSpPr>
              <a:spLocks noChangeArrowheads="1"/>
            </p:cNvSpPr>
            <p:nvPr/>
          </p:nvSpPr>
          <p:spPr bwMode="auto">
            <a:xfrm>
              <a:off x="1811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7" name="Oval 41"/>
            <p:cNvSpPr>
              <a:spLocks noChangeArrowheads="1"/>
            </p:cNvSpPr>
            <p:nvPr/>
          </p:nvSpPr>
          <p:spPr bwMode="auto">
            <a:xfrm>
              <a:off x="178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8" name="Oval 42"/>
            <p:cNvSpPr>
              <a:spLocks noChangeArrowheads="1"/>
            </p:cNvSpPr>
            <p:nvPr/>
          </p:nvSpPr>
          <p:spPr bwMode="auto">
            <a:xfrm>
              <a:off x="175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9" name="Oval 43"/>
            <p:cNvSpPr>
              <a:spLocks noChangeArrowheads="1"/>
            </p:cNvSpPr>
            <p:nvPr/>
          </p:nvSpPr>
          <p:spPr bwMode="auto">
            <a:xfrm>
              <a:off x="1694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" name="Oval 44"/>
            <p:cNvSpPr>
              <a:spLocks noChangeArrowheads="1"/>
            </p:cNvSpPr>
            <p:nvPr/>
          </p:nvSpPr>
          <p:spPr bwMode="auto">
            <a:xfrm>
              <a:off x="1665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" name="Oval 45"/>
            <p:cNvSpPr>
              <a:spLocks noChangeArrowheads="1"/>
            </p:cNvSpPr>
            <p:nvPr/>
          </p:nvSpPr>
          <p:spPr bwMode="auto">
            <a:xfrm>
              <a:off x="163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" name="Oval 46"/>
            <p:cNvSpPr>
              <a:spLocks noChangeArrowheads="1"/>
            </p:cNvSpPr>
            <p:nvPr/>
          </p:nvSpPr>
          <p:spPr bwMode="auto">
            <a:xfrm>
              <a:off x="160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" name="Oval 47"/>
            <p:cNvSpPr>
              <a:spLocks noChangeArrowheads="1"/>
            </p:cNvSpPr>
            <p:nvPr/>
          </p:nvSpPr>
          <p:spPr bwMode="auto">
            <a:xfrm>
              <a:off x="1577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" name="Oval 48"/>
            <p:cNvSpPr>
              <a:spLocks noChangeArrowheads="1"/>
            </p:cNvSpPr>
            <p:nvPr/>
          </p:nvSpPr>
          <p:spPr bwMode="auto">
            <a:xfrm>
              <a:off x="1548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" name="Oval 49"/>
            <p:cNvSpPr>
              <a:spLocks noChangeArrowheads="1"/>
            </p:cNvSpPr>
            <p:nvPr/>
          </p:nvSpPr>
          <p:spPr bwMode="auto">
            <a:xfrm>
              <a:off x="1519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" name="Oval 50"/>
            <p:cNvSpPr>
              <a:spLocks noChangeArrowheads="1"/>
            </p:cNvSpPr>
            <p:nvPr/>
          </p:nvSpPr>
          <p:spPr bwMode="auto">
            <a:xfrm>
              <a:off x="1723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" name="Oval 51"/>
            <p:cNvSpPr>
              <a:spLocks noChangeArrowheads="1"/>
            </p:cNvSpPr>
            <p:nvPr/>
          </p:nvSpPr>
          <p:spPr bwMode="auto">
            <a:xfrm>
              <a:off x="1840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8" name="Oval 52"/>
            <p:cNvSpPr>
              <a:spLocks noChangeArrowheads="1"/>
            </p:cNvSpPr>
            <p:nvPr/>
          </p:nvSpPr>
          <p:spPr bwMode="auto">
            <a:xfrm>
              <a:off x="1811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9" name="Oval 53"/>
            <p:cNvSpPr>
              <a:spLocks noChangeArrowheads="1"/>
            </p:cNvSpPr>
            <p:nvPr/>
          </p:nvSpPr>
          <p:spPr bwMode="auto">
            <a:xfrm>
              <a:off x="178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" name="Oval 54"/>
            <p:cNvSpPr>
              <a:spLocks noChangeArrowheads="1"/>
            </p:cNvSpPr>
            <p:nvPr/>
          </p:nvSpPr>
          <p:spPr bwMode="auto">
            <a:xfrm>
              <a:off x="175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1" name="Oval 55"/>
            <p:cNvSpPr>
              <a:spLocks noChangeArrowheads="1"/>
            </p:cNvSpPr>
            <p:nvPr/>
          </p:nvSpPr>
          <p:spPr bwMode="auto">
            <a:xfrm>
              <a:off x="1694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2" name="Oval 56"/>
            <p:cNvSpPr>
              <a:spLocks noChangeArrowheads="1"/>
            </p:cNvSpPr>
            <p:nvPr/>
          </p:nvSpPr>
          <p:spPr bwMode="auto">
            <a:xfrm>
              <a:off x="1665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3" name="Oval 57"/>
            <p:cNvSpPr>
              <a:spLocks noChangeArrowheads="1"/>
            </p:cNvSpPr>
            <p:nvPr/>
          </p:nvSpPr>
          <p:spPr bwMode="auto">
            <a:xfrm>
              <a:off x="163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4" name="Oval 58"/>
            <p:cNvSpPr>
              <a:spLocks noChangeArrowheads="1"/>
            </p:cNvSpPr>
            <p:nvPr/>
          </p:nvSpPr>
          <p:spPr bwMode="auto">
            <a:xfrm>
              <a:off x="160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5" name="Oval 59"/>
            <p:cNvSpPr>
              <a:spLocks noChangeArrowheads="1"/>
            </p:cNvSpPr>
            <p:nvPr/>
          </p:nvSpPr>
          <p:spPr bwMode="auto">
            <a:xfrm>
              <a:off x="1577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6" name="Oval 60"/>
            <p:cNvSpPr>
              <a:spLocks noChangeArrowheads="1"/>
            </p:cNvSpPr>
            <p:nvPr/>
          </p:nvSpPr>
          <p:spPr bwMode="auto">
            <a:xfrm>
              <a:off x="1548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7" name="Oval 61"/>
            <p:cNvSpPr>
              <a:spLocks noChangeArrowheads="1"/>
            </p:cNvSpPr>
            <p:nvPr/>
          </p:nvSpPr>
          <p:spPr bwMode="auto">
            <a:xfrm>
              <a:off x="1519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8" name="Oval 62"/>
            <p:cNvSpPr>
              <a:spLocks noChangeArrowheads="1"/>
            </p:cNvSpPr>
            <p:nvPr/>
          </p:nvSpPr>
          <p:spPr bwMode="auto">
            <a:xfrm>
              <a:off x="1723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9" name="Oval 63"/>
            <p:cNvSpPr>
              <a:spLocks noChangeArrowheads="1"/>
            </p:cNvSpPr>
            <p:nvPr/>
          </p:nvSpPr>
          <p:spPr bwMode="auto">
            <a:xfrm>
              <a:off x="1840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0" name="Oval 64"/>
            <p:cNvSpPr>
              <a:spLocks noChangeArrowheads="1"/>
            </p:cNvSpPr>
            <p:nvPr/>
          </p:nvSpPr>
          <p:spPr bwMode="auto">
            <a:xfrm>
              <a:off x="1811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1" name="Oval 65"/>
            <p:cNvSpPr>
              <a:spLocks noChangeArrowheads="1"/>
            </p:cNvSpPr>
            <p:nvPr/>
          </p:nvSpPr>
          <p:spPr bwMode="auto">
            <a:xfrm>
              <a:off x="178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2" name="Oval 66"/>
            <p:cNvSpPr>
              <a:spLocks noChangeArrowheads="1"/>
            </p:cNvSpPr>
            <p:nvPr/>
          </p:nvSpPr>
          <p:spPr bwMode="auto">
            <a:xfrm>
              <a:off x="175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3" name="Oval 67"/>
            <p:cNvSpPr>
              <a:spLocks noChangeArrowheads="1"/>
            </p:cNvSpPr>
            <p:nvPr/>
          </p:nvSpPr>
          <p:spPr bwMode="auto">
            <a:xfrm>
              <a:off x="1694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4" name="Oval 68"/>
            <p:cNvSpPr>
              <a:spLocks noChangeArrowheads="1"/>
            </p:cNvSpPr>
            <p:nvPr/>
          </p:nvSpPr>
          <p:spPr bwMode="auto">
            <a:xfrm>
              <a:off x="1665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5" name="Oval 69"/>
            <p:cNvSpPr>
              <a:spLocks noChangeArrowheads="1"/>
            </p:cNvSpPr>
            <p:nvPr/>
          </p:nvSpPr>
          <p:spPr bwMode="auto">
            <a:xfrm>
              <a:off x="163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6" name="Oval 70"/>
            <p:cNvSpPr>
              <a:spLocks noChangeArrowheads="1"/>
            </p:cNvSpPr>
            <p:nvPr/>
          </p:nvSpPr>
          <p:spPr bwMode="auto">
            <a:xfrm>
              <a:off x="160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7" name="Oval 71"/>
            <p:cNvSpPr>
              <a:spLocks noChangeArrowheads="1"/>
            </p:cNvSpPr>
            <p:nvPr/>
          </p:nvSpPr>
          <p:spPr bwMode="auto">
            <a:xfrm>
              <a:off x="1577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8" name="Oval 72"/>
            <p:cNvSpPr>
              <a:spLocks noChangeArrowheads="1"/>
            </p:cNvSpPr>
            <p:nvPr/>
          </p:nvSpPr>
          <p:spPr bwMode="auto">
            <a:xfrm>
              <a:off x="1548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9" name="Oval 73"/>
            <p:cNvSpPr>
              <a:spLocks noChangeArrowheads="1"/>
            </p:cNvSpPr>
            <p:nvPr/>
          </p:nvSpPr>
          <p:spPr bwMode="auto">
            <a:xfrm>
              <a:off x="1519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" name="Oval 74"/>
            <p:cNvSpPr>
              <a:spLocks noChangeArrowheads="1"/>
            </p:cNvSpPr>
            <p:nvPr/>
          </p:nvSpPr>
          <p:spPr bwMode="auto">
            <a:xfrm>
              <a:off x="1723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1" name="Oval 75"/>
            <p:cNvSpPr>
              <a:spLocks noChangeArrowheads="1"/>
            </p:cNvSpPr>
            <p:nvPr/>
          </p:nvSpPr>
          <p:spPr bwMode="auto">
            <a:xfrm>
              <a:off x="1840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2" name="Oval 76"/>
            <p:cNvSpPr>
              <a:spLocks noChangeArrowheads="1"/>
            </p:cNvSpPr>
            <p:nvPr/>
          </p:nvSpPr>
          <p:spPr bwMode="auto">
            <a:xfrm>
              <a:off x="1811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3" name="Oval 77"/>
            <p:cNvSpPr>
              <a:spLocks noChangeArrowheads="1"/>
            </p:cNvSpPr>
            <p:nvPr/>
          </p:nvSpPr>
          <p:spPr bwMode="auto">
            <a:xfrm>
              <a:off x="178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4" name="Oval 78"/>
            <p:cNvSpPr>
              <a:spLocks noChangeArrowheads="1"/>
            </p:cNvSpPr>
            <p:nvPr/>
          </p:nvSpPr>
          <p:spPr bwMode="auto">
            <a:xfrm>
              <a:off x="175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5" name="Oval 79"/>
            <p:cNvSpPr>
              <a:spLocks noChangeArrowheads="1"/>
            </p:cNvSpPr>
            <p:nvPr/>
          </p:nvSpPr>
          <p:spPr bwMode="auto">
            <a:xfrm>
              <a:off x="1694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6" name="Oval 80"/>
            <p:cNvSpPr>
              <a:spLocks noChangeArrowheads="1"/>
            </p:cNvSpPr>
            <p:nvPr/>
          </p:nvSpPr>
          <p:spPr bwMode="auto">
            <a:xfrm>
              <a:off x="1665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7" name="Oval 81"/>
            <p:cNvSpPr>
              <a:spLocks noChangeArrowheads="1"/>
            </p:cNvSpPr>
            <p:nvPr/>
          </p:nvSpPr>
          <p:spPr bwMode="auto">
            <a:xfrm>
              <a:off x="163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8" name="Oval 82"/>
            <p:cNvSpPr>
              <a:spLocks noChangeArrowheads="1"/>
            </p:cNvSpPr>
            <p:nvPr/>
          </p:nvSpPr>
          <p:spPr bwMode="auto">
            <a:xfrm>
              <a:off x="160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9" name="Oval 83"/>
            <p:cNvSpPr>
              <a:spLocks noChangeArrowheads="1"/>
            </p:cNvSpPr>
            <p:nvPr/>
          </p:nvSpPr>
          <p:spPr bwMode="auto">
            <a:xfrm>
              <a:off x="1577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" name="Oval 84"/>
            <p:cNvSpPr>
              <a:spLocks noChangeArrowheads="1"/>
            </p:cNvSpPr>
            <p:nvPr/>
          </p:nvSpPr>
          <p:spPr bwMode="auto">
            <a:xfrm>
              <a:off x="1548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1" name="Oval 85"/>
            <p:cNvSpPr>
              <a:spLocks noChangeArrowheads="1"/>
            </p:cNvSpPr>
            <p:nvPr/>
          </p:nvSpPr>
          <p:spPr bwMode="auto">
            <a:xfrm>
              <a:off x="1519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2" name="Oval 86"/>
            <p:cNvSpPr>
              <a:spLocks noChangeArrowheads="1"/>
            </p:cNvSpPr>
            <p:nvPr/>
          </p:nvSpPr>
          <p:spPr bwMode="auto">
            <a:xfrm>
              <a:off x="1723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3" name="Oval 87"/>
            <p:cNvSpPr>
              <a:spLocks noChangeArrowheads="1"/>
            </p:cNvSpPr>
            <p:nvPr/>
          </p:nvSpPr>
          <p:spPr bwMode="auto">
            <a:xfrm>
              <a:off x="1840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4" name="Oval 88"/>
            <p:cNvSpPr>
              <a:spLocks noChangeArrowheads="1"/>
            </p:cNvSpPr>
            <p:nvPr/>
          </p:nvSpPr>
          <p:spPr bwMode="auto">
            <a:xfrm>
              <a:off x="1811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5" name="Oval 89"/>
            <p:cNvSpPr>
              <a:spLocks noChangeArrowheads="1"/>
            </p:cNvSpPr>
            <p:nvPr/>
          </p:nvSpPr>
          <p:spPr bwMode="auto">
            <a:xfrm>
              <a:off x="178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6" name="Oval 90"/>
            <p:cNvSpPr>
              <a:spLocks noChangeArrowheads="1"/>
            </p:cNvSpPr>
            <p:nvPr/>
          </p:nvSpPr>
          <p:spPr bwMode="auto">
            <a:xfrm>
              <a:off x="175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7" name="Oval 91"/>
            <p:cNvSpPr>
              <a:spLocks noChangeArrowheads="1"/>
            </p:cNvSpPr>
            <p:nvPr/>
          </p:nvSpPr>
          <p:spPr bwMode="auto">
            <a:xfrm>
              <a:off x="1694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8" name="Oval 92"/>
            <p:cNvSpPr>
              <a:spLocks noChangeArrowheads="1"/>
            </p:cNvSpPr>
            <p:nvPr/>
          </p:nvSpPr>
          <p:spPr bwMode="auto">
            <a:xfrm>
              <a:off x="1665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9" name="Oval 93"/>
            <p:cNvSpPr>
              <a:spLocks noChangeArrowheads="1"/>
            </p:cNvSpPr>
            <p:nvPr/>
          </p:nvSpPr>
          <p:spPr bwMode="auto">
            <a:xfrm>
              <a:off x="163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0" name="Oval 94"/>
            <p:cNvSpPr>
              <a:spLocks noChangeArrowheads="1"/>
            </p:cNvSpPr>
            <p:nvPr/>
          </p:nvSpPr>
          <p:spPr bwMode="auto">
            <a:xfrm>
              <a:off x="160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1" name="Oval 95"/>
            <p:cNvSpPr>
              <a:spLocks noChangeArrowheads="1"/>
            </p:cNvSpPr>
            <p:nvPr/>
          </p:nvSpPr>
          <p:spPr bwMode="auto">
            <a:xfrm>
              <a:off x="1577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2" name="Oval 96"/>
            <p:cNvSpPr>
              <a:spLocks noChangeArrowheads="1"/>
            </p:cNvSpPr>
            <p:nvPr/>
          </p:nvSpPr>
          <p:spPr bwMode="auto">
            <a:xfrm>
              <a:off x="1548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3" name="Oval 97"/>
            <p:cNvSpPr>
              <a:spLocks noChangeArrowheads="1"/>
            </p:cNvSpPr>
            <p:nvPr/>
          </p:nvSpPr>
          <p:spPr bwMode="auto">
            <a:xfrm>
              <a:off x="1519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4" name="Oval 98"/>
            <p:cNvSpPr>
              <a:spLocks noChangeArrowheads="1"/>
            </p:cNvSpPr>
            <p:nvPr/>
          </p:nvSpPr>
          <p:spPr bwMode="auto">
            <a:xfrm>
              <a:off x="1723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30" name="Text Box 324"/>
          <p:cNvSpPr txBox="1">
            <a:spLocks noChangeArrowheads="1"/>
          </p:cNvSpPr>
          <p:nvPr/>
        </p:nvSpPr>
        <p:spPr bwMode="auto">
          <a:xfrm>
            <a:off x="4121260" y="12004328"/>
            <a:ext cx="805501" cy="473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b="1" dirty="0" smtClean="0">
                <a:solidFill>
                  <a:srgbClr val="000000"/>
                </a:solidFill>
              </a:rPr>
              <a:t>QC</a:t>
            </a:r>
            <a:r>
              <a:rPr lang="en-GB" sz="1000" dirty="0" smtClean="0">
                <a:solidFill>
                  <a:srgbClr val="000000"/>
                </a:solidFill>
              </a:rPr>
              <a:t>: </a:t>
            </a:r>
          </a:p>
          <a:p>
            <a:r>
              <a:rPr lang="en-GB" sz="1000" dirty="0" smtClean="0">
                <a:solidFill>
                  <a:srgbClr val="000000"/>
                </a:solidFill>
              </a:rPr>
              <a:t>Tamoxifen</a:t>
            </a:r>
          </a:p>
        </p:txBody>
      </p:sp>
      <p:sp>
        <p:nvSpPr>
          <p:cNvPr id="3131" name="Text Box 324"/>
          <p:cNvSpPr txBox="1">
            <a:spLocks noChangeArrowheads="1"/>
          </p:cNvSpPr>
          <p:nvPr/>
        </p:nvSpPr>
        <p:spPr bwMode="auto">
          <a:xfrm>
            <a:off x="5140596" y="12004328"/>
            <a:ext cx="792088" cy="35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b="1" dirty="0" smtClean="0">
                <a:solidFill>
                  <a:srgbClr val="000000"/>
                </a:solidFill>
              </a:rPr>
              <a:t>QC</a:t>
            </a:r>
            <a:r>
              <a:rPr lang="en-GB" sz="1000" dirty="0" smtClean="0">
                <a:solidFill>
                  <a:srgbClr val="000000"/>
                </a:solidFill>
              </a:rPr>
              <a:t>: Control</a:t>
            </a:r>
          </a:p>
          <a:p>
            <a:r>
              <a:rPr lang="en-GB" sz="1000" dirty="0" smtClean="0">
                <a:solidFill>
                  <a:srgbClr val="000000"/>
                </a:solidFill>
              </a:rPr>
              <a:t>(no drugs)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132" name="Left Brace 3131"/>
          <p:cNvSpPr/>
          <p:nvPr/>
        </p:nvSpPr>
        <p:spPr>
          <a:xfrm>
            <a:off x="2726397" y="10553256"/>
            <a:ext cx="361540" cy="1550287"/>
          </a:xfrm>
          <a:prstGeom prst="leftBrace">
            <a:avLst>
              <a:gd name="adj1" fmla="val 2940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4" name="Text Box 324"/>
          <p:cNvSpPr txBox="1">
            <a:spLocks noChangeArrowheads="1"/>
          </p:cNvSpPr>
          <p:nvPr/>
        </p:nvSpPr>
        <p:spPr bwMode="auto">
          <a:xfrm>
            <a:off x="3104069" y="12029324"/>
            <a:ext cx="1094915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b="1" dirty="0" smtClean="0">
                <a:solidFill>
                  <a:srgbClr val="000000"/>
                </a:solidFill>
              </a:rPr>
              <a:t>Archive</a:t>
            </a:r>
            <a:r>
              <a:rPr lang="en-GB" sz="1000" dirty="0" smtClean="0">
                <a:solidFill>
                  <a:srgbClr val="000000"/>
                </a:solidFill>
              </a:rPr>
              <a:t>:</a:t>
            </a:r>
          </a:p>
          <a:p>
            <a:r>
              <a:rPr lang="en-GB" sz="1000" dirty="0" smtClean="0">
                <a:solidFill>
                  <a:srgbClr val="000000"/>
                </a:solidFill>
              </a:rPr>
              <a:t>96 x matrix tubes (no drugs)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148" name="TextBox 19"/>
          <p:cNvSpPr txBox="1">
            <a:spLocks noChangeArrowheads="1"/>
          </p:cNvSpPr>
          <p:nvPr/>
        </p:nvSpPr>
        <p:spPr bwMode="auto">
          <a:xfrm>
            <a:off x="194513" y="8640098"/>
            <a:ext cx="21520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GB" sz="1600" dirty="0" smtClean="0">
                <a:latin typeface="Calibri" charset="0"/>
              </a:rPr>
              <a:t>Genotype (</a:t>
            </a:r>
            <a:r>
              <a:rPr lang="en-GB" sz="1600" dirty="0">
                <a:latin typeface="Calibri" charset="0"/>
              </a:rPr>
              <a:t>+/- 4-OHT)</a:t>
            </a:r>
            <a:endParaRPr lang="en-US" sz="1600" dirty="0">
              <a:latin typeface="Calibri" charset="0"/>
            </a:endParaRPr>
          </a:p>
        </p:txBody>
      </p:sp>
      <p:sp>
        <p:nvSpPr>
          <p:cNvPr id="3149" name="Text Box 324"/>
          <p:cNvSpPr txBox="1">
            <a:spLocks noChangeArrowheads="1"/>
          </p:cNvSpPr>
          <p:nvPr/>
        </p:nvSpPr>
        <p:spPr bwMode="auto">
          <a:xfrm>
            <a:off x="233483" y="8293829"/>
            <a:ext cx="1944216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Second allele deletion knockout</a:t>
            </a:r>
            <a:endParaRPr lang="en-GB" sz="1000" b="1" dirty="0">
              <a:solidFill>
                <a:srgbClr val="000000"/>
              </a:solidFill>
            </a:endParaRPr>
          </a:p>
        </p:txBody>
      </p:sp>
      <p:sp>
        <p:nvSpPr>
          <p:cNvPr id="3150" name="Text Box 324"/>
          <p:cNvSpPr txBox="1">
            <a:spLocks noChangeArrowheads="1"/>
          </p:cNvSpPr>
          <p:nvPr/>
        </p:nvSpPr>
        <p:spPr bwMode="auto">
          <a:xfrm>
            <a:off x="233482" y="9614619"/>
            <a:ext cx="2194143" cy="452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Heterozygous conditional knockout</a:t>
            </a:r>
          </a:p>
          <a:p>
            <a:r>
              <a:rPr lang="en-GB" sz="1000" dirty="0" smtClean="0">
                <a:solidFill>
                  <a:srgbClr val="000000"/>
                </a:solidFill>
              </a:rPr>
              <a:t>(Archive ‘B’ and QC: Control plate)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155" name="Down Arrow 3154"/>
          <p:cNvSpPr/>
          <p:nvPr/>
        </p:nvSpPr>
        <p:spPr bwMode="auto">
          <a:xfrm rot="5400000">
            <a:off x="5050148" y="10656257"/>
            <a:ext cx="144016" cy="360040"/>
          </a:xfrm>
          <a:prstGeom prst="downArrow">
            <a:avLst>
              <a:gd name="adj1" fmla="val 50000"/>
              <a:gd name="adj2" fmla="val 6763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sp>
        <p:nvSpPr>
          <p:cNvPr id="3156" name="Text Box 324"/>
          <p:cNvSpPr txBox="1">
            <a:spLocks noChangeArrowheads="1"/>
          </p:cNvSpPr>
          <p:nvPr/>
        </p:nvSpPr>
        <p:spPr bwMode="auto">
          <a:xfrm>
            <a:off x="3708979" y="10443246"/>
            <a:ext cx="371513" cy="31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600" dirty="0" smtClean="0">
                <a:solidFill>
                  <a:srgbClr val="000000"/>
                </a:solidFill>
              </a:rPr>
              <a:t>x2</a:t>
            </a:r>
            <a:endParaRPr lang="en-GB" sz="1600" dirty="0">
              <a:solidFill>
                <a:srgbClr val="000000"/>
              </a:solidFill>
            </a:endParaRPr>
          </a:p>
        </p:txBody>
      </p:sp>
      <p:sp>
        <p:nvSpPr>
          <p:cNvPr id="3157" name="Text Box 324"/>
          <p:cNvSpPr txBox="1">
            <a:spLocks noChangeArrowheads="1"/>
          </p:cNvSpPr>
          <p:nvPr/>
        </p:nvSpPr>
        <p:spPr bwMode="auto">
          <a:xfrm>
            <a:off x="4719476" y="11468035"/>
            <a:ext cx="371513" cy="31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600" dirty="0" smtClean="0">
                <a:solidFill>
                  <a:srgbClr val="000000"/>
                </a:solidFill>
              </a:rPr>
              <a:t>x2</a:t>
            </a:r>
            <a:endParaRPr lang="en-GB" sz="1600" dirty="0">
              <a:solidFill>
                <a:srgbClr val="000000"/>
              </a:solidFill>
            </a:endParaRPr>
          </a:p>
        </p:txBody>
      </p:sp>
      <p:sp>
        <p:nvSpPr>
          <p:cNvPr id="3158" name="Text Box 324"/>
          <p:cNvSpPr txBox="1">
            <a:spLocks noChangeArrowheads="1"/>
          </p:cNvSpPr>
          <p:nvPr/>
        </p:nvSpPr>
        <p:spPr bwMode="auto">
          <a:xfrm>
            <a:off x="3708979" y="11468035"/>
            <a:ext cx="371513" cy="31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600" dirty="0" smtClean="0">
                <a:solidFill>
                  <a:srgbClr val="000000"/>
                </a:solidFill>
              </a:rPr>
              <a:t>x2</a:t>
            </a:r>
            <a:endParaRPr lang="en-GB" sz="1600" dirty="0">
              <a:solidFill>
                <a:srgbClr val="000000"/>
              </a:solidFill>
            </a:endParaRPr>
          </a:p>
        </p:txBody>
      </p:sp>
      <p:sp>
        <p:nvSpPr>
          <p:cNvPr id="3160" name="Text Box 324"/>
          <p:cNvSpPr txBox="1">
            <a:spLocks noChangeArrowheads="1"/>
          </p:cNvSpPr>
          <p:nvPr/>
        </p:nvSpPr>
        <p:spPr bwMode="auto">
          <a:xfrm>
            <a:off x="5741383" y="11468035"/>
            <a:ext cx="371513" cy="31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600" dirty="0" smtClean="0">
                <a:solidFill>
                  <a:srgbClr val="000000"/>
                </a:solidFill>
              </a:rPr>
              <a:t>x2</a:t>
            </a:r>
            <a:endParaRPr lang="en-GB" sz="1600" dirty="0">
              <a:solidFill>
                <a:srgbClr val="000000"/>
              </a:solidFill>
            </a:endParaRPr>
          </a:p>
        </p:txBody>
      </p:sp>
      <p:sp>
        <p:nvSpPr>
          <p:cNvPr id="3164" name="Text Box 324"/>
          <p:cNvSpPr txBox="1">
            <a:spLocks noChangeArrowheads="1"/>
          </p:cNvSpPr>
          <p:nvPr/>
        </p:nvSpPr>
        <p:spPr bwMode="auto">
          <a:xfrm>
            <a:off x="5794833" y="9786266"/>
            <a:ext cx="371513" cy="31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600" dirty="0" smtClean="0">
                <a:solidFill>
                  <a:srgbClr val="000000"/>
                </a:solidFill>
              </a:rPr>
              <a:t>x2</a:t>
            </a:r>
            <a:endParaRPr lang="en-GB" sz="1600" dirty="0">
              <a:solidFill>
                <a:srgbClr val="000000"/>
              </a:solidFill>
            </a:endParaRPr>
          </a:p>
        </p:txBody>
      </p:sp>
      <p:sp>
        <p:nvSpPr>
          <p:cNvPr id="3165" name="Text Box 324"/>
          <p:cNvSpPr txBox="1">
            <a:spLocks noChangeArrowheads="1"/>
          </p:cNvSpPr>
          <p:nvPr/>
        </p:nvSpPr>
        <p:spPr bwMode="auto">
          <a:xfrm>
            <a:off x="5929478" y="9024083"/>
            <a:ext cx="371513" cy="31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600" dirty="0" smtClean="0">
                <a:solidFill>
                  <a:srgbClr val="000000"/>
                </a:solidFill>
              </a:rPr>
              <a:t>x2</a:t>
            </a:r>
            <a:endParaRPr lang="en-GB" sz="1600" dirty="0">
              <a:solidFill>
                <a:srgbClr val="000000"/>
              </a:solidFill>
            </a:endParaRPr>
          </a:p>
        </p:txBody>
      </p:sp>
      <p:cxnSp>
        <p:nvCxnSpPr>
          <p:cNvPr id="1061" name="Straight Connector 1060"/>
          <p:cNvCxnSpPr>
            <a:stCxn id="1443" idx="6"/>
            <a:endCxn id="1789" idx="2"/>
          </p:cNvCxnSpPr>
          <p:nvPr/>
        </p:nvCxnSpPr>
        <p:spPr>
          <a:xfrm>
            <a:off x="4444912" y="8013138"/>
            <a:ext cx="1020977" cy="100712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6" name="Straight Connector 2135"/>
          <p:cNvCxnSpPr>
            <a:stCxn id="1789" idx="4"/>
            <a:endCxn id="2138" idx="0"/>
          </p:cNvCxnSpPr>
          <p:nvPr/>
        </p:nvCxnSpPr>
        <p:spPr>
          <a:xfrm flipH="1">
            <a:off x="5487322" y="8313875"/>
            <a:ext cx="178592" cy="256616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0" name="Straight Connector 2139"/>
          <p:cNvCxnSpPr>
            <a:stCxn id="2545" idx="4"/>
            <a:endCxn id="2566" idx="0"/>
          </p:cNvCxnSpPr>
          <p:nvPr/>
        </p:nvCxnSpPr>
        <p:spPr>
          <a:xfrm>
            <a:off x="5487322" y="9386987"/>
            <a:ext cx="178592" cy="535429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3" name="Straight Connector 2142"/>
          <p:cNvCxnSpPr>
            <a:stCxn id="2545" idx="2"/>
            <a:endCxn id="2630" idx="3"/>
          </p:cNvCxnSpPr>
          <p:nvPr/>
        </p:nvCxnSpPr>
        <p:spPr>
          <a:xfrm flipH="1" flipV="1">
            <a:off x="5102453" y="9294958"/>
            <a:ext cx="296762" cy="3923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6" name="Straight Connector 2145"/>
          <p:cNvCxnSpPr>
            <a:stCxn id="2586" idx="4"/>
            <a:endCxn id="2638" idx="0"/>
          </p:cNvCxnSpPr>
          <p:nvPr/>
        </p:nvCxnSpPr>
        <p:spPr>
          <a:xfrm flipH="1">
            <a:off x="5642102" y="10059056"/>
            <a:ext cx="19207" cy="609468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0" name="Text Box 324"/>
          <p:cNvSpPr txBox="1">
            <a:spLocks noChangeArrowheads="1"/>
          </p:cNvSpPr>
          <p:nvPr/>
        </p:nvSpPr>
        <p:spPr bwMode="auto">
          <a:xfrm>
            <a:off x="5635934" y="10282779"/>
            <a:ext cx="404809" cy="305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200" dirty="0" smtClean="0">
                <a:solidFill>
                  <a:srgbClr val="000000"/>
                </a:solidFill>
              </a:rPr>
              <a:t>x96</a:t>
            </a:r>
            <a:endParaRPr lang="en-GB" sz="1200" dirty="0">
              <a:solidFill>
                <a:srgbClr val="000000"/>
              </a:solidFill>
            </a:endParaRPr>
          </a:p>
        </p:txBody>
      </p:sp>
      <p:cxnSp>
        <p:nvCxnSpPr>
          <p:cNvPr id="2151" name="Straight Connector 2150"/>
          <p:cNvCxnSpPr>
            <a:stCxn id="1027" idx="4"/>
            <a:endCxn id="1288" idx="0"/>
          </p:cNvCxnSpPr>
          <p:nvPr/>
        </p:nvCxnSpPr>
        <p:spPr>
          <a:xfrm flipH="1">
            <a:off x="3249761" y="7350500"/>
            <a:ext cx="9489" cy="565006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73" name="Group 1072"/>
          <p:cNvGrpSpPr/>
          <p:nvPr/>
        </p:nvGrpSpPr>
        <p:grpSpPr>
          <a:xfrm>
            <a:off x="3218011" y="7902806"/>
            <a:ext cx="574675" cy="412750"/>
            <a:chOff x="3218011" y="7775801"/>
            <a:chExt cx="574675" cy="412750"/>
          </a:xfrm>
        </p:grpSpPr>
        <p:sp>
          <p:nvSpPr>
            <p:cNvPr id="1193" name="AutoShape 2"/>
            <p:cNvSpPr>
              <a:spLocks noChangeArrowheads="1"/>
            </p:cNvSpPr>
            <p:nvPr/>
          </p:nvSpPr>
          <p:spPr bwMode="auto">
            <a:xfrm>
              <a:off x="3218011" y="7775801"/>
              <a:ext cx="574675" cy="41275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4" name="Oval 3"/>
            <p:cNvSpPr>
              <a:spLocks noChangeArrowheads="1"/>
            </p:cNvSpPr>
            <p:nvPr/>
          </p:nvSpPr>
          <p:spPr bwMode="auto">
            <a:xfrm>
              <a:off x="3737124" y="78361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5" name="Oval 4"/>
            <p:cNvSpPr>
              <a:spLocks noChangeArrowheads="1"/>
            </p:cNvSpPr>
            <p:nvPr/>
          </p:nvSpPr>
          <p:spPr bwMode="auto">
            <a:xfrm>
              <a:off x="3691086" y="78361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6" name="Oval 5"/>
            <p:cNvSpPr>
              <a:spLocks noChangeArrowheads="1"/>
            </p:cNvSpPr>
            <p:nvPr/>
          </p:nvSpPr>
          <p:spPr bwMode="auto">
            <a:xfrm>
              <a:off x="3645049" y="78361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7" name="Oval 6"/>
            <p:cNvSpPr>
              <a:spLocks noChangeArrowheads="1"/>
            </p:cNvSpPr>
            <p:nvPr/>
          </p:nvSpPr>
          <p:spPr bwMode="auto">
            <a:xfrm>
              <a:off x="3597424" y="78361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" name="Oval 7"/>
            <p:cNvSpPr>
              <a:spLocks noChangeArrowheads="1"/>
            </p:cNvSpPr>
            <p:nvPr/>
          </p:nvSpPr>
          <p:spPr bwMode="auto">
            <a:xfrm>
              <a:off x="3505349" y="78361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9" name="Oval 8"/>
            <p:cNvSpPr>
              <a:spLocks noChangeArrowheads="1"/>
            </p:cNvSpPr>
            <p:nvPr/>
          </p:nvSpPr>
          <p:spPr bwMode="auto">
            <a:xfrm>
              <a:off x="3459311" y="78361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0" name="Oval 9"/>
            <p:cNvSpPr>
              <a:spLocks noChangeArrowheads="1"/>
            </p:cNvSpPr>
            <p:nvPr/>
          </p:nvSpPr>
          <p:spPr bwMode="auto">
            <a:xfrm>
              <a:off x="3413274" y="7836126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1" name="Oval 10"/>
            <p:cNvSpPr>
              <a:spLocks noChangeArrowheads="1"/>
            </p:cNvSpPr>
            <p:nvPr/>
          </p:nvSpPr>
          <p:spPr bwMode="auto">
            <a:xfrm>
              <a:off x="3365649" y="7836126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2" name="Oval 11"/>
            <p:cNvSpPr>
              <a:spLocks noChangeArrowheads="1"/>
            </p:cNvSpPr>
            <p:nvPr/>
          </p:nvSpPr>
          <p:spPr bwMode="auto">
            <a:xfrm>
              <a:off x="3319611" y="7836126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3" name="Oval 12"/>
            <p:cNvSpPr>
              <a:spLocks noChangeArrowheads="1"/>
            </p:cNvSpPr>
            <p:nvPr/>
          </p:nvSpPr>
          <p:spPr bwMode="auto">
            <a:xfrm>
              <a:off x="3273574" y="7836126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4" name="Oval 13"/>
            <p:cNvSpPr>
              <a:spLocks noChangeArrowheads="1"/>
            </p:cNvSpPr>
            <p:nvPr/>
          </p:nvSpPr>
          <p:spPr bwMode="auto">
            <a:xfrm>
              <a:off x="3227536" y="7836126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5" name="Oval 14"/>
            <p:cNvSpPr>
              <a:spLocks noChangeArrowheads="1"/>
            </p:cNvSpPr>
            <p:nvPr/>
          </p:nvSpPr>
          <p:spPr bwMode="auto">
            <a:xfrm>
              <a:off x="3551386" y="78361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6" name="Oval 15"/>
            <p:cNvSpPr>
              <a:spLocks noChangeArrowheads="1"/>
            </p:cNvSpPr>
            <p:nvPr/>
          </p:nvSpPr>
          <p:spPr bwMode="auto">
            <a:xfrm>
              <a:off x="3737124" y="81250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7" name="Oval 16"/>
            <p:cNvSpPr>
              <a:spLocks noChangeArrowheads="1"/>
            </p:cNvSpPr>
            <p:nvPr/>
          </p:nvSpPr>
          <p:spPr bwMode="auto">
            <a:xfrm>
              <a:off x="3691086" y="81250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" name="Oval 17"/>
            <p:cNvSpPr>
              <a:spLocks noChangeArrowheads="1"/>
            </p:cNvSpPr>
            <p:nvPr/>
          </p:nvSpPr>
          <p:spPr bwMode="auto">
            <a:xfrm>
              <a:off x="3645049" y="81250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" name="Oval 18"/>
            <p:cNvSpPr>
              <a:spLocks noChangeArrowheads="1"/>
            </p:cNvSpPr>
            <p:nvPr/>
          </p:nvSpPr>
          <p:spPr bwMode="auto">
            <a:xfrm>
              <a:off x="3597424" y="81250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0" name="Oval 19"/>
            <p:cNvSpPr>
              <a:spLocks noChangeArrowheads="1"/>
            </p:cNvSpPr>
            <p:nvPr/>
          </p:nvSpPr>
          <p:spPr bwMode="auto">
            <a:xfrm>
              <a:off x="3505349" y="81250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1" name="Oval 20"/>
            <p:cNvSpPr>
              <a:spLocks noChangeArrowheads="1"/>
            </p:cNvSpPr>
            <p:nvPr/>
          </p:nvSpPr>
          <p:spPr bwMode="auto">
            <a:xfrm>
              <a:off x="3459311" y="81250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2" name="Oval 21"/>
            <p:cNvSpPr>
              <a:spLocks noChangeArrowheads="1"/>
            </p:cNvSpPr>
            <p:nvPr/>
          </p:nvSpPr>
          <p:spPr bwMode="auto">
            <a:xfrm>
              <a:off x="3413274" y="81250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3" name="Oval 22"/>
            <p:cNvSpPr>
              <a:spLocks noChangeArrowheads="1"/>
            </p:cNvSpPr>
            <p:nvPr/>
          </p:nvSpPr>
          <p:spPr bwMode="auto">
            <a:xfrm>
              <a:off x="3365649" y="81250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4" name="Oval 23"/>
            <p:cNvSpPr>
              <a:spLocks noChangeArrowheads="1"/>
            </p:cNvSpPr>
            <p:nvPr/>
          </p:nvSpPr>
          <p:spPr bwMode="auto">
            <a:xfrm>
              <a:off x="3319611" y="81250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5" name="Oval 24"/>
            <p:cNvSpPr>
              <a:spLocks noChangeArrowheads="1"/>
            </p:cNvSpPr>
            <p:nvPr/>
          </p:nvSpPr>
          <p:spPr bwMode="auto">
            <a:xfrm>
              <a:off x="3273574" y="81250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6" name="Oval 25"/>
            <p:cNvSpPr>
              <a:spLocks noChangeArrowheads="1"/>
            </p:cNvSpPr>
            <p:nvPr/>
          </p:nvSpPr>
          <p:spPr bwMode="auto">
            <a:xfrm>
              <a:off x="3227536" y="81250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7" name="Oval 26"/>
            <p:cNvSpPr>
              <a:spLocks noChangeArrowheads="1"/>
            </p:cNvSpPr>
            <p:nvPr/>
          </p:nvSpPr>
          <p:spPr bwMode="auto">
            <a:xfrm>
              <a:off x="3551386" y="81250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" name="Oval 27"/>
            <p:cNvSpPr>
              <a:spLocks noChangeArrowheads="1"/>
            </p:cNvSpPr>
            <p:nvPr/>
          </p:nvSpPr>
          <p:spPr bwMode="auto">
            <a:xfrm>
              <a:off x="3737124" y="80774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" name="Oval 28"/>
            <p:cNvSpPr>
              <a:spLocks noChangeArrowheads="1"/>
            </p:cNvSpPr>
            <p:nvPr/>
          </p:nvSpPr>
          <p:spPr bwMode="auto">
            <a:xfrm>
              <a:off x="3691086" y="80774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0" name="Oval 29"/>
            <p:cNvSpPr>
              <a:spLocks noChangeArrowheads="1"/>
            </p:cNvSpPr>
            <p:nvPr/>
          </p:nvSpPr>
          <p:spPr bwMode="auto">
            <a:xfrm>
              <a:off x="3645049" y="80774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1" name="Oval 30"/>
            <p:cNvSpPr>
              <a:spLocks noChangeArrowheads="1"/>
            </p:cNvSpPr>
            <p:nvPr/>
          </p:nvSpPr>
          <p:spPr bwMode="auto">
            <a:xfrm>
              <a:off x="3597424" y="80774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2" name="Oval 31"/>
            <p:cNvSpPr>
              <a:spLocks noChangeArrowheads="1"/>
            </p:cNvSpPr>
            <p:nvPr/>
          </p:nvSpPr>
          <p:spPr bwMode="auto">
            <a:xfrm>
              <a:off x="3505349" y="80774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3" name="Oval 32"/>
            <p:cNvSpPr>
              <a:spLocks noChangeArrowheads="1"/>
            </p:cNvSpPr>
            <p:nvPr/>
          </p:nvSpPr>
          <p:spPr bwMode="auto">
            <a:xfrm>
              <a:off x="3459311" y="80774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4" name="Oval 33"/>
            <p:cNvSpPr>
              <a:spLocks noChangeArrowheads="1"/>
            </p:cNvSpPr>
            <p:nvPr/>
          </p:nvSpPr>
          <p:spPr bwMode="auto">
            <a:xfrm>
              <a:off x="3413274" y="80774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" name="Oval 34"/>
            <p:cNvSpPr>
              <a:spLocks noChangeArrowheads="1"/>
            </p:cNvSpPr>
            <p:nvPr/>
          </p:nvSpPr>
          <p:spPr bwMode="auto">
            <a:xfrm>
              <a:off x="3365649" y="80774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6" name="Oval 35"/>
            <p:cNvSpPr>
              <a:spLocks noChangeArrowheads="1"/>
            </p:cNvSpPr>
            <p:nvPr/>
          </p:nvSpPr>
          <p:spPr bwMode="auto">
            <a:xfrm>
              <a:off x="3319611" y="80774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7" name="Oval 36"/>
            <p:cNvSpPr>
              <a:spLocks noChangeArrowheads="1"/>
            </p:cNvSpPr>
            <p:nvPr/>
          </p:nvSpPr>
          <p:spPr bwMode="auto">
            <a:xfrm>
              <a:off x="3273574" y="80774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" name="Oval 37"/>
            <p:cNvSpPr>
              <a:spLocks noChangeArrowheads="1"/>
            </p:cNvSpPr>
            <p:nvPr/>
          </p:nvSpPr>
          <p:spPr bwMode="auto">
            <a:xfrm>
              <a:off x="3227536" y="80774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" name="Oval 38"/>
            <p:cNvSpPr>
              <a:spLocks noChangeArrowheads="1"/>
            </p:cNvSpPr>
            <p:nvPr/>
          </p:nvSpPr>
          <p:spPr bwMode="auto">
            <a:xfrm>
              <a:off x="3551386" y="80774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" name="Oval 39"/>
            <p:cNvSpPr>
              <a:spLocks noChangeArrowheads="1"/>
            </p:cNvSpPr>
            <p:nvPr/>
          </p:nvSpPr>
          <p:spPr bwMode="auto">
            <a:xfrm>
              <a:off x="3737124" y="80298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" name="Oval 40"/>
            <p:cNvSpPr>
              <a:spLocks noChangeArrowheads="1"/>
            </p:cNvSpPr>
            <p:nvPr/>
          </p:nvSpPr>
          <p:spPr bwMode="auto">
            <a:xfrm>
              <a:off x="3691086" y="80298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" name="Oval 41"/>
            <p:cNvSpPr>
              <a:spLocks noChangeArrowheads="1"/>
            </p:cNvSpPr>
            <p:nvPr/>
          </p:nvSpPr>
          <p:spPr bwMode="auto">
            <a:xfrm>
              <a:off x="3645049" y="80298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" name="Oval 42"/>
            <p:cNvSpPr>
              <a:spLocks noChangeArrowheads="1"/>
            </p:cNvSpPr>
            <p:nvPr/>
          </p:nvSpPr>
          <p:spPr bwMode="auto">
            <a:xfrm>
              <a:off x="3597424" y="80298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" name="Oval 43"/>
            <p:cNvSpPr>
              <a:spLocks noChangeArrowheads="1"/>
            </p:cNvSpPr>
            <p:nvPr/>
          </p:nvSpPr>
          <p:spPr bwMode="auto">
            <a:xfrm>
              <a:off x="3505349" y="80298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" name="Oval 44"/>
            <p:cNvSpPr>
              <a:spLocks noChangeArrowheads="1"/>
            </p:cNvSpPr>
            <p:nvPr/>
          </p:nvSpPr>
          <p:spPr bwMode="auto">
            <a:xfrm>
              <a:off x="3459311" y="80298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" name="Oval 45"/>
            <p:cNvSpPr>
              <a:spLocks noChangeArrowheads="1"/>
            </p:cNvSpPr>
            <p:nvPr/>
          </p:nvSpPr>
          <p:spPr bwMode="auto">
            <a:xfrm>
              <a:off x="3413274" y="80298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" name="Oval 46"/>
            <p:cNvSpPr>
              <a:spLocks noChangeArrowheads="1"/>
            </p:cNvSpPr>
            <p:nvPr/>
          </p:nvSpPr>
          <p:spPr bwMode="auto">
            <a:xfrm>
              <a:off x="3365649" y="80298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" name="Oval 47"/>
            <p:cNvSpPr>
              <a:spLocks noChangeArrowheads="1"/>
            </p:cNvSpPr>
            <p:nvPr/>
          </p:nvSpPr>
          <p:spPr bwMode="auto">
            <a:xfrm>
              <a:off x="3319611" y="80298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" name="Oval 48"/>
            <p:cNvSpPr>
              <a:spLocks noChangeArrowheads="1"/>
            </p:cNvSpPr>
            <p:nvPr/>
          </p:nvSpPr>
          <p:spPr bwMode="auto">
            <a:xfrm>
              <a:off x="3273574" y="80298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" name="Oval 49"/>
            <p:cNvSpPr>
              <a:spLocks noChangeArrowheads="1"/>
            </p:cNvSpPr>
            <p:nvPr/>
          </p:nvSpPr>
          <p:spPr bwMode="auto">
            <a:xfrm>
              <a:off x="3227536" y="80298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" name="Oval 50"/>
            <p:cNvSpPr>
              <a:spLocks noChangeArrowheads="1"/>
            </p:cNvSpPr>
            <p:nvPr/>
          </p:nvSpPr>
          <p:spPr bwMode="auto">
            <a:xfrm>
              <a:off x="3551386" y="80298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2" name="Oval 51"/>
            <p:cNvSpPr>
              <a:spLocks noChangeArrowheads="1"/>
            </p:cNvSpPr>
            <p:nvPr/>
          </p:nvSpPr>
          <p:spPr bwMode="auto">
            <a:xfrm>
              <a:off x="3737124" y="798058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3" name="Oval 52"/>
            <p:cNvSpPr>
              <a:spLocks noChangeArrowheads="1"/>
            </p:cNvSpPr>
            <p:nvPr/>
          </p:nvSpPr>
          <p:spPr bwMode="auto">
            <a:xfrm>
              <a:off x="3691086" y="798058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4" name="Oval 53"/>
            <p:cNvSpPr>
              <a:spLocks noChangeArrowheads="1"/>
            </p:cNvSpPr>
            <p:nvPr/>
          </p:nvSpPr>
          <p:spPr bwMode="auto">
            <a:xfrm>
              <a:off x="3645049" y="798058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5" name="Oval 54"/>
            <p:cNvSpPr>
              <a:spLocks noChangeArrowheads="1"/>
            </p:cNvSpPr>
            <p:nvPr/>
          </p:nvSpPr>
          <p:spPr bwMode="auto">
            <a:xfrm>
              <a:off x="3597424" y="798058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6" name="Oval 55"/>
            <p:cNvSpPr>
              <a:spLocks noChangeArrowheads="1"/>
            </p:cNvSpPr>
            <p:nvPr/>
          </p:nvSpPr>
          <p:spPr bwMode="auto">
            <a:xfrm>
              <a:off x="3505349" y="798058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7" name="Oval 56"/>
            <p:cNvSpPr>
              <a:spLocks noChangeArrowheads="1"/>
            </p:cNvSpPr>
            <p:nvPr/>
          </p:nvSpPr>
          <p:spPr bwMode="auto">
            <a:xfrm>
              <a:off x="3459311" y="798058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8" name="Oval 57"/>
            <p:cNvSpPr>
              <a:spLocks noChangeArrowheads="1"/>
            </p:cNvSpPr>
            <p:nvPr/>
          </p:nvSpPr>
          <p:spPr bwMode="auto">
            <a:xfrm>
              <a:off x="3413274" y="7980589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" name="Oval 58"/>
            <p:cNvSpPr>
              <a:spLocks noChangeArrowheads="1"/>
            </p:cNvSpPr>
            <p:nvPr/>
          </p:nvSpPr>
          <p:spPr bwMode="auto">
            <a:xfrm>
              <a:off x="3365649" y="7980589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" name="Oval 59"/>
            <p:cNvSpPr>
              <a:spLocks noChangeArrowheads="1"/>
            </p:cNvSpPr>
            <p:nvPr/>
          </p:nvSpPr>
          <p:spPr bwMode="auto">
            <a:xfrm>
              <a:off x="3319611" y="7980589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" name="Oval 60"/>
            <p:cNvSpPr>
              <a:spLocks noChangeArrowheads="1"/>
            </p:cNvSpPr>
            <p:nvPr/>
          </p:nvSpPr>
          <p:spPr bwMode="auto">
            <a:xfrm>
              <a:off x="3273574" y="7980589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2" name="Oval 61"/>
            <p:cNvSpPr>
              <a:spLocks noChangeArrowheads="1"/>
            </p:cNvSpPr>
            <p:nvPr/>
          </p:nvSpPr>
          <p:spPr bwMode="auto">
            <a:xfrm>
              <a:off x="3227536" y="7980589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3" name="Oval 62"/>
            <p:cNvSpPr>
              <a:spLocks noChangeArrowheads="1"/>
            </p:cNvSpPr>
            <p:nvPr/>
          </p:nvSpPr>
          <p:spPr bwMode="auto">
            <a:xfrm>
              <a:off x="3551386" y="798058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4" name="Oval 63"/>
            <p:cNvSpPr>
              <a:spLocks noChangeArrowheads="1"/>
            </p:cNvSpPr>
            <p:nvPr/>
          </p:nvSpPr>
          <p:spPr bwMode="auto">
            <a:xfrm>
              <a:off x="3737124" y="793296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5" name="Oval 64"/>
            <p:cNvSpPr>
              <a:spLocks noChangeArrowheads="1"/>
            </p:cNvSpPr>
            <p:nvPr/>
          </p:nvSpPr>
          <p:spPr bwMode="auto">
            <a:xfrm>
              <a:off x="3691086" y="793296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6" name="Oval 65"/>
            <p:cNvSpPr>
              <a:spLocks noChangeArrowheads="1"/>
            </p:cNvSpPr>
            <p:nvPr/>
          </p:nvSpPr>
          <p:spPr bwMode="auto">
            <a:xfrm>
              <a:off x="3645049" y="793296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7" name="Oval 66"/>
            <p:cNvSpPr>
              <a:spLocks noChangeArrowheads="1"/>
            </p:cNvSpPr>
            <p:nvPr/>
          </p:nvSpPr>
          <p:spPr bwMode="auto">
            <a:xfrm>
              <a:off x="3597424" y="793296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8" name="Oval 67"/>
            <p:cNvSpPr>
              <a:spLocks noChangeArrowheads="1"/>
            </p:cNvSpPr>
            <p:nvPr/>
          </p:nvSpPr>
          <p:spPr bwMode="auto">
            <a:xfrm>
              <a:off x="3505349" y="793296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" name="Oval 68"/>
            <p:cNvSpPr>
              <a:spLocks noChangeArrowheads="1"/>
            </p:cNvSpPr>
            <p:nvPr/>
          </p:nvSpPr>
          <p:spPr bwMode="auto">
            <a:xfrm>
              <a:off x="3459311" y="793296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0" name="Oval 69"/>
            <p:cNvSpPr>
              <a:spLocks noChangeArrowheads="1"/>
            </p:cNvSpPr>
            <p:nvPr/>
          </p:nvSpPr>
          <p:spPr bwMode="auto">
            <a:xfrm>
              <a:off x="3413274" y="793296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1" name="Oval 70"/>
            <p:cNvSpPr>
              <a:spLocks noChangeArrowheads="1"/>
            </p:cNvSpPr>
            <p:nvPr/>
          </p:nvSpPr>
          <p:spPr bwMode="auto">
            <a:xfrm>
              <a:off x="3365649" y="793296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2" name="Oval 71"/>
            <p:cNvSpPr>
              <a:spLocks noChangeArrowheads="1"/>
            </p:cNvSpPr>
            <p:nvPr/>
          </p:nvSpPr>
          <p:spPr bwMode="auto">
            <a:xfrm>
              <a:off x="3319611" y="793296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3" name="Oval 72"/>
            <p:cNvSpPr>
              <a:spLocks noChangeArrowheads="1"/>
            </p:cNvSpPr>
            <p:nvPr/>
          </p:nvSpPr>
          <p:spPr bwMode="auto">
            <a:xfrm>
              <a:off x="3273574" y="793296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4" name="Oval 73"/>
            <p:cNvSpPr>
              <a:spLocks noChangeArrowheads="1"/>
            </p:cNvSpPr>
            <p:nvPr/>
          </p:nvSpPr>
          <p:spPr bwMode="auto">
            <a:xfrm>
              <a:off x="3227536" y="793296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5" name="Oval 74"/>
            <p:cNvSpPr>
              <a:spLocks noChangeArrowheads="1"/>
            </p:cNvSpPr>
            <p:nvPr/>
          </p:nvSpPr>
          <p:spPr bwMode="auto">
            <a:xfrm>
              <a:off x="3551386" y="793296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6" name="Oval 75"/>
            <p:cNvSpPr>
              <a:spLocks noChangeArrowheads="1"/>
            </p:cNvSpPr>
            <p:nvPr/>
          </p:nvSpPr>
          <p:spPr bwMode="auto">
            <a:xfrm>
              <a:off x="3737124" y="78837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7" name="Oval 76"/>
            <p:cNvSpPr>
              <a:spLocks noChangeArrowheads="1"/>
            </p:cNvSpPr>
            <p:nvPr/>
          </p:nvSpPr>
          <p:spPr bwMode="auto">
            <a:xfrm>
              <a:off x="3691086" y="78837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8" name="Oval 77"/>
            <p:cNvSpPr>
              <a:spLocks noChangeArrowheads="1"/>
            </p:cNvSpPr>
            <p:nvPr/>
          </p:nvSpPr>
          <p:spPr bwMode="auto">
            <a:xfrm>
              <a:off x="3645049" y="78837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" name="Oval 78"/>
            <p:cNvSpPr>
              <a:spLocks noChangeArrowheads="1"/>
            </p:cNvSpPr>
            <p:nvPr/>
          </p:nvSpPr>
          <p:spPr bwMode="auto">
            <a:xfrm>
              <a:off x="3597424" y="78837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" name="Oval 79"/>
            <p:cNvSpPr>
              <a:spLocks noChangeArrowheads="1"/>
            </p:cNvSpPr>
            <p:nvPr/>
          </p:nvSpPr>
          <p:spPr bwMode="auto">
            <a:xfrm>
              <a:off x="3505349" y="78837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" name="Oval 80"/>
            <p:cNvSpPr>
              <a:spLocks noChangeArrowheads="1"/>
            </p:cNvSpPr>
            <p:nvPr/>
          </p:nvSpPr>
          <p:spPr bwMode="auto">
            <a:xfrm>
              <a:off x="3459311" y="78837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2" name="Oval 81"/>
            <p:cNvSpPr>
              <a:spLocks noChangeArrowheads="1"/>
            </p:cNvSpPr>
            <p:nvPr/>
          </p:nvSpPr>
          <p:spPr bwMode="auto">
            <a:xfrm>
              <a:off x="3413274" y="7883751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3" name="Oval 82"/>
            <p:cNvSpPr>
              <a:spLocks noChangeArrowheads="1"/>
            </p:cNvSpPr>
            <p:nvPr/>
          </p:nvSpPr>
          <p:spPr bwMode="auto">
            <a:xfrm>
              <a:off x="3365649" y="7883751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4" name="Oval 83"/>
            <p:cNvSpPr>
              <a:spLocks noChangeArrowheads="1"/>
            </p:cNvSpPr>
            <p:nvPr/>
          </p:nvSpPr>
          <p:spPr bwMode="auto">
            <a:xfrm>
              <a:off x="3319611" y="7883751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5" name="Oval 84"/>
            <p:cNvSpPr>
              <a:spLocks noChangeArrowheads="1"/>
            </p:cNvSpPr>
            <p:nvPr/>
          </p:nvSpPr>
          <p:spPr bwMode="auto">
            <a:xfrm>
              <a:off x="3273574" y="7883751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6" name="Oval 85"/>
            <p:cNvSpPr>
              <a:spLocks noChangeArrowheads="1"/>
            </p:cNvSpPr>
            <p:nvPr/>
          </p:nvSpPr>
          <p:spPr bwMode="auto">
            <a:xfrm>
              <a:off x="3227536" y="7883751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7" name="Oval 86"/>
            <p:cNvSpPr>
              <a:spLocks noChangeArrowheads="1"/>
            </p:cNvSpPr>
            <p:nvPr/>
          </p:nvSpPr>
          <p:spPr bwMode="auto">
            <a:xfrm>
              <a:off x="3551386" y="78837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8" name="Oval 87"/>
            <p:cNvSpPr>
              <a:spLocks noChangeArrowheads="1"/>
            </p:cNvSpPr>
            <p:nvPr/>
          </p:nvSpPr>
          <p:spPr bwMode="auto">
            <a:xfrm>
              <a:off x="3737124" y="77885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9" name="Oval 88"/>
            <p:cNvSpPr>
              <a:spLocks noChangeArrowheads="1"/>
            </p:cNvSpPr>
            <p:nvPr/>
          </p:nvSpPr>
          <p:spPr bwMode="auto">
            <a:xfrm>
              <a:off x="3691086" y="77885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" name="Oval 89"/>
            <p:cNvSpPr>
              <a:spLocks noChangeArrowheads="1"/>
            </p:cNvSpPr>
            <p:nvPr/>
          </p:nvSpPr>
          <p:spPr bwMode="auto">
            <a:xfrm>
              <a:off x="3645049" y="77885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1" name="Oval 90"/>
            <p:cNvSpPr>
              <a:spLocks noChangeArrowheads="1"/>
            </p:cNvSpPr>
            <p:nvPr/>
          </p:nvSpPr>
          <p:spPr bwMode="auto">
            <a:xfrm>
              <a:off x="3597424" y="77885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2" name="Oval 91"/>
            <p:cNvSpPr>
              <a:spLocks noChangeArrowheads="1"/>
            </p:cNvSpPr>
            <p:nvPr/>
          </p:nvSpPr>
          <p:spPr bwMode="auto">
            <a:xfrm>
              <a:off x="3505349" y="77885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3" name="Oval 92"/>
            <p:cNvSpPr>
              <a:spLocks noChangeArrowheads="1"/>
            </p:cNvSpPr>
            <p:nvPr/>
          </p:nvSpPr>
          <p:spPr bwMode="auto">
            <a:xfrm>
              <a:off x="3459311" y="77885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4" name="Oval 93"/>
            <p:cNvSpPr>
              <a:spLocks noChangeArrowheads="1"/>
            </p:cNvSpPr>
            <p:nvPr/>
          </p:nvSpPr>
          <p:spPr bwMode="auto">
            <a:xfrm>
              <a:off x="3413274" y="7788501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5" name="Oval 94"/>
            <p:cNvSpPr>
              <a:spLocks noChangeArrowheads="1"/>
            </p:cNvSpPr>
            <p:nvPr/>
          </p:nvSpPr>
          <p:spPr bwMode="auto">
            <a:xfrm>
              <a:off x="3365649" y="7788501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6" name="Oval 95"/>
            <p:cNvSpPr>
              <a:spLocks noChangeArrowheads="1"/>
            </p:cNvSpPr>
            <p:nvPr/>
          </p:nvSpPr>
          <p:spPr bwMode="auto">
            <a:xfrm>
              <a:off x="3319611" y="7788501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7" name="Oval 96"/>
            <p:cNvSpPr>
              <a:spLocks noChangeArrowheads="1"/>
            </p:cNvSpPr>
            <p:nvPr/>
          </p:nvSpPr>
          <p:spPr bwMode="auto">
            <a:xfrm>
              <a:off x="3273574" y="7788501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8" name="Oval 97"/>
            <p:cNvSpPr>
              <a:spLocks noChangeArrowheads="1"/>
            </p:cNvSpPr>
            <p:nvPr/>
          </p:nvSpPr>
          <p:spPr bwMode="auto">
            <a:xfrm>
              <a:off x="3227536" y="7788501"/>
              <a:ext cx="44450" cy="46038"/>
            </a:xfrm>
            <a:prstGeom prst="ellipse">
              <a:avLst/>
            </a:prstGeom>
            <a:solidFill>
              <a:srgbClr val="558ED5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9" name="Oval 98"/>
            <p:cNvSpPr>
              <a:spLocks noChangeArrowheads="1"/>
            </p:cNvSpPr>
            <p:nvPr/>
          </p:nvSpPr>
          <p:spPr bwMode="auto">
            <a:xfrm>
              <a:off x="3551386" y="77885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155" name="Straight Connector 2154"/>
          <p:cNvCxnSpPr>
            <a:stCxn id="1618" idx="3"/>
            <a:endCxn id="1288" idx="7"/>
          </p:cNvCxnSpPr>
          <p:nvPr/>
        </p:nvCxnSpPr>
        <p:spPr>
          <a:xfrm flipH="1">
            <a:off x="3265476" y="7117570"/>
            <a:ext cx="1332918" cy="804678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9" name="Straight Connector 2158"/>
          <p:cNvCxnSpPr>
            <a:stCxn id="1022" idx="4"/>
            <a:endCxn id="1027" idx="0"/>
          </p:cNvCxnSpPr>
          <p:nvPr/>
        </p:nvCxnSpPr>
        <p:spPr>
          <a:xfrm>
            <a:off x="3233058" y="6322322"/>
            <a:ext cx="26192" cy="628128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2" name="Straight Connector 2161"/>
          <p:cNvCxnSpPr>
            <a:stCxn id="1022" idx="2"/>
            <a:endCxn id="1190" idx="3"/>
          </p:cNvCxnSpPr>
          <p:nvPr/>
        </p:nvCxnSpPr>
        <p:spPr>
          <a:xfrm flipH="1" flipV="1">
            <a:off x="2358431" y="6229404"/>
            <a:ext cx="786520" cy="4812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93" name="Group 2192"/>
          <p:cNvGrpSpPr/>
          <p:nvPr/>
        </p:nvGrpSpPr>
        <p:grpSpPr>
          <a:xfrm>
            <a:off x="4517149" y="2558087"/>
            <a:ext cx="288032" cy="288032"/>
            <a:chOff x="4371540" y="7838161"/>
            <a:chExt cx="288032" cy="288032"/>
          </a:xfrm>
        </p:grpSpPr>
        <p:sp>
          <p:nvSpPr>
            <p:cNvPr id="2194" name="AutoShape 2"/>
            <p:cNvSpPr>
              <a:spLocks noChangeArrowheads="1"/>
            </p:cNvSpPr>
            <p:nvPr/>
          </p:nvSpPr>
          <p:spPr bwMode="auto">
            <a:xfrm>
              <a:off x="4371540" y="7838161"/>
              <a:ext cx="288032" cy="288032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5" name="Oval 9"/>
            <p:cNvSpPr>
              <a:spLocks noChangeArrowheads="1"/>
            </p:cNvSpPr>
            <p:nvPr/>
          </p:nvSpPr>
          <p:spPr bwMode="auto">
            <a:xfrm>
              <a:off x="4586200" y="7910739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6" name="Oval 10"/>
            <p:cNvSpPr>
              <a:spLocks noChangeArrowheads="1"/>
            </p:cNvSpPr>
            <p:nvPr/>
          </p:nvSpPr>
          <p:spPr bwMode="auto">
            <a:xfrm>
              <a:off x="4538575" y="7910739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7" name="Oval 11"/>
            <p:cNvSpPr>
              <a:spLocks noChangeArrowheads="1"/>
            </p:cNvSpPr>
            <p:nvPr/>
          </p:nvSpPr>
          <p:spPr bwMode="auto">
            <a:xfrm>
              <a:off x="4492537" y="7910739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8" name="Oval 12"/>
            <p:cNvSpPr>
              <a:spLocks noChangeArrowheads="1"/>
            </p:cNvSpPr>
            <p:nvPr/>
          </p:nvSpPr>
          <p:spPr bwMode="auto">
            <a:xfrm>
              <a:off x="4446500" y="7910739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9" name="Oval 13"/>
            <p:cNvSpPr>
              <a:spLocks noChangeArrowheads="1"/>
            </p:cNvSpPr>
            <p:nvPr/>
          </p:nvSpPr>
          <p:spPr bwMode="auto">
            <a:xfrm>
              <a:off x="4400462" y="7910739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0" name="Oval 57"/>
            <p:cNvSpPr>
              <a:spLocks noChangeArrowheads="1"/>
            </p:cNvSpPr>
            <p:nvPr/>
          </p:nvSpPr>
          <p:spPr bwMode="auto">
            <a:xfrm>
              <a:off x="4586200" y="8055202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" name="Oval 58"/>
            <p:cNvSpPr>
              <a:spLocks noChangeArrowheads="1"/>
            </p:cNvSpPr>
            <p:nvPr/>
          </p:nvSpPr>
          <p:spPr bwMode="auto">
            <a:xfrm>
              <a:off x="4538575" y="8055202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" name="Oval 59"/>
            <p:cNvSpPr>
              <a:spLocks noChangeArrowheads="1"/>
            </p:cNvSpPr>
            <p:nvPr/>
          </p:nvSpPr>
          <p:spPr bwMode="auto">
            <a:xfrm>
              <a:off x="4492537" y="8055202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3" name="Oval 60"/>
            <p:cNvSpPr>
              <a:spLocks noChangeArrowheads="1"/>
            </p:cNvSpPr>
            <p:nvPr/>
          </p:nvSpPr>
          <p:spPr bwMode="auto">
            <a:xfrm>
              <a:off x="4446500" y="8055202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4" name="Oval 61"/>
            <p:cNvSpPr>
              <a:spLocks noChangeArrowheads="1"/>
            </p:cNvSpPr>
            <p:nvPr/>
          </p:nvSpPr>
          <p:spPr bwMode="auto">
            <a:xfrm>
              <a:off x="4400462" y="8055202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5" name="Oval 69"/>
            <p:cNvSpPr>
              <a:spLocks noChangeArrowheads="1"/>
            </p:cNvSpPr>
            <p:nvPr/>
          </p:nvSpPr>
          <p:spPr bwMode="auto">
            <a:xfrm>
              <a:off x="4586200" y="800757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6" name="Oval 70"/>
            <p:cNvSpPr>
              <a:spLocks noChangeArrowheads="1"/>
            </p:cNvSpPr>
            <p:nvPr/>
          </p:nvSpPr>
          <p:spPr bwMode="auto">
            <a:xfrm>
              <a:off x="4538575" y="800757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7" name="Oval 71"/>
            <p:cNvSpPr>
              <a:spLocks noChangeArrowheads="1"/>
            </p:cNvSpPr>
            <p:nvPr/>
          </p:nvSpPr>
          <p:spPr bwMode="auto">
            <a:xfrm>
              <a:off x="4492537" y="800757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8" name="Oval 72"/>
            <p:cNvSpPr>
              <a:spLocks noChangeArrowheads="1"/>
            </p:cNvSpPr>
            <p:nvPr/>
          </p:nvSpPr>
          <p:spPr bwMode="auto">
            <a:xfrm>
              <a:off x="4446500" y="800757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9" name="Oval 73"/>
            <p:cNvSpPr>
              <a:spLocks noChangeArrowheads="1"/>
            </p:cNvSpPr>
            <p:nvPr/>
          </p:nvSpPr>
          <p:spPr bwMode="auto">
            <a:xfrm>
              <a:off x="4400462" y="800757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0" name="Oval 81"/>
            <p:cNvSpPr>
              <a:spLocks noChangeArrowheads="1"/>
            </p:cNvSpPr>
            <p:nvPr/>
          </p:nvSpPr>
          <p:spPr bwMode="auto">
            <a:xfrm>
              <a:off x="4586200" y="795836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1" name="Oval 82"/>
            <p:cNvSpPr>
              <a:spLocks noChangeArrowheads="1"/>
            </p:cNvSpPr>
            <p:nvPr/>
          </p:nvSpPr>
          <p:spPr bwMode="auto">
            <a:xfrm>
              <a:off x="4538575" y="795836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2" name="Oval 83"/>
            <p:cNvSpPr>
              <a:spLocks noChangeArrowheads="1"/>
            </p:cNvSpPr>
            <p:nvPr/>
          </p:nvSpPr>
          <p:spPr bwMode="auto">
            <a:xfrm>
              <a:off x="4492537" y="795836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3" name="Oval 84"/>
            <p:cNvSpPr>
              <a:spLocks noChangeArrowheads="1"/>
            </p:cNvSpPr>
            <p:nvPr/>
          </p:nvSpPr>
          <p:spPr bwMode="auto">
            <a:xfrm>
              <a:off x="4446500" y="795836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4" name="Oval 85"/>
            <p:cNvSpPr>
              <a:spLocks noChangeArrowheads="1"/>
            </p:cNvSpPr>
            <p:nvPr/>
          </p:nvSpPr>
          <p:spPr bwMode="auto">
            <a:xfrm>
              <a:off x="4400462" y="795836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5" name="Oval 93"/>
            <p:cNvSpPr>
              <a:spLocks noChangeArrowheads="1"/>
            </p:cNvSpPr>
            <p:nvPr/>
          </p:nvSpPr>
          <p:spPr bwMode="auto">
            <a:xfrm>
              <a:off x="4586200" y="786311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6" name="Oval 94"/>
            <p:cNvSpPr>
              <a:spLocks noChangeArrowheads="1"/>
            </p:cNvSpPr>
            <p:nvPr/>
          </p:nvSpPr>
          <p:spPr bwMode="auto">
            <a:xfrm>
              <a:off x="4538575" y="786311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7" name="Oval 95"/>
            <p:cNvSpPr>
              <a:spLocks noChangeArrowheads="1"/>
            </p:cNvSpPr>
            <p:nvPr/>
          </p:nvSpPr>
          <p:spPr bwMode="auto">
            <a:xfrm>
              <a:off x="4492537" y="786311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8" name="Oval 96"/>
            <p:cNvSpPr>
              <a:spLocks noChangeArrowheads="1"/>
            </p:cNvSpPr>
            <p:nvPr/>
          </p:nvSpPr>
          <p:spPr bwMode="auto">
            <a:xfrm>
              <a:off x="4446500" y="786311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9" name="Oval 97"/>
            <p:cNvSpPr>
              <a:spLocks noChangeArrowheads="1"/>
            </p:cNvSpPr>
            <p:nvPr/>
          </p:nvSpPr>
          <p:spPr bwMode="auto">
            <a:xfrm>
              <a:off x="4400462" y="7863114"/>
              <a:ext cx="44450" cy="4603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242" name="Straight Connector 2241"/>
          <p:cNvCxnSpPr>
            <a:stCxn id="2219" idx="6"/>
            <a:endCxn id="2246" idx="2"/>
          </p:cNvCxnSpPr>
          <p:nvPr/>
        </p:nvCxnSpPr>
        <p:spPr>
          <a:xfrm>
            <a:off x="4590521" y="2606059"/>
            <a:ext cx="918562" cy="95064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44" name="Group 2243"/>
          <p:cNvGrpSpPr/>
          <p:nvPr/>
        </p:nvGrpSpPr>
        <p:grpSpPr>
          <a:xfrm>
            <a:off x="5509083" y="2501098"/>
            <a:ext cx="400050" cy="400050"/>
            <a:chOff x="5374145" y="9706511"/>
            <a:chExt cx="400050" cy="400050"/>
          </a:xfrm>
        </p:grpSpPr>
        <p:sp>
          <p:nvSpPr>
            <p:cNvPr id="2245" name="Oval 222"/>
            <p:cNvSpPr>
              <a:spLocks noChangeArrowheads="1"/>
            </p:cNvSpPr>
            <p:nvPr/>
          </p:nvSpPr>
          <p:spPr bwMode="auto">
            <a:xfrm>
              <a:off x="5546705" y="9797432"/>
              <a:ext cx="45719" cy="45719"/>
            </a:xfrm>
            <a:prstGeom prst="ellipse">
              <a:avLst/>
            </a:prstGeom>
            <a:solidFill>
              <a:srgbClr val="558ED5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6" name="Oval 202"/>
            <p:cNvSpPr>
              <a:spLocks noChangeArrowheads="1"/>
            </p:cNvSpPr>
            <p:nvPr/>
          </p:nvSpPr>
          <p:spPr bwMode="auto">
            <a:xfrm>
              <a:off x="5374145" y="9706511"/>
              <a:ext cx="400050" cy="400050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7" name="Oval 203"/>
            <p:cNvSpPr>
              <a:spLocks noChangeArrowheads="1"/>
            </p:cNvSpPr>
            <p:nvPr/>
          </p:nvSpPr>
          <p:spPr bwMode="auto">
            <a:xfrm>
              <a:off x="5493208" y="9779536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8" name="Oval 204"/>
            <p:cNvSpPr>
              <a:spLocks noChangeArrowheads="1"/>
            </p:cNvSpPr>
            <p:nvPr/>
          </p:nvSpPr>
          <p:spPr bwMode="auto">
            <a:xfrm>
              <a:off x="5529720" y="9885899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9" name="Oval 205"/>
            <p:cNvSpPr>
              <a:spLocks noChangeArrowheads="1"/>
            </p:cNvSpPr>
            <p:nvPr/>
          </p:nvSpPr>
          <p:spPr bwMode="auto">
            <a:xfrm>
              <a:off x="5637670" y="9814461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0" name="Oval 206"/>
            <p:cNvSpPr>
              <a:spLocks noChangeArrowheads="1"/>
            </p:cNvSpPr>
            <p:nvPr/>
          </p:nvSpPr>
          <p:spPr bwMode="auto">
            <a:xfrm>
              <a:off x="5456695" y="9958924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1" name="Oval 207"/>
            <p:cNvSpPr>
              <a:spLocks noChangeArrowheads="1"/>
            </p:cNvSpPr>
            <p:nvPr/>
          </p:nvSpPr>
          <p:spPr bwMode="auto">
            <a:xfrm>
              <a:off x="5672595" y="9993849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2" name="Oval 208"/>
            <p:cNvSpPr>
              <a:spLocks noChangeArrowheads="1"/>
            </p:cNvSpPr>
            <p:nvPr/>
          </p:nvSpPr>
          <p:spPr bwMode="auto">
            <a:xfrm>
              <a:off x="5709108" y="9885899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" name="Oval 209"/>
            <p:cNvSpPr>
              <a:spLocks noChangeArrowheads="1"/>
            </p:cNvSpPr>
            <p:nvPr/>
          </p:nvSpPr>
          <p:spPr bwMode="auto">
            <a:xfrm>
              <a:off x="5601158" y="9743024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" name="Oval 210"/>
            <p:cNvSpPr>
              <a:spLocks noChangeArrowheads="1"/>
            </p:cNvSpPr>
            <p:nvPr/>
          </p:nvSpPr>
          <p:spPr bwMode="auto">
            <a:xfrm>
              <a:off x="5421770" y="9850974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" name="Oval 211"/>
            <p:cNvSpPr>
              <a:spLocks noChangeArrowheads="1"/>
            </p:cNvSpPr>
            <p:nvPr/>
          </p:nvSpPr>
          <p:spPr bwMode="auto">
            <a:xfrm>
              <a:off x="5493208" y="9885899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" name="Oval 212"/>
            <p:cNvSpPr>
              <a:spLocks noChangeArrowheads="1"/>
            </p:cNvSpPr>
            <p:nvPr/>
          </p:nvSpPr>
          <p:spPr bwMode="auto">
            <a:xfrm>
              <a:off x="5564645" y="10030361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" name="Oval 213"/>
            <p:cNvSpPr>
              <a:spLocks noChangeArrowheads="1"/>
            </p:cNvSpPr>
            <p:nvPr/>
          </p:nvSpPr>
          <p:spPr bwMode="auto">
            <a:xfrm>
              <a:off x="5564645" y="9814461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" name="Oval 214"/>
            <p:cNvSpPr>
              <a:spLocks noChangeArrowheads="1"/>
            </p:cNvSpPr>
            <p:nvPr/>
          </p:nvSpPr>
          <p:spPr bwMode="auto">
            <a:xfrm>
              <a:off x="5421770" y="9922411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" name="Oval 215"/>
            <p:cNvSpPr>
              <a:spLocks noChangeArrowheads="1"/>
            </p:cNvSpPr>
            <p:nvPr/>
          </p:nvSpPr>
          <p:spPr bwMode="auto">
            <a:xfrm>
              <a:off x="5493208" y="10066874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" name="Oval 216"/>
            <p:cNvSpPr>
              <a:spLocks noChangeArrowheads="1"/>
            </p:cNvSpPr>
            <p:nvPr/>
          </p:nvSpPr>
          <p:spPr bwMode="auto">
            <a:xfrm>
              <a:off x="5709108" y="9814461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1" name="Oval 217"/>
            <p:cNvSpPr>
              <a:spLocks noChangeArrowheads="1"/>
            </p:cNvSpPr>
            <p:nvPr/>
          </p:nvSpPr>
          <p:spPr bwMode="auto">
            <a:xfrm>
              <a:off x="5672595" y="9885899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2" name="Oval 218"/>
            <p:cNvSpPr>
              <a:spLocks noChangeArrowheads="1"/>
            </p:cNvSpPr>
            <p:nvPr/>
          </p:nvSpPr>
          <p:spPr bwMode="auto">
            <a:xfrm>
              <a:off x="5601158" y="9922411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" name="Oval 219"/>
            <p:cNvSpPr>
              <a:spLocks noChangeArrowheads="1"/>
            </p:cNvSpPr>
            <p:nvPr/>
          </p:nvSpPr>
          <p:spPr bwMode="auto">
            <a:xfrm>
              <a:off x="5672595" y="9958924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" name="Oval 220"/>
            <p:cNvSpPr>
              <a:spLocks noChangeArrowheads="1"/>
            </p:cNvSpPr>
            <p:nvPr/>
          </p:nvSpPr>
          <p:spPr bwMode="auto">
            <a:xfrm>
              <a:off x="5529720" y="9993849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5" name="Oval 221"/>
            <p:cNvSpPr>
              <a:spLocks noChangeArrowheads="1"/>
            </p:cNvSpPr>
            <p:nvPr/>
          </p:nvSpPr>
          <p:spPr bwMode="auto">
            <a:xfrm>
              <a:off x="5637670" y="10066874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267" name="Straight Connector 2266"/>
          <p:cNvCxnSpPr>
            <a:stCxn id="2245" idx="4"/>
            <a:endCxn id="911" idx="0"/>
          </p:cNvCxnSpPr>
          <p:nvPr/>
        </p:nvCxnSpPr>
        <p:spPr>
          <a:xfrm flipH="1">
            <a:off x="5599422" y="2637738"/>
            <a:ext cx="105081" cy="935428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2" name="Text Box 324"/>
          <p:cNvSpPr txBox="1">
            <a:spLocks noChangeArrowheads="1"/>
          </p:cNvSpPr>
          <p:nvPr/>
        </p:nvSpPr>
        <p:spPr bwMode="auto">
          <a:xfrm>
            <a:off x="5585283" y="3017991"/>
            <a:ext cx="404809" cy="305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200" dirty="0" smtClean="0">
                <a:solidFill>
                  <a:srgbClr val="000000"/>
                </a:solidFill>
              </a:rPr>
              <a:t>x96</a:t>
            </a:r>
            <a:endParaRPr lang="en-GB" sz="1200" dirty="0">
              <a:solidFill>
                <a:srgbClr val="000000"/>
              </a:solidFill>
            </a:endParaRPr>
          </a:p>
        </p:txBody>
      </p:sp>
      <p:cxnSp>
        <p:nvCxnSpPr>
          <p:cNvPr id="2276" name="Straight Connector 2275"/>
          <p:cNvCxnSpPr>
            <a:stCxn id="31" idx="3"/>
            <a:endCxn id="206" idx="0"/>
          </p:cNvCxnSpPr>
          <p:nvPr/>
        </p:nvCxnSpPr>
        <p:spPr>
          <a:xfrm flipH="1">
            <a:off x="3268811" y="1653850"/>
            <a:ext cx="447835" cy="850732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6" name="Text Box 324"/>
          <p:cNvSpPr txBox="1">
            <a:spLocks noChangeArrowheads="1"/>
          </p:cNvSpPr>
          <p:nvPr/>
        </p:nvSpPr>
        <p:spPr bwMode="auto">
          <a:xfrm>
            <a:off x="4022688" y="7360075"/>
            <a:ext cx="1423497" cy="460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Cherry-pick QC passes</a:t>
            </a:r>
          </a:p>
          <a:p>
            <a:r>
              <a:rPr lang="en-GB" sz="1000" dirty="0" smtClean="0">
                <a:solidFill>
                  <a:srgbClr val="000000"/>
                </a:solidFill>
              </a:rPr>
              <a:t>(1-2μg DNA).</a:t>
            </a:r>
            <a:endParaRPr lang="en-GB" sz="1000" dirty="0">
              <a:solidFill>
                <a:srgbClr val="000000"/>
              </a:solidFill>
            </a:endParaRPr>
          </a:p>
        </p:txBody>
      </p:sp>
      <p:grpSp>
        <p:nvGrpSpPr>
          <p:cNvPr id="1291" name="Group 1290"/>
          <p:cNvGrpSpPr/>
          <p:nvPr/>
        </p:nvGrpSpPr>
        <p:grpSpPr>
          <a:xfrm>
            <a:off x="277647" y="2979848"/>
            <a:ext cx="2125215" cy="619805"/>
            <a:chOff x="277647" y="2979848"/>
            <a:chExt cx="2125215" cy="619805"/>
          </a:xfrm>
        </p:grpSpPr>
        <p:sp>
          <p:nvSpPr>
            <p:cNvPr id="887" name="AutoShape 156"/>
            <p:cNvSpPr>
              <a:spLocks noChangeArrowheads="1"/>
            </p:cNvSpPr>
            <p:nvPr/>
          </p:nvSpPr>
          <p:spPr bwMode="auto">
            <a:xfrm>
              <a:off x="277647" y="2979848"/>
              <a:ext cx="2125215" cy="61980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88" name="Line 160"/>
            <p:cNvSpPr>
              <a:spLocks noChangeShapeType="1"/>
            </p:cNvSpPr>
            <p:nvPr/>
          </p:nvSpPr>
          <p:spPr bwMode="auto">
            <a:xfrm>
              <a:off x="501730" y="3155062"/>
              <a:ext cx="1697311" cy="11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Oval 161"/>
            <p:cNvSpPr>
              <a:spLocks noChangeArrowheads="1"/>
            </p:cNvSpPr>
            <p:nvPr/>
          </p:nvSpPr>
          <p:spPr bwMode="auto">
            <a:xfrm>
              <a:off x="413527" y="3109768"/>
              <a:ext cx="89395" cy="89395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1110" name="Group 1109"/>
            <p:cNvGrpSpPr/>
            <p:nvPr/>
          </p:nvGrpSpPr>
          <p:grpSpPr>
            <a:xfrm>
              <a:off x="423063" y="3266771"/>
              <a:ext cx="1785514" cy="217139"/>
              <a:chOff x="617804" y="3139766"/>
              <a:chExt cx="1785514" cy="217139"/>
            </a:xfrm>
          </p:grpSpPr>
          <p:sp>
            <p:nvSpPr>
              <p:cNvPr id="890" name="Line 163"/>
              <p:cNvSpPr>
                <a:spLocks noChangeShapeType="1"/>
              </p:cNvSpPr>
              <p:nvPr/>
            </p:nvSpPr>
            <p:spPr bwMode="auto">
              <a:xfrm>
                <a:off x="706007" y="3247739"/>
                <a:ext cx="1697311" cy="119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" name="Oval 164"/>
              <p:cNvSpPr>
                <a:spLocks noChangeArrowheads="1"/>
              </p:cNvSpPr>
              <p:nvPr/>
            </p:nvSpPr>
            <p:spPr bwMode="auto">
              <a:xfrm>
                <a:off x="617804" y="3203638"/>
                <a:ext cx="89395" cy="89395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93" name="AutoShape 165"/>
              <p:cNvSpPr>
                <a:spLocks noChangeArrowheads="1"/>
              </p:cNvSpPr>
              <p:nvPr/>
            </p:nvSpPr>
            <p:spPr bwMode="auto">
              <a:xfrm rot="5400000">
                <a:off x="1526056" y="3217941"/>
                <a:ext cx="206204" cy="60788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94" name="Rectangle 167"/>
              <p:cNvSpPr>
                <a:spLocks noChangeArrowheads="1"/>
              </p:cNvSpPr>
              <p:nvPr/>
            </p:nvSpPr>
            <p:spPr bwMode="auto">
              <a:xfrm>
                <a:off x="1704846" y="3163112"/>
                <a:ext cx="60789" cy="170446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895" name="AutoShape 168"/>
              <p:cNvSpPr>
                <a:spLocks noChangeArrowheads="1"/>
              </p:cNvSpPr>
              <p:nvPr/>
            </p:nvSpPr>
            <p:spPr bwMode="auto">
              <a:xfrm rot="5400000">
                <a:off x="1760867" y="3217941"/>
                <a:ext cx="206204" cy="6078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288" name="Oval 2287"/>
              <p:cNvSpPr/>
              <p:nvPr/>
            </p:nvSpPr>
            <p:spPr bwMode="auto">
              <a:xfrm>
                <a:off x="853972" y="3139766"/>
                <a:ext cx="79684" cy="217139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90" name="Oval 2289"/>
              <p:cNvSpPr/>
              <p:nvPr/>
            </p:nvSpPr>
            <p:spPr bwMode="auto">
              <a:xfrm>
                <a:off x="1463590" y="3139766"/>
                <a:ext cx="79684" cy="217139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91" name="Rectangle 2290"/>
              <p:cNvSpPr/>
              <p:nvPr/>
            </p:nvSpPr>
            <p:spPr bwMode="auto">
              <a:xfrm>
                <a:off x="953604" y="3145233"/>
                <a:ext cx="490766" cy="206205"/>
              </a:xfrm>
              <a:prstGeom prst="rect">
                <a:avLst/>
              </a:prstGeom>
              <a:solidFill>
                <a:srgbClr val="46E3E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/>
                  <a:t>Neo</a:t>
                </a:r>
              </a:p>
            </p:txBody>
          </p:sp>
        </p:grpSp>
      </p:grpSp>
      <p:grpSp>
        <p:nvGrpSpPr>
          <p:cNvPr id="1188" name="Group 1187"/>
          <p:cNvGrpSpPr/>
          <p:nvPr/>
        </p:nvGrpSpPr>
        <p:grpSpPr>
          <a:xfrm>
            <a:off x="265783" y="7711614"/>
            <a:ext cx="2134060" cy="642732"/>
            <a:chOff x="265783" y="7711614"/>
            <a:chExt cx="2134060" cy="642732"/>
          </a:xfrm>
        </p:grpSpPr>
        <p:sp>
          <p:nvSpPr>
            <p:cNvPr id="2592" name="AutoShape 171"/>
            <p:cNvSpPr>
              <a:spLocks noChangeArrowheads="1"/>
            </p:cNvSpPr>
            <p:nvPr/>
          </p:nvSpPr>
          <p:spPr bwMode="auto">
            <a:xfrm>
              <a:off x="265783" y="7711614"/>
              <a:ext cx="2134060" cy="64273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595" name="Line 180"/>
            <p:cNvSpPr>
              <a:spLocks noChangeShapeType="1"/>
            </p:cNvSpPr>
            <p:nvPr/>
          </p:nvSpPr>
          <p:spPr bwMode="auto">
            <a:xfrm>
              <a:off x="505162" y="7882699"/>
              <a:ext cx="1704375" cy="119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6" name="Oval 181"/>
            <p:cNvSpPr>
              <a:spLocks noChangeArrowheads="1"/>
            </p:cNvSpPr>
            <p:nvPr/>
          </p:nvSpPr>
          <p:spPr bwMode="auto">
            <a:xfrm>
              <a:off x="416591" y="7838414"/>
              <a:ext cx="89767" cy="8976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294" name="Line 163"/>
            <p:cNvSpPr>
              <a:spLocks noChangeShapeType="1"/>
            </p:cNvSpPr>
            <p:nvPr/>
          </p:nvSpPr>
          <p:spPr bwMode="auto">
            <a:xfrm>
              <a:off x="511266" y="8140953"/>
              <a:ext cx="1697311" cy="11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5" name="Oval 164"/>
            <p:cNvSpPr>
              <a:spLocks noChangeArrowheads="1"/>
            </p:cNvSpPr>
            <p:nvPr/>
          </p:nvSpPr>
          <p:spPr bwMode="auto">
            <a:xfrm>
              <a:off x="423063" y="8096852"/>
              <a:ext cx="89395" cy="89395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296" name="AutoShape 165"/>
            <p:cNvSpPr>
              <a:spLocks noChangeArrowheads="1"/>
            </p:cNvSpPr>
            <p:nvPr/>
          </p:nvSpPr>
          <p:spPr bwMode="auto">
            <a:xfrm rot="5400000">
              <a:off x="1331315" y="8111155"/>
              <a:ext cx="206204" cy="6078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297" name="Rectangle 167"/>
            <p:cNvSpPr>
              <a:spLocks noChangeArrowheads="1"/>
            </p:cNvSpPr>
            <p:nvPr/>
          </p:nvSpPr>
          <p:spPr bwMode="auto">
            <a:xfrm>
              <a:off x="1510105" y="8056326"/>
              <a:ext cx="60789" cy="17044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2298" name="AutoShape 168"/>
            <p:cNvSpPr>
              <a:spLocks noChangeArrowheads="1"/>
            </p:cNvSpPr>
            <p:nvPr/>
          </p:nvSpPr>
          <p:spPr bwMode="auto">
            <a:xfrm rot="5400000">
              <a:off x="1566126" y="8111155"/>
              <a:ext cx="206204" cy="6078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299" name="Oval 2298"/>
            <p:cNvSpPr/>
            <p:nvPr/>
          </p:nvSpPr>
          <p:spPr bwMode="auto">
            <a:xfrm>
              <a:off x="659231" y="8032980"/>
              <a:ext cx="79684" cy="217139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00" name="Oval 2299"/>
            <p:cNvSpPr/>
            <p:nvPr/>
          </p:nvSpPr>
          <p:spPr bwMode="auto">
            <a:xfrm>
              <a:off x="1268849" y="8032980"/>
              <a:ext cx="79684" cy="217139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01" name="Rectangle 2300"/>
            <p:cNvSpPr/>
            <p:nvPr/>
          </p:nvSpPr>
          <p:spPr bwMode="auto">
            <a:xfrm>
              <a:off x="758499" y="8038447"/>
              <a:ext cx="490766" cy="206205"/>
            </a:xfrm>
            <a:prstGeom prst="rect">
              <a:avLst/>
            </a:prstGeom>
            <a:solidFill>
              <a:srgbClr val="46E3E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Neo</a:t>
              </a:r>
            </a:p>
          </p:txBody>
        </p:sp>
        <p:sp>
          <p:nvSpPr>
            <p:cNvPr id="2318" name="Rectangle 2317"/>
            <p:cNvSpPr/>
            <p:nvPr/>
          </p:nvSpPr>
          <p:spPr bwMode="auto">
            <a:xfrm>
              <a:off x="1247794" y="7774728"/>
              <a:ext cx="451829" cy="208785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 err="1"/>
                <a:t>B</a:t>
              </a:r>
              <a:r>
                <a:rPr lang="en-US" sz="1400" dirty="0" err="1" smtClean="0"/>
                <a:t>sd</a:t>
              </a:r>
              <a:endParaRPr lang="en-US" sz="1400" dirty="0"/>
            </a:p>
          </p:txBody>
        </p:sp>
        <p:sp>
          <p:nvSpPr>
            <p:cNvPr id="2320" name="Oval 2319"/>
            <p:cNvSpPr/>
            <p:nvPr/>
          </p:nvSpPr>
          <p:spPr bwMode="auto">
            <a:xfrm>
              <a:off x="1150311" y="7774728"/>
              <a:ext cx="79684" cy="217139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21" name="Oval 2320"/>
            <p:cNvSpPr/>
            <p:nvPr/>
          </p:nvSpPr>
          <p:spPr bwMode="auto">
            <a:xfrm>
              <a:off x="1721832" y="7774728"/>
              <a:ext cx="79684" cy="217139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189" name="Group 1188"/>
          <p:cNvGrpSpPr/>
          <p:nvPr/>
        </p:nvGrpSpPr>
        <p:grpSpPr>
          <a:xfrm>
            <a:off x="265783" y="8953078"/>
            <a:ext cx="2137080" cy="683194"/>
            <a:chOff x="265783" y="8953078"/>
            <a:chExt cx="2137080" cy="683194"/>
          </a:xfrm>
        </p:grpSpPr>
        <p:sp>
          <p:nvSpPr>
            <p:cNvPr id="3136" name="AutoShape 157"/>
            <p:cNvSpPr>
              <a:spLocks noChangeArrowheads="1"/>
            </p:cNvSpPr>
            <p:nvPr/>
          </p:nvSpPr>
          <p:spPr bwMode="auto">
            <a:xfrm>
              <a:off x="265783" y="8953078"/>
              <a:ext cx="2137080" cy="68319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137" name="Line 194"/>
            <p:cNvSpPr>
              <a:spLocks noChangeShapeType="1"/>
            </p:cNvSpPr>
            <p:nvPr/>
          </p:nvSpPr>
          <p:spPr bwMode="auto">
            <a:xfrm flipV="1">
              <a:off x="518685" y="9176014"/>
              <a:ext cx="66548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8" name="Oval 195"/>
            <p:cNvSpPr>
              <a:spLocks noChangeArrowheads="1"/>
            </p:cNvSpPr>
            <p:nvPr/>
          </p:nvSpPr>
          <p:spPr bwMode="auto">
            <a:xfrm>
              <a:off x="429990" y="9130469"/>
              <a:ext cx="89894" cy="89894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139" name="Line 201"/>
            <p:cNvSpPr>
              <a:spLocks noChangeShapeType="1"/>
            </p:cNvSpPr>
            <p:nvPr/>
          </p:nvSpPr>
          <p:spPr bwMode="auto">
            <a:xfrm>
              <a:off x="513891" y="9439704"/>
              <a:ext cx="1705588" cy="119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0" name="Oval 202"/>
            <p:cNvSpPr>
              <a:spLocks noChangeArrowheads="1"/>
            </p:cNvSpPr>
            <p:nvPr/>
          </p:nvSpPr>
          <p:spPr bwMode="auto">
            <a:xfrm>
              <a:off x="425195" y="9394158"/>
              <a:ext cx="89894" cy="89894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141" name="Line 194"/>
            <p:cNvSpPr>
              <a:spLocks noChangeShapeType="1"/>
            </p:cNvSpPr>
            <p:nvPr/>
          </p:nvSpPr>
          <p:spPr bwMode="auto">
            <a:xfrm>
              <a:off x="1699624" y="9176015"/>
              <a:ext cx="51386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2" name="AutoShape 165"/>
            <p:cNvSpPr>
              <a:spLocks noChangeArrowheads="1"/>
            </p:cNvSpPr>
            <p:nvPr/>
          </p:nvSpPr>
          <p:spPr bwMode="auto">
            <a:xfrm rot="5400000">
              <a:off x="1235440" y="9410937"/>
              <a:ext cx="207356" cy="6112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143" name="Rectangle 167"/>
            <p:cNvSpPr>
              <a:spLocks noChangeArrowheads="1"/>
            </p:cNvSpPr>
            <p:nvPr/>
          </p:nvSpPr>
          <p:spPr bwMode="auto">
            <a:xfrm>
              <a:off x="1415228" y="9357001"/>
              <a:ext cx="61128" cy="17139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3144" name="AutoShape 168"/>
            <p:cNvSpPr>
              <a:spLocks noChangeArrowheads="1"/>
            </p:cNvSpPr>
            <p:nvPr/>
          </p:nvSpPr>
          <p:spPr bwMode="auto">
            <a:xfrm rot="5400000">
              <a:off x="1471561" y="9410938"/>
              <a:ext cx="207356" cy="6112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322" name="Oval 2321"/>
            <p:cNvSpPr/>
            <p:nvPr/>
          </p:nvSpPr>
          <p:spPr bwMode="auto">
            <a:xfrm>
              <a:off x="1150311" y="9061706"/>
              <a:ext cx="79684" cy="217139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23" name="Oval 2322"/>
            <p:cNvSpPr/>
            <p:nvPr/>
          </p:nvSpPr>
          <p:spPr bwMode="auto">
            <a:xfrm>
              <a:off x="1184167" y="9324177"/>
              <a:ext cx="79684" cy="217139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116" name="Picture 1115" descr="neo_cassette_dna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454" y="575483"/>
            <a:ext cx="4406931" cy="623349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pic>
        <p:nvPicPr>
          <p:cNvPr id="1117" name="Picture 1116" descr="bsd_cassette_dna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694" y="6243924"/>
            <a:ext cx="2747783" cy="523208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sp>
        <p:nvSpPr>
          <p:cNvPr id="2337" name="Left Brace 2336"/>
          <p:cNvSpPr/>
          <p:nvPr/>
        </p:nvSpPr>
        <p:spPr>
          <a:xfrm>
            <a:off x="3416831" y="8402665"/>
            <a:ext cx="361540" cy="2011334"/>
          </a:xfrm>
          <a:prstGeom prst="leftBrace">
            <a:avLst>
              <a:gd name="adj1" fmla="val 2940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4" name="Text Box 324"/>
          <p:cNvSpPr txBox="1">
            <a:spLocks noChangeArrowheads="1"/>
          </p:cNvSpPr>
          <p:nvPr/>
        </p:nvSpPr>
        <p:spPr bwMode="auto">
          <a:xfrm>
            <a:off x="3268782" y="6521253"/>
            <a:ext cx="1074584" cy="454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one well to 10cm dish (no drugs)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1290" name="Octagon 1289"/>
          <p:cNvSpPr/>
          <p:nvPr/>
        </p:nvSpPr>
        <p:spPr>
          <a:xfrm>
            <a:off x="1909998" y="6986963"/>
            <a:ext cx="417886" cy="417886"/>
          </a:xfrm>
          <a:prstGeom prst="octag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50" name="Octagon 2349"/>
          <p:cNvSpPr/>
          <p:nvPr/>
        </p:nvSpPr>
        <p:spPr>
          <a:xfrm>
            <a:off x="3886310" y="9694998"/>
            <a:ext cx="417886" cy="417886"/>
          </a:xfrm>
          <a:prstGeom prst="octag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5" name="Group 214"/>
          <p:cNvGrpSpPr/>
          <p:nvPr/>
        </p:nvGrpSpPr>
        <p:grpSpPr>
          <a:xfrm>
            <a:off x="3124313" y="4815133"/>
            <a:ext cx="887250" cy="1713563"/>
            <a:chOff x="3124313" y="4815133"/>
            <a:chExt cx="887250" cy="1713563"/>
          </a:xfrm>
        </p:grpSpPr>
        <p:sp>
          <p:nvSpPr>
            <p:cNvPr id="3163" name="Text Box 324"/>
            <p:cNvSpPr txBox="1">
              <a:spLocks noChangeArrowheads="1"/>
            </p:cNvSpPr>
            <p:nvPr/>
          </p:nvSpPr>
          <p:spPr bwMode="auto">
            <a:xfrm>
              <a:off x="3640050" y="5993692"/>
              <a:ext cx="371513" cy="319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57347" rIns="90000" bIns="45000"/>
            <a:lstStyle/>
            <a:p>
              <a:r>
                <a:rPr lang="en-GB" sz="1600" dirty="0" smtClean="0">
                  <a:solidFill>
                    <a:srgbClr val="000000"/>
                  </a:solidFill>
                </a:rPr>
                <a:t>x2</a:t>
              </a:r>
              <a:endParaRPr lang="en-GB" sz="1600" dirty="0">
                <a:solidFill>
                  <a:srgbClr val="000000"/>
                </a:solidFill>
              </a:endParaRPr>
            </a:p>
          </p:txBody>
        </p:sp>
        <p:grpSp>
          <p:nvGrpSpPr>
            <p:cNvPr id="1012" name="Group 1011"/>
            <p:cNvGrpSpPr/>
            <p:nvPr/>
          </p:nvGrpSpPr>
          <p:grpSpPr>
            <a:xfrm>
              <a:off x="3124313" y="6115946"/>
              <a:ext cx="574675" cy="412750"/>
              <a:chOff x="3124313" y="5804791"/>
              <a:chExt cx="574675" cy="412750"/>
            </a:xfrm>
          </p:grpSpPr>
          <p:sp>
            <p:nvSpPr>
              <p:cNvPr id="1017" name="Oval 152"/>
              <p:cNvSpPr>
                <a:spLocks noChangeArrowheads="1"/>
              </p:cNvSpPr>
              <p:nvPr/>
            </p:nvSpPr>
            <p:spPr bwMode="auto">
              <a:xfrm>
                <a:off x="3502139" y="6012754"/>
                <a:ext cx="176213" cy="176213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8" name="Oval 153"/>
              <p:cNvSpPr>
                <a:spLocks noChangeArrowheads="1"/>
              </p:cNvSpPr>
              <p:nvPr/>
            </p:nvSpPr>
            <p:spPr bwMode="auto">
              <a:xfrm>
                <a:off x="3322751" y="6012754"/>
                <a:ext cx="176213" cy="176213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9" name="Oval 154"/>
              <p:cNvSpPr>
                <a:spLocks noChangeArrowheads="1"/>
              </p:cNvSpPr>
              <p:nvPr/>
            </p:nvSpPr>
            <p:spPr bwMode="auto">
              <a:xfrm>
                <a:off x="3144951" y="6012754"/>
                <a:ext cx="176213" cy="176213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0" name="Oval 155"/>
              <p:cNvSpPr>
                <a:spLocks noChangeArrowheads="1"/>
              </p:cNvSpPr>
              <p:nvPr/>
            </p:nvSpPr>
            <p:spPr bwMode="auto">
              <a:xfrm>
                <a:off x="3502139" y="5834954"/>
                <a:ext cx="176213" cy="176213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1" name="Oval 156"/>
              <p:cNvSpPr>
                <a:spLocks noChangeArrowheads="1"/>
              </p:cNvSpPr>
              <p:nvPr/>
            </p:nvSpPr>
            <p:spPr bwMode="auto">
              <a:xfrm>
                <a:off x="3322751" y="5834954"/>
                <a:ext cx="176213" cy="176213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2" name="Oval 157"/>
              <p:cNvSpPr>
                <a:spLocks noChangeArrowheads="1"/>
              </p:cNvSpPr>
              <p:nvPr/>
            </p:nvSpPr>
            <p:spPr bwMode="auto">
              <a:xfrm>
                <a:off x="3144951" y="5834954"/>
                <a:ext cx="176213" cy="176213"/>
              </a:xfrm>
              <a:prstGeom prst="ellipse">
                <a:avLst/>
              </a:prstGeom>
              <a:solidFill>
                <a:srgbClr val="558ED5"/>
              </a:solidFill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6" name="AutoShape 158"/>
              <p:cNvSpPr>
                <a:spLocks noChangeArrowheads="1"/>
              </p:cNvSpPr>
              <p:nvPr/>
            </p:nvSpPr>
            <p:spPr bwMode="auto">
              <a:xfrm>
                <a:off x="3124313" y="5804791"/>
                <a:ext cx="574675" cy="412750"/>
              </a:xfrm>
              <a:prstGeom prst="roundRect">
                <a:avLst>
                  <a:gd name="adj" fmla="val 384"/>
                </a:avLst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3135461" y="4815133"/>
              <a:ext cx="574675" cy="412750"/>
              <a:chOff x="3135461" y="4815133"/>
              <a:chExt cx="574675" cy="412750"/>
            </a:xfrm>
          </p:grpSpPr>
          <p:sp>
            <p:nvSpPr>
              <p:cNvPr id="443" name="AutoShape 2"/>
              <p:cNvSpPr>
                <a:spLocks noChangeArrowheads="1"/>
              </p:cNvSpPr>
              <p:nvPr/>
            </p:nvSpPr>
            <p:spPr bwMode="auto">
              <a:xfrm>
                <a:off x="3135461" y="4815133"/>
                <a:ext cx="574675" cy="412750"/>
              </a:xfrm>
              <a:prstGeom prst="roundRect">
                <a:avLst>
                  <a:gd name="adj" fmla="val 384"/>
                </a:avLst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" name="Oval 3"/>
              <p:cNvSpPr>
                <a:spLocks noChangeArrowheads="1"/>
              </p:cNvSpPr>
              <p:nvPr/>
            </p:nvSpPr>
            <p:spPr bwMode="auto">
              <a:xfrm>
                <a:off x="3654574" y="48754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5" name="Oval 4"/>
              <p:cNvSpPr>
                <a:spLocks noChangeArrowheads="1"/>
              </p:cNvSpPr>
              <p:nvPr/>
            </p:nvSpPr>
            <p:spPr bwMode="auto">
              <a:xfrm>
                <a:off x="3608536" y="48754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6" name="Oval 5"/>
              <p:cNvSpPr>
                <a:spLocks noChangeArrowheads="1"/>
              </p:cNvSpPr>
              <p:nvPr/>
            </p:nvSpPr>
            <p:spPr bwMode="auto">
              <a:xfrm>
                <a:off x="3562499" y="48754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7" name="Oval 6"/>
              <p:cNvSpPr>
                <a:spLocks noChangeArrowheads="1"/>
              </p:cNvSpPr>
              <p:nvPr/>
            </p:nvSpPr>
            <p:spPr bwMode="auto">
              <a:xfrm>
                <a:off x="3514874" y="48754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8" name="Oval 7"/>
              <p:cNvSpPr>
                <a:spLocks noChangeArrowheads="1"/>
              </p:cNvSpPr>
              <p:nvPr/>
            </p:nvSpPr>
            <p:spPr bwMode="auto">
              <a:xfrm>
                <a:off x="3422799" y="4875458"/>
                <a:ext cx="44450" cy="46038"/>
              </a:xfrm>
              <a:prstGeom prst="ellipse">
                <a:avLst/>
              </a:prstGeom>
              <a:solidFill>
                <a:srgbClr val="558ED5"/>
              </a:solidFill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9" name="Oval 8"/>
              <p:cNvSpPr>
                <a:spLocks noChangeArrowheads="1"/>
              </p:cNvSpPr>
              <p:nvPr/>
            </p:nvSpPr>
            <p:spPr bwMode="auto">
              <a:xfrm>
                <a:off x="3376761" y="48754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" name="Oval 9"/>
              <p:cNvSpPr>
                <a:spLocks noChangeArrowheads="1"/>
              </p:cNvSpPr>
              <p:nvPr/>
            </p:nvSpPr>
            <p:spPr bwMode="auto">
              <a:xfrm>
                <a:off x="3330724" y="48754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" name="Oval 10"/>
              <p:cNvSpPr>
                <a:spLocks noChangeArrowheads="1"/>
              </p:cNvSpPr>
              <p:nvPr/>
            </p:nvSpPr>
            <p:spPr bwMode="auto">
              <a:xfrm>
                <a:off x="3283099" y="48754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" name="Oval 11"/>
              <p:cNvSpPr>
                <a:spLocks noChangeArrowheads="1"/>
              </p:cNvSpPr>
              <p:nvPr/>
            </p:nvSpPr>
            <p:spPr bwMode="auto">
              <a:xfrm>
                <a:off x="3237061" y="48754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" name="Oval 12"/>
              <p:cNvSpPr>
                <a:spLocks noChangeArrowheads="1"/>
              </p:cNvSpPr>
              <p:nvPr/>
            </p:nvSpPr>
            <p:spPr bwMode="auto">
              <a:xfrm>
                <a:off x="3191024" y="48754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" name="Oval 13"/>
              <p:cNvSpPr>
                <a:spLocks noChangeArrowheads="1"/>
              </p:cNvSpPr>
              <p:nvPr/>
            </p:nvSpPr>
            <p:spPr bwMode="auto">
              <a:xfrm>
                <a:off x="3144986" y="48754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5" name="Oval 14"/>
              <p:cNvSpPr>
                <a:spLocks noChangeArrowheads="1"/>
              </p:cNvSpPr>
              <p:nvPr/>
            </p:nvSpPr>
            <p:spPr bwMode="auto">
              <a:xfrm>
                <a:off x="3468836" y="48754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" name="Oval 15"/>
              <p:cNvSpPr>
                <a:spLocks noChangeArrowheads="1"/>
              </p:cNvSpPr>
              <p:nvPr/>
            </p:nvSpPr>
            <p:spPr bwMode="auto">
              <a:xfrm>
                <a:off x="3654574" y="51643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7" name="Oval 16"/>
              <p:cNvSpPr>
                <a:spLocks noChangeArrowheads="1"/>
              </p:cNvSpPr>
              <p:nvPr/>
            </p:nvSpPr>
            <p:spPr bwMode="auto">
              <a:xfrm>
                <a:off x="3608536" y="51643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8" name="Oval 17"/>
              <p:cNvSpPr>
                <a:spLocks noChangeArrowheads="1"/>
              </p:cNvSpPr>
              <p:nvPr/>
            </p:nvSpPr>
            <p:spPr bwMode="auto">
              <a:xfrm>
                <a:off x="3562499" y="51643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9" name="Oval 18"/>
              <p:cNvSpPr>
                <a:spLocks noChangeArrowheads="1"/>
              </p:cNvSpPr>
              <p:nvPr/>
            </p:nvSpPr>
            <p:spPr bwMode="auto">
              <a:xfrm>
                <a:off x="3514874" y="51643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" name="Oval 19"/>
              <p:cNvSpPr>
                <a:spLocks noChangeArrowheads="1"/>
              </p:cNvSpPr>
              <p:nvPr/>
            </p:nvSpPr>
            <p:spPr bwMode="auto">
              <a:xfrm>
                <a:off x="3422799" y="51643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" name="Oval 20"/>
              <p:cNvSpPr>
                <a:spLocks noChangeArrowheads="1"/>
              </p:cNvSpPr>
              <p:nvPr/>
            </p:nvSpPr>
            <p:spPr bwMode="auto">
              <a:xfrm>
                <a:off x="3376761" y="51643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" name="Oval 21"/>
              <p:cNvSpPr>
                <a:spLocks noChangeArrowheads="1"/>
              </p:cNvSpPr>
              <p:nvPr/>
            </p:nvSpPr>
            <p:spPr bwMode="auto">
              <a:xfrm>
                <a:off x="3330724" y="51643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" name="Oval 22"/>
              <p:cNvSpPr>
                <a:spLocks noChangeArrowheads="1"/>
              </p:cNvSpPr>
              <p:nvPr/>
            </p:nvSpPr>
            <p:spPr bwMode="auto">
              <a:xfrm>
                <a:off x="3283099" y="51643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" name="Oval 23"/>
              <p:cNvSpPr>
                <a:spLocks noChangeArrowheads="1"/>
              </p:cNvSpPr>
              <p:nvPr/>
            </p:nvSpPr>
            <p:spPr bwMode="auto">
              <a:xfrm>
                <a:off x="3237061" y="51643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5" name="Oval 24"/>
              <p:cNvSpPr>
                <a:spLocks noChangeArrowheads="1"/>
              </p:cNvSpPr>
              <p:nvPr/>
            </p:nvSpPr>
            <p:spPr bwMode="auto">
              <a:xfrm>
                <a:off x="3191024" y="51643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6" name="Oval 25"/>
              <p:cNvSpPr>
                <a:spLocks noChangeArrowheads="1"/>
              </p:cNvSpPr>
              <p:nvPr/>
            </p:nvSpPr>
            <p:spPr bwMode="auto">
              <a:xfrm>
                <a:off x="3144986" y="51643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7" name="Oval 26"/>
              <p:cNvSpPr>
                <a:spLocks noChangeArrowheads="1"/>
              </p:cNvSpPr>
              <p:nvPr/>
            </p:nvSpPr>
            <p:spPr bwMode="auto">
              <a:xfrm>
                <a:off x="3468836" y="51643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8" name="Oval 27"/>
              <p:cNvSpPr>
                <a:spLocks noChangeArrowheads="1"/>
              </p:cNvSpPr>
              <p:nvPr/>
            </p:nvSpPr>
            <p:spPr bwMode="auto">
              <a:xfrm>
                <a:off x="3654574" y="51167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9" name="Oval 28"/>
              <p:cNvSpPr>
                <a:spLocks noChangeArrowheads="1"/>
              </p:cNvSpPr>
              <p:nvPr/>
            </p:nvSpPr>
            <p:spPr bwMode="auto">
              <a:xfrm>
                <a:off x="3608536" y="51167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0" name="Oval 29"/>
              <p:cNvSpPr>
                <a:spLocks noChangeArrowheads="1"/>
              </p:cNvSpPr>
              <p:nvPr/>
            </p:nvSpPr>
            <p:spPr bwMode="auto">
              <a:xfrm>
                <a:off x="3562499" y="51167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" name="Oval 30"/>
              <p:cNvSpPr>
                <a:spLocks noChangeArrowheads="1"/>
              </p:cNvSpPr>
              <p:nvPr/>
            </p:nvSpPr>
            <p:spPr bwMode="auto">
              <a:xfrm>
                <a:off x="3514874" y="5116758"/>
                <a:ext cx="44450" cy="46038"/>
              </a:xfrm>
              <a:prstGeom prst="ellipse">
                <a:avLst/>
              </a:prstGeom>
              <a:solidFill>
                <a:srgbClr val="558ED5"/>
              </a:solidFill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" name="Oval 31"/>
              <p:cNvSpPr>
                <a:spLocks noChangeArrowheads="1"/>
              </p:cNvSpPr>
              <p:nvPr/>
            </p:nvSpPr>
            <p:spPr bwMode="auto">
              <a:xfrm>
                <a:off x="3422799" y="51167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3" name="Oval 32"/>
              <p:cNvSpPr>
                <a:spLocks noChangeArrowheads="1"/>
              </p:cNvSpPr>
              <p:nvPr/>
            </p:nvSpPr>
            <p:spPr bwMode="auto">
              <a:xfrm>
                <a:off x="3376761" y="51167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" name="Oval 33"/>
              <p:cNvSpPr>
                <a:spLocks noChangeArrowheads="1"/>
              </p:cNvSpPr>
              <p:nvPr/>
            </p:nvSpPr>
            <p:spPr bwMode="auto">
              <a:xfrm>
                <a:off x="3330724" y="51167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5" name="Oval 34"/>
              <p:cNvSpPr>
                <a:spLocks noChangeArrowheads="1"/>
              </p:cNvSpPr>
              <p:nvPr/>
            </p:nvSpPr>
            <p:spPr bwMode="auto">
              <a:xfrm>
                <a:off x="3283099" y="51167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6" name="Oval 35"/>
              <p:cNvSpPr>
                <a:spLocks noChangeArrowheads="1"/>
              </p:cNvSpPr>
              <p:nvPr/>
            </p:nvSpPr>
            <p:spPr bwMode="auto">
              <a:xfrm>
                <a:off x="3237061" y="51167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7" name="Oval 36"/>
              <p:cNvSpPr>
                <a:spLocks noChangeArrowheads="1"/>
              </p:cNvSpPr>
              <p:nvPr/>
            </p:nvSpPr>
            <p:spPr bwMode="auto">
              <a:xfrm>
                <a:off x="3191024" y="5116758"/>
                <a:ext cx="44450" cy="46038"/>
              </a:xfrm>
              <a:prstGeom prst="ellipse">
                <a:avLst/>
              </a:prstGeom>
              <a:solidFill>
                <a:srgbClr val="558ED5"/>
              </a:solidFill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8" name="Oval 37"/>
              <p:cNvSpPr>
                <a:spLocks noChangeArrowheads="1"/>
              </p:cNvSpPr>
              <p:nvPr/>
            </p:nvSpPr>
            <p:spPr bwMode="auto">
              <a:xfrm>
                <a:off x="3144986" y="51167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" name="Oval 38"/>
              <p:cNvSpPr>
                <a:spLocks noChangeArrowheads="1"/>
              </p:cNvSpPr>
              <p:nvPr/>
            </p:nvSpPr>
            <p:spPr bwMode="auto">
              <a:xfrm>
                <a:off x="3468836" y="51167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0" name="Oval 39"/>
              <p:cNvSpPr>
                <a:spLocks noChangeArrowheads="1"/>
              </p:cNvSpPr>
              <p:nvPr/>
            </p:nvSpPr>
            <p:spPr bwMode="auto">
              <a:xfrm>
                <a:off x="3654574" y="50691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" name="Oval 40"/>
              <p:cNvSpPr>
                <a:spLocks noChangeArrowheads="1"/>
              </p:cNvSpPr>
              <p:nvPr/>
            </p:nvSpPr>
            <p:spPr bwMode="auto">
              <a:xfrm>
                <a:off x="3608536" y="50691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" name="Oval 41"/>
              <p:cNvSpPr>
                <a:spLocks noChangeArrowheads="1"/>
              </p:cNvSpPr>
              <p:nvPr/>
            </p:nvSpPr>
            <p:spPr bwMode="auto">
              <a:xfrm>
                <a:off x="3562499" y="50691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" name="Oval 42"/>
              <p:cNvSpPr>
                <a:spLocks noChangeArrowheads="1"/>
              </p:cNvSpPr>
              <p:nvPr/>
            </p:nvSpPr>
            <p:spPr bwMode="auto">
              <a:xfrm>
                <a:off x="3514874" y="50691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" name="Oval 43"/>
              <p:cNvSpPr>
                <a:spLocks noChangeArrowheads="1"/>
              </p:cNvSpPr>
              <p:nvPr/>
            </p:nvSpPr>
            <p:spPr bwMode="auto">
              <a:xfrm>
                <a:off x="3422799" y="50691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" name="Oval 44"/>
              <p:cNvSpPr>
                <a:spLocks noChangeArrowheads="1"/>
              </p:cNvSpPr>
              <p:nvPr/>
            </p:nvSpPr>
            <p:spPr bwMode="auto">
              <a:xfrm>
                <a:off x="3376761" y="50691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6" name="Oval 45"/>
              <p:cNvSpPr>
                <a:spLocks noChangeArrowheads="1"/>
              </p:cNvSpPr>
              <p:nvPr/>
            </p:nvSpPr>
            <p:spPr bwMode="auto">
              <a:xfrm>
                <a:off x="3330724" y="50691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7" name="Oval 46"/>
              <p:cNvSpPr>
                <a:spLocks noChangeArrowheads="1"/>
              </p:cNvSpPr>
              <p:nvPr/>
            </p:nvSpPr>
            <p:spPr bwMode="auto">
              <a:xfrm>
                <a:off x="3283099" y="50691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8" name="Oval 47"/>
              <p:cNvSpPr>
                <a:spLocks noChangeArrowheads="1"/>
              </p:cNvSpPr>
              <p:nvPr/>
            </p:nvSpPr>
            <p:spPr bwMode="auto">
              <a:xfrm>
                <a:off x="3237061" y="50691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9" name="Oval 48"/>
              <p:cNvSpPr>
                <a:spLocks noChangeArrowheads="1"/>
              </p:cNvSpPr>
              <p:nvPr/>
            </p:nvSpPr>
            <p:spPr bwMode="auto">
              <a:xfrm>
                <a:off x="3191024" y="50691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0" name="Oval 49"/>
              <p:cNvSpPr>
                <a:spLocks noChangeArrowheads="1"/>
              </p:cNvSpPr>
              <p:nvPr/>
            </p:nvSpPr>
            <p:spPr bwMode="auto">
              <a:xfrm>
                <a:off x="3144986" y="50691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" name="Oval 50"/>
              <p:cNvSpPr>
                <a:spLocks noChangeArrowheads="1"/>
              </p:cNvSpPr>
              <p:nvPr/>
            </p:nvSpPr>
            <p:spPr bwMode="auto">
              <a:xfrm>
                <a:off x="3468836" y="50691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" name="Oval 51"/>
              <p:cNvSpPr>
                <a:spLocks noChangeArrowheads="1"/>
              </p:cNvSpPr>
              <p:nvPr/>
            </p:nvSpPr>
            <p:spPr bwMode="auto">
              <a:xfrm>
                <a:off x="3654574" y="5019921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" name="Oval 52"/>
              <p:cNvSpPr>
                <a:spLocks noChangeArrowheads="1"/>
              </p:cNvSpPr>
              <p:nvPr/>
            </p:nvSpPr>
            <p:spPr bwMode="auto">
              <a:xfrm>
                <a:off x="3608536" y="5019921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" name="Oval 53"/>
              <p:cNvSpPr>
                <a:spLocks noChangeArrowheads="1"/>
              </p:cNvSpPr>
              <p:nvPr/>
            </p:nvSpPr>
            <p:spPr bwMode="auto">
              <a:xfrm>
                <a:off x="3562499" y="5019921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" name="Oval 54"/>
              <p:cNvSpPr>
                <a:spLocks noChangeArrowheads="1"/>
              </p:cNvSpPr>
              <p:nvPr/>
            </p:nvSpPr>
            <p:spPr bwMode="auto">
              <a:xfrm>
                <a:off x="3514874" y="5019921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6" name="Oval 55"/>
              <p:cNvSpPr>
                <a:spLocks noChangeArrowheads="1"/>
              </p:cNvSpPr>
              <p:nvPr/>
            </p:nvSpPr>
            <p:spPr bwMode="auto">
              <a:xfrm>
                <a:off x="3422799" y="5019921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7" name="Oval 56"/>
              <p:cNvSpPr>
                <a:spLocks noChangeArrowheads="1"/>
              </p:cNvSpPr>
              <p:nvPr/>
            </p:nvSpPr>
            <p:spPr bwMode="auto">
              <a:xfrm>
                <a:off x="3376761" y="5019921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8" name="Oval 57"/>
              <p:cNvSpPr>
                <a:spLocks noChangeArrowheads="1"/>
              </p:cNvSpPr>
              <p:nvPr/>
            </p:nvSpPr>
            <p:spPr bwMode="auto">
              <a:xfrm>
                <a:off x="3330724" y="5019921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9" name="Oval 58"/>
              <p:cNvSpPr>
                <a:spLocks noChangeArrowheads="1"/>
              </p:cNvSpPr>
              <p:nvPr/>
            </p:nvSpPr>
            <p:spPr bwMode="auto">
              <a:xfrm>
                <a:off x="3283099" y="5019921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0" name="Oval 59"/>
              <p:cNvSpPr>
                <a:spLocks noChangeArrowheads="1"/>
              </p:cNvSpPr>
              <p:nvPr/>
            </p:nvSpPr>
            <p:spPr bwMode="auto">
              <a:xfrm>
                <a:off x="3237061" y="5019921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" name="Oval 60"/>
              <p:cNvSpPr>
                <a:spLocks noChangeArrowheads="1"/>
              </p:cNvSpPr>
              <p:nvPr/>
            </p:nvSpPr>
            <p:spPr bwMode="auto">
              <a:xfrm>
                <a:off x="3191024" y="5019921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" name="Oval 61"/>
              <p:cNvSpPr>
                <a:spLocks noChangeArrowheads="1"/>
              </p:cNvSpPr>
              <p:nvPr/>
            </p:nvSpPr>
            <p:spPr bwMode="auto">
              <a:xfrm>
                <a:off x="3144986" y="5019921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" name="Oval 62"/>
              <p:cNvSpPr>
                <a:spLocks noChangeArrowheads="1"/>
              </p:cNvSpPr>
              <p:nvPr/>
            </p:nvSpPr>
            <p:spPr bwMode="auto">
              <a:xfrm>
                <a:off x="3468836" y="5019921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" name="Oval 63"/>
              <p:cNvSpPr>
                <a:spLocks noChangeArrowheads="1"/>
              </p:cNvSpPr>
              <p:nvPr/>
            </p:nvSpPr>
            <p:spPr bwMode="auto">
              <a:xfrm>
                <a:off x="3654574" y="4972296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" name="Oval 64"/>
              <p:cNvSpPr>
                <a:spLocks noChangeArrowheads="1"/>
              </p:cNvSpPr>
              <p:nvPr/>
            </p:nvSpPr>
            <p:spPr bwMode="auto">
              <a:xfrm>
                <a:off x="3608536" y="4972296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6" name="Oval 65"/>
              <p:cNvSpPr>
                <a:spLocks noChangeArrowheads="1"/>
              </p:cNvSpPr>
              <p:nvPr/>
            </p:nvSpPr>
            <p:spPr bwMode="auto">
              <a:xfrm>
                <a:off x="3562499" y="4972296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7" name="Oval 66"/>
              <p:cNvSpPr>
                <a:spLocks noChangeArrowheads="1"/>
              </p:cNvSpPr>
              <p:nvPr/>
            </p:nvSpPr>
            <p:spPr bwMode="auto">
              <a:xfrm>
                <a:off x="3514874" y="4972296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8" name="Oval 67"/>
              <p:cNvSpPr>
                <a:spLocks noChangeArrowheads="1"/>
              </p:cNvSpPr>
              <p:nvPr/>
            </p:nvSpPr>
            <p:spPr bwMode="auto">
              <a:xfrm>
                <a:off x="3422799" y="4972296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9" name="Oval 68"/>
              <p:cNvSpPr>
                <a:spLocks noChangeArrowheads="1"/>
              </p:cNvSpPr>
              <p:nvPr/>
            </p:nvSpPr>
            <p:spPr bwMode="auto">
              <a:xfrm>
                <a:off x="3376761" y="4972296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0" name="Oval 69"/>
              <p:cNvSpPr>
                <a:spLocks noChangeArrowheads="1"/>
              </p:cNvSpPr>
              <p:nvPr/>
            </p:nvSpPr>
            <p:spPr bwMode="auto">
              <a:xfrm>
                <a:off x="3330724" y="4972296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1" name="Oval 70"/>
              <p:cNvSpPr>
                <a:spLocks noChangeArrowheads="1"/>
              </p:cNvSpPr>
              <p:nvPr/>
            </p:nvSpPr>
            <p:spPr bwMode="auto">
              <a:xfrm>
                <a:off x="3283099" y="4972296"/>
                <a:ext cx="44450" cy="4603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" name="Oval 71"/>
              <p:cNvSpPr>
                <a:spLocks noChangeArrowheads="1"/>
              </p:cNvSpPr>
              <p:nvPr/>
            </p:nvSpPr>
            <p:spPr bwMode="auto">
              <a:xfrm>
                <a:off x="3237061" y="4972296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" name="Oval 72"/>
              <p:cNvSpPr>
                <a:spLocks noChangeArrowheads="1"/>
              </p:cNvSpPr>
              <p:nvPr/>
            </p:nvSpPr>
            <p:spPr bwMode="auto">
              <a:xfrm>
                <a:off x="3191024" y="4972296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" name="Oval 73"/>
              <p:cNvSpPr>
                <a:spLocks noChangeArrowheads="1"/>
              </p:cNvSpPr>
              <p:nvPr/>
            </p:nvSpPr>
            <p:spPr bwMode="auto">
              <a:xfrm>
                <a:off x="3144986" y="4972296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" name="Oval 74"/>
              <p:cNvSpPr>
                <a:spLocks noChangeArrowheads="1"/>
              </p:cNvSpPr>
              <p:nvPr/>
            </p:nvSpPr>
            <p:spPr bwMode="auto">
              <a:xfrm>
                <a:off x="3468836" y="4972296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" name="Oval 75"/>
              <p:cNvSpPr>
                <a:spLocks noChangeArrowheads="1"/>
              </p:cNvSpPr>
              <p:nvPr/>
            </p:nvSpPr>
            <p:spPr bwMode="auto">
              <a:xfrm>
                <a:off x="3654574" y="49230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7" name="Oval 76"/>
              <p:cNvSpPr>
                <a:spLocks noChangeArrowheads="1"/>
              </p:cNvSpPr>
              <p:nvPr/>
            </p:nvSpPr>
            <p:spPr bwMode="auto">
              <a:xfrm>
                <a:off x="3608536" y="49230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" name="Oval 77"/>
              <p:cNvSpPr>
                <a:spLocks noChangeArrowheads="1"/>
              </p:cNvSpPr>
              <p:nvPr/>
            </p:nvSpPr>
            <p:spPr bwMode="auto">
              <a:xfrm>
                <a:off x="3562499" y="49230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9" name="Oval 78"/>
              <p:cNvSpPr>
                <a:spLocks noChangeArrowheads="1"/>
              </p:cNvSpPr>
              <p:nvPr/>
            </p:nvSpPr>
            <p:spPr bwMode="auto">
              <a:xfrm>
                <a:off x="3514874" y="49230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" name="Oval 79"/>
              <p:cNvSpPr>
                <a:spLocks noChangeArrowheads="1"/>
              </p:cNvSpPr>
              <p:nvPr/>
            </p:nvSpPr>
            <p:spPr bwMode="auto">
              <a:xfrm>
                <a:off x="3422799" y="49230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1" name="Oval 80"/>
              <p:cNvSpPr>
                <a:spLocks noChangeArrowheads="1"/>
              </p:cNvSpPr>
              <p:nvPr/>
            </p:nvSpPr>
            <p:spPr bwMode="auto">
              <a:xfrm>
                <a:off x="3376761" y="49230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" name="Oval 81"/>
              <p:cNvSpPr>
                <a:spLocks noChangeArrowheads="1"/>
              </p:cNvSpPr>
              <p:nvPr/>
            </p:nvSpPr>
            <p:spPr bwMode="auto">
              <a:xfrm>
                <a:off x="3330724" y="49230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" name="Oval 82"/>
              <p:cNvSpPr>
                <a:spLocks noChangeArrowheads="1"/>
              </p:cNvSpPr>
              <p:nvPr/>
            </p:nvSpPr>
            <p:spPr bwMode="auto">
              <a:xfrm>
                <a:off x="3283099" y="49230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4" name="Oval 83"/>
              <p:cNvSpPr>
                <a:spLocks noChangeArrowheads="1"/>
              </p:cNvSpPr>
              <p:nvPr/>
            </p:nvSpPr>
            <p:spPr bwMode="auto">
              <a:xfrm>
                <a:off x="3237061" y="49230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5" name="Oval 84"/>
              <p:cNvSpPr>
                <a:spLocks noChangeArrowheads="1"/>
              </p:cNvSpPr>
              <p:nvPr/>
            </p:nvSpPr>
            <p:spPr bwMode="auto">
              <a:xfrm>
                <a:off x="3191024" y="49230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6" name="Oval 85"/>
              <p:cNvSpPr>
                <a:spLocks noChangeArrowheads="1"/>
              </p:cNvSpPr>
              <p:nvPr/>
            </p:nvSpPr>
            <p:spPr bwMode="auto">
              <a:xfrm>
                <a:off x="3144986" y="49230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7" name="Oval 86"/>
              <p:cNvSpPr>
                <a:spLocks noChangeArrowheads="1"/>
              </p:cNvSpPr>
              <p:nvPr/>
            </p:nvSpPr>
            <p:spPr bwMode="auto">
              <a:xfrm>
                <a:off x="3468836" y="49230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8" name="Oval 87"/>
              <p:cNvSpPr>
                <a:spLocks noChangeArrowheads="1"/>
              </p:cNvSpPr>
              <p:nvPr/>
            </p:nvSpPr>
            <p:spPr bwMode="auto">
              <a:xfrm>
                <a:off x="3654574" y="48278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9" name="Oval 88"/>
              <p:cNvSpPr>
                <a:spLocks noChangeArrowheads="1"/>
              </p:cNvSpPr>
              <p:nvPr/>
            </p:nvSpPr>
            <p:spPr bwMode="auto">
              <a:xfrm>
                <a:off x="3608536" y="48278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0" name="Oval 89"/>
              <p:cNvSpPr>
                <a:spLocks noChangeArrowheads="1"/>
              </p:cNvSpPr>
              <p:nvPr/>
            </p:nvSpPr>
            <p:spPr bwMode="auto">
              <a:xfrm>
                <a:off x="3562499" y="48278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1" name="Oval 90"/>
              <p:cNvSpPr>
                <a:spLocks noChangeArrowheads="1"/>
              </p:cNvSpPr>
              <p:nvPr/>
            </p:nvSpPr>
            <p:spPr bwMode="auto">
              <a:xfrm>
                <a:off x="3514874" y="48278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" name="Oval 91"/>
              <p:cNvSpPr>
                <a:spLocks noChangeArrowheads="1"/>
              </p:cNvSpPr>
              <p:nvPr/>
            </p:nvSpPr>
            <p:spPr bwMode="auto">
              <a:xfrm>
                <a:off x="3422799" y="48278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" name="Oval 92"/>
              <p:cNvSpPr>
                <a:spLocks noChangeArrowheads="1"/>
              </p:cNvSpPr>
              <p:nvPr/>
            </p:nvSpPr>
            <p:spPr bwMode="auto">
              <a:xfrm>
                <a:off x="3376761" y="48278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4" name="Oval 93"/>
              <p:cNvSpPr>
                <a:spLocks noChangeArrowheads="1"/>
              </p:cNvSpPr>
              <p:nvPr/>
            </p:nvSpPr>
            <p:spPr bwMode="auto">
              <a:xfrm>
                <a:off x="3330724" y="48278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5" name="Oval 94"/>
              <p:cNvSpPr>
                <a:spLocks noChangeArrowheads="1"/>
              </p:cNvSpPr>
              <p:nvPr/>
            </p:nvSpPr>
            <p:spPr bwMode="auto">
              <a:xfrm>
                <a:off x="3283099" y="48278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6" name="Oval 95"/>
              <p:cNvSpPr>
                <a:spLocks noChangeArrowheads="1"/>
              </p:cNvSpPr>
              <p:nvPr/>
            </p:nvSpPr>
            <p:spPr bwMode="auto">
              <a:xfrm>
                <a:off x="3237061" y="48278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7" name="Oval 96"/>
              <p:cNvSpPr>
                <a:spLocks noChangeArrowheads="1"/>
              </p:cNvSpPr>
              <p:nvPr/>
            </p:nvSpPr>
            <p:spPr bwMode="auto">
              <a:xfrm>
                <a:off x="3191024" y="48278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8" name="Oval 97"/>
              <p:cNvSpPr>
                <a:spLocks noChangeArrowheads="1"/>
              </p:cNvSpPr>
              <p:nvPr/>
            </p:nvSpPr>
            <p:spPr bwMode="auto">
              <a:xfrm>
                <a:off x="3144986" y="48278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9" name="Oval 98"/>
              <p:cNvSpPr>
                <a:spLocks noChangeArrowheads="1"/>
              </p:cNvSpPr>
              <p:nvPr/>
            </p:nvSpPr>
            <p:spPr bwMode="auto">
              <a:xfrm>
                <a:off x="3468836" y="48278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3" name="Straight Connector 2"/>
            <p:cNvCxnSpPr>
              <a:stCxn id="477" idx="4"/>
              <a:endCxn id="2121" idx="0"/>
            </p:cNvCxnSpPr>
            <p:nvPr/>
          </p:nvCxnSpPr>
          <p:spPr>
            <a:xfrm>
              <a:off x="3213249" y="5162796"/>
              <a:ext cx="3969" cy="309172"/>
            </a:xfrm>
            <a:prstGeom prst="line">
              <a:avLst/>
            </a:prstGeom>
            <a:ln w="9525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2" name="Straight Connector 2111"/>
            <p:cNvCxnSpPr>
              <a:stCxn id="511" idx="4"/>
              <a:endCxn id="2121" idx="0"/>
            </p:cNvCxnSpPr>
            <p:nvPr/>
          </p:nvCxnSpPr>
          <p:spPr>
            <a:xfrm flipH="1">
              <a:off x="3217218" y="5018334"/>
              <a:ext cx="88106" cy="453634"/>
            </a:xfrm>
            <a:prstGeom prst="line">
              <a:avLst/>
            </a:prstGeom>
            <a:ln w="9525" cmpd="sng">
              <a:headEnd type="none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5" name="Straight Connector 2114"/>
            <p:cNvCxnSpPr>
              <a:stCxn id="448" idx="4"/>
              <a:endCxn id="2121" idx="0"/>
            </p:cNvCxnSpPr>
            <p:nvPr/>
          </p:nvCxnSpPr>
          <p:spPr>
            <a:xfrm flipH="1">
              <a:off x="3217218" y="4921496"/>
              <a:ext cx="227806" cy="550472"/>
            </a:xfrm>
            <a:prstGeom prst="line">
              <a:avLst/>
            </a:prstGeom>
            <a:ln w="9525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8" name="Straight Connector 2117"/>
            <p:cNvCxnSpPr>
              <a:stCxn id="471" idx="4"/>
              <a:endCxn id="2121" idx="0"/>
            </p:cNvCxnSpPr>
            <p:nvPr/>
          </p:nvCxnSpPr>
          <p:spPr>
            <a:xfrm flipH="1">
              <a:off x="3217218" y="5162796"/>
              <a:ext cx="319881" cy="309172"/>
            </a:xfrm>
            <a:prstGeom prst="line">
              <a:avLst/>
            </a:prstGeom>
            <a:ln w="9525" cmpd="sng">
              <a:headEnd type="none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3125936" y="5460855"/>
              <a:ext cx="574675" cy="412750"/>
              <a:chOff x="2211161" y="5235366"/>
              <a:chExt cx="574675" cy="412750"/>
            </a:xfrm>
          </p:grpSpPr>
          <p:sp>
            <p:nvSpPr>
              <p:cNvPr id="2107" name="Oval 161"/>
              <p:cNvSpPr>
                <a:spLocks noChangeArrowheads="1"/>
              </p:cNvSpPr>
              <p:nvPr/>
            </p:nvSpPr>
            <p:spPr bwMode="auto">
              <a:xfrm>
                <a:off x="2628674" y="5378242"/>
                <a:ext cx="128588" cy="12858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8" name="Oval 162"/>
              <p:cNvSpPr>
                <a:spLocks noChangeArrowheads="1"/>
              </p:cNvSpPr>
              <p:nvPr/>
            </p:nvSpPr>
            <p:spPr bwMode="auto">
              <a:xfrm>
                <a:off x="2498499" y="5378242"/>
                <a:ext cx="128588" cy="12858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" name="Oval 163"/>
              <p:cNvSpPr>
                <a:spLocks noChangeArrowheads="1"/>
              </p:cNvSpPr>
              <p:nvPr/>
            </p:nvSpPr>
            <p:spPr bwMode="auto">
              <a:xfrm>
                <a:off x="2368324" y="5378242"/>
                <a:ext cx="128588" cy="12858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0" name="Oval 164"/>
              <p:cNvSpPr>
                <a:spLocks noChangeArrowheads="1"/>
              </p:cNvSpPr>
              <p:nvPr/>
            </p:nvSpPr>
            <p:spPr bwMode="auto">
              <a:xfrm>
                <a:off x="2238149" y="5378242"/>
                <a:ext cx="128588" cy="12858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1" name="Oval 165"/>
              <p:cNvSpPr>
                <a:spLocks noChangeArrowheads="1"/>
              </p:cNvSpPr>
              <p:nvPr/>
            </p:nvSpPr>
            <p:spPr bwMode="auto">
              <a:xfrm>
                <a:off x="2628674" y="5508417"/>
                <a:ext cx="128588" cy="12858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3" name="Oval 166"/>
              <p:cNvSpPr>
                <a:spLocks noChangeArrowheads="1"/>
              </p:cNvSpPr>
              <p:nvPr/>
            </p:nvSpPr>
            <p:spPr bwMode="auto">
              <a:xfrm>
                <a:off x="2498499" y="5508417"/>
                <a:ext cx="128588" cy="12858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4" name="Oval 167"/>
              <p:cNvSpPr>
                <a:spLocks noChangeArrowheads="1"/>
              </p:cNvSpPr>
              <p:nvPr/>
            </p:nvSpPr>
            <p:spPr bwMode="auto">
              <a:xfrm>
                <a:off x="2368324" y="5508417"/>
                <a:ext cx="128588" cy="12858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6" name="Oval 168"/>
              <p:cNvSpPr>
                <a:spLocks noChangeArrowheads="1"/>
              </p:cNvSpPr>
              <p:nvPr/>
            </p:nvSpPr>
            <p:spPr bwMode="auto">
              <a:xfrm>
                <a:off x="2238149" y="5508417"/>
                <a:ext cx="128588" cy="12858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7" name="Oval 169"/>
              <p:cNvSpPr>
                <a:spLocks noChangeArrowheads="1"/>
              </p:cNvSpPr>
              <p:nvPr/>
            </p:nvSpPr>
            <p:spPr bwMode="auto">
              <a:xfrm>
                <a:off x="2628674" y="5246479"/>
                <a:ext cx="128588" cy="12858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9" name="Oval 170"/>
              <p:cNvSpPr>
                <a:spLocks noChangeArrowheads="1"/>
              </p:cNvSpPr>
              <p:nvPr/>
            </p:nvSpPr>
            <p:spPr bwMode="auto">
              <a:xfrm>
                <a:off x="2498499" y="5246479"/>
                <a:ext cx="128588" cy="12858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0" name="Oval 171"/>
              <p:cNvSpPr>
                <a:spLocks noChangeArrowheads="1"/>
              </p:cNvSpPr>
              <p:nvPr/>
            </p:nvSpPr>
            <p:spPr bwMode="auto">
              <a:xfrm>
                <a:off x="2368324" y="5246479"/>
                <a:ext cx="128588" cy="12858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1" name="Oval 172"/>
              <p:cNvSpPr>
                <a:spLocks noChangeArrowheads="1"/>
              </p:cNvSpPr>
              <p:nvPr/>
            </p:nvSpPr>
            <p:spPr bwMode="auto">
              <a:xfrm>
                <a:off x="2238149" y="5246479"/>
                <a:ext cx="128588" cy="12858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600" cap="flat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6" name="AutoShape 173"/>
              <p:cNvSpPr>
                <a:spLocks noChangeArrowheads="1"/>
              </p:cNvSpPr>
              <p:nvPr/>
            </p:nvSpPr>
            <p:spPr bwMode="auto">
              <a:xfrm>
                <a:off x="2211161" y="5235366"/>
                <a:ext cx="574675" cy="412750"/>
              </a:xfrm>
              <a:prstGeom prst="roundRect">
                <a:avLst>
                  <a:gd name="adj" fmla="val 384"/>
                </a:avLst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124" name="Straight Connector 2123"/>
            <p:cNvCxnSpPr>
              <a:stCxn id="2121" idx="4"/>
              <a:endCxn id="1022" idx="0"/>
            </p:cNvCxnSpPr>
            <p:nvPr/>
          </p:nvCxnSpPr>
          <p:spPr>
            <a:xfrm>
              <a:off x="3217218" y="5600556"/>
              <a:ext cx="15840" cy="545553"/>
            </a:xfrm>
            <a:prstGeom prst="line">
              <a:avLst/>
            </a:prstGeom>
            <a:ln w="9525" cmpd="sng">
              <a:headEnd type="none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30" name="Straight Connector 2129"/>
          <p:cNvCxnSpPr>
            <a:stCxn id="2138" idx="4"/>
            <a:endCxn id="2545" idx="0"/>
          </p:cNvCxnSpPr>
          <p:nvPr/>
        </p:nvCxnSpPr>
        <p:spPr>
          <a:xfrm>
            <a:off x="5487322" y="8746704"/>
            <a:ext cx="0" cy="464070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31" name="Group 2130"/>
          <p:cNvGrpSpPr/>
          <p:nvPr/>
        </p:nvGrpSpPr>
        <p:grpSpPr>
          <a:xfrm>
            <a:off x="5378577" y="8540328"/>
            <a:ext cx="574675" cy="412750"/>
            <a:chOff x="5268464" y="8761506"/>
            <a:chExt cx="574675" cy="412750"/>
          </a:xfrm>
        </p:grpSpPr>
        <p:sp>
          <p:nvSpPr>
            <p:cNvPr id="2132" name="Oval 152"/>
            <p:cNvSpPr>
              <a:spLocks noChangeArrowheads="1"/>
            </p:cNvSpPr>
            <p:nvPr/>
          </p:nvSpPr>
          <p:spPr bwMode="auto">
            <a:xfrm>
              <a:off x="5646290" y="8969469"/>
              <a:ext cx="176213" cy="176213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3" name="Oval 153"/>
            <p:cNvSpPr>
              <a:spLocks noChangeArrowheads="1"/>
            </p:cNvSpPr>
            <p:nvPr/>
          </p:nvSpPr>
          <p:spPr bwMode="auto">
            <a:xfrm>
              <a:off x="5466902" y="8969469"/>
              <a:ext cx="176213" cy="176213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4" name="Oval 154"/>
            <p:cNvSpPr>
              <a:spLocks noChangeArrowheads="1"/>
            </p:cNvSpPr>
            <p:nvPr/>
          </p:nvSpPr>
          <p:spPr bwMode="auto">
            <a:xfrm>
              <a:off x="5289102" y="8969469"/>
              <a:ext cx="176213" cy="176213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5" name="Oval 155"/>
            <p:cNvSpPr>
              <a:spLocks noChangeArrowheads="1"/>
            </p:cNvSpPr>
            <p:nvPr/>
          </p:nvSpPr>
          <p:spPr bwMode="auto">
            <a:xfrm>
              <a:off x="5646290" y="8791669"/>
              <a:ext cx="176213" cy="176213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7" name="Oval 156"/>
            <p:cNvSpPr>
              <a:spLocks noChangeArrowheads="1"/>
            </p:cNvSpPr>
            <p:nvPr/>
          </p:nvSpPr>
          <p:spPr bwMode="auto">
            <a:xfrm>
              <a:off x="5466902" y="8791669"/>
              <a:ext cx="176213" cy="176213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8" name="Oval 157"/>
            <p:cNvSpPr>
              <a:spLocks noChangeArrowheads="1"/>
            </p:cNvSpPr>
            <p:nvPr/>
          </p:nvSpPr>
          <p:spPr bwMode="auto">
            <a:xfrm>
              <a:off x="5289102" y="8791669"/>
              <a:ext cx="176213" cy="176213"/>
            </a:xfrm>
            <a:prstGeom prst="ellipse">
              <a:avLst/>
            </a:prstGeom>
            <a:solidFill>
              <a:srgbClr val="558ED5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9" name="AutoShape 158"/>
            <p:cNvSpPr>
              <a:spLocks noChangeArrowheads="1"/>
            </p:cNvSpPr>
            <p:nvPr/>
          </p:nvSpPr>
          <p:spPr bwMode="auto">
            <a:xfrm>
              <a:off x="5268464" y="8761506"/>
              <a:ext cx="574675" cy="41275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42" name="Group 1"/>
          <p:cNvGrpSpPr>
            <a:grpSpLocks/>
          </p:cNvGrpSpPr>
          <p:nvPr/>
        </p:nvGrpSpPr>
        <p:grpSpPr bwMode="auto">
          <a:xfrm>
            <a:off x="3182782" y="10608199"/>
            <a:ext cx="574675" cy="412750"/>
            <a:chOff x="1513" y="425"/>
            <a:chExt cx="362" cy="260"/>
          </a:xfrm>
        </p:grpSpPr>
        <p:sp>
          <p:nvSpPr>
            <p:cNvPr id="2144" name="AutoShape 2"/>
            <p:cNvSpPr>
              <a:spLocks noChangeArrowheads="1"/>
            </p:cNvSpPr>
            <p:nvPr/>
          </p:nvSpPr>
          <p:spPr bwMode="auto">
            <a:xfrm>
              <a:off x="1513" y="425"/>
              <a:ext cx="362" cy="26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5" name="Oval 3"/>
            <p:cNvSpPr>
              <a:spLocks noChangeArrowheads="1"/>
            </p:cNvSpPr>
            <p:nvPr/>
          </p:nvSpPr>
          <p:spPr bwMode="auto">
            <a:xfrm>
              <a:off x="1840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7" name="Oval 4"/>
            <p:cNvSpPr>
              <a:spLocks noChangeArrowheads="1"/>
            </p:cNvSpPr>
            <p:nvPr/>
          </p:nvSpPr>
          <p:spPr bwMode="auto">
            <a:xfrm>
              <a:off x="1811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8" name="Oval 5"/>
            <p:cNvSpPr>
              <a:spLocks noChangeArrowheads="1"/>
            </p:cNvSpPr>
            <p:nvPr/>
          </p:nvSpPr>
          <p:spPr bwMode="auto">
            <a:xfrm>
              <a:off x="178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9" name="Oval 6"/>
            <p:cNvSpPr>
              <a:spLocks noChangeArrowheads="1"/>
            </p:cNvSpPr>
            <p:nvPr/>
          </p:nvSpPr>
          <p:spPr bwMode="auto">
            <a:xfrm>
              <a:off x="175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" name="Oval 7"/>
            <p:cNvSpPr>
              <a:spLocks noChangeArrowheads="1"/>
            </p:cNvSpPr>
            <p:nvPr/>
          </p:nvSpPr>
          <p:spPr bwMode="auto">
            <a:xfrm>
              <a:off x="1694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" name="Oval 8"/>
            <p:cNvSpPr>
              <a:spLocks noChangeArrowheads="1"/>
            </p:cNvSpPr>
            <p:nvPr/>
          </p:nvSpPr>
          <p:spPr bwMode="auto">
            <a:xfrm>
              <a:off x="1665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" name="Oval 9"/>
            <p:cNvSpPr>
              <a:spLocks noChangeArrowheads="1"/>
            </p:cNvSpPr>
            <p:nvPr/>
          </p:nvSpPr>
          <p:spPr bwMode="auto">
            <a:xfrm>
              <a:off x="163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" name="Oval 10"/>
            <p:cNvSpPr>
              <a:spLocks noChangeArrowheads="1"/>
            </p:cNvSpPr>
            <p:nvPr/>
          </p:nvSpPr>
          <p:spPr bwMode="auto">
            <a:xfrm>
              <a:off x="160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" name="Oval 11"/>
            <p:cNvSpPr>
              <a:spLocks noChangeArrowheads="1"/>
            </p:cNvSpPr>
            <p:nvPr/>
          </p:nvSpPr>
          <p:spPr bwMode="auto">
            <a:xfrm>
              <a:off x="1577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" name="Oval 12"/>
            <p:cNvSpPr>
              <a:spLocks noChangeArrowheads="1"/>
            </p:cNvSpPr>
            <p:nvPr/>
          </p:nvSpPr>
          <p:spPr bwMode="auto">
            <a:xfrm>
              <a:off x="1548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" name="Oval 13"/>
            <p:cNvSpPr>
              <a:spLocks noChangeArrowheads="1"/>
            </p:cNvSpPr>
            <p:nvPr/>
          </p:nvSpPr>
          <p:spPr bwMode="auto">
            <a:xfrm>
              <a:off x="1519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" name="Oval 14"/>
            <p:cNvSpPr>
              <a:spLocks noChangeArrowheads="1"/>
            </p:cNvSpPr>
            <p:nvPr/>
          </p:nvSpPr>
          <p:spPr bwMode="auto">
            <a:xfrm>
              <a:off x="1723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3" name="Oval 15"/>
            <p:cNvSpPr>
              <a:spLocks noChangeArrowheads="1"/>
            </p:cNvSpPr>
            <p:nvPr/>
          </p:nvSpPr>
          <p:spPr bwMode="auto">
            <a:xfrm>
              <a:off x="1840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4" name="Oval 16"/>
            <p:cNvSpPr>
              <a:spLocks noChangeArrowheads="1"/>
            </p:cNvSpPr>
            <p:nvPr/>
          </p:nvSpPr>
          <p:spPr bwMode="auto">
            <a:xfrm>
              <a:off x="1811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5" name="Oval 17"/>
            <p:cNvSpPr>
              <a:spLocks noChangeArrowheads="1"/>
            </p:cNvSpPr>
            <p:nvPr/>
          </p:nvSpPr>
          <p:spPr bwMode="auto">
            <a:xfrm>
              <a:off x="178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6" name="Oval 18"/>
            <p:cNvSpPr>
              <a:spLocks noChangeArrowheads="1"/>
            </p:cNvSpPr>
            <p:nvPr/>
          </p:nvSpPr>
          <p:spPr bwMode="auto">
            <a:xfrm>
              <a:off x="175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7" name="Oval 19"/>
            <p:cNvSpPr>
              <a:spLocks noChangeArrowheads="1"/>
            </p:cNvSpPr>
            <p:nvPr/>
          </p:nvSpPr>
          <p:spPr bwMode="auto">
            <a:xfrm>
              <a:off x="1694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8" name="Oval 20"/>
            <p:cNvSpPr>
              <a:spLocks noChangeArrowheads="1"/>
            </p:cNvSpPr>
            <p:nvPr/>
          </p:nvSpPr>
          <p:spPr bwMode="auto">
            <a:xfrm>
              <a:off x="1665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9" name="Oval 21"/>
            <p:cNvSpPr>
              <a:spLocks noChangeArrowheads="1"/>
            </p:cNvSpPr>
            <p:nvPr/>
          </p:nvSpPr>
          <p:spPr bwMode="auto">
            <a:xfrm>
              <a:off x="163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0" name="Oval 22"/>
            <p:cNvSpPr>
              <a:spLocks noChangeArrowheads="1"/>
            </p:cNvSpPr>
            <p:nvPr/>
          </p:nvSpPr>
          <p:spPr bwMode="auto">
            <a:xfrm>
              <a:off x="160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1" name="Oval 23"/>
            <p:cNvSpPr>
              <a:spLocks noChangeArrowheads="1"/>
            </p:cNvSpPr>
            <p:nvPr/>
          </p:nvSpPr>
          <p:spPr bwMode="auto">
            <a:xfrm>
              <a:off x="1577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2" name="Oval 24"/>
            <p:cNvSpPr>
              <a:spLocks noChangeArrowheads="1"/>
            </p:cNvSpPr>
            <p:nvPr/>
          </p:nvSpPr>
          <p:spPr bwMode="auto">
            <a:xfrm>
              <a:off x="1548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3" name="Oval 25"/>
            <p:cNvSpPr>
              <a:spLocks noChangeArrowheads="1"/>
            </p:cNvSpPr>
            <p:nvPr/>
          </p:nvSpPr>
          <p:spPr bwMode="auto">
            <a:xfrm>
              <a:off x="1519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4" name="Oval 26"/>
            <p:cNvSpPr>
              <a:spLocks noChangeArrowheads="1"/>
            </p:cNvSpPr>
            <p:nvPr/>
          </p:nvSpPr>
          <p:spPr bwMode="auto">
            <a:xfrm>
              <a:off x="1723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5" name="Oval 27"/>
            <p:cNvSpPr>
              <a:spLocks noChangeArrowheads="1"/>
            </p:cNvSpPr>
            <p:nvPr/>
          </p:nvSpPr>
          <p:spPr bwMode="auto">
            <a:xfrm>
              <a:off x="1840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6" name="Oval 28"/>
            <p:cNvSpPr>
              <a:spLocks noChangeArrowheads="1"/>
            </p:cNvSpPr>
            <p:nvPr/>
          </p:nvSpPr>
          <p:spPr bwMode="auto">
            <a:xfrm>
              <a:off x="1811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7" name="Oval 29"/>
            <p:cNvSpPr>
              <a:spLocks noChangeArrowheads="1"/>
            </p:cNvSpPr>
            <p:nvPr/>
          </p:nvSpPr>
          <p:spPr bwMode="auto">
            <a:xfrm>
              <a:off x="178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8" name="Oval 30"/>
            <p:cNvSpPr>
              <a:spLocks noChangeArrowheads="1"/>
            </p:cNvSpPr>
            <p:nvPr/>
          </p:nvSpPr>
          <p:spPr bwMode="auto">
            <a:xfrm>
              <a:off x="175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9" name="Oval 31"/>
            <p:cNvSpPr>
              <a:spLocks noChangeArrowheads="1"/>
            </p:cNvSpPr>
            <p:nvPr/>
          </p:nvSpPr>
          <p:spPr bwMode="auto">
            <a:xfrm>
              <a:off x="1694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0" name="Oval 32"/>
            <p:cNvSpPr>
              <a:spLocks noChangeArrowheads="1"/>
            </p:cNvSpPr>
            <p:nvPr/>
          </p:nvSpPr>
          <p:spPr bwMode="auto">
            <a:xfrm>
              <a:off x="1665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1" name="Oval 33"/>
            <p:cNvSpPr>
              <a:spLocks noChangeArrowheads="1"/>
            </p:cNvSpPr>
            <p:nvPr/>
          </p:nvSpPr>
          <p:spPr bwMode="auto">
            <a:xfrm>
              <a:off x="163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2" name="Oval 34"/>
            <p:cNvSpPr>
              <a:spLocks noChangeArrowheads="1"/>
            </p:cNvSpPr>
            <p:nvPr/>
          </p:nvSpPr>
          <p:spPr bwMode="auto">
            <a:xfrm>
              <a:off x="160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3" name="Oval 35"/>
            <p:cNvSpPr>
              <a:spLocks noChangeArrowheads="1"/>
            </p:cNvSpPr>
            <p:nvPr/>
          </p:nvSpPr>
          <p:spPr bwMode="auto">
            <a:xfrm>
              <a:off x="1577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4" name="Oval 36"/>
            <p:cNvSpPr>
              <a:spLocks noChangeArrowheads="1"/>
            </p:cNvSpPr>
            <p:nvPr/>
          </p:nvSpPr>
          <p:spPr bwMode="auto">
            <a:xfrm>
              <a:off x="1548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5" name="Oval 37"/>
            <p:cNvSpPr>
              <a:spLocks noChangeArrowheads="1"/>
            </p:cNvSpPr>
            <p:nvPr/>
          </p:nvSpPr>
          <p:spPr bwMode="auto">
            <a:xfrm>
              <a:off x="1519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6" name="Oval 38"/>
            <p:cNvSpPr>
              <a:spLocks noChangeArrowheads="1"/>
            </p:cNvSpPr>
            <p:nvPr/>
          </p:nvSpPr>
          <p:spPr bwMode="auto">
            <a:xfrm>
              <a:off x="1723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7" name="Oval 39"/>
            <p:cNvSpPr>
              <a:spLocks noChangeArrowheads="1"/>
            </p:cNvSpPr>
            <p:nvPr/>
          </p:nvSpPr>
          <p:spPr bwMode="auto">
            <a:xfrm>
              <a:off x="1840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8" name="Oval 40"/>
            <p:cNvSpPr>
              <a:spLocks noChangeArrowheads="1"/>
            </p:cNvSpPr>
            <p:nvPr/>
          </p:nvSpPr>
          <p:spPr bwMode="auto">
            <a:xfrm>
              <a:off x="1811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9" name="Oval 41"/>
            <p:cNvSpPr>
              <a:spLocks noChangeArrowheads="1"/>
            </p:cNvSpPr>
            <p:nvPr/>
          </p:nvSpPr>
          <p:spPr bwMode="auto">
            <a:xfrm>
              <a:off x="178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0" name="Oval 42"/>
            <p:cNvSpPr>
              <a:spLocks noChangeArrowheads="1"/>
            </p:cNvSpPr>
            <p:nvPr/>
          </p:nvSpPr>
          <p:spPr bwMode="auto">
            <a:xfrm>
              <a:off x="175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1" name="Oval 43"/>
            <p:cNvSpPr>
              <a:spLocks noChangeArrowheads="1"/>
            </p:cNvSpPr>
            <p:nvPr/>
          </p:nvSpPr>
          <p:spPr bwMode="auto">
            <a:xfrm>
              <a:off x="1694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2" name="Oval 44"/>
            <p:cNvSpPr>
              <a:spLocks noChangeArrowheads="1"/>
            </p:cNvSpPr>
            <p:nvPr/>
          </p:nvSpPr>
          <p:spPr bwMode="auto">
            <a:xfrm>
              <a:off x="1665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0" name="Oval 45"/>
            <p:cNvSpPr>
              <a:spLocks noChangeArrowheads="1"/>
            </p:cNvSpPr>
            <p:nvPr/>
          </p:nvSpPr>
          <p:spPr bwMode="auto">
            <a:xfrm>
              <a:off x="163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1" name="Oval 46"/>
            <p:cNvSpPr>
              <a:spLocks noChangeArrowheads="1"/>
            </p:cNvSpPr>
            <p:nvPr/>
          </p:nvSpPr>
          <p:spPr bwMode="auto">
            <a:xfrm>
              <a:off x="160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" name="Oval 47"/>
            <p:cNvSpPr>
              <a:spLocks noChangeArrowheads="1"/>
            </p:cNvSpPr>
            <p:nvPr/>
          </p:nvSpPr>
          <p:spPr bwMode="auto">
            <a:xfrm>
              <a:off x="1577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3" name="Oval 48"/>
            <p:cNvSpPr>
              <a:spLocks noChangeArrowheads="1"/>
            </p:cNvSpPr>
            <p:nvPr/>
          </p:nvSpPr>
          <p:spPr bwMode="auto">
            <a:xfrm>
              <a:off x="1548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4" name="Oval 49"/>
            <p:cNvSpPr>
              <a:spLocks noChangeArrowheads="1"/>
            </p:cNvSpPr>
            <p:nvPr/>
          </p:nvSpPr>
          <p:spPr bwMode="auto">
            <a:xfrm>
              <a:off x="1519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5" name="Oval 50"/>
            <p:cNvSpPr>
              <a:spLocks noChangeArrowheads="1"/>
            </p:cNvSpPr>
            <p:nvPr/>
          </p:nvSpPr>
          <p:spPr bwMode="auto">
            <a:xfrm>
              <a:off x="1723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6" name="Oval 51"/>
            <p:cNvSpPr>
              <a:spLocks noChangeArrowheads="1"/>
            </p:cNvSpPr>
            <p:nvPr/>
          </p:nvSpPr>
          <p:spPr bwMode="auto">
            <a:xfrm>
              <a:off x="1840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7" name="Oval 52"/>
            <p:cNvSpPr>
              <a:spLocks noChangeArrowheads="1"/>
            </p:cNvSpPr>
            <p:nvPr/>
          </p:nvSpPr>
          <p:spPr bwMode="auto">
            <a:xfrm>
              <a:off x="1811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8" name="Oval 53"/>
            <p:cNvSpPr>
              <a:spLocks noChangeArrowheads="1"/>
            </p:cNvSpPr>
            <p:nvPr/>
          </p:nvSpPr>
          <p:spPr bwMode="auto">
            <a:xfrm>
              <a:off x="178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9" name="Oval 54"/>
            <p:cNvSpPr>
              <a:spLocks noChangeArrowheads="1"/>
            </p:cNvSpPr>
            <p:nvPr/>
          </p:nvSpPr>
          <p:spPr bwMode="auto">
            <a:xfrm>
              <a:off x="175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0" name="Oval 55"/>
            <p:cNvSpPr>
              <a:spLocks noChangeArrowheads="1"/>
            </p:cNvSpPr>
            <p:nvPr/>
          </p:nvSpPr>
          <p:spPr bwMode="auto">
            <a:xfrm>
              <a:off x="1694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1" name="Oval 56"/>
            <p:cNvSpPr>
              <a:spLocks noChangeArrowheads="1"/>
            </p:cNvSpPr>
            <p:nvPr/>
          </p:nvSpPr>
          <p:spPr bwMode="auto">
            <a:xfrm>
              <a:off x="1665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2" name="Oval 57"/>
            <p:cNvSpPr>
              <a:spLocks noChangeArrowheads="1"/>
            </p:cNvSpPr>
            <p:nvPr/>
          </p:nvSpPr>
          <p:spPr bwMode="auto">
            <a:xfrm>
              <a:off x="163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3" name="Oval 58"/>
            <p:cNvSpPr>
              <a:spLocks noChangeArrowheads="1"/>
            </p:cNvSpPr>
            <p:nvPr/>
          </p:nvSpPr>
          <p:spPr bwMode="auto">
            <a:xfrm>
              <a:off x="160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4" name="Oval 59"/>
            <p:cNvSpPr>
              <a:spLocks noChangeArrowheads="1"/>
            </p:cNvSpPr>
            <p:nvPr/>
          </p:nvSpPr>
          <p:spPr bwMode="auto">
            <a:xfrm>
              <a:off x="1577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5" name="Oval 60"/>
            <p:cNvSpPr>
              <a:spLocks noChangeArrowheads="1"/>
            </p:cNvSpPr>
            <p:nvPr/>
          </p:nvSpPr>
          <p:spPr bwMode="auto">
            <a:xfrm>
              <a:off x="1548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6" name="Oval 61"/>
            <p:cNvSpPr>
              <a:spLocks noChangeArrowheads="1"/>
            </p:cNvSpPr>
            <p:nvPr/>
          </p:nvSpPr>
          <p:spPr bwMode="auto">
            <a:xfrm>
              <a:off x="1519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7" name="Oval 62"/>
            <p:cNvSpPr>
              <a:spLocks noChangeArrowheads="1"/>
            </p:cNvSpPr>
            <p:nvPr/>
          </p:nvSpPr>
          <p:spPr bwMode="auto">
            <a:xfrm>
              <a:off x="1723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8" name="Oval 63"/>
            <p:cNvSpPr>
              <a:spLocks noChangeArrowheads="1"/>
            </p:cNvSpPr>
            <p:nvPr/>
          </p:nvSpPr>
          <p:spPr bwMode="auto">
            <a:xfrm>
              <a:off x="1840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9" name="Oval 64"/>
            <p:cNvSpPr>
              <a:spLocks noChangeArrowheads="1"/>
            </p:cNvSpPr>
            <p:nvPr/>
          </p:nvSpPr>
          <p:spPr bwMode="auto">
            <a:xfrm>
              <a:off x="1811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0" name="Oval 65"/>
            <p:cNvSpPr>
              <a:spLocks noChangeArrowheads="1"/>
            </p:cNvSpPr>
            <p:nvPr/>
          </p:nvSpPr>
          <p:spPr bwMode="auto">
            <a:xfrm>
              <a:off x="178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1" name="Oval 66"/>
            <p:cNvSpPr>
              <a:spLocks noChangeArrowheads="1"/>
            </p:cNvSpPr>
            <p:nvPr/>
          </p:nvSpPr>
          <p:spPr bwMode="auto">
            <a:xfrm>
              <a:off x="175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3" name="Oval 67"/>
            <p:cNvSpPr>
              <a:spLocks noChangeArrowheads="1"/>
            </p:cNvSpPr>
            <p:nvPr/>
          </p:nvSpPr>
          <p:spPr bwMode="auto">
            <a:xfrm>
              <a:off x="1694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6" name="Oval 68"/>
            <p:cNvSpPr>
              <a:spLocks noChangeArrowheads="1"/>
            </p:cNvSpPr>
            <p:nvPr/>
          </p:nvSpPr>
          <p:spPr bwMode="auto">
            <a:xfrm>
              <a:off x="1665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8" name="Oval 69"/>
            <p:cNvSpPr>
              <a:spLocks noChangeArrowheads="1"/>
            </p:cNvSpPr>
            <p:nvPr/>
          </p:nvSpPr>
          <p:spPr bwMode="auto">
            <a:xfrm>
              <a:off x="163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9" name="Oval 70"/>
            <p:cNvSpPr>
              <a:spLocks noChangeArrowheads="1"/>
            </p:cNvSpPr>
            <p:nvPr/>
          </p:nvSpPr>
          <p:spPr bwMode="auto">
            <a:xfrm>
              <a:off x="160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0" name="Oval 71"/>
            <p:cNvSpPr>
              <a:spLocks noChangeArrowheads="1"/>
            </p:cNvSpPr>
            <p:nvPr/>
          </p:nvSpPr>
          <p:spPr bwMode="auto">
            <a:xfrm>
              <a:off x="1577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1" name="Oval 72"/>
            <p:cNvSpPr>
              <a:spLocks noChangeArrowheads="1"/>
            </p:cNvSpPr>
            <p:nvPr/>
          </p:nvSpPr>
          <p:spPr bwMode="auto">
            <a:xfrm>
              <a:off x="1548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" name="Oval 73"/>
            <p:cNvSpPr>
              <a:spLocks noChangeArrowheads="1"/>
            </p:cNvSpPr>
            <p:nvPr/>
          </p:nvSpPr>
          <p:spPr bwMode="auto">
            <a:xfrm>
              <a:off x="1519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4" name="Oval 74"/>
            <p:cNvSpPr>
              <a:spLocks noChangeArrowheads="1"/>
            </p:cNvSpPr>
            <p:nvPr/>
          </p:nvSpPr>
          <p:spPr bwMode="auto">
            <a:xfrm>
              <a:off x="1723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5" name="Oval 75"/>
            <p:cNvSpPr>
              <a:spLocks noChangeArrowheads="1"/>
            </p:cNvSpPr>
            <p:nvPr/>
          </p:nvSpPr>
          <p:spPr bwMode="auto">
            <a:xfrm>
              <a:off x="1840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7" name="Oval 76"/>
            <p:cNvSpPr>
              <a:spLocks noChangeArrowheads="1"/>
            </p:cNvSpPr>
            <p:nvPr/>
          </p:nvSpPr>
          <p:spPr bwMode="auto">
            <a:xfrm>
              <a:off x="1811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8" name="Oval 77"/>
            <p:cNvSpPr>
              <a:spLocks noChangeArrowheads="1"/>
            </p:cNvSpPr>
            <p:nvPr/>
          </p:nvSpPr>
          <p:spPr bwMode="auto">
            <a:xfrm>
              <a:off x="178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9" name="Oval 78"/>
            <p:cNvSpPr>
              <a:spLocks noChangeArrowheads="1"/>
            </p:cNvSpPr>
            <p:nvPr/>
          </p:nvSpPr>
          <p:spPr bwMode="auto">
            <a:xfrm>
              <a:off x="175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0" name="Oval 79"/>
            <p:cNvSpPr>
              <a:spLocks noChangeArrowheads="1"/>
            </p:cNvSpPr>
            <p:nvPr/>
          </p:nvSpPr>
          <p:spPr bwMode="auto">
            <a:xfrm>
              <a:off x="1694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1" name="Oval 80"/>
            <p:cNvSpPr>
              <a:spLocks noChangeArrowheads="1"/>
            </p:cNvSpPr>
            <p:nvPr/>
          </p:nvSpPr>
          <p:spPr bwMode="auto">
            <a:xfrm>
              <a:off x="1665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2" name="Oval 81"/>
            <p:cNvSpPr>
              <a:spLocks noChangeArrowheads="1"/>
            </p:cNvSpPr>
            <p:nvPr/>
          </p:nvSpPr>
          <p:spPr bwMode="auto">
            <a:xfrm>
              <a:off x="163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3" name="Oval 82"/>
            <p:cNvSpPr>
              <a:spLocks noChangeArrowheads="1"/>
            </p:cNvSpPr>
            <p:nvPr/>
          </p:nvSpPr>
          <p:spPr bwMode="auto">
            <a:xfrm>
              <a:off x="160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4" name="Oval 83"/>
            <p:cNvSpPr>
              <a:spLocks noChangeArrowheads="1"/>
            </p:cNvSpPr>
            <p:nvPr/>
          </p:nvSpPr>
          <p:spPr bwMode="auto">
            <a:xfrm>
              <a:off x="1577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5" name="Oval 84"/>
            <p:cNvSpPr>
              <a:spLocks noChangeArrowheads="1"/>
            </p:cNvSpPr>
            <p:nvPr/>
          </p:nvSpPr>
          <p:spPr bwMode="auto">
            <a:xfrm>
              <a:off x="1548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7" name="Oval 85"/>
            <p:cNvSpPr>
              <a:spLocks noChangeArrowheads="1"/>
            </p:cNvSpPr>
            <p:nvPr/>
          </p:nvSpPr>
          <p:spPr bwMode="auto">
            <a:xfrm>
              <a:off x="1519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" name="Oval 86"/>
            <p:cNvSpPr>
              <a:spLocks noChangeArrowheads="1"/>
            </p:cNvSpPr>
            <p:nvPr/>
          </p:nvSpPr>
          <p:spPr bwMode="auto">
            <a:xfrm>
              <a:off x="1723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2" name="Oval 87"/>
            <p:cNvSpPr>
              <a:spLocks noChangeArrowheads="1"/>
            </p:cNvSpPr>
            <p:nvPr/>
          </p:nvSpPr>
          <p:spPr bwMode="auto">
            <a:xfrm>
              <a:off x="1840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3" name="Oval 88"/>
            <p:cNvSpPr>
              <a:spLocks noChangeArrowheads="1"/>
            </p:cNvSpPr>
            <p:nvPr/>
          </p:nvSpPr>
          <p:spPr bwMode="auto">
            <a:xfrm>
              <a:off x="1811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2" name="Oval 89"/>
            <p:cNvSpPr>
              <a:spLocks noChangeArrowheads="1"/>
            </p:cNvSpPr>
            <p:nvPr/>
          </p:nvSpPr>
          <p:spPr bwMode="auto">
            <a:xfrm>
              <a:off x="178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3" name="Oval 90"/>
            <p:cNvSpPr>
              <a:spLocks noChangeArrowheads="1"/>
            </p:cNvSpPr>
            <p:nvPr/>
          </p:nvSpPr>
          <p:spPr bwMode="auto">
            <a:xfrm>
              <a:off x="175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4" name="Oval 91"/>
            <p:cNvSpPr>
              <a:spLocks noChangeArrowheads="1"/>
            </p:cNvSpPr>
            <p:nvPr/>
          </p:nvSpPr>
          <p:spPr bwMode="auto">
            <a:xfrm>
              <a:off x="1694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5" name="Oval 92"/>
            <p:cNvSpPr>
              <a:spLocks noChangeArrowheads="1"/>
            </p:cNvSpPr>
            <p:nvPr/>
          </p:nvSpPr>
          <p:spPr bwMode="auto">
            <a:xfrm>
              <a:off x="1665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6" name="Oval 93"/>
            <p:cNvSpPr>
              <a:spLocks noChangeArrowheads="1"/>
            </p:cNvSpPr>
            <p:nvPr/>
          </p:nvSpPr>
          <p:spPr bwMode="auto">
            <a:xfrm>
              <a:off x="163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7" name="Oval 94"/>
            <p:cNvSpPr>
              <a:spLocks noChangeArrowheads="1"/>
            </p:cNvSpPr>
            <p:nvPr/>
          </p:nvSpPr>
          <p:spPr bwMode="auto">
            <a:xfrm>
              <a:off x="160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8" name="Oval 95"/>
            <p:cNvSpPr>
              <a:spLocks noChangeArrowheads="1"/>
            </p:cNvSpPr>
            <p:nvPr/>
          </p:nvSpPr>
          <p:spPr bwMode="auto">
            <a:xfrm>
              <a:off x="1577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9" name="Oval 96"/>
            <p:cNvSpPr>
              <a:spLocks noChangeArrowheads="1"/>
            </p:cNvSpPr>
            <p:nvPr/>
          </p:nvSpPr>
          <p:spPr bwMode="auto">
            <a:xfrm>
              <a:off x="1548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0" name="Oval 97"/>
            <p:cNvSpPr>
              <a:spLocks noChangeArrowheads="1"/>
            </p:cNvSpPr>
            <p:nvPr/>
          </p:nvSpPr>
          <p:spPr bwMode="auto">
            <a:xfrm>
              <a:off x="1519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1" name="Oval 98"/>
            <p:cNvSpPr>
              <a:spLocks noChangeArrowheads="1"/>
            </p:cNvSpPr>
            <p:nvPr/>
          </p:nvSpPr>
          <p:spPr bwMode="auto">
            <a:xfrm>
              <a:off x="1723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12" name="Down Arrow 2311"/>
          <p:cNvSpPr/>
          <p:nvPr/>
        </p:nvSpPr>
        <p:spPr bwMode="auto">
          <a:xfrm rot="5400000">
            <a:off x="3962629" y="10649290"/>
            <a:ext cx="144016" cy="360040"/>
          </a:xfrm>
          <a:prstGeom prst="downArrow">
            <a:avLst>
              <a:gd name="adj1" fmla="val 50000"/>
              <a:gd name="adj2" fmla="val 6763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grpSp>
        <p:nvGrpSpPr>
          <p:cNvPr id="2313" name="Group 1"/>
          <p:cNvGrpSpPr>
            <a:grpSpLocks/>
          </p:cNvGrpSpPr>
          <p:nvPr/>
        </p:nvGrpSpPr>
        <p:grpSpPr bwMode="auto">
          <a:xfrm>
            <a:off x="4291059" y="10608199"/>
            <a:ext cx="574675" cy="412750"/>
            <a:chOff x="1513" y="425"/>
            <a:chExt cx="362" cy="260"/>
          </a:xfrm>
        </p:grpSpPr>
        <p:sp>
          <p:nvSpPr>
            <p:cNvPr id="2314" name="AutoShape 2"/>
            <p:cNvSpPr>
              <a:spLocks noChangeArrowheads="1"/>
            </p:cNvSpPr>
            <p:nvPr/>
          </p:nvSpPr>
          <p:spPr bwMode="auto">
            <a:xfrm>
              <a:off x="1513" y="425"/>
              <a:ext cx="362" cy="26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5" name="Oval 3"/>
            <p:cNvSpPr>
              <a:spLocks noChangeArrowheads="1"/>
            </p:cNvSpPr>
            <p:nvPr/>
          </p:nvSpPr>
          <p:spPr bwMode="auto">
            <a:xfrm>
              <a:off x="1840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6" name="Oval 4"/>
            <p:cNvSpPr>
              <a:spLocks noChangeArrowheads="1"/>
            </p:cNvSpPr>
            <p:nvPr/>
          </p:nvSpPr>
          <p:spPr bwMode="auto">
            <a:xfrm>
              <a:off x="1811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7" name="Oval 5"/>
            <p:cNvSpPr>
              <a:spLocks noChangeArrowheads="1"/>
            </p:cNvSpPr>
            <p:nvPr/>
          </p:nvSpPr>
          <p:spPr bwMode="auto">
            <a:xfrm>
              <a:off x="178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" name="Oval 6"/>
            <p:cNvSpPr>
              <a:spLocks noChangeArrowheads="1"/>
            </p:cNvSpPr>
            <p:nvPr/>
          </p:nvSpPr>
          <p:spPr bwMode="auto">
            <a:xfrm>
              <a:off x="175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5" name="Oval 7"/>
            <p:cNvSpPr>
              <a:spLocks noChangeArrowheads="1"/>
            </p:cNvSpPr>
            <p:nvPr/>
          </p:nvSpPr>
          <p:spPr bwMode="auto">
            <a:xfrm>
              <a:off x="1694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6" name="Oval 8"/>
            <p:cNvSpPr>
              <a:spLocks noChangeArrowheads="1"/>
            </p:cNvSpPr>
            <p:nvPr/>
          </p:nvSpPr>
          <p:spPr bwMode="auto">
            <a:xfrm>
              <a:off x="1665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5" name="Oval 9"/>
            <p:cNvSpPr>
              <a:spLocks noChangeArrowheads="1"/>
            </p:cNvSpPr>
            <p:nvPr/>
          </p:nvSpPr>
          <p:spPr bwMode="auto">
            <a:xfrm>
              <a:off x="163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6" name="Oval 10"/>
            <p:cNvSpPr>
              <a:spLocks noChangeArrowheads="1"/>
            </p:cNvSpPr>
            <p:nvPr/>
          </p:nvSpPr>
          <p:spPr bwMode="auto">
            <a:xfrm>
              <a:off x="160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8" name="Oval 11"/>
            <p:cNvSpPr>
              <a:spLocks noChangeArrowheads="1"/>
            </p:cNvSpPr>
            <p:nvPr/>
          </p:nvSpPr>
          <p:spPr bwMode="auto">
            <a:xfrm>
              <a:off x="1577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9" name="Oval 12"/>
            <p:cNvSpPr>
              <a:spLocks noChangeArrowheads="1"/>
            </p:cNvSpPr>
            <p:nvPr/>
          </p:nvSpPr>
          <p:spPr bwMode="auto">
            <a:xfrm>
              <a:off x="1548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0" name="Oval 13"/>
            <p:cNvSpPr>
              <a:spLocks noChangeArrowheads="1"/>
            </p:cNvSpPr>
            <p:nvPr/>
          </p:nvSpPr>
          <p:spPr bwMode="auto">
            <a:xfrm>
              <a:off x="1519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1" name="Oval 14"/>
            <p:cNvSpPr>
              <a:spLocks noChangeArrowheads="1"/>
            </p:cNvSpPr>
            <p:nvPr/>
          </p:nvSpPr>
          <p:spPr bwMode="auto">
            <a:xfrm>
              <a:off x="1723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2" name="Oval 15"/>
            <p:cNvSpPr>
              <a:spLocks noChangeArrowheads="1"/>
            </p:cNvSpPr>
            <p:nvPr/>
          </p:nvSpPr>
          <p:spPr bwMode="auto">
            <a:xfrm>
              <a:off x="1840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3" name="Oval 16"/>
            <p:cNvSpPr>
              <a:spLocks noChangeArrowheads="1"/>
            </p:cNvSpPr>
            <p:nvPr/>
          </p:nvSpPr>
          <p:spPr bwMode="auto">
            <a:xfrm>
              <a:off x="1811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6" name="Oval 17"/>
            <p:cNvSpPr>
              <a:spLocks noChangeArrowheads="1"/>
            </p:cNvSpPr>
            <p:nvPr/>
          </p:nvSpPr>
          <p:spPr bwMode="auto">
            <a:xfrm>
              <a:off x="178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7" name="Oval 18"/>
            <p:cNvSpPr>
              <a:spLocks noChangeArrowheads="1"/>
            </p:cNvSpPr>
            <p:nvPr/>
          </p:nvSpPr>
          <p:spPr bwMode="auto">
            <a:xfrm>
              <a:off x="175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8" name="Oval 19"/>
            <p:cNvSpPr>
              <a:spLocks noChangeArrowheads="1"/>
            </p:cNvSpPr>
            <p:nvPr/>
          </p:nvSpPr>
          <p:spPr bwMode="auto">
            <a:xfrm>
              <a:off x="1694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9" name="Oval 20"/>
            <p:cNvSpPr>
              <a:spLocks noChangeArrowheads="1"/>
            </p:cNvSpPr>
            <p:nvPr/>
          </p:nvSpPr>
          <p:spPr bwMode="auto">
            <a:xfrm>
              <a:off x="1665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1" name="Oval 21"/>
            <p:cNvSpPr>
              <a:spLocks noChangeArrowheads="1"/>
            </p:cNvSpPr>
            <p:nvPr/>
          </p:nvSpPr>
          <p:spPr bwMode="auto">
            <a:xfrm>
              <a:off x="163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2" name="Oval 22"/>
            <p:cNvSpPr>
              <a:spLocks noChangeArrowheads="1"/>
            </p:cNvSpPr>
            <p:nvPr/>
          </p:nvSpPr>
          <p:spPr bwMode="auto">
            <a:xfrm>
              <a:off x="160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3" name="Oval 23"/>
            <p:cNvSpPr>
              <a:spLocks noChangeArrowheads="1"/>
            </p:cNvSpPr>
            <p:nvPr/>
          </p:nvSpPr>
          <p:spPr bwMode="auto">
            <a:xfrm>
              <a:off x="1577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4" name="Oval 24"/>
            <p:cNvSpPr>
              <a:spLocks noChangeArrowheads="1"/>
            </p:cNvSpPr>
            <p:nvPr/>
          </p:nvSpPr>
          <p:spPr bwMode="auto">
            <a:xfrm>
              <a:off x="1548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" name="Oval 25"/>
            <p:cNvSpPr>
              <a:spLocks noChangeArrowheads="1"/>
            </p:cNvSpPr>
            <p:nvPr/>
          </p:nvSpPr>
          <p:spPr bwMode="auto">
            <a:xfrm>
              <a:off x="1519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" name="Oval 26"/>
            <p:cNvSpPr>
              <a:spLocks noChangeArrowheads="1"/>
            </p:cNvSpPr>
            <p:nvPr/>
          </p:nvSpPr>
          <p:spPr bwMode="auto">
            <a:xfrm>
              <a:off x="1723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" name="Oval 27"/>
            <p:cNvSpPr>
              <a:spLocks noChangeArrowheads="1"/>
            </p:cNvSpPr>
            <p:nvPr/>
          </p:nvSpPr>
          <p:spPr bwMode="auto">
            <a:xfrm>
              <a:off x="1840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" name="Oval 28"/>
            <p:cNvSpPr>
              <a:spLocks noChangeArrowheads="1"/>
            </p:cNvSpPr>
            <p:nvPr/>
          </p:nvSpPr>
          <p:spPr bwMode="auto">
            <a:xfrm>
              <a:off x="1811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" name="Oval 29"/>
            <p:cNvSpPr>
              <a:spLocks noChangeArrowheads="1"/>
            </p:cNvSpPr>
            <p:nvPr/>
          </p:nvSpPr>
          <p:spPr bwMode="auto">
            <a:xfrm>
              <a:off x="178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" name="Oval 30"/>
            <p:cNvSpPr>
              <a:spLocks noChangeArrowheads="1"/>
            </p:cNvSpPr>
            <p:nvPr/>
          </p:nvSpPr>
          <p:spPr bwMode="auto">
            <a:xfrm>
              <a:off x="175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" name="Oval 31"/>
            <p:cNvSpPr>
              <a:spLocks noChangeArrowheads="1"/>
            </p:cNvSpPr>
            <p:nvPr/>
          </p:nvSpPr>
          <p:spPr bwMode="auto">
            <a:xfrm>
              <a:off x="1694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" name="Oval 32"/>
            <p:cNvSpPr>
              <a:spLocks noChangeArrowheads="1"/>
            </p:cNvSpPr>
            <p:nvPr/>
          </p:nvSpPr>
          <p:spPr bwMode="auto">
            <a:xfrm>
              <a:off x="1665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" name="Oval 33"/>
            <p:cNvSpPr>
              <a:spLocks noChangeArrowheads="1"/>
            </p:cNvSpPr>
            <p:nvPr/>
          </p:nvSpPr>
          <p:spPr bwMode="auto">
            <a:xfrm>
              <a:off x="163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" name="Oval 34"/>
            <p:cNvSpPr>
              <a:spLocks noChangeArrowheads="1"/>
            </p:cNvSpPr>
            <p:nvPr/>
          </p:nvSpPr>
          <p:spPr bwMode="auto">
            <a:xfrm>
              <a:off x="160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" name="Oval 35"/>
            <p:cNvSpPr>
              <a:spLocks noChangeArrowheads="1"/>
            </p:cNvSpPr>
            <p:nvPr/>
          </p:nvSpPr>
          <p:spPr bwMode="auto">
            <a:xfrm>
              <a:off x="1577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6" name="Oval 36"/>
            <p:cNvSpPr>
              <a:spLocks noChangeArrowheads="1"/>
            </p:cNvSpPr>
            <p:nvPr/>
          </p:nvSpPr>
          <p:spPr bwMode="auto">
            <a:xfrm>
              <a:off x="1548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7" name="Oval 37"/>
            <p:cNvSpPr>
              <a:spLocks noChangeArrowheads="1"/>
            </p:cNvSpPr>
            <p:nvPr/>
          </p:nvSpPr>
          <p:spPr bwMode="auto">
            <a:xfrm>
              <a:off x="1519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8" name="Oval 38"/>
            <p:cNvSpPr>
              <a:spLocks noChangeArrowheads="1"/>
            </p:cNvSpPr>
            <p:nvPr/>
          </p:nvSpPr>
          <p:spPr bwMode="auto">
            <a:xfrm>
              <a:off x="1723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9" name="Oval 39"/>
            <p:cNvSpPr>
              <a:spLocks noChangeArrowheads="1"/>
            </p:cNvSpPr>
            <p:nvPr/>
          </p:nvSpPr>
          <p:spPr bwMode="auto">
            <a:xfrm>
              <a:off x="1840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0" name="Oval 40"/>
            <p:cNvSpPr>
              <a:spLocks noChangeArrowheads="1"/>
            </p:cNvSpPr>
            <p:nvPr/>
          </p:nvSpPr>
          <p:spPr bwMode="auto">
            <a:xfrm>
              <a:off x="1811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1" name="Oval 41"/>
            <p:cNvSpPr>
              <a:spLocks noChangeArrowheads="1"/>
            </p:cNvSpPr>
            <p:nvPr/>
          </p:nvSpPr>
          <p:spPr bwMode="auto">
            <a:xfrm>
              <a:off x="178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2" name="Oval 42"/>
            <p:cNvSpPr>
              <a:spLocks noChangeArrowheads="1"/>
            </p:cNvSpPr>
            <p:nvPr/>
          </p:nvSpPr>
          <p:spPr bwMode="auto">
            <a:xfrm>
              <a:off x="175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3" name="Oval 43"/>
            <p:cNvSpPr>
              <a:spLocks noChangeArrowheads="1"/>
            </p:cNvSpPr>
            <p:nvPr/>
          </p:nvSpPr>
          <p:spPr bwMode="auto">
            <a:xfrm>
              <a:off x="1694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4" name="Oval 44"/>
            <p:cNvSpPr>
              <a:spLocks noChangeArrowheads="1"/>
            </p:cNvSpPr>
            <p:nvPr/>
          </p:nvSpPr>
          <p:spPr bwMode="auto">
            <a:xfrm>
              <a:off x="1665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5" name="Oval 45"/>
            <p:cNvSpPr>
              <a:spLocks noChangeArrowheads="1"/>
            </p:cNvSpPr>
            <p:nvPr/>
          </p:nvSpPr>
          <p:spPr bwMode="auto">
            <a:xfrm>
              <a:off x="163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6" name="Oval 46"/>
            <p:cNvSpPr>
              <a:spLocks noChangeArrowheads="1"/>
            </p:cNvSpPr>
            <p:nvPr/>
          </p:nvSpPr>
          <p:spPr bwMode="auto">
            <a:xfrm>
              <a:off x="160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7" name="Oval 47"/>
            <p:cNvSpPr>
              <a:spLocks noChangeArrowheads="1"/>
            </p:cNvSpPr>
            <p:nvPr/>
          </p:nvSpPr>
          <p:spPr bwMode="auto">
            <a:xfrm>
              <a:off x="1577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8" name="Oval 48"/>
            <p:cNvSpPr>
              <a:spLocks noChangeArrowheads="1"/>
            </p:cNvSpPr>
            <p:nvPr/>
          </p:nvSpPr>
          <p:spPr bwMode="auto">
            <a:xfrm>
              <a:off x="1548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9" name="Oval 49"/>
            <p:cNvSpPr>
              <a:spLocks noChangeArrowheads="1"/>
            </p:cNvSpPr>
            <p:nvPr/>
          </p:nvSpPr>
          <p:spPr bwMode="auto">
            <a:xfrm>
              <a:off x="1519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0" name="Oval 50"/>
            <p:cNvSpPr>
              <a:spLocks noChangeArrowheads="1"/>
            </p:cNvSpPr>
            <p:nvPr/>
          </p:nvSpPr>
          <p:spPr bwMode="auto">
            <a:xfrm>
              <a:off x="1723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1" name="Oval 51"/>
            <p:cNvSpPr>
              <a:spLocks noChangeArrowheads="1"/>
            </p:cNvSpPr>
            <p:nvPr/>
          </p:nvSpPr>
          <p:spPr bwMode="auto">
            <a:xfrm>
              <a:off x="1840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2" name="Oval 52"/>
            <p:cNvSpPr>
              <a:spLocks noChangeArrowheads="1"/>
            </p:cNvSpPr>
            <p:nvPr/>
          </p:nvSpPr>
          <p:spPr bwMode="auto">
            <a:xfrm>
              <a:off x="1811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3" name="Oval 53"/>
            <p:cNvSpPr>
              <a:spLocks noChangeArrowheads="1"/>
            </p:cNvSpPr>
            <p:nvPr/>
          </p:nvSpPr>
          <p:spPr bwMode="auto">
            <a:xfrm>
              <a:off x="178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4" name="Oval 54"/>
            <p:cNvSpPr>
              <a:spLocks noChangeArrowheads="1"/>
            </p:cNvSpPr>
            <p:nvPr/>
          </p:nvSpPr>
          <p:spPr bwMode="auto">
            <a:xfrm>
              <a:off x="175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5" name="Oval 55"/>
            <p:cNvSpPr>
              <a:spLocks noChangeArrowheads="1"/>
            </p:cNvSpPr>
            <p:nvPr/>
          </p:nvSpPr>
          <p:spPr bwMode="auto">
            <a:xfrm>
              <a:off x="1694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6" name="Oval 56"/>
            <p:cNvSpPr>
              <a:spLocks noChangeArrowheads="1"/>
            </p:cNvSpPr>
            <p:nvPr/>
          </p:nvSpPr>
          <p:spPr bwMode="auto">
            <a:xfrm>
              <a:off x="1665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7" name="Oval 57"/>
            <p:cNvSpPr>
              <a:spLocks noChangeArrowheads="1"/>
            </p:cNvSpPr>
            <p:nvPr/>
          </p:nvSpPr>
          <p:spPr bwMode="auto">
            <a:xfrm>
              <a:off x="163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8" name="Oval 58"/>
            <p:cNvSpPr>
              <a:spLocks noChangeArrowheads="1"/>
            </p:cNvSpPr>
            <p:nvPr/>
          </p:nvSpPr>
          <p:spPr bwMode="auto">
            <a:xfrm>
              <a:off x="160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9" name="Oval 59"/>
            <p:cNvSpPr>
              <a:spLocks noChangeArrowheads="1"/>
            </p:cNvSpPr>
            <p:nvPr/>
          </p:nvSpPr>
          <p:spPr bwMode="auto">
            <a:xfrm>
              <a:off x="1577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0" name="Oval 60"/>
            <p:cNvSpPr>
              <a:spLocks noChangeArrowheads="1"/>
            </p:cNvSpPr>
            <p:nvPr/>
          </p:nvSpPr>
          <p:spPr bwMode="auto">
            <a:xfrm>
              <a:off x="1548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1" name="Oval 61"/>
            <p:cNvSpPr>
              <a:spLocks noChangeArrowheads="1"/>
            </p:cNvSpPr>
            <p:nvPr/>
          </p:nvSpPr>
          <p:spPr bwMode="auto">
            <a:xfrm>
              <a:off x="1519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2" name="Oval 62"/>
            <p:cNvSpPr>
              <a:spLocks noChangeArrowheads="1"/>
            </p:cNvSpPr>
            <p:nvPr/>
          </p:nvSpPr>
          <p:spPr bwMode="auto">
            <a:xfrm>
              <a:off x="1723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3" name="Oval 63"/>
            <p:cNvSpPr>
              <a:spLocks noChangeArrowheads="1"/>
            </p:cNvSpPr>
            <p:nvPr/>
          </p:nvSpPr>
          <p:spPr bwMode="auto">
            <a:xfrm>
              <a:off x="1840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4" name="Oval 64"/>
            <p:cNvSpPr>
              <a:spLocks noChangeArrowheads="1"/>
            </p:cNvSpPr>
            <p:nvPr/>
          </p:nvSpPr>
          <p:spPr bwMode="auto">
            <a:xfrm>
              <a:off x="1811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5" name="Oval 65"/>
            <p:cNvSpPr>
              <a:spLocks noChangeArrowheads="1"/>
            </p:cNvSpPr>
            <p:nvPr/>
          </p:nvSpPr>
          <p:spPr bwMode="auto">
            <a:xfrm>
              <a:off x="178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" name="Oval 66"/>
            <p:cNvSpPr>
              <a:spLocks noChangeArrowheads="1"/>
            </p:cNvSpPr>
            <p:nvPr/>
          </p:nvSpPr>
          <p:spPr bwMode="auto">
            <a:xfrm>
              <a:off x="175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7" name="Oval 67"/>
            <p:cNvSpPr>
              <a:spLocks noChangeArrowheads="1"/>
            </p:cNvSpPr>
            <p:nvPr/>
          </p:nvSpPr>
          <p:spPr bwMode="auto">
            <a:xfrm>
              <a:off x="1694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8" name="Oval 68"/>
            <p:cNvSpPr>
              <a:spLocks noChangeArrowheads="1"/>
            </p:cNvSpPr>
            <p:nvPr/>
          </p:nvSpPr>
          <p:spPr bwMode="auto">
            <a:xfrm>
              <a:off x="1665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9" name="Oval 69"/>
            <p:cNvSpPr>
              <a:spLocks noChangeArrowheads="1"/>
            </p:cNvSpPr>
            <p:nvPr/>
          </p:nvSpPr>
          <p:spPr bwMode="auto">
            <a:xfrm>
              <a:off x="163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0" name="Oval 70"/>
            <p:cNvSpPr>
              <a:spLocks noChangeArrowheads="1"/>
            </p:cNvSpPr>
            <p:nvPr/>
          </p:nvSpPr>
          <p:spPr bwMode="auto">
            <a:xfrm>
              <a:off x="160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1" name="Oval 71"/>
            <p:cNvSpPr>
              <a:spLocks noChangeArrowheads="1"/>
            </p:cNvSpPr>
            <p:nvPr/>
          </p:nvSpPr>
          <p:spPr bwMode="auto">
            <a:xfrm>
              <a:off x="1577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2" name="Oval 72"/>
            <p:cNvSpPr>
              <a:spLocks noChangeArrowheads="1"/>
            </p:cNvSpPr>
            <p:nvPr/>
          </p:nvSpPr>
          <p:spPr bwMode="auto">
            <a:xfrm>
              <a:off x="1548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3" name="Oval 73"/>
            <p:cNvSpPr>
              <a:spLocks noChangeArrowheads="1"/>
            </p:cNvSpPr>
            <p:nvPr/>
          </p:nvSpPr>
          <p:spPr bwMode="auto">
            <a:xfrm>
              <a:off x="1519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4" name="Oval 74"/>
            <p:cNvSpPr>
              <a:spLocks noChangeArrowheads="1"/>
            </p:cNvSpPr>
            <p:nvPr/>
          </p:nvSpPr>
          <p:spPr bwMode="auto">
            <a:xfrm>
              <a:off x="1723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5" name="Oval 75"/>
            <p:cNvSpPr>
              <a:spLocks noChangeArrowheads="1"/>
            </p:cNvSpPr>
            <p:nvPr/>
          </p:nvSpPr>
          <p:spPr bwMode="auto">
            <a:xfrm>
              <a:off x="1840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" name="Oval 76"/>
            <p:cNvSpPr>
              <a:spLocks noChangeArrowheads="1"/>
            </p:cNvSpPr>
            <p:nvPr/>
          </p:nvSpPr>
          <p:spPr bwMode="auto">
            <a:xfrm>
              <a:off x="1811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7" name="Oval 77"/>
            <p:cNvSpPr>
              <a:spLocks noChangeArrowheads="1"/>
            </p:cNvSpPr>
            <p:nvPr/>
          </p:nvSpPr>
          <p:spPr bwMode="auto">
            <a:xfrm>
              <a:off x="178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8" name="Oval 78"/>
            <p:cNvSpPr>
              <a:spLocks noChangeArrowheads="1"/>
            </p:cNvSpPr>
            <p:nvPr/>
          </p:nvSpPr>
          <p:spPr bwMode="auto">
            <a:xfrm>
              <a:off x="175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9" name="Oval 79"/>
            <p:cNvSpPr>
              <a:spLocks noChangeArrowheads="1"/>
            </p:cNvSpPr>
            <p:nvPr/>
          </p:nvSpPr>
          <p:spPr bwMode="auto">
            <a:xfrm>
              <a:off x="1694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0" name="Oval 80"/>
            <p:cNvSpPr>
              <a:spLocks noChangeArrowheads="1"/>
            </p:cNvSpPr>
            <p:nvPr/>
          </p:nvSpPr>
          <p:spPr bwMode="auto">
            <a:xfrm>
              <a:off x="1665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1" name="Oval 81"/>
            <p:cNvSpPr>
              <a:spLocks noChangeArrowheads="1"/>
            </p:cNvSpPr>
            <p:nvPr/>
          </p:nvSpPr>
          <p:spPr bwMode="auto">
            <a:xfrm>
              <a:off x="163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2" name="Oval 82"/>
            <p:cNvSpPr>
              <a:spLocks noChangeArrowheads="1"/>
            </p:cNvSpPr>
            <p:nvPr/>
          </p:nvSpPr>
          <p:spPr bwMode="auto">
            <a:xfrm>
              <a:off x="160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3" name="Oval 83"/>
            <p:cNvSpPr>
              <a:spLocks noChangeArrowheads="1"/>
            </p:cNvSpPr>
            <p:nvPr/>
          </p:nvSpPr>
          <p:spPr bwMode="auto">
            <a:xfrm>
              <a:off x="1577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4" name="Oval 84"/>
            <p:cNvSpPr>
              <a:spLocks noChangeArrowheads="1"/>
            </p:cNvSpPr>
            <p:nvPr/>
          </p:nvSpPr>
          <p:spPr bwMode="auto">
            <a:xfrm>
              <a:off x="1548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5" name="Oval 85"/>
            <p:cNvSpPr>
              <a:spLocks noChangeArrowheads="1"/>
            </p:cNvSpPr>
            <p:nvPr/>
          </p:nvSpPr>
          <p:spPr bwMode="auto">
            <a:xfrm>
              <a:off x="1519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6" name="Oval 86"/>
            <p:cNvSpPr>
              <a:spLocks noChangeArrowheads="1"/>
            </p:cNvSpPr>
            <p:nvPr/>
          </p:nvSpPr>
          <p:spPr bwMode="auto">
            <a:xfrm>
              <a:off x="1723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7" name="Oval 87"/>
            <p:cNvSpPr>
              <a:spLocks noChangeArrowheads="1"/>
            </p:cNvSpPr>
            <p:nvPr/>
          </p:nvSpPr>
          <p:spPr bwMode="auto">
            <a:xfrm>
              <a:off x="1840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8" name="Oval 88"/>
            <p:cNvSpPr>
              <a:spLocks noChangeArrowheads="1"/>
            </p:cNvSpPr>
            <p:nvPr/>
          </p:nvSpPr>
          <p:spPr bwMode="auto">
            <a:xfrm>
              <a:off x="1811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0" name="Oval 89"/>
            <p:cNvSpPr>
              <a:spLocks noChangeArrowheads="1"/>
            </p:cNvSpPr>
            <p:nvPr/>
          </p:nvSpPr>
          <p:spPr bwMode="auto">
            <a:xfrm>
              <a:off x="178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1" name="Oval 90"/>
            <p:cNvSpPr>
              <a:spLocks noChangeArrowheads="1"/>
            </p:cNvSpPr>
            <p:nvPr/>
          </p:nvSpPr>
          <p:spPr bwMode="auto">
            <a:xfrm>
              <a:off x="175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2" name="Oval 91"/>
            <p:cNvSpPr>
              <a:spLocks noChangeArrowheads="1"/>
            </p:cNvSpPr>
            <p:nvPr/>
          </p:nvSpPr>
          <p:spPr bwMode="auto">
            <a:xfrm>
              <a:off x="1694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3" name="Oval 92"/>
            <p:cNvSpPr>
              <a:spLocks noChangeArrowheads="1"/>
            </p:cNvSpPr>
            <p:nvPr/>
          </p:nvSpPr>
          <p:spPr bwMode="auto">
            <a:xfrm>
              <a:off x="1665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4" name="Oval 93"/>
            <p:cNvSpPr>
              <a:spLocks noChangeArrowheads="1"/>
            </p:cNvSpPr>
            <p:nvPr/>
          </p:nvSpPr>
          <p:spPr bwMode="auto">
            <a:xfrm>
              <a:off x="163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5" name="Oval 94"/>
            <p:cNvSpPr>
              <a:spLocks noChangeArrowheads="1"/>
            </p:cNvSpPr>
            <p:nvPr/>
          </p:nvSpPr>
          <p:spPr bwMode="auto">
            <a:xfrm>
              <a:off x="160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6" name="Oval 95"/>
            <p:cNvSpPr>
              <a:spLocks noChangeArrowheads="1"/>
            </p:cNvSpPr>
            <p:nvPr/>
          </p:nvSpPr>
          <p:spPr bwMode="auto">
            <a:xfrm>
              <a:off x="1577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" name="Oval 96"/>
            <p:cNvSpPr>
              <a:spLocks noChangeArrowheads="1"/>
            </p:cNvSpPr>
            <p:nvPr/>
          </p:nvSpPr>
          <p:spPr bwMode="auto">
            <a:xfrm>
              <a:off x="1548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8" name="Oval 97"/>
            <p:cNvSpPr>
              <a:spLocks noChangeArrowheads="1"/>
            </p:cNvSpPr>
            <p:nvPr/>
          </p:nvSpPr>
          <p:spPr bwMode="auto">
            <a:xfrm>
              <a:off x="1519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9" name="Oval 98"/>
            <p:cNvSpPr>
              <a:spLocks noChangeArrowheads="1"/>
            </p:cNvSpPr>
            <p:nvPr/>
          </p:nvSpPr>
          <p:spPr bwMode="auto">
            <a:xfrm>
              <a:off x="1723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4" name="Left Brace 2563"/>
          <p:cNvSpPr/>
          <p:nvPr/>
        </p:nvSpPr>
        <p:spPr>
          <a:xfrm>
            <a:off x="1419163" y="5414054"/>
            <a:ext cx="361540" cy="1720154"/>
          </a:xfrm>
          <a:prstGeom prst="leftBrace">
            <a:avLst>
              <a:gd name="adj1" fmla="val 2940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65783" y="10277125"/>
            <a:ext cx="2137080" cy="683194"/>
            <a:chOff x="265783" y="11606018"/>
            <a:chExt cx="2137080" cy="683194"/>
          </a:xfrm>
        </p:grpSpPr>
        <p:sp>
          <p:nvSpPr>
            <p:cNvPr id="2431" name="AutoShape 157"/>
            <p:cNvSpPr>
              <a:spLocks noChangeArrowheads="1"/>
            </p:cNvSpPr>
            <p:nvPr/>
          </p:nvSpPr>
          <p:spPr bwMode="auto">
            <a:xfrm>
              <a:off x="265783" y="11606018"/>
              <a:ext cx="2137080" cy="68319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432" name="Line 194"/>
            <p:cNvSpPr>
              <a:spLocks noChangeShapeType="1"/>
            </p:cNvSpPr>
            <p:nvPr/>
          </p:nvSpPr>
          <p:spPr bwMode="auto">
            <a:xfrm flipV="1">
              <a:off x="518685" y="11828954"/>
              <a:ext cx="66548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3" name="Oval 195"/>
            <p:cNvSpPr>
              <a:spLocks noChangeArrowheads="1"/>
            </p:cNvSpPr>
            <p:nvPr/>
          </p:nvSpPr>
          <p:spPr bwMode="auto">
            <a:xfrm>
              <a:off x="429990" y="11783409"/>
              <a:ext cx="89894" cy="89894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434" name="Line 201"/>
            <p:cNvSpPr>
              <a:spLocks noChangeShapeType="1"/>
            </p:cNvSpPr>
            <p:nvPr/>
          </p:nvSpPr>
          <p:spPr bwMode="auto">
            <a:xfrm>
              <a:off x="513892" y="12092644"/>
              <a:ext cx="83464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5" name="Oval 202"/>
            <p:cNvSpPr>
              <a:spLocks noChangeArrowheads="1"/>
            </p:cNvSpPr>
            <p:nvPr/>
          </p:nvSpPr>
          <p:spPr bwMode="auto">
            <a:xfrm>
              <a:off x="425195" y="12047098"/>
              <a:ext cx="89894" cy="89894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436" name="Line 194"/>
            <p:cNvSpPr>
              <a:spLocks noChangeShapeType="1"/>
            </p:cNvSpPr>
            <p:nvPr/>
          </p:nvSpPr>
          <p:spPr bwMode="auto">
            <a:xfrm>
              <a:off x="1699624" y="11828955"/>
              <a:ext cx="51386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" name="AutoShape 165"/>
            <p:cNvSpPr>
              <a:spLocks noChangeArrowheads="1"/>
            </p:cNvSpPr>
            <p:nvPr/>
          </p:nvSpPr>
          <p:spPr bwMode="auto">
            <a:xfrm rot="5400000">
              <a:off x="1235440" y="12063877"/>
              <a:ext cx="207356" cy="6112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440" name="Oval 2439"/>
            <p:cNvSpPr/>
            <p:nvPr/>
          </p:nvSpPr>
          <p:spPr bwMode="auto">
            <a:xfrm>
              <a:off x="1150311" y="11714646"/>
              <a:ext cx="79684" cy="217139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41" name="Oval 2440"/>
            <p:cNvSpPr/>
            <p:nvPr/>
          </p:nvSpPr>
          <p:spPr bwMode="auto">
            <a:xfrm>
              <a:off x="1184167" y="11977117"/>
              <a:ext cx="79684" cy="217139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42" name="Line 194"/>
            <p:cNvSpPr>
              <a:spLocks noChangeShapeType="1"/>
            </p:cNvSpPr>
            <p:nvPr/>
          </p:nvSpPr>
          <p:spPr bwMode="auto">
            <a:xfrm>
              <a:off x="1699624" y="12092644"/>
              <a:ext cx="51386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43" name="Text Box 324"/>
          <p:cNvSpPr txBox="1">
            <a:spLocks noChangeArrowheads="1"/>
          </p:cNvSpPr>
          <p:nvPr/>
        </p:nvSpPr>
        <p:spPr bwMode="auto">
          <a:xfrm>
            <a:off x="251462" y="10923051"/>
            <a:ext cx="2194143" cy="452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Homozygous knockout</a:t>
            </a:r>
          </a:p>
          <a:p>
            <a:r>
              <a:rPr lang="en-GB" sz="1000" dirty="0" smtClean="0">
                <a:solidFill>
                  <a:srgbClr val="000000"/>
                </a:solidFill>
              </a:rPr>
              <a:t>(QC: Tamoxifen plate)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2444" name="Text Box 324"/>
          <p:cNvSpPr txBox="1">
            <a:spLocks noChangeArrowheads="1"/>
          </p:cNvSpPr>
          <p:nvPr/>
        </p:nvSpPr>
        <p:spPr bwMode="auto">
          <a:xfrm>
            <a:off x="265783" y="11849797"/>
            <a:ext cx="2263206" cy="608903"/>
          </a:xfrm>
          <a:prstGeom prst="rect">
            <a:avLst/>
          </a:prstGeom>
          <a:noFill/>
          <a:ln w="9525" cap="flat">
            <a:solidFill>
              <a:srgbClr val="000000">
                <a:alpha val="50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b="1" dirty="0" smtClean="0">
                <a:solidFill>
                  <a:srgbClr val="000000"/>
                </a:solidFill>
              </a:rPr>
              <a:t>QC</a:t>
            </a:r>
            <a:r>
              <a:rPr lang="en-GB" sz="1000" dirty="0" smtClean="0">
                <a:solidFill>
                  <a:srgbClr val="000000"/>
                </a:solidFill>
              </a:rPr>
              <a:t>:</a:t>
            </a:r>
          </a:p>
          <a:p>
            <a:r>
              <a:rPr lang="en-GB" sz="1000" dirty="0" smtClean="0">
                <a:solidFill>
                  <a:srgbClr val="000000"/>
                </a:solidFill>
              </a:rPr>
              <a:t>Tamoxifen: 	CR = 0	DR = 0</a:t>
            </a:r>
          </a:p>
          <a:p>
            <a:r>
              <a:rPr lang="en-GB" sz="1000" dirty="0" smtClean="0">
                <a:solidFill>
                  <a:srgbClr val="000000"/>
                </a:solidFill>
              </a:rPr>
              <a:t>Control:	CR = 1	DR = 0</a:t>
            </a:r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695481" y="12484424"/>
            <a:ext cx="774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Version 1.0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8486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Rectangle 2326"/>
          <p:cNvSpPr/>
          <p:nvPr/>
        </p:nvSpPr>
        <p:spPr>
          <a:xfrm>
            <a:off x="2633774" y="2422833"/>
            <a:ext cx="579475" cy="2705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5" name="Rectangle 1114"/>
          <p:cNvSpPr/>
          <p:nvPr/>
        </p:nvSpPr>
        <p:spPr>
          <a:xfrm>
            <a:off x="2600400" y="1245950"/>
            <a:ext cx="579475" cy="2705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8" name="Group 1107"/>
          <p:cNvGrpSpPr/>
          <p:nvPr/>
        </p:nvGrpSpPr>
        <p:grpSpPr>
          <a:xfrm>
            <a:off x="3237061" y="1312929"/>
            <a:ext cx="574675" cy="412750"/>
            <a:chOff x="3237061" y="1185924"/>
            <a:chExt cx="574675" cy="412750"/>
          </a:xfrm>
        </p:grpSpPr>
        <p:sp>
          <p:nvSpPr>
            <p:cNvPr id="5" name="AutoShape 2"/>
            <p:cNvSpPr>
              <a:spLocks noChangeArrowheads="1"/>
            </p:cNvSpPr>
            <p:nvPr/>
          </p:nvSpPr>
          <p:spPr bwMode="auto">
            <a:xfrm>
              <a:off x="3237061" y="1185924"/>
              <a:ext cx="574675" cy="41275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3756174" y="12462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3710136" y="12462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3664099" y="12462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3616474" y="12462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524399" y="12462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3478361" y="12462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3432324" y="12462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3384699" y="12462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3338661" y="12462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3292624" y="12462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3246586" y="12462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3570436" y="12462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3756174" y="15351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3710136" y="15351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3664099" y="15351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18"/>
            <p:cNvSpPr>
              <a:spLocks noChangeArrowheads="1"/>
            </p:cNvSpPr>
            <p:nvPr/>
          </p:nvSpPr>
          <p:spPr bwMode="auto">
            <a:xfrm>
              <a:off x="3616474" y="15351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19"/>
            <p:cNvSpPr>
              <a:spLocks noChangeArrowheads="1"/>
            </p:cNvSpPr>
            <p:nvPr/>
          </p:nvSpPr>
          <p:spPr bwMode="auto">
            <a:xfrm>
              <a:off x="3524399" y="15351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0"/>
            <p:cNvSpPr>
              <a:spLocks noChangeArrowheads="1"/>
            </p:cNvSpPr>
            <p:nvPr/>
          </p:nvSpPr>
          <p:spPr bwMode="auto">
            <a:xfrm>
              <a:off x="3478361" y="15351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3432324" y="15351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auto">
            <a:xfrm>
              <a:off x="3384699" y="15351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auto">
            <a:xfrm>
              <a:off x="3338661" y="15351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auto">
            <a:xfrm>
              <a:off x="3292624" y="15351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3246586" y="15351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3570436" y="15351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27"/>
            <p:cNvSpPr>
              <a:spLocks noChangeArrowheads="1"/>
            </p:cNvSpPr>
            <p:nvPr/>
          </p:nvSpPr>
          <p:spPr bwMode="auto">
            <a:xfrm>
              <a:off x="3756174" y="14875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3710136" y="1487549"/>
              <a:ext cx="44450" cy="46038"/>
            </a:xfrm>
            <a:prstGeom prst="ellipse">
              <a:avLst/>
            </a:prstGeom>
            <a:solidFill>
              <a:schemeClr val="accent1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29"/>
            <p:cNvSpPr>
              <a:spLocks noChangeArrowheads="1"/>
            </p:cNvSpPr>
            <p:nvPr/>
          </p:nvSpPr>
          <p:spPr bwMode="auto">
            <a:xfrm>
              <a:off x="3664099" y="14875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3616474" y="14875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3524399" y="14875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3478361" y="14875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3"/>
            <p:cNvSpPr>
              <a:spLocks noChangeArrowheads="1"/>
            </p:cNvSpPr>
            <p:nvPr/>
          </p:nvSpPr>
          <p:spPr bwMode="auto">
            <a:xfrm>
              <a:off x="3432324" y="14875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4"/>
            <p:cNvSpPr>
              <a:spLocks noChangeArrowheads="1"/>
            </p:cNvSpPr>
            <p:nvPr/>
          </p:nvSpPr>
          <p:spPr bwMode="auto">
            <a:xfrm>
              <a:off x="3384699" y="14875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5"/>
            <p:cNvSpPr>
              <a:spLocks noChangeArrowheads="1"/>
            </p:cNvSpPr>
            <p:nvPr/>
          </p:nvSpPr>
          <p:spPr bwMode="auto">
            <a:xfrm>
              <a:off x="3338661" y="14875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6"/>
            <p:cNvSpPr>
              <a:spLocks noChangeArrowheads="1"/>
            </p:cNvSpPr>
            <p:nvPr/>
          </p:nvSpPr>
          <p:spPr bwMode="auto">
            <a:xfrm>
              <a:off x="3292624" y="14875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7"/>
            <p:cNvSpPr>
              <a:spLocks noChangeArrowheads="1"/>
            </p:cNvSpPr>
            <p:nvPr/>
          </p:nvSpPr>
          <p:spPr bwMode="auto">
            <a:xfrm>
              <a:off x="3246586" y="14875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38"/>
            <p:cNvSpPr>
              <a:spLocks noChangeArrowheads="1"/>
            </p:cNvSpPr>
            <p:nvPr/>
          </p:nvSpPr>
          <p:spPr bwMode="auto">
            <a:xfrm>
              <a:off x="3570436" y="14875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39"/>
            <p:cNvSpPr>
              <a:spLocks noChangeArrowheads="1"/>
            </p:cNvSpPr>
            <p:nvPr/>
          </p:nvSpPr>
          <p:spPr bwMode="auto">
            <a:xfrm>
              <a:off x="3756174" y="14399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40"/>
            <p:cNvSpPr>
              <a:spLocks noChangeArrowheads="1"/>
            </p:cNvSpPr>
            <p:nvPr/>
          </p:nvSpPr>
          <p:spPr bwMode="auto">
            <a:xfrm>
              <a:off x="3710136" y="14399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41"/>
            <p:cNvSpPr>
              <a:spLocks noChangeArrowheads="1"/>
            </p:cNvSpPr>
            <p:nvPr/>
          </p:nvSpPr>
          <p:spPr bwMode="auto">
            <a:xfrm>
              <a:off x="3664099" y="14399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42"/>
            <p:cNvSpPr>
              <a:spLocks noChangeArrowheads="1"/>
            </p:cNvSpPr>
            <p:nvPr/>
          </p:nvSpPr>
          <p:spPr bwMode="auto">
            <a:xfrm>
              <a:off x="3616474" y="14399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43"/>
            <p:cNvSpPr>
              <a:spLocks noChangeArrowheads="1"/>
            </p:cNvSpPr>
            <p:nvPr/>
          </p:nvSpPr>
          <p:spPr bwMode="auto">
            <a:xfrm>
              <a:off x="3524399" y="14399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44"/>
            <p:cNvSpPr>
              <a:spLocks noChangeArrowheads="1"/>
            </p:cNvSpPr>
            <p:nvPr/>
          </p:nvSpPr>
          <p:spPr bwMode="auto">
            <a:xfrm>
              <a:off x="3478361" y="14399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45"/>
            <p:cNvSpPr>
              <a:spLocks noChangeArrowheads="1"/>
            </p:cNvSpPr>
            <p:nvPr/>
          </p:nvSpPr>
          <p:spPr bwMode="auto">
            <a:xfrm>
              <a:off x="3432324" y="14399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46"/>
            <p:cNvSpPr>
              <a:spLocks noChangeArrowheads="1"/>
            </p:cNvSpPr>
            <p:nvPr/>
          </p:nvSpPr>
          <p:spPr bwMode="auto">
            <a:xfrm>
              <a:off x="3384699" y="14399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47"/>
            <p:cNvSpPr>
              <a:spLocks noChangeArrowheads="1"/>
            </p:cNvSpPr>
            <p:nvPr/>
          </p:nvSpPr>
          <p:spPr bwMode="auto">
            <a:xfrm>
              <a:off x="3338661" y="14399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48"/>
            <p:cNvSpPr>
              <a:spLocks noChangeArrowheads="1"/>
            </p:cNvSpPr>
            <p:nvPr/>
          </p:nvSpPr>
          <p:spPr bwMode="auto">
            <a:xfrm>
              <a:off x="3292624" y="14399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Oval 49"/>
            <p:cNvSpPr>
              <a:spLocks noChangeArrowheads="1"/>
            </p:cNvSpPr>
            <p:nvPr/>
          </p:nvSpPr>
          <p:spPr bwMode="auto">
            <a:xfrm>
              <a:off x="3246586" y="14399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50"/>
            <p:cNvSpPr>
              <a:spLocks noChangeArrowheads="1"/>
            </p:cNvSpPr>
            <p:nvPr/>
          </p:nvSpPr>
          <p:spPr bwMode="auto">
            <a:xfrm>
              <a:off x="3570436" y="14399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51"/>
            <p:cNvSpPr>
              <a:spLocks noChangeArrowheads="1"/>
            </p:cNvSpPr>
            <p:nvPr/>
          </p:nvSpPr>
          <p:spPr bwMode="auto">
            <a:xfrm>
              <a:off x="3756174" y="139071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52"/>
            <p:cNvSpPr>
              <a:spLocks noChangeArrowheads="1"/>
            </p:cNvSpPr>
            <p:nvPr/>
          </p:nvSpPr>
          <p:spPr bwMode="auto">
            <a:xfrm>
              <a:off x="3710136" y="139071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53"/>
            <p:cNvSpPr>
              <a:spLocks noChangeArrowheads="1"/>
            </p:cNvSpPr>
            <p:nvPr/>
          </p:nvSpPr>
          <p:spPr bwMode="auto">
            <a:xfrm>
              <a:off x="3664099" y="139071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54"/>
            <p:cNvSpPr>
              <a:spLocks noChangeArrowheads="1"/>
            </p:cNvSpPr>
            <p:nvPr/>
          </p:nvSpPr>
          <p:spPr bwMode="auto">
            <a:xfrm>
              <a:off x="3616474" y="139071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55"/>
            <p:cNvSpPr>
              <a:spLocks noChangeArrowheads="1"/>
            </p:cNvSpPr>
            <p:nvPr/>
          </p:nvSpPr>
          <p:spPr bwMode="auto">
            <a:xfrm>
              <a:off x="3524399" y="139071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56"/>
            <p:cNvSpPr>
              <a:spLocks noChangeArrowheads="1"/>
            </p:cNvSpPr>
            <p:nvPr/>
          </p:nvSpPr>
          <p:spPr bwMode="auto">
            <a:xfrm>
              <a:off x="3478361" y="139071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57"/>
            <p:cNvSpPr>
              <a:spLocks noChangeArrowheads="1"/>
            </p:cNvSpPr>
            <p:nvPr/>
          </p:nvSpPr>
          <p:spPr bwMode="auto">
            <a:xfrm>
              <a:off x="3432324" y="139071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58"/>
            <p:cNvSpPr>
              <a:spLocks noChangeArrowheads="1"/>
            </p:cNvSpPr>
            <p:nvPr/>
          </p:nvSpPr>
          <p:spPr bwMode="auto">
            <a:xfrm>
              <a:off x="3384699" y="139071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59"/>
            <p:cNvSpPr>
              <a:spLocks noChangeArrowheads="1"/>
            </p:cNvSpPr>
            <p:nvPr/>
          </p:nvSpPr>
          <p:spPr bwMode="auto">
            <a:xfrm>
              <a:off x="3338661" y="139071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60"/>
            <p:cNvSpPr>
              <a:spLocks noChangeArrowheads="1"/>
            </p:cNvSpPr>
            <p:nvPr/>
          </p:nvSpPr>
          <p:spPr bwMode="auto">
            <a:xfrm>
              <a:off x="3292624" y="139071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61"/>
            <p:cNvSpPr>
              <a:spLocks noChangeArrowheads="1"/>
            </p:cNvSpPr>
            <p:nvPr/>
          </p:nvSpPr>
          <p:spPr bwMode="auto">
            <a:xfrm>
              <a:off x="3246586" y="139071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62"/>
            <p:cNvSpPr>
              <a:spLocks noChangeArrowheads="1"/>
            </p:cNvSpPr>
            <p:nvPr/>
          </p:nvSpPr>
          <p:spPr bwMode="auto">
            <a:xfrm>
              <a:off x="3570436" y="139071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Oval 63"/>
            <p:cNvSpPr>
              <a:spLocks noChangeArrowheads="1"/>
            </p:cNvSpPr>
            <p:nvPr/>
          </p:nvSpPr>
          <p:spPr bwMode="auto">
            <a:xfrm>
              <a:off x="3756174" y="134308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Oval 64"/>
            <p:cNvSpPr>
              <a:spLocks noChangeArrowheads="1"/>
            </p:cNvSpPr>
            <p:nvPr/>
          </p:nvSpPr>
          <p:spPr bwMode="auto">
            <a:xfrm>
              <a:off x="3710136" y="134308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Oval 65"/>
            <p:cNvSpPr>
              <a:spLocks noChangeArrowheads="1"/>
            </p:cNvSpPr>
            <p:nvPr/>
          </p:nvSpPr>
          <p:spPr bwMode="auto">
            <a:xfrm>
              <a:off x="3664099" y="134308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66"/>
            <p:cNvSpPr>
              <a:spLocks noChangeArrowheads="1"/>
            </p:cNvSpPr>
            <p:nvPr/>
          </p:nvSpPr>
          <p:spPr bwMode="auto">
            <a:xfrm>
              <a:off x="3616474" y="134308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67"/>
            <p:cNvSpPr>
              <a:spLocks noChangeArrowheads="1"/>
            </p:cNvSpPr>
            <p:nvPr/>
          </p:nvSpPr>
          <p:spPr bwMode="auto">
            <a:xfrm>
              <a:off x="3524399" y="134308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Oval 68"/>
            <p:cNvSpPr>
              <a:spLocks noChangeArrowheads="1"/>
            </p:cNvSpPr>
            <p:nvPr/>
          </p:nvSpPr>
          <p:spPr bwMode="auto">
            <a:xfrm>
              <a:off x="3478361" y="134308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69"/>
            <p:cNvSpPr>
              <a:spLocks noChangeArrowheads="1"/>
            </p:cNvSpPr>
            <p:nvPr/>
          </p:nvSpPr>
          <p:spPr bwMode="auto">
            <a:xfrm>
              <a:off x="3432324" y="134308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Oval 70"/>
            <p:cNvSpPr>
              <a:spLocks noChangeArrowheads="1"/>
            </p:cNvSpPr>
            <p:nvPr/>
          </p:nvSpPr>
          <p:spPr bwMode="auto">
            <a:xfrm>
              <a:off x="3384699" y="134308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71"/>
            <p:cNvSpPr>
              <a:spLocks noChangeArrowheads="1"/>
            </p:cNvSpPr>
            <p:nvPr/>
          </p:nvSpPr>
          <p:spPr bwMode="auto">
            <a:xfrm>
              <a:off x="3338661" y="134308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3292624" y="134308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73"/>
            <p:cNvSpPr>
              <a:spLocks noChangeArrowheads="1"/>
            </p:cNvSpPr>
            <p:nvPr/>
          </p:nvSpPr>
          <p:spPr bwMode="auto">
            <a:xfrm>
              <a:off x="3246586" y="134308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74"/>
            <p:cNvSpPr>
              <a:spLocks noChangeArrowheads="1"/>
            </p:cNvSpPr>
            <p:nvPr/>
          </p:nvSpPr>
          <p:spPr bwMode="auto">
            <a:xfrm>
              <a:off x="3570436" y="134308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75"/>
            <p:cNvSpPr>
              <a:spLocks noChangeArrowheads="1"/>
            </p:cNvSpPr>
            <p:nvPr/>
          </p:nvSpPr>
          <p:spPr bwMode="auto">
            <a:xfrm>
              <a:off x="3756174" y="12938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76"/>
            <p:cNvSpPr>
              <a:spLocks noChangeArrowheads="1"/>
            </p:cNvSpPr>
            <p:nvPr/>
          </p:nvSpPr>
          <p:spPr bwMode="auto">
            <a:xfrm>
              <a:off x="3710136" y="12938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77"/>
            <p:cNvSpPr>
              <a:spLocks noChangeArrowheads="1"/>
            </p:cNvSpPr>
            <p:nvPr/>
          </p:nvSpPr>
          <p:spPr bwMode="auto">
            <a:xfrm>
              <a:off x="3664099" y="12938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78"/>
            <p:cNvSpPr>
              <a:spLocks noChangeArrowheads="1"/>
            </p:cNvSpPr>
            <p:nvPr/>
          </p:nvSpPr>
          <p:spPr bwMode="auto">
            <a:xfrm>
              <a:off x="3616474" y="12938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79"/>
            <p:cNvSpPr>
              <a:spLocks noChangeArrowheads="1"/>
            </p:cNvSpPr>
            <p:nvPr/>
          </p:nvSpPr>
          <p:spPr bwMode="auto">
            <a:xfrm>
              <a:off x="3524399" y="12938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80"/>
            <p:cNvSpPr>
              <a:spLocks noChangeArrowheads="1"/>
            </p:cNvSpPr>
            <p:nvPr/>
          </p:nvSpPr>
          <p:spPr bwMode="auto">
            <a:xfrm>
              <a:off x="3478361" y="12938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81"/>
            <p:cNvSpPr>
              <a:spLocks noChangeArrowheads="1"/>
            </p:cNvSpPr>
            <p:nvPr/>
          </p:nvSpPr>
          <p:spPr bwMode="auto">
            <a:xfrm>
              <a:off x="3432324" y="12938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82"/>
            <p:cNvSpPr>
              <a:spLocks noChangeArrowheads="1"/>
            </p:cNvSpPr>
            <p:nvPr/>
          </p:nvSpPr>
          <p:spPr bwMode="auto">
            <a:xfrm>
              <a:off x="3384699" y="12938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Oval 83"/>
            <p:cNvSpPr>
              <a:spLocks noChangeArrowheads="1"/>
            </p:cNvSpPr>
            <p:nvPr/>
          </p:nvSpPr>
          <p:spPr bwMode="auto">
            <a:xfrm>
              <a:off x="3338661" y="12938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84"/>
            <p:cNvSpPr>
              <a:spLocks noChangeArrowheads="1"/>
            </p:cNvSpPr>
            <p:nvPr/>
          </p:nvSpPr>
          <p:spPr bwMode="auto">
            <a:xfrm>
              <a:off x="3292624" y="12938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85"/>
            <p:cNvSpPr>
              <a:spLocks noChangeArrowheads="1"/>
            </p:cNvSpPr>
            <p:nvPr/>
          </p:nvSpPr>
          <p:spPr bwMode="auto">
            <a:xfrm>
              <a:off x="3246586" y="12938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Oval 86"/>
            <p:cNvSpPr>
              <a:spLocks noChangeArrowheads="1"/>
            </p:cNvSpPr>
            <p:nvPr/>
          </p:nvSpPr>
          <p:spPr bwMode="auto">
            <a:xfrm>
              <a:off x="3570436" y="12938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Oval 87"/>
            <p:cNvSpPr>
              <a:spLocks noChangeArrowheads="1"/>
            </p:cNvSpPr>
            <p:nvPr/>
          </p:nvSpPr>
          <p:spPr bwMode="auto">
            <a:xfrm>
              <a:off x="3756174" y="11986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Oval 88"/>
            <p:cNvSpPr>
              <a:spLocks noChangeArrowheads="1"/>
            </p:cNvSpPr>
            <p:nvPr/>
          </p:nvSpPr>
          <p:spPr bwMode="auto">
            <a:xfrm>
              <a:off x="3710136" y="11986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Oval 89"/>
            <p:cNvSpPr>
              <a:spLocks noChangeArrowheads="1"/>
            </p:cNvSpPr>
            <p:nvPr/>
          </p:nvSpPr>
          <p:spPr bwMode="auto">
            <a:xfrm>
              <a:off x="3664099" y="11986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Oval 90"/>
            <p:cNvSpPr>
              <a:spLocks noChangeArrowheads="1"/>
            </p:cNvSpPr>
            <p:nvPr/>
          </p:nvSpPr>
          <p:spPr bwMode="auto">
            <a:xfrm>
              <a:off x="3616474" y="11986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Oval 91"/>
            <p:cNvSpPr>
              <a:spLocks noChangeArrowheads="1"/>
            </p:cNvSpPr>
            <p:nvPr/>
          </p:nvSpPr>
          <p:spPr bwMode="auto">
            <a:xfrm>
              <a:off x="3524399" y="11986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Oval 92"/>
            <p:cNvSpPr>
              <a:spLocks noChangeArrowheads="1"/>
            </p:cNvSpPr>
            <p:nvPr/>
          </p:nvSpPr>
          <p:spPr bwMode="auto">
            <a:xfrm>
              <a:off x="3478361" y="11986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Oval 93"/>
            <p:cNvSpPr>
              <a:spLocks noChangeArrowheads="1"/>
            </p:cNvSpPr>
            <p:nvPr/>
          </p:nvSpPr>
          <p:spPr bwMode="auto">
            <a:xfrm>
              <a:off x="3432324" y="11986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Oval 94"/>
            <p:cNvSpPr>
              <a:spLocks noChangeArrowheads="1"/>
            </p:cNvSpPr>
            <p:nvPr/>
          </p:nvSpPr>
          <p:spPr bwMode="auto">
            <a:xfrm>
              <a:off x="3384699" y="11986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Oval 95"/>
            <p:cNvSpPr>
              <a:spLocks noChangeArrowheads="1"/>
            </p:cNvSpPr>
            <p:nvPr/>
          </p:nvSpPr>
          <p:spPr bwMode="auto">
            <a:xfrm>
              <a:off x="3338661" y="11986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Oval 96"/>
            <p:cNvSpPr>
              <a:spLocks noChangeArrowheads="1"/>
            </p:cNvSpPr>
            <p:nvPr/>
          </p:nvSpPr>
          <p:spPr bwMode="auto">
            <a:xfrm>
              <a:off x="3292624" y="11986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Oval 97"/>
            <p:cNvSpPr>
              <a:spLocks noChangeArrowheads="1"/>
            </p:cNvSpPr>
            <p:nvPr/>
          </p:nvSpPr>
          <p:spPr bwMode="auto">
            <a:xfrm>
              <a:off x="3246586" y="11986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Oval 98"/>
            <p:cNvSpPr>
              <a:spLocks noChangeArrowheads="1"/>
            </p:cNvSpPr>
            <p:nvPr/>
          </p:nvSpPr>
          <p:spPr bwMode="auto">
            <a:xfrm>
              <a:off x="3570436" y="11986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" name="Text Box 324"/>
          <p:cNvSpPr txBox="1">
            <a:spLocks noChangeArrowheads="1"/>
          </p:cNvSpPr>
          <p:nvPr/>
        </p:nvSpPr>
        <p:spPr bwMode="auto">
          <a:xfrm>
            <a:off x="2594583" y="2372127"/>
            <a:ext cx="648071" cy="383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pPr algn="ctr"/>
            <a:r>
              <a:rPr lang="en-GB" sz="1600" b="1" i="1" dirty="0" smtClean="0">
                <a:solidFill>
                  <a:srgbClr val="000000"/>
                </a:solidFill>
              </a:rPr>
              <a:t>‘FEP’</a:t>
            </a:r>
          </a:p>
        </p:txBody>
      </p:sp>
      <p:sp>
        <p:nvSpPr>
          <p:cNvPr id="103" name="Down Arrow 102"/>
          <p:cNvSpPr/>
          <p:nvPr/>
        </p:nvSpPr>
        <p:spPr bwMode="auto">
          <a:xfrm rot="16200000">
            <a:off x="4053168" y="1339285"/>
            <a:ext cx="144016" cy="360040"/>
          </a:xfrm>
          <a:prstGeom prst="downArrow">
            <a:avLst>
              <a:gd name="adj1" fmla="val 50000"/>
              <a:gd name="adj2" fmla="val 6763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pic>
        <p:nvPicPr>
          <p:cNvPr id="104" name="Picture 103" descr="dna_qc_e-ge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171" y="1303304"/>
            <a:ext cx="576000" cy="432000"/>
          </a:xfrm>
          <a:prstGeom prst="rect">
            <a:avLst/>
          </a:prstGeom>
        </p:spPr>
      </p:pic>
      <p:pic>
        <p:nvPicPr>
          <p:cNvPr id="105" name="Picture 104" descr="fragment_dna_qc_e-gel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054" y="1312304"/>
            <a:ext cx="976616" cy="414000"/>
          </a:xfrm>
          <a:prstGeom prst="rect">
            <a:avLst/>
          </a:prstGeom>
        </p:spPr>
      </p:pic>
      <p:sp>
        <p:nvSpPr>
          <p:cNvPr id="106" name="Text Box 324"/>
          <p:cNvSpPr txBox="1">
            <a:spLocks noChangeArrowheads="1"/>
          </p:cNvSpPr>
          <p:nvPr/>
        </p:nvSpPr>
        <p:spPr bwMode="auto">
          <a:xfrm>
            <a:off x="6771046" y="1690148"/>
            <a:ext cx="1152128" cy="28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fail   weak   pass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107" name="Text Box 324"/>
          <p:cNvSpPr txBox="1">
            <a:spLocks noChangeArrowheads="1"/>
          </p:cNvSpPr>
          <p:nvPr/>
        </p:nvSpPr>
        <p:spPr bwMode="auto">
          <a:xfrm>
            <a:off x="5690926" y="1690147"/>
            <a:ext cx="504056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E-gel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108" name="Text Box 324"/>
          <p:cNvSpPr txBox="1">
            <a:spLocks noChangeArrowheads="1"/>
          </p:cNvSpPr>
          <p:nvPr/>
        </p:nvSpPr>
        <p:spPr bwMode="auto">
          <a:xfrm>
            <a:off x="3818718" y="1186091"/>
            <a:ext cx="792088" cy="28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b="1" dirty="0" smtClean="0">
                <a:solidFill>
                  <a:srgbClr val="000000"/>
                </a:solidFill>
              </a:rPr>
              <a:t>QC</a:t>
            </a:r>
            <a:r>
              <a:rPr lang="en-GB" sz="1000" dirty="0" smtClean="0">
                <a:solidFill>
                  <a:srgbClr val="000000"/>
                </a:solidFill>
              </a:rPr>
              <a:t>: 5μL</a:t>
            </a:r>
            <a:endParaRPr lang="en-GB" sz="1000" dirty="0">
              <a:solidFill>
                <a:srgbClr val="000000"/>
              </a:solidFill>
            </a:endParaRPr>
          </a:p>
        </p:txBody>
      </p:sp>
      <p:grpSp>
        <p:nvGrpSpPr>
          <p:cNvPr id="1107" name="Group 1106"/>
          <p:cNvGrpSpPr/>
          <p:nvPr/>
        </p:nvGrpSpPr>
        <p:grpSpPr>
          <a:xfrm>
            <a:off x="3237061" y="2491882"/>
            <a:ext cx="574675" cy="412750"/>
            <a:chOff x="3237061" y="2364877"/>
            <a:chExt cx="574675" cy="412750"/>
          </a:xfrm>
        </p:grpSpPr>
        <p:sp>
          <p:nvSpPr>
            <p:cNvPr id="111" name="AutoShape 2"/>
            <p:cNvSpPr>
              <a:spLocks noChangeArrowheads="1"/>
            </p:cNvSpPr>
            <p:nvPr/>
          </p:nvSpPr>
          <p:spPr bwMode="auto">
            <a:xfrm>
              <a:off x="3237061" y="2364877"/>
              <a:ext cx="574675" cy="41275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Oval 3"/>
            <p:cNvSpPr>
              <a:spLocks noChangeArrowheads="1"/>
            </p:cNvSpPr>
            <p:nvPr/>
          </p:nvSpPr>
          <p:spPr bwMode="auto">
            <a:xfrm>
              <a:off x="3756174" y="24252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Oval 4"/>
            <p:cNvSpPr>
              <a:spLocks noChangeArrowheads="1"/>
            </p:cNvSpPr>
            <p:nvPr/>
          </p:nvSpPr>
          <p:spPr bwMode="auto">
            <a:xfrm>
              <a:off x="3710136" y="24252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Oval 5"/>
            <p:cNvSpPr>
              <a:spLocks noChangeArrowheads="1"/>
            </p:cNvSpPr>
            <p:nvPr/>
          </p:nvSpPr>
          <p:spPr bwMode="auto">
            <a:xfrm>
              <a:off x="3664099" y="24252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Oval 6"/>
            <p:cNvSpPr>
              <a:spLocks noChangeArrowheads="1"/>
            </p:cNvSpPr>
            <p:nvPr/>
          </p:nvSpPr>
          <p:spPr bwMode="auto">
            <a:xfrm>
              <a:off x="3616474" y="24252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Oval 7"/>
            <p:cNvSpPr>
              <a:spLocks noChangeArrowheads="1"/>
            </p:cNvSpPr>
            <p:nvPr/>
          </p:nvSpPr>
          <p:spPr bwMode="auto">
            <a:xfrm>
              <a:off x="3524399" y="24252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Oval 8"/>
            <p:cNvSpPr>
              <a:spLocks noChangeArrowheads="1"/>
            </p:cNvSpPr>
            <p:nvPr/>
          </p:nvSpPr>
          <p:spPr bwMode="auto">
            <a:xfrm>
              <a:off x="3478361" y="24252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Oval 9"/>
            <p:cNvSpPr>
              <a:spLocks noChangeArrowheads="1"/>
            </p:cNvSpPr>
            <p:nvPr/>
          </p:nvSpPr>
          <p:spPr bwMode="auto">
            <a:xfrm>
              <a:off x="3432324" y="2425202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Oval 10"/>
            <p:cNvSpPr>
              <a:spLocks noChangeArrowheads="1"/>
            </p:cNvSpPr>
            <p:nvPr/>
          </p:nvSpPr>
          <p:spPr bwMode="auto">
            <a:xfrm>
              <a:off x="3384699" y="2425202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Oval 11"/>
            <p:cNvSpPr>
              <a:spLocks noChangeArrowheads="1"/>
            </p:cNvSpPr>
            <p:nvPr/>
          </p:nvSpPr>
          <p:spPr bwMode="auto">
            <a:xfrm>
              <a:off x="3338661" y="2425202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Oval 12"/>
            <p:cNvSpPr>
              <a:spLocks noChangeArrowheads="1"/>
            </p:cNvSpPr>
            <p:nvPr/>
          </p:nvSpPr>
          <p:spPr bwMode="auto">
            <a:xfrm>
              <a:off x="3292624" y="2425202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Oval 13"/>
            <p:cNvSpPr>
              <a:spLocks noChangeArrowheads="1"/>
            </p:cNvSpPr>
            <p:nvPr/>
          </p:nvSpPr>
          <p:spPr bwMode="auto">
            <a:xfrm>
              <a:off x="3246586" y="2425202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Oval 14"/>
            <p:cNvSpPr>
              <a:spLocks noChangeArrowheads="1"/>
            </p:cNvSpPr>
            <p:nvPr/>
          </p:nvSpPr>
          <p:spPr bwMode="auto">
            <a:xfrm>
              <a:off x="3570436" y="24252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Oval 15"/>
            <p:cNvSpPr>
              <a:spLocks noChangeArrowheads="1"/>
            </p:cNvSpPr>
            <p:nvPr/>
          </p:nvSpPr>
          <p:spPr bwMode="auto">
            <a:xfrm>
              <a:off x="3756174" y="27141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Oval 16"/>
            <p:cNvSpPr>
              <a:spLocks noChangeArrowheads="1"/>
            </p:cNvSpPr>
            <p:nvPr/>
          </p:nvSpPr>
          <p:spPr bwMode="auto">
            <a:xfrm>
              <a:off x="3710136" y="27141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Oval 17"/>
            <p:cNvSpPr>
              <a:spLocks noChangeArrowheads="1"/>
            </p:cNvSpPr>
            <p:nvPr/>
          </p:nvSpPr>
          <p:spPr bwMode="auto">
            <a:xfrm>
              <a:off x="3664099" y="27141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Oval 18"/>
            <p:cNvSpPr>
              <a:spLocks noChangeArrowheads="1"/>
            </p:cNvSpPr>
            <p:nvPr/>
          </p:nvSpPr>
          <p:spPr bwMode="auto">
            <a:xfrm>
              <a:off x="3616474" y="27141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Oval 19"/>
            <p:cNvSpPr>
              <a:spLocks noChangeArrowheads="1"/>
            </p:cNvSpPr>
            <p:nvPr/>
          </p:nvSpPr>
          <p:spPr bwMode="auto">
            <a:xfrm>
              <a:off x="3524399" y="27141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Oval 20"/>
            <p:cNvSpPr>
              <a:spLocks noChangeArrowheads="1"/>
            </p:cNvSpPr>
            <p:nvPr/>
          </p:nvSpPr>
          <p:spPr bwMode="auto">
            <a:xfrm>
              <a:off x="3478361" y="27141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Oval 21"/>
            <p:cNvSpPr>
              <a:spLocks noChangeArrowheads="1"/>
            </p:cNvSpPr>
            <p:nvPr/>
          </p:nvSpPr>
          <p:spPr bwMode="auto">
            <a:xfrm>
              <a:off x="3432324" y="27141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Oval 22"/>
            <p:cNvSpPr>
              <a:spLocks noChangeArrowheads="1"/>
            </p:cNvSpPr>
            <p:nvPr/>
          </p:nvSpPr>
          <p:spPr bwMode="auto">
            <a:xfrm>
              <a:off x="3384699" y="27141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Oval 23"/>
            <p:cNvSpPr>
              <a:spLocks noChangeArrowheads="1"/>
            </p:cNvSpPr>
            <p:nvPr/>
          </p:nvSpPr>
          <p:spPr bwMode="auto">
            <a:xfrm>
              <a:off x="3338661" y="27141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Oval 24"/>
            <p:cNvSpPr>
              <a:spLocks noChangeArrowheads="1"/>
            </p:cNvSpPr>
            <p:nvPr/>
          </p:nvSpPr>
          <p:spPr bwMode="auto">
            <a:xfrm>
              <a:off x="3292624" y="27141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Oval 25"/>
            <p:cNvSpPr>
              <a:spLocks noChangeArrowheads="1"/>
            </p:cNvSpPr>
            <p:nvPr/>
          </p:nvSpPr>
          <p:spPr bwMode="auto">
            <a:xfrm>
              <a:off x="3246586" y="27141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Oval 26"/>
            <p:cNvSpPr>
              <a:spLocks noChangeArrowheads="1"/>
            </p:cNvSpPr>
            <p:nvPr/>
          </p:nvSpPr>
          <p:spPr bwMode="auto">
            <a:xfrm>
              <a:off x="3570436" y="27141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Oval 27"/>
            <p:cNvSpPr>
              <a:spLocks noChangeArrowheads="1"/>
            </p:cNvSpPr>
            <p:nvPr/>
          </p:nvSpPr>
          <p:spPr bwMode="auto">
            <a:xfrm>
              <a:off x="3756174" y="26665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Oval 28"/>
            <p:cNvSpPr>
              <a:spLocks noChangeArrowheads="1"/>
            </p:cNvSpPr>
            <p:nvPr/>
          </p:nvSpPr>
          <p:spPr bwMode="auto">
            <a:xfrm>
              <a:off x="3710136" y="26665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Oval 29"/>
            <p:cNvSpPr>
              <a:spLocks noChangeArrowheads="1"/>
            </p:cNvSpPr>
            <p:nvPr/>
          </p:nvSpPr>
          <p:spPr bwMode="auto">
            <a:xfrm>
              <a:off x="3664099" y="26665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Oval 30"/>
            <p:cNvSpPr>
              <a:spLocks noChangeArrowheads="1"/>
            </p:cNvSpPr>
            <p:nvPr/>
          </p:nvSpPr>
          <p:spPr bwMode="auto">
            <a:xfrm>
              <a:off x="3616474" y="26665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Oval 31"/>
            <p:cNvSpPr>
              <a:spLocks noChangeArrowheads="1"/>
            </p:cNvSpPr>
            <p:nvPr/>
          </p:nvSpPr>
          <p:spPr bwMode="auto">
            <a:xfrm>
              <a:off x="3524399" y="26665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Oval 32"/>
            <p:cNvSpPr>
              <a:spLocks noChangeArrowheads="1"/>
            </p:cNvSpPr>
            <p:nvPr/>
          </p:nvSpPr>
          <p:spPr bwMode="auto">
            <a:xfrm>
              <a:off x="3478361" y="26665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Oval 33"/>
            <p:cNvSpPr>
              <a:spLocks noChangeArrowheads="1"/>
            </p:cNvSpPr>
            <p:nvPr/>
          </p:nvSpPr>
          <p:spPr bwMode="auto">
            <a:xfrm>
              <a:off x="3432324" y="26665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Oval 34"/>
            <p:cNvSpPr>
              <a:spLocks noChangeArrowheads="1"/>
            </p:cNvSpPr>
            <p:nvPr/>
          </p:nvSpPr>
          <p:spPr bwMode="auto">
            <a:xfrm>
              <a:off x="3384699" y="26665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Oval 35"/>
            <p:cNvSpPr>
              <a:spLocks noChangeArrowheads="1"/>
            </p:cNvSpPr>
            <p:nvPr/>
          </p:nvSpPr>
          <p:spPr bwMode="auto">
            <a:xfrm>
              <a:off x="3338661" y="26665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Oval 36"/>
            <p:cNvSpPr>
              <a:spLocks noChangeArrowheads="1"/>
            </p:cNvSpPr>
            <p:nvPr/>
          </p:nvSpPr>
          <p:spPr bwMode="auto">
            <a:xfrm>
              <a:off x="3292624" y="26665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Oval 37"/>
            <p:cNvSpPr>
              <a:spLocks noChangeArrowheads="1"/>
            </p:cNvSpPr>
            <p:nvPr/>
          </p:nvSpPr>
          <p:spPr bwMode="auto">
            <a:xfrm>
              <a:off x="3246586" y="26665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Oval 38"/>
            <p:cNvSpPr>
              <a:spLocks noChangeArrowheads="1"/>
            </p:cNvSpPr>
            <p:nvPr/>
          </p:nvSpPr>
          <p:spPr bwMode="auto">
            <a:xfrm>
              <a:off x="3570436" y="26665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Oval 39"/>
            <p:cNvSpPr>
              <a:spLocks noChangeArrowheads="1"/>
            </p:cNvSpPr>
            <p:nvPr/>
          </p:nvSpPr>
          <p:spPr bwMode="auto">
            <a:xfrm>
              <a:off x="3756174" y="26188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Oval 40"/>
            <p:cNvSpPr>
              <a:spLocks noChangeArrowheads="1"/>
            </p:cNvSpPr>
            <p:nvPr/>
          </p:nvSpPr>
          <p:spPr bwMode="auto">
            <a:xfrm>
              <a:off x="3710136" y="26188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Oval 41"/>
            <p:cNvSpPr>
              <a:spLocks noChangeArrowheads="1"/>
            </p:cNvSpPr>
            <p:nvPr/>
          </p:nvSpPr>
          <p:spPr bwMode="auto">
            <a:xfrm>
              <a:off x="3664099" y="26188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Oval 42"/>
            <p:cNvSpPr>
              <a:spLocks noChangeArrowheads="1"/>
            </p:cNvSpPr>
            <p:nvPr/>
          </p:nvSpPr>
          <p:spPr bwMode="auto">
            <a:xfrm>
              <a:off x="3616474" y="26188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Oval 43"/>
            <p:cNvSpPr>
              <a:spLocks noChangeArrowheads="1"/>
            </p:cNvSpPr>
            <p:nvPr/>
          </p:nvSpPr>
          <p:spPr bwMode="auto">
            <a:xfrm>
              <a:off x="3524399" y="26188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Oval 44"/>
            <p:cNvSpPr>
              <a:spLocks noChangeArrowheads="1"/>
            </p:cNvSpPr>
            <p:nvPr/>
          </p:nvSpPr>
          <p:spPr bwMode="auto">
            <a:xfrm>
              <a:off x="3478361" y="26188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Oval 45"/>
            <p:cNvSpPr>
              <a:spLocks noChangeArrowheads="1"/>
            </p:cNvSpPr>
            <p:nvPr/>
          </p:nvSpPr>
          <p:spPr bwMode="auto">
            <a:xfrm>
              <a:off x="3432324" y="26188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Oval 46"/>
            <p:cNvSpPr>
              <a:spLocks noChangeArrowheads="1"/>
            </p:cNvSpPr>
            <p:nvPr/>
          </p:nvSpPr>
          <p:spPr bwMode="auto">
            <a:xfrm>
              <a:off x="3384699" y="26188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Oval 47"/>
            <p:cNvSpPr>
              <a:spLocks noChangeArrowheads="1"/>
            </p:cNvSpPr>
            <p:nvPr/>
          </p:nvSpPr>
          <p:spPr bwMode="auto">
            <a:xfrm>
              <a:off x="3338661" y="26188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Oval 48"/>
            <p:cNvSpPr>
              <a:spLocks noChangeArrowheads="1"/>
            </p:cNvSpPr>
            <p:nvPr/>
          </p:nvSpPr>
          <p:spPr bwMode="auto">
            <a:xfrm>
              <a:off x="3292624" y="26188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Oval 49"/>
            <p:cNvSpPr>
              <a:spLocks noChangeArrowheads="1"/>
            </p:cNvSpPr>
            <p:nvPr/>
          </p:nvSpPr>
          <p:spPr bwMode="auto">
            <a:xfrm>
              <a:off x="3246586" y="26188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Oval 50"/>
            <p:cNvSpPr>
              <a:spLocks noChangeArrowheads="1"/>
            </p:cNvSpPr>
            <p:nvPr/>
          </p:nvSpPr>
          <p:spPr bwMode="auto">
            <a:xfrm>
              <a:off x="3570436" y="26188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Oval 51"/>
            <p:cNvSpPr>
              <a:spLocks noChangeArrowheads="1"/>
            </p:cNvSpPr>
            <p:nvPr/>
          </p:nvSpPr>
          <p:spPr bwMode="auto">
            <a:xfrm>
              <a:off x="3756174" y="256966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Oval 52"/>
            <p:cNvSpPr>
              <a:spLocks noChangeArrowheads="1"/>
            </p:cNvSpPr>
            <p:nvPr/>
          </p:nvSpPr>
          <p:spPr bwMode="auto">
            <a:xfrm>
              <a:off x="3710136" y="256966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Oval 53"/>
            <p:cNvSpPr>
              <a:spLocks noChangeArrowheads="1"/>
            </p:cNvSpPr>
            <p:nvPr/>
          </p:nvSpPr>
          <p:spPr bwMode="auto">
            <a:xfrm>
              <a:off x="3664099" y="256966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Oval 54"/>
            <p:cNvSpPr>
              <a:spLocks noChangeArrowheads="1"/>
            </p:cNvSpPr>
            <p:nvPr/>
          </p:nvSpPr>
          <p:spPr bwMode="auto">
            <a:xfrm>
              <a:off x="3616474" y="256966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Oval 55"/>
            <p:cNvSpPr>
              <a:spLocks noChangeArrowheads="1"/>
            </p:cNvSpPr>
            <p:nvPr/>
          </p:nvSpPr>
          <p:spPr bwMode="auto">
            <a:xfrm>
              <a:off x="3524399" y="256966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Oval 56"/>
            <p:cNvSpPr>
              <a:spLocks noChangeArrowheads="1"/>
            </p:cNvSpPr>
            <p:nvPr/>
          </p:nvSpPr>
          <p:spPr bwMode="auto">
            <a:xfrm>
              <a:off x="3478361" y="256966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Oval 57"/>
            <p:cNvSpPr>
              <a:spLocks noChangeArrowheads="1"/>
            </p:cNvSpPr>
            <p:nvPr/>
          </p:nvSpPr>
          <p:spPr bwMode="auto">
            <a:xfrm>
              <a:off x="3432324" y="2569665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Oval 58"/>
            <p:cNvSpPr>
              <a:spLocks noChangeArrowheads="1"/>
            </p:cNvSpPr>
            <p:nvPr/>
          </p:nvSpPr>
          <p:spPr bwMode="auto">
            <a:xfrm>
              <a:off x="3384699" y="2569665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Oval 59"/>
            <p:cNvSpPr>
              <a:spLocks noChangeArrowheads="1"/>
            </p:cNvSpPr>
            <p:nvPr/>
          </p:nvSpPr>
          <p:spPr bwMode="auto">
            <a:xfrm>
              <a:off x="3338661" y="2569665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Oval 60"/>
            <p:cNvSpPr>
              <a:spLocks noChangeArrowheads="1"/>
            </p:cNvSpPr>
            <p:nvPr/>
          </p:nvSpPr>
          <p:spPr bwMode="auto">
            <a:xfrm>
              <a:off x="3292624" y="2569665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Oval 61"/>
            <p:cNvSpPr>
              <a:spLocks noChangeArrowheads="1"/>
            </p:cNvSpPr>
            <p:nvPr/>
          </p:nvSpPr>
          <p:spPr bwMode="auto">
            <a:xfrm>
              <a:off x="3246586" y="2569665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Oval 62"/>
            <p:cNvSpPr>
              <a:spLocks noChangeArrowheads="1"/>
            </p:cNvSpPr>
            <p:nvPr/>
          </p:nvSpPr>
          <p:spPr bwMode="auto">
            <a:xfrm>
              <a:off x="3570436" y="256966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Oval 63"/>
            <p:cNvSpPr>
              <a:spLocks noChangeArrowheads="1"/>
            </p:cNvSpPr>
            <p:nvPr/>
          </p:nvSpPr>
          <p:spPr bwMode="auto">
            <a:xfrm>
              <a:off x="3756174" y="252204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Oval 64"/>
            <p:cNvSpPr>
              <a:spLocks noChangeArrowheads="1"/>
            </p:cNvSpPr>
            <p:nvPr/>
          </p:nvSpPr>
          <p:spPr bwMode="auto">
            <a:xfrm>
              <a:off x="3710136" y="252204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Oval 65"/>
            <p:cNvSpPr>
              <a:spLocks noChangeArrowheads="1"/>
            </p:cNvSpPr>
            <p:nvPr/>
          </p:nvSpPr>
          <p:spPr bwMode="auto">
            <a:xfrm>
              <a:off x="3664099" y="252204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Oval 66"/>
            <p:cNvSpPr>
              <a:spLocks noChangeArrowheads="1"/>
            </p:cNvSpPr>
            <p:nvPr/>
          </p:nvSpPr>
          <p:spPr bwMode="auto">
            <a:xfrm>
              <a:off x="3616474" y="252204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Oval 67"/>
            <p:cNvSpPr>
              <a:spLocks noChangeArrowheads="1"/>
            </p:cNvSpPr>
            <p:nvPr/>
          </p:nvSpPr>
          <p:spPr bwMode="auto">
            <a:xfrm>
              <a:off x="3524399" y="252204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Oval 68"/>
            <p:cNvSpPr>
              <a:spLocks noChangeArrowheads="1"/>
            </p:cNvSpPr>
            <p:nvPr/>
          </p:nvSpPr>
          <p:spPr bwMode="auto">
            <a:xfrm>
              <a:off x="3478361" y="252204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Oval 69"/>
            <p:cNvSpPr>
              <a:spLocks noChangeArrowheads="1"/>
            </p:cNvSpPr>
            <p:nvPr/>
          </p:nvSpPr>
          <p:spPr bwMode="auto">
            <a:xfrm>
              <a:off x="3432324" y="2522040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Oval 70"/>
            <p:cNvSpPr>
              <a:spLocks noChangeArrowheads="1"/>
            </p:cNvSpPr>
            <p:nvPr/>
          </p:nvSpPr>
          <p:spPr bwMode="auto">
            <a:xfrm>
              <a:off x="3384699" y="2522040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Oval 71"/>
            <p:cNvSpPr>
              <a:spLocks noChangeArrowheads="1"/>
            </p:cNvSpPr>
            <p:nvPr/>
          </p:nvSpPr>
          <p:spPr bwMode="auto">
            <a:xfrm>
              <a:off x="3338661" y="2522040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Oval 72"/>
            <p:cNvSpPr>
              <a:spLocks noChangeArrowheads="1"/>
            </p:cNvSpPr>
            <p:nvPr/>
          </p:nvSpPr>
          <p:spPr bwMode="auto">
            <a:xfrm>
              <a:off x="3292624" y="2522040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Oval 73"/>
            <p:cNvSpPr>
              <a:spLocks noChangeArrowheads="1"/>
            </p:cNvSpPr>
            <p:nvPr/>
          </p:nvSpPr>
          <p:spPr bwMode="auto">
            <a:xfrm>
              <a:off x="3246586" y="2522040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Oval 74"/>
            <p:cNvSpPr>
              <a:spLocks noChangeArrowheads="1"/>
            </p:cNvSpPr>
            <p:nvPr/>
          </p:nvSpPr>
          <p:spPr bwMode="auto">
            <a:xfrm>
              <a:off x="3570436" y="252204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Oval 75"/>
            <p:cNvSpPr>
              <a:spLocks noChangeArrowheads="1"/>
            </p:cNvSpPr>
            <p:nvPr/>
          </p:nvSpPr>
          <p:spPr bwMode="auto">
            <a:xfrm>
              <a:off x="3756174" y="24728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Oval 76"/>
            <p:cNvSpPr>
              <a:spLocks noChangeArrowheads="1"/>
            </p:cNvSpPr>
            <p:nvPr/>
          </p:nvSpPr>
          <p:spPr bwMode="auto">
            <a:xfrm>
              <a:off x="3710136" y="24728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Oval 77"/>
            <p:cNvSpPr>
              <a:spLocks noChangeArrowheads="1"/>
            </p:cNvSpPr>
            <p:nvPr/>
          </p:nvSpPr>
          <p:spPr bwMode="auto">
            <a:xfrm>
              <a:off x="3664099" y="24728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Oval 78"/>
            <p:cNvSpPr>
              <a:spLocks noChangeArrowheads="1"/>
            </p:cNvSpPr>
            <p:nvPr/>
          </p:nvSpPr>
          <p:spPr bwMode="auto">
            <a:xfrm>
              <a:off x="3616474" y="24728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Oval 79"/>
            <p:cNvSpPr>
              <a:spLocks noChangeArrowheads="1"/>
            </p:cNvSpPr>
            <p:nvPr/>
          </p:nvSpPr>
          <p:spPr bwMode="auto">
            <a:xfrm>
              <a:off x="3524399" y="24728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Oval 80"/>
            <p:cNvSpPr>
              <a:spLocks noChangeArrowheads="1"/>
            </p:cNvSpPr>
            <p:nvPr/>
          </p:nvSpPr>
          <p:spPr bwMode="auto">
            <a:xfrm>
              <a:off x="3478361" y="24728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Oval 81"/>
            <p:cNvSpPr>
              <a:spLocks noChangeArrowheads="1"/>
            </p:cNvSpPr>
            <p:nvPr/>
          </p:nvSpPr>
          <p:spPr bwMode="auto">
            <a:xfrm>
              <a:off x="3432324" y="247282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Oval 82"/>
            <p:cNvSpPr>
              <a:spLocks noChangeArrowheads="1"/>
            </p:cNvSpPr>
            <p:nvPr/>
          </p:nvSpPr>
          <p:spPr bwMode="auto">
            <a:xfrm>
              <a:off x="3384699" y="247282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Oval 83"/>
            <p:cNvSpPr>
              <a:spLocks noChangeArrowheads="1"/>
            </p:cNvSpPr>
            <p:nvPr/>
          </p:nvSpPr>
          <p:spPr bwMode="auto">
            <a:xfrm>
              <a:off x="3338661" y="247282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Oval 84"/>
            <p:cNvSpPr>
              <a:spLocks noChangeArrowheads="1"/>
            </p:cNvSpPr>
            <p:nvPr/>
          </p:nvSpPr>
          <p:spPr bwMode="auto">
            <a:xfrm>
              <a:off x="3292624" y="247282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Oval 85"/>
            <p:cNvSpPr>
              <a:spLocks noChangeArrowheads="1"/>
            </p:cNvSpPr>
            <p:nvPr/>
          </p:nvSpPr>
          <p:spPr bwMode="auto">
            <a:xfrm>
              <a:off x="3246586" y="247282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Oval 86"/>
            <p:cNvSpPr>
              <a:spLocks noChangeArrowheads="1"/>
            </p:cNvSpPr>
            <p:nvPr/>
          </p:nvSpPr>
          <p:spPr bwMode="auto">
            <a:xfrm>
              <a:off x="3570436" y="24728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Oval 87"/>
            <p:cNvSpPr>
              <a:spLocks noChangeArrowheads="1"/>
            </p:cNvSpPr>
            <p:nvPr/>
          </p:nvSpPr>
          <p:spPr bwMode="auto">
            <a:xfrm>
              <a:off x="3756174" y="23775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Oval 88"/>
            <p:cNvSpPr>
              <a:spLocks noChangeArrowheads="1"/>
            </p:cNvSpPr>
            <p:nvPr/>
          </p:nvSpPr>
          <p:spPr bwMode="auto">
            <a:xfrm>
              <a:off x="3710136" y="23775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Oval 89"/>
            <p:cNvSpPr>
              <a:spLocks noChangeArrowheads="1"/>
            </p:cNvSpPr>
            <p:nvPr/>
          </p:nvSpPr>
          <p:spPr bwMode="auto">
            <a:xfrm>
              <a:off x="3664099" y="23775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Oval 90"/>
            <p:cNvSpPr>
              <a:spLocks noChangeArrowheads="1"/>
            </p:cNvSpPr>
            <p:nvPr/>
          </p:nvSpPr>
          <p:spPr bwMode="auto">
            <a:xfrm>
              <a:off x="3616474" y="23775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Oval 91"/>
            <p:cNvSpPr>
              <a:spLocks noChangeArrowheads="1"/>
            </p:cNvSpPr>
            <p:nvPr/>
          </p:nvSpPr>
          <p:spPr bwMode="auto">
            <a:xfrm>
              <a:off x="3524399" y="23775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Oval 92"/>
            <p:cNvSpPr>
              <a:spLocks noChangeArrowheads="1"/>
            </p:cNvSpPr>
            <p:nvPr/>
          </p:nvSpPr>
          <p:spPr bwMode="auto">
            <a:xfrm>
              <a:off x="3478361" y="23775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Oval 93"/>
            <p:cNvSpPr>
              <a:spLocks noChangeArrowheads="1"/>
            </p:cNvSpPr>
            <p:nvPr/>
          </p:nvSpPr>
          <p:spPr bwMode="auto">
            <a:xfrm>
              <a:off x="3432324" y="237757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Oval 94"/>
            <p:cNvSpPr>
              <a:spLocks noChangeArrowheads="1"/>
            </p:cNvSpPr>
            <p:nvPr/>
          </p:nvSpPr>
          <p:spPr bwMode="auto">
            <a:xfrm>
              <a:off x="3384699" y="237757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Oval 95"/>
            <p:cNvSpPr>
              <a:spLocks noChangeArrowheads="1"/>
            </p:cNvSpPr>
            <p:nvPr/>
          </p:nvSpPr>
          <p:spPr bwMode="auto">
            <a:xfrm>
              <a:off x="3338661" y="237757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Oval 96"/>
            <p:cNvSpPr>
              <a:spLocks noChangeArrowheads="1"/>
            </p:cNvSpPr>
            <p:nvPr/>
          </p:nvSpPr>
          <p:spPr bwMode="auto">
            <a:xfrm>
              <a:off x="3292624" y="237757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Oval 97"/>
            <p:cNvSpPr>
              <a:spLocks noChangeArrowheads="1"/>
            </p:cNvSpPr>
            <p:nvPr/>
          </p:nvSpPr>
          <p:spPr bwMode="auto">
            <a:xfrm>
              <a:off x="3246586" y="2377577"/>
              <a:ext cx="44450" cy="46038"/>
            </a:xfrm>
            <a:prstGeom prst="ellipse">
              <a:avLst/>
            </a:prstGeom>
            <a:solidFill>
              <a:srgbClr val="4F81BD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Oval 98"/>
            <p:cNvSpPr>
              <a:spLocks noChangeArrowheads="1"/>
            </p:cNvSpPr>
            <p:nvPr/>
          </p:nvSpPr>
          <p:spPr bwMode="auto">
            <a:xfrm>
              <a:off x="3570436" y="23775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8" name="Text Box 324"/>
          <p:cNvSpPr txBox="1">
            <a:spLocks noChangeArrowheads="1"/>
          </p:cNvSpPr>
          <p:nvPr/>
        </p:nvSpPr>
        <p:spPr bwMode="auto">
          <a:xfrm>
            <a:off x="309798" y="2261000"/>
            <a:ext cx="16002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WT cells (approx. 1x10</a:t>
            </a:r>
            <a:r>
              <a:rPr lang="en-GB" sz="1000" baseline="30000" dirty="0" smtClean="0">
                <a:solidFill>
                  <a:srgbClr val="000000"/>
                </a:solidFill>
              </a:rPr>
              <a:t>7</a:t>
            </a:r>
            <a:r>
              <a:rPr lang="en-GB" sz="1000" dirty="0" smtClean="0">
                <a:solidFill>
                  <a:srgbClr val="000000"/>
                </a:solidFill>
              </a:rPr>
              <a:t>)</a:t>
            </a:r>
            <a:endParaRPr lang="en-GB" sz="1000" b="1" dirty="0">
              <a:solidFill>
                <a:srgbClr val="000000"/>
              </a:solidFill>
            </a:endParaRPr>
          </a:p>
        </p:txBody>
      </p:sp>
      <p:sp>
        <p:nvSpPr>
          <p:cNvPr id="209" name="Text Box 324"/>
          <p:cNvSpPr txBox="1">
            <a:spLocks noChangeArrowheads="1"/>
          </p:cNvSpPr>
          <p:nvPr/>
        </p:nvSpPr>
        <p:spPr bwMode="auto">
          <a:xfrm>
            <a:off x="5967869" y="1970677"/>
            <a:ext cx="3328531" cy="742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400" b="1" u="sng" dirty="0" smtClean="0">
                <a:solidFill>
                  <a:srgbClr val="000000"/>
                </a:solidFill>
              </a:rPr>
              <a:t>FIRST ELECTROPORATION</a:t>
            </a:r>
            <a:r>
              <a:rPr lang="en-GB" sz="1400" dirty="0" smtClean="0">
                <a:solidFill>
                  <a:srgbClr val="000000"/>
                </a:solidFill>
              </a:rPr>
              <a:t>: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GB" sz="1000" dirty="0" smtClean="0">
                <a:solidFill>
                  <a:srgbClr val="000000"/>
                </a:solidFill>
              </a:rPr>
              <a:t>Target 1</a:t>
            </a:r>
            <a:r>
              <a:rPr lang="en-GB" sz="1000" baseline="30000" dirty="0" smtClean="0">
                <a:solidFill>
                  <a:srgbClr val="000000"/>
                </a:solidFill>
              </a:rPr>
              <a:t>st</a:t>
            </a:r>
            <a:r>
              <a:rPr lang="en-GB" sz="1000" dirty="0" smtClean="0">
                <a:solidFill>
                  <a:srgbClr val="000000"/>
                </a:solidFill>
              </a:rPr>
              <a:t> allele. One 10cm dish per gene (i.e. per cuvette well). FEP_‘A01’ is the well id in the cuvette (‘A01’ to ‘E05’). </a:t>
            </a:r>
          </a:p>
          <a:p>
            <a:endParaRPr lang="en-GB" sz="1000" dirty="0" smtClean="0">
              <a:solidFill>
                <a:srgbClr val="000000"/>
              </a:solidFill>
            </a:endParaRPr>
          </a:p>
        </p:txBody>
      </p:sp>
      <p:sp>
        <p:nvSpPr>
          <p:cNvPr id="210" name="Text Box 324"/>
          <p:cNvSpPr txBox="1">
            <a:spLocks noChangeArrowheads="1"/>
          </p:cNvSpPr>
          <p:nvPr/>
        </p:nvSpPr>
        <p:spPr bwMode="auto">
          <a:xfrm>
            <a:off x="3538310" y="1797052"/>
            <a:ext cx="2542319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Cherry-pick QC passes (1-2μg DNA)</a:t>
            </a:r>
          </a:p>
          <a:p>
            <a:r>
              <a:rPr lang="en-GB" sz="1000" b="1" dirty="0" smtClean="0">
                <a:solidFill>
                  <a:srgbClr val="000000"/>
                </a:solidFill>
              </a:rPr>
              <a:t>One</a:t>
            </a:r>
            <a:r>
              <a:rPr lang="en-GB" sz="1000" dirty="0" smtClean="0">
                <a:solidFill>
                  <a:srgbClr val="000000"/>
                </a:solidFill>
              </a:rPr>
              <a:t> DNA well per gene per </a:t>
            </a:r>
            <a:r>
              <a:rPr lang="en-GB" sz="1000" b="1" dirty="0" smtClean="0">
                <a:solidFill>
                  <a:srgbClr val="000000"/>
                </a:solidFill>
              </a:rPr>
              <a:t>one</a:t>
            </a:r>
            <a:r>
              <a:rPr lang="en-GB" sz="1000" dirty="0" smtClean="0">
                <a:solidFill>
                  <a:srgbClr val="000000"/>
                </a:solidFill>
              </a:rPr>
              <a:t> FEP well.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234" name="Text Box 324"/>
          <p:cNvSpPr txBox="1">
            <a:spLocks noChangeArrowheads="1"/>
          </p:cNvSpPr>
          <p:nvPr/>
        </p:nvSpPr>
        <p:spPr bwMode="auto">
          <a:xfrm>
            <a:off x="6253373" y="2757238"/>
            <a:ext cx="3036677" cy="1966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24hrs no drugs, then 7-10 days selective growth (</a:t>
            </a:r>
            <a:r>
              <a:rPr lang="en-GB" sz="1000" b="1" dirty="0" smtClean="0">
                <a:solidFill>
                  <a:srgbClr val="000000"/>
                </a:solidFill>
              </a:rPr>
              <a:t>G418</a:t>
            </a:r>
            <a:r>
              <a:rPr lang="en-GB" sz="1000" dirty="0" smtClean="0">
                <a:solidFill>
                  <a:srgbClr val="000000"/>
                </a:solidFill>
              </a:rPr>
              <a:t> at 200μg/ml, </a:t>
            </a:r>
            <a:r>
              <a:rPr lang="en-GB" sz="1000" b="1" dirty="0" smtClean="0">
                <a:solidFill>
                  <a:srgbClr val="000000"/>
                </a:solidFill>
              </a:rPr>
              <a:t>Neomycin</a:t>
            </a:r>
            <a:r>
              <a:rPr lang="en-GB" sz="1000" dirty="0" smtClean="0">
                <a:solidFill>
                  <a:srgbClr val="000000"/>
                </a:solidFill>
              </a:rPr>
              <a:t> confers resistance)</a:t>
            </a:r>
            <a:r>
              <a:rPr lang="en-GB" sz="1000" dirty="0">
                <a:solidFill>
                  <a:srgbClr val="000000"/>
                </a:solidFill>
              </a:rPr>
              <a:t>. Once colonies appear move back </a:t>
            </a:r>
            <a:r>
              <a:rPr lang="en-GB" sz="1000" dirty="0" smtClean="0">
                <a:solidFill>
                  <a:srgbClr val="000000"/>
                </a:solidFill>
              </a:rPr>
              <a:t>to </a:t>
            </a:r>
            <a:r>
              <a:rPr lang="en-GB" sz="1000" b="1" dirty="0" smtClean="0">
                <a:solidFill>
                  <a:srgbClr val="000000"/>
                </a:solidFill>
              </a:rPr>
              <a:t>one</a:t>
            </a:r>
            <a:r>
              <a:rPr lang="en-GB" sz="1000" dirty="0" smtClean="0">
                <a:solidFill>
                  <a:srgbClr val="000000"/>
                </a:solidFill>
              </a:rPr>
              <a:t> plate well (12-well or 6-well depending on cell concentration) </a:t>
            </a:r>
            <a:r>
              <a:rPr lang="en-GB" sz="1000" dirty="0">
                <a:solidFill>
                  <a:srgbClr val="000000"/>
                </a:solidFill>
              </a:rPr>
              <a:t>and treat with </a:t>
            </a:r>
            <a:r>
              <a:rPr lang="en-GB" sz="1000" b="1" dirty="0">
                <a:solidFill>
                  <a:srgbClr val="000000"/>
                </a:solidFill>
              </a:rPr>
              <a:t>Doxycyclin</a:t>
            </a:r>
            <a:r>
              <a:rPr lang="en-GB" sz="1000" dirty="0">
                <a:solidFill>
                  <a:srgbClr val="000000"/>
                </a:solidFill>
              </a:rPr>
              <a:t> for </a:t>
            </a:r>
            <a:r>
              <a:rPr lang="en-GB" sz="1000" dirty="0" smtClean="0">
                <a:solidFill>
                  <a:srgbClr val="000000"/>
                </a:solidFill>
              </a:rPr>
              <a:t>2 </a:t>
            </a:r>
            <a:r>
              <a:rPr lang="en-GB" sz="1000" dirty="0">
                <a:solidFill>
                  <a:srgbClr val="000000"/>
                </a:solidFill>
              </a:rPr>
              <a:t>days</a:t>
            </a:r>
            <a:r>
              <a:rPr lang="en-GB" sz="1000" dirty="0" smtClean="0">
                <a:solidFill>
                  <a:srgbClr val="000000"/>
                </a:solidFill>
              </a:rPr>
              <a:t>.</a:t>
            </a:r>
          </a:p>
          <a:p>
            <a:endParaRPr lang="en-GB" sz="1000" dirty="0">
              <a:solidFill>
                <a:srgbClr val="000000"/>
              </a:solidFill>
            </a:endParaRPr>
          </a:p>
          <a:p>
            <a:r>
              <a:rPr lang="en-GB" sz="1000" dirty="0">
                <a:solidFill>
                  <a:srgbClr val="000000"/>
                </a:solidFill>
              </a:rPr>
              <a:t>Then expand to </a:t>
            </a:r>
            <a:r>
              <a:rPr lang="en-GB" sz="1000" b="1" dirty="0">
                <a:solidFill>
                  <a:srgbClr val="000000"/>
                </a:solidFill>
              </a:rPr>
              <a:t>two</a:t>
            </a:r>
            <a:r>
              <a:rPr lang="en-GB" sz="1000" dirty="0">
                <a:solidFill>
                  <a:srgbClr val="000000"/>
                </a:solidFill>
              </a:rPr>
              <a:t> 6-well plate wells and treat 2 days with </a:t>
            </a:r>
            <a:r>
              <a:rPr lang="en-GB" sz="1000" b="1" dirty="0">
                <a:solidFill>
                  <a:srgbClr val="000000"/>
                </a:solidFill>
              </a:rPr>
              <a:t>Doxycyclin</a:t>
            </a:r>
            <a:r>
              <a:rPr lang="en-GB" sz="1000" dirty="0">
                <a:solidFill>
                  <a:srgbClr val="000000"/>
                </a:solidFill>
              </a:rPr>
              <a:t> (induces </a:t>
            </a:r>
            <a:r>
              <a:rPr lang="en-GB" sz="1000" b="1" dirty="0" err="1">
                <a:solidFill>
                  <a:srgbClr val="000000"/>
                </a:solidFill>
              </a:rPr>
              <a:t>Flp</a:t>
            </a:r>
            <a:r>
              <a:rPr lang="en-GB" sz="1000" dirty="0">
                <a:solidFill>
                  <a:srgbClr val="000000"/>
                </a:solidFill>
              </a:rPr>
              <a:t> to excise between </a:t>
            </a:r>
            <a:r>
              <a:rPr lang="en-GB" sz="1000" b="1" dirty="0" err="1">
                <a:solidFill>
                  <a:srgbClr val="000000"/>
                </a:solidFill>
              </a:rPr>
              <a:t>Frt</a:t>
            </a:r>
            <a:r>
              <a:rPr lang="en-GB" sz="1000" dirty="0">
                <a:solidFill>
                  <a:srgbClr val="000000"/>
                </a:solidFill>
              </a:rPr>
              <a:t> sites to remove Neo resistance marker).</a:t>
            </a:r>
          </a:p>
          <a:p>
            <a:endParaRPr lang="en-GB" sz="1000" dirty="0" smtClean="0">
              <a:solidFill>
                <a:srgbClr val="000000"/>
              </a:solidFill>
            </a:endParaRPr>
          </a:p>
          <a:p>
            <a:r>
              <a:rPr lang="en-GB" sz="1000" dirty="0" smtClean="0">
                <a:solidFill>
                  <a:srgbClr val="000000"/>
                </a:solidFill>
              </a:rPr>
              <a:t>Then archive </a:t>
            </a:r>
            <a:r>
              <a:rPr lang="en-GB" sz="1000" b="1" dirty="0" smtClean="0">
                <a:solidFill>
                  <a:srgbClr val="000000"/>
                </a:solidFill>
              </a:rPr>
              <a:t>one</a:t>
            </a:r>
            <a:r>
              <a:rPr lang="en-GB" sz="1000" dirty="0" smtClean="0">
                <a:solidFill>
                  <a:srgbClr val="000000"/>
                </a:solidFill>
              </a:rPr>
              <a:t> well and plate out </a:t>
            </a:r>
            <a:r>
              <a:rPr lang="en-GB" sz="1000" b="1" dirty="0" smtClean="0">
                <a:solidFill>
                  <a:srgbClr val="000000"/>
                </a:solidFill>
              </a:rPr>
              <a:t>one</a:t>
            </a:r>
            <a:r>
              <a:rPr lang="en-GB" sz="1000" dirty="0" smtClean="0">
                <a:solidFill>
                  <a:srgbClr val="000000"/>
                </a:solidFill>
              </a:rPr>
              <a:t> well to </a:t>
            </a:r>
            <a:r>
              <a:rPr lang="en-GB" sz="1000" b="1" dirty="0" smtClean="0">
                <a:solidFill>
                  <a:srgbClr val="000000"/>
                </a:solidFill>
              </a:rPr>
              <a:t>two</a:t>
            </a:r>
            <a:r>
              <a:rPr lang="en-GB" sz="1000" dirty="0" smtClean="0">
                <a:solidFill>
                  <a:srgbClr val="000000"/>
                </a:solidFill>
              </a:rPr>
              <a:t> 10cm dishes at ~1000 cells per dish (no drugs).</a:t>
            </a:r>
            <a:endParaRPr lang="en-GB" sz="1000" dirty="0">
              <a:solidFill>
                <a:srgbClr val="000000"/>
              </a:solidFill>
            </a:endParaRPr>
          </a:p>
          <a:p>
            <a:endParaRPr lang="en-GB" sz="1000" dirty="0" smtClean="0">
              <a:solidFill>
                <a:srgbClr val="000000"/>
              </a:solidFill>
            </a:endParaRPr>
          </a:p>
        </p:txBody>
      </p:sp>
      <p:grpSp>
        <p:nvGrpSpPr>
          <p:cNvPr id="335" name="Group 334"/>
          <p:cNvGrpSpPr/>
          <p:nvPr/>
        </p:nvGrpSpPr>
        <p:grpSpPr>
          <a:xfrm>
            <a:off x="6349591" y="1375288"/>
            <a:ext cx="360040" cy="288032"/>
            <a:chOff x="4786560" y="2294834"/>
            <a:chExt cx="360040" cy="288032"/>
          </a:xfrm>
        </p:grpSpPr>
        <p:cxnSp>
          <p:nvCxnSpPr>
            <p:cNvPr id="336" name="Straight Connector 335"/>
            <p:cNvCxnSpPr/>
            <p:nvPr/>
          </p:nvCxnSpPr>
          <p:spPr bwMode="auto">
            <a:xfrm flipV="1">
              <a:off x="4786560" y="2294834"/>
              <a:ext cx="360040" cy="14401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7" name="Straight Connector 336"/>
            <p:cNvCxnSpPr/>
            <p:nvPr/>
          </p:nvCxnSpPr>
          <p:spPr bwMode="auto">
            <a:xfrm>
              <a:off x="4786560" y="2438850"/>
              <a:ext cx="360040" cy="14401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38" name="Text Box 324"/>
          <p:cNvSpPr txBox="1">
            <a:spLocks noChangeArrowheads="1"/>
          </p:cNvSpPr>
          <p:nvPr/>
        </p:nvSpPr>
        <p:spPr bwMode="auto">
          <a:xfrm>
            <a:off x="2522574" y="1181898"/>
            <a:ext cx="720080" cy="5444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57347" rIns="90000" bIns="45000"/>
          <a:lstStyle/>
          <a:p>
            <a:pPr algn="ctr"/>
            <a:r>
              <a:rPr lang="en-GB" sz="1600" b="1" i="1" dirty="0" smtClean="0">
                <a:solidFill>
                  <a:srgbClr val="000000"/>
                </a:solidFill>
              </a:rPr>
              <a:t>‘DNA’</a:t>
            </a:r>
          </a:p>
          <a:p>
            <a:pPr algn="ctr"/>
            <a:r>
              <a:rPr lang="en-GB" sz="1400" dirty="0" smtClean="0">
                <a:solidFill>
                  <a:srgbClr val="000000"/>
                </a:solidFill>
              </a:rPr>
              <a:t>(Neo)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45977" y="3725676"/>
            <a:ext cx="1061139" cy="395858"/>
            <a:chOff x="2345977" y="3725676"/>
            <a:chExt cx="1061139" cy="395858"/>
          </a:xfrm>
        </p:grpSpPr>
        <p:sp>
          <p:nvSpPr>
            <p:cNvPr id="2328" name="Rectangle 2327"/>
            <p:cNvSpPr/>
            <p:nvPr/>
          </p:nvSpPr>
          <p:spPr>
            <a:xfrm>
              <a:off x="2423564" y="3788352"/>
              <a:ext cx="905965" cy="2705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Text Box 324"/>
            <p:cNvSpPr txBox="1">
              <a:spLocks noChangeArrowheads="1"/>
            </p:cNvSpPr>
            <p:nvPr/>
          </p:nvSpPr>
          <p:spPr bwMode="auto">
            <a:xfrm>
              <a:off x="2345977" y="3725676"/>
              <a:ext cx="1061139" cy="395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57347" rIns="90000" bIns="45000"/>
            <a:lstStyle/>
            <a:p>
              <a:pPr algn="ctr"/>
              <a:r>
                <a:rPr lang="en-GB" sz="1600" b="1" i="1" dirty="0" smtClean="0">
                  <a:solidFill>
                    <a:srgbClr val="000000"/>
                  </a:solidFill>
                </a:rPr>
                <a:t>‘FEP_A01’</a:t>
              </a:r>
            </a:p>
          </p:txBody>
        </p:sp>
      </p:grpSp>
      <p:sp>
        <p:nvSpPr>
          <p:cNvPr id="749" name="Text Box 324"/>
          <p:cNvSpPr txBox="1">
            <a:spLocks noChangeArrowheads="1"/>
          </p:cNvSpPr>
          <p:nvPr/>
        </p:nvSpPr>
        <p:spPr bwMode="auto">
          <a:xfrm>
            <a:off x="1514462" y="0"/>
            <a:ext cx="6689738" cy="52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pPr algn="ctr"/>
            <a:r>
              <a:rPr lang="en-GB" sz="2800" b="1" u="sng" dirty="0" smtClean="0">
                <a:solidFill>
                  <a:srgbClr val="000000"/>
                </a:solidFill>
                <a:latin typeface="+mj-lt"/>
              </a:rPr>
              <a:t>Variation 1</a:t>
            </a:r>
            <a:r>
              <a:rPr lang="en-GB" sz="2800" u="sng" dirty="0" smtClean="0">
                <a:solidFill>
                  <a:srgbClr val="000000"/>
                </a:solidFill>
                <a:latin typeface="+mj-lt"/>
              </a:rPr>
              <a:t>– Essential genes</a:t>
            </a:r>
          </a:p>
        </p:txBody>
      </p:sp>
      <p:grpSp>
        <p:nvGrpSpPr>
          <p:cNvPr id="750" name="Group 1"/>
          <p:cNvGrpSpPr>
            <a:grpSpLocks/>
          </p:cNvGrpSpPr>
          <p:nvPr/>
        </p:nvGrpSpPr>
        <p:grpSpPr bwMode="auto">
          <a:xfrm>
            <a:off x="4438616" y="1312929"/>
            <a:ext cx="574675" cy="412750"/>
            <a:chOff x="1513" y="425"/>
            <a:chExt cx="362" cy="260"/>
          </a:xfrm>
        </p:grpSpPr>
        <p:sp>
          <p:nvSpPr>
            <p:cNvPr id="751" name="AutoShape 2"/>
            <p:cNvSpPr>
              <a:spLocks noChangeArrowheads="1"/>
            </p:cNvSpPr>
            <p:nvPr/>
          </p:nvSpPr>
          <p:spPr bwMode="auto">
            <a:xfrm>
              <a:off x="1513" y="425"/>
              <a:ext cx="362" cy="26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2" name="Oval 3"/>
            <p:cNvSpPr>
              <a:spLocks noChangeArrowheads="1"/>
            </p:cNvSpPr>
            <p:nvPr/>
          </p:nvSpPr>
          <p:spPr bwMode="auto">
            <a:xfrm>
              <a:off x="1840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" name="Oval 4"/>
            <p:cNvSpPr>
              <a:spLocks noChangeArrowheads="1"/>
            </p:cNvSpPr>
            <p:nvPr/>
          </p:nvSpPr>
          <p:spPr bwMode="auto">
            <a:xfrm>
              <a:off x="1811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" name="Oval 5"/>
            <p:cNvSpPr>
              <a:spLocks noChangeArrowheads="1"/>
            </p:cNvSpPr>
            <p:nvPr/>
          </p:nvSpPr>
          <p:spPr bwMode="auto">
            <a:xfrm>
              <a:off x="178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5" name="Oval 6"/>
            <p:cNvSpPr>
              <a:spLocks noChangeArrowheads="1"/>
            </p:cNvSpPr>
            <p:nvPr/>
          </p:nvSpPr>
          <p:spPr bwMode="auto">
            <a:xfrm>
              <a:off x="175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6" name="Oval 7"/>
            <p:cNvSpPr>
              <a:spLocks noChangeArrowheads="1"/>
            </p:cNvSpPr>
            <p:nvPr/>
          </p:nvSpPr>
          <p:spPr bwMode="auto">
            <a:xfrm>
              <a:off x="1694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" name="Oval 8"/>
            <p:cNvSpPr>
              <a:spLocks noChangeArrowheads="1"/>
            </p:cNvSpPr>
            <p:nvPr/>
          </p:nvSpPr>
          <p:spPr bwMode="auto">
            <a:xfrm>
              <a:off x="1665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" name="Oval 9"/>
            <p:cNvSpPr>
              <a:spLocks noChangeArrowheads="1"/>
            </p:cNvSpPr>
            <p:nvPr/>
          </p:nvSpPr>
          <p:spPr bwMode="auto">
            <a:xfrm>
              <a:off x="163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9" name="Oval 10"/>
            <p:cNvSpPr>
              <a:spLocks noChangeArrowheads="1"/>
            </p:cNvSpPr>
            <p:nvPr/>
          </p:nvSpPr>
          <p:spPr bwMode="auto">
            <a:xfrm>
              <a:off x="160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0" name="Oval 11"/>
            <p:cNvSpPr>
              <a:spLocks noChangeArrowheads="1"/>
            </p:cNvSpPr>
            <p:nvPr/>
          </p:nvSpPr>
          <p:spPr bwMode="auto">
            <a:xfrm>
              <a:off x="1577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" name="Oval 12"/>
            <p:cNvSpPr>
              <a:spLocks noChangeArrowheads="1"/>
            </p:cNvSpPr>
            <p:nvPr/>
          </p:nvSpPr>
          <p:spPr bwMode="auto">
            <a:xfrm>
              <a:off x="1548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2" name="Oval 13"/>
            <p:cNvSpPr>
              <a:spLocks noChangeArrowheads="1"/>
            </p:cNvSpPr>
            <p:nvPr/>
          </p:nvSpPr>
          <p:spPr bwMode="auto">
            <a:xfrm>
              <a:off x="1519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" name="Oval 14"/>
            <p:cNvSpPr>
              <a:spLocks noChangeArrowheads="1"/>
            </p:cNvSpPr>
            <p:nvPr/>
          </p:nvSpPr>
          <p:spPr bwMode="auto">
            <a:xfrm>
              <a:off x="1723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4" name="Oval 15"/>
            <p:cNvSpPr>
              <a:spLocks noChangeArrowheads="1"/>
            </p:cNvSpPr>
            <p:nvPr/>
          </p:nvSpPr>
          <p:spPr bwMode="auto">
            <a:xfrm>
              <a:off x="1840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5" name="Oval 16"/>
            <p:cNvSpPr>
              <a:spLocks noChangeArrowheads="1"/>
            </p:cNvSpPr>
            <p:nvPr/>
          </p:nvSpPr>
          <p:spPr bwMode="auto">
            <a:xfrm>
              <a:off x="1811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6" name="Oval 17"/>
            <p:cNvSpPr>
              <a:spLocks noChangeArrowheads="1"/>
            </p:cNvSpPr>
            <p:nvPr/>
          </p:nvSpPr>
          <p:spPr bwMode="auto">
            <a:xfrm>
              <a:off x="178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7" name="Oval 18"/>
            <p:cNvSpPr>
              <a:spLocks noChangeArrowheads="1"/>
            </p:cNvSpPr>
            <p:nvPr/>
          </p:nvSpPr>
          <p:spPr bwMode="auto">
            <a:xfrm>
              <a:off x="175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" name="Oval 19"/>
            <p:cNvSpPr>
              <a:spLocks noChangeArrowheads="1"/>
            </p:cNvSpPr>
            <p:nvPr/>
          </p:nvSpPr>
          <p:spPr bwMode="auto">
            <a:xfrm>
              <a:off x="1694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9" name="Oval 20"/>
            <p:cNvSpPr>
              <a:spLocks noChangeArrowheads="1"/>
            </p:cNvSpPr>
            <p:nvPr/>
          </p:nvSpPr>
          <p:spPr bwMode="auto">
            <a:xfrm>
              <a:off x="1665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0" name="Oval 21"/>
            <p:cNvSpPr>
              <a:spLocks noChangeArrowheads="1"/>
            </p:cNvSpPr>
            <p:nvPr/>
          </p:nvSpPr>
          <p:spPr bwMode="auto">
            <a:xfrm>
              <a:off x="163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1" name="Oval 22"/>
            <p:cNvSpPr>
              <a:spLocks noChangeArrowheads="1"/>
            </p:cNvSpPr>
            <p:nvPr/>
          </p:nvSpPr>
          <p:spPr bwMode="auto">
            <a:xfrm>
              <a:off x="160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2" name="Oval 23"/>
            <p:cNvSpPr>
              <a:spLocks noChangeArrowheads="1"/>
            </p:cNvSpPr>
            <p:nvPr/>
          </p:nvSpPr>
          <p:spPr bwMode="auto">
            <a:xfrm>
              <a:off x="1577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3" name="Oval 24"/>
            <p:cNvSpPr>
              <a:spLocks noChangeArrowheads="1"/>
            </p:cNvSpPr>
            <p:nvPr/>
          </p:nvSpPr>
          <p:spPr bwMode="auto">
            <a:xfrm>
              <a:off x="1548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" name="Oval 25"/>
            <p:cNvSpPr>
              <a:spLocks noChangeArrowheads="1"/>
            </p:cNvSpPr>
            <p:nvPr/>
          </p:nvSpPr>
          <p:spPr bwMode="auto">
            <a:xfrm>
              <a:off x="1519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" name="Oval 26"/>
            <p:cNvSpPr>
              <a:spLocks noChangeArrowheads="1"/>
            </p:cNvSpPr>
            <p:nvPr/>
          </p:nvSpPr>
          <p:spPr bwMode="auto">
            <a:xfrm>
              <a:off x="1723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6" name="Oval 27"/>
            <p:cNvSpPr>
              <a:spLocks noChangeArrowheads="1"/>
            </p:cNvSpPr>
            <p:nvPr/>
          </p:nvSpPr>
          <p:spPr bwMode="auto">
            <a:xfrm>
              <a:off x="1840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" name="Oval 28"/>
            <p:cNvSpPr>
              <a:spLocks noChangeArrowheads="1"/>
            </p:cNvSpPr>
            <p:nvPr/>
          </p:nvSpPr>
          <p:spPr bwMode="auto">
            <a:xfrm>
              <a:off x="1811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" name="Oval 29"/>
            <p:cNvSpPr>
              <a:spLocks noChangeArrowheads="1"/>
            </p:cNvSpPr>
            <p:nvPr/>
          </p:nvSpPr>
          <p:spPr bwMode="auto">
            <a:xfrm>
              <a:off x="178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" name="Oval 30"/>
            <p:cNvSpPr>
              <a:spLocks noChangeArrowheads="1"/>
            </p:cNvSpPr>
            <p:nvPr/>
          </p:nvSpPr>
          <p:spPr bwMode="auto">
            <a:xfrm>
              <a:off x="175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" name="Oval 31"/>
            <p:cNvSpPr>
              <a:spLocks noChangeArrowheads="1"/>
            </p:cNvSpPr>
            <p:nvPr/>
          </p:nvSpPr>
          <p:spPr bwMode="auto">
            <a:xfrm>
              <a:off x="1694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" name="Oval 32"/>
            <p:cNvSpPr>
              <a:spLocks noChangeArrowheads="1"/>
            </p:cNvSpPr>
            <p:nvPr/>
          </p:nvSpPr>
          <p:spPr bwMode="auto">
            <a:xfrm>
              <a:off x="1665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2" name="Oval 33"/>
            <p:cNvSpPr>
              <a:spLocks noChangeArrowheads="1"/>
            </p:cNvSpPr>
            <p:nvPr/>
          </p:nvSpPr>
          <p:spPr bwMode="auto">
            <a:xfrm>
              <a:off x="163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3" name="Oval 34"/>
            <p:cNvSpPr>
              <a:spLocks noChangeArrowheads="1"/>
            </p:cNvSpPr>
            <p:nvPr/>
          </p:nvSpPr>
          <p:spPr bwMode="auto">
            <a:xfrm>
              <a:off x="160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4" name="Oval 35"/>
            <p:cNvSpPr>
              <a:spLocks noChangeArrowheads="1"/>
            </p:cNvSpPr>
            <p:nvPr/>
          </p:nvSpPr>
          <p:spPr bwMode="auto">
            <a:xfrm>
              <a:off x="1577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5" name="Oval 36"/>
            <p:cNvSpPr>
              <a:spLocks noChangeArrowheads="1"/>
            </p:cNvSpPr>
            <p:nvPr/>
          </p:nvSpPr>
          <p:spPr bwMode="auto">
            <a:xfrm>
              <a:off x="1548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6" name="Oval 37"/>
            <p:cNvSpPr>
              <a:spLocks noChangeArrowheads="1"/>
            </p:cNvSpPr>
            <p:nvPr/>
          </p:nvSpPr>
          <p:spPr bwMode="auto">
            <a:xfrm>
              <a:off x="1519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7" name="Oval 38"/>
            <p:cNvSpPr>
              <a:spLocks noChangeArrowheads="1"/>
            </p:cNvSpPr>
            <p:nvPr/>
          </p:nvSpPr>
          <p:spPr bwMode="auto">
            <a:xfrm>
              <a:off x="1723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" name="Oval 39"/>
            <p:cNvSpPr>
              <a:spLocks noChangeArrowheads="1"/>
            </p:cNvSpPr>
            <p:nvPr/>
          </p:nvSpPr>
          <p:spPr bwMode="auto">
            <a:xfrm>
              <a:off x="1840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" name="Oval 40"/>
            <p:cNvSpPr>
              <a:spLocks noChangeArrowheads="1"/>
            </p:cNvSpPr>
            <p:nvPr/>
          </p:nvSpPr>
          <p:spPr bwMode="auto">
            <a:xfrm>
              <a:off x="1811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0" name="Oval 41"/>
            <p:cNvSpPr>
              <a:spLocks noChangeArrowheads="1"/>
            </p:cNvSpPr>
            <p:nvPr/>
          </p:nvSpPr>
          <p:spPr bwMode="auto">
            <a:xfrm>
              <a:off x="178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1" name="Oval 42"/>
            <p:cNvSpPr>
              <a:spLocks noChangeArrowheads="1"/>
            </p:cNvSpPr>
            <p:nvPr/>
          </p:nvSpPr>
          <p:spPr bwMode="auto">
            <a:xfrm>
              <a:off x="175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2" name="Oval 43"/>
            <p:cNvSpPr>
              <a:spLocks noChangeArrowheads="1"/>
            </p:cNvSpPr>
            <p:nvPr/>
          </p:nvSpPr>
          <p:spPr bwMode="auto">
            <a:xfrm>
              <a:off x="1694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3" name="Oval 44"/>
            <p:cNvSpPr>
              <a:spLocks noChangeArrowheads="1"/>
            </p:cNvSpPr>
            <p:nvPr/>
          </p:nvSpPr>
          <p:spPr bwMode="auto">
            <a:xfrm>
              <a:off x="1665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4" name="Oval 45"/>
            <p:cNvSpPr>
              <a:spLocks noChangeArrowheads="1"/>
            </p:cNvSpPr>
            <p:nvPr/>
          </p:nvSpPr>
          <p:spPr bwMode="auto">
            <a:xfrm>
              <a:off x="163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5" name="Oval 46"/>
            <p:cNvSpPr>
              <a:spLocks noChangeArrowheads="1"/>
            </p:cNvSpPr>
            <p:nvPr/>
          </p:nvSpPr>
          <p:spPr bwMode="auto">
            <a:xfrm>
              <a:off x="160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" name="Oval 47"/>
            <p:cNvSpPr>
              <a:spLocks noChangeArrowheads="1"/>
            </p:cNvSpPr>
            <p:nvPr/>
          </p:nvSpPr>
          <p:spPr bwMode="auto">
            <a:xfrm>
              <a:off x="1577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7" name="Oval 48"/>
            <p:cNvSpPr>
              <a:spLocks noChangeArrowheads="1"/>
            </p:cNvSpPr>
            <p:nvPr/>
          </p:nvSpPr>
          <p:spPr bwMode="auto">
            <a:xfrm>
              <a:off x="1548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" name="Oval 49"/>
            <p:cNvSpPr>
              <a:spLocks noChangeArrowheads="1"/>
            </p:cNvSpPr>
            <p:nvPr/>
          </p:nvSpPr>
          <p:spPr bwMode="auto">
            <a:xfrm>
              <a:off x="1519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" name="Oval 50"/>
            <p:cNvSpPr>
              <a:spLocks noChangeArrowheads="1"/>
            </p:cNvSpPr>
            <p:nvPr/>
          </p:nvSpPr>
          <p:spPr bwMode="auto">
            <a:xfrm>
              <a:off x="1723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" name="Oval 51"/>
            <p:cNvSpPr>
              <a:spLocks noChangeArrowheads="1"/>
            </p:cNvSpPr>
            <p:nvPr/>
          </p:nvSpPr>
          <p:spPr bwMode="auto">
            <a:xfrm>
              <a:off x="1840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1" name="Oval 52"/>
            <p:cNvSpPr>
              <a:spLocks noChangeArrowheads="1"/>
            </p:cNvSpPr>
            <p:nvPr/>
          </p:nvSpPr>
          <p:spPr bwMode="auto">
            <a:xfrm>
              <a:off x="1811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" name="Oval 53"/>
            <p:cNvSpPr>
              <a:spLocks noChangeArrowheads="1"/>
            </p:cNvSpPr>
            <p:nvPr/>
          </p:nvSpPr>
          <p:spPr bwMode="auto">
            <a:xfrm>
              <a:off x="178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3" name="Oval 54"/>
            <p:cNvSpPr>
              <a:spLocks noChangeArrowheads="1"/>
            </p:cNvSpPr>
            <p:nvPr/>
          </p:nvSpPr>
          <p:spPr bwMode="auto">
            <a:xfrm>
              <a:off x="175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" name="Oval 55"/>
            <p:cNvSpPr>
              <a:spLocks noChangeArrowheads="1"/>
            </p:cNvSpPr>
            <p:nvPr/>
          </p:nvSpPr>
          <p:spPr bwMode="auto">
            <a:xfrm>
              <a:off x="1694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5" name="Oval 56"/>
            <p:cNvSpPr>
              <a:spLocks noChangeArrowheads="1"/>
            </p:cNvSpPr>
            <p:nvPr/>
          </p:nvSpPr>
          <p:spPr bwMode="auto">
            <a:xfrm>
              <a:off x="1665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6" name="Oval 57"/>
            <p:cNvSpPr>
              <a:spLocks noChangeArrowheads="1"/>
            </p:cNvSpPr>
            <p:nvPr/>
          </p:nvSpPr>
          <p:spPr bwMode="auto">
            <a:xfrm>
              <a:off x="163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" name="Oval 58"/>
            <p:cNvSpPr>
              <a:spLocks noChangeArrowheads="1"/>
            </p:cNvSpPr>
            <p:nvPr/>
          </p:nvSpPr>
          <p:spPr bwMode="auto">
            <a:xfrm>
              <a:off x="160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8" name="Oval 59"/>
            <p:cNvSpPr>
              <a:spLocks noChangeArrowheads="1"/>
            </p:cNvSpPr>
            <p:nvPr/>
          </p:nvSpPr>
          <p:spPr bwMode="auto">
            <a:xfrm>
              <a:off x="1577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" name="Oval 60"/>
            <p:cNvSpPr>
              <a:spLocks noChangeArrowheads="1"/>
            </p:cNvSpPr>
            <p:nvPr/>
          </p:nvSpPr>
          <p:spPr bwMode="auto">
            <a:xfrm>
              <a:off x="1548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" name="Oval 61"/>
            <p:cNvSpPr>
              <a:spLocks noChangeArrowheads="1"/>
            </p:cNvSpPr>
            <p:nvPr/>
          </p:nvSpPr>
          <p:spPr bwMode="auto">
            <a:xfrm>
              <a:off x="1519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1" name="Oval 62"/>
            <p:cNvSpPr>
              <a:spLocks noChangeArrowheads="1"/>
            </p:cNvSpPr>
            <p:nvPr/>
          </p:nvSpPr>
          <p:spPr bwMode="auto">
            <a:xfrm>
              <a:off x="1723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2" name="Oval 63"/>
            <p:cNvSpPr>
              <a:spLocks noChangeArrowheads="1"/>
            </p:cNvSpPr>
            <p:nvPr/>
          </p:nvSpPr>
          <p:spPr bwMode="auto">
            <a:xfrm>
              <a:off x="1840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" name="Oval 64"/>
            <p:cNvSpPr>
              <a:spLocks noChangeArrowheads="1"/>
            </p:cNvSpPr>
            <p:nvPr/>
          </p:nvSpPr>
          <p:spPr bwMode="auto">
            <a:xfrm>
              <a:off x="1811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4" name="Oval 65"/>
            <p:cNvSpPr>
              <a:spLocks noChangeArrowheads="1"/>
            </p:cNvSpPr>
            <p:nvPr/>
          </p:nvSpPr>
          <p:spPr bwMode="auto">
            <a:xfrm>
              <a:off x="178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" name="Oval 66"/>
            <p:cNvSpPr>
              <a:spLocks noChangeArrowheads="1"/>
            </p:cNvSpPr>
            <p:nvPr/>
          </p:nvSpPr>
          <p:spPr bwMode="auto">
            <a:xfrm>
              <a:off x="175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6" name="Oval 67"/>
            <p:cNvSpPr>
              <a:spLocks noChangeArrowheads="1"/>
            </p:cNvSpPr>
            <p:nvPr/>
          </p:nvSpPr>
          <p:spPr bwMode="auto">
            <a:xfrm>
              <a:off x="1694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7" name="Oval 68"/>
            <p:cNvSpPr>
              <a:spLocks noChangeArrowheads="1"/>
            </p:cNvSpPr>
            <p:nvPr/>
          </p:nvSpPr>
          <p:spPr bwMode="auto">
            <a:xfrm>
              <a:off x="1665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8" name="Oval 69"/>
            <p:cNvSpPr>
              <a:spLocks noChangeArrowheads="1"/>
            </p:cNvSpPr>
            <p:nvPr/>
          </p:nvSpPr>
          <p:spPr bwMode="auto">
            <a:xfrm>
              <a:off x="163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" name="Oval 70"/>
            <p:cNvSpPr>
              <a:spLocks noChangeArrowheads="1"/>
            </p:cNvSpPr>
            <p:nvPr/>
          </p:nvSpPr>
          <p:spPr bwMode="auto">
            <a:xfrm>
              <a:off x="160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" name="Oval 71"/>
            <p:cNvSpPr>
              <a:spLocks noChangeArrowheads="1"/>
            </p:cNvSpPr>
            <p:nvPr/>
          </p:nvSpPr>
          <p:spPr bwMode="auto">
            <a:xfrm>
              <a:off x="1577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" name="Oval 72"/>
            <p:cNvSpPr>
              <a:spLocks noChangeArrowheads="1"/>
            </p:cNvSpPr>
            <p:nvPr/>
          </p:nvSpPr>
          <p:spPr bwMode="auto">
            <a:xfrm>
              <a:off x="1548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" name="Oval 73"/>
            <p:cNvSpPr>
              <a:spLocks noChangeArrowheads="1"/>
            </p:cNvSpPr>
            <p:nvPr/>
          </p:nvSpPr>
          <p:spPr bwMode="auto">
            <a:xfrm>
              <a:off x="1519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" name="Oval 74"/>
            <p:cNvSpPr>
              <a:spLocks noChangeArrowheads="1"/>
            </p:cNvSpPr>
            <p:nvPr/>
          </p:nvSpPr>
          <p:spPr bwMode="auto">
            <a:xfrm>
              <a:off x="1723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" name="Oval 75"/>
            <p:cNvSpPr>
              <a:spLocks noChangeArrowheads="1"/>
            </p:cNvSpPr>
            <p:nvPr/>
          </p:nvSpPr>
          <p:spPr bwMode="auto">
            <a:xfrm>
              <a:off x="1840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" name="Oval 76"/>
            <p:cNvSpPr>
              <a:spLocks noChangeArrowheads="1"/>
            </p:cNvSpPr>
            <p:nvPr/>
          </p:nvSpPr>
          <p:spPr bwMode="auto">
            <a:xfrm>
              <a:off x="1811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" name="Oval 77"/>
            <p:cNvSpPr>
              <a:spLocks noChangeArrowheads="1"/>
            </p:cNvSpPr>
            <p:nvPr/>
          </p:nvSpPr>
          <p:spPr bwMode="auto">
            <a:xfrm>
              <a:off x="178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" name="Oval 78"/>
            <p:cNvSpPr>
              <a:spLocks noChangeArrowheads="1"/>
            </p:cNvSpPr>
            <p:nvPr/>
          </p:nvSpPr>
          <p:spPr bwMode="auto">
            <a:xfrm>
              <a:off x="175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" name="Oval 79"/>
            <p:cNvSpPr>
              <a:spLocks noChangeArrowheads="1"/>
            </p:cNvSpPr>
            <p:nvPr/>
          </p:nvSpPr>
          <p:spPr bwMode="auto">
            <a:xfrm>
              <a:off x="1694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" name="Oval 80"/>
            <p:cNvSpPr>
              <a:spLocks noChangeArrowheads="1"/>
            </p:cNvSpPr>
            <p:nvPr/>
          </p:nvSpPr>
          <p:spPr bwMode="auto">
            <a:xfrm>
              <a:off x="1665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" name="Oval 81"/>
            <p:cNvSpPr>
              <a:spLocks noChangeArrowheads="1"/>
            </p:cNvSpPr>
            <p:nvPr/>
          </p:nvSpPr>
          <p:spPr bwMode="auto">
            <a:xfrm>
              <a:off x="163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" name="Oval 82"/>
            <p:cNvSpPr>
              <a:spLocks noChangeArrowheads="1"/>
            </p:cNvSpPr>
            <p:nvPr/>
          </p:nvSpPr>
          <p:spPr bwMode="auto">
            <a:xfrm>
              <a:off x="160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" name="Oval 83"/>
            <p:cNvSpPr>
              <a:spLocks noChangeArrowheads="1"/>
            </p:cNvSpPr>
            <p:nvPr/>
          </p:nvSpPr>
          <p:spPr bwMode="auto">
            <a:xfrm>
              <a:off x="1577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" name="Oval 84"/>
            <p:cNvSpPr>
              <a:spLocks noChangeArrowheads="1"/>
            </p:cNvSpPr>
            <p:nvPr/>
          </p:nvSpPr>
          <p:spPr bwMode="auto">
            <a:xfrm>
              <a:off x="1548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" name="Oval 85"/>
            <p:cNvSpPr>
              <a:spLocks noChangeArrowheads="1"/>
            </p:cNvSpPr>
            <p:nvPr/>
          </p:nvSpPr>
          <p:spPr bwMode="auto">
            <a:xfrm>
              <a:off x="1519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" name="Oval 86"/>
            <p:cNvSpPr>
              <a:spLocks noChangeArrowheads="1"/>
            </p:cNvSpPr>
            <p:nvPr/>
          </p:nvSpPr>
          <p:spPr bwMode="auto">
            <a:xfrm>
              <a:off x="1723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" name="Oval 87"/>
            <p:cNvSpPr>
              <a:spLocks noChangeArrowheads="1"/>
            </p:cNvSpPr>
            <p:nvPr/>
          </p:nvSpPr>
          <p:spPr bwMode="auto">
            <a:xfrm>
              <a:off x="1840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" name="Oval 88"/>
            <p:cNvSpPr>
              <a:spLocks noChangeArrowheads="1"/>
            </p:cNvSpPr>
            <p:nvPr/>
          </p:nvSpPr>
          <p:spPr bwMode="auto">
            <a:xfrm>
              <a:off x="1811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" name="Oval 89"/>
            <p:cNvSpPr>
              <a:spLocks noChangeArrowheads="1"/>
            </p:cNvSpPr>
            <p:nvPr/>
          </p:nvSpPr>
          <p:spPr bwMode="auto">
            <a:xfrm>
              <a:off x="178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" name="Oval 90"/>
            <p:cNvSpPr>
              <a:spLocks noChangeArrowheads="1"/>
            </p:cNvSpPr>
            <p:nvPr/>
          </p:nvSpPr>
          <p:spPr bwMode="auto">
            <a:xfrm>
              <a:off x="175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" name="Oval 91"/>
            <p:cNvSpPr>
              <a:spLocks noChangeArrowheads="1"/>
            </p:cNvSpPr>
            <p:nvPr/>
          </p:nvSpPr>
          <p:spPr bwMode="auto">
            <a:xfrm>
              <a:off x="1694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" name="Oval 92"/>
            <p:cNvSpPr>
              <a:spLocks noChangeArrowheads="1"/>
            </p:cNvSpPr>
            <p:nvPr/>
          </p:nvSpPr>
          <p:spPr bwMode="auto">
            <a:xfrm>
              <a:off x="1665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" name="Oval 93"/>
            <p:cNvSpPr>
              <a:spLocks noChangeArrowheads="1"/>
            </p:cNvSpPr>
            <p:nvPr/>
          </p:nvSpPr>
          <p:spPr bwMode="auto">
            <a:xfrm>
              <a:off x="163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" name="Oval 94"/>
            <p:cNvSpPr>
              <a:spLocks noChangeArrowheads="1"/>
            </p:cNvSpPr>
            <p:nvPr/>
          </p:nvSpPr>
          <p:spPr bwMode="auto">
            <a:xfrm>
              <a:off x="160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" name="Oval 95"/>
            <p:cNvSpPr>
              <a:spLocks noChangeArrowheads="1"/>
            </p:cNvSpPr>
            <p:nvPr/>
          </p:nvSpPr>
          <p:spPr bwMode="auto">
            <a:xfrm>
              <a:off x="1577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5" name="Oval 96"/>
            <p:cNvSpPr>
              <a:spLocks noChangeArrowheads="1"/>
            </p:cNvSpPr>
            <p:nvPr/>
          </p:nvSpPr>
          <p:spPr bwMode="auto">
            <a:xfrm>
              <a:off x="1548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" name="Oval 97"/>
            <p:cNvSpPr>
              <a:spLocks noChangeArrowheads="1"/>
            </p:cNvSpPr>
            <p:nvPr/>
          </p:nvSpPr>
          <p:spPr bwMode="auto">
            <a:xfrm>
              <a:off x="1519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" name="Oval 98"/>
            <p:cNvSpPr>
              <a:spLocks noChangeArrowheads="1"/>
            </p:cNvSpPr>
            <p:nvPr/>
          </p:nvSpPr>
          <p:spPr bwMode="auto">
            <a:xfrm>
              <a:off x="1723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8" name="Group 847"/>
          <p:cNvGrpSpPr/>
          <p:nvPr/>
        </p:nvGrpSpPr>
        <p:grpSpPr>
          <a:xfrm>
            <a:off x="277647" y="1760214"/>
            <a:ext cx="2128012" cy="528155"/>
            <a:chOff x="2417763" y="847725"/>
            <a:chExt cx="2852737" cy="708025"/>
          </a:xfrm>
        </p:grpSpPr>
        <p:sp>
          <p:nvSpPr>
            <p:cNvPr id="849" name="AutoShape 148"/>
            <p:cNvSpPr>
              <a:spLocks noChangeArrowheads="1"/>
            </p:cNvSpPr>
            <p:nvPr/>
          </p:nvSpPr>
          <p:spPr bwMode="auto">
            <a:xfrm>
              <a:off x="2417763" y="847725"/>
              <a:ext cx="2852737" cy="70802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850" name="Group 150"/>
            <p:cNvGrpSpPr>
              <a:grpSpLocks/>
            </p:cNvGrpSpPr>
            <p:nvPr/>
          </p:nvGrpSpPr>
          <p:grpSpPr bwMode="auto">
            <a:xfrm>
              <a:off x="2630488" y="993775"/>
              <a:ext cx="2378075" cy="119063"/>
              <a:chOff x="1565" y="370"/>
              <a:chExt cx="1815" cy="90"/>
            </a:xfrm>
          </p:grpSpPr>
          <p:sp>
            <p:nvSpPr>
              <p:cNvPr id="853" name="Line 151"/>
              <p:cNvSpPr>
                <a:spLocks noChangeShapeType="1"/>
              </p:cNvSpPr>
              <p:nvPr/>
            </p:nvSpPr>
            <p:spPr bwMode="auto">
              <a:xfrm>
                <a:off x="1655" y="416"/>
                <a:ext cx="1725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4" name="Oval 152"/>
              <p:cNvSpPr>
                <a:spLocks noChangeArrowheads="1"/>
              </p:cNvSpPr>
              <p:nvPr/>
            </p:nvSpPr>
            <p:spPr bwMode="auto">
              <a:xfrm>
                <a:off x="1565" y="370"/>
                <a:ext cx="91" cy="90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</p:grpSp>
        <p:sp>
          <p:nvSpPr>
            <p:cNvPr id="851" name="Line 154"/>
            <p:cNvSpPr>
              <a:spLocks noChangeShapeType="1"/>
            </p:cNvSpPr>
            <p:nvPr/>
          </p:nvSpPr>
          <p:spPr bwMode="auto">
            <a:xfrm>
              <a:off x="2749550" y="1346200"/>
              <a:ext cx="2259013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Oval 158"/>
            <p:cNvSpPr>
              <a:spLocks noChangeArrowheads="1"/>
            </p:cNvSpPr>
            <p:nvPr/>
          </p:nvSpPr>
          <p:spPr bwMode="auto">
            <a:xfrm>
              <a:off x="2624138" y="1289050"/>
              <a:ext cx="119062" cy="119063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</p:grpSp>
      <p:sp>
        <p:nvSpPr>
          <p:cNvPr id="855" name="TextBox 19"/>
          <p:cNvSpPr txBox="1">
            <a:spLocks noChangeArrowheads="1"/>
          </p:cNvSpPr>
          <p:nvPr/>
        </p:nvSpPr>
        <p:spPr bwMode="auto">
          <a:xfrm>
            <a:off x="289654" y="1416117"/>
            <a:ext cx="1562848" cy="32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GB" sz="1600" dirty="0" err="1">
                <a:latin typeface="Calibri" charset="0"/>
              </a:rPr>
              <a:t>iCre</a:t>
            </a:r>
            <a:r>
              <a:rPr lang="en-GB" sz="1600" dirty="0">
                <a:latin typeface="Calibri" charset="0"/>
              </a:rPr>
              <a:t>; </a:t>
            </a:r>
            <a:r>
              <a:rPr lang="en-GB" sz="1600" dirty="0" err="1">
                <a:latin typeface="Calibri" charset="0"/>
              </a:rPr>
              <a:t>iFlp</a:t>
            </a:r>
            <a:r>
              <a:rPr lang="en-GB" sz="1600" dirty="0">
                <a:latin typeface="Calibri" charset="0"/>
              </a:rPr>
              <a:t> ES cells</a:t>
            </a:r>
            <a:endParaRPr lang="en-US" sz="1600" dirty="0">
              <a:latin typeface="Calibri" charset="0"/>
            </a:endParaRPr>
          </a:p>
        </p:txBody>
      </p:sp>
      <p:sp>
        <p:nvSpPr>
          <p:cNvPr id="856" name="Down Arrow 855"/>
          <p:cNvSpPr/>
          <p:nvPr/>
        </p:nvSpPr>
        <p:spPr bwMode="auto">
          <a:xfrm rot="16200000">
            <a:off x="5294882" y="1339284"/>
            <a:ext cx="144016" cy="360040"/>
          </a:xfrm>
          <a:prstGeom prst="downArrow">
            <a:avLst>
              <a:gd name="adj1" fmla="val 50000"/>
              <a:gd name="adj2" fmla="val 6763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sp>
        <p:nvSpPr>
          <p:cNvPr id="885" name="Down Arrow 884"/>
          <p:cNvSpPr/>
          <p:nvPr/>
        </p:nvSpPr>
        <p:spPr bwMode="auto">
          <a:xfrm rot="16200000">
            <a:off x="4053168" y="2518239"/>
            <a:ext cx="144016" cy="360040"/>
          </a:xfrm>
          <a:prstGeom prst="downArrow">
            <a:avLst>
              <a:gd name="adj1" fmla="val 50000"/>
              <a:gd name="adj2" fmla="val 6763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sp>
        <p:nvSpPr>
          <p:cNvPr id="899" name="TextBox 19"/>
          <p:cNvSpPr txBox="1">
            <a:spLocks noChangeArrowheads="1"/>
          </p:cNvSpPr>
          <p:nvPr/>
        </p:nvSpPr>
        <p:spPr bwMode="auto">
          <a:xfrm>
            <a:off x="289654" y="2655657"/>
            <a:ext cx="2088232" cy="32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GB" sz="1600" dirty="0" smtClean="0">
                <a:latin typeface="Calibri" charset="0"/>
              </a:rPr>
              <a:t>Genotype (</a:t>
            </a:r>
            <a:r>
              <a:rPr lang="en-GB" sz="1600" dirty="0">
                <a:latin typeface="Calibri" charset="0"/>
              </a:rPr>
              <a:t>+/- 4-OHT)</a:t>
            </a:r>
            <a:endParaRPr lang="en-US" sz="1600" dirty="0">
              <a:latin typeface="Calibri" charset="0"/>
            </a:endParaRPr>
          </a:p>
        </p:txBody>
      </p:sp>
      <p:sp>
        <p:nvSpPr>
          <p:cNvPr id="900" name="Text Box 324"/>
          <p:cNvSpPr txBox="1">
            <a:spLocks noChangeArrowheads="1"/>
          </p:cNvSpPr>
          <p:nvPr/>
        </p:nvSpPr>
        <p:spPr bwMode="auto">
          <a:xfrm>
            <a:off x="267525" y="3568828"/>
            <a:ext cx="1944216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First allele conditional knockout</a:t>
            </a:r>
            <a:endParaRPr lang="en-GB" sz="1000" b="1" dirty="0">
              <a:solidFill>
                <a:srgbClr val="000000"/>
              </a:solidFill>
            </a:endParaRPr>
          </a:p>
        </p:txBody>
      </p:sp>
      <p:sp>
        <p:nvSpPr>
          <p:cNvPr id="1054" name="Bent Arrow 1053"/>
          <p:cNvSpPr/>
          <p:nvPr/>
        </p:nvSpPr>
        <p:spPr bwMode="auto">
          <a:xfrm rot="5400000">
            <a:off x="2733458" y="1728286"/>
            <a:ext cx="360040" cy="836327"/>
          </a:xfrm>
          <a:prstGeom prst="bentArrow">
            <a:avLst>
              <a:gd name="adj1" fmla="val 19709"/>
              <a:gd name="adj2" fmla="val 18827"/>
              <a:gd name="adj3" fmla="val 26764"/>
              <a:gd name="adj4" fmla="val 4375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sp>
        <p:nvSpPr>
          <p:cNvPr id="1760" name="Text Box 324"/>
          <p:cNvSpPr txBox="1">
            <a:spLocks noChangeArrowheads="1"/>
          </p:cNvSpPr>
          <p:nvPr/>
        </p:nvSpPr>
        <p:spPr bwMode="auto">
          <a:xfrm>
            <a:off x="4243202" y="2842274"/>
            <a:ext cx="842392" cy="299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5 x 5 cuvette</a:t>
            </a:r>
          </a:p>
        </p:txBody>
      </p:sp>
      <p:grpSp>
        <p:nvGrpSpPr>
          <p:cNvPr id="2193" name="Group 2192"/>
          <p:cNvGrpSpPr/>
          <p:nvPr/>
        </p:nvGrpSpPr>
        <p:grpSpPr>
          <a:xfrm>
            <a:off x="4517149" y="2558087"/>
            <a:ext cx="288032" cy="288032"/>
            <a:chOff x="4371540" y="7838161"/>
            <a:chExt cx="288032" cy="288032"/>
          </a:xfrm>
        </p:grpSpPr>
        <p:sp>
          <p:nvSpPr>
            <p:cNvPr id="2194" name="AutoShape 2"/>
            <p:cNvSpPr>
              <a:spLocks noChangeArrowheads="1"/>
            </p:cNvSpPr>
            <p:nvPr/>
          </p:nvSpPr>
          <p:spPr bwMode="auto">
            <a:xfrm>
              <a:off x="4371540" y="7838161"/>
              <a:ext cx="288032" cy="288032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5" name="Oval 9"/>
            <p:cNvSpPr>
              <a:spLocks noChangeArrowheads="1"/>
            </p:cNvSpPr>
            <p:nvPr/>
          </p:nvSpPr>
          <p:spPr bwMode="auto">
            <a:xfrm>
              <a:off x="4586200" y="7910739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6" name="Oval 10"/>
            <p:cNvSpPr>
              <a:spLocks noChangeArrowheads="1"/>
            </p:cNvSpPr>
            <p:nvPr/>
          </p:nvSpPr>
          <p:spPr bwMode="auto">
            <a:xfrm>
              <a:off x="4538575" y="7910739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7" name="Oval 11"/>
            <p:cNvSpPr>
              <a:spLocks noChangeArrowheads="1"/>
            </p:cNvSpPr>
            <p:nvPr/>
          </p:nvSpPr>
          <p:spPr bwMode="auto">
            <a:xfrm>
              <a:off x="4492537" y="7910739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8" name="Oval 12"/>
            <p:cNvSpPr>
              <a:spLocks noChangeArrowheads="1"/>
            </p:cNvSpPr>
            <p:nvPr/>
          </p:nvSpPr>
          <p:spPr bwMode="auto">
            <a:xfrm>
              <a:off x="4446500" y="7910739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9" name="Oval 13"/>
            <p:cNvSpPr>
              <a:spLocks noChangeArrowheads="1"/>
            </p:cNvSpPr>
            <p:nvPr/>
          </p:nvSpPr>
          <p:spPr bwMode="auto">
            <a:xfrm>
              <a:off x="4400462" y="7910739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0" name="Oval 57"/>
            <p:cNvSpPr>
              <a:spLocks noChangeArrowheads="1"/>
            </p:cNvSpPr>
            <p:nvPr/>
          </p:nvSpPr>
          <p:spPr bwMode="auto">
            <a:xfrm>
              <a:off x="4586200" y="8055202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" name="Oval 58"/>
            <p:cNvSpPr>
              <a:spLocks noChangeArrowheads="1"/>
            </p:cNvSpPr>
            <p:nvPr/>
          </p:nvSpPr>
          <p:spPr bwMode="auto">
            <a:xfrm>
              <a:off x="4538575" y="8055202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" name="Oval 59"/>
            <p:cNvSpPr>
              <a:spLocks noChangeArrowheads="1"/>
            </p:cNvSpPr>
            <p:nvPr/>
          </p:nvSpPr>
          <p:spPr bwMode="auto">
            <a:xfrm>
              <a:off x="4492537" y="8055202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3" name="Oval 60"/>
            <p:cNvSpPr>
              <a:spLocks noChangeArrowheads="1"/>
            </p:cNvSpPr>
            <p:nvPr/>
          </p:nvSpPr>
          <p:spPr bwMode="auto">
            <a:xfrm>
              <a:off x="4446500" y="8055202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4" name="Oval 61"/>
            <p:cNvSpPr>
              <a:spLocks noChangeArrowheads="1"/>
            </p:cNvSpPr>
            <p:nvPr/>
          </p:nvSpPr>
          <p:spPr bwMode="auto">
            <a:xfrm>
              <a:off x="4400462" y="8055202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5" name="Oval 69"/>
            <p:cNvSpPr>
              <a:spLocks noChangeArrowheads="1"/>
            </p:cNvSpPr>
            <p:nvPr/>
          </p:nvSpPr>
          <p:spPr bwMode="auto">
            <a:xfrm>
              <a:off x="4586200" y="800757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6" name="Oval 70"/>
            <p:cNvSpPr>
              <a:spLocks noChangeArrowheads="1"/>
            </p:cNvSpPr>
            <p:nvPr/>
          </p:nvSpPr>
          <p:spPr bwMode="auto">
            <a:xfrm>
              <a:off x="4538575" y="800757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7" name="Oval 71"/>
            <p:cNvSpPr>
              <a:spLocks noChangeArrowheads="1"/>
            </p:cNvSpPr>
            <p:nvPr/>
          </p:nvSpPr>
          <p:spPr bwMode="auto">
            <a:xfrm>
              <a:off x="4492537" y="800757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8" name="Oval 72"/>
            <p:cNvSpPr>
              <a:spLocks noChangeArrowheads="1"/>
            </p:cNvSpPr>
            <p:nvPr/>
          </p:nvSpPr>
          <p:spPr bwMode="auto">
            <a:xfrm>
              <a:off x="4446500" y="800757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9" name="Oval 73"/>
            <p:cNvSpPr>
              <a:spLocks noChangeArrowheads="1"/>
            </p:cNvSpPr>
            <p:nvPr/>
          </p:nvSpPr>
          <p:spPr bwMode="auto">
            <a:xfrm>
              <a:off x="4400462" y="800757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0" name="Oval 81"/>
            <p:cNvSpPr>
              <a:spLocks noChangeArrowheads="1"/>
            </p:cNvSpPr>
            <p:nvPr/>
          </p:nvSpPr>
          <p:spPr bwMode="auto">
            <a:xfrm>
              <a:off x="4586200" y="795836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1" name="Oval 82"/>
            <p:cNvSpPr>
              <a:spLocks noChangeArrowheads="1"/>
            </p:cNvSpPr>
            <p:nvPr/>
          </p:nvSpPr>
          <p:spPr bwMode="auto">
            <a:xfrm>
              <a:off x="4538575" y="795836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2" name="Oval 83"/>
            <p:cNvSpPr>
              <a:spLocks noChangeArrowheads="1"/>
            </p:cNvSpPr>
            <p:nvPr/>
          </p:nvSpPr>
          <p:spPr bwMode="auto">
            <a:xfrm>
              <a:off x="4492537" y="795836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3" name="Oval 84"/>
            <p:cNvSpPr>
              <a:spLocks noChangeArrowheads="1"/>
            </p:cNvSpPr>
            <p:nvPr/>
          </p:nvSpPr>
          <p:spPr bwMode="auto">
            <a:xfrm>
              <a:off x="4446500" y="795836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4" name="Oval 85"/>
            <p:cNvSpPr>
              <a:spLocks noChangeArrowheads="1"/>
            </p:cNvSpPr>
            <p:nvPr/>
          </p:nvSpPr>
          <p:spPr bwMode="auto">
            <a:xfrm>
              <a:off x="4400462" y="795836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5" name="Oval 93"/>
            <p:cNvSpPr>
              <a:spLocks noChangeArrowheads="1"/>
            </p:cNvSpPr>
            <p:nvPr/>
          </p:nvSpPr>
          <p:spPr bwMode="auto">
            <a:xfrm>
              <a:off x="4586200" y="786311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6" name="Oval 94"/>
            <p:cNvSpPr>
              <a:spLocks noChangeArrowheads="1"/>
            </p:cNvSpPr>
            <p:nvPr/>
          </p:nvSpPr>
          <p:spPr bwMode="auto">
            <a:xfrm>
              <a:off x="4538575" y="786311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7" name="Oval 95"/>
            <p:cNvSpPr>
              <a:spLocks noChangeArrowheads="1"/>
            </p:cNvSpPr>
            <p:nvPr/>
          </p:nvSpPr>
          <p:spPr bwMode="auto">
            <a:xfrm>
              <a:off x="4492537" y="786311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8" name="Oval 96"/>
            <p:cNvSpPr>
              <a:spLocks noChangeArrowheads="1"/>
            </p:cNvSpPr>
            <p:nvPr/>
          </p:nvSpPr>
          <p:spPr bwMode="auto">
            <a:xfrm>
              <a:off x="4446500" y="786311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9" name="Oval 97"/>
            <p:cNvSpPr>
              <a:spLocks noChangeArrowheads="1"/>
            </p:cNvSpPr>
            <p:nvPr/>
          </p:nvSpPr>
          <p:spPr bwMode="auto">
            <a:xfrm>
              <a:off x="4400462" y="7863114"/>
              <a:ext cx="44450" cy="4603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242" name="Straight Connector 2241"/>
          <p:cNvCxnSpPr>
            <a:stCxn id="2219" idx="6"/>
            <a:endCxn id="2452" idx="2"/>
          </p:cNvCxnSpPr>
          <p:nvPr/>
        </p:nvCxnSpPr>
        <p:spPr>
          <a:xfrm>
            <a:off x="4590521" y="2606059"/>
            <a:ext cx="921265" cy="111248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6" name="Straight Connector 2275"/>
          <p:cNvCxnSpPr>
            <a:stCxn id="31" idx="3"/>
            <a:endCxn id="206" idx="0"/>
          </p:cNvCxnSpPr>
          <p:nvPr/>
        </p:nvCxnSpPr>
        <p:spPr>
          <a:xfrm flipH="1">
            <a:off x="3268811" y="1653850"/>
            <a:ext cx="447835" cy="850732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2" name="Group 211"/>
          <p:cNvGrpSpPr/>
          <p:nvPr/>
        </p:nvGrpSpPr>
        <p:grpSpPr>
          <a:xfrm>
            <a:off x="277647" y="2979848"/>
            <a:ext cx="2125215" cy="619805"/>
            <a:chOff x="277647" y="2979848"/>
            <a:chExt cx="2125215" cy="619805"/>
          </a:xfrm>
        </p:grpSpPr>
        <p:sp>
          <p:nvSpPr>
            <p:cNvPr id="887" name="AutoShape 156"/>
            <p:cNvSpPr>
              <a:spLocks noChangeArrowheads="1"/>
            </p:cNvSpPr>
            <p:nvPr/>
          </p:nvSpPr>
          <p:spPr bwMode="auto">
            <a:xfrm>
              <a:off x="277647" y="2979848"/>
              <a:ext cx="2125215" cy="61980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88" name="Line 160"/>
            <p:cNvSpPr>
              <a:spLocks noChangeShapeType="1"/>
            </p:cNvSpPr>
            <p:nvPr/>
          </p:nvSpPr>
          <p:spPr bwMode="auto">
            <a:xfrm>
              <a:off x="501730" y="3155062"/>
              <a:ext cx="1697311" cy="11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Oval 161"/>
            <p:cNvSpPr>
              <a:spLocks noChangeArrowheads="1"/>
            </p:cNvSpPr>
            <p:nvPr/>
          </p:nvSpPr>
          <p:spPr bwMode="auto">
            <a:xfrm>
              <a:off x="413527" y="3109768"/>
              <a:ext cx="89395" cy="89395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1110" name="Group 1109"/>
            <p:cNvGrpSpPr/>
            <p:nvPr/>
          </p:nvGrpSpPr>
          <p:grpSpPr>
            <a:xfrm>
              <a:off x="423063" y="3266771"/>
              <a:ext cx="1785514" cy="217139"/>
              <a:chOff x="617804" y="3139766"/>
              <a:chExt cx="1785514" cy="217139"/>
            </a:xfrm>
          </p:grpSpPr>
          <p:sp>
            <p:nvSpPr>
              <p:cNvPr id="890" name="Line 163"/>
              <p:cNvSpPr>
                <a:spLocks noChangeShapeType="1"/>
              </p:cNvSpPr>
              <p:nvPr/>
            </p:nvSpPr>
            <p:spPr bwMode="auto">
              <a:xfrm>
                <a:off x="706007" y="3247739"/>
                <a:ext cx="1697311" cy="119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" name="Oval 164"/>
              <p:cNvSpPr>
                <a:spLocks noChangeArrowheads="1"/>
              </p:cNvSpPr>
              <p:nvPr/>
            </p:nvSpPr>
            <p:spPr bwMode="auto">
              <a:xfrm>
                <a:off x="617804" y="3203638"/>
                <a:ext cx="89395" cy="89395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93" name="AutoShape 165"/>
              <p:cNvSpPr>
                <a:spLocks noChangeArrowheads="1"/>
              </p:cNvSpPr>
              <p:nvPr/>
            </p:nvSpPr>
            <p:spPr bwMode="auto">
              <a:xfrm rot="5400000">
                <a:off x="1526056" y="3217941"/>
                <a:ext cx="206204" cy="60788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94" name="Rectangle 167"/>
              <p:cNvSpPr>
                <a:spLocks noChangeArrowheads="1"/>
              </p:cNvSpPr>
              <p:nvPr/>
            </p:nvSpPr>
            <p:spPr bwMode="auto">
              <a:xfrm>
                <a:off x="1704846" y="3163112"/>
                <a:ext cx="60789" cy="170446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895" name="AutoShape 168"/>
              <p:cNvSpPr>
                <a:spLocks noChangeArrowheads="1"/>
              </p:cNvSpPr>
              <p:nvPr/>
            </p:nvSpPr>
            <p:spPr bwMode="auto">
              <a:xfrm rot="5400000">
                <a:off x="1760867" y="3217941"/>
                <a:ext cx="206204" cy="6078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288" name="Oval 2287"/>
              <p:cNvSpPr/>
              <p:nvPr/>
            </p:nvSpPr>
            <p:spPr bwMode="auto">
              <a:xfrm>
                <a:off x="853972" y="3139766"/>
                <a:ext cx="79684" cy="217139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90" name="Oval 2289"/>
              <p:cNvSpPr/>
              <p:nvPr/>
            </p:nvSpPr>
            <p:spPr bwMode="auto">
              <a:xfrm>
                <a:off x="1463590" y="3139766"/>
                <a:ext cx="79684" cy="217139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91" name="Rectangle 2290"/>
              <p:cNvSpPr/>
              <p:nvPr/>
            </p:nvSpPr>
            <p:spPr bwMode="auto">
              <a:xfrm>
                <a:off x="953604" y="3145233"/>
                <a:ext cx="490766" cy="206205"/>
              </a:xfrm>
              <a:prstGeom prst="rect">
                <a:avLst/>
              </a:prstGeom>
              <a:solidFill>
                <a:srgbClr val="46E3E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/>
                  <a:t>Neo</a:t>
                </a:r>
              </a:p>
            </p:txBody>
          </p:sp>
        </p:grpSp>
      </p:grpSp>
      <p:pic>
        <p:nvPicPr>
          <p:cNvPr id="1116" name="Picture 1115" descr="neo_cassette_dna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454" y="575483"/>
            <a:ext cx="4406931" cy="623349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grpSp>
        <p:nvGrpSpPr>
          <p:cNvPr id="213" name="Group 212"/>
          <p:cNvGrpSpPr/>
          <p:nvPr/>
        </p:nvGrpSpPr>
        <p:grpSpPr>
          <a:xfrm>
            <a:off x="277647" y="4158215"/>
            <a:ext cx="2125215" cy="619805"/>
            <a:chOff x="277647" y="4158215"/>
            <a:chExt cx="2125215" cy="619805"/>
          </a:xfrm>
        </p:grpSpPr>
        <p:sp>
          <p:nvSpPr>
            <p:cNvPr id="2103" name="AutoShape 156"/>
            <p:cNvSpPr>
              <a:spLocks noChangeArrowheads="1"/>
            </p:cNvSpPr>
            <p:nvPr/>
          </p:nvSpPr>
          <p:spPr bwMode="auto">
            <a:xfrm>
              <a:off x="277647" y="4158215"/>
              <a:ext cx="2125215" cy="61980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104" name="Line 160"/>
            <p:cNvSpPr>
              <a:spLocks noChangeShapeType="1"/>
            </p:cNvSpPr>
            <p:nvPr/>
          </p:nvSpPr>
          <p:spPr bwMode="auto">
            <a:xfrm>
              <a:off x="501730" y="4333429"/>
              <a:ext cx="1697311" cy="11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5" name="Oval 161"/>
            <p:cNvSpPr>
              <a:spLocks noChangeArrowheads="1"/>
            </p:cNvSpPr>
            <p:nvPr/>
          </p:nvSpPr>
          <p:spPr bwMode="auto">
            <a:xfrm>
              <a:off x="413527" y="4288135"/>
              <a:ext cx="89395" cy="89395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108" name="Line 163"/>
            <p:cNvSpPr>
              <a:spLocks noChangeShapeType="1"/>
            </p:cNvSpPr>
            <p:nvPr/>
          </p:nvSpPr>
          <p:spPr bwMode="auto">
            <a:xfrm>
              <a:off x="511266" y="4553111"/>
              <a:ext cx="1697311" cy="11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9" name="Oval 164"/>
            <p:cNvSpPr>
              <a:spLocks noChangeArrowheads="1"/>
            </p:cNvSpPr>
            <p:nvPr/>
          </p:nvSpPr>
          <p:spPr bwMode="auto">
            <a:xfrm>
              <a:off x="423063" y="4509010"/>
              <a:ext cx="89395" cy="89395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110" name="AutoShape 165"/>
            <p:cNvSpPr>
              <a:spLocks noChangeArrowheads="1"/>
            </p:cNvSpPr>
            <p:nvPr/>
          </p:nvSpPr>
          <p:spPr bwMode="auto">
            <a:xfrm rot="5400000">
              <a:off x="1331315" y="4523313"/>
              <a:ext cx="206204" cy="6078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111" name="Rectangle 167"/>
            <p:cNvSpPr>
              <a:spLocks noChangeArrowheads="1"/>
            </p:cNvSpPr>
            <p:nvPr/>
          </p:nvSpPr>
          <p:spPr bwMode="auto">
            <a:xfrm>
              <a:off x="1510105" y="4468484"/>
              <a:ext cx="60789" cy="17044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2113" name="AutoShape 168"/>
            <p:cNvSpPr>
              <a:spLocks noChangeArrowheads="1"/>
            </p:cNvSpPr>
            <p:nvPr/>
          </p:nvSpPr>
          <p:spPr bwMode="auto">
            <a:xfrm rot="5400000">
              <a:off x="1566126" y="4523313"/>
              <a:ext cx="206204" cy="6078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116" name="Oval 2115"/>
            <p:cNvSpPr/>
            <p:nvPr/>
          </p:nvSpPr>
          <p:spPr bwMode="auto">
            <a:xfrm>
              <a:off x="1268849" y="4445138"/>
              <a:ext cx="79684" cy="217139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119" name="TextBox 19"/>
          <p:cNvSpPr txBox="1">
            <a:spLocks noChangeArrowheads="1"/>
          </p:cNvSpPr>
          <p:nvPr/>
        </p:nvSpPr>
        <p:spPr bwMode="auto">
          <a:xfrm>
            <a:off x="289654" y="3835381"/>
            <a:ext cx="2088232" cy="32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GB" sz="1600" dirty="0" smtClean="0">
                <a:latin typeface="Calibri" charset="0"/>
              </a:rPr>
              <a:t>Genotype (</a:t>
            </a:r>
            <a:r>
              <a:rPr lang="en-GB" sz="1600" dirty="0">
                <a:latin typeface="Calibri" charset="0"/>
              </a:rPr>
              <a:t>+/- 4-OHT)</a:t>
            </a:r>
            <a:endParaRPr lang="en-US" sz="1600" dirty="0">
              <a:latin typeface="Calibri" charset="0"/>
            </a:endParaRPr>
          </a:p>
        </p:txBody>
      </p:sp>
      <p:sp>
        <p:nvSpPr>
          <p:cNvPr id="2120" name="Text Box 324"/>
          <p:cNvSpPr txBox="1">
            <a:spLocks noChangeArrowheads="1"/>
          </p:cNvSpPr>
          <p:nvPr/>
        </p:nvSpPr>
        <p:spPr bwMode="auto">
          <a:xfrm>
            <a:off x="289653" y="4778019"/>
            <a:ext cx="2537632" cy="48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Post-</a:t>
            </a:r>
            <a:r>
              <a:rPr lang="en-GB" sz="1000" dirty="0" err="1" smtClean="0">
                <a:solidFill>
                  <a:srgbClr val="000000"/>
                </a:solidFill>
              </a:rPr>
              <a:t>Dox</a:t>
            </a:r>
            <a:r>
              <a:rPr lang="en-GB" sz="1000" dirty="0" smtClean="0">
                <a:solidFill>
                  <a:srgbClr val="000000"/>
                </a:solidFill>
              </a:rPr>
              <a:t>: </a:t>
            </a:r>
            <a:r>
              <a:rPr lang="en-GB" sz="1000" dirty="0" err="1" smtClean="0">
                <a:solidFill>
                  <a:srgbClr val="000000"/>
                </a:solidFill>
              </a:rPr>
              <a:t>NeoR</a:t>
            </a:r>
            <a:r>
              <a:rPr lang="en-GB" sz="1000" dirty="0" smtClean="0">
                <a:solidFill>
                  <a:srgbClr val="000000"/>
                </a:solidFill>
              </a:rPr>
              <a:t> gone, both alleles active.</a:t>
            </a:r>
          </a:p>
          <a:p>
            <a:r>
              <a:rPr lang="en-GB" sz="1000" dirty="0" smtClean="0">
                <a:solidFill>
                  <a:srgbClr val="000000"/>
                </a:solidFill>
              </a:rPr>
              <a:t>(Archive ‘C’ and QC: Control plate)</a:t>
            </a:r>
          </a:p>
        </p:txBody>
      </p:sp>
      <p:grpSp>
        <p:nvGrpSpPr>
          <p:cNvPr id="2281" name="Group 2280"/>
          <p:cNvGrpSpPr/>
          <p:nvPr/>
        </p:nvGrpSpPr>
        <p:grpSpPr>
          <a:xfrm>
            <a:off x="5424474" y="3761772"/>
            <a:ext cx="574675" cy="412750"/>
            <a:chOff x="5268464" y="8761506"/>
            <a:chExt cx="574675" cy="412750"/>
          </a:xfrm>
        </p:grpSpPr>
        <p:sp>
          <p:nvSpPr>
            <p:cNvPr id="2282" name="Oval 152"/>
            <p:cNvSpPr>
              <a:spLocks noChangeArrowheads="1"/>
            </p:cNvSpPr>
            <p:nvPr/>
          </p:nvSpPr>
          <p:spPr bwMode="auto">
            <a:xfrm>
              <a:off x="5646290" y="8969469"/>
              <a:ext cx="176213" cy="176213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3" name="Oval 153"/>
            <p:cNvSpPr>
              <a:spLocks noChangeArrowheads="1"/>
            </p:cNvSpPr>
            <p:nvPr/>
          </p:nvSpPr>
          <p:spPr bwMode="auto">
            <a:xfrm>
              <a:off x="5466902" y="8969469"/>
              <a:ext cx="176213" cy="176213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4" name="Oval 154"/>
            <p:cNvSpPr>
              <a:spLocks noChangeArrowheads="1"/>
            </p:cNvSpPr>
            <p:nvPr/>
          </p:nvSpPr>
          <p:spPr bwMode="auto">
            <a:xfrm>
              <a:off x="5289102" y="8969469"/>
              <a:ext cx="176213" cy="176213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5" name="Oval 155"/>
            <p:cNvSpPr>
              <a:spLocks noChangeArrowheads="1"/>
            </p:cNvSpPr>
            <p:nvPr/>
          </p:nvSpPr>
          <p:spPr bwMode="auto">
            <a:xfrm>
              <a:off x="5646290" y="8791669"/>
              <a:ext cx="176213" cy="176213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7" name="Oval 156"/>
            <p:cNvSpPr>
              <a:spLocks noChangeArrowheads="1"/>
            </p:cNvSpPr>
            <p:nvPr/>
          </p:nvSpPr>
          <p:spPr bwMode="auto">
            <a:xfrm>
              <a:off x="5466902" y="8791669"/>
              <a:ext cx="176213" cy="176213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" name="Oval 157"/>
            <p:cNvSpPr>
              <a:spLocks noChangeArrowheads="1"/>
            </p:cNvSpPr>
            <p:nvPr/>
          </p:nvSpPr>
          <p:spPr bwMode="auto">
            <a:xfrm>
              <a:off x="5289102" y="8791669"/>
              <a:ext cx="176213" cy="176213"/>
            </a:xfrm>
            <a:prstGeom prst="ellipse">
              <a:avLst/>
            </a:prstGeom>
            <a:solidFill>
              <a:srgbClr val="558ED5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2" name="AutoShape 158"/>
            <p:cNvSpPr>
              <a:spLocks noChangeArrowheads="1"/>
            </p:cNvSpPr>
            <p:nvPr/>
          </p:nvSpPr>
          <p:spPr bwMode="auto">
            <a:xfrm>
              <a:off x="5268464" y="8761506"/>
              <a:ext cx="574675" cy="41275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38" name="Text Box 324"/>
          <p:cNvSpPr txBox="1">
            <a:spLocks noChangeArrowheads="1"/>
          </p:cNvSpPr>
          <p:nvPr/>
        </p:nvSpPr>
        <p:spPr bwMode="auto">
          <a:xfrm>
            <a:off x="3534117" y="3570226"/>
            <a:ext cx="1171167" cy="445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pPr algn="ctr"/>
            <a:r>
              <a:rPr lang="en-GB" sz="1000" b="1" dirty="0" smtClean="0">
                <a:solidFill>
                  <a:srgbClr val="000000"/>
                </a:solidFill>
              </a:rPr>
              <a:t>Archive</a:t>
            </a:r>
            <a:r>
              <a:rPr lang="en-GB" sz="1000" dirty="0" smtClean="0">
                <a:solidFill>
                  <a:srgbClr val="000000"/>
                </a:solidFill>
              </a:rPr>
              <a:t> one well:</a:t>
            </a:r>
          </a:p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Post-</a:t>
            </a:r>
            <a:r>
              <a:rPr lang="en-GB" sz="1000" dirty="0" err="1" smtClean="0">
                <a:solidFill>
                  <a:srgbClr val="000000"/>
                </a:solidFill>
              </a:rPr>
              <a:t>Dox</a:t>
            </a:r>
            <a:r>
              <a:rPr lang="en-GB" sz="1000" dirty="0" smtClean="0">
                <a:solidFill>
                  <a:srgbClr val="000000"/>
                </a:solidFill>
              </a:rPr>
              <a:t> in</a:t>
            </a:r>
          </a:p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1ml </a:t>
            </a:r>
            <a:r>
              <a:rPr lang="en-GB" sz="1000" dirty="0" err="1" smtClean="0">
                <a:solidFill>
                  <a:srgbClr val="000000"/>
                </a:solidFill>
              </a:rPr>
              <a:t>Cryo</a:t>
            </a:r>
            <a:r>
              <a:rPr lang="en-GB" sz="1000" dirty="0" smtClean="0">
                <a:solidFill>
                  <a:srgbClr val="000000"/>
                </a:solidFill>
              </a:rPr>
              <a:t>-vial(s)</a:t>
            </a:r>
          </a:p>
        </p:txBody>
      </p:sp>
      <p:grpSp>
        <p:nvGrpSpPr>
          <p:cNvPr id="2293" name="Group 2292"/>
          <p:cNvGrpSpPr/>
          <p:nvPr/>
        </p:nvGrpSpPr>
        <p:grpSpPr>
          <a:xfrm>
            <a:off x="5511786" y="4390367"/>
            <a:ext cx="400050" cy="400050"/>
            <a:chOff x="5374145" y="9706511"/>
            <a:chExt cx="400050" cy="400050"/>
          </a:xfrm>
        </p:grpSpPr>
        <p:sp>
          <p:nvSpPr>
            <p:cNvPr id="2302" name="Oval 222"/>
            <p:cNvSpPr>
              <a:spLocks noChangeArrowheads="1"/>
            </p:cNvSpPr>
            <p:nvPr/>
          </p:nvSpPr>
          <p:spPr bwMode="auto">
            <a:xfrm>
              <a:off x="5546705" y="9797432"/>
              <a:ext cx="45719" cy="45719"/>
            </a:xfrm>
            <a:prstGeom prst="ellipse">
              <a:avLst/>
            </a:prstGeom>
            <a:solidFill>
              <a:srgbClr val="558ED5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3" name="Oval 202"/>
            <p:cNvSpPr>
              <a:spLocks noChangeArrowheads="1"/>
            </p:cNvSpPr>
            <p:nvPr/>
          </p:nvSpPr>
          <p:spPr bwMode="auto">
            <a:xfrm>
              <a:off x="5374145" y="9706511"/>
              <a:ext cx="400050" cy="400050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4" name="Oval 203"/>
            <p:cNvSpPr>
              <a:spLocks noChangeArrowheads="1"/>
            </p:cNvSpPr>
            <p:nvPr/>
          </p:nvSpPr>
          <p:spPr bwMode="auto">
            <a:xfrm>
              <a:off x="5493208" y="9779536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5" name="Oval 204"/>
            <p:cNvSpPr>
              <a:spLocks noChangeArrowheads="1"/>
            </p:cNvSpPr>
            <p:nvPr/>
          </p:nvSpPr>
          <p:spPr bwMode="auto">
            <a:xfrm>
              <a:off x="5529720" y="9885899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6" name="Oval 205"/>
            <p:cNvSpPr>
              <a:spLocks noChangeArrowheads="1"/>
            </p:cNvSpPr>
            <p:nvPr/>
          </p:nvSpPr>
          <p:spPr bwMode="auto">
            <a:xfrm>
              <a:off x="5637670" y="9814461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7" name="Oval 206"/>
            <p:cNvSpPr>
              <a:spLocks noChangeArrowheads="1"/>
            </p:cNvSpPr>
            <p:nvPr/>
          </p:nvSpPr>
          <p:spPr bwMode="auto">
            <a:xfrm>
              <a:off x="5456695" y="9958924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8" name="Oval 207"/>
            <p:cNvSpPr>
              <a:spLocks noChangeArrowheads="1"/>
            </p:cNvSpPr>
            <p:nvPr/>
          </p:nvSpPr>
          <p:spPr bwMode="auto">
            <a:xfrm>
              <a:off x="5672595" y="9993849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9" name="Oval 208"/>
            <p:cNvSpPr>
              <a:spLocks noChangeArrowheads="1"/>
            </p:cNvSpPr>
            <p:nvPr/>
          </p:nvSpPr>
          <p:spPr bwMode="auto">
            <a:xfrm>
              <a:off x="5709108" y="9885899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0" name="Oval 209"/>
            <p:cNvSpPr>
              <a:spLocks noChangeArrowheads="1"/>
            </p:cNvSpPr>
            <p:nvPr/>
          </p:nvSpPr>
          <p:spPr bwMode="auto">
            <a:xfrm>
              <a:off x="5601158" y="9743024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1" name="Oval 210"/>
            <p:cNvSpPr>
              <a:spLocks noChangeArrowheads="1"/>
            </p:cNvSpPr>
            <p:nvPr/>
          </p:nvSpPr>
          <p:spPr bwMode="auto">
            <a:xfrm>
              <a:off x="5421770" y="9850974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2" name="Oval 211"/>
            <p:cNvSpPr>
              <a:spLocks noChangeArrowheads="1"/>
            </p:cNvSpPr>
            <p:nvPr/>
          </p:nvSpPr>
          <p:spPr bwMode="auto">
            <a:xfrm>
              <a:off x="5493208" y="9885899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3" name="Oval 212"/>
            <p:cNvSpPr>
              <a:spLocks noChangeArrowheads="1"/>
            </p:cNvSpPr>
            <p:nvPr/>
          </p:nvSpPr>
          <p:spPr bwMode="auto">
            <a:xfrm>
              <a:off x="5564645" y="10030361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" name="Oval 213"/>
            <p:cNvSpPr>
              <a:spLocks noChangeArrowheads="1"/>
            </p:cNvSpPr>
            <p:nvPr/>
          </p:nvSpPr>
          <p:spPr bwMode="auto">
            <a:xfrm>
              <a:off x="5564645" y="9814461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5" name="Oval 214"/>
            <p:cNvSpPr>
              <a:spLocks noChangeArrowheads="1"/>
            </p:cNvSpPr>
            <p:nvPr/>
          </p:nvSpPr>
          <p:spPr bwMode="auto">
            <a:xfrm>
              <a:off x="5421770" y="9922411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6" name="Oval 215"/>
            <p:cNvSpPr>
              <a:spLocks noChangeArrowheads="1"/>
            </p:cNvSpPr>
            <p:nvPr/>
          </p:nvSpPr>
          <p:spPr bwMode="auto">
            <a:xfrm>
              <a:off x="5493208" y="10066874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7" name="Oval 216"/>
            <p:cNvSpPr>
              <a:spLocks noChangeArrowheads="1"/>
            </p:cNvSpPr>
            <p:nvPr/>
          </p:nvSpPr>
          <p:spPr bwMode="auto">
            <a:xfrm>
              <a:off x="5709108" y="9814461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" name="Oval 217"/>
            <p:cNvSpPr>
              <a:spLocks noChangeArrowheads="1"/>
            </p:cNvSpPr>
            <p:nvPr/>
          </p:nvSpPr>
          <p:spPr bwMode="auto">
            <a:xfrm>
              <a:off x="5672595" y="9885899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5" name="Oval 218"/>
            <p:cNvSpPr>
              <a:spLocks noChangeArrowheads="1"/>
            </p:cNvSpPr>
            <p:nvPr/>
          </p:nvSpPr>
          <p:spPr bwMode="auto">
            <a:xfrm>
              <a:off x="5601158" y="9922411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6" name="Oval 219"/>
            <p:cNvSpPr>
              <a:spLocks noChangeArrowheads="1"/>
            </p:cNvSpPr>
            <p:nvPr/>
          </p:nvSpPr>
          <p:spPr bwMode="auto">
            <a:xfrm>
              <a:off x="5672595" y="9958924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5" name="Oval 220"/>
            <p:cNvSpPr>
              <a:spLocks noChangeArrowheads="1"/>
            </p:cNvSpPr>
            <p:nvPr/>
          </p:nvSpPr>
          <p:spPr bwMode="auto">
            <a:xfrm>
              <a:off x="5529720" y="9993849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6" name="Oval 221"/>
            <p:cNvSpPr>
              <a:spLocks noChangeArrowheads="1"/>
            </p:cNvSpPr>
            <p:nvPr/>
          </p:nvSpPr>
          <p:spPr bwMode="auto">
            <a:xfrm>
              <a:off x="5637670" y="10066874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339" name="Picture 2338" descr="cryovial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576" y="3626269"/>
            <a:ext cx="530038" cy="508836"/>
          </a:xfrm>
          <a:prstGeom prst="rect">
            <a:avLst/>
          </a:prstGeom>
        </p:spPr>
      </p:pic>
      <p:sp>
        <p:nvSpPr>
          <p:cNvPr id="2443" name="Text Box 324"/>
          <p:cNvSpPr txBox="1">
            <a:spLocks noChangeArrowheads="1"/>
          </p:cNvSpPr>
          <p:nvPr/>
        </p:nvSpPr>
        <p:spPr bwMode="auto">
          <a:xfrm>
            <a:off x="5865489" y="4281655"/>
            <a:ext cx="371513" cy="31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600" dirty="0" smtClean="0">
                <a:solidFill>
                  <a:srgbClr val="000000"/>
                </a:solidFill>
              </a:rPr>
              <a:t>x2</a:t>
            </a:r>
            <a:endParaRPr lang="en-GB" sz="1600" dirty="0">
              <a:solidFill>
                <a:srgbClr val="000000"/>
              </a:solidFill>
            </a:endParaRPr>
          </a:p>
        </p:txBody>
      </p:sp>
      <p:sp>
        <p:nvSpPr>
          <p:cNvPr id="2444" name="Text Box 324"/>
          <p:cNvSpPr txBox="1">
            <a:spLocks noChangeArrowheads="1"/>
          </p:cNvSpPr>
          <p:nvPr/>
        </p:nvSpPr>
        <p:spPr bwMode="auto">
          <a:xfrm>
            <a:off x="5942737" y="3639667"/>
            <a:ext cx="371513" cy="31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600" dirty="0" smtClean="0">
                <a:solidFill>
                  <a:srgbClr val="000000"/>
                </a:solidFill>
              </a:rPr>
              <a:t>x2</a:t>
            </a:r>
            <a:endParaRPr lang="en-GB" sz="1600" dirty="0">
              <a:solidFill>
                <a:srgbClr val="000000"/>
              </a:solidFill>
            </a:endParaRPr>
          </a:p>
        </p:txBody>
      </p:sp>
      <p:cxnSp>
        <p:nvCxnSpPr>
          <p:cNvPr id="2445" name="Straight Connector 2444"/>
          <p:cNvCxnSpPr>
            <a:stCxn id="2452" idx="4"/>
            <a:endCxn id="2114" idx="0"/>
          </p:cNvCxnSpPr>
          <p:nvPr/>
        </p:nvCxnSpPr>
        <p:spPr>
          <a:xfrm flipH="1">
            <a:off x="5533219" y="2917332"/>
            <a:ext cx="178592" cy="246008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6" name="Straight Connector 2445"/>
          <p:cNvCxnSpPr>
            <a:stCxn id="2289" idx="4"/>
            <a:endCxn id="2303" idx="0"/>
          </p:cNvCxnSpPr>
          <p:nvPr/>
        </p:nvCxnSpPr>
        <p:spPr>
          <a:xfrm>
            <a:off x="5533219" y="3968148"/>
            <a:ext cx="178592" cy="422219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7" name="Straight Connector 2446"/>
          <p:cNvCxnSpPr>
            <a:stCxn id="2289" idx="2"/>
            <a:endCxn id="2339" idx="3"/>
          </p:cNvCxnSpPr>
          <p:nvPr/>
        </p:nvCxnSpPr>
        <p:spPr>
          <a:xfrm flipH="1">
            <a:off x="5121614" y="3880042"/>
            <a:ext cx="323498" cy="645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8" name="Straight Connector 2447"/>
          <p:cNvCxnSpPr>
            <a:stCxn id="2302" idx="4"/>
            <a:endCxn id="3453" idx="0"/>
          </p:cNvCxnSpPr>
          <p:nvPr/>
        </p:nvCxnSpPr>
        <p:spPr>
          <a:xfrm flipH="1">
            <a:off x="5688322" y="4527007"/>
            <a:ext cx="18884" cy="539579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9" name="Text Box 324"/>
          <p:cNvSpPr txBox="1">
            <a:spLocks noChangeArrowheads="1"/>
          </p:cNvSpPr>
          <p:nvPr/>
        </p:nvSpPr>
        <p:spPr bwMode="auto">
          <a:xfrm>
            <a:off x="5674038" y="4713905"/>
            <a:ext cx="404809" cy="305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200" dirty="0" smtClean="0">
                <a:solidFill>
                  <a:srgbClr val="000000"/>
                </a:solidFill>
              </a:rPr>
              <a:t>x96</a:t>
            </a:r>
            <a:endParaRPr lang="en-GB" sz="1200" dirty="0">
              <a:solidFill>
                <a:srgbClr val="000000"/>
              </a:solidFill>
            </a:endParaRPr>
          </a:p>
        </p:txBody>
      </p:sp>
      <p:grpSp>
        <p:nvGrpSpPr>
          <p:cNvPr id="2451" name="Group 201"/>
          <p:cNvGrpSpPr>
            <a:grpSpLocks/>
          </p:cNvGrpSpPr>
          <p:nvPr/>
        </p:nvGrpSpPr>
        <p:grpSpPr bwMode="auto">
          <a:xfrm>
            <a:off x="5511786" y="2517282"/>
            <a:ext cx="400050" cy="400050"/>
            <a:chOff x="1259" y="2468"/>
            <a:chExt cx="252" cy="252"/>
          </a:xfrm>
        </p:grpSpPr>
        <p:sp>
          <p:nvSpPr>
            <p:cNvPr id="2452" name="Oval 202"/>
            <p:cNvSpPr>
              <a:spLocks noChangeArrowheads="1"/>
            </p:cNvSpPr>
            <p:nvPr/>
          </p:nvSpPr>
          <p:spPr bwMode="auto">
            <a:xfrm>
              <a:off x="1259" y="2468"/>
              <a:ext cx="252" cy="252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3" name="Oval 203"/>
            <p:cNvSpPr>
              <a:spLocks noChangeArrowheads="1"/>
            </p:cNvSpPr>
            <p:nvPr/>
          </p:nvSpPr>
          <p:spPr bwMode="auto">
            <a:xfrm>
              <a:off x="1334" y="2514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4" name="Oval 204"/>
            <p:cNvSpPr>
              <a:spLocks noChangeArrowheads="1"/>
            </p:cNvSpPr>
            <p:nvPr/>
          </p:nvSpPr>
          <p:spPr bwMode="auto">
            <a:xfrm>
              <a:off x="1357" y="2581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5" name="Oval 205"/>
            <p:cNvSpPr>
              <a:spLocks noChangeArrowheads="1"/>
            </p:cNvSpPr>
            <p:nvPr/>
          </p:nvSpPr>
          <p:spPr bwMode="auto">
            <a:xfrm>
              <a:off x="1425" y="2536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6" name="Oval 206"/>
            <p:cNvSpPr>
              <a:spLocks noChangeArrowheads="1"/>
            </p:cNvSpPr>
            <p:nvPr/>
          </p:nvSpPr>
          <p:spPr bwMode="auto">
            <a:xfrm>
              <a:off x="1311" y="2627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" name="Oval 207"/>
            <p:cNvSpPr>
              <a:spLocks noChangeArrowheads="1"/>
            </p:cNvSpPr>
            <p:nvPr/>
          </p:nvSpPr>
          <p:spPr bwMode="auto">
            <a:xfrm>
              <a:off x="1447" y="2649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" name="Oval 208"/>
            <p:cNvSpPr>
              <a:spLocks noChangeArrowheads="1"/>
            </p:cNvSpPr>
            <p:nvPr/>
          </p:nvSpPr>
          <p:spPr bwMode="auto">
            <a:xfrm>
              <a:off x="1470" y="2581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" name="Oval 209"/>
            <p:cNvSpPr>
              <a:spLocks noChangeArrowheads="1"/>
            </p:cNvSpPr>
            <p:nvPr/>
          </p:nvSpPr>
          <p:spPr bwMode="auto">
            <a:xfrm>
              <a:off x="1402" y="2491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" name="Oval 210"/>
            <p:cNvSpPr>
              <a:spLocks noChangeArrowheads="1"/>
            </p:cNvSpPr>
            <p:nvPr/>
          </p:nvSpPr>
          <p:spPr bwMode="auto">
            <a:xfrm>
              <a:off x="1289" y="2559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" name="Oval 211"/>
            <p:cNvSpPr>
              <a:spLocks noChangeArrowheads="1"/>
            </p:cNvSpPr>
            <p:nvPr/>
          </p:nvSpPr>
          <p:spPr bwMode="auto">
            <a:xfrm>
              <a:off x="1334" y="2581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" name="Oval 212"/>
            <p:cNvSpPr>
              <a:spLocks noChangeArrowheads="1"/>
            </p:cNvSpPr>
            <p:nvPr/>
          </p:nvSpPr>
          <p:spPr bwMode="auto">
            <a:xfrm>
              <a:off x="1379" y="2672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" name="Oval 213"/>
            <p:cNvSpPr>
              <a:spLocks noChangeArrowheads="1"/>
            </p:cNvSpPr>
            <p:nvPr/>
          </p:nvSpPr>
          <p:spPr bwMode="auto">
            <a:xfrm>
              <a:off x="1379" y="2536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" name="Oval 214"/>
            <p:cNvSpPr>
              <a:spLocks noChangeArrowheads="1"/>
            </p:cNvSpPr>
            <p:nvPr/>
          </p:nvSpPr>
          <p:spPr bwMode="auto">
            <a:xfrm>
              <a:off x="1289" y="2604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" name="Oval 215"/>
            <p:cNvSpPr>
              <a:spLocks noChangeArrowheads="1"/>
            </p:cNvSpPr>
            <p:nvPr/>
          </p:nvSpPr>
          <p:spPr bwMode="auto">
            <a:xfrm>
              <a:off x="1334" y="2695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" name="Oval 216"/>
            <p:cNvSpPr>
              <a:spLocks noChangeArrowheads="1"/>
            </p:cNvSpPr>
            <p:nvPr/>
          </p:nvSpPr>
          <p:spPr bwMode="auto">
            <a:xfrm>
              <a:off x="1470" y="2536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" name="Oval 217"/>
            <p:cNvSpPr>
              <a:spLocks noChangeArrowheads="1"/>
            </p:cNvSpPr>
            <p:nvPr/>
          </p:nvSpPr>
          <p:spPr bwMode="auto">
            <a:xfrm>
              <a:off x="1447" y="2581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" name="Oval 218"/>
            <p:cNvSpPr>
              <a:spLocks noChangeArrowheads="1"/>
            </p:cNvSpPr>
            <p:nvPr/>
          </p:nvSpPr>
          <p:spPr bwMode="auto">
            <a:xfrm>
              <a:off x="1402" y="2604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9" name="Oval 219"/>
            <p:cNvSpPr>
              <a:spLocks noChangeArrowheads="1"/>
            </p:cNvSpPr>
            <p:nvPr/>
          </p:nvSpPr>
          <p:spPr bwMode="auto">
            <a:xfrm>
              <a:off x="1447" y="2627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" name="Oval 220"/>
            <p:cNvSpPr>
              <a:spLocks noChangeArrowheads="1"/>
            </p:cNvSpPr>
            <p:nvPr/>
          </p:nvSpPr>
          <p:spPr bwMode="auto">
            <a:xfrm>
              <a:off x="1357" y="2649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1" name="Oval 221"/>
            <p:cNvSpPr>
              <a:spLocks noChangeArrowheads="1"/>
            </p:cNvSpPr>
            <p:nvPr/>
          </p:nvSpPr>
          <p:spPr bwMode="auto">
            <a:xfrm>
              <a:off x="1425" y="2695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2" name="Oval 222"/>
            <p:cNvSpPr>
              <a:spLocks noChangeArrowheads="1"/>
            </p:cNvSpPr>
            <p:nvPr/>
          </p:nvSpPr>
          <p:spPr bwMode="auto">
            <a:xfrm>
              <a:off x="1334" y="2513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74" name="Rectangle 2473"/>
          <p:cNvSpPr/>
          <p:nvPr/>
        </p:nvSpPr>
        <p:spPr>
          <a:xfrm>
            <a:off x="4491858" y="7818563"/>
            <a:ext cx="579475" cy="2705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77" name="Group 1"/>
          <p:cNvGrpSpPr>
            <a:grpSpLocks/>
          </p:cNvGrpSpPr>
          <p:nvPr/>
        </p:nvGrpSpPr>
        <p:grpSpPr bwMode="auto">
          <a:xfrm>
            <a:off x="4431357" y="5006261"/>
            <a:ext cx="574675" cy="412750"/>
            <a:chOff x="1513" y="425"/>
            <a:chExt cx="362" cy="260"/>
          </a:xfrm>
        </p:grpSpPr>
        <p:sp>
          <p:nvSpPr>
            <p:cNvPr id="2478" name="AutoShape 2"/>
            <p:cNvSpPr>
              <a:spLocks noChangeArrowheads="1"/>
            </p:cNvSpPr>
            <p:nvPr/>
          </p:nvSpPr>
          <p:spPr bwMode="auto">
            <a:xfrm>
              <a:off x="1513" y="425"/>
              <a:ext cx="362" cy="26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" name="Oval 3"/>
            <p:cNvSpPr>
              <a:spLocks noChangeArrowheads="1"/>
            </p:cNvSpPr>
            <p:nvPr/>
          </p:nvSpPr>
          <p:spPr bwMode="auto">
            <a:xfrm>
              <a:off x="1840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0" name="Oval 4"/>
            <p:cNvSpPr>
              <a:spLocks noChangeArrowheads="1"/>
            </p:cNvSpPr>
            <p:nvPr/>
          </p:nvSpPr>
          <p:spPr bwMode="auto">
            <a:xfrm>
              <a:off x="1811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1" name="Oval 5"/>
            <p:cNvSpPr>
              <a:spLocks noChangeArrowheads="1"/>
            </p:cNvSpPr>
            <p:nvPr/>
          </p:nvSpPr>
          <p:spPr bwMode="auto">
            <a:xfrm>
              <a:off x="178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2" name="Oval 6"/>
            <p:cNvSpPr>
              <a:spLocks noChangeArrowheads="1"/>
            </p:cNvSpPr>
            <p:nvPr/>
          </p:nvSpPr>
          <p:spPr bwMode="auto">
            <a:xfrm>
              <a:off x="175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3" name="Oval 7"/>
            <p:cNvSpPr>
              <a:spLocks noChangeArrowheads="1"/>
            </p:cNvSpPr>
            <p:nvPr/>
          </p:nvSpPr>
          <p:spPr bwMode="auto">
            <a:xfrm>
              <a:off x="1694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4" name="Oval 8"/>
            <p:cNvSpPr>
              <a:spLocks noChangeArrowheads="1"/>
            </p:cNvSpPr>
            <p:nvPr/>
          </p:nvSpPr>
          <p:spPr bwMode="auto">
            <a:xfrm>
              <a:off x="1665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5" name="Oval 9"/>
            <p:cNvSpPr>
              <a:spLocks noChangeArrowheads="1"/>
            </p:cNvSpPr>
            <p:nvPr/>
          </p:nvSpPr>
          <p:spPr bwMode="auto">
            <a:xfrm>
              <a:off x="163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6" name="Oval 10"/>
            <p:cNvSpPr>
              <a:spLocks noChangeArrowheads="1"/>
            </p:cNvSpPr>
            <p:nvPr/>
          </p:nvSpPr>
          <p:spPr bwMode="auto">
            <a:xfrm>
              <a:off x="160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7" name="Oval 11"/>
            <p:cNvSpPr>
              <a:spLocks noChangeArrowheads="1"/>
            </p:cNvSpPr>
            <p:nvPr/>
          </p:nvSpPr>
          <p:spPr bwMode="auto">
            <a:xfrm>
              <a:off x="1577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" name="Oval 12"/>
            <p:cNvSpPr>
              <a:spLocks noChangeArrowheads="1"/>
            </p:cNvSpPr>
            <p:nvPr/>
          </p:nvSpPr>
          <p:spPr bwMode="auto">
            <a:xfrm>
              <a:off x="1548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9" name="Oval 13"/>
            <p:cNvSpPr>
              <a:spLocks noChangeArrowheads="1"/>
            </p:cNvSpPr>
            <p:nvPr/>
          </p:nvSpPr>
          <p:spPr bwMode="auto">
            <a:xfrm>
              <a:off x="1519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0" name="Oval 14"/>
            <p:cNvSpPr>
              <a:spLocks noChangeArrowheads="1"/>
            </p:cNvSpPr>
            <p:nvPr/>
          </p:nvSpPr>
          <p:spPr bwMode="auto">
            <a:xfrm>
              <a:off x="1723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1" name="Oval 15"/>
            <p:cNvSpPr>
              <a:spLocks noChangeArrowheads="1"/>
            </p:cNvSpPr>
            <p:nvPr/>
          </p:nvSpPr>
          <p:spPr bwMode="auto">
            <a:xfrm>
              <a:off x="1840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2" name="Oval 16"/>
            <p:cNvSpPr>
              <a:spLocks noChangeArrowheads="1"/>
            </p:cNvSpPr>
            <p:nvPr/>
          </p:nvSpPr>
          <p:spPr bwMode="auto">
            <a:xfrm>
              <a:off x="1811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3" name="Oval 17"/>
            <p:cNvSpPr>
              <a:spLocks noChangeArrowheads="1"/>
            </p:cNvSpPr>
            <p:nvPr/>
          </p:nvSpPr>
          <p:spPr bwMode="auto">
            <a:xfrm>
              <a:off x="178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4" name="Oval 18"/>
            <p:cNvSpPr>
              <a:spLocks noChangeArrowheads="1"/>
            </p:cNvSpPr>
            <p:nvPr/>
          </p:nvSpPr>
          <p:spPr bwMode="auto">
            <a:xfrm>
              <a:off x="175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" name="Oval 19"/>
            <p:cNvSpPr>
              <a:spLocks noChangeArrowheads="1"/>
            </p:cNvSpPr>
            <p:nvPr/>
          </p:nvSpPr>
          <p:spPr bwMode="auto">
            <a:xfrm>
              <a:off x="1694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6" name="Oval 20"/>
            <p:cNvSpPr>
              <a:spLocks noChangeArrowheads="1"/>
            </p:cNvSpPr>
            <p:nvPr/>
          </p:nvSpPr>
          <p:spPr bwMode="auto">
            <a:xfrm>
              <a:off x="1665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7" name="Oval 21"/>
            <p:cNvSpPr>
              <a:spLocks noChangeArrowheads="1"/>
            </p:cNvSpPr>
            <p:nvPr/>
          </p:nvSpPr>
          <p:spPr bwMode="auto">
            <a:xfrm>
              <a:off x="163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" name="Oval 22"/>
            <p:cNvSpPr>
              <a:spLocks noChangeArrowheads="1"/>
            </p:cNvSpPr>
            <p:nvPr/>
          </p:nvSpPr>
          <p:spPr bwMode="auto">
            <a:xfrm>
              <a:off x="160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9" name="Oval 23"/>
            <p:cNvSpPr>
              <a:spLocks noChangeArrowheads="1"/>
            </p:cNvSpPr>
            <p:nvPr/>
          </p:nvSpPr>
          <p:spPr bwMode="auto">
            <a:xfrm>
              <a:off x="1577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0" name="Oval 24"/>
            <p:cNvSpPr>
              <a:spLocks noChangeArrowheads="1"/>
            </p:cNvSpPr>
            <p:nvPr/>
          </p:nvSpPr>
          <p:spPr bwMode="auto">
            <a:xfrm>
              <a:off x="1548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1" name="Oval 25"/>
            <p:cNvSpPr>
              <a:spLocks noChangeArrowheads="1"/>
            </p:cNvSpPr>
            <p:nvPr/>
          </p:nvSpPr>
          <p:spPr bwMode="auto">
            <a:xfrm>
              <a:off x="1519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2" name="Oval 26"/>
            <p:cNvSpPr>
              <a:spLocks noChangeArrowheads="1"/>
            </p:cNvSpPr>
            <p:nvPr/>
          </p:nvSpPr>
          <p:spPr bwMode="auto">
            <a:xfrm>
              <a:off x="1723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3" name="Oval 27"/>
            <p:cNvSpPr>
              <a:spLocks noChangeArrowheads="1"/>
            </p:cNvSpPr>
            <p:nvPr/>
          </p:nvSpPr>
          <p:spPr bwMode="auto">
            <a:xfrm>
              <a:off x="1840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4" name="Oval 28"/>
            <p:cNvSpPr>
              <a:spLocks noChangeArrowheads="1"/>
            </p:cNvSpPr>
            <p:nvPr/>
          </p:nvSpPr>
          <p:spPr bwMode="auto">
            <a:xfrm>
              <a:off x="1811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5" name="Oval 29"/>
            <p:cNvSpPr>
              <a:spLocks noChangeArrowheads="1"/>
            </p:cNvSpPr>
            <p:nvPr/>
          </p:nvSpPr>
          <p:spPr bwMode="auto">
            <a:xfrm>
              <a:off x="178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6" name="Oval 30"/>
            <p:cNvSpPr>
              <a:spLocks noChangeArrowheads="1"/>
            </p:cNvSpPr>
            <p:nvPr/>
          </p:nvSpPr>
          <p:spPr bwMode="auto">
            <a:xfrm>
              <a:off x="175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7" name="Oval 31"/>
            <p:cNvSpPr>
              <a:spLocks noChangeArrowheads="1"/>
            </p:cNvSpPr>
            <p:nvPr/>
          </p:nvSpPr>
          <p:spPr bwMode="auto">
            <a:xfrm>
              <a:off x="1694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8" name="Oval 32"/>
            <p:cNvSpPr>
              <a:spLocks noChangeArrowheads="1"/>
            </p:cNvSpPr>
            <p:nvPr/>
          </p:nvSpPr>
          <p:spPr bwMode="auto">
            <a:xfrm>
              <a:off x="1665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" name="Oval 33"/>
            <p:cNvSpPr>
              <a:spLocks noChangeArrowheads="1"/>
            </p:cNvSpPr>
            <p:nvPr/>
          </p:nvSpPr>
          <p:spPr bwMode="auto">
            <a:xfrm>
              <a:off x="163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0" name="Oval 34"/>
            <p:cNvSpPr>
              <a:spLocks noChangeArrowheads="1"/>
            </p:cNvSpPr>
            <p:nvPr/>
          </p:nvSpPr>
          <p:spPr bwMode="auto">
            <a:xfrm>
              <a:off x="160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1" name="Oval 35"/>
            <p:cNvSpPr>
              <a:spLocks noChangeArrowheads="1"/>
            </p:cNvSpPr>
            <p:nvPr/>
          </p:nvSpPr>
          <p:spPr bwMode="auto">
            <a:xfrm>
              <a:off x="1577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2" name="Oval 36"/>
            <p:cNvSpPr>
              <a:spLocks noChangeArrowheads="1"/>
            </p:cNvSpPr>
            <p:nvPr/>
          </p:nvSpPr>
          <p:spPr bwMode="auto">
            <a:xfrm>
              <a:off x="1548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3" name="Oval 37"/>
            <p:cNvSpPr>
              <a:spLocks noChangeArrowheads="1"/>
            </p:cNvSpPr>
            <p:nvPr/>
          </p:nvSpPr>
          <p:spPr bwMode="auto">
            <a:xfrm>
              <a:off x="1519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4" name="Oval 38"/>
            <p:cNvSpPr>
              <a:spLocks noChangeArrowheads="1"/>
            </p:cNvSpPr>
            <p:nvPr/>
          </p:nvSpPr>
          <p:spPr bwMode="auto">
            <a:xfrm>
              <a:off x="1723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5" name="Oval 39"/>
            <p:cNvSpPr>
              <a:spLocks noChangeArrowheads="1"/>
            </p:cNvSpPr>
            <p:nvPr/>
          </p:nvSpPr>
          <p:spPr bwMode="auto">
            <a:xfrm>
              <a:off x="1840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6" name="Oval 40"/>
            <p:cNvSpPr>
              <a:spLocks noChangeArrowheads="1"/>
            </p:cNvSpPr>
            <p:nvPr/>
          </p:nvSpPr>
          <p:spPr bwMode="auto">
            <a:xfrm>
              <a:off x="1811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7" name="Oval 41"/>
            <p:cNvSpPr>
              <a:spLocks noChangeArrowheads="1"/>
            </p:cNvSpPr>
            <p:nvPr/>
          </p:nvSpPr>
          <p:spPr bwMode="auto">
            <a:xfrm>
              <a:off x="178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8" name="Oval 42"/>
            <p:cNvSpPr>
              <a:spLocks noChangeArrowheads="1"/>
            </p:cNvSpPr>
            <p:nvPr/>
          </p:nvSpPr>
          <p:spPr bwMode="auto">
            <a:xfrm>
              <a:off x="175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" name="Oval 43"/>
            <p:cNvSpPr>
              <a:spLocks noChangeArrowheads="1"/>
            </p:cNvSpPr>
            <p:nvPr/>
          </p:nvSpPr>
          <p:spPr bwMode="auto">
            <a:xfrm>
              <a:off x="1694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0" name="Oval 44"/>
            <p:cNvSpPr>
              <a:spLocks noChangeArrowheads="1"/>
            </p:cNvSpPr>
            <p:nvPr/>
          </p:nvSpPr>
          <p:spPr bwMode="auto">
            <a:xfrm>
              <a:off x="1665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1" name="Oval 45"/>
            <p:cNvSpPr>
              <a:spLocks noChangeArrowheads="1"/>
            </p:cNvSpPr>
            <p:nvPr/>
          </p:nvSpPr>
          <p:spPr bwMode="auto">
            <a:xfrm>
              <a:off x="163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2" name="Oval 46"/>
            <p:cNvSpPr>
              <a:spLocks noChangeArrowheads="1"/>
            </p:cNvSpPr>
            <p:nvPr/>
          </p:nvSpPr>
          <p:spPr bwMode="auto">
            <a:xfrm>
              <a:off x="160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4" name="Oval 47"/>
            <p:cNvSpPr>
              <a:spLocks noChangeArrowheads="1"/>
            </p:cNvSpPr>
            <p:nvPr/>
          </p:nvSpPr>
          <p:spPr bwMode="auto">
            <a:xfrm>
              <a:off x="1577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5" name="Oval 48"/>
            <p:cNvSpPr>
              <a:spLocks noChangeArrowheads="1"/>
            </p:cNvSpPr>
            <p:nvPr/>
          </p:nvSpPr>
          <p:spPr bwMode="auto">
            <a:xfrm>
              <a:off x="1548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6" name="Oval 49"/>
            <p:cNvSpPr>
              <a:spLocks noChangeArrowheads="1"/>
            </p:cNvSpPr>
            <p:nvPr/>
          </p:nvSpPr>
          <p:spPr bwMode="auto">
            <a:xfrm>
              <a:off x="1519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7" name="Oval 50"/>
            <p:cNvSpPr>
              <a:spLocks noChangeArrowheads="1"/>
            </p:cNvSpPr>
            <p:nvPr/>
          </p:nvSpPr>
          <p:spPr bwMode="auto">
            <a:xfrm>
              <a:off x="1723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8" name="Oval 51"/>
            <p:cNvSpPr>
              <a:spLocks noChangeArrowheads="1"/>
            </p:cNvSpPr>
            <p:nvPr/>
          </p:nvSpPr>
          <p:spPr bwMode="auto">
            <a:xfrm>
              <a:off x="1840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9" name="Oval 52"/>
            <p:cNvSpPr>
              <a:spLocks noChangeArrowheads="1"/>
            </p:cNvSpPr>
            <p:nvPr/>
          </p:nvSpPr>
          <p:spPr bwMode="auto">
            <a:xfrm>
              <a:off x="1811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0" name="Oval 53"/>
            <p:cNvSpPr>
              <a:spLocks noChangeArrowheads="1"/>
            </p:cNvSpPr>
            <p:nvPr/>
          </p:nvSpPr>
          <p:spPr bwMode="auto">
            <a:xfrm>
              <a:off x="178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1" name="Oval 54"/>
            <p:cNvSpPr>
              <a:spLocks noChangeArrowheads="1"/>
            </p:cNvSpPr>
            <p:nvPr/>
          </p:nvSpPr>
          <p:spPr bwMode="auto">
            <a:xfrm>
              <a:off x="175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2" name="Oval 55"/>
            <p:cNvSpPr>
              <a:spLocks noChangeArrowheads="1"/>
            </p:cNvSpPr>
            <p:nvPr/>
          </p:nvSpPr>
          <p:spPr bwMode="auto">
            <a:xfrm>
              <a:off x="1694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3" name="Oval 56"/>
            <p:cNvSpPr>
              <a:spLocks noChangeArrowheads="1"/>
            </p:cNvSpPr>
            <p:nvPr/>
          </p:nvSpPr>
          <p:spPr bwMode="auto">
            <a:xfrm>
              <a:off x="1665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4" name="Oval 57"/>
            <p:cNvSpPr>
              <a:spLocks noChangeArrowheads="1"/>
            </p:cNvSpPr>
            <p:nvPr/>
          </p:nvSpPr>
          <p:spPr bwMode="auto">
            <a:xfrm>
              <a:off x="163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5" name="Oval 58"/>
            <p:cNvSpPr>
              <a:spLocks noChangeArrowheads="1"/>
            </p:cNvSpPr>
            <p:nvPr/>
          </p:nvSpPr>
          <p:spPr bwMode="auto">
            <a:xfrm>
              <a:off x="160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6" name="Oval 59"/>
            <p:cNvSpPr>
              <a:spLocks noChangeArrowheads="1"/>
            </p:cNvSpPr>
            <p:nvPr/>
          </p:nvSpPr>
          <p:spPr bwMode="auto">
            <a:xfrm>
              <a:off x="1577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7" name="Oval 60"/>
            <p:cNvSpPr>
              <a:spLocks noChangeArrowheads="1"/>
            </p:cNvSpPr>
            <p:nvPr/>
          </p:nvSpPr>
          <p:spPr bwMode="auto">
            <a:xfrm>
              <a:off x="1548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8" name="Oval 61"/>
            <p:cNvSpPr>
              <a:spLocks noChangeArrowheads="1"/>
            </p:cNvSpPr>
            <p:nvPr/>
          </p:nvSpPr>
          <p:spPr bwMode="auto">
            <a:xfrm>
              <a:off x="1519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6" name="Oval 62"/>
            <p:cNvSpPr>
              <a:spLocks noChangeArrowheads="1"/>
            </p:cNvSpPr>
            <p:nvPr/>
          </p:nvSpPr>
          <p:spPr bwMode="auto">
            <a:xfrm>
              <a:off x="1723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8" name="Oval 63"/>
            <p:cNvSpPr>
              <a:spLocks noChangeArrowheads="1"/>
            </p:cNvSpPr>
            <p:nvPr/>
          </p:nvSpPr>
          <p:spPr bwMode="auto">
            <a:xfrm>
              <a:off x="1840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" name="Oval 64"/>
            <p:cNvSpPr>
              <a:spLocks noChangeArrowheads="1"/>
            </p:cNvSpPr>
            <p:nvPr/>
          </p:nvSpPr>
          <p:spPr bwMode="auto">
            <a:xfrm>
              <a:off x="1811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0" name="Oval 65"/>
            <p:cNvSpPr>
              <a:spLocks noChangeArrowheads="1"/>
            </p:cNvSpPr>
            <p:nvPr/>
          </p:nvSpPr>
          <p:spPr bwMode="auto">
            <a:xfrm>
              <a:off x="178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1" name="Oval 66"/>
            <p:cNvSpPr>
              <a:spLocks noChangeArrowheads="1"/>
            </p:cNvSpPr>
            <p:nvPr/>
          </p:nvSpPr>
          <p:spPr bwMode="auto">
            <a:xfrm>
              <a:off x="175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2" name="Oval 67"/>
            <p:cNvSpPr>
              <a:spLocks noChangeArrowheads="1"/>
            </p:cNvSpPr>
            <p:nvPr/>
          </p:nvSpPr>
          <p:spPr bwMode="auto">
            <a:xfrm>
              <a:off x="1694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3" name="Oval 68"/>
            <p:cNvSpPr>
              <a:spLocks noChangeArrowheads="1"/>
            </p:cNvSpPr>
            <p:nvPr/>
          </p:nvSpPr>
          <p:spPr bwMode="auto">
            <a:xfrm>
              <a:off x="1665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4" name="Oval 69"/>
            <p:cNvSpPr>
              <a:spLocks noChangeArrowheads="1"/>
            </p:cNvSpPr>
            <p:nvPr/>
          </p:nvSpPr>
          <p:spPr bwMode="auto">
            <a:xfrm>
              <a:off x="163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5" name="Oval 70"/>
            <p:cNvSpPr>
              <a:spLocks noChangeArrowheads="1"/>
            </p:cNvSpPr>
            <p:nvPr/>
          </p:nvSpPr>
          <p:spPr bwMode="auto">
            <a:xfrm>
              <a:off x="160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6" name="Oval 71"/>
            <p:cNvSpPr>
              <a:spLocks noChangeArrowheads="1"/>
            </p:cNvSpPr>
            <p:nvPr/>
          </p:nvSpPr>
          <p:spPr bwMode="auto">
            <a:xfrm>
              <a:off x="1577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7" name="Oval 72"/>
            <p:cNvSpPr>
              <a:spLocks noChangeArrowheads="1"/>
            </p:cNvSpPr>
            <p:nvPr/>
          </p:nvSpPr>
          <p:spPr bwMode="auto">
            <a:xfrm>
              <a:off x="1548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8" name="Oval 73"/>
            <p:cNvSpPr>
              <a:spLocks noChangeArrowheads="1"/>
            </p:cNvSpPr>
            <p:nvPr/>
          </p:nvSpPr>
          <p:spPr bwMode="auto">
            <a:xfrm>
              <a:off x="1519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9" name="Oval 74"/>
            <p:cNvSpPr>
              <a:spLocks noChangeArrowheads="1"/>
            </p:cNvSpPr>
            <p:nvPr/>
          </p:nvSpPr>
          <p:spPr bwMode="auto">
            <a:xfrm>
              <a:off x="1723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" name="Oval 75"/>
            <p:cNvSpPr>
              <a:spLocks noChangeArrowheads="1"/>
            </p:cNvSpPr>
            <p:nvPr/>
          </p:nvSpPr>
          <p:spPr bwMode="auto">
            <a:xfrm>
              <a:off x="1840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" name="Oval 76"/>
            <p:cNvSpPr>
              <a:spLocks noChangeArrowheads="1"/>
            </p:cNvSpPr>
            <p:nvPr/>
          </p:nvSpPr>
          <p:spPr bwMode="auto">
            <a:xfrm>
              <a:off x="1811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" name="Oval 77"/>
            <p:cNvSpPr>
              <a:spLocks noChangeArrowheads="1"/>
            </p:cNvSpPr>
            <p:nvPr/>
          </p:nvSpPr>
          <p:spPr bwMode="auto">
            <a:xfrm>
              <a:off x="178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" name="Oval 78"/>
            <p:cNvSpPr>
              <a:spLocks noChangeArrowheads="1"/>
            </p:cNvSpPr>
            <p:nvPr/>
          </p:nvSpPr>
          <p:spPr bwMode="auto">
            <a:xfrm>
              <a:off x="175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" name="Oval 79"/>
            <p:cNvSpPr>
              <a:spLocks noChangeArrowheads="1"/>
            </p:cNvSpPr>
            <p:nvPr/>
          </p:nvSpPr>
          <p:spPr bwMode="auto">
            <a:xfrm>
              <a:off x="1694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7" name="Oval 80"/>
            <p:cNvSpPr>
              <a:spLocks noChangeArrowheads="1"/>
            </p:cNvSpPr>
            <p:nvPr/>
          </p:nvSpPr>
          <p:spPr bwMode="auto">
            <a:xfrm>
              <a:off x="1665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8" name="Oval 81"/>
            <p:cNvSpPr>
              <a:spLocks noChangeArrowheads="1"/>
            </p:cNvSpPr>
            <p:nvPr/>
          </p:nvSpPr>
          <p:spPr bwMode="auto">
            <a:xfrm>
              <a:off x="163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9" name="Oval 82"/>
            <p:cNvSpPr>
              <a:spLocks noChangeArrowheads="1"/>
            </p:cNvSpPr>
            <p:nvPr/>
          </p:nvSpPr>
          <p:spPr bwMode="auto">
            <a:xfrm>
              <a:off x="160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0" name="Oval 83"/>
            <p:cNvSpPr>
              <a:spLocks noChangeArrowheads="1"/>
            </p:cNvSpPr>
            <p:nvPr/>
          </p:nvSpPr>
          <p:spPr bwMode="auto">
            <a:xfrm>
              <a:off x="1577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" name="Oval 84"/>
            <p:cNvSpPr>
              <a:spLocks noChangeArrowheads="1"/>
            </p:cNvSpPr>
            <p:nvPr/>
          </p:nvSpPr>
          <p:spPr bwMode="auto">
            <a:xfrm>
              <a:off x="1548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3" name="Oval 85"/>
            <p:cNvSpPr>
              <a:spLocks noChangeArrowheads="1"/>
            </p:cNvSpPr>
            <p:nvPr/>
          </p:nvSpPr>
          <p:spPr bwMode="auto">
            <a:xfrm>
              <a:off x="1519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4" name="Oval 86"/>
            <p:cNvSpPr>
              <a:spLocks noChangeArrowheads="1"/>
            </p:cNvSpPr>
            <p:nvPr/>
          </p:nvSpPr>
          <p:spPr bwMode="auto">
            <a:xfrm>
              <a:off x="1723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7" name="Oval 87"/>
            <p:cNvSpPr>
              <a:spLocks noChangeArrowheads="1"/>
            </p:cNvSpPr>
            <p:nvPr/>
          </p:nvSpPr>
          <p:spPr bwMode="auto">
            <a:xfrm>
              <a:off x="1840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8" name="Oval 88"/>
            <p:cNvSpPr>
              <a:spLocks noChangeArrowheads="1"/>
            </p:cNvSpPr>
            <p:nvPr/>
          </p:nvSpPr>
          <p:spPr bwMode="auto">
            <a:xfrm>
              <a:off x="1811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9" name="Oval 89"/>
            <p:cNvSpPr>
              <a:spLocks noChangeArrowheads="1"/>
            </p:cNvSpPr>
            <p:nvPr/>
          </p:nvSpPr>
          <p:spPr bwMode="auto">
            <a:xfrm>
              <a:off x="178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0" name="Oval 90"/>
            <p:cNvSpPr>
              <a:spLocks noChangeArrowheads="1"/>
            </p:cNvSpPr>
            <p:nvPr/>
          </p:nvSpPr>
          <p:spPr bwMode="auto">
            <a:xfrm>
              <a:off x="175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1" name="Oval 91"/>
            <p:cNvSpPr>
              <a:spLocks noChangeArrowheads="1"/>
            </p:cNvSpPr>
            <p:nvPr/>
          </p:nvSpPr>
          <p:spPr bwMode="auto">
            <a:xfrm>
              <a:off x="1694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2" name="Oval 92"/>
            <p:cNvSpPr>
              <a:spLocks noChangeArrowheads="1"/>
            </p:cNvSpPr>
            <p:nvPr/>
          </p:nvSpPr>
          <p:spPr bwMode="auto">
            <a:xfrm>
              <a:off x="1665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3" name="Oval 93"/>
            <p:cNvSpPr>
              <a:spLocks noChangeArrowheads="1"/>
            </p:cNvSpPr>
            <p:nvPr/>
          </p:nvSpPr>
          <p:spPr bwMode="auto">
            <a:xfrm>
              <a:off x="163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4" name="Oval 94"/>
            <p:cNvSpPr>
              <a:spLocks noChangeArrowheads="1"/>
            </p:cNvSpPr>
            <p:nvPr/>
          </p:nvSpPr>
          <p:spPr bwMode="auto">
            <a:xfrm>
              <a:off x="160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5" name="Oval 95"/>
            <p:cNvSpPr>
              <a:spLocks noChangeArrowheads="1"/>
            </p:cNvSpPr>
            <p:nvPr/>
          </p:nvSpPr>
          <p:spPr bwMode="auto">
            <a:xfrm>
              <a:off x="1577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6" name="Oval 96"/>
            <p:cNvSpPr>
              <a:spLocks noChangeArrowheads="1"/>
            </p:cNvSpPr>
            <p:nvPr/>
          </p:nvSpPr>
          <p:spPr bwMode="auto">
            <a:xfrm>
              <a:off x="1548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7" name="Oval 97"/>
            <p:cNvSpPr>
              <a:spLocks noChangeArrowheads="1"/>
            </p:cNvSpPr>
            <p:nvPr/>
          </p:nvSpPr>
          <p:spPr bwMode="auto">
            <a:xfrm>
              <a:off x="1519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8" name="Oval 98"/>
            <p:cNvSpPr>
              <a:spLocks noChangeArrowheads="1"/>
            </p:cNvSpPr>
            <p:nvPr/>
          </p:nvSpPr>
          <p:spPr bwMode="auto">
            <a:xfrm>
              <a:off x="1723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570894" y="5419212"/>
            <a:ext cx="1178854" cy="422872"/>
            <a:chOff x="1570894" y="5419212"/>
            <a:chExt cx="1178854" cy="422872"/>
          </a:xfrm>
        </p:grpSpPr>
        <p:sp>
          <p:nvSpPr>
            <p:cNvPr id="2476" name="Rectangle 2475"/>
            <p:cNvSpPr/>
            <p:nvPr/>
          </p:nvSpPr>
          <p:spPr>
            <a:xfrm>
              <a:off x="1648974" y="5495395"/>
              <a:ext cx="1022694" cy="2705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9" name="Text Box 324"/>
            <p:cNvSpPr txBox="1">
              <a:spLocks noChangeArrowheads="1"/>
            </p:cNvSpPr>
            <p:nvPr/>
          </p:nvSpPr>
          <p:spPr bwMode="auto">
            <a:xfrm>
              <a:off x="1570894" y="5419212"/>
              <a:ext cx="1178854" cy="422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57347" rIns="90000" bIns="45000"/>
            <a:lstStyle/>
            <a:p>
              <a:pPr algn="ctr"/>
              <a:r>
                <a:rPr lang="en-GB" sz="1600" b="1" i="1" dirty="0" smtClean="0">
                  <a:solidFill>
                    <a:srgbClr val="000000"/>
                  </a:solidFill>
                </a:rPr>
                <a:t>‘FEPD_A01’</a:t>
              </a:r>
            </a:p>
          </p:txBody>
        </p:sp>
      </p:grpSp>
      <p:sp>
        <p:nvSpPr>
          <p:cNvPr id="2610" name="Text Box 324"/>
          <p:cNvSpPr txBox="1">
            <a:spLocks noChangeArrowheads="1"/>
          </p:cNvSpPr>
          <p:nvPr/>
        </p:nvSpPr>
        <p:spPr bwMode="auto">
          <a:xfrm>
            <a:off x="4945967" y="5422320"/>
            <a:ext cx="2652084" cy="437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grow for 3-4 days (no drugs) then split 1:4 and keep all 4 copies (3 no drugs, 1 Tamoxifen)</a:t>
            </a:r>
            <a:endParaRPr lang="en-GB" sz="1000" dirty="0">
              <a:solidFill>
                <a:srgbClr val="000000"/>
              </a:solidFill>
            </a:endParaRPr>
          </a:p>
        </p:txBody>
      </p:sp>
      <p:grpSp>
        <p:nvGrpSpPr>
          <p:cNvPr id="2611" name="Group 2610"/>
          <p:cNvGrpSpPr/>
          <p:nvPr/>
        </p:nvGrpSpPr>
        <p:grpSpPr>
          <a:xfrm>
            <a:off x="4433752" y="5496044"/>
            <a:ext cx="468052" cy="361849"/>
            <a:chOff x="2480495" y="4322616"/>
            <a:chExt cx="468052" cy="361849"/>
          </a:xfrm>
        </p:grpSpPr>
        <p:sp>
          <p:nvSpPr>
            <p:cNvPr id="2612" name="Down Arrow 2611"/>
            <p:cNvSpPr/>
            <p:nvPr/>
          </p:nvSpPr>
          <p:spPr bwMode="auto">
            <a:xfrm rot="18900000">
              <a:off x="2804531" y="4322616"/>
              <a:ext cx="144016" cy="360040"/>
            </a:xfrm>
            <a:prstGeom prst="downArrow">
              <a:avLst>
                <a:gd name="adj1" fmla="val 50000"/>
                <a:gd name="adj2" fmla="val 67637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DejaVu Sans" charset="0"/>
              </a:endParaRPr>
            </a:p>
          </p:txBody>
        </p:sp>
        <p:sp>
          <p:nvSpPr>
            <p:cNvPr id="2613" name="Down Arrow 2612"/>
            <p:cNvSpPr/>
            <p:nvPr/>
          </p:nvSpPr>
          <p:spPr bwMode="auto">
            <a:xfrm rot="2700000" flipH="1">
              <a:off x="2588507" y="4322616"/>
              <a:ext cx="144016" cy="360040"/>
            </a:xfrm>
            <a:prstGeom prst="downArrow">
              <a:avLst>
                <a:gd name="adj1" fmla="val 50000"/>
                <a:gd name="adj2" fmla="val 67637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DejaVu Sans" charset="0"/>
              </a:endParaRPr>
            </a:p>
          </p:txBody>
        </p:sp>
        <p:sp>
          <p:nvSpPr>
            <p:cNvPr id="2614" name="Down Arrow 2613"/>
            <p:cNvSpPr/>
            <p:nvPr/>
          </p:nvSpPr>
          <p:spPr bwMode="auto">
            <a:xfrm>
              <a:off x="2698328" y="4324425"/>
              <a:ext cx="144016" cy="360040"/>
            </a:xfrm>
            <a:prstGeom prst="downArrow">
              <a:avLst>
                <a:gd name="adj1" fmla="val 50000"/>
                <a:gd name="adj2" fmla="val 6763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DejaVu Sans" charset="0"/>
              </a:endParaRPr>
            </a:p>
          </p:txBody>
        </p:sp>
      </p:grpSp>
      <p:grpSp>
        <p:nvGrpSpPr>
          <p:cNvPr id="2615" name="Group 1"/>
          <p:cNvGrpSpPr>
            <a:grpSpLocks/>
          </p:cNvGrpSpPr>
          <p:nvPr/>
        </p:nvGrpSpPr>
        <p:grpSpPr bwMode="auto">
          <a:xfrm>
            <a:off x="4044862" y="6228993"/>
            <a:ext cx="574675" cy="412750"/>
            <a:chOff x="1513" y="425"/>
            <a:chExt cx="362" cy="260"/>
          </a:xfrm>
        </p:grpSpPr>
        <p:sp>
          <p:nvSpPr>
            <p:cNvPr id="2616" name="AutoShape 2"/>
            <p:cNvSpPr>
              <a:spLocks noChangeArrowheads="1"/>
            </p:cNvSpPr>
            <p:nvPr/>
          </p:nvSpPr>
          <p:spPr bwMode="auto">
            <a:xfrm>
              <a:off x="1513" y="425"/>
              <a:ext cx="362" cy="26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7" name="Oval 3"/>
            <p:cNvSpPr>
              <a:spLocks noChangeArrowheads="1"/>
            </p:cNvSpPr>
            <p:nvPr/>
          </p:nvSpPr>
          <p:spPr bwMode="auto">
            <a:xfrm>
              <a:off x="1840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8" name="Oval 4"/>
            <p:cNvSpPr>
              <a:spLocks noChangeArrowheads="1"/>
            </p:cNvSpPr>
            <p:nvPr/>
          </p:nvSpPr>
          <p:spPr bwMode="auto">
            <a:xfrm>
              <a:off x="1811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9" name="Oval 5"/>
            <p:cNvSpPr>
              <a:spLocks noChangeArrowheads="1"/>
            </p:cNvSpPr>
            <p:nvPr/>
          </p:nvSpPr>
          <p:spPr bwMode="auto">
            <a:xfrm>
              <a:off x="178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0" name="Oval 6"/>
            <p:cNvSpPr>
              <a:spLocks noChangeArrowheads="1"/>
            </p:cNvSpPr>
            <p:nvPr/>
          </p:nvSpPr>
          <p:spPr bwMode="auto">
            <a:xfrm>
              <a:off x="175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" name="Oval 7"/>
            <p:cNvSpPr>
              <a:spLocks noChangeArrowheads="1"/>
            </p:cNvSpPr>
            <p:nvPr/>
          </p:nvSpPr>
          <p:spPr bwMode="auto">
            <a:xfrm>
              <a:off x="1694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2" name="Oval 8"/>
            <p:cNvSpPr>
              <a:spLocks noChangeArrowheads="1"/>
            </p:cNvSpPr>
            <p:nvPr/>
          </p:nvSpPr>
          <p:spPr bwMode="auto">
            <a:xfrm>
              <a:off x="1665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3" name="Oval 9"/>
            <p:cNvSpPr>
              <a:spLocks noChangeArrowheads="1"/>
            </p:cNvSpPr>
            <p:nvPr/>
          </p:nvSpPr>
          <p:spPr bwMode="auto">
            <a:xfrm>
              <a:off x="163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4" name="Oval 10"/>
            <p:cNvSpPr>
              <a:spLocks noChangeArrowheads="1"/>
            </p:cNvSpPr>
            <p:nvPr/>
          </p:nvSpPr>
          <p:spPr bwMode="auto">
            <a:xfrm>
              <a:off x="160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5" name="Oval 11"/>
            <p:cNvSpPr>
              <a:spLocks noChangeArrowheads="1"/>
            </p:cNvSpPr>
            <p:nvPr/>
          </p:nvSpPr>
          <p:spPr bwMode="auto">
            <a:xfrm>
              <a:off x="1577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6" name="Oval 12"/>
            <p:cNvSpPr>
              <a:spLocks noChangeArrowheads="1"/>
            </p:cNvSpPr>
            <p:nvPr/>
          </p:nvSpPr>
          <p:spPr bwMode="auto">
            <a:xfrm>
              <a:off x="1548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7" name="Oval 13"/>
            <p:cNvSpPr>
              <a:spLocks noChangeArrowheads="1"/>
            </p:cNvSpPr>
            <p:nvPr/>
          </p:nvSpPr>
          <p:spPr bwMode="auto">
            <a:xfrm>
              <a:off x="1519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9" name="Oval 14"/>
            <p:cNvSpPr>
              <a:spLocks noChangeArrowheads="1"/>
            </p:cNvSpPr>
            <p:nvPr/>
          </p:nvSpPr>
          <p:spPr bwMode="auto">
            <a:xfrm>
              <a:off x="1723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" name="Oval 15"/>
            <p:cNvSpPr>
              <a:spLocks noChangeArrowheads="1"/>
            </p:cNvSpPr>
            <p:nvPr/>
          </p:nvSpPr>
          <p:spPr bwMode="auto">
            <a:xfrm>
              <a:off x="1840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9" name="Oval 16"/>
            <p:cNvSpPr>
              <a:spLocks noChangeArrowheads="1"/>
            </p:cNvSpPr>
            <p:nvPr/>
          </p:nvSpPr>
          <p:spPr bwMode="auto">
            <a:xfrm>
              <a:off x="1811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3" name="Oval 17"/>
            <p:cNvSpPr>
              <a:spLocks noChangeArrowheads="1"/>
            </p:cNvSpPr>
            <p:nvPr/>
          </p:nvSpPr>
          <p:spPr bwMode="auto">
            <a:xfrm>
              <a:off x="178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5" name="Oval 18"/>
            <p:cNvSpPr>
              <a:spLocks noChangeArrowheads="1"/>
            </p:cNvSpPr>
            <p:nvPr/>
          </p:nvSpPr>
          <p:spPr bwMode="auto">
            <a:xfrm>
              <a:off x="175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5" name="Oval 19"/>
            <p:cNvSpPr>
              <a:spLocks noChangeArrowheads="1"/>
            </p:cNvSpPr>
            <p:nvPr/>
          </p:nvSpPr>
          <p:spPr bwMode="auto">
            <a:xfrm>
              <a:off x="1694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6" name="Oval 20"/>
            <p:cNvSpPr>
              <a:spLocks noChangeArrowheads="1"/>
            </p:cNvSpPr>
            <p:nvPr/>
          </p:nvSpPr>
          <p:spPr bwMode="auto">
            <a:xfrm>
              <a:off x="1665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7" name="Oval 21"/>
            <p:cNvSpPr>
              <a:spLocks noChangeArrowheads="1"/>
            </p:cNvSpPr>
            <p:nvPr/>
          </p:nvSpPr>
          <p:spPr bwMode="auto">
            <a:xfrm>
              <a:off x="163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1" name="Oval 22"/>
            <p:cNvSpPr>
              <a:spLocks noChangeArrowheads="1"/>
            </p:cNvSpPr>
            <p:nvPr/>
          </p:nvSpPr>
          <p:spPr bwMode="auto">
            <a:xfrm>
              <a:off x="160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2" name="Oval 23"/>
            <p:cNvSpPr>
              <a:spLocks noChangeArrowheads="1"/>
            </p:cNvSpPr>
            <p:nvPr/>
          </p:nvSpPr>
          <p:spPr bwMode="auto">
            <a:xfrm>
              <a:off x="1577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3" name="Oval 24"/>
            <p:cNvSpPr>
              <a:spLocks noChangeArrowheads="1"/>
            </p:cNvSpPr>
            <p:nvPr/>
          </p:nvSpPr>
          <p:spPr bwMode="auto">
            <a:xfrm>
              <a:off x="1548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" name="Oval 25"/>
            <p:cNvSpPr>
              <a:spLocks noChangeArrowheads="1"/>
            </p:cNvSpPr>
            <p:nvPr/>
          </p:nvSpPr>
          <p:spPr bwMode="auto">
            <a:xfrm>
              <a:off x="1519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9" name="Oval 26"/>
            <p:cNvSpPr>
              <a:spLocks noChangeArrowheads="1"/>
            </p:cNvSpPr>
            <p:nvPr/>
          </p:nvSpPr>
          <p:spPr bwMode="auto">
            <a:xfrm>
              <a:off x="1723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" name="Oval 27"/>
            <p:cNvSpPr>
              <a:spLocks noChangeArrowheads="1"/>
            </p:cNvSpPr>
            <p:nvPr/>
          </p:nvSpPr>
          <p:spPr bwMode="auto">
            <a:xfrm>
              <a:off x="1840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" name="Oval 28"/>
            <p:cNvSpPr>
              <a:spLocks noChangeArrowheads="1"/>
            </p:cNvSpPr>
            <p:nvPr/>
          </p:nvSpPr>
          <p:spPr bwMode="auto">
            <a:xfrm>
              <a:off x="1811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" name="Oval 29"/>
            <p:cNvSpPr>
              <a:spLocks noChangeArrowheads="1"/>
            </p:cNvSpPr>
            <p:nvPr/>
          </p:nvSpPr>
          <p:spPr bwMode="auto">
            <a:xfrm>
              <a:off x="178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9" name="Oval 30"/>
            <p:cNvSpPr>
              <a:spLocks noChangeArrowheads="1"/>
            </p:cNvSpPr>
            <p:nvPr/>
          </p:nvSpPr>
          <p:spPr bwMode="auto">
            <a:xfrm>
              <a:off x="175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0" name="Oval 31"/>
            <p:cNvSpPr>
              <a:spLocks noChangeArrowheads="1"/>
            </p:cNvSpPr>
            <p:nvPr/>
          </p:nvSpPr>
          <p:spPr bwMode="auto">
            <a:xfrm>
              <a:off x="1694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1" name="Oval 32"/>
            <p:cNvSpPr>
              <a:spLocks noChangeArrowheads="1"/>
            </p:cNvSpPr>
            <p:nvPr/>
          </p:nvSpPr>
          <p:spPr bwMode="auto">
            <a:xfrm>
              <a:off x="1665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2" name="Oval 33"/>
            <p:cNvSpPr>
              <a:spLocks noChangeArrowheads="1"/>
            </p:cNvSpPr>
            <p:nvPr/>
          </p:nvSpPr>
          <p:spPr bwMode="auto">
            <a:xfrm>
              <a:off x="163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3" name="Oval 34"/>
            <p:cNvSpPr>
              <a:spLocks noChangeArrowheads="1"/>
            </p:cNvSpPr>
            <p:nvPr/>
          </p:nvSpPr>
          <p:spPr bwMode="auto">
            <a:xfrm>
              <a:off x="160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" name="Oval 35"/>
            <p:cNvSpPr>
              <a:spLocks noChangeArrowheads="1"/>
            </p:cNvSpPr>
            <p:nvPr/>
          </p:nvSpPr>
          <p:spPr bwMode="auto">
            <a:xfrm>
              <a:off x="1577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" name="Oval 36"/>
            <p:cNvSpPr>
              <a:spLocks noChangeArrowheads="1"/>
            </p:cNvSpPr>
            <p:nvPr/>
          </p:nvSpPr>
          <p:spPr bwMode="auto">
            <a:xfrm>
              <a:off x="1548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" name="Oval 37"/>
            <p:cNvSpPr>
              <a:spLocks noChangeArrowheads="1"/>
            </p:cNvSpPr>
            <p:nvPr/>
          </p:nvSpPr>
          <p:spPr bwMode="auto">
            <a:xfrm>
              <a:off x="1519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" name="Oval 38"/>
            <p:cNvSpPr>
              <a:spLocks noChangeArrowheads="1"/>
            </p:cNvSpPr>
            <p:nvPr/>
          </p:nvSpPr>
          <p:spPr bwMode="auto">
            <a:xfrm>
              <a:off x="1723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" name="Oval 39"/>
            <p:cNvSpPr>
              <a:spLocks noChangeArrowheads="1"/>
            </p:cNvSpPr>
            <p:nvPr/>
          </p:nvSpPr>
          <p:spPr bwMode="auto">
            <a:xfrm>
              <a:off x="1840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" name="Oval 40"/>
            <p:cNvSpPr>
              <a:spLocks noChangeArrowheads="1"/>
            </p:cNvSpPr>
            <p:nvPr/>
          </p:nvSpPr>
          <p:spPr bwMode="auto">
            <a:xfrm>
              <a:off x="1811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" name="Oval 41"/>
            <p:cNvSpPr>
              <a:spLocks noChangeArrowheads="1"/>
            </p:cNvSpPr>
            <p:nvPr/>
          </p:nvSpPr>
          <p:spPr bwMode="auto">
            <a:xfrm>
              <a:off x="178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" name="Oval 42"/>
            <p:cNvSpPr>
              <a:spLocks noChangeArrowheads="1"/>
            </p:cNvSpPr>
            <p:nvPr/>
          </p:nvSpPr>
          <p:spPr bwMode="auto">
            <a:xfrm>
              <a:off x="175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2" name="Oval 43"/>
            <p:cNvSpPr>
              <a:spLocks noChangeArrowheads="1"/>
            </p:cNvSpPr>
            <p:nvPr/>
          </p:nvSpPr>
          <p:spPr bwMode="auto">
            <a:xfrm>
              <a:off x="1694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3" name="Oval 44"/>
            <p:cNvSpPr>
              <a:spLocks noChangeArrowheads="1"/>
            </p:cNvSpPr>
            <p:nvPr/>
          </p:nvSpPr>
          <p:spPr bwMode="auto">
            <a:xfrm>
              <a:off x="1665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4" name="Oval 45"/>
            <p:cNvSpPr>
              <a:spLocks noChangeArrowheads="1"/>
            </p:cNvSpPr>
            <p:nvPr/>
          </p:nvSpPr>
          <p:spPr bwMode="auto">
            <a:xfrm>
              <a:off x="163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5" name="Oval 46"/>
            <p:cNvSpPr>
              <a:spLocks noChangeArrowheads="1"/>
            </p:cNvSpPr>
            <p:nvPr/>
          </p:nvSpPr>
          <p:spPr bwMode="auto">
            <a:xfrm>
              <a:off x="160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6" name="Oval 47"/>
            <p:cNvSpPr>
              <a:spLocks noChangeArrowheads="1"/>
            </p:cNvSpPr>
            <p:nvPr/>
          </p:nvSpPr>
          <p:spPr bwMode="auto">
            <a:xfrm>
              <a:off x="1577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" name="Oval 48"/>
            <p:cNvSpPr>
              <a:spLocks noChangeArrowheads="1"/>
            </p:cNvSpPr>
            <p:nvPr/>
          </p:nvSpPr>
          <p:spPr bwMode="auto">
            <a:xfrm>
              <a:off x="1548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" name="Oval 49"/>
            <p:cNvSpPr>
              <a:spLocks noChangeArrowheads="1"/>
            </p:cNvSpPr>
            <p:nvPr/>
          </p:nvSpPr>
          <p:spPr bwMode="auto">
            <a:xfrm>
              <a:off x="1519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9" name="Oval 50"/>
            <p:cNvSpPr>
              <a:spLocks noChangeArrowheads="1"/>
            </p:cNvSpPr>
            <p:nvPr/>
          </p:nvSpPr>
          <p:spPr bwMode="auto">
            <a:xfrm>
              <a:off x="1723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0" name="Oval 51"/>
            <p:cNvSpPr>
              <a:spLocks noChangeArrowheads="1"/>
            </p:cNvSpPr>
            <p:nvPr/>
          </p:nvSpPr>
          <p:spPr bwMode="auto">
            <a:xfrm>
              <a:off x="1840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1" name="Oval 52"/>
            <p:cNvSpPr>
              <a:spLocks noChangeArrowheads="1"/>
            </p:cNvSpPr>
            <p:nvPr/>
          </p:nvSpPr>
          <p:spPr bwMode="auto">
            <a:xfrm>
              <a:off x="1811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2" name="Oval 53"/>
            <p:cNvSpPr>
              <a:spLocks noChangeArrowheads="1"/>
            </p:cNvSpPr>
            <p:nvPr/>
          </p:nvSpPr>
          <p:spPr bwMode="auto">
            <a:xfrm>
              <a:off x="178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3" name="Oval 54"/>
            <p:cNvSpPr>
              <a:spLocks noChangeArrowheads="1"/>
            </p:cNvSpPr>
            <p:nvPr/>
          </p:nvSpPr>
          <p:spPr bwMode="auto">
            <a:xfrm>
              <a:off x="175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4" name="Oval 55"/>
            <p:cNvSpPr>
              <a:spLocks noChangeArrowheads="1"/>
            </p:cNvSpPr>
            <p:nvPr/>
          </p:nvSpPr>
          <p:spPr bwMode="auto">
            <a:xfrm>
              <a:off x="1694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5" name="Oval 56"/>
            <p:cNvSpPr>
              <a:spLocks noChangeArrowheads="1"/>
            </p:cNvSpPr>
            <p:nvPr/>
          </p:nvSpPr>
          <p:spPr bwMode="auto">
            <a:xfrm>
              <a:off x="1665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6" name="Oval 57"/>
            <p:cNvSpPr>
              <a:spLocks noChangeArrowheads="1"/>
            </p:cNvSpPr>
            <p:nvPr/>
          </p:nvSpPr>
          <p:spPr bwMode="auto">
            <a:xfrm>
              <a:off x="163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7" name="Oval 58"/>
            <p:cNvSpPr>
              <a:spLocks noChangeArrowheads="1"/>
            </p:cNvSpPr>
            <p:nvPr/>
          </p:nvSpPr>
          <p:spPr bwMode="auto">
            <a:xfrm>
              <a:off x="160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8" name="Oval 59"/>
            <p:cNvSpPr>
              <a:spLocks noChangeArrowheads="1"/>
            </p:cNvSpPr>
            <p:nvPr/>
          </p:nvSpPr>
          <p:spPr bwMode="auto">
            <a:xfrm>
              <a:off x="1577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9" name="Oval 60"/>
            <p:cNvSpPr>
              <a:spLocks noChangeArrowheads="1"/>
            </p:cNvSpPr>
            <p:nvPr/>
          </p:nvSpPr>
          <p:spPr bwMode="auto">
            <a:xfrm>
              <a:off x="1548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0" name="Oval 61"/>
            <p:cNvSpPr>
              <a:spLocks noChangeArrowheads="1"/>
            </p:cNvSpPr>
            <p:nvPr/>
          </p:nvSpPr>
          <p:spPr bwMode="auto">
            <a:xfrm>
              <a:off x="1519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1" name="Oval 62"/>
            <p:cNvSpPr>
              <a:spLocks noChangeArrowheads="1"/>
            </p:cNvSpPr>
            <p:nvPr/>
          </p:nvSpPr>
          <p:spPr bwMode="auto">
            <a:xfrm>
              <a:off x="1723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2" name="Oval 63"/>
            <p:cNvSpPr>
              <a:spLocks noChangeArrowheads="1"/>
            </p:cNvSpPr>
            <p:nvPr/>
          </p:nvSpPr>
          <p:spPr bwMode="auto">
            <a:xfrm>
              <a:off x="1840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3" name="Oval 64"/>
            <p:cNvSpPr>
              <a:spLocks noChangeArrowheads="1"/>
            </p:cNvSpPr>
            <p:nvPr/>
          </p:nvSpPr>
          <p:spPr bwMode="auto">
            <a:xfrm>
              <a:off x="1811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4" name="Oval 65"/>
            <p:cNvSpPr>
              <a:spLocks noChangeArrowheads="1"/>
            </p:cNvSpPr>
            <p:nvPr/>
          </p:nvSpPr>
          <p:spPr bwMode="auto">
            <a:xfrm>
              <a:off x="178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" name="Oval 66"/>
            <p:cNvSpPr>
              <a:spLocks noChangeArrowheads="1"/>
            </p:cNvSpPr>
            <p:nvPr/>
          </p:nvSpPr>
          <p:spPr bwMode="auto">
            <a:xfrm>
              <a:off x="175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6" name="Oval 67"/>
            <p:cNvSpPr>
              <a:spLocks noChangeArrowheads="1"/>
            </p:cNvSpPr>
            <p:nvPr/>
          </p:nvSpPr>
          <p:spPr bwMode="auto">
            <a:xfrm>
              <a:off x="1694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7" name="Oval 68"/>
            <p:cNvSpPr>
              <a:spLocks noChangeArrowheads="1"/>
            </p:cNvSpPr>
            <p:nvPr/>
          </p:nvSpPr>
          <p:spPr bwMode="auto">
            <a:xfrm>
              <a:off x="1665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8" name="Oval 69"/>
            <p:cNvSpPr>
              <a:spLocks noChangeArrowheads="1"/>
            </p:cNvSpPr>
            <p:nvPr/>
          </p:nvSpPr>
          <p:spPr bwMode="auto">
            <a:xfrm>
              <a:off x="163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9" name="Oval 70"/>
            <p:cNvSpPr>
              <a:spLocks noChangeArrowheads="1"/>
            </p:cNvSpPr>
            <p:nvPr/>
          </p:nvSpPr>
          <p:spPr bwMode="auto">
            <a:xfrm>
              <a:off x="160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0" name="Oval 71"/>
            <p:cNvSpPr>
              <a:spLocks noChangeArrowheads="1"/>
            </p:cNvSpPr>
            <p:nvPr/>
          </p:nvSpPr>
          <p:spPr bwMode="auto">
            <a:xfrm>
              <a:off x="1577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1" name="Oval 72"/>
            <p:cNvSpPr>
              <a:spLocks noChangeArrowheads="1"/>
            </p:cNvSpPr>
            <p:nvPr/>
          </p:nvSpPr>
          <p:spPr bwMode="auto">
            <a:xfrm>
              <a:off x="1548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2" name="Oval 73"/>
            <p:cNvSpPr>
              <a:spLocks noChangeArrowheads="1"/>
            </p:cNvSpPr>
            <p:nvPr/>
          </p:nvSpPr>
          <p:spPr bwMode="auto">
            <a:xfrm>
              <a:off x="1519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3" name="Oval 74"/>
            <p:cNvSpPr>
              <a:spLocks noChangeArrowheads="1"/>
            </p:cNvSpPr>
            <p:nvPr/>
          </p:nvSpPr>
          <p:spPr bwMode="auto">
            <a:xfrm>
              <a:off x="1723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4" name="Oval 75"/>
            <p:cNvSpPr>
              <a:spLocks noChangeArrowheads="1"/>
            </p:cNvSpPr>
            <p:nvPr/>
          </p:nvSpPr>
          <p:spPr bwMode="auto">
            <a:xfrm>
              <a:off x="1840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" name="Oval 76"/>
            <p:cNvSpPr>
              <a:spLocks noChangeArrowheads="1"/>
            </p:cNvSpPr>
            <p:nvPr/>
          </p:nvSpPr>
          <p:spPr bwMode="auto">
            <a:xfrm>
              <a:off x="1811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6" name="Oval 77"/>
            <p:cNvSpPr>
              <a:spLocks noChangeArrowheads="1"/>
            </p:cNvSpPr>
            <p:nvPr/>
          </p:nvSpPr>
          <p:spPr bwMode="auto">
            <a:xfrm>
              <a:off x="178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7" name="Oval 78"/>
            <p:cNvSpPr>
              <a:spLocks noChangeArrowheads="1"/>
            </p:cNvSpPr>
            <p:nvPr/>
          </p:nvSpPr>
          <p:spPr bwMode="auto">
            <a:xfrm>
              <a:off x="175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8" name="Oval 79"/>
            <p:cNvSpPr>
              <a:spLocks noChangeArrowheads="1"/>
            </p:cNvSpPr>
            <p:nvPr/>
          </p:nvSpPr>
          <p:spPr bwMode="auto">
            <a:xfrm>
              <a:off x="1694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9" name="Oval 80"/>
            <p:cNvSpPr>
              <a:spLocks noChangeArrowheads="1"/>
            </p:cNvSpPr>
            <p:nvPr/>
          </p:nvSpPr>
          <p:spPr bwMode="auto">
            <a:xfrm>
              <a:off x="1665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0" name="Oval 81"/>
            <p:cNvSpPr>
              <a:spLocks noChangeArrowheads="1"/>
            </p:cNvSpPr>
            <p:nvPr/>
          </p:nvSpPr>
          <p:spPr bwMode="auto">
            <a:xfrm>
              <a:off x="163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1" name="Oval 82"/>
            <p:cNvSpPr>
              <a:spLocks noChangeArrowheads="1"/>
            </p:cNvSpPr>
            <p:nvPr/>
          </p:nvSpPr>
          <p:spPr bwMode="auto">
            <a:xfrm>
              <a:off x="160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2" name="Oval 83"/>
            <p:cNvSpPr>
              <a:spLocks noChangeArrowheads="1"/>
            </p:cNvSpPr>
            <p:nvPr/>
          </p:nvSpPr>
          <p:spPr bwMode="auto">
            <a:xfrm>
              <a:off x="1577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3" name="Oval 84"/>
            <p:cNvSpPr>
              <a:spLocks noChangeArrowheads="1"/>
            </p:cNvSpPr>
            <p:nvPr/>
          </p:nvSpPr>
          <p:spPr bwMode="auto">
            <a:xfrm>
              <a:off x="1548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4" name="Oval 85"/>
            <p:cNvSpPr>
              <a:spLocks noChangeArrowheads="1"/>
            </p:cNvSpPr>
            <p:nvPr/>
          </p:nvSpPr>
          <p:spPr bwMode="auto">
            <a:xfrm>
              <a:off x="1519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" name="Oval 86"/>
            <p:cNvSpPr>
              <a:spLocks noChangeArrowheads="1"/>
            </p:cNvSpPr>
            <p:nvPr/>
          </p:nvSpPr>
          <p:spPr bwMode="auto">
            <a:xfrm>
              <a:off x="1723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" name="Oval 87"/>
            <p:cNvSpPr>
              <a:spLocks noChangeArrowheads="1"/>
            </p:cNvSpPr>
            <p:nvPr/>
          </p:nvSpPr>
          <p:spPr bwMode="auto">
            <a:xfrm>
              <a:off x="1840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7" name="Oval 88"/>
            <p:cNvSpPr>
              <a:spLocks noChangeArrowheads="1"/>
            </p:cNvSpPr>
            <p:nvPr/>
          </p:nvSpPr>
          <p:spPr bwMode="auto">
            <a:xfrm>
              <a:off x="1811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8" name="Oval 89"/>
            <p:cNvSpPr>
              <a:spLocks noChangeArrowheads="1"/>
            </p:cNvSpPr>
            <p:nvPr/>
          </p:nvSpPr>
          <p:spPr bwMode="auto">
            <a:xfrm>
              <a:off x="178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9" name="Oval 90"/>
            <p:cNvSpPr>
              <a:spLocks noChangeArrowheads="1"/>
            </p:cNvSpPr>
            <p:nvPr/>
          </p:nvSpPr>
          <p:spPr bwMode="auto">
            <a:xfrm>
              <a:off x="175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0" name="Oval 91"/>
            <p:cNvSpPr>
              <a:spLocks noChangeArrowheads="1"/>
            </p:cNvSpPr>
            <p:nvPr/>
          </p:nvSpPr>
          <p:spPr bwMode="auto">
            <a:xfrm>
              <a:off x="1694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1" name="Oval 92"/>
            <p:cNvSpPr>
              <a:spLocks noChangeArrowheads="1"/>
            </p:cNvSpPr>
            <p:nvPr/>
          </p:nvSpPr>
          <p:spPr bwMode="auto">
            <a:xfrm>
              <a:off x="1665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2" name="Oval 93"/>
            <p:cNvSpPr>
              <a:spLocks noChangeArrowheads="1"/>
            </p:cNvSpPr>
            <p:nvPr/>
          </p:nvSpPr>
          <p:spPr bwMode="auto">
            <a:xfrm>
              <a:off x="163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3" name="Oval 94"/>
            <p:cNvSpPr>
              <a:spLocks noChangeArrowheads="1"/>
            </p:cNvSpPr>
            <p:nvPr/>
          </p:nvSpPr>
          <p:spPr bwMode="auto">
            <a:xfrm>
              <a:off x="160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4" name="Oval 95"/>
            <p:cNvSpPr>
              <a:spLocks noChangeArrowheads="1"/>
            </p:cNvSpPr>
            <p:nvPr/>
          </p:nvSpPr>
          <p:spPr bwMode="auto">
            <a:xfrm>
              <a:off x="1577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5" name="Oval 96"/>
            <p:cNvSpPr>
              <a:spLocks noChangeArrowheads="1"/>
            </p:cNvSpPr>
            <p:nvPr/>
          </p:nvSpPr>
          <p:spPr bwMode="auto">
            <a:xfrm>
              <a:off x="1548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" name="Oval 97"/>
            <p:cNvSpPr>
              <a:spLocks noChangeArrowheads="1"/>
            </p:cNvSpPr>
            <p:nvPr/>
          </p:nvSpPr>
          <p:spPr bwMode="auto">
            <a:xfrm>
              <a:off x="1519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7" name="Oval 98"/>
            <p:cNvSpPr>
              <a:spLocks noChangeArrowheads="1"/>
            </p:cNvSpPr>
            <p:nvPr/>
          </p:nvSpPr>
          <p:spPr bwMode="auto">
            <a:xfrm>
              <a:off x="1723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38" name="Group 1"/>
          <p:cNvGrpSpPr>
            <a:grpSpLocks/>
          </p:cNvGrpSpPr>
          <p:nvPr/>
        </p:nvGrpSpPr>
        <p:grpSpPr bwMode="auto">
          <a:xfrm>
            <a:off x="4845880" y="6228993"/>
            <a:ext cx="574675" cy="412750"/>
            <a:chOff x="1513" y="425"/>
            <a:chExt cx="362" cy="260"/>
          </a:xfrm>
        </p:grpSpPr>
        <p:sp>
          <p:nvSpPr>
            <p:cNvPr id="3239" name="AutoShape 2"/>
            <p:cNvSpPr>
              <a:spLocks noChangeArrowheads="1"/>
            </p:cNvSpPr>
            <p:nvPr/>
          </p:nvSpPr>
          <p:spPr bwMode="auto">
            <a:xfrm>
              <a:off x="1513" y="425"/>
              <a:ext cx="362" cy="26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0" name="Oval 3"/>
            <p:cNvSpPr>
              <a:spLocks noChangeArrowheads="1"/>
            </p:cNvSpPr>
            <p:nvPr/>
          </p:nvSpPr>
          <p:spPr bwMode="auto">
            <a:xfrm>
              <a:off x="1840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1" name="Oval 4"/>
            <p:cNvSpPr>
              <a:spLocks noChangeArrowheads="1"/>
            </p:cNvSpPr>
            <p:nvPr/>
          </p:nvSpPr>
          <p:spPr bwMode="auto">
            <a:xfrm>
              <a:off x="1811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2" name="Oval 5"/>
            <p:cNvSpPr>
              <a:spLocks noChangeArrowheads="1"/>
            </p:cNvSpPr>
            <p:nvPr/>
          </p:nvSpPr>
          <p:spPr bwMode="auto">
            <a:xfrm>
              <a:off x="178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3" name="Oval 6"/>
            <p:cNvSpPr>
              <a:spLocks noChangeArrowheads="1"/>
            </p:cNvSpPr>
            <p:nvPr/>
          </p:nvSpPr>
          <p:spPr bwMode="auto">
            <a:xfrm>
              <a:off x="175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4" name="Oval 7"/>
            <p:cNvSpPr>
              <a:spLocks noChangeArrowheads="1"/>
            </p:cNvSpPr>
            <p:nvPr/>
          </p:nvSpPr>
          <p:spPr bwMode="auto">
            <a:xfrm>
              <a:off x="1694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5" name="Oval 8"/>
            <p:cNvSpPr>
              <a:spLocks noChangeArrowheads="1"/>
            </p:cNvSpPr>
            <p:nvPr/>
          </p:nvSpPr>
          <p:spPr bwMode="auto">
            <a:xfrm>
              <a:off x="1665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" name="Oval 9"/>
            <p:cNvSpPr>
              <a:spLocks noChangeArrowheads="1"/>
            </p:cNvSpPr>
            <p:nvPr/>
          </p:nvSpPr>
          <p:spPr bwMode="auto">
            <a:xfrm>
              <a:off x="163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7" name="Oval 10"/>
            <p:cNvSpPr>
              <a:spLocks noChangeArrowheads="1"/>
            </p:cNvSpPr>
            <p:nvPr/>
          </p:nvSpPr>
          <p:spPr bwMode="auto">
            <a:xfrm>
              <a:off x="160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8" name="Oval 11"/>
            <p:cNvSpPr>
              <a:spLocks noChangeArrowheads="1"/>
            </p:cNvSpPr>
            <p:nvPr/>
          </p:nvSpPr>
          <p:spPr bwMode="auto">
            <a:xfrm>
              <a:off x="1577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9" name="Oval 12"/>
            <p:cNvSpPr>
              <a:spLocks noChangeArrowheads="1"/>
            </p:cNvSpPr>
            <p:nvPr/>
          </p:nvSpPr>
          <p:spPr bwMode="auto">
            <a:xfrm>
              <a:off x="1548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0" name="Oval 13"/>
            <p:cNvSpPr>
              <a:spLocks noChangeArrowheads="1"/>
            </p:cNvSpPr>
            <p:nvPr/>
          </p:nvSpPr>
          <p:spPr bwMode="auto">
            <a:xfrm>
              <a:off x="1519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1" name="Oval 14"/>
            <p:cNvSpPr>
              <a:spLocks noChangeArrowheads="1"/>
            </p:cNvSpPr>
            <p:nvPr/>
          </p:nvSpPr>
          <p:spPr bwMode="auto">
            <a:xfrm>
              <a:off x="1723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2" name="Oval 15"/>
            <p:cNvSpPr>
              <a:spLocks noChangeArrowheads="1"/>
            </p:cNvSpPr>
            <p:nvPr/>
          </p:nvSpPr>
          <p:spPr bwMode="auto">
            <a:xfrm>
              <a:off x="1840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3" name="Oval 16"/>
            <p:cNvSpPr>
              <a:spLocks noChangeArrowheads="1"/>
            </p:cNvSpPr>
            <p:nvPr/>
          </p:nvSpPr>
          <p:spPr bwMode="auto">
            <a:xfrm>
              <a:off x="1811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4" name="Oval 17"/>
            <p:cNvSpPr>
              <a:spLocks noChangeArrowheads="1"/>
            </p:cNvSpPr>
            <p:nvPr/>
          </p:nvSpPr>
          <p:spPr bwMode="auto">
            <a:xfrm>
              <a:off x="178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5" name="Oval 18"/>
            <p:cNvSpPr>
              <a:spLocks noChangeArrowheads="1"/>
            </p:cNvSpPr>
            <p:nvPr/>
          </p:nvSpPr>
          <p:spPr bwMode="auto">
            <a:xfrm>
              <a:off x="175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6" name="Oval 19"/>
            <p:cNvSpPr>
              <a:spLocks noChangeArrowheads="1"/>
            </p:cNvSpPr>
            <p:nvPr/>
          </p:nvSpPr>
          <p:spPr bwMode="auto">
            <a:xfrm>
              <a:off x="1694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7" name="Oval 20"/>
            <p:cNvSpPr>
              <a:spLocks noChangeArrowheads="1"/>
            </p:cNvSpPr>
            <p:nvPr/>
          </p:nvSpPr>
          <p:spPr bwMode="auto">
            <a:xfrm>
              <a:off x="1665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8" name="Oval 21"/>
            <p:cNvSpPr>
              <a:spLocks noChangeArrowheads="1"/>
            </p:cNvSpPr>
            <p:nvPr/>
          </p:nvSpPr>
          <p:spPr bwMode="auto">
            <a:xfrm>
              <a:off x="163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9" name="Oval 22"/>
            <p:cNvSpPr>
              <a:spLocks noChangeArrowheads="1"/>
            </p:cNvSpPr>
            <p:nvPr/>
          </p:nvSpPr>
          <p:spPr bwMode="auto">
            <a:xfrm>
              <a:off x="160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0" name="Oval 23"/>
            <p:cNvSpPr>
              <a:spLocks noChangeArrowheads="1"/>
            </p:cNvSpPr>
            <p:nvPr/>
          </p:nvSpPr>
          <p:spPr bwMode="auto">
            <a:xfrm>
              <a:off x="1577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1" name="Oval 24"/>
            <p:cNvSpPr>
              <a:spLocks noChangeArrowheads="1"/>
            </p:cNvSpPr>
            <p:nvPr/>
          </p:nvSpPr>
          <p:spPr bwMode="auto">
            <a:xfrm>
              <a:off x="1548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2" name="Oval 25"/>
            <p:cNvSpPr>
              <a:spLocks noChangeArrowheads="1"/>
            </p:cNvSpPr>
            <p:nvPr/>
          </p:nvSpPr>
          <p:spPr bwMode="auto">
            <a:xfrm>
              <a:off x="1519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3" name="Oval 26"/>
            <p:cNvSpPr>
              <a:spLocks noChangeArrowheads="1"/>
            </p:cNvSpPr>
            <p:nvPr/>
          </p:nvSpPr>
          <p:spPr bwMode="auto">
            <a:xfrm>
              <a:off x="1723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4" name="Oval 27"/>
            <p:cNvSpPr>
              <a:spLocks noChangeArrowheads="1"/>
            </p:cNvSpPr>
            <p:nvPr/>
          </p:nvSpPr>
          <p:spPr bwMode="auto">
            <a:xfrm>
              <a:off x="1840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5" name="Oval 28"/>
            <p:cNvSpPr>
              <a:spLocks noChangeArrowheads="1"/>
            </p:cNvSpPr>
            <p:nvPr/>
          </p:nvSpPr>
          <p:spPr bwMode="auto">
            <a:xfrm>
              <a:off x="1811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6" name="Oval 29"/>
            <p:cNvSpPr>
              <a:spLocks noChangeArrowheads="1"/>
            </p:cNvSpPr>
            <p:nvPr/>
          </p:nvSpPr>
          <p:spPr bwMode="auto">
            <a:xfrm>
              <a:off x="178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7" name="Oval 30"/>
            <p:cNvSpPr>
              <a:spLocks noChangeArrowheads="1"/>
            </p:cNvSpPr>
            <p:nvPr/>
          </p:nvSpPr>
          <p:spPr bwMode="auto">
            <a:xfrm>
              <a:off x="175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8" name="Oval 31"/>
            <p:cNvSpPr>
              <a:spLocks noChangeArrowheads="1"/>
            </p:cNvSpPr>
            <p:nvPr/>
          </p:nvSpPr>
          <p:spPr bwMode="auto">
            <a:xfrm>
              <a:off x="1694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9" name="Oval 32"/>
            <p:cNvSpPr>
              <a:spLocks noChangeArrowheads="1"/>
            </p:cNvSpPr>
            <p:nvPr/>
          </p:nvSpPr>
          <p:spPr bwMode="auto">
            <a:xfrm>
              <a:off x="1665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0" name="Oval 33"/>
            <p:cNvSpPr>
              <a:spLocks noChangeArrowheads="1"/>
            </p:cNvSpPr>
            <p:nvPr/>
          </p:nvSpPr>
          <p:spPr bwMode="auto">
            <a:xfrm>
              <a:off x="163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1" name="Oval 34"/>
            <p:cNvSpPr>
              <a:spLocks noChangeArrowheads="1"/>
            </p:cNvSpPr>
            <p:nvPr/>
          </p:nvSpPr>
          <p:spPr bwMode="auto">
            <a:xfrm>
              <a:off x="160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2" name="Oval 35"/>
            <p:cNvSpPr>
              <a:spLocks noChangeArrowheads="1"/>
            </p:cNvSpPr>
            <p:nvPr/>
          </p:nvSpPr>
          <p:spPr bwMode="auto">
            <a:xfrm>
              <a:off x="1577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3" name="Oval 36"/>
            <p:cNvSpPr>
              <a:spLocks noChangeArrowheads="1"/>
            </p:cNvSpPr>
            <p:nvPr/>
          </p:nvSpPr>
          <p:spPr bwMode="auto">
            <a:xfrm>
              <a:off x="1548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4" name="Oval 37"/>
            <p:cNvSpPr>
              <a:spLocks noChangeArrowheads="1"/>
            </p:cNvSpPr>
            <p:nvPr/>
          </p:nvSpPr>
          <p:spPr bwMode="auto">
            <a:xfrm>
              <a:off x="1519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5" name="Oval 38"/>
            <p:cNvSpPr>
              <a:spLocks noChangeArrowheads="1"/>
            </p:cNvSpPr>
            <p:nvPr/>
          </p:nvSpPr>
          <p:spPr bwMode="auto">
            <a:xfrm>
              <a:off x="1723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6" name="Oval 39"/>
            <p:cNvSpPr>
              <a:spLocks noChangeArrowheads="1"/>
            </p:cNvSpPr>
            <p:nvPr/>
          </p:nvSpPr>
          <p:spPr bwMode="auto">
            <a:xfrm>
              <a:off x="1840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" name="Oval 40"/>
            <p:cNvSpPr>
              <a:spLocks noChangeArrowheads="1"/>
            </p:cNvSpPr>
            <p:nvPr/>
          </p:nvSpPr>
          <p:spPr bwMode="auto">
            <a:xfrm>
              <a:off x="1811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" name="Oval 41"/>
            <p:cNvSpPr>
              <a:spLocks noChangeArrowheads="1"/>
            </p:cNvSpPr>
            <p:nvPr/>
          </p:nvSpPr>
          <p:spPr bwMode="auto">
            <a:xfrm>
              <a:off x="178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" name="Oval 42"/>
            <p:cNvSpPr>
              <a:spLocks noChangeArrowheads="1"/>
            </p:cNvSpPr>
            <p:nvPr/>
          </p:nvSpPr>
          <p:spPr bwMode="auto">
            <a:xfrm>
              <a:off x="175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" name="Oval 43"/>
            <p:cNvSpPr>
              <a:spLocks noChangeArrowheads="1"/>
            </p:cNvSpPr>
            <p:nvPr/>
          </p:nvSpPr>
          <p:spPr bwMode="auto">
            <a:xfrm>
              <a:off x="1694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" name="Oval 44"/>
            <p:cNvSpPr>
              <a:spLocks noChangeArrowheads="1"/>
            </p:cNvSpPr>
            <p:nvPr/>
          </p:nvSpPr>
          <p:spPr bwMode="auto">
            <a:xfrm>
              <a:off x="1665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" name="Oval 45"/>
            <p:cNvSpPr>
              <a:spLocks noChangeArrowheads="1"/>
            </p:cNvSpPr>
            <p:nvPr/>
          </p:nvSpPr>
          <p:spPr bwMode="auto">
            <a:xfrm>
              <a:off x="163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" name="Oval 46"/>
            <p:cNvSpPr>
              <a:spLocks noChangeArrowheads="1"/>
            </p:cNvSpPr>
            <p:nvPr/>
          </p:nvSpPr>
          <p:spPr bwMode="auto">
            <a:xfrm>
              <a:off x="160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" name="Oval 47"/>
            <p:cNvSpPr>
              <a:spLocks noChangeArrowheads="1"/>
            </p:cNvSpPr>
            <p:nvPr/>
          </p:nvSpPr>
          <p:spPr bwMode="auto">
            <a:xfrm>
              <a:off x="1577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5" name="Oval 48"/>
            <p:cNvSpPr>
              <a:spLocks noChangeArrowheads="1"/>
            </p:cNvSpPr>
            <p:nvPr/>
          </p:nvSpPr>
          <p:spPr bwMode="auto">
            <a:xfrm>
              <a:off x="1548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6" name="Oval 49"/>
            <p:cNvSpPr>
              <a:spLocks noChangeArrowheads="1"/>
            </p:cNvSpPr>
            <p:nvPr/>
          </p:nvSpPr>
          <p:spPr bwMode="auto">
            <a:xfrm>
              <a:off x="1519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" name="Oval 50"/>
            <p:cNvSpPr>
              <a:spLocks noChangeArrowheads="1"/>
            </p:cNvSpPr>
            <p:nvPr/>
          </p:nvSpPr>
          <p:spPr bwMode="auto">
            <a:xfrm>
              <a:off x="1723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8" name="Oval 51"/>
            <p:cNvSpPr>
              <a:spLocks noChangeArrowheads="1"/>
            </p:cNvSpPr>
            <p:nvPr/>
          </p:nvSpPr>
          <p:spPr bwMode="auto">
            <a:xfrm>
              <a:off x="1840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9" name="Oval 52"/>
            <p:cNvSpPr>
              <a:spLocks noChangeArrowheads="1"/>
            </p:cNvSpPr>
            <p:nvPr/>
          </p:nvSpPr>
          <p:spPr bwMode="auto">
            <a:xfrm>
              <a:off x="1811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0" name="Oval 53"/>
            <p:cNvSpPr>
              <a:spLocks noChangeArrowheads="1"/>
            </p:cNvSpPr>
            <p:nvPr/>
          </p:nvSpPr>
          <p:spPr bwMode="auto">
            <a:xfrm>
              <a:off x="178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1" name="Oval 54"/>
            <p:cNvSpPr>
              <a:spLocks noChangeArrowheads="1"/>
            </p:cNvSpPr>
            <p:nvPr/>
          </p:nvSpPr>
          <p:spPr bwMode="auto">
            <a:xfrm>
              <a:off x="175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2" name="Oval 55"/>
            <p:cNvSpPr>
              <a:spLocks noChangeArrowheads="1"/>
            </p:cNvSpPr>
            <p:nvPr/>
          </p:nvSpPr>
          <p:spPr bwMode="auto">
            <a:xfrm>
              <a:off x="1694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3" name="Oval 56"/>
            <p:cNvSpPr>
              <a:spLocks noChangeArrowheads="1"/>
            </p:cNvSpPr>
            <p:nvPr/>
          </p:nvSpPr>
          <p:spPr bwMode="auto">
            <a:xfrm>
              <a:off x="1665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4" name="Oval 57"/>
            <p:cNvSpPr>
              <a:spLocks noChangeArrowheads="1"/>
            </p:cNvSpPr>
            <p:nvPr/>
          </p:nvSpPr>
          <p:spPr bwMode="auto">
            <a:xfrm>
              <a:off x="163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5" name="Oval 58"/>
            <p:cNvSpPr>
              <a:spLocks noChangeArrowheads="1"/>
            </p:cNvSpPr>
            <p:nvPr/>
          </p:nvSpPr>
          <p:spPr bwMode="auto">
            <a:xfrm>
              <a:off x="160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6" name="Oval 59"/>
            <p:cNvSpPr>
              <a:spLocks noChangeArrowheads="1"/>
            </p:cNvSpPr>
            <p:nvPr/>
          </p:nvSpPr>
          <p:spPr bwMode="auto">
            <a:xfrm>
              <a:off x="1577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" name="Oval 60"/>
            <p:cNvSpPr>
              <a:spLocks noChangeArrowheads="1"/>
            </p:cNvSpPr>
            <p:nvPr/>
          </p:nvSpPr>
          <p:spPr bwMode="auto">
            <a:xfrm>
              <a:off x="1548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8" name="Oval 61"/>
            <p:cNvSpPr>
              <a:spLocks noChangeArrowheads="1"/>
            </p:cNvSpPr>
            <p:nvPr/>
          </p:nvSpPr>
          <p:spPr bwMode="auto">
            <a:xfrm>
              <a:off x="1519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9" name="Oval 62"/>
            <p:cNvSpPr>
              <a:spLocks noChangeArrowheads="1"/>
            </p:cNvSpPr>
            <p:nvPr/>
          </p:nvSpPr>
          <p:spPr bwMode="auto">
            <a:xfrm>
              <a:off x="1723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0" name="Oval 63"/>
            <p:cNvSpPr>
              <a:spLocks noChangeArrowheads="1"/>
            </p:cNvSpPr>
            <p:nvPr/>
          </p:nvSpPr>
          <p:spPr bwMode="auto">
            <a:xfrm>
              <a:off x="1840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1" name="Oval 64"/>
            <p:cNvSpPr>
              <a:spLocks noChangeArrowheads="1"/>
            </p:cNvSpPr>
            <p:nvPr/>
          </p:nvSpPr>
          <p:spPr bwMode="auto">
            <a:xfrm>
              <a:off x="1811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2" name="Oval 65"/>
            <p:cNvSpPr>
              <a:spLocks noChangeArrowheads="1"/>
            </p:cNvSpPr>
            <p:nvPr/>
          </p:nvSpPr>
          <p:spPr bwMode="auto">
            <a:xfrm>
              <a:off x="178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3" name="Oval 66"/>
            <p:cNvSpPr>
              <a:spLocks noChangeArrowheads="1"/>
            </p:cNvSpPr>
            <p:nvPr/>
          </p:nvSpPr>
          <p:spPr bwMode="auto">
            <a:xfrm>
              <a:off x="175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4" name="Oval 67"/>
            <p:cNvSpPr>
              <a:spLocks noChangeArrowheads="1"/>
            </p:cNvSpPr>
            <p:nvPr/>
          </p:nvSpPr>
          <p:spPr bwMode="auto">
            <a:xfrm>
              <a:off x="1694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5" name="Oval 68"/>
            <p:cNvSpPr>
              <a:spLocks noChangeArrowheads="1"/>
            </p:cNvSpPr>
            <p:nvPr/>
          </p:nvSpPr>
          <p:spPr bwMode="auto">
            <a:xfrm>
              <a:off x="1665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6" name="Oval 69"/>
            <p:cNvSpPr>
              <a:spLocks noChangeArrowheads="1"/>
            </p:cNvSpPr>
            <p:nvPr/>
          </p:nvSpPr>
          <p:spPr bwMode="auto">
            <a:xfrm>
              <a:off x="163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" name="Oval 70"/>
            <p:cNvSpPr>
              <a:spLocks noChangeArrowheads="1"/>
            </p:cNvSpPr>
            <p:nvPr/>
          </p:nvSpPr>
          <p:spPr bwMode="auto">
            <a:xfrm>
              <a:off x="160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8" name="Oval 71"/>
            <p:cNvSpPr>
              <a:spLocks noChangeArrowheads="1"/>
            </p:cNvSpPr>
            <p:nvPr/>
          </p:nvSpPr>
          <p:spPr bwMode="auto">
            <a:xfrm>
              <a:off x="1577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9" name="Oval 72"/>
            <p:cNvSpPr>
              <a:spLocks noChangeArrowheads="1"/>
            </p:cNvSpPr>
            <p:nvPr/>
          </p:nvSpPr>
          <p:spPr bwMode="auto">
            <a:xfrm>
              <a:off x="1548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0" name="Oval 73"/>
            <p:cNvSpPr>
              <a:spLocks noChangeArrowheads="1"/>
            </p:cNvSpPr>
            <p:nvPr/>
          </p:nvSpPr>
          <p:spPr bwMode="auto">
            <a:xfrm>
              <a:off x="1519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1" name="Oval 74"/>
            <p:cNvSpPr>
              <a:spLocks noChangeArrowheads="1"/>
            </p:cNvSpPr>
            <p:nvPr/>
          </p:nvSpPr>
          <p:spPr bwMode="auto">
            <a:xfrm>
              <a:off x="1723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2" name="Oval 75"/>
            <p:cNvSpPr>
              <a:spLocks noChangeArrowheads="1"/>
            </p:cNvSpPr>
            <p:nvPr/>
          </p:nvSpPr>
          <p:spPr bwMode="auto">
            <a:xfrm>
              <a:off x="1840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3" name="Oval 76"/>
            <p:cNvSpPr>
              <a:spLocks noChangeArrowheads="1"/>
            </p:cNvSpPr>
            <p:nvPr/>
          </p:nvSpPr>
          <p:spPr bwMode="auto">
            <a:xfrm>
              <a:off x="1811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4" name="Oval 77"/>
            <p:cNvSpPr>
              <a:spLocks noChangeArrowheads="1"/>
            </p:cNvSpPr>
            <p:nvPr/>
          </p:nvSpPr>
          <p:spPr bwMode="auto">
            <a:xfrm>
              <a:off x="178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5" name="Oval 78"/>
            <p:cNvSpPr>
              <a:spLocks noChangeArrowheads="1"/>
            </p:cNvSpPr>
            <p:nvPr/>
          </p:nvSpPr>
          <p:spPr bwMode="auto">
            <a:xfrm>
              <a:off x="175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6" name="Oval 79"/>
            <p:cNvSpPr>
              <a:spLocks noChangeArrowheads="1"/>
            </p:cNvSpPr>
            <p:nvPr/>
          </p:nvSpPr>
          <p:spPr bwMode="auto">
            <a:xfrm>
              <a:off x="1694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7" name="Oval 80"/>
            <p:cNvSpPr>
              <a:spLocks noChangeArrowheads="1"/>
            </p:cNvSpPr>
            <p:nvPr/>
          </p:nvSpPr>
          <p:spPr bwMode="auto">
            <a:xfrm>
              <a:off x="1665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8" name="Oval 81"/>
            <p:cNvSpPr>
              <a:spLocks noChangeArrowheads="1"/>
            </p:cNvSpPr>
            <p:nvPr/>
          </p:nvSpPr>
          <p:spPr bwMode="auto">
            <a:xfrm>
              <a:off x="163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9" name="Oval 82"/>
            <p:cNvSpPr>
              <a:spLocks noChangeArrowheads="1"/>
            </p:cNvSpPr>
            <p:nvPr/>
          </p:nvSpPr>
          <p:spPr bwMode="auto">
            <a:xfrm>
              <a:off x="160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0" name="Oval 83"/>
            <p:cNvSpPr>
              <a:spLocks noChangeArrowheads="1"/>
            </p:cNvSpPr>
            <p:nvPr/>
          </p:nvSpPr>
          <p:spPr bwMode="auto">
            <a:xfrm>
              <a:off x="1577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1" name="Oval 84"/>
            <p:cNvSpPr>
              <a:spLocks noChangeArrowheads="1"/>
            </p:cNvSpPr>
            <p:nvPr/>
          </p:nvSpPr>
          <p:spPr bwMode="auto">
            <a:xfrm>
              <a:off x="1548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2" name="Oval 85"/>
            <p:cNvSpPr>
              <a:spLocks noChangeArrowheads="1"/>
            </p:cNvSpPr>
            <p:nvPr/>
          </p:nvSpPr>
          <p:spPr bwMode="auto">
            <a:xfrm>
              <a:off x="1519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3" name="Oval 86"/>
            <p:cNvSpPr>
              <a:spLocks noChangeArrowheads="1"/>
            </p:cNvSpPr>
            <p:nvPr/>
          </p:nvSpPr>
          <p:spPr bwMode="auto">
            <a:xfrm>
              <a:off x="1723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4" name="Oval 87"/>
            <p:cNvSpPr>
              <a:spLocks noChangeArrowheads="1"/>
            </p:cNvSpPr>
            <p:nvPr/>
          </p:nvSpPr>
          <p:spPr bwMode="auto">
            <a:xfrm>
              <a:off x="1840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5" name="Oval 88"/>
            <p:cNvSpPr>
              <a:spLocks noChangeArrowheads="1"/>
            </p:cNvSpPr>
            <p:nvPr/>
          </p:nvSpPr>
          <p:spPr bwMode="auto">
            <a:xfrm>
              <a:off x="1811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6" name="Oval 89"/>
            <p:cNvSpPr>
              <a:spLocks noChangeArrowheads="1"/>
            </p:cNvSpPr>
            <p:nvPr/>
          </p:nvSpPr>
          <p:spPr bwMode="auto">
            <a:xfrm>
              <a:off x="178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7" name="Oval 90"/>
            <p:cNvSpPr>
              <a:spLocks noChangeArrowheads="1"/>
            </p:cNvSpPr>
            <p:nvPr/>
          </p:nvSpPr>
          <p:spPr bwMode="auto">
            <a:xfrm>
              <a:off x="175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" name="Oval 91"/>
            <p:cNvSpPr>
              <a:spLocks noChangeArrowheads="1"/>
            </p:cNvSpPr>
            <p:nvPr/>
          </p:nvSpPr>
          <p:spPr bwMode="auto">
            <a:xfrm>
              <a:off x="1694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9" name="Oval 92"/>
            <p:cNvSpPr>
              <a:spLocks noChangeArrowheads="1"/>
            </p:cNvSpPr>
            <p:nvPr/>
          </p:nvSpPr>
          <p:spPr bwMode="auto">
            <a:xfrm>
              <a:off x="1665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0" name="Oval 93"/>
            <p:cNvSpPr>
              <a:spLocks noChangeArrowheads="1"/>
            </p:cNvSpPr>
            <p:nvPr/>
          </p:nvSpPr>
          <p:spPr bwMode="auto">
            <a:xfrm>
              <a:off x="163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1" name="Oval 94"/>
            <p:cNvSpPr>
              <a:spLocks noChangeArrowheads="1"/>
            </p:cNvSpPr>
            <p:nvPr/>
          </p:nvSpPr>
          <p:spPr bwMode="auto">
            <a:xfrm>
              <a:off x="160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2" name="Oval 95"/>
            <p:cNvSpPr>
              <a:spLocks noChangeArrowheads="1"/>
            </p:cNvSpPr>
            <p:nvPr/>
          </p:nvSpPr>
          <p:spPr bwMode="auto">
            <a:xfrm>
              <a:off x="1577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3" name="Oval 96"/>
            <p:cNvSpPr>
              <a:spLocks noChangeArrowheads="1"/>
            </p:cNvSpPr>
            <p:nvPr/>
          </p:nvSpPr>
          <p:spPr bwMode="auto">
            <a:xfrm>
              <a:off x="1548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4" name="Oval 97"/>
            <p:cNvSpPr>
              <a:spLocks noChangeArrowheads="1"/>
            </p:cNvSpPr>
            <p:nvPr/>
          </p:nvSpPr>
          <p:spPr bwMode="auto">
            <a:xfrm>
              <a:off x="1519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5" name="Oval 98"/>
            <p:cNvSpPr>
              <a:spLocks noChangeArrowheads="1"/>
            </p:cNvSpPr>
            <p:nvPr/>
          </p:nvSpPr>
          <p:spPr bwMode="auto">
            <a:xfrm>
              <a:off x="1723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36" name="Group 1"/>
          <p:cNvGrpSpPr>
            <a:grpSpLocks/>
          </p:cNvGrpSpPr>
          <p:nvPr/>
        </p:nvGrpSpPr>
        <p:grpSpPr bwMode="auto">
          <a:xfrm>
            <a:off x="5623234" y="6228993"/>
            <a:ext cx="574675" cy="412750"/>
            <a:chOff x="1513" y="425"/>
            <a:chExt cx="362" cy="260"/>
          </a:xfrm>
        </p:grpSpPr>
        <p:sp>
          <p:nvSpPr>
            <p:cNvPr id="3337" name="AutoShape 2"/>
            <p:cNvSpPr>
              <a:spLocks noChangeArrowheads="1"/>
            </p:cNvSpPr>
            <p:nvPr/>
          </p:nvSpPr>
          <p:spPr bwMode="auto">
            <a:xfrm>
              <a:off x="1513" y="425"/>
              <a:ext cx="362" cy="26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8" name="Oval 3"/>
            <p:cNvSpPr>
              <a:spLocks noChangeArrowheads="1"/>
            </p:cNvSpPr>
            <p:nvPr/>
          </p:nvSpPr>
          <p:spPr bwMode="auto">
            <a:xfrm>
              <a:off x="1840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9" name="Oval 4"/>
            <p:cNvSpPr>
              <a:spLocks noChangeArrowheads="1"/>
            </p:cNvSpPr>
            <p:nvPr/>
          </p:nvSpPr>
          <p:spPr bwMode="auto">
            <a:xfrm>
              <a:off x="1811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0" name="Oval 5"/>
            <p:cNvSpPr>
              <a:spLocks noChangeArrowheads="1"/>
            </p:cNvSpPr>
            <p:nvPr/>
          </p:nvSpPr>
          <p:spPr bwMode="auto">
            <a:xfrm>
              <a:off x="178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1" name="Oval 6"/>
            <p:cNvSpPr>
              <a:spLocks noChangeArrowheads="1"/>
            </p:cNvSpPr>
            <p:nvPr/>
          </p:nvSpPr>
          <p:spPr bwMode="auto">
            <a:xfrm>
              <a:off x="175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2" name="Oval 7"/>
            <p:cNvSpPr>
              <a:spLocks noChangeArrowheads="1"/>
            </p:cNvSpPr>
            <p:nvPr/>
          </p:nvSpPr>
          <p:spPr bwMode="auto">
            <a:xfrm>
              <a:off x="1694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3" name="Oval 8"/>
            <p:cNvSpPr>
              <a:spLocks noChangeArrowheads="1"/>
            </p:cNvSpPr>
            <p:nvPr/>
          </p:nvSpPr>
          <p:spPr bwMode="auto">
            <a:xfrm>
              <a:off x="1665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4" name="Oval 9"/>
            <p:cNvSpPr>
              <a:spLocks noChangeArrowheads="1"/>
            </p:cNvSpPr>
            <p:nvPr/>
          </p:nvSpPr>
          <p:spPr bwMode="auto">
            <a:xfrm>
              <a:off x="163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5" name="Oval 10"/>
            <p:cNvSpPr>
              <a:spLocks noChangeArrowheads="1"/>
            </p:cNvSpPr>
            <p:nvPr/>
          </p:nvSpPr>
          <p:spPr bwMode="auto">
            <a:xfrm>
              <a:off x="160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6" name="Oval 11"/>
            <p:cNvSpPr>
              <a:spLocks noChangeArrowheads="1"/>
            </p:cNvSpPr>
            <p:nvPr/>
          </p:nvSpPr>
          <p:spPr bwMode="auto">
            <a:xfrm>
              <a:off x="1577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7" name="Oval 12"/>
            <p:cNvSpPr>
              <a:spLocks noChangeArrowheads="1"/>
            </p:cNvSpPr>
            <p:nvPr/>
          </p:nvSpPr>
          <p:spPr bwMode="auto">
            <a:xfrm>
              <a:off x="1548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8" name="Oval 13"/>
            <p:cNvSpPr>
              <a:spLocks noChangeArrowheads="1"/>
            </p:cNvSpPr>
            <p:nvPr/>
          </p:nvSpPr>
          <p:spPr bwMode="auto">
            <a:xfrm>
              <a:off x="1519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9" name="Oval 14"/>
            <p:cNvSpPr>
              <a:spLocks noChangeArrowheads="1"/>
            </p:cNvSpPr>
            <p:nvPr/>
          </p:nvSpPr>
          <p:spPr bwMode="auto">
            <a:xfrm>
              <a:off x="1723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0" name="Oval 15"/>
            <p:cNvSpPr>
              <a:spLocks noChangeArrowheads="1"/>
            </p:cNvSpPr>
            <p:nvPr/>
          </p:nvSpPr>
          <p:spPr bwMode="auto">
            <a:xfrm>
              <a:off x="1840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1" name="Oval 16"/>
            <p:cNvSpPr>
              <a:spLocks noChangeArrowheads="1"/>
            </p:cNvSpPr>
            <p:nvPr/>
          </p:nvSpPr>
          <p:spPr bwMode="auto">
            <a:xfrm>
              <a:off x="1811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2" name="Oval 17"/>
            <p:cNvSpPr>
              <a:spLocks noChangeArrowheads="1"/>
            </p:cNvSpPr>
            <p:nvPr/>
          </p:nvSpPr>
          <p:spPr bwMode="auto">
            <a:xfrm>
              <a:off x="178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3" name="Oval 18"/>
            <p:cNvSpPr>
              <a:spLocks noChangeArrowheads="1"/>
            </p:cNvSpPr>
            <p:nvPr/>
          </p:nvSpPr>
          <p:spPr bwMode="auto">
            <a:xfrm>
              <a:off x="175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4" name="Oval 19"/>
            <p:cNvSpPr>
              <a:spLocks noChangeArrowheads="1"/>
            </p:cNvSpPr>
            <p:nvPr/>
          </p:nvSpPr>
          <p:spPr bwMode="auto">
            <a:xfrm>
              <a:off x="1694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5" name="Oval 20"/>
            <p:cNvSpPr>
              <a:spLocks noChangeArrowheads="1"/>
            </p:cNvSpPr>
            <p:nvPr/>
          </p:nvSpPr>
          <p:spPr bwMode="auto">
            <a:xfrm>
              <a:off x="1665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6" name="Oval 21"/>
            <p:cNvSpPr>
              <a:spLocks noChangeArrowheads="1"/>
            </p:cNvSpPr>
            <p:nvPr/>
          </p:nvSpPr>
          <p:spPr bwMode="auto">
            <a:xfrm>
              <a:off x="163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7" name="Oval 22"/>
            <p:cNvSpPr>
              <a:spLocks noChangeArrowheads="1"/>
            </p:cNvSpPr>
            <p:nvPr/>
          </p:nvSpPr>
          <p:spPr bwMode="auto">
            <a:xfrm>
              <a:off x="160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" name="Oval 23"/>
            <p:cNvSpPr>
              <a:spLocks noChangeArrowheads="1"/>
            </p:cNvSpPr>
            <p:nvPr/>
          </p:nvSpPr>
          <p:spPr bwMode="auto">
            <a:xfrm>
              <a:off x="1577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9" name="Oval 24"/>
            <p:cNvSpPr>
              <a:spLocks noChangeArrowheads="1"/>
            </p:cNvSpPr>
            <p:nvPr/>
          </p:nvSpPr>
          <p:spPr bwMode="auto">
            <a:xfrm>
              <a:off x="1548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0" name="Oval 25"/>
            <p:cNvSpPr>
              <a:spLocks noChangeArrowheads="1"/>
            </p:cNvSpPr>
            <p:nvPr/>
          </p:nvSpPr>
          <p:spPr bwMode="auto">
            <a:xfrm>
              <a:off x="1519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1" name="Oval 26"/>
            <p:cNvSpPr>
              <a:spLocks noChangeArrowheads="1"/>
            </p:cNvSpPr>
            <p:nvPr/>
          </p:nvSpPr>
          <p:spPr bwMode="auto">
            <a:xfrm>
              <a:off x="1723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2" name="Oval 27"/>
            <p:cNvSpPr>
              <a:spLocks noChangeArrowheads="1"/>
            </p:cNvSpPr>
            <p:nvPr/>
          </p:nvSpPr>
          <p:spPr bwMode="auto">
            <a:xfrm>
              <a:off x="1840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3" name="Oval 28"/>
            <p:cNvSpPr>
              <a:spLocks noChangeArrowheads="1"/>
            </p:cNvSpPr>
            <p:nvPr/>
          </p:nvSpPr>
          <p:spPr bwMode="auto">
            <a:xfrm>
              <a:off x="1811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4" name="Oval 29"/>
            <p:cNvSpPr>
              <a:spLocks noChangeArrowheads="1"/>
            </p:cNvSpPr>
            <p:nvPr/>
          </p:nvSpPr>
          <p:spPr bwMode="auto">
            <a:xfrm>
              <a:off x="178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5" name="Oval 30"/>
            <p:cNvSpPr>
              <a:spLocks noChangeArrowheads="1"/>
            </p:cNvSpPr>
            <p:nvPr/>
          </p:nvSpPr>
          <p:spPr bwMode="auto">
            <a:xfrm>
              <a:off x="175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6" name="Oval 31"/>
            <p:cNvSpPr>
              <a:spLocks noChangeArrowheads="1"/>
            </p:cNvSpPr>
            <p:nvPr/>
          </p:nvSpPr>
          <p:spPr bwMode="auto">
            <a:xfrm>
              <a:off x="1694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7" name="Oval 32"/>
            <p:cNvSpPr>
              <a:spLocks noChangeArrowheads="1"/>
            </p:cNvSpPr>
            <p:nvPr/>
          </p:nvSpPr>
          <p:spPr bwMode="auto">
            <a:xfrm>
              <a:off x="1665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8" name="Oval 33"/>
            <p:cNvSpPr>
              <a:spLocks noChangeArrowheads="1"/>
            </p:cNvSpPr>
            <p:nvPr/>
          </p:nvSpPr>
          <p:spPr bwMode="auto">
            <a:xfrm>
              <a:off x="163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9" name="Oval 34"/>
            <p:cNvSpPr>
              <a:spLocks noChangeArrowheads="1"/>
            </p:cNvSpPr>
            <p:nvPr/>
          </p:nvSpPr>
          <p:spPr bwMode="auto">
            <a:xfrm>
              <a:off x="160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0" name="Oval 35"/>
            <p:cNvSpPr>
              <a:spLocks noChangeArrowheads="1"/>
            </p:cNvSpPr>
            <p:nvPr/>
          </p:nvSpPr>
          <p:spPr bwMode="auto">
            <a:xfrm>
              <a:off x="1577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1" name="Oval 36"/>
            <p:cNvSpPr>
              <a:spLocks noChangeArrowheads="1"/>
            </p:cNvSpPr>
            <p:nvPr/>
          </p:nvSpPr>
          <p:spPr bwMode="auto">
            <a:xfrm>
              <a:off x="1548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2" name="Oval 37"/>
            <p:cNvSpPr>
              <a:spLocks noChangeArrowheads="1"/>
            </p:cNvSpPr>
            <p:nvPr/>
          </p:nvSpPr>
          <p:spPr bwMode="auto">
            <a:xfrm>
              <a:off x="1519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3" name="Oval 38"/>
            <p:cNvSpPr>
              <a:spLocks noChangeArrowheads="1"/>
            </p:cNvSpPr>
            <p:nvPr/>
          </p:nvSpPr>
          <p:spPr bwMode="auto">
            <a:xfrm>
              <a:off x="1723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4" name="Oval 39"/>
            <p:cNvSpPr>
              <a:spLocks noChangeArrowheads="1"/>
            </p:cNvSpPr>
            <p:nvPr/>
          </p:nvSpPr>
          <p:spPr bwMode="auto">
            <a:xfrm>
              <a:off x="1840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5" name="Oval 40"/>
            <p:cNvSpPr>
              <a:spLocks noChangeArrowheads="1"/>
            </p:cNvSpPr>
            <p:nvPr/>
          </p:nvSpPr>
          <p:spPr bwMode="auto">
            <a:xfrm>
              <a:off x="1811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6" name="Oval 41"/>
            <p:cNvSpPr>
              <a:spLocks noChangeArrowheads="1"/>
            </p:cNvSpPr>
            <p:nvPr/>
          </p:nvSpPr>
          <p:spPr bwMode="auto">
            <a:xfrm>
              <a:off x="178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7" name="Oval 42"/>
            <p:cNvSpPr>
              <a:spLocks noChangeArrowheads="1"/>
            </p:cNvSpPr>
            <p:nvPr/>
          </p:nvSpPr>
          <p:spPr bwMode="auto">
            <a:xfrm>
              <a:off x="175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8" name="Oval 43"/>
            <p:cNvSpPr>
              <a:spLocks noChangeArrowheads="1"/>
            </p:cNvSpPr>
            <p:nvPr/>
          </p:nvSpPr>
          <p:spPr bwMode="auto">
            <a:xfrm>
              <a:off x="1694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" name="Oval 44"/>
            <p:cNvSpPr>
              <a:spLocks noChangeArrowheads="1"/>
            </p:cNvSpPr>
            <p:nvPr/>
          </p:nvSpPr>
          <p:spPr bwMode="auto">
            <a:xfrm>
              <a:off x="1665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" name="Oval 45"/>
            <p:cNvSpPr>
              <a:spLocks noChangeArrowheads="1"/>
            </p:cNvSpPr>
            <p:nvPr/>
          </p:nvSpPr>
          <p:spPr bwMode="auto">
            <a:xfrm>
              <a:off x="163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" name="Oval 46"/>
            <p:cNvSpPr>
              <a:spLocks noChangeArrowheads="1"/>
            </p:cNvSpPr>
            <p:nvPr/>
          </p:nvSpPr>
          <p:spPr bwMode="auto">
            <a:xfrm>
              <a:off x="160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" name="Oval 47"/>
            <p:cNvSpPr>
              <a:spLocks noChangeArrowheads="1"/>
            </p:cNvSpPr>
            <p:nvPr/>
          </p:nvSpPr>
          <p:spPr bwMode="auto">
            <a:xfrm>
              <a:off x="1577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" name="Oval 48"/>
            <p:cNvSpPr>
              <a:spLocks noChangeArrowheads="1"/>
            </p:cNvSpPr>
            <p:nvPr/>
          </p:nvSpPr>
          <p:spPr bwMode="auto">
            <a:xfrm>
              <a:off x="1548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Oval 49"/>
            <p:cNvSpPr>
              <a:spLocks noChangeArrowheads="1"/>
            </p:cNvSpPr>
            <p:nvPr/>
          </p:nvSpPr>
          <p:spPr bwMode="auto">
            <a:xfrm>
              <a:off x="1519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" name="Oval 50"/>
            <p:cNvSpPr>
              <a:spLocks noChangeArrowheads="1"/>
            </p:cNvSpPr>
            <p:nvPr/>
          </p:nvSpPr>
          <p:spPr bwMode="auto">
            <a:xfrm>
              <a:off x="1723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" name="Oval 51"/>
            <p:cNvSpPr>
              <a:spLocks noChangeArrowheads="1"/>
            </p:cNvSpPr>
            <p:nvPr/>
          </p:nvSpPr>
          <p:spPr bwMode="auto">
            <a:xfrm>
              <a:off x="1840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" name="Oval 52"/>
            <p:cNvSpPr>
              <a:spLocks noChangeArrowheads="1"/>
            </p:cNvSpPr>
            <p:nvPr/>
          </p:nvSpPr>
          <p:spPr bwMode="auto">
            <a:xfrm>
              <a:off x="1811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" name="Oval 53"/>
            <p:cNvSpPr>
              <a:spLocks noChangeArrowheads="1"/>
            </p:cNvSpPr>
            <p:nvPr/>
          </p:nvSpPr>
          <p:spPr bwMode="auto">
            <a:xfrm>
              <a:off x="178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Oval 54"/>
            <p:cNvSpPr>
              <a:spLocks noChangeArrowheads="1"/>
            </p:cNvSpPr>
            <p:nvPr/>
          </p:nvSpPr>
          <p:spPr bwMode="auto">
            <a:xfrm>
              <a:off x="175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0" name="Oval 55"/>
            <p:cNvSpPr>
              <a:spLocks noChangeArrowheads="1"/>
            </p:cNvSpPr>
            <p:nvPr/>
          </p:nvSpPr>
          <p:spPr bwMode="auto">
            <a:xfrm>
              <a:off x="1694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1" name="Oval 56"/>
            <p:cNvSpPr>
              <a:spLocks noChangeArrowheads="1"/>
            </p:cNvSpPr>
            <p:nvPr/>
          </p:nvSpPr>
          <p:spPr bwMode="auto">
            <a:xfrm>
              <a:off x="1665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2" name="Oval 57"/>
            <p:cNvSpPr>
              <a:spLocks noChangeArrowheads="1"/>
            </p:cNvSpPr>
            <p:nvPr/>
          </p:nvSpPr>
          <p:spPr bwMode="auto">
            <a:xfrm>
              <a:off x="163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3" name="Oval 58"/>
            <p:cNvSpPr>
              <a:spLocks noChangeArrowheads="1"/>
            </p:cNvSpPr>
            <p:nvPr/>
          </p:nvSpPr>
          <p:spPr bwMode="auto">
            <a:xfrm>
              <a:off x="160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Oval 59"/>
            <p:cNvSpPr>
              <a:spLocks noChangeArrowheads="1"/>
            </p:cNvSpPr>
            <p:nvPr/>
          </p:nvSpPr>
          <p:spPr bwMode="auto">
            <a:xfrm>
              <a:off x="1577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5" name="Oval 60"/>
            <p:cNvSpPr>
              <a:spLocks noChangeArrowheads="1"/>
            </p:cNvSpPr>
            <p:nvPr/>
          </p:nvSpPr>
          <p:spPr bwMode="auto">
            <a:xfrm>
              <a:off x="1548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6" name="Oval 61"/>
            <p:cNvSpPr>
              <a:spLocks noChangeArrowheads="1"/>
            </p:cNvSpPr>
            <p:nvPr/>
          </p:nvSpPr>
          <p:spPr bwMode="auto">
            <a:xfrm>
              <a:off x="1519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7" name="Oval 62"/>
            <p:cNvSpPr>
              <a:spLocks noChangeArrowheads="1"/>
            </p:cNvSpPr>
            <p:nvPr/>
          </p:nvSpPr>
          <p:spPr bwMode="auto">
            <a:xfrm>
              <a:off x="1723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8" name="Oval 63"/>
            <p:cNvSpPr>
              <a:spLocks noChangeArrowheads="1"/>
            </p:cNvSpPr>
            <p:nvPr/>
          </p:nvSpPr>
          <p:spPr bwMode="auto">
            <a:xfrm>
              <a:off x="1840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Oval 64"/>
            <p:cNvSpPr>
              <a:spLocks noChangeArrowheads="1"/>
            </p:cNvSpPr>
            <p:nvPr/>
          </p:nvSpPr>
          <p:spPr bwMode="auto">
            <a:xfrm>
              <a:off x="1811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0" name="Oval 65"/>
            <p:cNvSpPr>
              <a:spLocks noChangeArrowheads="1"/>
            </p:cNvSpPr>
            <p:nvPr/>
          </p:nvSpPr>
          <p:spPr bwMode="auto">
            <a:xfrm>
              <a:off x="178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" name="Oval 66"/>
            <p:cNvSpPr>
              <a:spLocks noChangeArrowheads="1"/>
            </p:cNvSpPr>
            <p:nvPr/>
          </p:nvSpPr>
          <p:spPr bwMode="auto">
            <a:xfrm>
              <a:off x="175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2" name="Oval 67"/>
            <p:cNvSpPr>
              <a:spLocks noChangeArrowheads="1"/>
            </p:cNvSpPr>
            <p:nvPr/>
          </p:nvSpPr>
          <p:spPr bwMode="auto">
            <a:xfrm>
              <a:off x="1694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3" name="Oval 68"/>
            <p:cNvSpPr>
              <a:spLocks noChangeArrowheads="1"/>
            </p:cNvSpPr>
            <p:nvPr/>
          </p:nvSpPr>
          <p:spPr bwMode="auto">
            <a:xfrm>
              <a:off x="1665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4" name="Oval 69"/>
            <p:cNvSpPr>
              <a:spLocks noChangeArrowheads="1"/>
            </p:cNvSpPr>
            <p:nvPr/>
          </p:nvSpPr>
          <p:spPr bwMode="auto">
            <a:xfrm>
              <a:off x="163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5" name="Oval 70"/>
            <p:cNvSpPr>
              <a:spLocks noChangeArrowheads="1"/>
            </p:cNvSpPr>
            <p:nvPr/>
          </p:nvSpPr>
          <p:spPr bwMode="auto">
            <a:xfrm>
              <a:off x="160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6" name="Oval 71"/>
            <p:cNvSpPr>
              <a:spLocks noChangeArrowheads="1"/>
            </p:cNvSpPr>
            <p:nvPr/>
          </p:nvSpPr>
          <p:spPr bwMode="auto">
            <a:xfrm>
              <a:off x="1577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7" name="Oval 72"/>
            <p:cNvSpPr>
              <a:spLocks noChangeArrowheads="1"/>
            </p:cNvSpPr>
            <p:nvPr/>
          </p:nvSpPr>
          <p:spPr bwMode="auto">
            <a:xfrm>
              <a:off x="1548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8" name="Oval 73"/>
            <p:cNvSpPr>
              <a:spLocks noChangeArrowheads="1"/>
            </p:cNvSpPr>
            <p:nvPr/>
          </p:nvSpPr>
          <p:spPr bwMode="auto">
            <a:xfrm>
              <a:off x="1519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9" name="Oval 74"/>
            <p:cNvSpPr>
              <a:spLocks noChangeArrowheads="1"/>
            </p:cNvSpPr>
            <p:nvPr/>
          </p:nvSpPr>
          <p:spPr bwMode="auto">
            <a:xfrm>
              <a:off x="1723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" name="Oval 75"/>
            <p:cNvSpPr>
              <a:spLocks noChangeArrowheads="1"/>
            </p:cNvSpPr>
            <p:nvPr/>
          </p:nvSpPr>
          <p:spPr bwMode="auto">
            <a:xfrm>
              <a:off x="1840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1" name="Oval 76"/>
            <p:cNvSpPr>
              <a:spLocks noChangeArrowheads="1"/>
            </p:cNvSpPr>
            <p:nvPr/>
          </p:nvSpPr>
          <p:spPr bwMode="auto">
            <a:xfrm>
              <a:off x="1811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2" name="Oval 77"/>
            <p:cNvSpPr>
              <a:spLocks noChangeArrowheads="1"/>
            </p:cNvSpPr>
            <p:nvPr/>
          </p:nvSpPr>
          <p:spPr bwMode="auto">
            <a:xfrm>
              <a:off x="178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3" name="Oval 78"/>
            <p:cNvSpPr>
              <a:spLocks noChangeArrowheads="1"/>
            </p:cNvSpPr>
            <p:nvPr/>
          </p:nvSpPr>
          <p:spPr bwMode="auto">
            <a:xfrm>
              <a:off x="175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4" name="Oval 79"/>
            <p:cNvSpPr>
              <a:spLocks noChangeArrowheads="1"/>
            </p:cNvSpPr>
            <p:nvPr/>
          </p:nvSpPr>
          <p:spPr bwMode="auto">
            <a:xfrm>
              <a:off x="1694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5" name="Oval 80"/>
            <p:cNvSpPr>
              <a:spLocks noChangeArrowheads="1"/>
            </p:cNvSpPr>
            <p:nvPr/>
          </p:nvSpPr>
          <p:spPr bwMode="auto">
            <a:xfrm>
              <a:off x="1665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6" name="Oval 81"/>
            <p:cNvSpPr>
              <a:spLocks noChangeArrowheads="1"/>
            </p:cNvSpPr>
            <p:nvPr/>
          </p:nvSpPr>
          <p:spPr bwMode="auto">
            <a:xfrm>
              <a:off x="163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7" name="Oval 82"/>
            <p:cNvSpPr>
              <a:spLocks noChangeArrowheads="1"/>
            </p:cNvSpPr>
            <p:nvPr/>
          </p:nvSpPr>
          <p:spPr bwMode="auto">
            <a:xfrm>
              <a:off x="160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8" name="Oval 83"/>
            <p:cNvSpPr>
              <a:spLocks noChangeArrowheads="1"/>
            </p:cNvSpPr>
            <p:nvPr/>
          </p:nvSpPr>
          <p:spPr bwMode="auto">
            <a:xfrm>
              <a:off x="1577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9" name="Oval 84"/>
            <p:cNvSpPr>
              <a:spLocks noChangeArrowheads="1"/>
            </p:cNvSpPr>
            <p:nvPr/>
          </p:nvSpPr>
          <p:spPr bwMode="auto">
            <a:xfrm>
              <a:off x="1548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0" name="Oval 85"/>
            <p:cNvSpPr>
              <a:spLocks noChangeArrowheads="1"/>
            </p:cNvSpPr>
            <p:nvPr/>
          </p:nvSpPr>
          <p:spPr bwMode="auto">
            <a:xfrm>
              <a:off x="1519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1" name="Oval 86"/>
            <p:cNvSpPr>
              <a:spLocks noChangeArrowheads="1"/>
            </p:cNvSpPr>
            <p:nvPr/>
          </p:nvSpPr>
          <p:spPr bwMode="auto">
            <a:xfrm>
              <a:off x="1723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2" name="Oval 87"/>
            <p:cNvSpPr>
              <a:spLocks noChangeArrowheads="1"/>
            </p:cNvSpPr>
            <p:nvPr/>
          </p:nvSpPr>
          <p:spPr bwMode="auto">
            <a:xfrm>
              <a:off x="1840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3" name="Oval 88"/>
            <p:cNvSpPr>
              <a:spLocks noChangeArrowheads="1"/>
            </p:cNvSpPr>
            <p:nvPr/>
          </p:nvSpPr>
          <p:spPr bwMode="auto">
            <a:xfrm>
              <a:off x="1811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4" name="Oval 89"/>
            <p:cNvSpPr>
              <a:spLocks noChangeArrowheads="1"/>
            </p:cNvSpPr>
            <p:nvPr/>
          </p:nvSpPr>
          <p:spPr bwMode="auto">
            <a:xfrm>
              <a:off x="178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5" name="Oval 90"/>
            <p:cNvSpPr>
              <a:spLocks noChangeArrowheads="1"/>
            </p:cNvSpPr>
            <p:nvPr/>
          </p:nvSpPr>
          <p:spPr bwMode="auto">
            <a:xfrm>
              <a:off x="175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6" name="Oval 91"/>
            <p:cNvSpPr>
              <a:spLocks noChangeArrowheads="1"/>
            </p:cNvSpPr>
            <p:nvPr/>
          </p:nvSpPr>
          <p:spPr bwMode="auto">
            <a:xfrm>
              <a:off x="1694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7" name="Oval 92"/>
            <p:cNvSpPr>
              <a:spLocks noChangeArrowheads="1"/>
            </p:cNvSpPr>
            <p:nvPr/>
          </p:nvSpPr>
          <p:spPr bwMode="auto">
            <a:xfrm>
              <a:off x="1665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8" name="Oval 93"/>
            <p:cNvSpPr>
              <a:spLocks noChangeArrowheads="1"/>
            </p:cNvSpPr>
            <p:nvPr/>
          </p:nvSpPr>
          <p:spPr bwMode="auto">
            <a:xfrm>
              <a:off x="163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9" name="Oval 94"/>
            <p:cNvSpPr>
              <a:spLocks noChangeArrowheads="1"/>
            </p:cNvSpPr>
            <p:nvPr/>
          </p:nvSpPr>
          <p:spPr bwMode="auto">
            <a:xfrm>
              <a:off x="160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0" name="Oval 95"/>
            <p:cNvSpPr>
              <a:spLocks noChangeArrowheads="1"/>
            </p:cNvSpPr>
            <p:nvPr/>
          </p:nvSpPr>
          <p:spPr bwMode="auto">
            <a:xfrm>
              <a:off x="1577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1" name="Oval 96"/>
            <p:cNvSpPr>
              <a:spLocks noChangeArrowheads="1"/>
            </p:cNvSpPr>
            <p:nvPr/>
          </p:nvSpPr>
          <p:spPr bwMode="auto">
            <a:xfrm>
              <a:off x="1548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2" name="Oval 97"/>
            <p:cNvSpPr>
              <a:spLocks noChangeArrowheads="1"/>
            </p:cNvSpPr>
            <p:nvPr/>
          </p:nvSpPr>
          <p:spPr bwMode="auto">
            <a:xfrm>
              <a:off x="1519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3" name="Oval 98"/>
            <p:cNvSpPr>
              <a:spLocks noChangeArrowheads="1"/>
            </p:cNvSpPr>
            <p:nvPr/>
          </p:nvSpPr>
          <p:spPr bwMode="auto">
            <a:xfrm>
              <a:off x="1723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34" name="Down Arrow 3433"/>
          <p:cNvSpPr/>
          <p:nvPr/>
        </p:nvSpPr>
        <p:spPr bwMode="auto">
          <a:xfrm rot="16200000">
            <a:off x="6413933" y="6274969"/>
            <a:ext cx="144016" cy="360040"/>
          </a:xfrm>
          <a:prstGeom prst="downArrow">
            <a:avLst>
              <a:gd name="adj1" fmla="val 50000"/>
              <a:gd name="adj2" fmla="val 6763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sp>
        <p:nvSpPr>
          <p:cNvPr id="3435" name="Text Box 324"/>
          <p:cNvSpPr txBox="1">
            <a:spLocks noChangeArrowheads="1"/>
          </p:cNvSpPr>
          <p:nvPr/>
        </p:nvSpPr>
        <p:spPr bwMode="auto">
          <a:xfrm>
            <a:off x="5560976" y="5825150"/>
            <a:ext cx="1986384" cy="473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b="1" dirty="0" smtClean="0">
                <a:solidFill>
                  <a:srgbClr val="000000"/>
                </a:solidFill>
              </a:rPr>
              <a:t>Stain</a:t>
            </a:r>
            <a:r>
              <a:rPr lang="en-GB" sz="1000" dirty="0" smtClean="0">
                <a:solidFill>
                  <a:srgbClr val="000000"/>
                </a:solidFill>
              </a:rPr>
              <a:t>: methylene blue</a:t>
            </a:r>
          </a:p>
          <a:p>
            <a:r>
              <a:rPr lang="en-GB" sz="1000" dirty="0" smtClean="0">
                <a:solidFill>
                  <a:srgbClr val="000000"/>
                </a:solidFill>
              </a:rPr>
              <a:t>(no drugs)</a:t>
            </a:r>
            <a:endParaRPr lang="en-GB" sz="1000" dirty="0">
              <a:solidFill>
                <a:srgbClr val="000000"/>
              </a:solidFill>
            </a:endParaRPr>
          </a:p>
        </p:txBody>
      </p:sp>
      <p:pic>
        <p:nvPicPr>
          <p:cNvPr id="3436" name="Picture 3435" descr="sml_meth_blue_top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672" y="6238348"/>
            <a:ext cx="576064" cy="387691"/>
          </a:xfrm>
          <a:prstGeom prst="rect">
            <a:avLst/>
          </a:prstGeom>
        </p:spPr>
      </p:pic>
      <p:pic>
        <p:nvPicPr>
          <p:cNvPr id="3437" name="Picture 3436" descr="fragment_meth_blue_top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423" y="6265999"/>
            <a:ext cx="827510" cy="330294"/>
          </a:xfrm>
          <a:prstGeom prst="rect">
            <a:avLst/>
          </a:prstGeom>
        </p:spPr>
      </p:pic>
      <p:sp>
        <p:nvSpPr>
          <p:cNvPr id="3438" name="Text Box 324"/>
          <p:cNvSpPr txBox="1">
            <a:spLocks noChangeArrowheads="1"/>
          </p:cNvSpPr>
          <p:nvPr/>
        </p:nvSpPr>
        <p:spPr bwMode="auto">
          <a:xfrm>
            <a:off x="7605767" y="6554031"/>
            <a:ext cx="1224136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low  med  high</a:t>
            </a:r>
          </a:p>
        </p:txBody>
      </p:sp>
      <p:cxnSp>
        <p:nvCxnSpPr>
          <p:cNvPr id="3439" name="Straight Connector 3438"/>
          <p:cNvCxnSpPr/>
          <p:nvPr/>
        </p:nvCxnSpPr>
        <p:spPr bwMode="auto">
          <a:xfrm flipV="1">
            <a:off x="7371919" y="6288279"/>
            <a:ext cx="360040" cy="14401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40" name="Straight Connector 3439"/>
          <p:cNvCxnSpPr/>
          <p:nvPr/>
        </p:nvCxnSpPr>
        <p:spPr bwMode="auto">
          <a:xfrm>
            <a:off x="7371919" y="6432295"/>
            <a:ext cx="360040" cy="14401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41" name="Text Box 324"/>
          <p:cNvSpPr txBox="1">
            <a:spLocks noChangeArrowheads="1"/>
          </p:cNvSpPr>
          <p:nvPr/>
        </p:nvSpPr>
        <p:spPr bwMode="auto">
          <a:xfrm>
            <a:off x="3117990" y="5672035"/>
            <a:ext cx="866598" cy="550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b="1" dirty="0" smtClean="0">
                <a:solidFill>
                  <a:srgbClr val="000000"/>
                </a:solidFill>
              </a:rPr>
              <a:t>Archive</a:t>
            </a:r>
            <a:r>
              <a:rPr lang="en-GB" sz="1000" dirty="0" smtClean="0">
                <a:solidFill>
                  <a:srgbClr val="000000"/>
                </a:solidFill>
              </a:rPr>
              <a:t>: To matrix tubes</a:t>
            </a:r>
          </a:p>
          <a:p>
            <a:r>
              <a:rPr lang="en-GB" sz="1000" dirty="0" smtClean="0">
                <a:solidFill>
                  <a:srgbClr val="000000"/>
                </a:solidFill>
              </a:rPr>
              <a:t>(no drugs)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442" name="Text Box 324"/>
          <p:cNvSpPr txBox="1">
            <a:spLocks noChangeArrowheads="1"/>
          </p:cNvSpPr>
          <p:nvPr/>
        </p:nvSpPr>
        <p:spPr bwMode="auto">
          <a:xfrm>
            <a:off x="3970018" y="5825150"/>
            <a:ext cx="1008112" cy="422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b="1" dirty="0" smtClean="0">
                <a:solidFill>
                  <a:srgbClr val="000000"/>
                </a:solidFill>
              </a:rPr>
              <a:t>QC</a:t>
            </a:r>
            <a:r>
              <a:rPr lang="en-GB" sz="1000" dirty="0" smtClean="0">
                <a:solidFill>
                  <a:srgbClr val="000000"/>
                </a:solidFill>
              </a:rPr>
              <a:t>: </a:t>
            </a:r>
          </a:p>
          <a:p>
            <a:r>
              <a:rPr lang="en-GB" sz="1000" dirty="0" smtClean="0">
                <a:solidFill>
                  <a:srgbClr val="000000"/>
                </a:solidFill>
              </a:rPr>
              <a:t>Tamoxifen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443" name="Text Box 324"/>
          <p:cNvSpPr txBox="1">
            <a:spLocks noChangeArrowheads="1"/>
          </p:cNvSpPr>
          <p:nvPr/>
        </p:nvSpPr>
        <p:spPr bwMode="auto">
          <a:xfrm>
            <a:off x="4780125" y="5825150"/>
            <a:ext cx="792088" cy="35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b="1" dirty="0" smtClean="0">
                <a:solidFill>
                  <a:srgbClr val="000000"/>
                </a:solidFill>
              </a:rPr>
              <a:t>QC</a:t>
            </a:r>
            <a:r>
              <a:rPr lang="en-GB" sz="1000" dirty="0" smtClean="0">
                <a:solidFill>
                  <a:srgbClr val="000000"/>
                </a:solidFill>
              </a:rPr>
              <a:t>: Control (no drugs)</a:t>
            </a:r>
            <a:endParaRPr lang="en-GB" sz="1000" dirty="0">
              <a:solidFill>
                <a:srgbClr val="000000"/>
              </a:solidFill>
            </a:endParaRPr>
          </a:p>
        </p:txBody>
      </p:sp>
      <p:grpSp>
        <p:nvGrpSpPr>
          <p:cNvPr id="3444" name="Group 3443"/>
          <p:cNvGrpSpPr/>
          <p:nvPr/>
        </p:nvGrpSpPr>
        <p:grpSpPr>
          <a:xfrm>
            <a:off x="5518459" y="5006261"/>
            <a:ext cx="574675" cy="412750"/>
            <a:chOff x="5429559" y="3512841"/>
            <a:chExt cx="574675" cy="412750"/>
          </a:xfrm>
        </p:grpSpPr>
        <p:sp>
          <p:nvSpPr>
            <p:cNvPr id="3445" name="AutoShape 2"/>
            <p:cNvSpPr>
              <a:spLocks noChangeArrowheads="1"/>
            </p:cNvSpPr>
            <p:nvPr/>
          </p:nvSpPr>
          <p:spPr bwMode="auto">
            <a:xfrm>
              <a:off x="5429559" y="3512841"/>
              <a:ext cx="574675" cy="41275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6" name="Oval 3"/>
            <p:cNvSpPr>
              <a:spLocks noChangeArrowheads="1"/>
            </p:cNvSpPr>
            <p:nvPr/>
          </p:nvSpPr>
          <p:spPr bwMode="auto">
            <a:xfrm>
              <a:off x="5948672" y="35731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7" name="Oval 4"/>
            <p:cNvSpPr>
              <a:spLocks noChangeArrowheads="1"/>
            </p:cNvSpPr>
            <p:nvPr/>
          </p:nvSpPr>
          <p:spPr bwMode="auto">
            <a:xfrm>
              <a:off x="5902634" y="35731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8" name="Oval 5"/>
            <p:cNvSpPr>
              <a:spLocks noChangeArrowheads="1"/>
            </p:cNvSpPr>
            <p:nvPr/>
          </p:nvSpPr>
          <p:spPr bwMode="auto">
            <a:xfrm>
              <a:off x="5856597" y="35731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9" name="Oval 6"/>
            <p:cNvSpPr>
              <a:spLocks noChangeArrowheads="1"/>
            </p:cNvSpPr>
            <p:nvPr/>
          </p:nvSpPr>
          <p:spPr bwMode="auto">
            <a:xfrm>
              <a:off x="5808972" y="35731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0" name="Oval 7"/>
            <p:cNvSpPr>
              <a:spLocks noChangeArrowheads="1"/>
            </p:cNvSpPr>
            <p:nvPr/>
          </p:nvSpPr>
          <p:spPr bwMode="auto">
            <a:xfrm>
              <a:off x="5716897" y="35731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1" name="Oval 8"/>
            <p:cNvSpPr>
              <a:spLocks noChangeArrowheads="1"/>
            </p:cNvSpPr>
            <p:nvPr/>
          </p:nvSpPr>
          <p:spPr bwMode="auto">
            <a:xfrm>
              <a:off x="5670859" y="35731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2" name="Oval 9"/>
            <p:cNvSpPr>
              <a:spLocks noChangeArrowheads="1"/>
            </p:cNvSpPr>
            <p:nvPr/>
          </p:nvSpPr>
          <p:spPr bwMode="auto">
            <a:xfrm>
              <a:off x="5624822" y="35731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3" name="Oval 10"/>
            <p:cNvSpPr>
              <a:spLocks noChangeArrowheads="1"/>
            </p:cNvSpPr>
            <p:nvPr/>
          </p:nvSpPr>
          <p:spPr bwMode="auto">
            <a:xfrm>
              <a:off x="5577197" y="3573166"/>
              <a:ext cx="44450" cy="46038"/>
            </a:xfrm>
            <a:prstGeom prst="ellipse">
              <a:avLst/>
            </a:prstGeom>
            <a:solidFill>
              <a:srgbClr val="558ED5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4" name="Oval 11"/>
            <p:cNvSpPr>
              <a:spLocks noChangeArrowheads="1"/>
            </p:cNvSpPr>
            <p:nvPr/>
          </p:nvSpPr>
          <p:spPr bwMode="auto">
            <a:xfrm>
              <a:off x="5531159" y="35731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Oval 12"/>
            <p:cNvSpPr>
              <a:spLocks noChangeArrowheads="1"/>
            </p:cNvSpPr>
            <p:nvPr/>
          </p:nvSpPr>
          <p:spPr bwMode="auto">
            <a:xfrm>
              <a:off x="5485122" y="35731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Oval 13"/>
            <p:cNvSpPr>
              <a:spLocks noChangeArrowheads="1"/>
            </p:cNvSpPr>
            <p:nvPr/>
          </p:nvSpPr>
          <p:spPr bwMode="auto">
            <a:xfrm>
              <a:off x="5439084" y="35731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7" name="Oval 14"/>
            <p:cNvSpPr>
              <a:spLocks noChangeArrowheads="1"/>
            </p:cNvSpPr>
            <p:nvPr/>
          </p:nvSpPr>
          <p:spPr bwMode="auto">
            <a:xfrm>
              <a:off x="5762934" y="35731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Oval 15"/>
            <p:cNvSpPr>
              <a:spLocks noChangeArrowheads="1"/>
            </p:cNvSpPr>
            <p:nvPr/>
          </p:nvSpPr>
          <p:spPr bwMode="auto">
            <a:xfrm>
              <a:off x="5948672" y="38620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9" name="Oval 16"/>
            <p:cNvSpPr>
              <a:spLocks noChangeArrowheads="1"/>
            </p:cNvSpPr>
            <p:nvPr/>
          </p:nvSpPr>
          <p:spPr bwMode="auto">
            <a:xfrm>
              <a:off x="5902634" y="38620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0" name="Oval 17"/>
            <p:cNvSpPr>
              <a:spLocks noChangeArrowheads="1"/>
            </p:cNvSpPr>
            <p:nvPr/>
          </p:nvSpPr>
          <p:spPr bwMode="auto">
            <a:xfrm>
              <a:off x="5856597" y="38620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1" name="Oval 18"/>
            <p:cNvSpPr>
              <a:spLocks noChangeArrowheads="1"/>
            </p:cNvSpPr>
            <p:nvPr/>
          </p:nvSpPr>
          <p:spPr bwMode="auto">
            <a:xfrm>
              <a:off x="5808972" y="38620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2" name="Oval 19"/>
            <p:cNvSpPr>
              <a:spLocks noChangeArrowheads="1"/>
            </p:cNvSpPr>
            <p:nvPr/>
          </p:nvSpPr>
          <p:spPr bwMode="auto">
            <a:xfrm>
              <a:off x="5716897" y="38620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3" name="Oval 20"/>
            <p:cNvSpPr>
              <a:spLocks noChangeArrowheads="1"/>
            </p:cNvSpPr>
            <p:nvPr/>
          </p:nvSpPr>
          <p:spPr bwMode="auto">
            <a:xfrm>
              <a:off x="5670859" y="38620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4" name="Oval 21"/>
            <p:cNvSpPr>
              <a:spLocks noChangeArrowheads="1"/>
            </p:cNvSpPr>
            <p:nvPr/>
          </p:nvSpPr>
          <p:spPr bwMode="auto">
            <a:xfrm>
              <a:off x="5624822" y="38620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5" name="Oval 22"/>
            <p:cNvSpPr>
              <a:spLocks noChangeArrowheads="1"/>
            </p:cNvSpPr>
            <p:nvPr/>
          </p:nvSpPr>
          <p:spPr bwMode="auto">
            <a:xfrm>
              <a:off x="5577197" y="38620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6" name="Oval 23"/>
            <p:cNvSpPr>
              <a:spLocks noChangeArrowheads="1"/>
            </p:cNvSpPr>
            <p:nvPr/>
          </p:nvSpPr>
          <p:spPr bwMode="auto">
            <a:xfrm>
              <a:off x="5531159" y="38620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7" name="Oval 24"/>
            <p:cNvSpPr>
              <a:spLocks noChangeArrowheads="1"/>
            </p:cNvSpPr>
            <p:nvPr/>
          </p:nvSpPr>
          <p:spPr bwMode="auto">
            <a:xfrm>
              <a:off x="5485122" y="38620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8" name="Oval 25"/>
            <p:cNvSpPr>
              <a:spLocks noChangeArrowheads="1"/>
            </p:cNvSpPr>
            <p:nvPr/>
          </p:nvSpPr>
          <p:spPr bwMode="auto">
            <a:xfrm>
              <a:off x="5439084" y="38620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9" name="Oval 26"/>
            <p:cNvSpPr>
              <a:spLocks noChangeArrowheads="1"/>
            </p:cNvSpPr>
            <p:nvPr/>
          </p:nvSpPr>
          <p:spPr bwMode="auto">
            <a:xfrm>
              <a:off x="5762934" y="38620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0" name="Oval 27"/>
            <p:cNvSpPr>
              <a:spLocks noChangeArrowheads="1"/>
            </p:cNvSpPr>
            <p:nvPr/>
          </p:nvSpPr>
          <p:spPr bwMode="auto">
            <a:xfrm>
              <a:off x="5948672" y="38144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" name="Oval 28"/>
            <p:cNvSpPr>
              <a:spLocks noChangeArrowheads="1"/>
            </p:cNvSpPr>
            <p:nvPr/>
          </p:nvSpPr>
          <p:spPr bwMode="auto">
            <a:xfrm>
              <a:off x="5902634" y="38144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2" name="Oval 29"/>
            <p:cNvSpPr>
              <a:spLocks noChangeArrowheads="1"/>
            </p:cNvSpPr>
            <p:nvPr/>
          </p:nvSpPr>
          <p:spPr bwMode="auto">
            <a:xfrm>
              <a:off x="5856597" y="38144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3" name="Oval 30"/>
            <p:cNvSpPr>
              <a:spLocks noChangeArrowheads="1"/>
            </p:cNvSpPr>
            <p:nvPr/>
          </p:nvSpPr>
          <p:spPr bwMode="auto">
            <a:xfrm>
              <a:off x="5808972" y="38144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4" name="Oval 31"/>
            <p:cNvSpPr>
              <a:spLocks noChangeArrowheads="1"/>
            </p:cNvSpPr>
            <p:nvPr/>
          </p:nvSpPr>
          <p:spPr bwMode="auto">
            <a:xfrm>
              <a:off x="5716897" y="38144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5" name="Oval 32"/>
            <p:cNvSpPr>
              <a:spLocks noChangeArrowheads="1"/>
            </p:cNvSpPr>
            <p:nvPr/>
          </p:nvSpPr>
          <p:spPr bwMode="auto">
            <a:xfrm>
              <a:off x="5670859" y="38144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6" name="Oval 33"/>
            <p:cNvSpPr>
              <a:spLocks noChangeArrowheads="1"/>
            </p:cNvSpPr>
            <p:nvPr/>
          </p:nvSpPr>
          <p:spPr bwMode="auto">
            <a:xfrm>
              <a:off x="5624822" y="38144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7" name="Oval 34"/>
            <p:cNvSpPr>
              <a:spLocks noChangeArrowheads="1"/>
            </p:cNvSpPr>
            <p:nvPr/>
          </p:nvSpPr>
          <p:spPr bwMode="auto">
            <a:xfrm>
              <a:off x="5577197" y="38144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8" name="Oval 35"/>
            <p:cNvSpPr>
              <a:spLocks noChangeArrowheads="1"/>
            </p:cNvSpPr>
            <p:nvPr/>
          </p:nvSpPr>
          <p:spPr bwMode="auto">
            <a:xfrm>
              <a:off x="5531159" y="38144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9" name="Oval 36"/>
            <p:cNvSpPr>
              <a:spLocks noChangeArrowheads="1"/>
            </p:cNvSpPr>
            <p:nvPr/>
          </p:nvSpPr>
          <p:spPr bwMode="auto">
            <a:xfrm>
              <a:off x="5485122" y="38144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0" name="Oval 37"/>
            <p:cNvSpPr>
              <a:spLocks noChangeArrowheads="1"/>
            </p:cNvSpPr>
            <p:nvPr/>
          </p:nvSpPr>
          <p:spPr bwMode="auto">
            <a:xfrm>
              <a:off x="5439084" y="38144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1" name="Oval 38"/>
            <p:cNvSpPr>
              <a:spLocks noChangeArrowheads="1"/>
            </p:cNvSpPr>
            <p:nvPr/>
          </p:nvSpPr>
          <p:spPr bwMode="auto">
            <a:xfrm>
              <a:off x="5762934" y="38144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" name="Oval 39"/>
            <p:cNvSpPr>
              <a:spLocks noChangeArrowheads="1"/>
            </p:cNvSpPr>
            <p:nvPr/>
          </p:nvSpPr>
          <p:spPr bwMode="auto">
            <a:xfrm>
              <a:off x="5948672" y="37668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" name="Oval 40"/>
            <p:cNvSpPr>
              <a:spLocks noChangeArrowheads="1"/>
            </p:cNvSpPr>
            <p:nvPr/>
          </p:nvSpPr>
          <p:spPr bwMode="auto">
            <a:xfrm>
              <a:off x="5902634" y="37668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" name="Oval 41"/>
            <p:cNvSpPr>
              <a:spLocks noChangeArrowheads="1"/>
            </p:cNvSpPr>
            <p:nvPr/>
          </p:nvSpPr>
          <p:spPr bwMode="auto">
            <a:xfrm>
              <a:off x="5856597" y="37668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" name="Oval 42"/>
            <p:cNvSpPr>
              <a:spLocks noChangeArrowheads="1"/>
            </p:cNvSpPr>
            <p:nvPr/>
          </p:nvSpPr>
          <p:spPr bwMode="auto">
            <a:xfrm>
              <a:off x="5808972" y="37668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" name="Oval 43"/>
            <p:cNvSpPr>
              <a:spLocks noChangeArrowheads="1"/>
            </p:cNvSpPr>
            <p:nvPr/>
          </p:nvSpPr>
          <p:spPr bwMode="auto">
            <a:xfrm>
              <a:off x="5716897" y="37668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" name="Oval 44"/>
            <p:cNvSpPr>
              <a:spLocks noChangeArrowheads="1"/>
            </p:cNvSpPr>
            <p:nvPr/>
          </p:nvSpPr>
          <p:spPr bwMode="auto">
            <a:xfrm>
              <a:off x="5670859" y="37668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" name="Oval 45"/>
            <p:cNvSpPr>
              <a:spLocks noChangeArrowheads="1"/>
            </p:cNvSpPr>
            <p:nvPr/>
          </p:nvSpPr>
          <p:spPr bwMode="auto">
            <a:xfrm>
              <a:off x="5624822" y="37668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9" name="Oval 46"/>
            <p:cNvSpPr>
              <a:spLocks noChangeArrowheads="1"/>
            </p:cNvSpPr>
            <p:nvPr/>
          </p:nvSpPr>
          <p:spPr bwMode="auto">
            <a:xfrm>
              <a:off x="5577197" y="37668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" name="Oval 47"/>
            <p:cNvSpPr>
              <a:spLocks noChangeArrowheads="1"/>
            </p:cNvSpPr>
            <p:nvPr/>
          </p:nvSpPr>
          <p:spPr bwMode="auto">
            <a:xfrm>
              <a:off x="5531159" y="37668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" name="Oval 48"/>
            <p:cNvSpPr>
              <a:spLocks noChangeArrowheads="1"/>
            </p:cNvSpPr>
            <p:nvPr/>
          </p:nvSpPr>
          <p:spPr bwMode="auto">
            <a:xfrm>
              <a:off x="5485122" y="37668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" name="Oval 49"/>
            <p:cNvSpPr>
              <a:spLocks noChangeArrowheads="1"/>
            </p:cNvSpPr>
            <p:nvPr/>
          </p:nvSpPr>
          <p:spPr bwMode="auto">
            <a:xfrm>
              <a:off x="5439084" y="37668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3" name="Oval 50"/>
            <p:cNvSpPr>
              <a:spLocks noChangeArrowheads="1"/>
            </p:cNvSpPr>
            <p:nvPr/>
          </p:nvSpPr>
          <p:spPr bwMode="auto">
            <a:xfrm>
              <a:off x="5762934" y="37668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4" name="Oval 51"/>
            <p:cNvSpPr>
              <a:spLocks noChangeArrowheads="1"/>
            </p:cNvSpPr>
            <p:nvPr/>
          </p:nvSpPr>
          <p:spPr bwMode="auto">
            <a:xfrm>
              <a:off x="5948672" y="371762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5" name="Oval 52"/>
            <p:cNvSpPr>
              <a:spLocks noChangeArrowheads="1"/>
            </p:cNvSpPr>
            <p:nvPr/>
          </p:nvSpPr>
          <p:spPr bwMode="auto">
            <a:xfrm>
              <a:off x="5902634" y="371762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6" name="Oval 53"/>
            <p:cNvSpPr>
              <a:spLocks noChangeArrowheads="1"/>
            </p:cNvSpPr>
            <p:nvPr/>
          </p:nvSpPr>
          <p:spPr bwMode="auto">
            <a:xfrm>
              <a:off x="5856597" y="371762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7" name="Oval 54"/>
            <p:cNvSpPr>
              <a:spLocks noChangeArrowheads="1"/>
            </p:cNvSpPr>
            <p:nvPr/>
          </p:nvSpPr>
          <p:spPr bwMode="auto">
            <a:xfrm>
              <a:off x="5808972" y="371762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8" name="Oval 55"/>
            <p:cNvSpPr>
              <a:spLocks noChangeArrowheads="1"/>
            </p:cNvSpPr>
            <p:nvPr/>
          </p:nvSpPr>
          <p:spPr bwMode="auto">
            <a:xfrm>
              <a:off x="5716897" y="371762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9" name="Oval 56"/>
            <p:cNvSpPr>
              <a:spLocks noChangeArrowheads="1"/>
            </p:cNvSpPr>
            <p:nvPr/>
          </p:nvSpPr>
          <p:spPr bwMode="auto">
            <a:xfrm>
              <a:off x="5670859" y="371762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0" name="Oval 57"/>
            <p:cNvSpPr>
              <a:spLocks noChangeArrowheads="1"/>
            </p:cNvSpPr>
            <p:nvPr/>
          </p:nvSpPr>
          <p:spPr bwMode="auto">
            <a:xfrm>
              <a:off x="5624822" y="371762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1" name="Oval 58"/>
            <p:cNvSpPr>
              <a:spLocks noChangeArrowheads="1"/>
            </p:cNvSpPr>
            <p:nvPr/>
          </p:nvSpPr>
          <p:spPr bwMode="auto">
            <a:xfrm>
              <a:off x="5577197" y="371762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2" name="Oval 59"/>
            <p:cNvSpPr>
              <a:spLocks noChangeArrowheads="1"/>
            </p:cNvSpPr>
            <p:nvPr/>
          </p:nvSpPr>
          <p:spPr bwMode="auto">
            <a:xfrm>
              <a:off x="5531159" y="371762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3" name="Oval 60"/>
            <p:cNvSpPr>
              <a:spLocks noChangeArrowheads="1"/>
            </p:cNvSpPr>
            <p:nvPr/>
          </p:nvSpPr>
          <p:spPr bwMode="auto">
            <a:xfrm>
              <a:off x="5485122" y="371762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4" name="Oval 61"/>
            <p:cNvSpPr>
              <a:spLocks noChangeArrowheads="1"/>
            </p:cNvSpPr>
            <p:nvPr/>
          </p:nvSpPr>
          <p:spPr bwMode="auto">
            <a:xfrm>
              <a:off x="5439084" y="371762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5" name="Oval 62"/>
            <p:cNvSpPr>
              <a:spLocks noChangeArrowheads="1"/>
            </p:cNvSpPr>
            <p:nvPr/>
          </p:nvSpPr>
          <p:spPr bwMode="auto">
            <a:xfrm>
              <a:off x="5762934" y="371762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6" name="Oval 63"/>
            <p:cNvSpPr>
              <a:spLocks noChangeArrowheads="1"/>
            </p:cNvSpPr>
            <p:nvPr/>
          </p:nvSpPr>
          <p:spPr bwMode="auto">
            <a:xfrm>
              <a:off x="5948672" y="367000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7" name="Oval 64"/>
            <p:cNvSpPr>
              <a:spLocks noChangeArrowheads="1"/>
            </p:cNvSpPr>
            <p:nvPr/>
          </p:nvSpPr>
          <p:spPr bwMode="auto">
            <a:xfrm>
              <a:off x="5902634" y="367000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8" name="Oval 65"/>
            <p:cNvSpPr>
              <a:spLocks noChangeArrowheads="1"/>
            </p:cNvSpPr>
            <p:nvPr/>
          </p:nvSpPr>
          <p:spPr bwMode="auto">
            <a:xfrm>
              <a:off x="5856597" y="367000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9" name="Oval 66"/>
            <p:cNvSpPr>
              <a:spLocks noChangeArrowheads="1"/>
            </p:cNvSpPr>
            <p:nvPr/>
          </p:nvSpPr>
          <p:spPr bwMode="auto">
            <a:xfrm>
              <a:off x="5808972" y="367000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0" name="Oval 67"/>
            <p:cNvSpPr>
              <a:spLocks noChangeArrowheads="1"/>
            </p:cNvSpPr>
            <p:nvPr/>
          </p:nvSpPr>
          <p:spPr bwMode="auto">
            <a:xfrm>
              <a:off x="5716897" y="367000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1" name="Oval 68"/>
            <p:cNvSpPr>
              <a:spLocks noChangeArrowheads="1"/>
            </p:cNvSpPr>
            <p:nvPr/>
          </p:nvSpPr>
          <p:spPr bwMode="auto">
            <a:xfrm>
              <a:off x="5670859" y="367000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" name="Oval 69"/>
            <p:cNvSpPr>
              <a:spLocks noChangeArrowheads="1"/>
            </p:cNvSpPr>
            <p:nvPr/>
          </p:nvSpPr>
          <p:spPr bwMode="auto">
            <a:xfrm>
              <a:off x="5624822" y="367000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3" name="Oval 70"/>
            <p:cNvSpPr>
              <a:spLocks noChangeArrowheads="1"/>
            </p:cNvSpPr>
            <p:nvPr/>
          </p:nvSpPr>
          <p:spPr bwMode="auto">
            <a:xfrm>
              <a:off x="5577197" y="367000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4" name="Oval 71"/>
            <p:cNvSpPr>
              <a:spLocks noChangeArrowheads="1"/>
            </p:cNvSpPr>
            <p:nvPr/>
          </p:nvSpPr>
          <p:spPr bwMode="auto">
            <a:xfrm>
              <a:off x="5531159" y="367000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5" name="Oval 72"/>
            <p:cNvSpPr>
              <a:spLocks noChangeArrowheads="1"/>
            </p:cNvSpPr>
            <p:nvPr/>
          </p:nvSpPr>
          <p:spPr bwMode="auto">
            <a:xfrm>
              <a:off x="5485122" y="367000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6" name="Oval 73"/>
            <p:cNvSpPr>
              <a:spLocks noChangeArrowheads="1"/>
            </p:cNvSpPr>
            <p:nvPr/>
          </p:nvSpPr>
          <p:spPr bwMode="auto">
            <a:xfrm>
              <a:off x="5439084" y="367000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7" name="Oval 74"/>
            <p:cNvSpPr>
              <a:spLocks noChangeArrowheads="1"/>
            </p:cNvSpPr>
            <p:nvPr/>
          </p:nvSpPr>
          <p:spPr bwMode="auto">
            <a:xfrm>
              <a:off x="5762934" y="367000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8" name="Oval 75"/>
            <p:cNvSpPr>
              <a:spLocks noChangeArrowheads="1"/>
            </p:cNvSpPr>
            <p:nvPr/>
          </p:nvSpPr>
          <p:spPr bwMode="auto">
            <a:xfrm>
              <a:off x="5948672" y="36207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9" name="Oval 76"/>
            <p:cNvSpPr>
              <a:spLocks noChangeArrowheads="1"/>
            </p:cNvSpPr>
            <p:nvPr/>
          </p:nvSpPr>
          <p:spPr bwMode="auto">
            <a:xfrm>
              <a:off x="5902634" y="36207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0" name="Oval 77"/>
            <p:cNvSpPr>
              <a:spLocks noChangeArrowheads="1"/>
            </p:cNvSpPr>
            <p:nvPr/>
          </p:nvSpPr>
          <p:spPr bwMode="auto">
            <a:xfrm>
              <a:off x="5856597" y="36207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1" name="Oval 78"/>
            <p:cNvSpPr>
              <a:spLocks noChangeArrowheads="1"/>
            </p:cNvSpPr>
            <p:nvPr/>
          </p:nvSpPr>
          <p:spPr bwMode="auto">
            <a:xfrm>
              <a:off x="5808972" y="36207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2" name="Oval 79"/>
            <p:cNvSpPr>
              <a:spLocks noChangeArrowheads="1"/>
            </p:cNvSpPr>
            <p:nvPr/>
          </p:nvSpPr>
          <p:spPr bwMode="auto">
            <a:xfrm>
              <a:off x="5716897" y="36207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3" name="Oval 80"/>
            <p:cNvSpPr>
              <a:spLocks noChangeArrowheads="1"/>
            </p:cNvSpPr>
            <p:nvPr/>
          </p:nvSpPr>
          <p:spPr bwMode="auto">
            <a:xfrm>
              <a:off x="5670859" y="36207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4" name="Oval 81"/>
            <p:cNvSpPr>
              <a:spLocks noChangeArrowheads="1"/>
            </p:cNvSpPr>
            <p:nvPr/>
          </p:nvSpPr>
          <p:spPr bwMode="auto">
            <a:xfrm>
              <a:off x="5624822" y="36207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5" name="Oval 82"/>
            <p:cNvSpPr>
              <a:spLocks noChangeArrowheads="1"/>
            </p:cNvSpPr>
            <p:nvPr/>
          </p:nvSpPr>
          <p:spPr bwMode="auto">
            <a:xfrm>
              <a:off x="5577197" y="36207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6" name="Oval 83"/>
            <p:cNvSpPr>
              <a:spLocks noChangeArrowheads="1"/>
            </p:cNvSpPr>
            <p:nvPr/>
          </p:nvSpPr>
          <p:spPr bwMode="auto">
            <a:xfrm>
              <a:off x="5531159" y="36207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7" name="Oval 84"/>
            <p:cNvSpPr>
              <a:spLocks noChangeArrowheads="1"/>
            </p:cNvSpPr>
            <p:nvPr/>
          </p:nvSpPr>
          <p:spPr bwMode="auto">
            <a:xfrm>
              <a:off x="5485122" y="36207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8" name="Oval 85"/>
            <p:cNvSpPr>
              <a:spLocks noChangeArrowheads="1"/>
            </p:cNvSpPr>
            <p:nvPr/>
          </p:nvSpPr>
          <p:spPr bwMode="auto">
            <a:xfrm>
              <a:off x="5439084" y="36207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9" name="Oval 86"/>
            <p:cNvSpPr>
              <a:spLocks noChangeArrowheads="1"/>
            </p:cNvSpPr>
            <p:nvPr/>
          </p:nvSpPr>
          <p:spPr bwMode="auto">
            <a:xfrm>
              <a:off x="5762934" y="36207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0" name="Oval 87"/>
            <p:cNvSpPr>
              <a:spLocks noChangeArrowheads="1"/>
            </p:cNvSpPr>
            <p:nvPr/>
          </p:nvSpPr>
          <p:spPr bwMode="auto">
            <a:xfrm>
              <a:off x="5948672" y="35255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1" name="Oval 88"/>
            <p:cNvSpPr>
              <a:spLocks noChangeArrowheads="1"/>
            </p:cNvSpPr>
            <p:nvPr/>
          </p:nvSpPr>
          <p:spPr bwMode="auto">
            <a:xfrm>
              <a:off x="5902634" y="35255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2" name="Oval 89"/>
            <p:cNvSpPr>
              <a:spLocks noChangeArrowheads="1"/>
            </p:cNvSpPr>
            <p:nvPr/>
          </p:nvSpPr>
          <p:spPr bwMode="auto">
            <a:xfrm>
              <a:off x="5856597" y="35255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3" name="Oval 90"/>
            <p:cNvSpPr>
              <a:spLocks noChangeArrowheads="1"/>
            </p:cNvSpPr>
            <p:nvPr/>
          </p:nvSpPr>
          <p:spPr bwMode="auto">
            <a:xfrm>
              <a:off x="5808972" y="35255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4" name="Oval 91"/>
            <p:cNvSpPr>
              <a:spLocks noChangeArrowheads="1"/>
            </p:cNvSpPr>
            <p:nvPr/>
          </p:nvSpPr>
          <p:spPr bwMode="auto">
            <a:xfrm>
              <a:off x="5716897" y="35255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5" name="Oval 92"/>
            <p:cNvSpPr>
              <a:spLocks noChangeArrowheads="1"/>
            </p:cNvSpPr>
            <p:nvPr/>
          </p:nvSpPr>
          <p:spPr bwMode="auto">
            <a:xfrm>
              <a:off x="5670859" y="35255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6" name="Oval 93"/>
            <p:cNvSpPr>
              <a:spLocks noChangeArrowheads="1"/>
            </p:cNvSpPr>
            <p:nvPr/>
          </p:nvSpPr>
          <p:spPr bwMode="auto">
            <a:xfrm>
              <a:off x="5624822" y="35255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7" name="Oval 94"/>
            <p:cNvSpPr>
              <a:spLocks noChangeArrowheads="1"/>
            </p:cNvSpPr>
            <p:nvPr/>
          </p:nvSpPr>
          <p:spPr bwMode="auto">
            <a:xfrm>
              <a:off x="5577197" y="35255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8" name="Oval 95"/>
            <p:cNvSpPr>
              <a:spLocks noChangeArrowheads="1"/>
            </p:cNvSpPr>
            <p:nvPr/>
          </p:nvSpPr>
          <p:spPr bwMode="auto">
            <a:xfrm>
              <a:off x="5531159" y="35255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9" name="Oval 96"/>
            <p:cNvSpPr>
              <a:spLocks noChangeArrowheads="1"/>
            </p:cNvSpPr>
            <p:nvPr/>
          </p:nvSpPr>
          <p:spPr bwMode="auto">
            <a:xfrm>
              <a:off x="5485122" y="35255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0" name="Oval 97"/>
            <p:cNvSpPr>
              <a:spLocks noChangeArrowheads="1"/>
            </p:cNvSpPr>
            <p:nvPr/>
          </p:nvSpPr>
          <p:spPr bwMode="auto">
            <a:xfrm>
              <a:off x="5439084" y="35255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1" name="Oval 98"/>
            <p:cNvSpPr>
              <a:spLocks noChangeArrowheads="1"/>
            </p:cNvSpPr>
            <p:nvPr/>
          </p:nvSpPr>
          <p:spPr bwMode="auto">
            <a:xfrm>
              <a:off x="5762934" y="35255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42" name="Down Arrow 3541"/>
          <p:cNvSpPr/>
          <p:nvPr/>
        </p:nvSpPr>
        <p:spPr bwMode="auto">
          <a:xfrm rot="5400000" flipH="1">
            <a:off x="5193034" y="5032616"/>
            <a:ext cx="144016" cy="360040"/>
          </a:xfrm>
          <a:prstGeom prst="downArrow">
            <a:avLst>
              <a:gd name="adj1" fmla="val 50000"/>
              <a:gd name="adj2" fmla="val 6763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sp>
        <p:nvSpPr>
          <p:cNvPr id="3543" name="Text Box 324"/>
          <p:cNvSpPr txBox="1">
            <a:spLocks noChangeArrowheads="1"/>
          </p:cNvSpPr>
          <p:nvPr/>
        </p:nvSpPr>
        <p:spPr bwMode="auto">
          <a:xfrm>
            <a:off x="6210485" y="4889008"/>
            <a:ext cx="3024336" cy="52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Pick 96 colonies into trypsin (round-bottomed wells)</a:t>
            </a:r>
          </a:p>
          <a:p>
            <a:r>
              <a:rPr lang="en-GB" sz="1000" dirty="0" smtClean="0">
                <a:solidFill>
                  <a:srgbClr val="000000"/>
                </a:solidFill>
              </a:rPr>
              <a:t>Add media (no drugs) and transfer to flat-bottomed wells plate.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545" name="Text Box 324"/>
          <p:cNvSpPr txBox="1">
            <a:spLocks noChangeArrowheads="1"/>
          </p:cNvSpPr>
          <p:nvPr/>
        </p:nvSpPr>
        <p:spPr bwMode="auto">
          <a:xfrm>
            <a:off x="1688832" y="7851865"/>
            <a:ext cx="1079531" cy="445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pPr algn="ctr"/>
            <a:r>
              <a:rPr lang="en-GB" sz="1000" b="1" dirty="0" smtClean="0">
                <a:solidFill>
                  <a:srgbClr val="000000"/>
                </a:solidFill>
              </a:rPr>
              <a:t>Archive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smtClean="0">
                <a:solidFill>
                  <a:srgbClr val="000000"/>
                </a:solidFill>
              </a:rPr>
              <a:t>one well:</a:t>
            </a:r>
          </a:p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1ml </a:t>
            </a:r>
            <a:r>
              <a:rPr lang="en-GB" sz="1000" dirty="0" err="1" smtClean="0">
                <a:solidFill>
                  <a:srgbClr val="000000"/>
                </a:solidFill>
              </a:rPr>
              <a:t>Cryo</a:t>
            </a:r>
            <a:r>
              <a:rPr lang="en-GB" sz="1000" dirty="0" smtClean="0">
                <a:solidFill>
                  <a:srgbClr val="000000"/>
                </a:solidFill>
              </a:rPr>
              <a:t>-vial(s)</a:t>
            </a:r>
          </a:p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(no drugs)</a:t>
            </a:r>
          </a:p>
        </p:txBody>
      </p:sp>
      <p:grpSp>
        <p:nvGrpSpPr>
          <p:cNvPr id="3546" name="Group 201"/>
          <p:cNvGrpSpPr>
            <a:grpSpLocks/>
          </p:cNvGrpSpPr>
          <p:nvPr/>
        </p:nvGrpSpPr>
        <p:grpSpPr bwMode="auto">
          <a:xfrm>
            <a:off x="3097325" y="8274508"/>
            <a:ext cx="400050" cy="400050"/>
            <a:chOff x="1259" y="2468"/>
            <a:chExt cx="252" cy="252"/>
          </a:xfrm>
        </p:grpSpPr>
        <p:sp>
          <p:nvSpPr>
            <p:cNvPr id="3547" name="Oval 202"/>
            <p:cNvSpPr>
              <a:spLocks noChangeArrowheads="1"/>
            </p:cNvSpPr>
            <p:nvPr/>
          </p:nvSpPr>
          <p:spPr bwMode="auto">
            <a:xfrm>
              <a:off x="1259" y="2468"/>
              <a:ext cx="252" cy="252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8" name="Oval 203"/>
            <p:cNvSpPr>
              <a:spLocks noChangeArrowheads="1"/>
            </p:cNvSpPr>
            <p:nvPr/>
          </p:nvSpPr>
          <p:spPr bwMode="auto">
            <a:xfrm>
              <a:off x="1334" y="2514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9" name="Oval 204"/>
            <p:cNvSpPr>
              <a:spLocks noChangeArrowheads="1"/>
            </p:cNvSpPr>
            <p:nvPr/>
          </p:nvSpPr>
          <p:spPr bwMode="auto">
            <a:xfrm>
              <a:off x="1357" y="2581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0" name="Oval 205"/>
            <p:cNvSpPr>
              <a:spLocks noChangeArrowheads="1"/>
            </p:cNvSpPr>
            <p:nvPr/>
          </p:nvSpPr>
          <p:spPr bwMode="auto">
            <a:xfrm>
              <a:off x="1425" y="2536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1" name="Oval 206"/>
            <p:cNvSpPr>
              <a:spLocks noChangeArrowheads="1"/>
            </p:cNvSpPr>
            <p:nvPr/>
          </p:nvSpPr>
          <p:spPr bwMode="auto">
            <a:xfrm>
              <a:off x="1311" y="2627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2" name="Oval 207"/>
            <p:cNvSpPr>
              <a:spLocks noChangeArrowheads="1"/>
            </p:cNvSpPr>
            <p:nvPr/>
          </p:nvSpPr>
          <p:spPr bwMode="auto">
            <a:xfrm>
              <a:off x="1447" y="2649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" name="Oval 208"/>
            <p:cNvSpPr>
              <a:spLocks noChangeArrowheads="1"/>
            </p:cNvSpPr>
            <p:nvPr/>
          </p:nvSpPr>
          <p:spPr bwMode="auto">
            <a:xfrm>
              <a:off x="1470" y="2581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4" name="Oval 209"/>
            <p:cNvSpPr>
              <a:spLocks noChangeArrowheads="1"/>
            </p:cNvSpPr>
            <p:nvPr/>
          </p:nvSpPr>
          <p:spPr bwMode="auto">
            <a:xfrm>
              <a:off x="1402" y="2491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5" name="Oval 210"/>
            <p:cNvSpPr>
              <a:spLocks noChangeArrowheads="1"/>
            </p:cNvSpPr>
            <p:nvPr/>
          </p:nvSpPr>
          <p:spPr bwMode="auto">
            <a:xfrm>
              <a:off x="1289" y="2559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6" name="Oval 211"/>
            <p:cNvSpPr>
              <a:spLocks noChangeArrowheads="1"/>
            </p:cNvSpPr>
            <p:nvPr/>
          </p:nvSpPr>
          <p:spPr bwMode="auto">
            <a:xfrm>
              <a:off x="1334" y="2581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7" name="Oval 212"/>
            <p:cNvSpPr>
              <a:spLocks noChangeArrowheads="1"/>
            </p:cNvSpPr>
            <p:nvPr/>
          </p:nvSpPr>
          <p:spPr bwMode="auto">
            <a:xfrm>
              <a:off x="1379" y="2672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8" name="Oval 213"/>
            <p:cNvSpPr>
              <a:spLocks noChangeArrowheads="1"/>
            </p:cNvSpPr>
            <p:nvPr/>
          </p:nvSpPr>
          <p:spPr bwMode="auto">
            <a:xfrm>
              <a:off x="1379" y="2536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9" name="Oval 214"/>
            <p:cNvSpPr>
              <a:spLocks noChangeArrowheads="1"/>
            </p:cNvSpPr>
            <p:nvPr/>
          </p:nvSpPr>
          <p:spPr bwMode="auto">
            <a:xfrm>
              <a:off x="1289" y="2604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0" name="Oval 215"/>
            <p:cNvSpPr>
              <a:spLocks noChangeArrowheads="1"/>
            </p:cNvSpPr>
            <p:nvPr/>
          </p:nvSpPr>
          <p:spPr bwMode="auto">
            <a:xfrm>
              <a:off x="1334" y="2695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1" name="Oval 216"/>
            <p:cNvSpPr>
              <a:spLocks noChangeArrowheads="1"/>
            </p:cNvSpPr>
            <p:nvPr/>
          </p:nvSpPr>
          <p:spPr bwMode="auto">
            <a:xfrm>
              <a:off x="1470" y="2536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2" name="Oval 217"/>
            <p:cNvSpPr>
              <a:spLocks noChangeArrowheads="1"/>
            </p:cNvSpPr>
            <p:nvPr/>
          </p:nvSpPr>
          <p:spPr bwMode="auto">
            <a:xfrm>
              <a:off x="1447" y="2581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" name="Oval 218"/>
            <p:cNvSpPr>
              <a:spLocks noChangeArrowheads="1"/>
            </p:cNvSpPr>
            <p:nvPr/>
          </p:nvSpPr>
          <p:spPr bwMode="auto">
            <a:xfrm>
              <a:off x="1402" y="2604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4" name="Oval 219"/>
            <p:cNvSpPr>
              <a:spLocks noChangeArrowheads="1"/>
            </p:cNvSpPr>
            <p:nvPr/>
          </p:nvSpPr>
          <p:spPr bwMode="auto">
            <a:xfrm>
              <a:off x="1447" y="2627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5" name="Oval 220"/>
            <p:cNvSpPr>
              <a:spLocks noChangeArrowheads="1"/>
            </p:cNvSpPr>
            <p:nvPr/>
          </p:nvSpPr>
          <p:spPr bwMode="auto">
            <a:xfrm>
              <a:off x="1357" y="2649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6" name="Oval 221"/>
            <p:cNvSpPr>
              <a:spLocks noChangeArrowheads="1"/>
            </p:cNvSpPr>
            <p:nvPr/>
          </p:nvSpPr>
          <p:spPr bwMode="auto">
            <a:xfrm>
              <a:off x="1425" y="2695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7" name="Oval 222"/>
            <p:cNvSpPr>
              <a:spLocks noChangeArrowheads="1"/>
            </p:cNvSpPr>
            <p:nvPr/>
          </p:nvSpPr>
          <p:spPr bwMode="auto">
            <a:xfrm>
              <a:off x="1334" y="2513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97542" y="7642998"/>
            <a:ext cx="1140206" cy="332897"/>
            <a:chOff x="410242" y="7662048"/>
            <a:chExt cx="1140206" cy="332897"/>
          </a:xfrm>
        </p:grpSpPr>
        <p:sp>
          <p:nvSpPr>
            <p:cNvPr id="2475" name="Rectangle 2474"/>
            <p:cNvSpPr/>
            <p:nvPr/>
          </p:nvSpPr>
          <p:spPr>
            <a:xfrm>
              <a:off x="515427" y="7724438"/>
              <a:ext cx="942537" cy="2705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8" name="Text Box 324"/>
            <p:cNvSpPr txBox="1">
              <a:spLocks noChangeArrowheads="1"/>
            </p:cNvSpPr>
            <p:nvPr/>
          </p:nvSpPr>
          <p:spPr bwMode="auto">
            <a:xfrm>
              <a:off x="410242" y="7662048"/>
              <a:ext cx="1140206" cy="306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57347" rIns="90000" bIns="45000"/>
            <a:lstStyle/>
            <a:p>
              <a:pPr algn="ctr"/>
              <a:r>
                <a:rPr lang="en-GB" sz="1600" b="1" i="1" dirty="0" smtClean="0">
                  <a:solidFill>
                    <a:srgbClr val="000000"/>
                  </a:solidFill>
                </a:rPr>
                <a:t>‘XEP_A01’</a:t>
              </a:r>
            </a:p>
          </p:txBody>
        </p:sp>
      </p:grpSp>
      <p:sp>
        <p:nvSpPr>
          <p:cNvPr id="3569" name="Left Brace 3568"/>
          <p:cNvSpPr/>
          <p:nvPr/>
        </p:nvSpPr>
        <p:spPr>
          <a:xfrm>
            <a:off x="2712706" y="5006261"/>
            <a:ext cx="361540" cy="1275064"/>
          </a:xfrm>
          <a:prstGeom prst="leftBrace">
            <a:avLst>
              <a:gd name="adj1" fmla="val 2940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70" name="Picture 3569" descr="cryovial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93" y="7381594"/>
            <a:ext cx="530038" cy="508836"/>
          </a:xfrm>
          <a:prstGeom prst="rect">
            <a:avLst/>
          </a:prstGeom>
        </p:spPr>
      </p:pic>
      <p:grpSp>
        <p:nvGrpSpPr>
          <p:cNvPr id="3571" name="Group 3570"/>
          <p:cNvGrpSpPr/>
          <p:nvPr/>
        </p:nvGrpSpPr>
        <p:grpSpPr>
          <a:xfrm>
            <a:off x="4485521" y="8327719"/>
            <a:ext cx="574675" cy="412750"/>
            <a:chOff x="4396621" y="6794106"/>
            <a:chExt cx="574675" cy="412750"/>
          </a:xfrm>
        </p:grpSpPr>
        <p:sp>
          <p:nvSpPr>
            <p:cNvPr id="3572" name="AutoShape 2"/>
            <p:cNvSpPr>
              <a:spLocks noChangeArrowheads="1"/>
            </p:cNvSpPr>
            <p:nvPr/>
          </p:nvSpPr>
          <p:spPr bwMode="auto">
            <a:xfrm>
              <a:off x="4396621" y="6794106"/>
              <a:ext cx="574675" cy="41275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" name="Oval 3"/>
            <p:cNvSpPr>
              <a:spLocks noChangeArrowheads="1"/>
            </p:cNvSpPr>
            <p:nvPr/>
          </p:nvSpPr>
          <p:spPr bwMode="auto">
            <a:xfrm>
              <a:off x="4915734" y="68544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" name="Oval 4"/>
            <p:cNvSpPr>
              <a:spLocks noChangeArrowheads="1"/>
            </p:cNvSpPr>
            <p:nvPr/>
          </p:nvSpPr>
          <p:spPr bwMode="auto">
            <a:xfrm>
              <a:off x="4869696" y="68544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" name="Oval 5"/>
            <p:cNvSpPr>
              <a:spLocks noChangeArrowheads="1"/>
            </p:cNvSpPr>
            <p:nvPr/>
          </p:nvSpPr>
          <p:spPr bwMode="auto">
            <a:xfrm>
              <a:off x="4823659" y="68544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6" name="Oval 6"/>
            <p:cNvSpPr>
              <a:spLocks noChangeArrowheads="1"/>
            </p:cNvSpPr>
            <p:nvPr/>
          </p:nvSpPr>
          <p:spPr bwMode="auto">
            <a:xfrm>
              <a:off x="4776034" y="68544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7" name="Oval 7"/>
            <p:cNvSpPr>
              <a:spLocks noChangeArrowheads="1"/>
            </p:cNvSpPr>
            <p:nvPr/>
          </p:nvSpPr>
          <p:spPr bwMode="auto">
            <a:xfrm>
              <a:off x="4683959" y="68544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8" name="Oval 8"/>
            <p:cNvSpPr>
              <a:spLocks noChangeArrowheads="1"/>
            </p:cNvSpPr>
            <p:nvPr/>
          </p:nvSpPr>
          <p:spPr bwMode="auto">
            <a:xfrm>
              <a:off x="4637921" y="68544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9" name="Oval 9"/>
            <p:cNvSpPr>
              <a:spLocks noChangeArrowheads="1"/>
            </p:cNvSpPr>
            <p:nvPr/>
          </p:nvSpPr>
          <p:spPr bwMode="auto">
            <a:xfrm>
              <a:off x="4591884" y="68544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0" name="Oval 10"/>
            <p:cNvSpPr>
              <a:spLocks noChangeArrowheads="1"/>
            </p:cNvSpPr>
            <p:nvPr/>
          </p:nvSpPr>
          <p:spPr bwMode="auto">
            <a:xfrm>
              <a:off x="4544259" y="68544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1" name="Oval 11"/>
            <p:cNvSpPr>
              <a:spLocks noChangeArrowheads="1"/>
            </p:cNvSpPr>
            <p:nvPr/>
          </p:nvSpPr>
          <p:spPr bwMode="auto">
            <a:xfrm>
              <a:off x="4498221" y="68544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2" name="Oval 12"/>
            <p:cNvSpPr>
              <a:spLocks noChangeArrowheads="1"/>
            </p:cNvSpPr>
            <p:nvPr/>
          </p:nvSpPr>
          <p:spPr bwMode="auto">
            <a:xfrm>
              <a:off x="4452184" y="68544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3" name="Oval 13"/>
            <p:cNvSpPr>
              <a:spLocks noChangeArrowheads="1"/>
            </p:cNvSpPr>
            <p:nvPr/>
          </p:nvSpPr>
          <p:spPr bwMode="auto">
            <a:xfrm>
              <a:off x="4406146" y="68544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" name="Oval 14"/>
            <p:cNvSpPr>
              <a:spLocks noChangeArrowheads="1"/>
            </p:cNvSpPr>
            <p:nvPr/>
          </p:nvSpPr>
          <p:spPr bwMode="auto">
            <a:xfrm>
              <a:off x="4729996" y="68544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" name="Oval 15"/>
            <p:cNvSpPr>
              <a:spLocks noChangeArrowheads="1"/>
            </p:cNvSpPr>
            <p:nvPr/>
          </p:nvSpPr>
          <p:spPr bwMode="auto">
            <a:xfrm>
              <a:off x="4915734" y="71433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" name="Oval 16"/>
            <p:cNvSpPr>
              <a:spLocks noChangeArrowheads="1"/>
            </p:cNvSpPr>
            <p:nvPr/>
          </p:nvSpPr>
          <p:spPr bwMode="auto">
            <a:xfrm>
              <a:off x="4869696" y="71433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" name="Oval 17"/>
            <p:cNvSpPr>
              <a:spLocks noChangeArrowheads="1"/>
            </p:cNvSpPr>
            <p:nvPr/>
          </p:nvSpPr>
          <p:spPr bwMode="auto">
            <a:xfrm>
              <a:off x="4823659" y="71433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" name="Oval 18"/>
            <p:cNvSpPr>
              <a:spLocks noChangeArrowheads="1"/>
            </p:cNvSpPr>
            <p:nvPr/>
          </p:nvSpPr>
          <p:spPr bwMode="auto">
            <a:xfrm>
              <a:off x="4776034" y="71433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" name="Oval 19"/>
            <p:cNvSpPr>
              <a:spLocks noChangeArrowheads="1"/>
            </p:cNvSpPr>
            <p:nvPr/>
          </p:nvSpPr>
          <p:spPr bwMode="auto">
            <a:xfrm>
              <a:off x="4683959" y="71433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0" name="Oval 20"/>
            <p:cNvSpPr>
              <a:spLocks noChangeArrowheads="1"/>
            </p:cNvSpPr>
            <p:nvPr/>
          </p:nvSpPr>
          <p:spPr bwMode="auto">
            <a:xfrm>
              <a:off x="4637921" y="71433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1" name="Oval 21"/>
            <p:cNvSpPr>
              <a:spLocks noChangeArrowheads="1"/>
            </p:cNvSpPr>
            <p:nvPr/>
          </p:nvSpPr>
          <p:spPr bwMode="auto">
            <a:xfrm>
              <a:off x="4591884" y="71433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2" name="Oval 22"/>
            <p:cNvSpPr>
              <a:spLocks noChangeArrowheads="1"/>
            </p:cNvSpPr>
            <p:nvPr/>
          </p:nvSpPr>
          <p:spPr bwMode="auto">
            <a:xfrm>
              <a:off x="4544259" y="71433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3" name="Oval 23"/>
            <p:cNvSpPr>
              <a:spLocks noChangeArrowheads="1"/>
            </p:cNvSpPr>
            <p:nvPr/>
          </p:nvSpPr>
          <p:spPr bwMode="auto">
            <a:xfrm>
              <a:off x="4498221" y="71433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" name="Oval 24"/>
            <p:cNvSpPr>
              <a:spLocks noChangeArrowheads="1"/>
            </p:cNvSpPr>
            <p:nvPr/>
          </p:nvSpPr>
          <p:spPr bwMode="auto">
            <a:xfrm>
              <a:off x="4452184" y="71433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5" name="Oval 25"/>
            <p:cNvSpPr>
              <a:spLocks noChangeArrowheads="1"/>
            </p:cNvSpPr>
            <p:nvPr/>
          </p:nvSpPr>
          <p:spPr bwMode="auto">
            <a:xfrm>
              <a:off x="4406146" y="71433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6" name="Oval 26"/>
            <p:cNvSpPr>
              <a:spLocks noChangeArrowheads="1"/>
            </p:cNvSpPr>
            <p:nvPr/>
          </p:nvSpPr>
          <p:spPr bwMode="auto">
            <a:xfrm>
              <a:off x="4729996" y="71433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7" name="Oval 27"/>
            <p:cNvSpPr>
              <a:spLocks noChangeArrowheads="1"/>
            </p:cNvSpPr>
            <p:nvPr/>
          </p:nvSpPr>
          <p:spPr bwMode="auto">
            <a:xfrm>
              <a:off x="4915734" y="70957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8" name="Oval 28"/>
            <p:cNvSpPr>
              <a:spLocks noChangeArrowheads="1"/>
            </p:cNvSpPr>
            <p:nvPr/>
          </p:nvSpPr>
          <p:spPr bwMode="auto">
            <a:xfrm>
              <a:off x="4869696" y="70957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9" name="Oval 29"/>
            <p:cNvSpPr>
              <a:spLocks noChangeArrowheads="1"/>
            </p:cNvSpPr>
            <p:nvPr/>
          </p:nvSpPr>
          <p:spPr bwMode="auto">
            <a:xfrm>
              <a:off x="4823659" y="70957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0" name="Oval 30"/>
            <p:cNvSpPr>
              <a:spLocks noChangeArrowheads="1"/>
            </p:cNvSpPr>
            <p:nvPr/>
          </p:nvSpPr>
          <p:spPr bwMode="auto">
            <a:xfrm>
              <a:off x="4776034" y="70957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1" name="Oval 31"/>
            <p:cNvSpPr>
              <a:spLocks noChangeArrowheads="1"/>
            </p:cNvSpPr>
            <p:nvPr/>
          </p:nvSpPr>
          <p:spPr bwMode="auto">
            <a:xfrm>
              <a:off x="4683959" y="70957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2" name="Oval 32"/>
            <p:cNvSpPr>
              <a:spLocks noChangeArrowheads="1"/>
            </p:cNvSpPr>
            <p:nvPr/>
          </p:nvSpPr>
          <p:spPr bwMode="auto">
            <a:xfrm>
              <a:off x="4637921" y="70957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3" name="Oval 33"/>
            <p:cNvSpPr>
              <a:spLocks noChangeArrowheads="1"/>
            </p:cNvSpPr>
            <p:nvPr/>
          </p:nvSpPr>
          <p:spPr bwMode="auto">
            <a:xfrm>
              <a:off x="4591884" y="70957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" name="Oval 34"/>
            <p:cNvSpPr>
              <a:spLocks noChangeArrowheads="1"/>
            </p:cNvSpPr>
            <p:nvPr/>
          </p:nvSpPr>
          <p:spPr bwMode="auto">
            <a:xfrm>
              <a:off x="4544259" y="70957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5" name="Oval 35"/>
            <p:cNvSpPr>
              <a:spLocks noChangeArrowheads="1"/>
            </p:cNvSpPr>
            <p:nvPr/>
          </p:nvSpPr>
          <p:spPr bwMode="auto">
            <a:xfrm>
              <a:off x="4498221" y="70957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6" name="Oval 36"/>
            <p:cNvSpPr>
              <a:spLocks noChangeArrowheads="1"/>
            </p:cNvSpPr>
            <p:nvPr/>
          </p:nvSpPr>
          <p:spPr bwMode="auto">
            <a:xfrm>
              <a:off x="4452184" y="70957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7" name="Oval 37"/>
            <p:cNvSpPr>
              <a:spLocks noChangeArrowheads="1"/>
            </p:cNvSpPr>
            <p:nvPr/>
          </p:nvSpPr>
          <p:spPr bwMode="auto">
            <a:xfrm>
              <a:off x="4406146" y="70957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8" name="Oval 38"/>
            <p:cNvSpPr>
              <a:spLocks noChangeArrowheads="1"/>
            </p:cNvSpPr>
            <p:nvPr/>
          </p:nvSpPr>
          <p:spPr bwMode="auto">
            <a:xfrm>
              <a:off x="4729996" y="70957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9" name="Oval 39"/>
            <p:cNvSpPr>
              <a:spLocks noChangeArrowheads="1"/>
            </p:cNvSpPr>
            <p:nvPr/>
          </p:nvSpPr>
          <p:spPr bwMode="auto">
            <a:xfrm>
              <a:off x="4915734" y="70481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0" name="Oval 40"/>
            <p:cNvSpPr>
              <a:spLocks noChangeArrowheads="1"/>
            </p:cNvSpPr>
            <p:nvPr/>
          </p:nvSpPr>
          <p:spPr bwMode="auto">
            <a:xfrm>
              <a:off x="4869696" y="70481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1" name="Oval 41"/>
            <p:cNvSpPr>
              <a:spLocks noChangeArrowheads="1"/>
            </p:cNvSpPr>
            <p:nvPr/>
          </p:nvSpPr>
          <p:spPr bwMode="auto">
            <a:xfrm>
              <a:off x="4823659" y="70481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2" name="Oval 42"/>
            <p:cNvSpPr>
              <a:spLocks noChangeArrowheads="1"/>
            </p:cNvSpPr>
            <p:nvPr/>
          </p:nvSpPr>
          <p:spPr bwMode="auto">
            <a:xfrm>
              <a:off x="4776034" y="70481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3" name="Oval 43"/>
            <p:cNvSpPr>
              <a:spLocks noChangeArrowheads="1"/>
            </p:cNvSpPr>
            <p:nvPr/>
          </p:nvSpPr>
          <p:spPr bwMode="auto">
            <a:xfrm>
              <a:off x="4683959" y="70481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4" name="Oval 44"/>
            <p:cNvSpPr>
              <a:spLocks noChangeArrowheads="1"/>
            </p:cNvSpPr>
            <p:nvPr/>
          </p:nvSpPr>
          <p:spPr bwMode="auto">
            <a:xfrm>
              <a:off x="4637921" y="70481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5" name="Oval 45"/>
            <p:cNvSpPr>
              <a:spLocks noChangeArrowheads="1"/>
            </p:cNvSpPr>
            <p:nvPr/>
          </p:nvSpPr>
          <p:spPr bwMode="auto">
            <a:xfrm>
              <a:off x="4591884" y="70481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6" name="Oval 46"/>
            <p:cNvSpPr>
              <a:spLocks noChangeArrowheads="1"/>
            </p:cNvSpPr>
            <p:nvPr/>
          </p:nvSpPr>
          <p:spPr bwMode="auto">
            <a:xfrm>
              <a:off x="4544259" y="70481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7" name="Oval 47"/>
            <p:cNvSpPr>
              <a:spLocks noChangeArrowheads="1"/>
            </p:cNvSpPr>
            <p:nvPr/>
          </p:nvSpPr>
          <p:spPr bwMode="auto">
            <a:xfrm>
              <a:off x="4498221" y="70481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8" name="Oval 48"/>
            <p:cNvSpPr>
              <a:spLocks noChangeArrowheads="1"/>
            </p:cNvSpPr>
            <p:nvPr/>
          </p:nvSpPr>
          <p:spPr bwMode="auto">
            <a:xfrm>
              <a:off x="4452184" y="70481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9" name="Oval 49"/>
            <p:cNvSpPr>
              <a:spLocks noChangeArrowheads="1"/>
            </p:cNvSpPr>
            <p:nvPr/>
          </p:nvSpPr>
          <p:spPr bwMode="auto">
            <a:xfrm>
              <a:off x="4406146" y="70481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0" name="Oval 50"/>
            <p:cNvSpPr>
              <a:spLocks noChangeArrowheads="1"/>
            </p:cNvSpPr>
            <p:nvPr/>
          </p:nvSpPr>
          <p:spPr bwMode="auto">
            <a:xfrm>
              <a:off x="4729996" y="70481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1" name="Oval 51"/>
            <p:cNvSpPr>
              <a:spLocks noChangeArrowheads="1"/>
            </p:cNvSpPr>
            <p:nvPr/>
          </p:nvSpPr>
          <p:spPr bwMode="auto">
            <a:xfrm>
              <a:off x="4915734" y="699889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2" name="Oval 52"/>
            <p:cNvSpPr>
              <a:spLocks noChangeArrowheads="1"/>
            </p:cNvSpPr>
            <p:nvPr/>
          </p:nvSpPr>
          <p:spPr bwMode="auto">
            <a:xfrm>
              <a:off x="4869696" y="699889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3" name="Oval 53"/>
            <p:cNvSpPr>
              <a:spLocks noChangeArrowheads="1"/>
            </p:cNvSpPr>
            <p:nvPr/>
          </p:nvSpPr>
          <p:spPr bwMode="auto">
            <a:xfrm>
              <a:off x="4823659" y="699889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4" name="Oval 54"/>
            <p:cNvSpPr>
              <a:spLocks noChangeArrowheads="1"/>
            </p:cNvSpPr>
            <p:nvPr/>
          </p:nvSpPr>
          <p:spPr bwMode="auto">
            <a:xfrm>
              <a:off x="4776034" y="699889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5" name="Oval 55"/>
            <p:cNvSpPr>
              <a:spLocks noChangeArrowheads="1"/>
            </p:cNvSpPr>
            <p:nvPr/>
          </p:nvSpPr>
          <p:spPr bwMode="auto">
            <a:xfrm>
              <a:off x="4683959" y="699889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6" name="Oval 56"/>
            <p:cNvSpPr>
              <a:spLocks noChangeArrowheads="1"/>
            </p:cNvSpPr>
            <p:nvPr/>
          </p:nvSpPr>
          <p:spPr bwMode="auto">
            <a:xfrm>
              <a:off x="4637921" y="699889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7" name="Oval 57"/>
            <p:cNvSpPr>
              <a:spLocks noChangeArrowheads="1"/>
            </p:cNvSpPr>
            <p:nvPr/>
          </p:nvSpPr>
          <p:spPr bwMode="auto">
            <a:xfrm>
              <a:off x="4591884" y="699889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8" name="Oval 58"/>
            <p:cNvSpPr>
              <a:spLocks noChangeArrowheads="1"/>
            </p:cNvSpPr>
            <p:nvPr/>
          </p:nvSpPr>
          <p:spPr bwMode="auto">
            <a:xfrm>
              <a:off x="4544259" y="699889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9" name="Oval 59"/>
            <p:cNvSpPr>
              <a:spLocks noChangeArrowheads="1"/>
            </p:cNvSpPr>
            <p:nvPr/>
          </p:nvSpPr>
          <p:spPr bwMode="auto">
            <a:xfrm>
              <a:off x="4498221" y="699889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0" name="Oval 60"/>
            <p:cNvSpPr>
              <a:spLocks noChangeArrowheads="1"/>
            </p:cNvSpPr>
            <p:nvPr/>
          </p:nvSpPr>
          <p:spPr bwMode="auto">
            <a:xfrm>
              <a:off x="4452184" y="699889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1" name="Oval 61"/>
            <p:cNvSpPr>
              <a:spLocks noChangeArrowheads="1"/>
            </p:cNvSpPr>
            <p:nvPr/>
          </p:nvSpPr>
          <p:spPr bwMode="auto">
            <a:xfrm>
              <a:off x="4406146" y="699889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2" name="Oval 62"/>
            <p:cNvSpPr>
              <a:spLocks noChangeArrowheads="1"/>
            </p:cNvSpPr>
            <p:nvPr/>
          </p:nvSpPr>
          <p:spPr bwMode="auto">
            <a:xfrm>
              <a:off x="4729996" y="699889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3" name="Oval 63"/>
            <p:cNvSpPr>
              <a:spLocks noChangeArrowheads="1"/>
            </p:cNvSpPr>
            <p:nvPr/>
          </p:nvSpPr>
          <p:spPr bwMode="auto">
            <a:xfrm>
              <a:off x="4915734" y="695126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4" name="Oval 64"/>
            <p:cNvSpPr>
              <a:spLocks noChangeArrowheads="1"/>
            </p:cNvSpPr>
            <p:nvPr/>
          </p:nvSpPr>
          <p:spPr bwMode="auto">
            <a:xfrm>
              <a:off x="4869696" y="695126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" name="Oval 65"/>
            <p:cNvSpPr>
              <a:spLocks noChangeArrowheads="1"/>
            </p:cNvSpPr>
            <p:nvPr/>
          </p:nvSpPr>
          <p:spPr bwMode="auto">
            <a:xfrm>
              <a:off x="4823659" y="695126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6" name="Oval 66"/>
            <p:cNvSpPr>
              <a:spLocks noChangeArrowheads="1"/>
            </p:cNvSpPr>
            <p:nvPr/>
          </p:nvSpPr>
          <p:spPr bwMode="auto">
            <a:xfrm>
              <a:off x="4776034" y="695126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7" name="Oval 67"/>
            <p:cNvSpPr>
              <a:spLocks noChangeArrowheads="1"/>
            </p:cNvSpPr>
            <p:nvPr/>
          </p:nvSpPr>
          <p:spPr bwMode="auto">
            <a:xfrm>
              <a:off x="4683959" y="695126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8" name="Oval 68"/>
            <p:cNvSpPr>
              <a:spLocks noChangeArrowheads="1"/>
            </p:cNvSpPr>
            <p:nvPr/>
          </p:nvSpPr>
          <p:spPr bwMode="auto">
            <a:xfrm>
              <a:off x="4637921" y="695126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9" name="Oval 69"/>
            <p:cNvSpPr>
              <a:spLocks noChangeArrowheads="1"/>
            </p:cNvSpPr>
            <p:nvPr/>
          </p:nvSpPr>
          <p:spPr bwMode="auto">
            <a:xfrm>
              <a:off x="4591884" y="6951269"/>
              <a:ext cx="44450" cy="46038"/>
            </a:xfrm>
            <a:prstGeom prst="ellipse">
              <a:avLst/>
            </a:prstGeom>
            <a:solidFill>
              <a:srgbClr val="558ED5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0" name="Oval 70"/>
            <p:cNvSpPr>
              <a:spLocks noChangeArrowheads="1"/>
            </p:cNvSpPr>
            <p:nvPr/>
          </p:nvSpPr>
          <p:spPr bwMode="auto">
            <a:xfrm>
              <a:off x="4544259" y="695126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1" name="Oval 71"/>
            <p:cNvSpPr>
              <a:spLocks noChangeArrowheads="1"/>
            </p:cNvSpPr>
            <p:nvPr/>
          </p:nvSpPr>
          <p:spPr bwMode="auto">
            <a:xfrm>
              <a:off x="4498221" y="695126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2" name="Oval 72"/>
            <p:cNvSpPr>
              <a:spLocks noChangeArrowheads="1"/>
            </p:cNvSpPr>
            <p:nvPr/>
          </p:nvSpPr>
          <p:spPr bwMode="auto">
            <a:xfrm>
              <a:off x="4452184" y="695126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3" name="Oval 73"/>
            <p:cNvSpPr>
              <a:spLocks noChangeArrowheads="1"/>
            </p:cNvSpPr>
            <p:nvPr/>
          </p:nvSpPr>
          <p:spPr bwMode="auto">
            <a:xfrm>
              <a:off x="4406146" y="695126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4" name="Oval 74"/>
            <p:cNvSpPr>
              <a:spLocks noChangeArrowheads="1"/>
            </p:cNvSpPr>
            <p:nvPr/>
          </p:nvSpPr>
          <p:spPr bwMode="auto">
            <a:xfrm>
              <a:off x="4729996" y="695126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5" name="Oval 75"/>
            <p:cNvSpPr>
              <a:spLocks noChangeArrowheads="1"/>
            </p:cNvSpPr>
            <p:nvPr/>
          </p:nvSpPr>
          <p:spPr bwMode="auto">
            <a:xfrm>
              <a:off x="4915734" y="69020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" name="Oval 76"/>
            <p:cNvSpPr>
              <a:spLocks noChangeArrowheads="1"/>
            </p:cNvSpPr>
            <p:nvPr/>
          </p:nvSpPr>
          <p:spPr bwMode="auto">
            <a:xfrm>
              <a:off x="4869696" y="69020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7" name="Oval 77"/>
            <p:cNvSpPr>
              <a:spLocks noChangeArrowheads="1"/>
            </p:cNvSpPr>
            <p:nvPr/>
          </p:nvSpPr>
          <p:spPr bwMode="auto">
            <a:xfrm>
              <a:off x="4823659" y="69020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8" name="Oval 78"/>
            <p:cNvSpPr>
              <a:spLocks noChangeArrowheads="1"/>
            </p:cNvSpPr>
            <p:nvPr/>
          </p:nvSpPr>
          <p:spPr bwMode="auto">
            <a:xfrm>
              <a:off x="4776034" y="69020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9" name="Oval 79"/>
            <p:cNvSpPr>
              <a:spLocks noChangeArrowheads="1"/>
            </p:cNvSpPr>
            <p:nvPr/>
          </p:nvSpPr>
          <p:spPr bwMode="auto">
            <a:xfrm>
              <a:off x="4683959" y="69020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0" name="Oval 80"/>
            <p:cNvSpPr>
              <a:spLocks noChangeArrowheads="1"/>
            </p:cNvSpPr>
            <p:nvPr/>
          </p:nvSpPr>
          <p:spPr bwMode="auto">
            <a:xfrm>
              <a:off x="4637921" y="69020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1" name="Oval 81"/>
            <p:cNvSpPr>
              <a:spLocks noChangeArrowheads="1"/>
            </p:cNvSpPr>
            <p:nvPr/>
          </p:nvSpPr>
          <p:spPr bwMode="auto">
            <a:xfrm>
              <a:off x="4591884" y="69020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2" name="Oval 82"/>
            <p:cNvSpPr>
              <a:spLocks noChangeArrowheads="1"/>
            </p:cNvSpPr>
            <p:nvPr/>
          </p:nvSpPr>
          <p:spPr bwMode="auto">
            <a:xfrm>
              <a:off x="4544259" y="69020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3" name="Oval 83"/>
            <p:cNvSpPr>
              <a:spLocks noChangeArrowheads="1"/>
            </p:cNvSpPr>
            <p:nvPr/>
          </p:nvSpPr>
          <p:spPr bwMode="auto">
            <a:xfrm>
              <a:off x="4498221" y="69020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4" name="Oval 84"/>
            <p:cNvSpPr>
              <a:spLocks noChangeArrowheads="1"/>
            </p:cNvSpPr>
            <p:nvPr/>
          </p:nvSpPr>
          <p:spPr bwMode="auto">
            <a:xfrm>
              <a:off x="4452184" y="69020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" name="Oval 85"/>
            <p:cNvSpPr>
              <a:spLocks noChangeArrowheads="1"/>
            </p:cNvSpPr>
            <p:nvPr/>
          </p:nvSpPr>
          <p:spPr bwMode="auto">
            <a:xfrm>
              <a:off x="4406146" y="69020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" name="Oval 86"/>
            <p:cNvSpPr>
              <a:spLocks noChangeArrowheads="1"/>
            </p:cNvSpPr>
            <p:nvPr/>
          </p:nvSpPr>
          <p:spPr bwMode="auto">
            <a:xfrm>
              <a:off x="4729996" y="69020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7" name="Oval 87"/>
            <p:cNvSpPr>
              <a:spLocks noChangeArrowheads="1"/>
            </p:cNvSpPr>
            <p:nvPr/>
          </p:nvSpPr>
          <p:spPr bwMode="auto">
            <a:xfrm>
              <a:off x="4915734" y="68068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8" name="Oval 88"/>
            <p:cNvSpPr>
              <a:spLocks noChangeArrowheads="1"/>
            </p:cNvSpPr>
            <p:nvPr/>
          </p:nvSpPr>
          <p:spPr bwMode="auto">
            <a:xfrm>
              <a:off x="4869696" y="68068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9" name="Oval 89"/>
            <p:cNvSpPr>
              <a:spLocks noChangeArrowheads="1"/>
            </p:cNvSpPr>
            <p:nvPr/>
          </p:nvSpPr>
          <p:spPr bwMode="auto">
            <a:xfrm>
              <a:off x="4823659" y="68068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0" name="Oval 90"/>
            <p:cNvSpPr>
              <a:spLocks noChangeArrowheads="1"/>
            </p:cNvSpPr>
            <p:nvPr/>
          </p:nvSpPr>
          <p:spPr bwMode="auto">
            <a:xfrm>
              <a:off x="4776034" y="68068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1" name="Oval 91"/>
            <p:cNvSpPr>
              <a:spLocks noChangeArrowheads="1"/>
            </p:cNvSpPr>
            <p:nvPr/>
          </p:nvSpPr>
          <p:spPr bwMode="auto">
            <a:xfrm>
              <a:off x="4683959" y="68068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2" name="Oval 92"/>
            <p:cNvSpPr>
              <a:spLocks noChangeArrowheads="1"/>
            </p:cNvSpPr>
            <p:nvPr/>
          </p:nvSpPr>
          <p:spPr bwMode="auto">
            <a:xfrm>
              <a:off x="4637921" y="68068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3" name="Oval 93"/>
            <p:cNvSpPr>
              <a:spLocks noChangeArrowheads="1"/>
            </p:cNvSpPr>
            <p:nvPr/>
          </p:nvSpPr>
          <p:spPr bwMode="auto">
            <a:xfrm>
              <a:off x="4591884" y="68068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4" name="Oval 94"/>
            <p:cNvSpPr>
              <a:spLocks noChangeArrowheads="1"/>
            </p:cNvSpPr>
            <p:nvPr/>
          </p:nvSpPr>
          <p:spPr bwMode="auto">
            <a:xfrm>
              <a:off x="4544259" y="68068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5" name="Oval 95"/>
            <p:cNvSpPr>
              <a:spLocks noChangeArrowheads="1"/>
            </p:cNvSpPr>
            <p:nvPr/>
          </p:nvSpPr>
          <p:spPr bwMode="auto">
            <a:xfrm>
              <a:off x="4498221" y="68068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" name="Oval 96"/>
            <p:cNvSpPr>
              <a:spLocks noChangeArrowheads="1"/>
            </p:cNvSpPr>
            <p:nvPr/>
          </p:nvSpPr>
          <p:spPr bwMode="auto">
            <a:xfrm>
              <a:off x="4452184" y="68068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" name="Oval 97"/>
            <p:cNvSpPr>
              <a:spLocks noChangeArrowheads="1"/>
            </p:cNvSpPr>
            <p:nvPr/>
          </p:nvSpPr>
          <p:spPr bwMode="auto">
            <a:xfrm>
              <a:off x="4406146" y="68068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8" name="Oval 98"/>
            <p:cNvSpPr>
              <a:spLocks noChangeArrowheads="1"/>
            </p:cNvSpPr>
            <p:nvPr/>
          </p:nvSpPr>
          <p:spPr bwMode="auto">
            <a:xfrm>
              <a:off x="4729996" y="68068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69" name="Down Arrow 3668"/>
          <p:cNvSpPr/>
          <p:nvPr/>
        </p:nvSpPr>
        <p:spPr bwMode="auto">
          <a:xfrm rot="16200000">
            <a:off x="5301628" y="8354075"/>
            <a:ext cx="144016" cy="360040"/>
          </a:xfrm>
          <a:prstGeom prst="downArrow">
            <a:avLst>
              <a:gd name="adj1" fmla="val 50000"/>
              <a:gd name="adj2" fmla="val 6763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pic>
        <p:nvPicPr>
          <p:cNvPr id="3670" name="Picture 3669" descr="dna_qc_e-ge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631" y="8318094"/>
            <a:ext cx="576000" cy="432000"/>
          </a:xfrm>
          <a:prstGeom prst="rect">
            <a:avLst/>
          </a:prstGeom>
        </p:spPr>
      </p:pic>
      <p:pic>
        <p:nvPicPr>
          <p:cNvPr id="3671" name="Picture 3670" descr="fragment_dna_qc_e-gel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514" y="8327094"/>
            <a:ext cx="976616" cy="414000"/>
          </a:xfrm>
          <a:prstGeom prst="rect">
            <a:avLst/>
          </a:prstGeom>
        </p:spPr>
      </p:pic>
      <p:sp>
        <p:nvSpPr>
          <p:cNvPr id="3672" name="Text Box 324"/>
          <p:cNvSpPr txBox="1">
            <a:spLocks noChangeArrowheads="1"/>
          </p:cNvSpPr>
          <p:nvPr/>
        </p:nvSpPr>
        <p:spPr bwMode="auto">
          <a:xfrm>
            <a:off x="8019506" y="8704938"/>
            <a:ext cx="1152128" cy="28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fail   weak   pass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673" name="Text Box 324"/>
          <p:cNvSpPr txBox="1">
            <a:spLocks noChangeArrowheads="1"/>
          </p:cNvSpPr>
          <p:nvPr/>
        </p:nvSpPr>
        <p:spPr bwMode="auto">
          <a:xfrm>
            <a:off x="6939386" y="8704937"/>
            <a:ext cx="504056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E-gel</a:t>
            </a:r>
            <a:endParaRPr lang="en-GB" sz="1000" dirty="0">
              <a:solidFill>
                <a:srgbClr val="000000"/>
              </a:solidFill>
            </a:endParaRPr>
          </a:p>
        </p:txBody>
      </p:sp>
      <p:grpSp>
        <p:nvGrpSpPr>
          <p:cNvPr id="3674" name="Group 3673"/>
          <p:cNvGrpSpPr/>
          <p:nvPr/>
        </p:nvGrpSpPr>
        <p:grpSpPr>
          <a:xfrm>
            <a:off x="7598051" y="8390078"/>
            <a:ext cx="360040" cy="288032"/>
            <a:chOff x="4786560" y="2294834"/>
            <a:chExt cx="360040" cy="288032"/>
          </a:xfrm>
        </p:grpSpPr>
        <p:cxnSp>
          <p:nvCxnSpPr>
            <p:cNvPr id="3675" name="Straight Connector 3674"/>
            <p:cNvCxnSpPr/>
            <p:nvPr/>
          </p:nvCxnSpPr>
          <p:spPr bwMode="auto">
            <a:xfrm flipV="1">
              <a:off x="4786560" y="2294834"/>
              <a:ext cx="360040" cy="14401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76" name="Straight Connector 3675"/>
            <p:cNvCxnSpPr/>
            <p:nvPr/>
          </p:nvCxnSpPr>
          <p:spPr bwMode="auto">
            <a:xfrm>
              <a:off x="4786560" y="2438850"/>
              <a:ext cx="360040" cy="14401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677" name="Text Box 324"/>
          <p:cNvSpPr txBox="1">
            <a:spLocks noChangeArrowheads="1"/>
          </p:cNvSpPr>
          <p:nvPr/>
        </p:nvSpPr>
        <p:spPr bwMode="auto">
          <a:xfrm>
            <a:off x="4412649" y="7759609"/>
            <a:ext cx="720080" cy="544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pPr algn="ctr"/>
            <a:r>
              <a:rPr lang="en-GB" sz="1600" b="1" i="1" dirty="0" smtClean="0">
                <a:solidFill>
                  <a:srgbClr val="000000"/>
                </a:solidFill>
              </a:rPr>
              <a:t>‘DNA’</a:t>
            </a:r>
          </a:p>
          <a:p>
            <a:pPr algn="ctr"/>
            <a:r>
              <a:rPr lang="en-GB" sz="1400" dirty="0" smtClean="0">
                <a:solidFill>
                  <a:srgbClr val="000000"/>
                </a:solidFill>
              </a:rPr>
              <a:t>(</a:t>
            </a:r>
            <a:r>
              <a:rPr lang="en-GB" sz="1400" dirty="0" err="1" smtClean="0">
                <a:solidFill>
                  <a:srgbClr val="000000"/>
                </a:solidFill>
              </a:rPr>
              <a:t>Bsd</a:t>
            </a:r>
            <a:r>
              <a:rPr lang="en-GB" sz="1400" dirty="0" smtClean="0">
                <a:solidFill>
                  <a:srgbClr val="000000"/>
                </a:solidFill>
              </a:rPr>
              <a:t>)</a:t>
            </a:r>
          </a:p>
        </p:txBody>
      </p:sp>
      <p:grpSp>
        <p:nvGrpSpPr>
          <p:cNvPr id="3678" name="Group 1"/>
          <p:cNvGrpSpPr>
            <a:grpSpLocks/>
          </p:cNvGrpSpPr>
          <p:nvPr/>
        </p:nvGrpSpPr>
        <p:grpSpPr bwMode="auto">
          <a:xfrm>
            <a:off x="5687076" y="8327719"/>
            <a:ext cx="574675" cy="412750"/>
            <a:chOff x="1513" y="425"/>
            <a:chExt cx="362" cy="260"/>
          </a:xfrm>
        </p:grpSpPr>
        <p:sp>
          <p:nvSpPr>
            <p:cNvPr id="3679" name="AutoShape 2"/>
            <p:cNvSpPr>
              <a:spLocks noChangeArrowheads="1"/>
            </p:cNvSpPr>
            <p:nvPr/>
          </p:nvSpPr>
          <p:spPr bwMode="auto">
            <a:xfrm>
              <a:off x="1513" y="425"/>
              <a:ext cx="362" cy="26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0" name="Oval 3"/>
            <p:cNvSpPr>
              <a:spLocks noChangeArrowheads="1"/>
            </p:cNvSpPr>
            <p:nvPr/>
          </p:nvSpPr>
          <p:spPr bwMode="auto">
            <a:xfrm>
              <a:off x="1840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1" name="Oval 4"/>
            <p:cNvSpPr>
              <a:spLocks noChangeArrowheads="1"/>
            </p:cNvSpPr>
            <p:nvPr/>
          </p:nvSpPr>
          <p:spPr bwMode="auto">
            <a:xfrm>
              <a:off x="1811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2" name="Oval 5"/>
            <p:cNvSpPr>
              <a:spLocks noChangeArrowheads="1"/>
            </p:cNvSpPr>
            <p:nvPr/>
          </p:nvSpPr>
          <p:spPr bwMode="auto">
            <a:xfrm>
              <a:off x="178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3" name="Oval 6"/>
            <p:cNvSpPr>
              <a:spLocks noChangeArrowheads="1"/>
            </p:cNvSpPr>
            <p:nvPr/>
          </p:nvSpPr>
          <p:spPr bwMode="auto">
            <a:xfrm>
              <a:off x="175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4" name="Oval 7"/>
            <p:cNvSpPr>
              <a:spLocks noChangeArrowheads="1"/>
            </p:cNvSpPr>
            <p:nvPr/>
          </p:nvSpPr>
          <p:spPr bwMode="auto">
            <a:xfrm>
              <a:off x="1694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5" name="Oval 8"/>
            <p:cNvSpPr>
              <a:spLocks noChangeArrowheads="1"/>
            </p:cNvSpPr>
            <p:nvPr/>
          </p:nvSpPr>
          <p:spPr bwMode="auto">
            <a:xfrm>
              <a:off x="1665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6" name="Oval 9"/>
            <p:cNvSpPr>
              <a:spLocks noChangeArrowheads="1"/>
            </p:cNvSpPr>
            <p:nvPr/>
          </p:nvSpPr>
          <p:spPr bwMode="auto">
            <a:xfrm>
              <a:off x="163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" name="Oval 10"/>
            <p:cNvSpPr>
              <a:spLocks noChangeArrowheads="1"/>
            </p:cNvSpPr>
            <p:nvPr/>
          </p:nvSpPr>
          <p:spPr bwMode="auto">
            <a:xfrm>
              <a:off x="160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" name="Oval 11"/>
            <p:cNvSpPr>
              <a:spLocks noChangeArrowheads="1"/>
            </p:cNvSpPr>
            <p:nvPr/>
          </p:nvSpPr>
          <p:spPr bwMode="auto">
            <a:xfrm>
              <a:off x="1577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" name="Oval 12"/>
            <p:cNvSpPr>
              <a:spLocks noChangeArrowheads="1"/>
            </p:cNvSpPr>
            <p:nvPr/>
          </p:nvSpPr>
          <p:spPr bwMode="auto">
            <a:xfrm>
              <a:off x="1548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" name="Oval 13"/>
            <p:cNvSpPr>
              <a:spLocks noChangeArrowheads="1"/>
            </p:cNvSpPr>
            <p:nvPr/>
          </p:nvSpPr>
          <p:spPr bwMode="auto">
            <a:xfrm>
              <a:off x="1519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" name="Oval 14"/>
            <p:cNvSpPr>
              <a:spLocks noChangeArrowheads="1"/>
            </p:cNvSpPr>
            <p:nvPr/>
          </p:nvSpPr>
          <p:spPr bwMode="auto">
            <a:xfrm>
              <a:off x="1723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" name="Oval 15"/>
            <p:cNvSpPr>
              <a:spLocks noChangeArrowheads="1"/>
            </p:cNvSpPr>
            <p:nvPr/>
          </p:nvSpPr>
          <p:spPr bwMode="auto">
            <a:xfrm>
              <a:off x="1840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" name="Oval 16"/>
            <p:cNvSpPr>
              <a:spLocks noChangeArrowheads="1"/>
            </p:cNvSpPr>
            <p:nvPr/>
          </p:nvSpPr>
          <p:spPr bwMode="auto">
            <a:xfrm>
              <a:off x="1811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4" name="Oval 17"/>
            <p:cNvSpPr>
              <a:spLocks noChangeArrowheads="1"/>
            </p:cNvSpPr>
            <p:nvPr/>
          </p:nvSpPr>
          <p:spPr bwMode="auto">
            <a:xfrm>
              <a:off x="178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" name="Oval 18"/>
            <p:cNvSpPr>
              <a:spLocks noChangeArrowheads="1"/>
            </p:cNvSpPr>
            <p:nvPr/>
          </p:nvSpPr>
          <p:spPr bwMode="auto">
            <a:xfrm>
              <a:off x="175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6" name="Oval 19"/>
            <p:cNvSpPr>
              <a:spLocks noChangeArrowheads="1"/>
            </p:cNvSpPr>
            <p:nvPr/>
          </p:nvSpPr>
          <p:spPr bwMode="auto">
            <a:xfrm>
              <a:off x="1694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7" name="Oval 20"/>
            <p:cNvSpPr>
              <a:spLocks noChangeArrowheads="1"/>
            </p:cNvSpPr>
            <p:nvPr/>
          </p:nvSpPr>
          <p:spPr bwMode="auto">
            <a:xfrm>
              <a:off x="1665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8" name="Oval 21"/>
            <p:cNvSpPr>
              <a:spLocks noChangeArrowheads="1"/>
            </p:cNvSpPr>
            <p:nvPr/>
          </p:nvSpPr>
          <p:spPr bwMode="auto">
            <a:xfrm>
              <a:off x="163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9" name="Oval 22"/>
            <p:cNvSpPr>
              <a:spLocks noChangeArrowheads="1"/>
            </p:cNvSpPr>
            <p:nvPr/>
          </p:nvSpPr>
          <p:spPr bwMode="auto">
            <a:xfrm>
              <a:off x="160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0" name="Oval 23"/>
            <p:cNvSpPr>
              <a:spLocks noChangeArrowheads="1"/>
            </p:cNvSpPr>
            <p:nvPr/>
          </p:nvSpPr>
          <p:spPr bwMode="auto">
            <a:xfrm>
              <a:off x="1577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1" name="Oval 24"/>
            <p:cNvSpPr>
              <a:spLocks noChangeArrowheads="1"/>
            </p:cNvSpPr>
            <p:nvPr/>
          </p:nvSpPr>
          <p:spPr bwMode="auto">
            <a:xfrm>
              <a:off x="1548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2" name="Oval 25"/>
            <p:cNvSpPr>
              <a:spLocks noChangeArrowheads="1"/>
            </p:cNvSpPr>
            <p:nvPr/>
          </p:nvSpPr>
          <p:spPr bwMode="auto">
            <a:xfrm>
              <a:off x="1519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Oval 26"/>
            <p:cNvSpPr>
              <a:spLocks noChangeArrowheads="1"/>
            </p:cNvSpPr>
            <p:nvPr/>
          </p:nvSpPr>
          <p:spPr bwMode="auto">
            <a:xfrm>
              <a:off x="1723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4" name="Oval 27"/>
            <p:cNvSpPr>
              <a:spLocks noChangeArrowheads="1"/>
            </p:cNvSpPr>
            <p:nvPr/>
          </p:nvSpPr>
          <p:spPr bwMode="auto">
            <a:xfrm>
              <a:off x="1840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5" name="Oval 28"/>
            <p:cNvSpPr>
              <a:spLocks noChangeArrowheads="1"/>
            </p:cNvSpPr>
            <p:nvPr/>
          </p:nvSpPr>
          <p:spPr bwMode="auto">
            <a:xfrm>
              <a:off x="1811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6" name="Oval 29"/>
            <p:cNvSpPr>
              <a:spLocks noChangeArrowheads="1"/>
            </p:cNvSpPr>
            <p:nvPr/>
          </p:nvSpPr>
          <p:spPr bwMode="auto">
            <a:xfrm>
              <a:off x="178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7" name="Oval 30"/>
            <p:cNvSpPr>
              <a:spLocks noChangeArrowheads="1"/>
            </p:cNvSpPr>
            <p:nvPr/>
          </p:nvSpPr>
          <p:spPr bwMode="auto">
            <a:xfrm>
              <a:off x="175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Oval 31"/>
            <p:cNvSpPr>
              <a:spLocks noChangeArrowheads="1"/>
            </p:cNvSpPr>
            <p:nvPr/>
          </p:nvSpPr>
          <p:spPr bwMode="auto">
            <a:xfrm>
              <a:off x="1694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9" name="Oval 32"/>
            <p:cNvSpPr>
              <a:spLocks noChangeArrowheads="1"/>
            </p:cNvSpPr>
            <p:nvPr/>
          </p:nvSpPr>
          <p:spPr bwMode="auto">
            <a:xfrm>
              <a:off x="1665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0" name="Oval 33"/>
            <p:cNvSpPr>
              <a:spLocks noChangeArrowheads="1"/>
            </p:cNvSpPr>
            <p:nvPr/>
          </p:nvSpPr>
          <p:spPr bwMode="auto">
            <a:xfrm>
              <a:off x="163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1" name="Oval 34"/>
            <p:cNvSpPr>
              <a:spLocks noChangeArrowheads="1"/>
            </p:cNvSpPr>
            <p:nvPr/>
          </p:nvSpPr>
          <p:spPr bwMode="auto">
            <a:xfrm>
              <a:off x="160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2" name="Oval 35"/>
            <p:cNvSpPr>
              <a:spLocks noChangeArrowheads="1"/>
            </p:cNvSpPr>
            <p:nvPr/>
          </p:nvSpPr>
          <p:spPr bwMode="auto">
            <a:xfrm>
              <a:off x="1577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Oval 36"/>
            <p:cNvSpPr>
              <a:spLocks noChangeArrowheads="1"/>
            </p:cNvSpPr>
            <p:nvPr/>
          </p:nvSpPr>
          <p:spPr bwMode="auto">
            <a:xfrm>
              <a:off x="1548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4" name="Oval 37"/>
            <p:cNvSpPr>
              <a:spLocks noChangeArrowheads="1"/>
            </p:cNvSpPr>
            <p:nvPr/>
          </p:nvSpPr>
          <p:spPr bwMode="auto">
            <a:xfrm>
              <a:off x="1519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5" name="Oval 38"/>
            <p:cNvSpPr>
              <a:spLocks noChangeArrowheads="1"/>
            </p:cNvSpPr>
            <p:nvPr/>
          </p:nvSpPr>
          <p:spPr bwMode="auto">
            <a:xfrm>
              <a:off x="1723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6" name="Oval 39"/>
            <p:cNvSpPr>
              <a:spLocks noChangeArrowheads="1"/>
            </p:cNvSpPr>
            <p:nvPr/>
          </p:nvSpPr>
          <p:spPr bwMode="auto">
            <a:xfrm>
              <a:off x="1840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7" name="Oval 40"/>
            <p:cNvSpPr>
              <a:spLocks noChangeArrowheads="1"/>
            </p:cNvSpPr>
            <p:nvPr/>
          </p:nvSpPr>
          <p:spPr bwMode="auto">
            <a:xfrm>
              <a:off x="1811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Oval 41"/>
            <p:cNvSpPr>
              <a:spLocks noChangeArrowheads="1"/>
            </p:cNvSpPr>
            <p:nvPr/>
          </p:nvSpPr>
          <p:spPr bwMode="auto">
            <a:xfrm>
              <a:off x="178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9" name="Oval 42"/>
            <p:cNvSpPr>
              <a:spLocks noChangeArrowheads="1"/>
            </p:cNvSpPr>
            <p:nvPr/>
          </p:nvSpPr>
          <p:spPr bwMode="auto">
            <a:xfrm>
              <a:off x="175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0" name="Oval 43"/>
            <p:cNvSpPr>
              <a:spLocks noChangeArrowheads="1"/>
            </p:cNvSpPr>
            <p:nvPr/>
          </p:nvSpPr>
          <p:spPr bwMode="auto">
            <a:xfrm>
              <a:off x="1694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1" name="Oval 44"/>
            <p:cNvSpPr>
              <a:spLocks noChangeArrowheads="1"/>
            </p:cNvSpPr>
            <p:nvPr/>
          </p:nvSpPr>
          <p:spPr bwMode="auto">
            <a:xfrm>
              <a:off x="1665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2" name="Oval 45"/>
            <p:cNvSpPr>
              <a:spLocks noChangeArrowheads="1"/>
            </p:cNvSpPr>
            <p:nvPr/>
          </p:nvSpPr>
          <p:spPr bwMode="auto">
            <a:xfrm>
              <a:off x="163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Oval 46"/>
            <p:cNvSpPr>
              <a:spLocks noChangeArrowheads="1"/>
            </p:cNvSpPr>
            <p:nvPr/>
          </p:nvSpPr>
          <p:spPr bwMode="auto">
            <a:xfrm>
              <a:off x="160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4" name="Oval 47"/>
            <p:cNvSpPr>
              <a:spLocks noChangeArrowheads="1"/>
            </p:cNvSpPr>
            <p:nvPr/>
          </p:nvSpPr>
          <p:spPr bwMode="auto">
            <a:xfrm>
              <a:off x="1577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5" name="Oval 48"/>
            <p:cNvSpPr>
              <a:spLocks noChangeArrowheads="1"/>
            </p:cNvSpPr>
            <p:nvPr/>
          </p:nvSpPr>
          <p:spPr bwMode="auto">
            <a:xfrm>
              <a:off x="1548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6" name="Oval 49"/>
            <p:cNvSpPr>
              <a:spLocks noChangeArrowheads="1"/>
            </p:cNvSpPr>
            <p:nvPr/>
          </p:nvSpPr>
          <p:spPr bwMode="auto">
            <a:xfrm>
              <a:off x="1519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" name="Oval 50"/>
            <p:cNvSpPr>
              <a:spLocks noChangeArrowheads="1"/>
            </p:cNvSpPr>
            <p:nvPr/>
          </p:nvSpPr>
          <p:spPr bwMode="auto">
            <a:xfrm>
              <a:off x="1723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8" name="Oval 51"/>
            <p:cNvSpPr>
              <a:spLocks noChangeArrowheads="1"/>
            </p:cNvSpPr>
            <p:nvPr/>
          </p:nvSpPr>
          <p:spPr bwMode="auto">
            <a:xfrm>
              <a:off x="1840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Oval 52"/>
            <p:cNvSpPr>
              <a:spLocks noChangeArrowheads="1"/>
            </p:cNvSpPr>
            <p:nvPr/>
          </p:nvSpPr>
          <p:spPr bwMode="auto">
            <a:xfrm>
              <a:off x="1811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0" name="Oval 53"/>
            <p:cNvSpPr>
              <a:spLocks noChangeArrowheads="1"/>
            </p:cNvSpPr>
            <p:nvPr/>
          </p:nvSpPr>
          <p:spPr bwMode="auto">
            <a:xfrm>
              <a:off x="178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1" name="Oval 54"/>
            <p:cNvSpPr>
              <a:spLocks noChangeArrowheads="1"/>
            </p:cNvSpPr>
            <p:nvPr/>
          </p:nvSpPr>
          <p:spPr bwMode="auto">
            <a:xfrm>
              <a:off x="175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2" name="Oval 55"/>
            <p:cNvSpPr>
              <a:spLocks noChangeArrowheads="1"/>
            </p:cNvSpPr>
            <p:nvPr/>
          </p:nvSpPr>
          <p:spPr bwMode="auto">
            <a:xfrm>
              <a:off x="1694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3" name="Oval 56"/>
            <p:cNvSpPr>
              <a:spLocks noChangeArrowheads="1"/>
            </p:cNvSpPr>
            <p:nvPr/>
          </p:nvSpPr>
          <p:spPr bwMode="auto">
            <a:xfrm>
              <a:off x="1665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4" name="Oval 57"/>
            <p:cNvSpPr>
              <a:spLocks noChangeArrowheads="1"/>
            </p:cNvSpPr>
            <p:nvPr/>
          </p:nvSpPr>
          <p:spPr bwMode="auto">
            <a:xfrm>
              <a:off x="163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Oval 58"/>
            <p:cNvSpPr>
              <a:spLocks noChangeArrowheads="1"/>
            </p:cNvSpPr>
            <p:nvPr/>
          </p:nvSpPr>
          <p:spPr bwMode="auto">
            <a:xfrm>
              <a:off x="160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6" name="Oval 59"/>
            <p:cNvSpPr>
              <a:spLocks noChangeArrowheads="1"/>
            </p:cNvSpPr>
            <p:nvPr/>
          </p:nvSpPr>
          <p:spPr bwMode="auto">
            <a:xfrm>
              <a:off x="1577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" name="Oval 60"/>
            <p:cNvSpPr>
              <a:spLocks noChangeArrowheads="1"/>
            </p:cNvSpPr>
            <p:nvPr/>
          </p:nvSpPr>
          <p:spPr bwMode="auto">
            <a:xfrm>
              <a:off x="1548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8" name="Oval 61"/>
            <p:cNvSpPr>
              <a:spLocks noChangeArrowheads="1"/>
            </p:cNvSpPr>
            <p:nvPr/>
          </p:nvSpPr>
          <p:spPr bwMode="auto">
            <a:xfrm>
              <a:off x="1519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9" name="Oval 62"/>
            <p:cNvSpPr>
              <a:spLocks noChangeArrowheads="1"/>
            </p:cNvSpPr>
            <p:nvPr/>
          </p:nvSpPr>
          <p:spPr bwMode="auto">
            <a:xfrm>
              <a:off x="1723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Oval 63"/>
            <p:cNvSpPr>
              <a:spLocks noChangeArrowheads="1"/>
            </p:cNvSpPr>
            <p:nvPr/>
          </p:nvSpPr>
          <p:spPr bwMode="auto">
            <a:xfrm>
              <a:off x="1840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1" name="Oval 64"/>
            <p:cNvSpPr>
              <a:spLocks noChangeArrowheads="1"/>
            </p:cNvSpPr>
            <p:nvPr/>
          </p:nvSpPr>
          <p:spPr bwMode="auto">
            <a:xfrm>
              <a:off x="1811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2" name="Oval 65"/>
            <p:cNvSpPr>
              <a:spLocks noChangeArrowheads="1"/>
            </p:cNvSpPr>
            <p:nvPr/>
          </p:nvSpPr>
          <p:spPr bwMode="auto">
            <a:xfrm>
              <a:off x="178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3" name="Oval 66"/>
            <p:cNvSpPr>
              <a:spLocks noChangeArrowheads="1"/>
            </p:cNvSpPr>
            <p:nvPr/>
          </p:nvSpPr>
          <p:spPr bwMode="auto">
            <a:xfrm>
              <a:off x="175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4" name="Oval 67"/>
            <p:cNvSpPr>
              <a:spLocks noChangeArrowheads="1"/>
            </p:cNvSpPr>
            <p:nvPr/>
          </p:nvSpPr>
          <p:spPr bwMode="auto">
            <a:xfrm>
              <a:off x="1694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Oval 68"/>
            <p:cNvSpPr>
              <a:spLocks noChangeArrowheads="1"/>
            </p:cNvSpPr>
            <p:nvPr/>
          </p:nvSpPr>
          <p:spPr bwMode="auto">
            <a:xfrm>
              <a:off x="1665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6" name="Oval 69"/>
            <p:cNvSpPr>
              <a:spLocks noChangeArrowheads="1"/>
            </p:cNvSpPr>
            <p:nvPr/>
          </p:nvSpPr>
          <p:spPr bwMode="auto">
            <a:xfrm>
              <a:off x="163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7" name="Oval 70"/>
            <p:cNvSpPr>
              <a:spLocks noChangeArrowheads="1"/>
            </p:cNvSpPr>
            <p:nvPr/>
          </p:nvSpPr>
          <p:spPr bwMode="auto">
            <a:xfrm>
              <a:off x="160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" name="Oval 71"/>
            <p:cNvSpPr>
              <a:spLocks noChangeArrowheads="1"/>
            </p:cNvSpPr>
            <p:nvPr/>
          </p:nvSpPr>
          <p:spPr bwMode="auto">
            <a:xfrm>
              <a:off x="1577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9" name="Oval 72"/>
            <p:cNvSpPr>
              <a:spLocks noChangeArrowheads="1"/>
            </p:cNvSpPr>
            <p:nvPr/>
          </p:nvSpPr>
          <p:spPr bwMode="auto">
            <a:xfrm>
              <a:off x="1548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Oval 73"/>
            <p:cNvSpPr>
              <a:spLocks noChangeArrowheads="1"/>
            </p:cNvSpPr>
            <p:nvPr/>
          </p:nvSpPr>
          <p:spPr bwMode="auto">
            <a:xfrm>
              <a:off x="1519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1" name="Oval 74"/>
            <p:cNvSpPr>
              <a:spLocks noChangeArrowheads="1"/>
            </p:cNvSpPr>
            <p:nvPr/>
          </p:nvSpPr>
          <p:spPr bwMode="auto">
            <a:xfrm>
              <a:off x="1723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2" name="Oval 75"/>
            <p:cNvSpPr>
              <a:spLocks noChangeArrowheads="1"/>
            </p:cNvSpPr>
            <p:nvPr/>
          </p:nvSpPr>
          <p:spPr bwMode="auto">
            <a:xfrm>
              <a:off x="1840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3" name="Oval 76"/>
            <p:cNvSpPr>
              <a:spLocks noChangeArrowheads="1"/>
            </p:cNvSpPr>
            <p:nvPr/>
          </p:nvSpPr>
          <p:spPr bwMode="auto">
            <a:xfrm>
              <a:off x="1811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4" name="Oval 77"/>
            <p:cNvSpPr>
              <a:spLocks noChangeArrowheads="1"/>
            </p:cNvSpPr>
            <p:nvPr/>
          </p:nvSpPr>
          <p:spPr bwMode="auto">
            <a:xfrm>
              <a:off x="178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5" name="Oval 78"/>
            <p:cNvSpPr>
              <a:spLocks noChangeArrowheads="1"/>
            </p:cNvSpPr>
            <p:nvPr/>
          </p:nvSpPr>
          <p:spPr bwMode="auto">
            <a:xfrm>
              <a:off x="175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6" name="Oval 79"/>
            <p:cNvSpPr>
              <a:spLocks noChangeArrowheads="1"/>
            </p:cNvSpPr>
            <p:nvPr/>
          </p:nvSpPr>
          <p:spPr bwMode="auto">
            <a:xfrm>
              <a:off x="1694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7" name="Oval 80"/>
            <p:cNvSpPr>
              <a:spLocks noChangeArrowheads="1"/>
            </p:cNvSpPr>
            <p:nvPr/>
          </p:nvSpPr>
          <p:spPr bwMode="auto">
            <a:xfrm>
              <a:off x="1665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" name="Oval 81"/>
            <p:cNvSpPr>
              <a:spLocks noChangeArrowheads="1"/>
            </p:cNvSpPr>
            <p:nvPr/>
          </p:nvSpPr>
          <p:spPr bwMode="auto">
            <a:xfrm>
              <a:off x="163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9" name="Oval 82"/>
            <p:cNvSpPr>
              <a:spLocks noChangeArrowheads="1"/>
            </p:cNvSpPr>
            <p:nvPr/>
          </p:nvSpPr>
          <p:spPr bwMode="auto">
            <a:xfrm>
              <a:off x="160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0" name="Oval 83"/>
            <p:cNvSpPr>
              <a:spLocks noChangeArrowheads="1"/>
            </p:cNvSpPr>
            <p:nvPr/>
          </p:nvSpPr>
          <p:spPr bwMode="auto">
            <a:xfrm>
              <a:off x="1577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1" name="Oval 84"/>
            <p:cNvSpPr>
              <a:spLocks noChangeArrowheads="1"/>
            </p:cNvSpPr>
            <p:nvPr/>
          </p:nvSpPr>
          <p:spPr bwMode="auto">
            <a:xfrm>
              <a:off x="1548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Oval 85"/>
            <p:cNvSpPr>
              <a:spLocks noChangeArrowheads="1"/>
            </p:cNvSpPr>
            <p:nvPr/>
          </p:nvSpPr>
          <p:spPr bwMode="auto">
            <a:xfrm>
              <a:off x="1519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3" name="Oval 86"/>
            <p:cNvSpPr>
              <a:spLocks noChangeArrowheads="1"/>
            </p:cNvSpPr>
            <p:nvPr/>
          </p:nvSpPr>
          <p:spPr bwMode="auto">
            <a:xfrm>
              <a:off x="1723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4" name="Oval 87"/>
            <p:cNvSpPr>
              <a:spLocks noChangeArrowheads="1"/>
            </p:cNvSpPr>
            <p:nvPr/>
          </p:nvSpPr>
          <p:spPr bwMode="auto">
            <a:xfrm>
              <a:off x="1840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5" name="Oval 88"/>
            <p:cNvSpPr>
              <a:spLocks noChangeArrowheads="1"/>
            </p:cNvSpPr>
            <p:nvPr/>
          </p:nvSpPr>
          <p:spPr bwMode="auto">
            <a:xfrm>
              <a:off x="1811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6" name="Oval 89"/>
            <p:cNvSpPr>
              <a:spLocks noChangeArrowheads="1"/>
            </p:cNvSpPr>
            <p:nvPr/>
          </p:nvSpPr>
          <p:spPr bwMode="auto">
            <a:xfrm>
              <a:off x="178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Oval 90"/>
            <p:cNvSpPr>
              <a:spLocks noChangeArrowheads="1"/>
            </p:cNvSpPr>
            <p:nvPr/>
          </p:nvSpPr>
          <p:spPr bwMode="auto">
            <a:xfrm>
              <a:off x="175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8" name="Oval 91"/>
            <p:cNvSpPr>
              <a:spLocks noChangeArrowheads="1"/>
            </p:cNvSpPr>
            <p:nvPr/>
          </p:nvSpPr>
          <p:spPr bwMode="auto">
            <a:xfrm>
              <a:off x="1694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9" name="Oval 92"/>
            <p:cNvSpPr>
              <a:spLocks noChangeArrowheads="1"/>
            </p:cNvSpPr>
            <p:nvPr/>
          </p:nvSpPr>
          <p:spPr bwMode="auto">
            <a:xfrm>
              <a:off x="1665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0" name="Oval 93"/>
            <p:cNvSpPr>
              <a:spLocks noChangeArrowheads="1"/>
            </p:cNvSpPr>
            <p:nvPr/>
          </p:nvSpPr>
          <p:spPr bwMode="auto">
            <a:xfrm>
              <a:off x="163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1" name="Oval 94"/>
            <p:cNvSpPr>
              <a:spLocks noChangeArrowheads="1"/>
            </p:cNvSpPr>
            <p:nvPr/>
          </p:nvSpPr>
          <p:spPr bwMode="auto">
            <a:xfrm>
              <a:off x="160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Oval 95"/>
            <p:cNvSpPr>
              <a:spLocks noChangeArrowheads="1"/>
            </p:cNvSpPr>
            <p:nvPr/>
          </p:nvSpPr>
          <p:spPr bwMode="auto">
            <a:xfrm>
              <a:off x="1577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3" name="Oval 96"/>
            <p:cNvSpPr>
              <a:spLocks noChangeArrowheads="1"/>
            </p:cNvSpPr>
            <p:nvPr/>
          </p:nvSpPr>
          <p:spPr bwMode="auto">
            <a:xfrm>
              <a:off x="1548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4" name="Oval 97"/>
            <p:cNvSpPr>
              <a:spLocks noChangeArrowheads="1"/>
            </p:cNvSpPr>
            <p:nvPr/>
          </p:nvSpPr>
          <p:spPr bwMode="auto">
            <a:xfrm>
              <a:off x="1519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5" name="Oval 98"/>
            <p:cNvSpPr>
              <a:spLocks noChangeArrowheads="1"/>
            </p:cNvSpPr>
            <p:nvPr/>
          </p:nvSpPr>
          <p:spPr bwMode="auto">
            <a:xfrm>
              <a:off x="1723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76" name="Down Arrow 3775"/>
          <p:cNvSpPr/>
          <p:nvPr/>
        </p:nvSpPr>
        <p:spPr bwMode="auto">
          <a:xfrm rot="16200000">
            <a:off x="6543342" y="8354074"/>
            <a:ext cx="144016" cy="360040"/>
          </a:xfrm>
          <a:prstGeom prst="downArrow">
            <a:avLst>
              <a:gd name="adj1" fmla="val 50000"/>
              <a:gd name="adj2" fmla="val 6763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sp>
        <p:nvSpPr>
          <p:cNvPr id="3777" name="Text Box 324"/>
          <p:cNvSpPr txBox="1">
            <a:spLocks noChangeArrowheads="1"/>
          </p:cNvSpPr>
          <p:nvPr/>
        </p:nvSpPr>
        <p:spPr bwMode="auto">
          <a:xfrm>
            <a:off x="5083748" y="8157857"/>
            <a:ext cx="587453" cy="28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b="1" dirty="0" smtClean="0">
                <a:solidFill>
                  <a:srgbClr val="000000"/>
                </a:solidFill>
              </a:rPr>
              <a:t>QC</a:t>
            </a:r>
            <a:r>
              <a:rPr lang="en-GB" sz="1000" dirty="0" smtClean="0">
                <a:solidFill>
                  <a:srgbClr val="000000"/>
                </a:solidFill>
              </a:rPr>
              <a:t>: 5μL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779" name="Left Brace 3778"/>
          <p:cNvSpPr/>
          <p:nvPr/>
        </p:nvSpPr>
        <p:spPr>
          <a:xfrm>
            <a:off x="1508063" y="6865101"/>
            <a:ext cx="361540" cy="1946905"/>
          </a:xfrm>
          <a:prstGeom prst="leftBrace">
            <a:avLst>
              <a:gd name="adj1" fmla="val 2940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91" name="Straight Connector 3890"/>
          <p:cNvCxnSpPr>
            <a:stCxn id="3547" idx="4"/>
            <a:endCxn id="3988" idx="0"/>
          </p:cNvCxnSpPr>
          <p:nvPr/>
        </p:nvCxnSpPr>
        <p:spPr>
          <a:xfrm>
            <a:off x="3297350" y="8674558"/>
            <a:ext cx="41311" cy="875309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92" name="Group 3891"/>
          <p:cNvGrpSpPr/>
          <p:nvPr/>
        </p:nvGrpSpPr>
        <p:grpSpPr>
          <a:xfrm>
            <a:off x="3306911" y="9537167"/>
            <a:ext cx="574675" cy="412750"/>
            <a:chOff x="3218011" y="7775801"/>
            <a:chExt cx="574675" cy="412750"/>
          </a:xfrm>
        </p:grpSpPr>
        <p:sp>
          <p:nvSpPr>
            <p:cNvPr id="3893" name="AutoShape 2"/>
            <p:cNvSpPr>
              <a:spLocks noChangeArrowheads="1"/>
            </p:cNvSpPr>
            <p:nvPr/>
          </p:nvSpPr>
          <p:spPr bwMode="auto">
            <a:xfrm>
              <a:off x="3218011" y="7775801"/>
              <a:ext cx="574675" cy="41275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" name="Oval 3"/>
            <p:cNvSpPr>
              <a:spLocks noChangeArrowheads="1"/>
            </p:cNvSpPr>
            <p:nvPr/>
          </p:nvSpPr>
          <p:spPr bwMode="auto">
            <a:xfrm>
              <a:off x="3737124" y="78361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" name="Oval 4"/>
            <p:cNvSpPr>
              <a:spLocks noChangeArrowheads="1"/>
            </p:cNvSpPr>
            <p:nvPr/>
          </p:nvSpPr>
          <p:spPr bwMode="auto">
            <a:xfrm>
              <a:off x="3691086" y="78361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" name="Oval 5"/>
            <p:cNvSpPr>
              <a:spLocks noChangeArrowheads="1"/>
            </p:cNvSpPr>
            <p:nvPr/>
          </p:nvSpPr>
          <p:spPr bwMode="auto">
            <a:xfrm>
              <a:off x="3645049" y="78361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7" name="Oval 6"/>
            <p:cNvSpPr>
              <a:spLocks noChangeArrowheads="1"/>
            </p:cNvSpPr>
            <p:nvPr/>
          </p:nvSpPr>
          <p:spPr bwMode="auto">
            <a:xfrm>
              <a:off x="3597424" y="78361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Oval 7"/>
            <p:cNvSpPr>
              <a:spLocks noChangeArrowheads="1"/>
            </p:cNvSpPr>
            <p:nvPr/>
          </p:nvSpPr>
          <p:spPr bwMode="auto">
            <a:xfrm>
              <a:off x="3505349" y="78361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" name="Oval 8"/>
            <p:cNvSpPr>
              <a:spLocks noChangeArrowheads="1"/>
            </p:cNvSpPr>
            <p:nvPr/>
          </p:nvSpPr>
          <p:spPr bwMode="auto">
            <a:xfrm>
              <a:off x="3459311" y="78361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0" name="Oval 9"/>
            <p:cNvSpPr>
              <a:spLocks noChangeArrowheads="1"/>
            </p:cNvSpPr>
            <p:nvPr/>
          </p:nvSpPr>
          <p:spPr bwMode="auto">
            <a:xfrm>
              <a:off x="3413274" y="7836126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" name="Oval 10"/>
            <p:cNvSpPr>
              <a:spLocks noChangeArrowheads="1"/>
            </p:cNvSpPr>
            <p:nvPr/>
          </p:nvSpPr>
          <p:spPr bwMode="auto">
            <a:xfrm>
              <a:off x="3365649" y="7836126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" name="Oval 11"/>
            <p:cNvSpPr>
              <a:spLocks noChangeArrowheads="1"/>
            </p:cNvSpPr>
            <p:nvPr/>
          </p:nvSpPr>
          <p:spPr bwMode="auto">
            <a:xfrm>
              <a:off x="3319611" y="7836126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Oval 12"/>
            <p:cNvSpPr>
              <a:spLocks noChangeArrowheads="1"/>
            </p:cNvSpPr>
            <p:nvPr/>
          </p:nvSpPr>
          <p:spPr bwMode="auto">
            <a:xfrm>
              <a:off x="3273574" y="7836126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4" name="Oval 13"/>
            <p:cNvSpPr>
              <a:spLocks noChangeArrowheads="1"/>
            </p:cNvSpPr>
            <p:nvPr/>
          </p:nvSpPr>
          <p:spPr bwMode="auto">
            <a:xfrm>
              <a:off x="3227536" y="7836126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5" name="Oval 14"/>
            <p:cNvSpPr>
              <a:spLocks noChangeArrowheads="1"/>
            </p:cNvSpPr>
            <p:nvPr/>
          </p:nvSpPr>
          <p:spPr bwMode="auto">
            <a:xfrm>
              <a:off x="3551386" y="78361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6" name="Oval 15"/>
            <p:cNvSpPr>
              <a:spLocks noChangeArrowheads="1"/>
            </p:cNvSpPr>
            <p:nvPr/>
          </p:nvSpPr>
          <p:spPr bwMode="auto">
            <a:xfrm>
              <a:off x="3737124" y="81250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7" name="Oval 16"/>
            <p:cNvSpPr>
              <a:spLocks noChangeArrowheads="1"/>
            </p:cNvSpPr>
            <p:nvPr/>
          </p:nvSpPr>
          <p:spPr bwMode="auto">
            <a:xfrm>
              <a:off x="3691086" y="81250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Oval 17"/>
            <p:cNvSpPr>
              <a:spLocks noChangeArrowheads="1"/>
            </p:cNvSpPr>
            <p:nvPr/>
          </p:nvSpPr>
          <p:spPr bwMode="auto">
            <a:xfrm>
              <a:off x="3645049" y="81250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9" name="Oval 18"/>
            <p:cNvSpPr>
              <a:spLocks noChangeArrowheads="1"/>
            </p:cNvSpPr>
            <p:nvPr/>
          </p:nvSpPr>
          <p:spPr bwMode="auto">
            <a:xfrm>
              <a:off x="3597424" y="81250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0" name="Oval 19"/>
            <p:cNvSpPr>
              <a:spLocks noChangeArrowheads="1"/>
            </p:cNvSpPr>
            <p:nvPr/>
          </p:nvSpPr>
          <p:spPr bwMode="auto">
            <a:xfrm>
              <a:off x="3505349" y="81250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" name="Oval 20"/>
            <p:cNvSpPr>
              <a:spLocks noChangeArrowheads="1"/>
            </p:cNvSpPr>
            <p:nvPr/>
          </p:nvSpPr>
          <p:spPr bwMode="auto">
            <a:xfrm>
              <a:off x="3459311" y="81250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2" name="Oval 21"/>
            <p:cNvSpPr>
              <a:spLocks noChangeArrowheads="1"/>
            </p:cNvSpPr>
            <p:nvPr/>
          </p:nvSpPr>
          <p:spPr bwMode="auto">
            <a:xfrm>
              <a:off x="3413274" y="81250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Oval 22"/>
            <p:cNvSpPr>
              <a:spLocks noChangeArrowheads="1"/>
            </p:cNvSpPr>
            <p:nvPr/>
          </p:nvSpPr>
          <p:spPr bwMode="auto">
            <a:xfrm>
              <a:off x="3365649" y="81250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4" name="Oval 23"/>
            <p:cNvSpPr>
              <a:spLocks noChangeArrowheads="1"/>
            </p:cNvSpPr>
            <p:nvPr/>
          </p:nvSpPr>
          <p:spPr bwMode="auto">
            <a:xfrm>
              <a:off x="3319611" y="81250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5" name="Oval 24"/>
            <p:cNvSpPr>
              <a:spLocks noChangeArrowheads="1"/>
            </p:cNvSpPr>
            <p:nvPr/>
          </p:nvSpPr>
          <p:spPr bwMode="auto">
            <a:xfrm>
              <a:off x="3273574" y="81250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6" name="Oval 25"/>
            <p:cNvSpPr>
              <a:spLocks noChangeArrowheads="1"/>
            </p:cNvSpPr>
            <p:nvPr/>
          </p:nvSpPr>
          <p:spPr bwMode="auto">
            <a:xfrm>
              <a:off x="3227536" y="81250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7" name="Oval 26"/>
            <p:cNvSpPr>
              <a:spLocks noChangeArrowheads="1"/>
            </p:cNvSpPr>
            <p:nvPr/>
          </p:nvSpPr>
          <p:spPr bwMode="auto">
            <a:xfrm>
              <a:off x="3551386" y="81250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Oval 27"/>
            <p:cNvSpPr>
              <a:spLocks noChangeArrowheads="1"/>
            </p:cNvSpPr>
            <p:nvPr/>
          </p:nvSpPr>
          <p:spPr bwMode="auto">
            <a:xfrm>
              <a:off x="3737124" y="80774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9" name="Oval 28"/>
            <p:cNvSpPr>
              <a:spLocks noChangeArrowheads="1"/>
            </p:cNvSpPr>
            <p:nvPr/>
          </p:nvSpPr>
          <p:spPr bwMode="auto">
            <a:xfrm>
              <a:off x="3691086" y="80774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0" name="Oval 29"/>
            <p:cNvSpPr>
              <a:spLocks noChangeArrowheads="1"/>
            </p:cNvSpPr>
            <p:nvPr/>
          </p:nvSpPr>
          <p:spPr bwMode="auto">
            <a:xfrm>
              <a:off x="3645049" y="80774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1" name="Oval 30"/>
            <p:cNvSpPr>
              <a:spLocks noChangeArrowheads="1"/>
            </p:cNvSpPr>
            <p:nvPr/>
          </p:nvSpPr>
          <p:spPr bwMode="auto">
            <a:xfrm>
              <a:off x="3597424" y="80774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" name="Oval 31"/>
            <p:cNvSpPr>
              <a:spLocks noChangeArrowheads="1"/>
            </p:cNvSpPr>
            <p:nvPr/>
          </p:nvSpPr>
          <p:spPr bwMode="auto">
            <a:xfrm>
              <a:off x="3505349" y="80774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3" name="Oval 32"/>
            <p:cNvSpPr>
              <a:spLocks noChangeArrowheads="1"/>
            </p:cNvSpPr>
            <p:nvPr/>
          </p:nvSpPr>
          <p:spPr bwMode="auto">
            <a:xfrm>
              <a:off x="3459311" y="80774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4" name="Oval 33"/>
            <p:cNvSpPr>
              <a:spLocks noChangeArrowheads="1"/>
            </p:cNvSpPr>
            <p:nvPr/>
          </p:nvSpPr>
          <p:spPr bwMode="auto">
            <a:xfrm>
              <a:off x="3413274" y="80774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5" name="Oval 34"/>
            <p:cNvSpPr>
              <a:spLocks noChangeArrowheads="1"/>
            </p:cNvSpPr>
            <p:nvPr/>
          </p:nvSpPr>
          <p:spPr bwMode="auto">
            <a:xfrm>
              <a:off x="3365649" y="80774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6" name="Oval 35"/>
            <p:cNvSpPr>
              <a:spLocks noChangeArrowheads="1"/>
            </p:cNvSpPr>
            <p:nvPr/>
          </p:nvSpPr>
          <p:spPr bwMode="auto">
            <a:xfrm>
              <a:off x="3319611" y="80774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7" name="Oval 36"/>
            <p:cNvSpPr>
              <a:spLocks noChangeArrowheads="1"/>
            </p:cNvSpPr>
            <p:nvPr/>
          </p:nvSpPr>
          <p:spPr bwMode="auto">
            <a:xfrm>
              <a:off x="3273574" y="80774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8" name="Oval 37"/>
            <p:cNvSpPr>
              <a:spLocks noChangeArrowheads="1"/>
            </p:cNvSpPr>
            <p:nvPr/>
          </p:nvSpPr>
          <p:spPr bwMode="auto">
            <a:xfrm>
              <a:off x="3227536" y="80774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9" name="Oval 38"/>
            <p:cNvSpPr>
              <a:spLocks noChangeArrowheads="1"/>
            </p:cNvSpPr>
            <p:nvPr/>
          </p:nvSpPr>
          <p:spPr bwMode="auto">
            <a:xfrm>
              <a:off x="3551386" y="80774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0" name="Oval 39"/>
            <p:cNvSpPr>
              <a:spLocks noChangeArrowheads="1"/>
            </p:cNvSpPr>
            <p:nvPr/>
          </p:nvSpPr>
          <p:spPr bwMode="auto">
            <a:xfrm>
              <a:off x="3737124" y="80298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1" name="Oval 40"/>
            <p:cNvSpPr>
              <a:spLocks noChangeArrowheads="1"/>
            </p:cNvSpPr>
            <p:nvPr/>
          </p:nvSpPr>
          <p:spPr bwMode="auto">
            <a:xfrm>
              <a:off x="3691086" y="80298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2" name="Oval 41"/>
            <p:cNvSpPr>
              <a:spLocks noChangeArrowheads="1"/>
            </p:cNvSpPr>
            <p:nvPr/>
          </p:nvSpPr>
          <p:spPr bwMode="auto">
            <a:xfrm>
              <a:off x="3645049" y="80298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3" name="Oval 42"/>
            <p:cNvSpPr>
              <a:spLocks noChangeArrowheads="1"/>
            </p:cNvSpPr>
            <p:nvPr/>
          </p:nvSpPr>
          <p:spPr bwMode="auto">
            <a:xfrm>
              <a:off x="3597424" y="80298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4" name="Oval 43"/>
            <p:cNvSpPr>
              <a:spLocks noChangeArrowheads="1"/>
            </p:cNvSpPr>
            <p:nvPr/>
          </p:nvSpPr>
          <p:spPr bwMode="auto">
            <a:xfrm>
              <a:off x="3505349" y="80298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5" name="Oval 44"/>
            <p:cNvSpPr>
              <a:spLocks noChangeArrowheads="1"/>
            </p:cNvSpPr>
            <p:nvPr/>
          </p:nvSpPr>
          <p:spPr bwMode="auto">
            <a:xfrm>
              <a:off x="3459311" y="80298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6" name="Oval 45"/>
            <p:cNvSpPr>
              <a:spLocks noChangeArrowheads="1"/>
            </p:cNvSpPr>
            <p:nvPr/>
          </p:nvSpPr>
          <p:spPr bwMode="auto">
            <a:xfrm>
              <a:off x="3413274" y="80298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7" name="Oval 46"/>
            <p:cNvSpPr>
              <a:spLocks noChangeArrowheads="1"/>
            </p:cNvSpPr>
            <p:nvPr/>
          </p:nvSpPr>
          <p:spPr bwMode="auto">
            <a:xfrm>
              <a:off x="3365649" y="80298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8" name="Oval 47"/>
            <p:cNvSpPr>
              <a:spLocks noChangeArrowheads="1"/>
            </p:cNvSpPr>
            <p:nvPr/>
          </p:nvSpPr>
          <p:spPr bwMode="auto">
            <a:xfrm>
              <a:off x="3319611" y="80298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9" name="Oval 48"/>
            <p:cNvSpPr>
              <a:spLocks noChangeArrowheads="1"/>
            </p:cNvSpPr>
            <p:nvPr/>
          </p:nvSpPr>
          <p:spPr bwMode="auto">
            <a:xfrm>
              <a:off x="3273574" y="80298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0" name="Oval 49"/>
            <p:cNvSpPr>
              <a:spLocks noChangeArrowheads="1"/>
            </p:cNvSpPr>
            <p:nvPr/>
          </p:nvSpPr>
          <p:spPr bwMode="auto">
            <a:xfrm>
              <a:off x="3227536" y="80298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1" name="Oval 50"/>
            <p:cNvSpPr>
              <a:spLocks noChangeArrowheads="1"/>
            </p:cNvSpPr>
            <p:nvPr/>
          </p:nvSpPr>
          <p:spPr bwMode="auto">
            <a:xfrm>
              <a:off x="3551386" y="80298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" name="Oval 51"/>
            <p:cNvSpPr>
              <a:spLocks noChangeArrowheads="1"/>
            </p:cNvSpPr>
            <p:nvPr/>
          </p:nvSpPr>
          <p:spPr bwMode="auto">
            <a:xfrm>
              <a:off x="3737124" y="798058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3" name="Oval 52"/>
            <p:cNvSpPr>
              <a:spLocks noChangeArrowheads="1"/>
            </p:cNvSpPr>
            <p:nvPr/>
          </p:nvSpPr>
          <p:spPr bwMode="auto">
            <a:xfrm>
              <a:off x="3691086" y="798058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4" name="Oval 53"/>
            <p:cNvSpPr>
              <a:spLocks noChangeArrowheads="1"/>
            </p:cNvSpPr>
            <p:nvPr/>
          </p:nvSpPr>
          <p:spPr bwMode="auto">
            <a:xfrm>
              <a:off x="3645049" y="798058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5" name="Oval 54"/>
            <p:cNvSpPr>
              <a:spLocks noChangeArrowheads="1"/>
            </p:cNvSpPr>
            <p:nvPr/>
          </p:nvSpPr>
          <p:spPr bwMode="auto">
            <a:xfrm>
              <a:off x="3597424" y="798058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6" name="Oval 55"/>
            <p:cNvSpPr>
              <a:spLocks noChangeArrowheads="1"/>
            </p:cNvSpPr>
            <p:nvPr/>
          </p:nvSpPr>
          <p:spPr bwMode="auto">
            <a:xfrm>
              <a:off x="3505349" y="798058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7" name="Oval 56"/>
            <p:cNvSpPr>
              <a:spLocks noChangeArrowheads="1"/>
            </p:cNvSpPr>
            <p:nvPr/>
          </p:nvSpPr>
          <p:spPr bwMode="auto">
            <a:xfrm>
              <a:off x="3459311" y="798058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8" name="Oval 57"/>
            <p:cNvSpPr>
              <a:spLocks noChangeArrowheads="1"/>
            </p:cNvSpPr>
            <p:nvPr/>
          </p:nvSpPr>
          <p:spPr bwMode="auto">
            <a:xfrm>
              <a:off x="3413274" y="7980589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9" name="Oval 58"/>
            <p:cNvSpPr>
              <a:spLocks noChangeArrowheads="1"/>
            </p:cNvSpPr>
            <p:nvPr/>
          </p:nvSpPr>
          <p:spPr bwMode="auto">
            <a:xfrm>
              <a:off x="3365649" y="7980589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0" name="Oval 59"/>
            <p:cNvSpPr>
              <a:spLocks noChangeArrowheads="1"/>
            </p:cNvSpPr>
            <p:nvPr/>
          </p:nvSpPr>
          <p:spPr bwMode="auto">
            <a:xfrm>
              <a:off x="3319611" y="7980589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1" name="Oval 60"/>
            <p:cNvSpPr>
              <a:spLocks noChangeArrowheads="1"/>
            </p:cNvSpPr>
            <p:nvPr/>
          </p:nvSpPr>
          <p:spPr bwMode="auto">
            <a:xfrm>
              <a:off x="3273574" y="7980589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" name="Oval 61"/>
            <p:cNvSpPr>
              <a:spLocks noChangeArrowheads="1"/>
            </p:cNvSpPr>
            <p:nvPr/>
          </p:nvSpPr>
          <p:spPr bwMode="auto">
            <a:xfrm>
              <a:off x="3227536" y="7980589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3" name="Oval 62"/>
            <p:cNvSpPr>
              <a:spLocks noChangeArrowheads="1"/>
            </p:cNvSpPr>
            <p:nvPr/>
          </p:nvSpPr>
          <p:spPr bwMode="auto">
            <a:xfrm>
              <a:off x="3551386" y="798058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4" name="Oval 63"/>
            <p:cNvSpPr>
              <a:spLocks noChangeArrowheads="1"/>
            </p:cNvSpPr>
            <p:nvPr/>
          </p:nvSpPr>
          <p:spPr bwMode="auto">
            <a:xfrm>
              <a:off x="3737124" y="793296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5" name="Oval 64"/>
            <p:cNvSpPr>
              <a:spLocks noChangeArrowheads="1"/>
            </p:cNvSpPr>
            <p:nvPr/>
          </p:nvSpPr>
          <p:spPr bwMode="auto">
            <a:xfrm>
              <a:off x="3691086" y="793296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6" name="Oval 65"/>
            <p:cNvSpPr>
              <a:spLocks noChangeArrowheads="1"/>
            </p:cNvSpPr>
            <p:nvPr/>
          </p:nvSpPr>
          <p:spPr bwMode="auto">
            <a:xfrm>
              <a:off x="3645049" y="793296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7" name="Oval 66"/>
            <p:cNvSpPr>
              <a:spLocks noChangeArrowheads="1"/>
            </p:cNvSpPr>
            <p:nvPr/>
          </p:nvSpPr>
          <p:spPr bwMode="auto">
            <a:xfrm>
              <a:off x="3597424" y="793296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8" name="Oval 67"/>
            <p:cNvSpPr>
              <a:spLocks noChangeArrowheads="1"/>
            </p:cNvSpPr>
            <p:nvPr/>
          </p:nvSpPr>
          <p:spPr bwMode="auto">
            <a:xfrm>
              <a:off x="3505349" y="793296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9" name="Oval 68"/>
            <p:cNvSpPr>
              <a:spLocks noChangeArrowheads="1"/>
            </p:cNvSpPr>
            <p:nvPr/>
          </p:nvSpPr>
          <p:spPr bwMode="auto">
            <a:xfrm>
              <a:off x="3459311" y="793296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0" name="Oval 69"/>
            <p:cNvSpPr>
              <a:spLocks noChangeArrowheads="1"/>
            </p:cNvSpPr>
            <p:nvPr/>
          </p:nvSpPr>
          <p:spPr bwMode="auto">
            <a:xfrm>
              <a:off x="3413274" y="793296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1" name="Oval 70"/>
            <p:cNvSpPr>
              <a:spLocks noChangeArrowheads="1"/>
            </p:cNvSpPr>
            <p:nvPr/>
          </p:nvSpPr>
          <p:spPr bwMode="auto">
            <a:xfrm>
              <a:off x="3365649" y="793296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2" name="Oval 71"/>
            <p:cNvSpPr>
              <a:spLocks noChangeArrowheads="1"/>
            </p:cNvSpPr>
            <p:nvPr/>
          </p:nvSpPr>
          <p:spPr bwMode="auto">
            <a:xfrm>
              <a:off x="3319611" y="793296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" name="Oval 72"/>
            <p:cNvSpPr>
              <a:spLocks noChangeArrowheads="1"/>
            </p:cNvSpPr>
            <p:nvPr/>
          </p:nvSpPr>
          <p:spPr bwMode="auto">
            <a:xfrm>
              <a:off x="3273574" y="793296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4" name="Oval 73"/>
            <p:cNvSpPr>
              <a:spLocks noChangeArrowheads="1"/>
            </p:cNvSpPr>
            <p:nvPr/>
          </p:nvSpPr>
          <p:spPr bwMode="auto">
            <a:xfrm>
              <a:off x="3227536" y="793296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5" name="Oval 74"/>
            <p:cNvSpPr>
              <a:spLocks noChangeArrowheads="1"/>
            </p:cNvSpPr>
            <p:nvPr/>
          </p:nvSpPr>
          <p:spPr bwMode="auto">
            <a:xfrm>
              <a:off x="3551386" y="793296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6" name="Oval 75"/>
            <p:cNvSpPr>
              <a:spLocks noChangeArrowheads="1"/>
            </p:cNvSpPr>
            <p:nvPr/>
          </p:nvSpPr>
          <p:spPr bwMode="auto">
            <a:xfrm>
              <a:off x="3737124" y="78837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7" name="Oval 76"/>
            <p:cNvSpPr>
              <a:spLocks noChangeArrowheads="1"/>
            </p:cNvSpPr>
            <p:nvPr/>
          </p:nvSpPr>
          <p:spPr bwMode="auto">
            <a:xfrm>
              <a:off x="3691086" y="78837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8" name="Oval 77"/>
            <p:cNvSpPr>
              <a:spLocks noChangeArrowheads="1"/>
            </p:cNvSpPr>
            <p:nvPr/>
          </p:nvSpPr>
          <p:spPr bwMode="auto">
            <a:xfrm>
              <a:off x="3645049" y="78837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9" name="Oval 78"/>
            <p:cNvSpPr>
              <a:spLocks noChangeArrowheads="1"/>
            </p:cNvSpPr>
            <p:nvPr/>
          </p:nvSpPr>
          <p:spPr bwMode="auto">
            <a:xfrm>
              <a:off x="3597424" y="78837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0" name="Oval 79"/>
            <p:cNvSpPr>
              <a:spLocks noChangeArrowheads="1"/>
            </p:cNvSpPr>
            <p:nvPr/>
          </p:nvSpPr>
          <p:spPr bwMode="auto">
            <a:xfrm>
              <a:off x="3505349" y="78837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1" name="Oval 80"/>
            <p:cNvSpPr>
              <a:spLocks noChangeArrowheads="1"/>
            </p:cNvSpPr>
            <p:nvPr/>
          </p:nvSpPr>
          <p:spPr bwMode="auto">
            <a:xfrm>
              <a:off x="3459311" y="78837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2" name="Oval 81"/>
            <p:cNvSpPr>
              <a:spLocks noChangeArrowheads="1"/>
            </p:cNvSpPr>
            <p:nvPr/>
          </p:nvSpPr>
          <p:spPr bwMode="auto">
            <a:xfrm>
              <a:off x="3413274" y="7883751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" name="Oval 82"/>
            <p:cNvSpPr>
              <a:spLocks noChangeArrowheads="1"/>
            </p:cNvSpPr>
            <p:nvPr/>
          </p:nvSpPr>
          <p:spPr bwMode="auto">
            <a:xfrm>
              <a:off x="3365649" y="7883751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4" name="Oval 83"/>
            <p:cNvSpPr>
              <a:spLocks noChangeArrowheads="1"/>
            </p:cNvSpPr>
            <p:nvPr/>
          </p:nvSpPr>
          <p:spPr bwMode="auto">
            <a:xfrm>
              <a:off x="3319611" y="7883751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5" name="Oval 84"/>
            <p:cNvSpPr>
              <a:spLocks noChangeArrowheads="1"/>
            </p:cNvSpPr>
            <p:nvPr/>
          </p:nvSpPr>
          <p:spPr bwMode="auto">
            <a:xfrm>
              <a:off x="3273574" y="7883751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6" name="Oval 85"/>
            <p:cNvSpPr>
              <a:spLocks noChangeArrowheads="1"/>
            </p:cNvSpPr>
            <p:nvPr/>
          </p:nvSpPr>
          <p:spPr bwMode="auto">
            <a:xfrm>
              <a:off x="3227536" y="7883751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7" name="Oval 86"/>
            <p:cNvSpPr>
              <a:spLocks noChangeArrowheads="1"/>
            </p:cNvSpPr>
            <p:nvPr/>
          </p:nvSpPr>
          <p:spPr bwMode="auto">
            <a:xfrm>
              <a:off x="3551386" y="78837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8" name="Oval 87"/>
            <p:cNvSpPr>
              <a:spLocks noChangeArrowheads="1"/>
            </p:cNvSpPr>
            <p:nvPr/>
          </p:nvSpPr>
          <p:spPr bwMode="auto">
            <a:xfrm>
              <a:off x="3737124" y="77885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9" name="Oval 88"/>
            <p:cNvSpPr>
              <a:spLocks noChangeArrowheads="1"/>
            </p:cNvSpPr>
            <p:nvPr/>
          </p:nvSpPr>
          <p:spPr bwMode="auto">
            <a:xfrm>
              <a:off x="3691086" y="77885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0" name="Oval 89"/>
            <p:cNvSpPr>
              <a:spLocks noChangeArrowheads="1"/>
            </p:cNvSpPr>
            <p:nvPr/>
          </p:nvSpPr>
          <p:spPr bwMode="auto">
            <a:xfrm>
              <a:off x="3645049" y="77885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1" name="Oval 90"/>
            <p:cNvSpPr>
              <a:spLocks noChangeArrowheads="1"/>
            </p:cNvSpPr>
            <p:nvPr/>
          </p:nvSpPr>
          <p:spPr bwMode="auto">
            <a:xfrm>
              <a:off x="3597424" y="77885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2" name="Oval 91"/>
            <p:cNvSpPr>
              <a:spLocks noChangeArrowheads="1"/>
            </p:cNvSpPr>
            <p:nvPr/>
          </p:nvSpPr>
          <p:spPr bwMode="auto">
            <a:xfrm>
              <a:off x="3505349" y="77885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" name="Oval 92"/>
            <p:cNvSpPr>
              <a:spLocks noChangeArrowheads="1"/>
            </p:cNvSpPr>
            <p:nvPr/>
          </p:nvSpPr>
          <p:spPr bwMode="auto">
            <a:xfrm>
              <a:off x="3459311" y="77885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4" name="Oval 93"/>
            <p:cNvSpPr>
              <a:spLocks noChangeArrowheads="1"/>
            </p:cNvSpPr>
            <p:nvPr/>
          </p:nvSpPr>
          <p:spPr bwMode="auto">
            <a:xfrm>
              <a:off x="3413274" y="7788501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5" name="Oval 94"/>
            <p:cNvSpPr>
              <a:spLocks noChangeArrowheads="1"/>
            </p:cNvSpPr>
            <p:nvPr/>
          </p:nvSpPr>
          <p:spPr bwMode="auto">
            <a:xfrm>
              <a:off x="3365649" y="7788501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6" name="Oval 95"/>
            <p:cNvSpPr>
              <a:spLocks noChangeArrowheads="1"/>
            </p:cNvSpPr>
            <p:nvPr/>
          </p:nvSpPr>
          <p:spPr bwMode="auto">
            <a:xfrm>
              <a:off x="3319611" y="7788501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7" name="Oval 96"/>
            <p:cNvSpPr>
              <a:spLocks noChangeArrowheads="1"/>
            </p:cNvSpPr>
            <p:nvPr/>
          </p:nvSpPr>
          <p:spPr bwMode="auto">
            <a:xfrm>
              <a:off x="3273574" y="7788501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8" name="Oval 97"/>
            <p:cNvSpPr>
              <a:spLocks noChangeArrowheads="1"/>
            </p:cNvSpPr>
            <p:nvPr/>
          </p:nvSpPr>
          <p:spPr bwMode="auto">
            <a:xfrm>
              <a:off x="3227536" y="7788501"/>
              <a:ext cx="44450" cy="46038"/>
            </a:xfrm>
            <a:prstGeom prst="ellipse">
              <a:avLst/>
            </a:prstGeom>
            <a:solidFill>
              <a:srgbClr val="558ED5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9" name="Oval 98"/>
            <p:cNvSpPr>
              <a:spLocks noChangeArrowheads="1"/>
            </p:cNvSpPr>
            <p:nvPr/>
          </p:nvSpPr>
          <p:spPr bwMode="auto">
            <a:xfrm>
              <a:off x="3551386" y="77885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990" name="Straight Connector 3989"/>
          <p:cNvCxnSpPr>
            <a:stCxn id="3639" idx="3"/>
            <a:endCxn id="3988" idx="7"/>
          </p:cNvCxnSpPr>
          <p:nvPr/>
        </p:nvCxnSpPr>
        <p:spPr>
          <a:xfrm flipH="1">
            <a:off x="3354376" y="8524178"/>
            <a:ext cx="1332918" cy="1032431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1" name="Straight Connector 3990"/>
          <p:cNvCxnSpPr>
            <a:stCxn id="2274" idx="4"/>
            <a:endCxn id="3547" idx="0"/>
          </p:cNvCxnSpPr>
          <p:nvPr/>
        </p:nvCxnSpPr>
        <p:spPr>
          <a:xfrm flipH="1">
            <a:off x="3297350" y="7726568"/>
            <a:ext cx="5558" cy="547940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2" name="Straight Connector 3991"/>
          <p:cNvCxnSpPr>
            <a:stCxn id="2274" idx="2"/>
            <a:endCxn id="3570" idx="3"/>
          </p:cNvCxnSpPr>
          <p:nvPr/>
        </p:nvCxnSpPr>
        <p:spPr>
          <a:xfrm flipH="1" flipV="1">
            <a:off x="2447331" y="7636012"/>
            <a:ext cx="767470" cy="2450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93" name="Picture 3992" descr="bsd_cassette_dna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594" y="7650532"/>
            <a:ext cx="2747783" cy="523208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sp>
        <p:nvSpPr>
          <p:cNvPr id="3994" name="Text Box 324"/>
          <p:cNvSpPr txBox="1">
            <a:spLocks noChangeArrowheads="1"/>
          </p:cNvSpPr>
          <p:nvPr/>
        </p:nvSpPr>
        <p:spPr bwMode="auto">
          <a:xfrm>
            <a:off x="3408384" y="7939108"/>
            <a:ext cx="1083332" cy="437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one well to 10cm dish (no drugs)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995" name="Text Box 324"/>
          <p:cNvSpPr txBox="1">
            <a:spLocks noChangeArrowheads="1"/>
          </p:cNvSpPr>
          <p:nvPr/>
        </p:nvSpPr>
        <p:spPr bwMode="auto">
          <a:xfrm>
            <a:off x="233483" y="9850285"/>
            <a:ext cx="2112494" cy="420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Second allele deletion knockout</a:t>
            </a:r>
          </a:p>
          <a:p>
            <a:r>
              <a:rPr lang="en-GB" sz="1000" dirty="0" smtClean="0">
                <a:solidFill>
                  <a:srgbClr val="000000"/>
                </a:solidFill>
              </a:rPr>
              <a:t>(Archive ‘D’ and QC: Control plate)</a:t>
            </a:r>
            <a:endParaRPr lang="en-GB" sz="1000" dirty="0">
              <a:solidFill>
                <a:srgbClr val="000000"/>
              </a:solidFill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265783" y="9268070"/>
            <a:ext cx="2134060" cy="642732"/>
            <a:chOff x="265783" y="9344270"/>
            <a:chExt cx="2134060" cy="642732"/>
          </a:xfrm>
        </p:grpSpPr>
        <p:sp>
          <p:nvSpPr>
            <p:cNvPr id="3997" name="AutoShape 171"/>
            <p:cNvSpPr>
              <a:spLocks noChangeArrowheads="1"/>
            </p:cNvSpPr>
            <p:nvPr/>
          </p:nvSpPr>
          <p:spPr bwMode="auto">
            <a:xfrm>
              <a:off x="265783" y="9344270"/>
              <a:ext cx="2134060" cy="64273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998" name="Line 180"/>
            <p:cNvSpPr>
              <a:spLocks noChangeShapeType="1"/>
            </p:cNvSpPr>
            <p:nvPr/>
          </p:nvSpPr>
          <p:spPr bwMode="auto">
            <a:xfrm>
              <a:off x="505162" y="9515355"/>
              <a:ext cx="1704375" cy="119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" name="Oval 181"/>
            <p:cNvSpPr>
              <a:spLocks noChangeArrowheads="1"/>
            </p:cNvSpPr>
            <p:nvPr/>
          </p:nvSpPr>
          <p:spPr bwMode="auto">
            <a:xfrm>
              <a:off x="416591" y="9471070"/>
              <a:ext cx="89767" cy="8976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000" name="Line 163"/>
            <p:cNvSpPr>
              <a:spLocks noChangeShapeType="1"/>
            </p:cNvSpPr>
            <p:nvPr/>
          </p:nvSpPr>
          <p:spPr bwMode="auto">
            <a:xfrm>
              <a:off x="511266" y="9773609"/>
              <a:ext cx="1697311" cy="11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1" name="Oval 164"/>
            <p:cNvSpPr>
              <a:spLocks noChangeArrowheads="1"/>
            </p:cNvSpPr>
            <p:nvPr/>
          </p:nvSpPr>
          <p:spPr bwMode="auto">
            <a:xfrm>
              <a:off x="423063" y="9729508"/>
              <a:ext cx="89395" cy="89395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002" name="AutoShape 165"/>
            <p:cNvSpPr>
              <a:spLocks noChangeArrowheads="1"/>
            </p:cNvSpPr>
            <p:nvPr/>
          </p:nvSpPr>
          <p:spPr bwMode="auto">
            <a:xfrm rot="5400000">
              <a:off x="1331315" y="9743811"/>
              <a:ext cx="206204" cy="6078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003" name="Rectangle 167"/>
            <p:cNvSpPr>
              <a:spLocks noChangeArrowheads="1"/>
            </p:cNvSpPr>
            <p:nvPr/>
          </p:nvSpPr>
          <p:spPr bwMode="auto">
            <a:xfrm>
              <a:off x="1510105" y="9688982"/>
              <a:ext cx="60789" cy="17044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4004" name="AutoShape 168"/>
            <p:cNvSpPr>
              <a:spLocks noChangeArrowheads="1"/>
            </p:cNvSpPr>
            <p:nvPr/>
          </p:nvSpPr>
          <p:spPr bwMode="auto">
            <a:xfrm rot="5400000">
              <a:off x="1566126" y="9743811"/>
              <a:ext cx="206204" cy="6078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006" name="Oval 4005"/>
            <p:cNvSpPr/>
            <p:nvPr/>
          </p:nvSpPr>
          <p:spPr bwMode="auto">
            <a:xfrm>
              <a:off x="1268849" y="9665636"/>
              <a:ext cx="79684" cy="217139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08" name="Rectangle 4007"/>
            <p:cNvSpPr/>
            <p:nvPr/>
          </p:nvSpPr>
          <p:spPr bwMode="auto">
            <a:xfrm>
              <a:off x="1247794" y="9407384"/>
              <a:ext cx="451829" cy="208785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 err="1"/>
                <a:t>B</a:t>
              </a:r>
              <a:r>
                <a:rPr lang="en-US" sz="1400" dirty="0" err="1" smtClean="0"/>
                <a:t>sd</a:t>
              </a:r>
              <a:endParaRPr lang="en-US" sz="1400" dirty="0"/>
            </a:p>
          </p:txBody>
        </p:sp>
        <p:sp>
          <p:nvSpPr>
            <p:cNvPr id="4009" name="Oval 4008"/>
            <p:cNvSpPr/>
            <p:nvPr/>
          </p:nvSpPr>
          <p:spPr bwMode="auto">
            <a:xfrm>
              <a:off x="1150311" y="9407384"/>
              <a:ext cx="79684" cy="217139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10" name="Oval 4009"/>
            <p:cNvSpPr/>
            <p:nvPr/>
          </p:nvSpPr>
          <p:spPr bwMode="auto">
            <a:xfrm>
              <a:off x="1721832" y="9407384"/>
              <a:ext cx="79684" cy="217139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011" name="TextBox 19"/>
          <p:cNvSpPr txBox="1">
            <a:spLocks noChangeArrowheads="1"/>
          </p:cNvSpPr>
          <p:nvPr/>
        </p:nvSpPr>
        <p:spPr bwMode="auto">
          <a:xfrm>
            <a:off x="289654" y="8932740"/>
            <a:ext cx="2088232" cy="32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GB" sz="1600" dirty="0" smtClean="0">
                <a:latin typeface="Calibri" charset="0"/>
              </a:rPr>
              <a:t>Genotype (</a:t>
            </a:r>
            <a:r>
              <a:rPr lang="en-GB" sz="1600" dirty="0">
                <a:latin typeface="Calibri" charset="0"/>
              </a:rPr>
              <a:t>+/- 4-OHT)</a:t>
            </a:r>
            <a:endParaRPr lang="en-US" sz="1600" dirty="0">
              <a:latin typeface="Calibri" charset="0"/>
            </a:endParaRPr>
          </a:p>
        </p:txBody>
      </p:sp>
      <p:grpSp>
        <p:nvGrpSpPr>
          <p:cNvPr id="4014" name="Group 4013"/>
          <p:cNvGrpSpPr/>
          <p:nvPr/>
        </p:nvGrpSpPr>
        <p:grpSpPr>
          <a:xfrm>
            <a:off x="4371540" y="9565717"/>
            <a:ext cx="288032" cy="288032"/>
            <a:chOff x="4371540" y="7838161"/>
            <a:chExt cx="288032" cy="288032"/>
          </a:xfrm>
        </p:grpSpPr>
        <p:sp>
          <p:nvSpPr>
            <p:cNvPr id="4015" name="AutoShape 2"/>
            <p:cNvSpPr>
              <a:spLocks noChangeArrowheads="1"/>
            </p:cNvSpPr>
            <p:nvPr/>
          </p:nvSpPr>
          <p:spPr bwMode="auto">
            <a:xfrm>
              <a:off x="4371540" y="7838161"/>
              <a:ext cx="288032" cy="288032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Oval 9"/>
            <p:cNvSpPr>
              <a:spLocks noChangeArrowheads="1"/>
            </p:cNvSpPr>
            <p:nvPr/>
          </p:nvSpPr>
          <p:spPr bwMode="auto">
            <a:xfrm>
              <a:off x="4586200" y="7910739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7" name="Oval 10"/>
            <p:cNvSpPr>
              <a:spLocks noChangeArrowheads="1"/>
            </p:cNvSpPr>
            <p:nvPr/>
          </p:nvSpPr>
          <p:spPr bwMode="auto">
            <a:xfrm>
              <a:off x="4538575" y="7910739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Oval 11"/>
            <p:cNvSpPr>
              <a:spLocks noChangeArrowheads="1"/>
            </p:cNvSpPr>
            <p:nvPr/>
          </p:nvSpPr>
          <p:spPr bwMode="auto">
            <a:xfrm>
              <a:off x="4492537" y="7910739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Oval 12"/>
            <p:cNvSpPr>
              <a:spLocks noChangeArrowheads="1"/>
            </p:cNvSpPr>
            <p:nvPr/>
          </p:nvSpPr>
          <p:spPr bwMode="auto">
            <a:xfrm>
              <a:off x="4446500" y="7910739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0" name="Oval 13"/>
            <p:cNvSpPr>
              <a:spLocks noChangeArrowheads="1"/>
            </p:cNvSpPr>
            <p:nvPr/>
          </p:nvSpPr>
          <p:spPr bwMode="auto">
            <a:xfrm>
              <a:off x="4400462" y="7910739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1" name="Oval 57"/>
            <p:cNvSpPr>
              <a:spLocks noChangeArrowheads="1"/>
            </p:cNvSpPr>
            <p:nvPr/>
          </p:nvSpPr>
          <p:spPr bwMode="auto">
            <a:xfrm>
              <a:off x="4586200" y="8055202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2" name="Oval 58"/>
            <p:cNvSpPr>
              <a:spLocks noChangeArrowheads="1"/>
            </p:cNvSpPr>
            <p:nvPr/>
          </p:nvSpPr>
          <p:spPr bwMode="auto">
            <a:xfrm>
              <a:off x="4538575" y="8055202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3" name="Oval 59"/>
            <p:cNvSpPr>
              <a:spLocks noChangeArrowheads="1"/>
            </p:cNvSpPr>
            <p:nvPr/>
          </p:nvSpPr>
          <p:spPr bwMode="auto">
            <a:xfrm>
              <a:off x="4492537" y="8055202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4" name="Oval 60"/>
            <p:cNvSpPr>
              <a:spLocks noChangeArrowheads="1"/>
            </p:cNvSpPr>
            <p:nvPr/>
          </p:nvSpPr>
          <p:spPr bwMode="auto">
            <a:xfrm>
              <a:off x="4446500" y="8055202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5" name="Oval 61"/>
            <p:cNvSpPr>
              <a:spLocks noChangeArrowheads="1"/>
            </p:cNvSpPr>
            <p:nvPr/>
          </p:nvSpPr>
          <p:spPr bwMode="auto">
            <a:xfrm>
              <a:off x="4400462" y="8055202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6" name="Oval 69"/>
            <p:cNvSpPr>
              <a:spLocks noChangeArrowheads="1"/>
            </p:cNvSpPr>
            <p:nvPr/>
          </p:nvSpPr>
          <p:spPr bwMode="auto">
            <a:xfrm>
              <a:off x="4586200" y="800757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7" name="Oval 70"/>
            <p:cNvSpPr>
              <a:spLocks noChangeArrowheads="1"/>
            </p:cNvSpPr>
            <p:nvPr/>
          </p:nvSpPr>
          <p:spPr bwMode="auto">
            <a:xfrm>
              <a:off x="4538575" y="800757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8" name="Oval 71"/>
            <p:cNvSpPr>
              <a:spLocks noChangeArrowheads="1"/>
            </p:cNvSpPr>
            <p:nvPr/>
          </p:nvSpPr>
          <p:spPr bwMode="auto">
            <a:xfrm>
              <a:off x="4492537" y="800757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9" name="Oval 72"/>
            <p:cNvSpPr>
              <a:spLocks noChangeArrowheads="1"/>
            </p:cNvSpPr>
            <p:nvPr/>
          </p:nvSpPr>
          <p:spPr bwMode="auto">
            <a:xfrm>
              <a:off x="4446500" y="800757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0" name="Oval 73"/>
            <p:cNvSpPr>
              <a:spLocks noChangeArrowheads="1"/>
            </p:cNvSpPr>
            <p:nvPr/>
          </p:nvSpPr>
          <p:spPr bwMode="auto">
            <a:xfrm>
              <a:off x="4400462" y="800757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1" name="Oval 81"/>
            <p:cNvSpPr>
              <a:spLocks noChangeArrowheads="1"/>
            </p:cNvSpPr>
            <p:nvPr/>
          </p:nvSpPr>
          <p:spPr bwMode="auto">
            <a:xfrm>
              <a:off x="4586200" y="795836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2" name="Oval 82"/>
            <p:cNvSpPr>
              <a:spLocks noChangeArrowheads="1"/>
            </p:cNvSpPr>
            <p:nvPr/>
          </p:nvSpPr>
          <p:spPr bwMode="auto">
            <a:xfrm>
              <a:off x="4538575" y="795836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3" name="Oval 83"/>
            <p:cNvSpPr>
              <a:spLocks noChangeArrowheads="1"/>
            </p:cNvSpPr>
            <p:nvPr/>
          </p:nvSpPr>
          <p:spPr bwMode="auto">
            <a:xfrm>
              <a:off x="4492537" y="795836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4" name="Oval 84"/>
            <p:cNvSpPr>
              <a:spLocks noChangeArrowheads="1"/>
            </p:cNvSpPr>
            <p:nvPr/>
          </p:nvSpPr>
          <p:spPr bwMode="auto">
            <a:xfrm>
              <a:off x="4446500" y="795836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5" name="Oval 85"/>
            <p:cNvSpPr>
              <a:spLocks noChangeArrowheads="1"/>
            </p:cNvSpPr>
            <p:nvPr/>
          </p:nvSpPr>
          <p:spPr bwMode="auto">
            <a:xfrm>
              <a:off x="4400462" y="795836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6" name="Oval 93"/>
            <p:cNvSpPr>
              <a:spLocks noChangeArrowheads="1"/>
            </p:cNvSpPr>
            <p:nvPr/>
          </p:nvSpPr>
          <p:spPr bwMode="auto">
            <a:xfrm>
              <a:off x="4586200" y="786311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7" name="Oval 94"/>
            <p:cNvSpPr>
              <a:spLocks noChangeArrowheads="1"/>
            </p:cNvSpPr>
            <p:nvPr/>
          </p:nvSpPr>
          <p:spPr bwMode="auto">
            <a:xfrm>
              <a:off x="4538575" y="786311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8" name="Oval 95"/>
            <p:cNvSpPr>
              <a:spLocks noChangeArrowheads="1"/>
            </p:cNvSpPr>
            <p:nvPr/>
          </p:nvSpPr>
          <p:spPr bwMode="auto">
            <a:xfrm>
              <a:off x="4492537" y="786311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9" name="Oval 96"/>
            <p:cNvSpPr>
              <a:spLocks noChangeArrowheads="1"/>
            </p:cNvSpPr>
            <p:nvPr/>
          </p:nvSpPr>
          <p:spPr bwMode="auto">
            <a:xfrm>
              <a:off x="4446500" y="786311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0" name="Oval 97"/>
            <p:cNvSpPr>
              <a:spLocks noChangeArrowheads="1"/>
            </p:cNvSpPr>
            <p:nvPr/>
          </p:nvSpPr>
          <p:spPr bwMode="auto">
            <a:xfrm>
              <a:off x="4400462" y="7863114"/>
              <a:ext cx="44450" cy="4603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41" name="Down Arrow 4040"/>
          <p:cNvSpPr/>
          <p:nvPr/>
        </p:nvSpPr>
        <p:spPr bwMode="auto">
          <a:xfrm rot="16200000">
            <a:off x="4034118" y="9529714"/>
            <a:ext cx="144016" cy="360040"/>
          </a:xfrm>
          <a:prstGeom prst="downArrow">
            <a:avLst>
              <a:gd name="adj1" fmla="val 50000"/>
              <a:gd name="adj2" fmla="val 6763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sp>
        <p:nvSpPr>
          <p:cNvPr id="4042" name="Text Box 324"/>
          <p:cNvSpPr txBox="1">
            <a:spLocks noChangeArrowheads="1"/>
          </p:cNvSpPr>
          <p:nvPr/>
        </p:nvSpPr>
        <p:spPr bwMode="auto">
          <a:xfrm>
            <a:off x="6132552" y="8932857"/>
            <a:ext cx="3039082" cy="818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400" b="1" u="sng" dirty="0" smtClean="0">
                <a:solidFill>
                  <a:srgbClr val="000000"/>
                </a:solidFill>
              </a:rPr>
              <a:t>SECOND ELECTROPORATION</a:t>
            </a:r>
            <a:r>
              <a:rPr lang="en-GB" sz="1400" u="sng" dirty="0" smtClean="0">
                <a:solidFill>
                  <a:srgbClr val="000000"/>
                </a:solidFill>
              </a:rPr>
              <a:t>:</a:t>
            </a:r>
            <a:endParaRPr lang="en-GB" sz="1000" u="sng" dirty="0">
              <a:solidFill>
                <a:srgbClr val="000000"/>
              </a:solidFill>
            </a:endParaRPr>
          </a:p>
          <a:p>
            <a:r>
              <a:rPr lang="en-GB" sz="1000" dirty="0" smtClean="0">
                <a:solidFill>
                  <a:srgbClr val="000000"/>
                </a:solidFill>
              </a:rPr>
              <a:t>Target 2</a:t>
            </a:r>
            <a:r>
              <a:rPr lang="en-GB" sz="1000" baseline="30000" dirty="0" smtClean="0">
                <a:solidFill>
                  <a:srgbClr val="000000"/>
                </a:solidFill>
              </a:rPr>
              <a:t>nd</a:t>
            </a:r>
            <a:r>
              <a:rPr lang="en-GB" sz="1000" dirty="0" smtClean="0">
                <a:solidFill>
                  <a:srgbClr val="000000"/>
                </a:solidFill>
              </a:rPr>
              <a:t> allele. </a:t>
            </a:r>
            <a:r>
              <a:rPr lang="en-GB" sz="1000" b="1" dirty="0" smtClean="0">
                <a:solidFill>
                  <a:srgbClr val="000000"/>
                </a:solidFill>
              </a:rPr>
              <a:t>One</a:t>
            </a:r>
            <a:r>
              <a:rPr lang="en-GB" sz="1000" dirty="0" smtClean="0">
                <a:solidFill>
                  <a:srgbClr val="000000"/>
                </a:solidFill>
              </a:rPr>
              <a:t> 10cm dish per gene (i.e. per </a:t>
            </a:r>
            <a:r>
              <a:rPr lang="en-GB" sz="1000" b="1" dirty="0" smtClean="0">
                <a:solidFill>
                  <a:srgbClr val="000000"/>
                </a:solidFill>
              </a:rPr>
              <a:t>one</a:t>
            </a:r>
            <a:r>
              <a:rPr lang="en-GB" sz="1000" dirty="0" smtClean="0">
                <a:solidFill>
                  <a:srgbClr val="000000"/>
                </a:solidFill>
              </a:rPr>
              <a:t> cuvette well). ‘A01’ is the well id in the cuvette (‘A01’ to ‘E05’) i.e. not related to FEP/XEP numbers. </a:t>
            </a:r>
          </a:p>
          <a:p>
            <a:endParaRPr lang="en-GB" sz="1000" dirty="0" smtClean="0">
              <a:solidFill>
                <a:srgbClr val="000000"/>
              </a:solidFill>
            </a:endParaRPr>
          </a:p>
        </p:txBody>
      </p:sp>
      <p:sp>
        <p:nvSpPr>
          <p:cNvPr id="4169" name="Text Box 324"/>
          <p:cNvSpPr txBox="1">
            <a:spLocks noChangeArrowheads="1"/>
          </p:cNvSpPr>
          <p:nvPr/>
        </p:nvSpPr>
        <p:spPr bwMode="auto">
          <a:xfrm>
            <a:off x="6114114" y="10036415"/>
            <a:ext cx="3024336" cy="1389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24hrs no drugs, then </a:t>
            </a:r>
            <a:r>
              <a:rPr lang="en-GB" sz="1000" b="1" dirty="0" smtClean="0">
                <a:solidFill>
                  <a:srgbClr val="000000"/>
                </a:solidFill>
              </a:rPr>
              <a:t>Blasticidin </a:t>
            </a:r>
            <a:r>
              <a:rPr lang="en-GB" sz="1000" dirty="0" smtClean="0">
                <a:solidFill>
                  <a:srgbClr val="000000"/>
                </a:solidFill>
              </a:rPr>
              <a:t>at 15μg/ml for 7-10 days.</a:t>
            </a:r>
          </a:p>
          <a:p>
            <a:endParaRPr lang="en-GB" sz="1000" dirty="0">
              <a:solidFill>
                <a:srgbClr val="000000"/>
              </a:solidFill>
            </a:endParaRPr>
          </a:p>
          <a:p>
            <a:r>
              <a:rPr lang="en-GB" sz="1000" dirty="0">
                <a:solidFill>
                  <a:srgbClr val="000000"/>
                </a:solidFill>
              </a:rPr>
              <a:t>Pick 96 colonies into trypsin (round-bottomed wells)</a:t>
            </a:r>
          </a:p>
          <a:p>
            <a:r>
              <a:rPr lang="en-GB" sz="1000" dirty="0">
                <a:solidFill>
                  <a:srgbClr val="000000"/>
                </a:solidFill>
              </a:rPr>
              <a:t>Add media </a:t>
            </a:r>
            <a:r>
              <a:rPr lang="en-GB" sz="1000" dirty="0" smtClean="0">
                <a:solidFill>
                  <a:srgbClr val="000000"/>
                </a:solidFill>
              </a:rPr>
              <a:t>(</a:t>
            </a:r>
            <a:r>
              <a:rPr lang="en-GB" sz="1000" b="1" dirty="0" smtClean="0">
                <a:solidFill>
                  <a:srgbClr val="000000"/>
                </a:solidFill>
              </a:rPr>
              <a:t>Blasticidin</a:t>
            </a:r>
            <a:r>
              <a:rPr lang="en-GB" sz="1000" dirty="0" smtClean="0">
                <a:solidFill>
                  <a:srgbClr val="000000"/>
                </a:solidFill>
              </a:rPr>
              <a:t>) and </a:t>
            </a:r>
            <a:r>
              <a:rPr lang="en-GB" sz="1000" dirty="0">
                <a:solidFill>
                  <a:srgbClr val="000000"/>
                </a:solidFill>
              </a:rPr>
              <a:t>transfer to flat-bottomed wells plate</a:t>
            </a:r>
            <a:r>
              <a:rPr lang="en-GB" sz="1000" dirty="0" smtClean="0">
                <a:solidFill>
                  <a:srgbClr val="000000"/>
                </a:solidFill>
              </a:rPr>
              <a:t>.</a:t>
            </a:r>
          </a:p>
          <a:p>
            <a:endParaRPr lang="en-GB" sz="1000" dirty="0">
              <a:solidFill>
                <a:srgbClr val="000000"/>
              </a:solidFill>
            </a:endParaRPr>
          </a:p>
          <a:p>
            <a:r>
              <a:rPr lang="en-GB" sz="1000" dirty="0">
                <a:solidFill>
                  <a:srgbClr val="000000"/>
                </a:solidFill>
              </a:rPr>
              <a:t>Grow for 2 days (</a:t>
            </a:r>
            <a:r>
              <a:rPr lang="en-GB" sz="1000" b="1" dirty="0">
                <a:solidFill>
                  <a:srgbClr val="000000"/>
                </a:solidFill>
              </a:rPr>
              <a:t>Blasticidin</a:t>
            </a:r>
            <a:r>
              <a:rPr lang="en-GB" sz="1000" dirty="0">
                <a:solidFill>
                  <a:srgbClr val="000000"/>
                </a:solidFill>
              </a:rPr>
              <a:t>) then split each 1:4 and keep 6 copies (4 no drugs, 2 Tamoxifen)</a:t>
            </a:r>
          </a:p>
          <a:p>
            <a:endParaRPr lang="en-GB" sz="1000" dirty="0" smtClean="0">
              <a:solidFill>
                <a:srgbClr val="000000"/>
              </a:solidFill>
            </a:endParaRPr>
          </a:p>
        </p:txBody>
      </p:sp>
      <p:sp>
        <p:nvSpPr>
          <p:cNvPr id="4170" name="Text Box 324"/>
          <p:cNvSpPr txBox="1">
            <a:spLocks noChangeArrowheads="1"/>
          </p:cNvSpPr>
          <p:nvPr/>
        </p:nvSpPr>
        <p:spPr bwMode="auto">
          <a:xfrm>
            <a:off x="4086835" y="9852068"/>
            <a:ext cx="842392" cy="299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5 x 5 cuvette</a:t>
            </a:r>
          </a:p>
        </p:txBody>
      </p:sp>
      <p:cxnSp>
        <p:nvCxnSpPr>
          <p:cNvPr id="4713" name="Straight Connector 4712"/>
          <p:cNvCxnSpPr>
            <a:stCxn id="4040" idx="6"/>
            <a:endCxn id="4828" idx="2"/>
          </p:cNvCxnSpPr>
          <p:nvPr/>
        </p:nvCxnSpPr>
        <p:spPr>
          <a:xfrm>
            <a:off x="4444912" y="9613689"/>
            <a:ext cx="929233" cy="100712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23" name="Group 1"/>
          <p:cNvGrpSpPr>
            <a:grpSpLocks/>
          </p:cNvGrpSpPr>
          <p:nvPr/>
        </p:nvGrpSpPr>
        <p:grpSpPr bwMode="auto">
          <a:xfrm>
            <a:off x="4371325" y="10595339"/>
            <a:ext cx="574675" cy="412750"/>
            <a:chOff x="1513" y="425"/>
            <a:chExt cx="362" cy="260"/>
          </a:xfrm>
        </p:grpSpPr>
        <p:sp>
          <p:nvSpPr>
            <p:cNvPr id="4724" name="AutoShape 2"/>
            <p:cNvSpPr>
              <a:spLocks noChangeArrowheads="1"/>
            </p:cNvSpPr>
            <p:nvPr/>
          </p:nvSpPr>
          <p:spPr bwMode="auto">
            <a:xfrm>
              <a:off x="1513" y="425"/>
              <a:ext cx="362" cy="26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5" name="Oval 3"/>
            <p:cNvSpPr>
              <a:spLocks noChangeArrowheads="1"/>
            </p:cNvSpPr>
            <p:nvPr/>
          </p:nvSpPr>
          <p:spPr bwMode="auto">
            <a:xfrm>
              <a:off x="1840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6" name="Oval 4"/>
            <p:cNvSpPr>
              <a:spLocks noChangeArrowheads="1"/>
            </p:cNvSpPr>
            <p:nvPr/>
          </p:nvSpPr>
          <p:spPr bwMode="auto">
            <a:xfrm>
              <a:off x="1811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7" name="Oval 5"/>
            <p:cNvSpPr>
              <a:spLocks noChangeArrowheads="1"/>
            </p:cNvSpPr>
            <p:nvPr/>
          </p:nvSpPr>
          <p:spPr bwMode="auto">
            <a:xfrm>
              <a:off x="178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8" name="Oval 6"/>
            <p:cNvSpPr>
              <a:spLocks noChangeArrowheads="1"/>
            </p:cNvSpPr>
            <p:nvPr/>
          </p:nvSpPr>
          <p:spPr bwMode="auto">
            <a:xfrm>
              <a:off x="175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9" name="Oval 7"/>
            <p:cNvSpPr>
              <a:spLocks noChangeArrowheads="1"/>
            </p:cNvSpPr>
            <p:nvPr/>
          </p:nvSpPr>
          <p:spPr bwMode="auto">
            <a:xfrm>
              <a:off x="1694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0" name="Oval 8"/>
            <p:cNvSpPr>
              <a:spLocks noChangeArrowheads="1"/>
            </p:cNvSpPr>
            <p:nvPr/>
          </p:nvSpPr>
          <p:spPr bwMode="auto">
            <a:xfrm>
              <a:off x="1665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1" name="Oval 9"/>
            <p:cNvSpPr>
              <a:spLocks noChangeArrowheads="1"/>
            </p:cNvSpPr>
            <p:nvPr/>
          </p:nvSpPr>
          <p:spPr bwMode="auto">
            <a:xfrm>
              <a:off x="163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2" name="Oval 10"/>
            <p:cNvSpPr>
              <a:spLocks noChangeArrowheads="1"/>
            </p:cNvSpPr>
            <p:nvPr/>
          </p:nvSpPr>
          <p:spPr bwMode="auto">
            <a:xfrm>
              <a:off x="160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3" name="Oval 11"/>
            <p:cNvSpPr>
              <a:spLocks noChangeArrowheads="1"/>
            </p:cNvSpPr>
            <p:nvPr/>
          </p:nvSpPr>
          <p:spPr bwMode="auto">
            <a:xfrm>
              <a:off x="1577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4" name="Oval 12"/>
            <p:cNvSpPr>
              <a:spLocks noChangeArrowheads="1"/>
            </p:cNvSpPr>
            <p:nvPr/>
          </p:nvSpPr>
          <p:spPr bwMode="auto">
            <a:xfrm>
              <a:off x="1548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5" name="Oval 13"/>
            <p:cNvSpPr>
              <a:spLocks noChangeArrowheads="1"/>
            </p:cNvSpPr>
            <p:nvPr/>
          </p:nvSpPr>
          <p:spPr bwMode="auto">
            <a:xfrm>
              <a:off x="1519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6" name="Oval 14"/>
            <p:cNvSpPr>
              <a:spLocks noChangeArrowheads="1"/>
            </p:cNvSpPr>
            <p:nvPr/>
          </p:nvSpPr>
          <p:spPr bwMode="auto">
            <a:xfrm>
              <a:off x="1723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7" name="Oval 15"/>
            <p:cNvSpPr>
              <a:spLocks noChangeArrowheads="1"/>
            </p:cNvSpPr>
            <p:nvPr/>
          </p:nvSpPr>
          <p:spPr bwMode="auto">
            <a:xfrm>
              <a:off x="1840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8" name="Oval 16"/>
            <p:cNvSpPr>
              <a:spLocks noChangeArrowheads="1"/>
            </p:cNvSpPr>
            <p:nvPr/>
          </p:nvSpPr>
          <p:spPr bwMode="auto">
            <a:xfrm>
              <a:off x="1811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9" name="Oval 17"/>
            <p:cNvSpPr>
              <a:spLocks noChangeArrowheads="1"/>
            </p:cNvSpPr>
            <p:nvPr/>
          </p:nvSpPr>
          <p:spPr bwMode="auto">
            <a:xfrm>
              <a:off x="178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0" name="Oval 18"/>
            <p:cNvSpPr>
              <a:spLocks noChangeArrowheads="1"/>
            </p:cNvSpPr>
            <p:nvPr/>
          </p:nvSpPr>
          <p:spPr bwMode="auto">
            <a:xfrm>
              <a:off x="175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1" name="Oval 19"/>
            <p:cNvSpPr>
              <a:spLocks noChangeArrowheads="1"/>
            </p:cNvSpPr>
            <p:nvPr/>
          </p:nvSpPr>
          <p:spPr bwMode="auto">
            <a:xfrm>
              <a:off x="1694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2" name="Oval 20"/>
            <p:cNvSpPr>
              <a:spLocks noChangeArrowheads="1"/>
            </p:cNvSpPr>
            <p:nvPr/>
          </p:nvSpPr>
          <p:spPr bwMode="auto">
            <a:xfrm>
              <a:off x="1665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" name="Oval 21"/>
            <p:cNvSpPr>
              <a:spLocks noChangeArrowheads="1"/>
            </p:cNvSpPr>
            <p:nvPr/>
          </p:nvSpPr>
          <p:spPr bwMode="auto">
            <a:xfrm>
              <a:off x="163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" name="Oval 22"/>
            <p:cNvSpPr>
              <a:spLocks noChangeArrowheads="1"/>
            </p:cNvSpPr>
            <p:nvPr/>
          </p:nvSpPr>
          <p:spPr bwMode="auto">
            <a:xfrm>
              <a:off x="160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5" name="Oval 23"/>
            <p:cNvSpPr>
              <a:spLocks noChangeArrowheads="1"/>
            </p:cNvSpPr>
            <p:nvPr/>
          </p:nvSpPr>
          <p:spPr bwMode="auto">
            <a:xfrm>
              <a:off x="1577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6" name="Oval 24"/>
            <p:cNvSpPr>
              <a:spLocks noChangeArrowheads="1"/>
            </p:cNvSpPr>
            <p:nvPr/>
          </p:nvSpPr>
          <p:spPr bwMode="auto">
            <a:xfrm>
              <a:off x="1548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7" name="Oval 25"/>
            <p:cNvSpPr>
              <a:spLocks noChangeArrowheads="1"/>
            </p:cNvSpPr>
            <p:nvPr/>
          </p:nvSpPr>
          <p:spPr bwMode="auto">
            <a:xfrm>
              <a:off x="1519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8" name="Oval 26"/>
            <p:cNvSpPr>
              <a:spLocks noChangeArrowheads="1"/>
            </p:cNvSpPr>
            <p:nvPr/>
          </p:nvSpPr>
          <p:spPr bwMode="auto">
            <a:xfrm>
              <a:off x="1723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9" name="Oval 27"/>
            <p:cNvSpPr>
              <a:spLocks noChangeArrowheads="1"/>
            </p:cNvSpPr>
            <p:nvPr/>
          </p:nvSpPr>
          <p:spPr bwMode="auto">
            <a:xfrm>
              <a:off x="1840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50" name="Oval 28"/>
            <p:cNvSpPr>
              <a:spLocks noChangeArrowheads="1"/>
            </p:cNvSpPr>
            <p:nvPr/>
          </p:nvSpPr>
          <p:spPr bwMode="auto">
            <a:xfrm>
              <a:off x="1811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51" name="Oval 29"/>
            <p:cNvSpPr>
              <a:spLocks noChangeArrowheads="1"/>
            </p:cNvSpPr>
            <p:nvPr/>
          </p:nvSpPr>
          <p:spPr bwMode="auto">
            <a:xfrm>
              <a:off x="178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52" name="Oval 30"/>
            <p:cNvSpPr>
              <a:spLocks noChangeArrowheads="1"/>
            </p:cNvSpPr>
            <p:nvPr/>
          </p:nvSpPr>
          <p:spPr bwMode="auto">
            <a:xfrm>
              <a:off x="175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53" name="Oval 31"/>
            <p:cNvSpPr>
              <a:spLocks noChangeArrowheads="1"/>
            </p:cNvSpPr>
            <p:nvPr/>
          </p:nvSpPr>
          <p:spPr bwMode="auto">
            <a:xfrm>
              <a:off x="1694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54" name="Oval 32"/>
            <p:cNvSpPr>
              <a:spLocks noChangeArrowheads="1"/>
            </p:cNvSpPr>
            <p:nvPr/>
          </p:nvSpPr>
          <p:spPr bwMode="auto">
            <a:xfrm>
              <a:off x="1665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55" name="Oval 33"/>
            <p:cNvSpPr>
              <a:spLocks noChangeArrowheads="1"/>
            </p:cNvSpPr>
            <p:nvPr/>
          </p:nvSpPr>
          <p:spPr bwMode="auto">
            <a:xfrm>
              <a:off x="163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56" name="Oval 34"/>
            <p:cNvSpPr>
              <a:spLocks noChangeArrowheads="1"/>
            </p:cNvSpPr>
            <p:nvPr/>
          </p:nvSpPr>
          <p:spPr bwMode="auto">
            <a:xfrm>
              <a:off x="160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57" name="Oval 35"/>
            <p:cNvSpPr>
              <a:spLocks noChangeArrowheads="1"/>
            </p:cNvSpPr>
            <p:nvPr/>
          </p:nvSpPr>
          <p:spPr bwMode="auto">
            <a:xfrm>
              <a:off x="1577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58" name="Oval 36"/>
            <p:cNvSpPr>
              <a:spLocks noChangeArrowheads="1"/>
            </p:cNvSpPr>
            <p:nvPr/>
          </p:nvSpPr>
          <p:spPr bwMode="auto">
            <a:xfrm>
              <a:off x="1548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59" name="Oval 37"/>
            <p:cNvSpPr>
              <a:spLocks noChangeArrowheads="1"/>
            </p:cNvSpPr>
            <p:nvPr/>
          </p:nvSpPr>
          <p:spPr bwMode="auto">
            <a:xfrm>
              <a:off x="1519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0" name="Oval 38"/>
            <p:cNvSpPr>
              <a:spLocks noChangeArrowheads="1"/>
            </p:cNvSpPr>
            <p:nvPr/>
          </p:nvSpPr>
          <p:spPr bwMode="auto">
            <a:xfrm>
              <a:off x="1723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1" name="Oval 39"/>
            <p:cNvSpPr>
              <a:spLocks noChangeArrowheads="1"/>
            </p:cNvSpPr>
            <p:nvPr/>
          </p:nvSpPr>
          <p:spPr bwMode="auto">
            <a:xfrm>
              <a:off x="1840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2" name="Oval 40"/>
            <p:cNvSpPr>
              <a:spLocks noChangeArrowheads="1"/>
            </p:cNvSpPr>
            <p:nvPr/>
          </p:nvSpPr>
          <p:spPr bwMode="auto">
            <a:xfrm>
              <a:off x="1811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3" name="Oval 41"/>
            <p:cNvSpPr>
              <a:spLocks noChangeArrowheads="1"/>
            </p:cNvSpPr>
            <p:nvPr/>
          </p:nvSpPr>
          <p:spPr bwMode="auto">
            <a:xfrm>
              <a:off x="178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4" name="Oval 42"/>
            <p:cNvSpPr>
              <a:spLocks noChangeArrowheads="1"/>
            </p:cNvSpPr>
            <p:nvPr/>
          </p:nvSpPr>
          <p:spPr bwMode="auto">
            <a:xfrm>
              <a:off x="175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5" name="Oval 43"/>
            <p:cNvSpPr>
              <a:spLocks noChangeArrowheads="1"/>
            </p:cNvSpPr>
            <p:nvPr/>
          </p:nvSpPr>
          <p:spPr bwMode="auto">
            <a:xfrm>
              <a:off x="1694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6" name="Oval 44"/>
            <p:cNvSpPr>
              <a:spLocks noChangeArrowheads="1"/>
            </p:cNvSpPr>
            <p:nvPr/>
          </p:nvSpPr>
          <p:spPr bwMode="auto">
            <a:xfrm>
              <a:off x="1665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7" name="Oval 45"/>
            <p:cNvSpPr>
              <a:spLocks noChangeArrowheads="1"/>
            </p:cNvSpPr>
            <p:nvPr/>
          </p:nvSpPr>
          <p:spPr bwMode="auto">
            <a:xfrm>
              <a:off x="163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8" name="Oval 46"/>
            <p:cNvSpPr>
              <a:spLocks noChangeArrowheads="1"/>
            </p:cNvSpPr>
            <p:nvPr/>
          </p:nvSpPr>
          <p:spPr bwMode="auto">
            <a:xfrm>
              <a:off x="160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9" name="Oval 47"/>
            <p:cNvSpPr>
              <a:spLocks noChangeArrowheads="1"/>
            </p:cNvSpPr>
            <p:nvPr/>
          </p:nvSpPr>
          <p:spPr bwMode="auto">
            <a:xfrm>
              <a:off x="1577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70" name="Oval 48"/>
            <p:cNvSpPr>
              <a:spLocks noChangeArrowheads="1"/>
            </p:cNvSpPr>
            <p:nvPr/>
          </p:nvSpPr>
          <p:spPr bwMode="auto">
            <a:xfrm>
              <a:off x="1548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71" name="Oval 49"/>
            <p:cNvSpPr>
              <a:spLocks noChangeArrowheads="1"/>
            </p:cNvSpPr>
            <p:nvPr/>
          </p:nvSpPr>
          <p:spPr bwMode="auto">
            <a:xfrm>
              <a:off x="1519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72" name="Oval 50"/>
            <p:cNvSpPr>
              <a:spLocks noChangeArrowheads="1"/>
            </p:cNvSpPr>
            <p:nvPr/>
          </p:nvSpPr>
          <p:spPr bwMode="auto">
            <a:xfrm>
              <a:off x="1723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73" name="Oval 51"/>
            <p:cNvSpPr>
              <a:spLocks noChangeArrowheads="1"/>
            </p:cNvSpPr>
            <p:nvPr/>
          </p:nvSpPr>
          <p:spPr bwMode="auto">
            <a:xfrm>
              <a:off x="1840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74" name="Oval 52"/>
            <p:cNvSpPr>
              <a:spLocks noChangeArrowheads="1"/>
            </p:cNvSpPr>
            <p:nvPr/>
          </p:nvSpPr>
          <p:spPr bwMode="auto">
            <a:xfrm>
              <a:off x="1811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75" name="Oval 53"/>
            <p:cNvSpPr>
              <a:spLocks noChangeArrowheads="1"/>
            </p:cNvSpPr>
            <p:nvPr/>
          </p:nvSpPr>
          <p:spPr bwMode="auto">
            <a:xfrm>
              <a:off x="178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76" name="Oval 54"/>
            <p:cNvSpPr>
              <a:spLocks noChangeArrowheads="1"/>
            </p:cNvSpPr>
            <p:nvPr/>
          </p:nvSpPr>
          <p:spPr bwMode="auto">
            <a:xfrm>
              <a:off x="175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77" name="Oval 55"/>
            <p:cNvSpPr>
              <a:spLocks noChangeArrowheads="1"/>
            </p:cNvSpPr>
            <p:nvPr/>
          </p:nvSpPr>
          <p:spPr bwMode="auto">
            <a:xfrm>
              <a:off x="1694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78" name="Oval 56"/>
            <p:cNvSpPr>
              <a:spLocks noChangeArrowheads="1"/>
            </p:cNvSpPr>
            <p:nvPr/>
          </p:nvSpPr>
          <p:spPr bwMode="auto">
            <a:xfrm>
              <a:off x="1665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79" name="Oval 57"/>
            <p:cNvSpPr>
              <a:spLocks noChangeArrowheads="1"/>
            </p:cNvSpPr>
            <p:nvPr/>
          </p:nvSpPr>
          <p:spPr bwMode="auto">
            <a:xfrm>
              <a:off x="163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0" name="Oval 58"/>
            <p:cNvSpPr>
              <a:spLocks noChangeArrowheads="1"/>
            </p:cNvSpPr>
            <p:nvPr/>
          </p:nvSpPr>
          <p:spPr bwMode="auto">
            <a:xfrm>
              <a:off x="160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1" name="Oval 59"/>
            <p:cNvSpPr>
              <a:spLocks noChangeArrowheads="1"/>
            </p:cNvSpPr>
            <p:nvPr/>
          </p:nvSpPr>
          <p:spPr bwMode="auto">
            <a:xfrm>
              <a:off x="1577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2" name="Oval 60"/>
            <p:cNvSpPr>
              <a:spLocks noChangeArrowheads="1"/>
            </p:cNvSpPr>
            <p:nvPr/>
          </p:nvSpPr>
          <p:spPr bwMode="auto">
            <a:xfrm>
              <a:off x="1548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3" name="Oval 61"/>
            <p:cNvSpPr>
              <a:spLocks noChangeArrowheads="1"/>
            </p:cNvSpPr>
            <p:nvPr/>
          </p:nvSpPr>
          <p:spPr bwMode="auto">
            <a:xfrm>
              <a:off x="1519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4" name="Oval 62"/>
            <p:cNvSpPr>
              <a:spLocks noChangeArrowheads="1"/>
            </p:cNvSpPr>
            <p:nvPr/>
          </p:nvSpPr>
          <p:spPr bwMode="auto">
            <a:xfrm>
              <a:off x="1723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5" name="Oval 63"/>
            <p:cNvSpPr>
              <a:spLocks noChangeArrowheads="1"/>
            </p:cNvSpPr>
            <p:nvPr/>
          </p:nvSpPr>
          <p:spPr bwMode="auto">
            <a:xfrm>
              <a:off x="1840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6" name="Oval 64"/>
            <p:cNvSpPr>
              <a:spLocks noChangeArrowheads="1"/>
            </p:cNvSpPr>
            <p:nvPr/>
          </p:nvSpPr>
          <p:spPr bwMode="auto">
            <a:xfrm>
              <a:off x="1811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7" name="Oval 65"/>
            <p:cNvSpPr>
              <a:spLocks noChangeArrowheads="1"/>
            </p:cNvSpPr>
            <p:nvPr/>
          </p:nvSpPr>
          <p:spPr bwMode="auto">
            <a:xfrm>
              <a:off x="178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8" name="Oval 66"/>
            <p:cNvSpPr>
              <a:spLocks noChangeArrowheads="1"/>
            </p:cNvSpPr>
            <p:nvPr/>
          </p:nvSpPr>
          <p:spPr bwMode="auto">
            <a:xfrm>
              <a:off x="175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9" name="Oval 67"/>
            <p:cNvSpPr>
              <a:spLocks noChangeArrowheads="1"/>
            </p:cNvSpPr>
            <p:nvPr/>
          </p:nvSpPr>
          <p:spPr bwMode="auto">
            <a:xfrm>
              <a:off x="1694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0" name="Oval 68"/>
            <p:cNvSpPr>
              <a:spLocks noChangeArrowheads="1"/>
            </p:cNvSpPr>
            <p:nvPr/>
          </p:nvSpPr>
          <p:spPr bwMode="auto">
            <a:xfrm>
              <a:off x="1665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1" name="Oval 69"/>
            <p:cNvSpPr>
              <a:spLocks noChangeArrowheads="1"/>
            </p:cNvSpPr>
            <p:nvPr/>
          </p:nvSpPr>
          <p:spPr bwMode="auto">
            <a:xfrm>
              <a:off x="163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" name="Oval 70"/>
            <p:cNvSpPr>
              <a:spLocks noChangeArrowheads="1"/>
            </p:cNvSpPr>
            <p:nvPr/>
          </p:nvSpPr>
          <p:spPr bwMode="auto">
            <a:xfrm>
              <a:off x="160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3" name="Oval 71"/>
            <p:cNvSpPr>
              <a:spLocks noChangeArrowheads="1"/>
            </p:cNvSpPr>
            <p:nvPr/>
          </p:nvSpPr>
          <p:spPr bwMode="auto">
            <a:xfrm>
              <a:off x="1577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4" name="Oval 72"/>
            <p:cNvSpPr>
              <a:spLocks noChangeArrowheads="1"/>
            </p:cNvSpPr>
            <p:nvPr/>
          </p:nvSpPr>
          <p:spPr bwMode="auto">
            <a:xfrm>
              <a:off x="1548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5" name="Oval 73"/>
            <p:cNvSpPr>
              <a:spLocks noChangeArrowheads="1"/>
            </p:cNvSpPr>
            <p:nvPr/>
          </p:nvSpPr>
          <p:spPr bwMode="auto">
            <a:xfrm>
              <a:off x="1519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6" name="Oval 74"/>
            <p:cNvSpPr>
              <a:spLocks noChangeArrowheads="1"/>
            </p:cNvSpPr>
            <p:nvPr/>
          </p:nvSpPr>
          <p:spPr bwMode="auto">
            <a:xfrm>
              <a:off x="1723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7" name="Oval 75"/>
            <p:cNvSpPr>
              <a:spLocks noChangeArrowheads="1"/>
            </p:cNvSpPr>
            <p:nvPr/>
          </p:nvSpPr>
          <p:spPr bwMode="auto">
            <a:xfrm>
              <a:off x="1840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8" name="Oval 76"/>
            <p:cNvSpPr>
              <a:spLocks noChangeArrowheads="1"/>
            </p:cNvSpPr>
            <p:nvPr/>
          </p:nvSpPr>
          <p:spPr bwMode="auto">
            <a:xfrm>
              <a:off x="1811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9" name="Oval 77"/>
            <p:cNvSpPr>
              <a:spLocks noChangeArrowheads="1"/>
            </p:cNvSpPr>
            <p:nvPr/>
          </p:nvSpPr>
          <p:spPr bwMode="auto">
            <a:xfrm>
              <a:off x="178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00" name="Oval 78"/>
            <p:cNvSpPr>
              <a:spLocks noChangeArrowheads="1"/>
            </p:cNvSpPr>
            <p:nvPr/>
          </p:nvSpPr>
          <p:spPr bwMode="auto">
            <a:xfrm>
              <a:off x="175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01" name="Oval 79"/>
            <p:cNvSpPr>
              <a:spLocks noChangeArrowheads="1"/>
            </p:cNvSpPr>
            <p:nvPr/>
          </p:nvSpPr>
          <p:spPr bwMode="auto">
            <a:xfrm>
              <a:off x="1694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02" name="Oval 80"/>
            <p:cNvSpPr>
              <a:spLocks noChangeArrowheads="1"/>
            </p:cNvSpPr>
            <p:nvPr/>
          </p:nvSpPr>
          <p:spPr bwMode="auto">
            <a:xfrm>
              <a:off x="1665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03" name="Oval 81"/>
            <p:cNvSpPr>
              <a:spLocks noChangeArrowheads="1"/>
            </p:cNvSpPr>
            <p:nvPr/>
          </p:nvSpPr>
          <p:spPr bwMode="auto">
            <a:xfrm>
              <a:off x="163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04" name="Oval 82"/>
            <p:cNvSpPr>
              <a:spLocks noChangeArrowheads="1"/>
            </p:cNvSpPr>
            <p:nvPr/>
          </p:nvSpPr>
          <p:spPr bwMode="auto">
            <a:xfrm>
              <a:off x="160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05" name="Oval 83"/>
            <p:cNvSpPr>
              <a:spLocks noChangeArrowheads="1"/>
            </p:cNvSpPr>
            <p:nvPr/>
          </p:nvSpPr>
          <p:spPr bwMode="auto">
            <a:xfrm>
              <a:off x="1577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06" name="Oval 84"/>
            <p:cNvSpPr>
              <a:spLocks noChangeArrowheads="1"/>
            </p:cNvSpPr>
            <p:nvPr/>
          </p:nvSpPr>
          <p:spPr bwMode="auto">
            <a:xfrm>
              <a:off x="1548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07" name="Oval 85"/>
            <p:cNvSpPr>
              <a:spLocks noChangeArrowheads="1"/>
            </p:cNvSpPr>
            <p:nvPr/>
          </p:nvSpPr>
          <p:spPr bwMode="auto">
            <a:xfrm>
              <a:off x="1519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08" name="Oval 86"/>
            <p:cNvSpPr>
              <a:spLocks noChangeArrowheads="1"/>
            </p:cNvSpPr>
            <p:nvPr/>
          </p:nvSpPr>
          <p:spPr bwMode="auto">
            <a:xfrm>
              <a:off x="1723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09" name="Oval 87"/>
            <p:cNvSpPr>
              <a:spLocks noChangeArrowheads="1"/>
            </p:cNvSpPr>
            <p:nvPr/>
          </p:nvSpPr>
          <p:spPr bwMode="auto">
            <a:xfrm>
              <a:off x="1840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0" name="Oval 88"/>
            <p:cNvSpPr>
              <a:spLocks noChangeArrowheads="1"/>
            </p:cNvSpPr>
            <p:nvPr/>
          </p:nvSpPr>
          <p:spPr bwMode="auto">
            <a:xfrm>
              <a:off x="1811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1" name="Oval 89"/>
            <p:cNvSpPr>
              <a:spLocks noChangeArrowheads="1"/>
            </p:cNvSpPr>
            <p:nvPr/>
          </p:nvSpPr>
          <p:spPr bwMode="auto">
            <a:xfrm>
              <a:off x="178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2" name="Oval 90"/>
            <p:cNvSpPr>
              <a:spLocks noChangeArrowheads="1"/>
            </p:cNvSpPr>
            <p:nvPr/>
          </p:nvSpPr>
          <p:spPr bwMode="auto">
            <a:xfrm>
              <a:off x="175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" name="Oval 91"/>
            <p:cNvSpPr>
              <a:spLocks noChangeArrowheads="1"/>
            </p:cNvSpPr>
            <p:nvPr/>
          </p:nvSpPr>
          <p:spPr bwMode="auto">
            <a:xfrm>
              <a:off x="1694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" name="Oval 92"/>
            <p:cNvSpPr>
              <a:spLocks noChangeArrowheads="1"/>
            </p:cNvSpPr>
            <p:nvPr/>
          </p:nvSpPr>
          <p:spPr bwMode="auto">
            <a:xfrm>
              <a:off x="1665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" name="Oval 93"/>
            <p:cNvSpPr>
              <a:spLocks noChangeArrowheads="1"/>
            </p:cNvSpPr>
            <p:nvPr/>
          </p:nvSpPr>
          <p:spPr bwMode="auto">
            <a:xfrm>
              <a:off x="163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" name="Oval 94"/>
            <p:cNvSpPr>
              <a:spLocks noChangeArrowheads="1"/>
            </p:cNvSpPr>
            <p:nvPr/>
          </p:nvSpPr>
          <p:spPr bwMode="auto">
            <a:xfrm>
              <a:off x="160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" name="Oval 95"/>
            <p:cNvSpPr>
              <a:spLocks noChangeArrowheads="1"/>
            </p:cNvSpPr>
            <p:nvPr/>
          </p:nvSpPr>
          <p:spPr bwMode="auto">
            <a:xfrm>
              <a:off x="1577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" name="Oval 96"/>
            <p:cNvSpPr>
              <a:spLocks noChangeArrowheads="1"/>
            </p:cNvSpPr>
            <p:nvPr/>
          </p:nvSpPr>
          <p:spPr bwMode="auto">
            <a:xfrm>
              <a:off x="1548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" name="Oval 97"/>
            <p:cNvSpPr>
              <a:spLocks noChangeArrowheads="1"/>
            </p:cNvSpPr>
            <p:nvPr/>
          </p:nvSpPr>
          <p:spPr bwMode="auto">
            <a:xfrm>
              <a:off x="1519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" name="Oval 98"/>
            <p:cNvSpPr>
              <a:spLocks noChangeArrowheads="1"/>
            </p:cNvSpPr>
            <p:nvPr/>
          </p:nvSpPr>
          <p:spPr bwMode="auto">
            <a:xfrm>
              <a:off x="1723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22" name="Group 4821"/>
          <p:cNvGrpSpPr/>
          <p:nvPr/>
        </p:nvGrpSpPr>
        <p:grpSpPr>
          <a:xfrm>
            <a:off x="3273835" y="11109063"/>
            <a:ext cx="468052" cy="361849"/>
            <a:chOff x="2480495" y="4322616"/>
            <a:chExt cx="468052" cy="361849"/>
          </a:xfrm>
        </p:grpSpPr>
        <p:sp>
          <p:nvSpPr>
            <p:cNvPr id="4823" name="Down Arrow 4822"/>
            <p:cNvSpPr/>
            <p:nvPr/>
          </p:nvSpPr>
          <p:spPr bwMode="auto">
            <a:xfrm rot="18900000">
              <a:off x="2804531" y="4322616"/>
              <a:ext cx="144016" cy="360040"/>
            </a:xfrm>
            <a:prstGeom prst="downArrow">
              <a:avLst>
                <a:gd name="adj1" fmla="val 50000"/>
                <a:gd name="adj2" fmla="val 67637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DejaVu Sans" charset="0"/>
              </a:endParaRPr>
            </a:p>
          </p:txBody>
        </p:sp>
        <p:sp>
          <p:nvSpPr>
            <p:cNvPr id="4824" name="Down Arrow 4823"/>
            <p:cNvSpPr/>
            <p:nvPr/>
          </p:nvSpPr>
          <p:spPr bwMode="auto">
            <a:xfrm rot="2700000" flipH="1">
              <a:off x="2588507" y="4322616"/>
              <a:ext cx="144016" cy="360040"/>
            </a:xfrm>
            <a:prstGeom prst="downArrow">
              <a:avLst>
                <a:gd name="adj1" fmla="val 50000"/>
                <a:gd name="adj2" fmla="val 67637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DejaVu Sans" charset="0"/>
              </a:endParaRPr>
            </a:p>
          </p:txBody>
        </p:sp>
        <p:sp>
          <p:nvSpPr>
            <p:cNvPr id="4825" name="Down Arrow 4824"/>
            <p:cNvSpPr/>
            <p:nvPr/>
          </p:nvSpPr>
          <p:spPr bwMode="auto">
            <a:xfrm>
              <a:off x="2698328" y="4324425"/>
              <a:ext cx="144016" cy="360040"/>
            </a:xfrm>
            <a:prstGeom prst="downArrow">
              <a:avLst>
                <a:gd name="adj1" fmla="val 50000"/>
                <a:gd name="adj2" fmla="val 6763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DejaVu Sans" charset="0"/>
              </a:endParaRPr>
            </a:p>
          </p:txBody>
        </p:sp>
      </p:grpSp>
      <p:grpSp>
        <p:nvGrpSpPr>
          <p:cNvPr id="4826" name="Group 4825"/>
          <p:cNvGrpSpPr/>
          <p:nvPr/>
        </p:nvGrpSpPr>
        <p:grpSpPr>
          <a:xfrm>
            <a:off x="5374145" y="9514376"/>
            <a:ext cx="400050" cy="400050"/>
            <a:chOff x="5374145" y="9706511"/>
            <a:chExt cx="400050" cy="400050"/>
          </a:xfrm>
        </p:grpSpPr>
        <p:sp>
          <p:nvSpPr>
            <p:cNvPr id="4827" name="Oval 222"/>
            <p:cNvSpPr>
              <a:spLocks noChangeArrowheads="1"/>
            </p:cNvSpPr>
            <p:nvPr/>
          </p:nvSpPr>
          <p:spPr bwMode="auto">
            <a:xfrm>
              <a:off x="5546705" y="9797432"/>
              <a:ext cx="45719" cy="45719"/>
            </a:xfrm>
            <a:prstGeom prst="ellipse">
              <a:avLst/>
            </a:prstGeom>
            <a:solidFill>
              <a:srgbClr val="558ED5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8" name="Oval 202"/>
            <p:cNvSpPr>
              <a:spLocks noChangeArrowheads="1"/>
            </p:cNvSpPr>
            <p:nvPr/>
          </p:nvSpPr>
          <p:spPr bwMode="auto">
            <a:xfrm>
              <a:off x="5374145" y="9706511"/>
              <a:ext cx="400050" cy="400050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9" name="Oval 203"/>
            <p:cNvSpPr>
              <a:spLocks noChangeArrowheads="1"/>
            </p:cNvSpPr>
            <p:nvPr/>
          </p:nvSpPr>
          <p:spPr bwMode="auto">
            <a:xfrm>
              <a:off x="5493208" y="9779536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0" name="Oval 204"/>
            <p:cNvSpPr>
              <a:spLocks noChangeArrowheads="1"/>
            </p:cNvSpPr>
            <p:nvPr/>
          </p:nvSpPr>
          <p:spPr bwMode="auto">
            <a:xfrm>
              <a:off x="5529720" y="9885899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1" name="Oval 205"/>
            <p:cNvSpPr>
              <a:spLocks noChangeArrowheads="1"/>
            </p:cNvSpPr>
            <p:nvPr/>
          </p:nvSpPr>
          <p:spPr bwMode="auto">
            <a:xfrm>
              <a:off x="5637670" y="9814461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2" name="Oval 206"/>
            <p:cNvSpPr>
              <a:spLocks noChangeArrowheads="1"/>
            </p:cNvSpPr>
            <p:nvPr/>
          </p:nvSpPr>
          <p:spPr bwMode="auto">
            <a:xfrm>
              <a:off x="5456695" y="9958924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" name="Oval 207"/>
            <p:cNvSpPr>
              <a:spLocks noChangeArrowheads="1"/>
            </p:cNvSpPr>
            <p:nvPr/>
          </p:nvSpPr>
          <p:spPr bwMode="auto">
            <a:xfrm>
              <a:off x="5672595" y="9993849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4" name="Oval 208"/>
            <p:cNvSpPr>
              <a:spLocks noChangeArrowheads="1"/>
            </p:cNvSpPr>
            <p:nvPr/>
          </p:nvSpPr>
          <p:spPr bwMode="auto">
            <a:xfrm>
              <a:off x="5709108" y="9885899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5" name="Oval 209"/>
            <p:cNvSpPr>
              <a:spLocks noChangeArrowheads="1"/>
            </p:cNvSpPr>
            <p:nvPr/>
          </p:nvSpPr>
          <p:spPr bwMode="auto">
            <a:xfrm>
              <a:off x="5601158" y="9743024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6" name="Oval 210"/>
            <p:cNvSpPr>
              <a:spLocks noChangeArrowheads="1"/>
            </p:cNvSpPr>
            <p:nvPr/>
          </p:nvSpPr>
          <p:spPr bwMode="auto">
            <a:xfrm>
              <a:off x="5421770" y="9850974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7" name="Oval 211"/>
            <p:cNvSpPr>
              <a:spLocks noChangeArrowheads="1"/>
            </p:cNvSpPr>
            <p:nvPr/>
          </p:nvSpPr>
          <p:spPr bwMode="auto">
            <a:xfrm>
              <a:off x="5493208" y="9885899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8" name="Oval 212"/>
            <p:cNvSpPr>
              <a:spLocks noChangeArrowheads="1"/>
            </p:cNvSpPr>
            <p:nvPr/>
          </p:nvSpPr>
          <p:spPr bwMode="auto">
            <a:xfrm>
              <a:off x="5564645" y="10030361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9" name="Oval 213"/>
            <p:cNvSpPr>
              <a:spLocks noChangeArrowheads="1"/>
            </p:cNvSpPr>
            <p:nvPr/>
          </p:nvSpPr>
          <p:spPr bwMode="auto">
            <a:xfrm>
              <a:off x="5564645" y="9814461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0" name="Oval 214"/>
            <p:cNvSpPr>
              <a:spLocks noChangeArrowheads="1"/>
            </p:cNvSpPr>
            <p:nvPr/>
          </p:nvSpPr>
          <p:spPr bwMode="auto">
            <a:xfrm>
              <a:off x="5421770" y="9922411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1" name="Oval 215"/>
            <p:cNvSpPr>
              <a:spLocks noChangeArrowheads="1"/>
            </p:cNvSpPr>
            <p:nvPr/>
          </p:nvSpPr>
          <p:spPr bwMode="auto">
            <a:xfrm>
              <a:off x="5493208" y="10066874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2" name="Oval 216"/>
            <p:cNvSpPr>
              <a:spLocks noChangeArrowheads="1"/>
            </p:cNvSpPr>
            <p:nvPr/>
          </p:nvSpPr>
          <p:spPr bwMode="auto">
            <a:xfrm>
              <a:off x="5709108" y="9814461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3" name="Oval 217"/>
            <p:cNvSpPr>
              <a:spLocks noChangeArrowheads="1"/>
            </p:cNvSpPr>
            <p:nvPr/>
          </p:nvSpPr>
          <p:spPr bwMode="auto">
            <a:xfrm>
              <a:off x="5672595" y="9885899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4" name="Oval 218"/>
            <p:cNvSpPr>
              <a:spLocks noChangeArrowheads="1"/>
            </p:cNvSpPr>
            <p:nvPr/>
          </p:nvSpPr>
          <p:spPr bwMode="auto">
            <a:xfrm>
              <a:off x="5601158" y="9922411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5" name="Oval 219"/>
            <p:cNvSpPr>
              <a:spLocks noChangeArrowheads="1"/>
            </p:cNvSpPr>
            <p:nvPr/>
          </p:nvSpPr>
          <p:spPr bwMode="auto">
            <a:xfrm>
              <a:off x="5672595" y="9958924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6" name="Oval 220"/>
            <p:cNvSpPr>
              <a:spLocks noChangeArrowheads="1"/>
            </p:cNvSpPr>
            <p:nvPr/>
          </p:nvSpPr>
          <p:spPr bwMode="auto">
            <a:xfrm>
              <a:off x="5529720" y="9993849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7" name="Oval 221"/>
            <p:cNvSpPr>
              <a:spLocks noChangeArrowheads="1"/>
            </p:cNvSpPr>
            <p:nvPr/>
          </p:nvSpPr>
          <p:spPr bwMode="auto">
            <a:xfrm>
              <a:off x="5637670" y="10066874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48" name="Group 4847"/>
          <p:cNvGrpSpPr/>
          <p:nvPr/>
        </p:nvGrpSpPr>
        <p:grpSpPr>
          <a:xfrm>
            <a:off x="5490226" y="10595339"/>
            <a:ext cx="574675" cy="412750"/>
            <a:chOff x="3992415" y="9695935"/>
            <a:chExt cx="574675" cy="412750"/>
          </a:xfrm>
        </p:grpSpPr>
        <p:sp>
          <p:nvSpPr>
            <p:cNvPr id="4849" name="AutoShape 2"/>
            <p:cNvSpPr>
              <a:spLocks noChangeArrowheads="1"/>
            </p:cNvSpPr>
            <p:nvPr/>
          </p:nvSpPr>
          <p:spPr bwMode="auto">
            <a:xfrm>
              <a:off x="3992415" y="9695935"/>
              <a:ext cx="574675" cy="41275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0" name="Oval 3"/>
            <p:cNvSpPr>
              <a:spLocks noChangeArrowheads="1"/>
            </p:cNvSpPr>
            <p:nvPr/>
          </p:nvSpPr>
          <p:spPr bwMode="auto">
            <a:xfrm>
              <a:off x="4511528" y="97562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1" name="Oval 4"/>
            <p:cNvSpPr>
              <a:spLocks noChangeArrowheads="1"/>
            </p:cNvSpPr>
            <p:nvPr/>
          </p:nvSpPr>
          <p:spPr bwMode="auto">
            <a:xfrm>
              <a:off x="4465490" y="97562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2" name="Oval 5"/>
            <p:cNvSpPr>
              <a:spLocks noChangeArrowheads="1"/>
            </p:cNvSpPr>
            <p:nvPr/>
          </p:nvSpPr>
          <p:spPr bwMode="auto">
            <a:xfrm>
              <a:off x="4419453" y="97562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3" name="Oval 6"/>
            <p:cNvSpPr>
              <a:spLocks noChangeArrowheads="1"/>
            </p:cNvSpPr>
            <p:nvPr/>
          </p:nvSpPr>
          <p:spPr bwMode="auto">
            <a:xfrm>
              <a:off x="4371828" y="97562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4" name="Oval 7"/>
            <p:cNvSpPr>
              <a:spLocks noChangeArrowheads="1"/>
            </p:cNvSpPr>
            <p:nvPr/>
          </p:nvSpPr>
          <p:spPr bwMode="auto">
            <a:xfrm>
              <a:off x="4279753" y="97562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5" name="Oval 8"/>
            <p:cNvSpPr>
              <a:spLocks noChangeArrowheads="1"/>
            </p:cNvSpPr>
            <p:nvPr/>
          </p:nvSpPr>
          <p:spPr bwMode="auto">
            <a:xfrm>
              <a:off x="4233715" y="9756260"/>
              <a:ext cx="44450" cy="46038"/>
            </a:xfrm>
            <a:prstGeom prst="ellipse">
              <a:avLst/>
            </a:prstGeom>
            <a:solidFill>
              <a:srgbClr val="558ED5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6" name="Oval 9"/>
            <p:cNvSpPr>
              <a:spLocks noChangeArrowheads="1"/>
            </p:cNvSpPr>
            <p:nvPr/>
          </p:nvSpPr>
          <p:spPr bwMode="auto">
            <a:xfrm>
              <a:off x="4187678" y="97562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7" name="Oval 10"/>
            <p:cNvSpPr>
              <a:spLocks noChangeArrowheads="1"/>
            </p:cNvSpPr>
            <p:nvPr/>
          </p:nvSpPr>
          <p:spPr bwMode="auto">
            <a:xfrm>
              <a:off x="4140053" y="97562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8" name="Oval 11"/>
            <p:cNvSpPr>
              <a:spLocks noChangeArrowheads="1"/>
            </p:cNvSpPr>
            <p:nvPr/>
          </p:nvSpPr>
          <p:spPr bwMode="auto">
            <a:xfrm>
              <a:off x="4094015" y="97562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9" name="Oval 12"/>
            <p:cNvSpPr>
              <a:spLocks noChangeArrowheads="1"/>
            </p:cNvSpPr>
            <p:nvPr/>
          </p:nvSpPr>
          <p:spPr bwMode="auto">
            <a:xfrm>
              <a:off x="4047978" y="97562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0" name="Oval 13"/>
            <p:cNvSpPr>
              <a:spLocks noChangeArrowheads="1"/>
            </p:cNvSpPr>
            <p:nvPr/>
          </p:nvSpPr>
          <p:spPr bwMode="auto">
            <a:xfrm>
              <a:off x="4001940" y="97562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1" name="Oval 14"/>
            <p:cNvSpPr>
              <a:spLocks noChangeArrowheads="1"/>
            </p:cNvSpPr>
            <p:nvPr/>
          </p:nvSpPr>
          <p:spPr bwMode="auto">
            <a:xfrm>
              <a:off x="4325790" y="97562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2" name="Oval 15"/>
            <p:cNvSpPr>
              <a:spLocks noChangeArrowheads="1"/>
            </p:cNvSpPr>
            <p:nvPr/>
          </p:nvSpPr>
          <p:spPr bwMode="auto">
            <a:xfrm>
              <a:off x="4511528" y="100451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3" name="Oval 16"/>
            <p:cNvSpPr>
              <a:spLocks noChangeArrowheads="1"/>
            </p:cNvSpPr>
            <p:nvPr/>
          </p:nvSpPr>
          <p:spPr bwMode="auto">
            <a:xfrm>
              <a:off x="4465490" y="100451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4" name="Oval 17"/>
            <p:cNvSpPr>
              <a:spLocks noChangeArrowheads="1"/>
            </p:cNvSpPr>
            <p:nvPr/>
          </p:nvSpPr>
          <p:spPr bwMode="auto">
            <a:xfrm>
              <a:off x="4419453" y="100451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5" name="Oval 18"/>
            <p:cNvSpPr>
              <a:spLocks noChangeArrowheads="1"/>
            </p:cNvSpPr>
            <p:nvPr/>
          </p:nvSpPr>
          <p:spPr bwMode="auto">
            <a:xfrm>
              <a:off x="4371828" y="100451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6" name="Oval 19"/>
            <p:cNvSpPr>
              <a:spLocks noChangeArrowheads="1"/>
            </p:cNvSpPr>
            <p:nvPr/>
          </p:nvSpPr>
          <p:spPr bwMode="auto">
            <a:xfrm>
              <a:off x="4279753" y="100451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7" name="Oval 20"/>
            <p:cNvSpPr>
              <a:spLocks noChangeArrowheads="1"/>
            </p:cNvSpPr>
            <p:nvPr/>
          </p:nvSpPr>
          <p:spPr bwMode="auto">
            <a:xfrm>
              <a:off x="4233715" y="100451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8" name="Oval 21"/>
            <p:cNvSpPr>
              <a:spLocks noChangeArrowheads="1"/>
            </p:cNvSpPr>
            <p:nvPr/>
          </p:nvSpPr>
          <p:spPr bwMode="auto">
            <a:xfrm>
              <a:off x="4187678" y="100451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9" name="Oval 22"/>
            <p:cNvSpPr>
              <a:spLocks noChangeArrowheads="1"/>
            </p:cNvSpPr>
            <p:nvPr/>
          </p:nvSpPr>
          <p:spPr bwMode="auto">
            <a:xfrm>
              <a:off x="4140053" y="100451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70" name="Oval 23"/>
            <p:cNvSpPr>
              <a:spLocks noChangeArrowheads="1"/>
            </p:cNvSpPr>
            <p:nvPr/>
          </p:nvSpPr>
          <p:spPr bwMode="auto">
            <a:xfrm>
              <a:off x="4094015" y="100451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71" name="Oval 24"/>
            <p:cNvSpPr>
              <a:spLocks noChangeArrowheads="1"/>
            </p:cNvSpPr>
            <p:nvPr/>
          </p:nvSpPr>
          <p:spPr bwMode="auto">
            <a:xfrm>
              <a:off x="4047978" y="100451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72" name="Oval 25"/>
            <p:cNvSpPr>
              <a:spLocks noChangeArrowheads="1"/>
            </p:cNvSpPr>
            <p:nvPr/>
          </p:nvSpPr>
          <p:spPr bwMode="auto">
            <a:xfrm>
              <a:off x="4001940" y="100451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73" name="Oval 26"/>
            <p:cNvSpPr>
              <a:spLocks noChangeArrowheads="1"/>
            </p:cNvSpPr>
            <p:nvPr/>
          </p:nvSpPr>
          <p:spPr bwMode="auto">
            <a:xfrm>
              <a:off x="4325790" y="100451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74" name="Oval 27"/>
            <p:cNvSpPr>
              <a:spLocks noChangeArrowheads="1"/>
            </p:cNvSpPr>
            <p:nvPr/>
          </p:nvSpPr>
          <p:spPr bwMode="auto">
            <a:xfrm>
              <a:off x="4511528" y="99975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75" name="Oval 28"/>
            <p:cNvSpPr>
              <a:spLocks noChangeArrowheads="1"/>
            </p:cNvSpPr>
            <p:nvPr/>
          </p:nvSpPr>
          <p:spPr bwMode="auto">
            <a:xfrm>
              <a:off x="4465490" y="99975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76" name="Oval 29"/>
            <p:cNvSpPr>
              <a:spLocks noChangeArrowheads="1"/>
            </p:cNvSpPr>
            <p:nvPr/>
          </p:nvSpPr>
          <p:spPr bwMode="auto">
            <a:xfrm>
              <a:off x="4419453" y="99975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77" name="Oval 30"/>
            <p:cNvSpPr>
              <a:spLocks noChangeArrowheads="1"/>
            </p:cNvSpPr>
            <p:nvPr/>
          </p:nvSpPr>
          <p:spPr bwMode="auto">
            <a:xfrm>
              <a:off x="4371828" y="99975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78" name="Oval 31"/>
            <p:cNvSpPr>
              <a:spLocks noChangeArrowheads="1"/>
            </p:cNvSpPr>
            <p:nvPr/>
          </p:nvSpPr>
          <p:spPr bwMode="auto">
            <a:xfrm>
              <a:off x="4279753" y="99975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79" name="Oval 32"/>
            <p:cNvSpPr>
              <a:spLocks noChangeArrowheads="1"/>
            </p:cNvSpPr>
            <p:nvPr/>
          </p:nvSpPr>
          <p:spPr bwMode="auto">
            <a:xfrm>
              <a:off x="4233715" y="99975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80" name="Oval 33"/>
            <p:cNvSpPr>
              <a:spLocks noChangeArrowheads="1"/>
            </p:cNvSpPr>
            <p:nvPr/>
          </p:nvSpPr>
          <p:spPr bwMode="auto">
            <a:xfrm>
              <a:off x="4187678" y="99975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81" name="Oval 34"/>
            <p:cNvSpPr>
              <a:spLocks noChangeArrowheads="1"/>
            </p:cNvSpPr>
            <p:nvPr/>
          </p:nvSpPr>
          <p:spPr bwMode="auto">
            <a:xfrm>
              <a:off x="4140053" y="99975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82" name="Oval 35"/>
            <p:cNvSpPr>
              <a:spLocks noChangeArrowheads="1"/>
            </p:cNvSpPr>
            <p:nvPr/>
          </p:nvSpPr>
          <p:spPr bwMode="auto">
            <a:xfrm>
              <a:off x="4094015" y="99975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83" name="Oval 36"/>
            <p:cNvSpPr>
              <a:spLocks noChangeArrowheads="1"/>
            </p:cNvSpPr>
            <p:nvPr/>
          </p:nvSpPr>
          <p:spPr bwMode="auto">
            <a:xfrm>
              <a:off x="4047978" y="99975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84" name="Oval 37"/>
            <p:cNvSpPr>
              <a:spLocks noChangeArrowheads="1"/>
            </p:cNvSpPr>
            <p:nvPr/>
          </p:nvSpPr>
          <p:spPr bwMode="auto">
            <a:xfrm>
              <a:off x="4001940" y="99975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85" name="Oval 38"/>
            <p:cNvSpPr>
              <a:spLocks noChangeArrowheads="1"/>
            </p:cNvSpPr>
            <p:nvPr/>
          </p:nvSpPr>
          <p:spPr bwMode="auto">
            <a:xfrm>
              <a:off x="4325790" y="99975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86" name="Oval 39"/>
            <p:cNvSpPr>
              <a:spLocks noChangeArrowheads="1"/>
            </p:cNvSpPr>
            <p:nvPr/>
          </p:nvSpPr>
          <p:spPr bwMode="auto">
            <a:xfrm>
              <a:off x="4511528" y="99499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87" name="Oval 40"/>
            <p:cNvSpPr>
              <a:spLocks noChangeArrowheads="1"/>
            </p:cNvSpPr>
            <p:nvPr/>
          </p:nvSpPr>
          <p:spPr bwMode="auto">
            <a:xfrm>
              <a:off x="4465490" y="99499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88" name="Oval 41"/>
            <p:cNvSpPr>
              <a:spLocks noChangeArrowheads="1"/>
            </p:cNvSpPr>
            <p:nvPr/>
          </p:nvSpPr>
          <p:spPr bwMode="auto">
            <a:xfrm>
              <a:off x="4419453" y="99499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89" name="Oval 42"/>
            <p:cNvSpPr>
              <a:spLocks noChangeArrowheads="1"/>
            </p:cNvSpPr>
            <p:nvPr/>
          </p:nvSpPr>
          <p:spPr bwMode="auto">
            <a:xfrm>
              <a:off x="4371828" y="99499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90" name="Oval 43"/>
            <p:cNvSpPr>
              <a:spLocks noChangeArrowheads="1"/>
            </p:cNvSpPr>
            <p:nvPr/>
          </p:nvSpPr>
          <p:spPr bwMode="auto">
            <a:xfrm>
              <a:off x="4279753" y="99499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91" name="Oval 44"/>
            <p:cNvSpPr>
              <a:spLocks noChangeArrowheads="1"/>
            </p:cNvSpPr>
            <p:nvPr/>
          </p:nvSpPr>
          <p:spPr bwMode="auto">
            <a:xfrm>
              <a:off x="4233715" y="99499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92" name="Oval 45"/>
            <p:cNvSpPr>
              <a:spLocks noChangeArrowheads="1"/>
            </p:cNvSpPr>
            <p:nvPr/>
          </p:nvSpPr>
          <p:spPr bwMode="auto">
            <a:xfrm>
              <a:off x="4187678" y="99499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93" name="Oval 46"/>
            <p:cNvSpPr>
              <a:spLocks noChangeArrowheads="1"/>
            </p:cNvSpPr>
            <p:nvPr/>
          </p:nvSpPr>
          <p:spPr bwMode="auto">
            <a:xfrm>
              <a:off x="4140053" y="99499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94" name="Oval 47"/>
            <p:cNvSpPr>
              <a:spLocks noChangeArrowheads="1"/>
            </p:cNvSpPr>
            <p:nvPr/>
          </p:nvSpPr>
          <p:spPr bwMode="auto">
            <a:xfrm>
              <a:off x="4094015" y="99499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95" name="Oval 48"/>
            <p:cNvSpPr>
              <a:spLocks noChangeArrowheads="1"/>
            </p:cNvSpPr>
            <p:nvPr/>
          </p:nvSpPr>
          <p:spPr bwMode="auto">
            <a:xfrm>
              <a:off x="4047978" y="99499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96" name="Oval 49"/>
            <p:cNvSpPr>
              <a:spLocks noChangeArrowheads="1"/>
            </p:cNvSpPr>
            <p:nvPr/>
          </p:nvSpPr>
          <p:spPr bwMode="auto">
            <a:xfrm>
              <a:off x="4001940" y="99499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97" name="Oval 50"/>
            <p:cNvSpPr>
              <a:spLocks noChangeArrowheads="1"/>
            </p:cNvSpPr>
            <p:nvPr/>
          </p:nvSpPr>
          <p:spPr bwMode="auto">
            <a:xfrm>
              <a:off x="4325790" y="99499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98" name="Oval 51"/>
            <p:cNvSpPr>
              <a:spLocks noChangeArrowheads="1"/>
            </p:cNvSpPr>
            <p:nvPr/>
          </p:nvSpPr>
          <p:spPr bwMode="auto">
            <a:xfrm>
              <a:off x="4511528" y="9900723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99" name="Oval 52"/>
            <p:cNvSpPr>
              <a:spLocks noChangeArrowheads="1"/>
            </p:cNvSpPr>
            <p:nvPr/>
          </p:nvSpPr>
          <p:spPr bwMode="auto">
            <a:xfrm>
              <a:off x="4465490" y="9900723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00" name="Oval 53"/>
            <p:cNvSpPr>
              <a:spLocks noChangeArrowheads="1"/>
            </p:cNvSpPr>
            <p:nvPr/>
          </p:nvSpPr>
          <p:spPr bwMode="auto">
            <a:xfrm>
              <a:off x="4419453" y="9900723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01" name="Oval 54"/>
            <p:cNvSpPr>
              <a:spLocks noChangeArrowheads="1"/>
            </p:cNvSpPr>
            <p:nvPr/>
          </p:nvSpPr>
          <p:spPr bwMode="auto">
            <a:xfrm>
              <a:off x="4371828" y="9900723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02" name="Oval 55"/>
            <p:cNvSpPr>
              <a:spLocks noChangeArrowheads="1"/>
            </p:cNvSpPr>
            <p:nvPr/>
          </p:nvSpPr>
          <p:spPr bwMode="auto">
            <a:xfrm>
              <a:off x="4279753" y="9900723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03" name="Oval 56"/>
            <p:cNvSpPr>
              <a:spLocks noChangeArrowheads="1"/>
            </p:cNvSpPr>
            <p:nvPr/>
          </p:nvSpPr>
          <p:spPr bwMode="auto">
            <a:xfrm>
              <a:off x="4233715" y="9900723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04" name="Oval 57"/>
            <p:cNvSpPr>
              <a:spLocks noChangeArrowheads="1"/>
            </p:cNvSpPr>
            <p:nvPr/>
          </p:nvSpPr>
          <p:spPr bwMode="auto">
            <a:xfrm>
              <a:off x="4187678" y="9900723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05" name="Oval 58"/>
            <p:cNvSpPr>
              <a:spLocks noChangeArrowheads="1"/>
            </p:cNvSpPr>
            <p:nvPr/>
          </p:nvSpPr>
          <p:spPr bwMode="auto">
            <a:xfrm>
              <a:off x="4140053" y="9900723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06" name="Oval 59"/>
            <p:cNvSpPr>
              <a:spLocks noChangeArrowheads="1"/>
            </p:cNvSpPr>
            <p:nvPr/>
          </p:nvSpPr>
          <p:spPr bwMode="auto">
            <a:xfrm>
              <a:off x="4094015" y="9900723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07" name="Oval 60"/>
            <p:cNvSpPr>
              <a:spLocks noChangeArrowheads="1"/>
            </p:cNvSpPr>
            <p:nvPr/>
          </p:nvSpPr>
          <p:spPr bwMode="auto">
            <a:xfrm>
              <a:off x="4047978" y="9900723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08" name="Oval 61"/>
            <p:cNvSpPr>
              <a:spLocks noChangeArrowheads="1"/>
            </p:cNvSpPr>
            <p:nvPr/>
          </p:nvSpPr>
          <p:spPr bwMode="auto">
            <a:xfrm>
              <a:off x="4001940" y="9900723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09" name="Oval 62"/>
            <p:cNvSpPr>
              <a:spLocks noChangeArrowheads="1"/>
            </p:cNvSpPr>
            <p:nvPr/>
          </p:nvSpPr>
          <p:spPr bwMode="auto">
            <a:xfrm>
              <a:off x="4325790" y="9900723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0" name="Oval 63"/>
            <p:cNvSpPr>
              <a:spLocks noChangeArrowheads="1"/>
            </p:cNvSpPr>
            <p:nvPr/>
          </p:nvSpPr>
          <p:spPr bwMode="auto">
            <a:xfrm>
              <a:off x="4511528" y="9853098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1" name="Oval 64"/>
            <p:cNvSpPr>
              <a:spLocks noChangeArrowheads="1"/>
            </p:cNvSpPr>
            <p:nvPr/>
          </p:nvSpPr>
          <p:spPr bwMode="auto">
            <a:xfrm>
              <a:off x="4465490" y="9853098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2" name="Oval 65"/>
            <p:cNvSpPr>
              <a:spLocks noChangeArrowheads="1"/>
            </p:cNvSpPr>
            <p:nvPr/>
          </p:nvSpPr>
          <p:spPr bwMode="auto">
            <a:xfrm>
              <a:off x="4419453" y="9853098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3" name="Oval 66"/>
            <p:cNvSpPr>
              <a:spLocks noChangeArrowheads="1"/>
            </p:cNvSpPr>
            <p:nvPr/>
          </p:nvSpPr>
          <p:spPr bwMode="auto">
            <a:xfrm>
              <a:off x="4371828" y="9853098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4" name="Oval 67"/>
            <p:cNvSpPr>
              <a:spLocks noChangeArrowheads="1"/>
            </p:cNvSpPr>
            <p:nvPr/>
          </p:nvSpPr>
          <p:spPr bwMode="auto">
            <a:xfrm>
              <a:off x="4279753" y="9853098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5" name="Oval 68"/>
            <p:cNvSpPr>
              <a:spLocks noChangeArrowheads="1"/>
            </p:cNvSpPr>
            <p:nvPr/>
          </p:nvSpPr>
          <p:spPr bwMode="auto">
            <a:xfrm>
              <a:off x="4233715" y="9853098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" name="Oval 69"/>
            <p:cNvSpPr>
              <a:spLocks noChangeArrowheads="1"/>
            </p:cNvSpPr>
            <p:nvPr/>
          </p:nvSpPr>
          <p:spPr bwMode="auto">
            <a:xfrm>
              <a:off x="4187678" y="9853098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" name="Oval 70"/>
            <p:cNvSpPr>
              <a:spLocks noChangeArrowheads="1"/>
            </p:cNvSpPr>
            <p:nvPr/>
          </p:nvSpPr>
          <p:spPr bwMode="auto">
            <a:xfrm>
              <a:off x="4140053" y="9853098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" name="Oval 71"/>
            <p:cNvSpPr>
              <a:spLocks noChangeArrowheads="1"/>
            </p:cNvSpPr>
            <p:nvPr/>
          </p:nvSpPr>
          <p:spPr bwMode="auto">
            <a:xfrm>
              <a:off x="4094015" y="9853098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" name="Oval 72"/>
            <p:cNvSpPr>
              <a:spLocks noChangeArrowheads="1"/>
            </p:cNvSpPr>
            <p:nvPr/>
          </p:nvSpPr>
          <p:spPr bwMode="auto">
            <a:xfrm>
              <a:off x="4047978" y="9853098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" name="Oval 73"/>
            <p:cNvSpPr>
              <a:spLocks noChangeArrowheads="1"/>
            </p:cNvSpPr>
            <p:nvPr/>
          </p:nvSpPr>
          <p:spPr bwMode="auto">
            <a:xfrm>
              <a:off x="4001940" y="9853098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1" name="Oval 74"/>
            <p:cNvSpPr>
              <a:spLocks noChangeArrowheads="1"/>
            </p:cNvSpPr>
            <p:nvPr/>
          </p:nvSpPr>
          <p:spPr bwMode="auto">
            <a:xfrm>
              <a:off x="4325790" y="9853098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2" name="Oval 75"/>
            <p:cNvSpPr>
              <a:spLocks noChangeArrowheads="1"/>
            </p:cNvSpPr>
            <p:nvPr/>
          </p:nvSpPr>
          <p:spPr bwMode="auto">
            <a:xfrm>
              <a:off x="4511528" y="98038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3" name="Oval 76"/>
            <p:cNvSpPr>
              <a:spLocks noChangeArrowheads="1"/>
            </p:cNvSpPr>
            <p:nvPr/>
          </p:nvSpPr>
          <p:spPr bwMode="auto">
            <a:xfrm>
              <a:off x="4465490" y="98038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4" name="Oval 77"/>
            <p:cNvSpPr>
              <a:spLocks noChangeArrowheads="1"/>
            </p:cNvSpPr>
            <p:nvPr/>
          </p:nvSpPr>
          <p:spPr bwMode="auto">
            <a:xfrm>
              <a:off x="4419453" y="98038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" name="Oval 78"/>
            <p:cNvSpPr>
              <a:spLocks noChangeArrowheads="1"/>
            </p:cNvSpPr>
            <p:nvPr/>
          </p:nvSpPr>
          <p:spPr bwMode="auto">
            <a:xfrm>
              <a:off x="4371828" y="98038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6" name="Oval 79"/>
            <p:cNvSpPr>
              <a:spLocks noChangeArrowheads="1"/>
            </p:cNvSpPr>
            <p:nvPr/>
          </p:nvSpPr>
          <p:spPr bwMode="auto">
            <a:xfrm>
              <a:off x="4279753" y="98038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7" name="Oval 80"/>
            <p:cNvSpPr>
              <a:spLocks noChangeArrowheads="1"/>
            </p:cNvSpPr>
            <p:nvPr/>
          </p:nvSpPr>
          <p:spPr bwMode="auto">
            <a:xfrm>
              <a:off x="4233715" y="98038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8" name="Oval 81"/>
            <p:cNvSpPr>
              <a:spLocks noChangeArrowheads="1"/>
            </p:cNvSpPr>
            <p:nvPr/>
          </p:nvSpPr>
          <p:spPr bwMode="auto">
            <a:xfrm>
              <a:off x="4187678" y="98038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9" name="Oval 82"/>
            <p:cNvSpPr>
              <a:spLocks noChangeArrowheads="1"/>
            </p:cNvSpPr>
            <p:nvPr/>
          </p:nvSpPr>
          <p:spPr bwMode="auto">
            <a:xfrm>
              <a:off x="4140053" y="98038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0" name="Oval 83"/>
            <p:cNvSpPr>
              <a:spLocks noChangeArrowheads="1"/>
            </p:cNvSpPr>
            <p:nvPr/>
          </p:nvSpPr>
          <p:spPr bwMode="auto">
            <a:xfrm>
              <a:off x="4094015" y="98038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1" name="Oval 84"/>
            <p:cNvSpPr>
              <a:spLocks noChangeArrowheads="1"/>
            </p:cNvSpPr>
            <p:nvPr/>
          </p:nvSpPr>
          <p:spPr bwMode="auto">
            <a:xfrm>
              <a:off x="4047978" y="98038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2" name="Oval 85"/>
            <p:cNvSpPr>
              <a:spLocks noChangeArrowheads="1"/>
            </p:cNvSpPr>
            <p:nvPr/>
          </p:nvSpPr>
          <p:spPr bwMode="auto">
            <a:xfrm>
              <a:off x="4001940" y="98038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3" name="Oval 86"/>
            <p:cNvSpPr>
              <a:spLocks noChangeArrowheads="1"/>
            </p:cNvSpPr>
            <p:nvPr/>
          </p:nvSpPr>
          <p:spPr bwMode="auto">
            <a:xfrm>
              <a:off x="4325790" y="98038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4" name="Oval 87"/>
            <p:cNvSpPr>
              <a:spLocks noChangeArrowheads="1"/>
            </p:cNvSpPr>
            <p:nvPr/>
          </p:nvSpPr>
          <p:spPr bwMode="auto">
            <a:xfrm>
              <a:off x="4511528" y="97086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5" name="Oval 88"/>
            <p:cNvSpPr>
              <a:spLocks noChangeArrowheads="1"/>
            </p:cNvSpPr>
            <p:nvPr/>
          </p:nvSpPr>
          <p:spPr bwMode="auto">
            <a:xfrm>
              <a:off x="4465490" y="97086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6" name="Oval 89"/>
            <p:cNvSpPr>
              <a:spLocks noChangeArrowheads="1"/>
            </p:cNvSpPr>
            <p:nvPr/>
          </p:nvSpPr>
          <p:spPr bwMode="auto">
            <a:xfrm>
              <a:off x="4419453" y="97086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7" name="Oval 90"/>
            <p:cNvSpPr>
              <a:spLocks noChangeArrowheads="1"/>
            </p:cNvSpPr>
            <p:nvPr/>
          </p:nvSpPr>
          <p:spPr bwMode="auto">
            <a:xfrm>
              <a:off x="4371828" y="97086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8" name="Oval 91"/>
            <p:cNvSpPr>
              <a:spLocks noChangeArrowheads="1"/>
            </p:cNvSpPr>
            <p:nvPr/>
          </p:nvSpPr>
          <p:spPr bwMode="auto">
            <a:xfrm>
              <a:off x="4279753" y="97086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9" name="Oval 92"/>
            <p:cNvSpPr>
              <a:spLocks noChangeArrowheads="1"/>
            </p:cNvSpPr>
            <p:nvPr/>
          </p:nvSpPr>
          <p:spPr bwMode="auto">
            <a:xfrm>
              <a:off x="4233715" y="97086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0" name="Oval 93"/>
            <p:cNvSpPr>
              <a:spLocks noChangeArrowheads="1"/>
            </p:cNvSpPr>
            <p:nvPr/>
          </p:nvSpPr>
          <p:spPr bwMode="auto">
            <a:xfrm>
              <a:off x="4187678" y="97086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1" name="Oval 94"/>
            <p:cNvSpPr>
              <a:spLocks noChangeArrowheads="1"/>
            </p:cNvSpPr>
            <p:nvPr/>
          </p:nvSpPr>
          <p:spPr bwMode="auto">
            <a:xfrm>
              <a:off x="4140053" y="97086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2" name="Oval 95"/>
            <p:cNvSpPr>
              <a:spLocks noChangeArrowheads="1"/>
            </p:cNvSpPr>
            <p:nvPr/>
          </p:nvSpPr>
          <p:spPr bwMode="auto">
            <a:xfrm>
              <a:off x="4094015" y="97086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3" name="Oval 96"/>
            <p:cNvSpPr>
              <a:spLocks noChangeArrowheads="1"/>
            </p:cNvSpPr>
            <p:nvPr/>
          </p:nvSpPr>
          <p:spPr bwMode="auto">
            <a:xfrm>
              <a:off x="4047978" y="97086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4" name="Oval 97"/>
            <p:cNvSpPr>
              <a:spLocks noChangeArrowheads="1"/>
            </p:cNvSpPr>
            <p:nvPr/>
          </p:nvSpPr>
          <p:spPr bwMode="auto">
            <a:xfrm>
              <a:off x="4001940" y="97086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5" name="Oval 98"/>
            <p:cNvSpPr>
              <a:spLocks noChangeArrowheads="1"/>
            </p:cNvSpPr>
            <p:nvPr/>
          </p:nvSpPr>
          <p:spPr bwMode="auto">
            <a:xfrm>
              <a:off x="4325790" y="97086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648726" y="11069499"/>
            <a:ext cx="1202424" cy="422872"/>
            <a:chOff x="1680476" y="10534129"/>
            <a:chExt cx="1202424" cy="422872"/>
          </a:xfrm>
        </p:grpSpPr>
        <p:sp>
          <p:nvSpPr>
            <p:cNvPr id="4722" name="Rectangle 4721"/>
            <p:cNvSpPr/>
            <p:nvPr/>
          </p:nvSpPr>
          <p:spPr>
            <a:xfrm>
              <a:off x="1762373" y="10597612"/>
              <a:ext cx="1038631" cy="2705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6" name="Text Box 324"/>
            <p:cNvSpPr txBox="1">
              <a:spLocks noChangeArrowheads="1"/>
            </p:cNvSpPr>
            <p:nvPr/>
          </p:nvSpPr>
          <p:spPr bwMode="auto">
            <a:xfrm>
              <a:off x="1680476" y="10534129"/>
              <a:ext cx="1202424" cy="422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57347" rIns="90000" bIns="45000"/>
            <a:lstStyle/>
            <a:p>
              <a:pPr algn="ctr"/>
              <a:r>
                <a:rPr lang="en-GB" sz="1600" b="1" i="1" dirty="0" smtClean="0">
                  <a:solidFill>
                    <a:srgbClr val="000000"/>
                  </a:solidFill>
                </a:rPr>
                <a:t>‘SEPD_A01’</a:t>
              </a:r>
            </a:p>
          </p:txBody>
        </p:sp>
      </p:grpSp>
      <p:grpSp>
        <p:nvGrpSpPr>
          <p:cNvPr id="4947" name="Group 1"/>
          <p:cNvGrpSpPr>
            <a:grpSpLocks/>
          </p:cNvGrpSpPr>
          <p:nvPr/>
        </p:nvGrpSpPr>
        <p:grpSpPr bwMode="auto">
          <a:xfrm>
            <a:off x="4116648" y="11634806"/>
            <a:ext cx="574675" cy="412750"/>
            <a:chOff x="1513" y="425"/>
            <a:chExt cx="362" cy="260"/>
          </a:xfrm>
        </p:grpSpPr>
        <p:sp>
          <p:nvSpPr>
            <p:cNvPr id="4948" name="AutoShape 2"/>
            <p:cNvSpPr>
              <a:spLocks noChangeArrowheads="1"/>
            </p:cNvSpPr>
            <p:nvPr/>
          </p:nvSpPr>
          <p:spPr bwMode="auto">
            <a:xfrm>
              <a:off x="1513" y="425"/>
              <a:ext cx="362" cy="26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9" name="Oval 3"/>
            <p:cNvSpPr>
              <a:spLocks noChangeArrowheads="1"/>
            </p:cNvSpPr>
            <p:nvPr/>
          </p:nvSpPr>
          <p:spPr bwMode="auto">
            <a:xfrm>
              <a:off x="1840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50" name="Oval 4"/>
            <p:cNvSpPr>
              <a:spLocks noChangeArrowheads="1"/>
            </p:cNvSpPr>
            <p:nvPr/>
          </p:nvSpPr>
          <p:spPr bwMode="auto">
            <a:xfrm>
              <a:off x="1811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51" name="Oval 5"/>
            <p:cNvSpPr>
              <a:spLocks noChangeArrowheads="1"/>
            </p:cNvSpPr>
            <p:nvPr/>
          </p:nvSpPr>
          <p:spPr bwMode="auto">
            <a:xfrm>
              <a:off x="178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52" name="Oval 6"/>
            <p:cNvSpPr>
              <a:spLocks noChangeArrowheads="1"/>
            </p:cNvSpPr>
            <p:nvPr/>
          </p:nvSpPr>
          <p:spPr bwMode="auto">
            <a:xfrm>
              <a:off x="175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53" name="Oval 7"/>
            <p:cNvSpPr>
              <a:spLocks noChangeArrowheads="1"/>
            </p:cNvSpPr>
            <p:nvPr/>
          </p:nvSpPr>
          <p:spPr bwMode="auto">
            <a:xfrm>
              <a:off x="1694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54" name="Oval 8"/>
            <p:cNvSpPr>
              <a:spLocks noChangeArrowheads="1"/>
            </p:cNvSpPr>
            <p:nvPr/>
          </p:nvSpPr>
          <p:spPr bwMode="auto">
            <a:xfrm>
              <a:off x="1665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55" name="Oval 9"/>
            <p:cNvSpPr>
              <a:spLocks noChangeArrowheads="1"/>
            </p:cNvSpPr>
            <p:nvPr/>
          </p:nvSpPr>
          <p:spPr bwMode="auto">
            <a:xfrm>
              <a:off x="163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56" name="Oval 10"/>
            <p:cNvSpPr>
              <a:spLocks noChangeArrowheads="1"/>
            </p:cNvSpPr>
            <p:nvPr/>
          </p:nvSpPr>
          <p:spPr bwMode="auto">
            <a:xfrm>
              <a:off x="160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57" name="Oval 11"/>
            <p:cNvSpPr>
              <a:spLocks noChangeArrowheads="1"/>
            </p:cNvSpPr>
            <p:nvPr/>
          </p:nvSpPr>
          <p:spPr bwMode="auto">
            <a:xfrm>
              <a:off x="1577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58" name="Oval 12"/>
            <p:cNvSpPr>
              <a:spLocks noChangeArrowheads="1"/>
            </p:cNvSpPr>
            <p:nvPr/>
          </p:nvSpPr>
          <p:spPr bwMode="auto">
            <a:xfrm>
              <a:off x="1548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59" name="Oval 13"/>
            <p:cNvSpPr>
              <a:spLocks noChangeArrowheads="1"/>
            </p:cNvSpPr>
            <p:nvPr/>
          </p:nvSpPr>
          <p:spPr bwMode="auto">
            <a:xfrm>
              <a:off x="1519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60" name="Oval 14"/>
            <p:cNvSpPr>
              <a:spLocks noChangeArrowheads="1"/>
            </p:cNvSpPr>
            <p:nvPr/>
          </p:nvSpPr>
          <p:spPr bwMode="auto">
            <a:xfrm>
              <a:off x="1723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61" name="Oval 15"/>
            <p:cNvSpPr>
              <a:spLocks noChangeArrowheads="1"/>
            </p:cNvSpPr>
            <p:nvPr/>
          </p:nvSpPr>
          <p:spPr bwMode="auto">
            <a:xfrm>
              <a:off x="1840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62" name="Oval 16"/>
            <p:cNvSpPr>
              <a:spLocks noChangeArrowheads="1"/>
            </p:cNvSpPr>
            <p:nvPr/>
          </p:nvSpPr>
          <p:spPr bwMode="auto">
            <a:xfrm>
              <a:off x="1811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63" name="Oval 17"/>
            <p:cNvSpPr>
              <a:spLocks noChangeArrowheads="1"/>
            </p:cNvSpPr>
            <p:nvPr/>
          </p:nvSpPr>
          <p:spPr bwMode="auto">
            <a:xfrm>
              <a:off x="178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64" name="Oval 18"/>
            <p:cNvSpPr>
              <a:spLocks noChangeArrowheads="1"/>
            </p:cNvSpPr>
            <p:nvPr/>
          </p:nvSpPr>
          <p:spPr bwMode="auto">
            <a:xfrm>
              <a:off x="175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65" name="Oval 19"/>
            <p:cNvSpPr>
              <a:spLocks noChangeArrowheads="1"/>
            </p:cNvSpPr>
            <p:nvPr/>
          </p:nvSpPr>
          <p:spPr bwMode="auto">
            <a:xfrm>
              <a:off x="1694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66" name="Oval 20"/>
            <p:cNvSpPr>
              <a:spLocks noChangeArrowheads="1"/>
            </p:cNvSpPr>
            <p:nvPr/>
          </p:nvSpPr>
          <p:spPr bwMode="auto">
            <a:xfrm>
              <a:off x="1665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67" name="Oval 21"/>
            <p:cNvSpPr>
              <a:spLocks noChangeArrowheads="1"/>
            </p:cNvSpPr>
            <p:nvPr/>
          </p:nvSpPr>
          <p:spPr bwMode="auto">
            <a:xfrm>
              <a:off x="163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68" name="Oval 22"/>
            <p:cNvSpPr>
              <a:spLocks noChangeArrowheads="1"/>
            </p:cNvSpPr>
            <p:nvPr/>
          </p:nvSpPr>
          <p:spPr bwMode="auto">
            <a:xfrm>
              <a:off x="160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69" name="Oval 23"/>
            <p:cNvSpPr>
              <a:spLocks noChangeArrowheads="1"/>
            </p:cNvSpPr>
            <p:nvPr/>
          </p:nvSpPr>
          <p:spPr bwMode="auto">
            <a:xfrm>
              <a:off x="1577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70" name="Oval 24"/>
            <p:cNvSpPr>
              <a:spLocks noChangeArrowheads="1"/>
            </p:cNvSpPr>
            <p:nvPr/>
          </p:nvSpPr>
          <p:spPr bwMode="auto">
            <a:xfrm>
              <a:off x="1548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71" name="Oval 25"/>
            <p:cNvSpPr>
              <a:spLocks noChangeArrowheads="1"/>
            </p:cNvSpPr>
            <p:nvPr/>
          </p:nvSpPr>
          <p:spPr bwMode="auto">
            <a:xfrm>
              <a:off x="1519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72" name="Oval 26"/>
            <p:cNvSpPr>
              <a:spLocks noChangeArrowheads="1"/>
            </p:cNvSpPr>
            <p:nvPr/>
          </p:nvSpPr>
          <p:spPr bwMode="auto">
            <a:xfrm>
              <a:off x="1723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73" name="Oval 27"/>
            <p:cNvSpPr>
              <a:spLocks noChangeArrowheads="1"/>
            </p:cNvSpPr>
            <p:nvPr/>
          </p:nvSpPr>
          <p:spPr bwMode="auto">
            <a:xfrm>
              <a:off x="1840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74" name="Oval 28"/>
            <p:cNvSpPr>
              <a:spLocks noChangeArrowheads="1"/>
            </p:cNvSpPr>
            <p:nvPr/>
          </p:nvSpPr>
          <p:spPr bwMode="auto">
            <a:xfrm>
              <a:off x="1811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75" name="Oval 29"/>
            <p:cNvSpPr>
              <a:spLocks noChangeArrowheads="1"/>
            </p:cNvSpPr>
            <p:nvPr/>
          </p:nvSpPr>
          <p:spPr bwMode="auto">
            <a:xfrm>
              <a:off x="178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76" name="Oval 30"/>
            <p:cNvSpPr>
              <a:spLocks noChangeArrowheads="1"/>
            </p:cNvSpPr>
            <p:nvPr/>
          </p:nvSpPr>
          <p:spPr bwMode="auto">
            <a:xfrm>
              <a:off x="175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77" name="Oval 31"/>
            <p:cNvSpPr>
              <a:spLocks noChangeArrowheads="1"/>
            </p:cNvSpPr>
            <p:nvPr/>
          </p:nvSpPr>
          <p:spPr bwMode="auto">
            <a:xfrm>
              <a:off x="1694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78" name="Oval 32"/>
            <p:cNvSpPr>
              <a:spLocks noChangeArrowheads="1"/>
            </p:cNvSpPr>
            <p:nvPr/>
          </p:nvSpPr>
          <p:spPr bwMode="auto">
            <a:xfrm>
              <a:off x="1665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79" name="Oval 33"/>
            <p:cNvSpPr>
              <a:spLocks noChangeArrowheads="1"/>
            </p:cNvSpPr>
            <p:nvPr/>
          </p:nvSpPr>
          <p:spPr bwMode="auto">
            <a:xfrm>
              <a:off x="163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80" name="Oval 34"/>
            <p:cNvSpPr>
              <a:spLocks noChangeArrowheads="1"/>
            </p:cNvSpPr>
            <p:nvPr/>
          </p:nvSpPr>
          <p:spPr bwMode="auto">
            <a:xfrm>
              <a:off x="160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81" name="Oval 35"/>
            <p:cNvSpPr>
              <a:spLocks noChangeArrowheads="1"/>
            </p:cNvSpPr>
            <p:nvPr/>
          </p:nvSpPr>
          <p:spPr bwMode="auto">
            <a:xfrm>
              <a:off x="1577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82" name="Oval 36"/>
            <p:cNvSpPr>
              <a:spLocks noChangeArrowheads="1"/>
            </p:cNvSpPr>
            <p:nvPr/>
          </p:nvSpPr>
          <p:spPr bwMode="auto">
            <a:xfrm>
              <a:off x="1548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83" name="Oval 37"/>
            <p:cNvSpPr>
              <a:spLocks noChangeArrowheads="1"/>
            </p:cNvSpPr>
            <p:nvPr/>
          </p:nvSpPr>
          <p:spPr bwMode="auto">
            <a:xfrm>
              <a:off x="1519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84" name="Oval 38"/>
            <p:cNvSpPr>
              <a:spLocks noChangeArrowheads="1"/>
            </p:cNvSpPr>
            <p:nvPr/>
          </p:nvSpPr>
          <p:spPr bwMode="auto">
            <a:xfrm>
              <a:off x="1723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85" name="Oval 39"/>
            <p:cNvSpPr>
              <a:spLocks noChangeArrowheads="1"/>
            </p:cNvSpPr>
            <p:nvPr/>
          </p:nvSpPr>
          <p:spPr bwMode="auto">
            <a:xfrm>
              <a:off x="1840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86" name="Oval 40"/>
            <p:cNvSpPr>
              <a:spLocks noChangeArrowheads="1"/>
            </p:cNvSpPr>
            <p:nvPr/>
          </p:nvSpPr>
          <p:spPr bwMode="auto">
            <a:xfrm>
              <a:off x="1811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87" name="Oval 41"/>
            <p:cNvSpPr>
              <a:spLocks noChangeArrowheads="1"/>
            </p:cNvSpPr>
            <p:nvPr/>
          </p:nvSpPr>
          <p:spPr bwMode="auto">
            <a:xfrm>
              <a:off x="178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88" name="Oval 42"/>
            <p:cNvSpPr>
              <a:spLocks noChangeArrowheads="1"/>
            </p:cNvSpPr>
            <p:nvPr/>
          </p:nvSpPr>
          <p:spPr bwMode="auto">
            <a:xfrm>
              <a:off x="175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89" name="Oval 43"/>
            <p:cNvSpPr>
              <a:spLocks noChangeArrowheads="1"/>
            </p:cNvSpPr>
            <p:nvPr/>
          </p:nvSpPr>
          <p:spPr bwMode="auto">
            <a:xfrm>
              <a:off x="1694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90" name="Oval 44"/>
            <p:cNvSpPr>
              <a:spLocks noChangeArrowheads="1"/>
            </p:cNvSpPr>
            <p:nvPr/>
          </p:nvSpPr>
          <p:spPr bwMode="auto">
            <a:xfrm>
              <a:off x="1665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91" name="Oval 45"/>
            <p:cNvSpPr>
              <a:spLocks noChangeArrowheads="1"/>
            </p:cNvSpPr>
            <p:nvPr/>
          </p:nvSpPr>
          <p:spPr bwMode="auto">
            <a:xfrm>
              <a:off x="163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92" name="Oval 46"/>
            <p:cNvSpPr>
              <a:spLocks noChangeArrowheads="1"/>
            </p:cNvSpPr>
            <p:nvPr/>
          </p:nvSpPr>
          <p:spPr bwMode="auto">
            <a:xfrm>
              <a:off x="160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93" name="Oval 47"/>
            <p:cNvSpPr>
              <a:spLocks noChangeArrowheads="1"/>
            </p:cNvSpPr>
            <p:nvPr/>
          </p:nvSpPr>
          <p:spPr bwMode="auto">
            <a:xfrm>
              <a:off x="1577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94" name="Oval 48"/>
            <p:cNvSpPr>
              <a:spLocks noChangeArrowheads="1"/>
            </p:cNvSpPr>
            <p:nvPr/>
          </p:nvSpPr>
          <p:spPr bwMode="auto">
            <a:xfrm>
              <a:off x="1548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95" name="Oval 49"/>
            <p:cNvSpPr>
              <a:spLocks noChangeArrowheads="1"/>
            </p:cNvSpPr>
            <p:nvPr/>
          </p:nvSpPr>
          <p:spPr bwMode="auto">
            <a:xfrm>
              <a:off x="1519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96" name="Oval 50"/>
            <p:cNvSpPr>
              <a:spLocks noChangeArrowheads="1"/>
            </p:cNvSpPr>
            <p:nvPr/>
          </p:nvSpPr>
          <p:spPr bwMode="auto">
            <a:xfrm>
              <a:off x="1723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97" name="Oval 51"/>
            <p:cNvSpPr>
              <a:spLocks noChangeArrowheads="1"/>
            </p:cNvSpPr>
            <p:nvPr/>
          </p:nvSpPr>
          <p:spPr bwMode="auto">
            <a:xfrm>
              <a:off x="1840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98" name="Oval 52"/>
            <p:cNvSpPr>
              <a:spLocks noChangeArrowheads="1"/>
            </p:cNvSpPr>
            <p:nvPr/>
          </p:nvSpPr>
          <p:spPr bwMode="auto">
            <a:xfrm>
              <a:off x="1811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99" name="Oval 53"/>
            <p:cNvSpPr>
              <a:spLocks noChangeArrowheads="1"/>
            </p:cNvSpPr>
            <p:nvPr/>
          </p:nvSpPr>
          <p:spPr bwMode="auto">
            <a:xfrm>
              <a:off x="178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0" name="Oval 54"/>
            <p:cNvSpPr>
              <a:spLocks noChangeArrowheads="1"/>
            </p:cNvSpPr>
            <p:nvPr/>
          </p:nvSpPr>
          <p:spPr bwMode="auto">
            <a:xfrm>
              <a:off x="175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1" name="Oval 55"/>
            <p:cNvSpPr>
              <a:spLocks noChangeArrowheads="1"/>
            </p:cNvSpPr>
            <p:nvPr/>
          </p:nvSpPr>
          <p:spPr bwMode="auto">
            <a:xfrm>
              <a:off x="1694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2" name="Oval 56"/>
            <p:cNvSpPr>
              <a:spLocks noChangeArrowheads="1"/>
            </p:cNvSpPr>
            <p:nvPr/>
          </p:nvSpPr>
          <p:spPr bwMode="auto">
            <a:xfrm>
              <a:off x="1665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3" name="Oval 57"/>
            <p:cNvSpPr>
              <a:spLocks noChangeArrowheads="1"/>
            </p:cNvSpPr>
            <p:nvPr/>
          </p:nvSpPr>
          <p:spPr bwMode="auto">
            <a:xfrm>
              <a:off x="163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4" name="Oval 58"/>
            <p:cNvSpPr>
              <a:spLocks noChangeArrowheads="1"/>
            </p:cNvSpPr>
            <p:nvPr/>
          </p:nvSpPr>
          <p:spPr bwMode="auto">
            <a:xfrm>
              <a:off x="160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5" name="Oval 59"/>
            <p:cNvSpPr>
              <a:spLocks noChangeArrowheads="1"/>
            </p:cNvSpPr>
            <p:nvPr/>
          </p:nvSpPr>
          <p:spPr bwMode="auto">
            <a:xfrm>
              <a:off x="1577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6" name="Oval 60"/>
            <p:cNvSpPr>
              <a:spLocks noChangeArrowheads="1"/>
            </p:cNvSpPr>
            <p:nvPr/>
          </p:nvSpPr>
          <p:spPr bwMode="auto">
            <a:xfrm>
              <a:off x="1548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7" name="Oval 61"/>
            <p:cNvSpPr>
              <a:spLocks noChangeArrowheads="1"/>
            </p:cNvSpPr>
            <p:nvPr/>
          </p:nvSpPr>
          <p:spPr bwMode="auto">
            <a:xfrm>
              <a:off x="1519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8" name="Oval 62"/>
            <p:cNvSpPr>
              <a:spLocks noChangeArrowheads="1"/>
            </p:cNvSpPr>
            <p:nvPr/>
          </p:nvSpPr>
          <p:spPr bwMode="auto">
            <a:xfrm>
              <a:off x="1723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9" name="Oval 63"/>
            <p:cNvSpPr>
              <a:spLocks noChangeArrowheads="1"/>
            </p:cNvSpPr>
            <p:nvPr/>
          </p:nvSpPr>
          <p:spPr bwMode="auto">
            <a:xfrm>
              <a:off x="1840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0" name="Oval 64"/>
            <p:cNvSpPr>
              <a:spLocks noChangeArrowheads="1"/>
            </p:cNvSpPr>
            <p:nvPr/>
          </p:nvSpPr>
          <p:spPr bwMode="auto">
            <a:xfrm>
              <a:off x="1811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1" name="Oval 65"/>
            <p:cNvSpPr>
              <a:spLocks noChangeArrowheads="1"/>
            </p:cNvSpPr>
            <p:nvPr/>
          </p:nvSpPr>
          <p:spPr bwMode="auto">
            <a:xfrm>
              <a:off x="178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2" name="Oval 66"/>
            <p:cNvSpPr>
              <a:spLocks noChangeArrowheads="1"/>
            </p:cNvSpPr>
            <p:nvPr/>
          </p:nvSpPr>
          <p:spPr bwMode="auto">
            <a:xfrm>
              <a:off x="175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3" name="Oval 67"/>
            <p:cNvSpPr>
              <a:spLocks noChangeArrowheads="1"/>
            </p:cNvSpPr>
            <p:nvPr/>
          </p:nvSpPr>
          <p:spPr bwMode="auto">
            <a:xfrm>
              <a:off x="1694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4" name="Oval 68"/>
            <p:cNvSpPr>
              <a:spLocks noChangeArrowheads="1"/>
            </p:cNvSpPr>
            <p:nvPr/>
          </p:nvSpPr>
          <p:spPr bwMode="auto">
            <a:xfrm>
              <a:off x="1665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5" name="Oval 69"/>
            <p:cNvSpPr>
              <a:spLocks noChangeArrowheads="1"/>
            </p:cNvSpPr>
            <p:nvPr/>
          </p:nvSpPr>
          <p:spPr bwMode="auto">
            <a:xfrm>
              <a:off x="163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6" name="Oval 70"/>
            <p:cNvSpPr>
              <a:spLocks noChangeArrowheads="1"/>
            </p:cNvSpPr>
            <p:nvPr/>
          </p:nvSpPr>
          <p:spPr bwMode="auto">
            <a:xfrm>
              <a:off x="160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7" name="Oval 71"/>
            <p:cNvSpPr>
              <a:spLocks noChangeArrowheads="1"/>
            </p:cNvSpPr>
            <p:nvPr/>
          </p:nvSpPr>
          <p:spPr bwMode="auto">
            <a:xfrm>
              <a:off x="1577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" name="Oval 72"/>
            <p:cNvSpPr>
              <a:spLocks noChangeArrowheads="1"/>
            </p:cNvSpPr>
            <p:nvPr/>
          </p:nvSpPr>
          <p:spPr bwMode="auto">
            <a:xfrm>
              <a:off x="1548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" name="Oval 73"/>
            <p:cNvSpPr>
              <a:spLocks noChangeArrowheads="1"/>
            </p:cNvSpPr>
            <p:nvPr/>
          </p:nvSpPr>
          <p:spPr bwMode="auto">
            <a:xfrm>
              <a:off x="1519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" name="Oval 74"/>
            <p:cNvSpPr>
              <a:spLocks noChangeArrowheads="1"/>
            </p:cNvSpPr>
            <p:nvPr/>
          </p:nvSpPr>
          <p:spPr bwMode="auto">
            <a:xfrm>
              <a:off x="1723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" name="Oval 75"/>
            <p:cNvSpPr>
              <a:spLocks noChangeArrowheads="1"/>
            </p:cNvSpPr>
            <p:nvPr/>
          </p:nvSpPr>
          <p:spPr bwMode="auto">
            <a:xfrm>
              <a:off x="1840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" name="Oval 76"/>
            <p:cNvSpPr>
              <a:spLocks noChangeArrowheads="1"/>
            </p:cNvSpPr>
            <p:nvPr/>
          </p:nvSpPr>
          <p:spPr bwMode="auto">
            <a:xfrm>
              <a:off x="1811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" name="Oval 77"/>
            <p:cNvSpPr>
              <a:spLocks noChangeArrowheads="1"/>
            </p:cNvSpPr>
            <p:nvPr/>
          </p:nvSpPr>
          <p:spPr bwMode="auto">
            <a:xfrm>
              <a:off x="178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4" name="Oval 78"/>
            <p:cNvSpPr>
              <a:spLocks noChangeArrowheads="1"/>
            </p:cNvSpPr>
            <p:nvPr/>
          </p:nvSpPr>
          <p:spPr bwMode="auto">
            <a:xfrm>
              <a:off x="175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5" name="Oval 79"/>
            <p:cNvSpPr>
              <a:spLocks noChangeArrowheads="1"/>
            </p:cNvSpPr>
            <p:nvPr/>
          </p:nvSpPr>
          <p:spPr bwMode="auto">
            <a:xfrm>
              <a:off x="1694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6" name="Oval 80"/>
            <p:cNvSpPr>
              <a:spLocks noChangeArrowheads="1"/>
            </p:cNvSpPr>
            <p:nvPr/>
          </p:nvSpPr>
          <p:spPr bwMode="auto">
            <a:xfrm>
              <a:off x="1665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7" name="Oval 81"/>
            <p:cNvSpPr>
              <a:spLocks noChangeArrowheads="1"/>
            </p:cNvSpPr>
            <p:nvPr/>
          </p:nvSpPr>
          <p:spPr bwMode="auto">
            <a:xfrm>
              <a:off x="163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8" name="Oval 82"/>
            <p:cNvSpPr>
              <a:spLocks noChangeArrowheads="1"/>
            </p:cNvSpPr>
            <p:nvPr/>
          </p:nvSpPr>
          <p:spPr bwMode="auto">
            <a:xfrm>
              <a:off x="160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9" name="Oval 83"/>
            <p:cNvSpPr>
              <a:spLocks noChangeArrowheads="1"/>
            </p:cNvSpPr>
            <p:nvPr/>
          </p:nvSpPr>
          <p:spPr bwMode="auto">
            <a:xfrm>
              <a:off x="1577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0" name="Oval 84"/>
            <p:cNvSpPr>
              <a:spLocks noChangeArrowheads="1"/>
            </p:cNvSpPr>
            <p:nvPr/>
          </p:nvSpPr>
          <p:spPr bwMode="auto">
            <a:xfrm>
              <a:off x="1548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1" name="Oval 85"/>
            <p:cNvSpPr>
              <a:spLocks noChangeArrowheads="1"/>
            </p:cNvSpPr>
            <p:nvPr/>
          </p:nvSpPr>
          <p:spPr bwMode="auto">
            <a:xfrm>
              <a:off x="1519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2" name="Oval 86"/>
            <p:cNvSpPr>
              <a:spLocks noChangeArrowheads="1"/>
            </p:cNvSpPr>
            <p:nvPr/>
          </p:nvSpPr>
          <p:spPr bwMode="auto">
            <a:xfrm>
              <a:off x="1723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3" name="Oval 87"/>
            <p:cNvSpPr>
              <a:spLocks noChangeArrowheads="1"/>
            </p:cNvSpPr>
            <p:nvPr/>
          </p:nvSpPr>
          <p:spPr bwMode="auto">
            <a:xfrm>
              <a:off x="1840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4" name="Oval 88"/>
            <p:cNvSpPr>
              <a:spLocks noChangeArrowheads="1"/>
            </p:cNvSpPr>
            <p:nvPr/>
          </p:nvSpPr>
          <p:spPr bwMode="auto">
            <a:xfrm>
              <a:off x="1811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5" name="Oval 89"/>
            <p:cNvSpPr>
              <a:spLocks noChangeArrowheads="1"/>
            </p:cNvSpPr>
            <p:nvPr/>
          </p:nvSpPr>
          <p:spPr bwMode="auto">
            <a:xfrm>
              <a:off x="178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6" name="Oval 90"/>
            <p:cNvSpPr>
              <a:spLocks noChangeArrowheads="1"/>
            </p:cNvSpPr>
            <p:nvPr/>
          </p:nvSpPr>
          <p:spPr bwMode="auto">
            <a:xfrm>
              <a:off x="175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7" name="Oval 91"/>
            <p:cNvSpPr>
              <a:spLocks noChangeArrowheads="1"/>
            </p:cNvSpPr>
            <p:nvPr/>
          </p:nvSpPr>
          <p:spPr bwMode="auto">
            <a:xfrm>
              <a:off x="1694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8" name="Oval 92"/>
            <p:cNvSpPr>
              <a:spLocks noChangeArrowheads="1"/>
            </p:cNvSpPr>
            <p:nvPr/>
          </p:nvSpPr>
          <p:spPr bwMode="auto">
            <a:xfrm>
              <a:off x="1665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9" name="Oval 93"/>
            <p:cNvSpPr>
              <a:spLocks noChangeArrowheads="1"/>
            </p:cNvSpPr>
            <p:nvPr/>
          </p:nvSpPr>
          <p:spPr bwMode="auto">
            <a:xfrm>
              <a:off x="163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0" name="Oval 94"/>
            <p:cNvSpPr>
              <a:spLocks noChangeArrowheads="1"/>
            </p:cNvSpPr>
            <p:nvPr/>
          </p:nvSpPr>
          <p:spPr bwMode="auto">
            <a:xfrm>
              <a:off x="160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1" name="Oval 95"/>
            <p:cNvSpPr>
              <a:spLocks noChangeArrowheads="1"/>
            </p:cNvSpPr>
            <p:nvPr/>
          </p:nvSpPr>
          <p:spPr bwMode="auto">
            <a:xfrm>
              <a:off x="1577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2" name="Oval 96"/>
            <p:cNvSpPr>
              <a:spLocks noChangeArrowheads="1"/>
            </p:cNvSpPr>
            <p:nvPr/>
          </p:nvSpPr>
          <p:spPr bwMode="auto">
            <a:xfrm>
              <a:off x="1548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3" name="Oval 97"/>
            <p:cNvSpPr>
              <a:spLocks noChangeArrowheads="1"/>
            </p:cNvSpPr>
            <p:nvPr/>
          </p:nvSpPr>
          <p:spPr bwMode="auto">
            <a:xfrm>
              <a:off x="1519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4" name="Oval 98"/>
            <p:cNvSpPr>
              <a:spLocks noChangeArrowheads="1"/>
            </p:cNvSpPr>
            <p:nvPr/>
          </p:nvSpPr>
          <p:spPr bwMode="auto">
            <a:xfrm>
              <a:off x="1723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45" name="Group 1"/>
          <p:cNvGrpSpPr>
            <a:grpSpLocks/>
          </p:cNvGrpSpPr>
          <p:nvPr/>
        </p:nvGrpSpPr>
        <p:grpSpPr bwMode="auto">
          <a:xfrm>
            <a:off x="3249671" y="11634806"/>
            <a:ext cx="574675" cy="412750"/>
            <a:chOff x="1513" y="425"/>
            <a:chExt cx="362" cy="260"/>
          </a:xfrm>
        </p:grpSpPr>
        <p:sp>
          <p:nvSpPr>
            <p:cNvPr id="5046" name="AutoShape 2"/>
            <p:cNvSpPr>
              <a:spLocks noChangeArrowheads="1"/>
            </p:cNvSpPr>
            <p:nvPr/>
          </p:nvSpPr>
          <p:spPr bwMode="auto">
            <a:xfrm>
              <a:off x="1513" y="425"/>
              <a:ext cx="362" cy="26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7" name="Oval 3"/>
            <p:cNvSpPr>
              <a:spLocks noChangeArrowheads="1"/>
            </p:cNvSpPr>
            <p:nvPr/>
          </p:nvSpPr>
          <p:spPr bwMode="auto">
            <a:xfrm>
              <a:off x="1840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8" name="Oval 4"/>
            <p:cNvSpPr>
              <a:spLocks noChangeArrowheads="1"/>
            </p:cNvSpPr>
            <p:nvPr/>
          </p:nvSpPr>
          <p:spPr bwMode="auto">
            <a:xfrm>
              <a:off x="1811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9" name="Oval 5"/>
            <p:cNvSpPr>
              <a:spLocks noChangeArrowheads="1"/>
            </p:cNvSpPr>
            <p:nvPr/>
          </p:nvSpPr>
          <p:spPr bwMode="auto">
            <a:xfrm>
              <a:off x="178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50" name="Oval 6"/>
            <p:cNvSpPr>
              <a:spLocks noChangeArrowheads="1"/>
            </p:cNvSpPr>
            <p:nvPr/>
          </p:nvSpPr>
          <p:spPr bwMode="auto">
            <a:xfrm>
              <a:off x="175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51" name="Oval 7"/>
            <p:cNvSpPr>
              <a:spLocks noChangeArrowheads="1"/>
            </p:cNvSpPr>
            <p:nvPr/>
          </p:nvSpPr>
          <p:spPr bwMode="auto">
            <a:xfrm>
              <a:off x="1694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52" name="Oval 8"/>
            <p:cNvSpPr>
              <a:spLocks noChangeArrowheads="1"/>
            </p:cNvSpPr>
            <p:nvPr/>
          </p:nvSpPr>
          <p:spPr bwMode="auto">
            <a:xfrm>
              <a:off x="1665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53" name="Oval 9"/>
            <p:cNvSpPr>
              <a:spLocks noChangeArrowheads="1"/>
            </p:cNvSpPr>
            <p:nvPr/>
          </p:nvSpPr>
          <p:spPr bwMode="auto">
            <a:xfrm>
              <a:off x="163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54" name="Oval 10"/>
            <p:cNvSpPr>
              <a:spLocks noChangeArrowheads="1"/>
            </p:cNvSpPr>
            <p:nvPr/>
          </p:nvSpPr>
          <p:spPr bwMode="auto">
            <a:xfrm>
              <a:off x="160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55" name="Oval 11"/>
            <p:cNvSpPr>
              <a:spLocks noChangeArrowheads="1"/>
            </p:cNvSpPr>
            <p:nvPr/>
          </p:nvSpPr>
          <p:spPr bwMode="auto">
            <a:xfrm>
              <a:off x="1577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56" name="Oval 12"/>
            <p:cNvSpPr>
              <a:spLocks noChangeArrowheads="1"/>
            </p:cNvSpPr>
            <p:nvPr/>
          </p:nvSpPr>
          <p:spPr bwMode="auto">
            <a:xfrm>
              <a:off x="1548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57" name="Oval 13"/>
            <p:cNvSpPr>
              <a:spLocks noChangeArrowheads="1"/>
            </p:cNvSpPr>
            <p:nvPr/>
          </p:nvSpPr>
          <p:spPr bwMode="auto">
            <a:xfrm>
              <a:off x="1519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58" name="Oval 14"/>
            <p:cNvSpPr>
              <a:spLocks noChangeArrowheads="1"/>
            </p:cNvSpPr>
            <p:nvPr/>
          </p:nvSpPr>
          <p:spPr bwMode="auto">
            <a:xfrm>
              <a:off x="1723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59" name="Oval 15"/>
            <p:cNvSpPr>
              <a:spLocks noChangeArrowheads="1"/>
            </p:cNvSpPr>
            <p:nvPr/>
          </p:nvSpPr>
          <p:spPr bwMode="auto">
            <a:xfrm>
              <a:off x="1840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0" name="Oval 16"/>
            <p:cNvSpPr>
              <a:spLocks noChangeArrowheads="1"/>
            </p:cNvSpPr>
            <p:nvPr/>
          </p:nvSpPr>
          <p:spPr bwMode="auto">
            <a:xfrm>
              <a:off x="1811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1" name="Oval 17"/>
            <p:cNvSpPr>
              <a:spLocks noChangeArrowheads="1"/>
            </p:cNvSpPr>
            <p:nvPr/>
          </p:nvSpPr>
          <p:spPr bwMode="auto">
            <a:xfrm>
              <a:off x="178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2" name="Oval 18"/>
            <p:cNvSpPr>
              <a:spLocks noChangeArrowheads="1"/>
            </p:cNvSpPr>
            <p:nvPr/>
          </p:nvSpPr>
          <p:spPr bwMode="auto">
            <a:xfrm>
              <a:off x="175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3" name="Oval 19"/>
            <p:cNvSpPr>
              <a:spLocks noChangeArrowheads="1"/>
            </p:cNvSpPr>
            <p:nvPr/>
          </p:nvSpPr>
          <p:spPr bwMode="auto">
            <a:xfrm>
              <a:off x="1694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4" name="Oval 20"/>
            <p:cNvSpPr>
              <a:spLocks noChangeArrowheads="1"/>
            </p:cNvSpPr>
            <p:nvPr/>
          </p:nvSpPr>
          <p:spPr bwMode="auto">
            <a:xfrm>
              <a:off x="1665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5" name="Oval 21"/>
            <p:cNvSpPr>
              <a:spLocks noChangeArrowheads="1"/>
            </p:cNvSpPr>
            <p:nvPr/>
          </p:nvSpPr>
          <p:spPr bwMode="auto">
            <a:xfrm>
              <a:off x="163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6" name="Oval 22"/>
            <p:cNvSpPr>
              <a:spLocks noChangeArrowheads="1"/>
            </p:cNvSpPr>
            <p:nvPr/>
          </p:nvSpPr>
          <p:spPr bwMode="auto">
            <a:xfrm>
              <a:off x="160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7" name="Oval 23"/>
            <p:cNvSpPr>
              <a:spLocks noChangeArrowheads="1"/>
            </p:cNvSpPr>
            <p:nvPr/>
          </p:nvSpPr>
          <p:spPr bwMode="auto">
            <a:xfrm>
              <a:off x="1577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8" name="Oval 24"/>
            <p:cNvSpPr>
              <a:spLocks noChangeArrowheads="1"/>
            </p:cNvSpPr>
            <p:nvPr/>
          </p:nvSpPr>
          <p:spPr bwMode="auto">
            <a:xfrm>
              <a:off x="1548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9" name="Oval 25"/>
            <p:cNvSpPr>
              <a:spLocks noChangeArrowheads="1"/>
            </p:cNvSpPr>
            <p:nvPr/>
          </p:nvSpPr>
          <p:spPr bwMode="auto">
            <a:xfrm>
              <a:off x="1519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70" name="Oval 26"/>
            <p:cNvSpPr>
              <a:spLocks noChangeArrowheads="1"/>
            </p:cNvSpPr>
            <p:nvPr/>
          </p:nvSpPr>
          <p:spPr bwMode="auto">
            <a:xfrm>
              <a:off x="1723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71" name="Oval 27"/>
            <p:cNvSpPr>
              <a:spLocks noChangeArrowheads="1"/>
            </p:cNvSpPr>
            <p:nvPr/>
          </p:nvSpPr>
          <p:spPr bwMode="auto">
            <a:xfrm>
              <a:off x="1840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72" name="Oval 28"/>
            <p:cNvSpPr>
              <a:spLocks noChangeArrowheads="1"/>
            </p:cNvSpPr>
            <p:nvPr/>
          </p:nvSpPr>
          <p:spPr bwMode="auto">
            <a:xfrm>
              <a:off x="1811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73" name="Oval 29"/>
            <p:cNvSpPr>
              <a:spLocks noChangeArrowheads="1"/>
            </p:cNvSpPr>
            <p:nvPr/>
          </p:nvSpPr>
          <p:spPr bwMode="auto">
            <a:xfrm>
              <a:off x="178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74" name="Oval 30"/>
            <p:cNvSpPr>
              <a:spLocks noChangeArrowheads="1"/>
            </p:cNvSpPr>
            <p:nvPr/>
          </p:nvSpPr>
          <p:spPr bwMode="auto">
            <a:xfrm>
              <a:off x="175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75" name="Oval 31"/>
            <p:cNvSpPr>
              <a:spLocks noChangeArrowheads="1"/>
            </p:cNvSpPr>
            <p:nvPr/>
          </p:nvSpPr>
          <p:spPr bwMode="auto">
            <a:xfrm>
              <a:off x="1694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76" name="Oval 32"/>
            <p:cNvSpPr>
              <a:spLocks noChangeArrowheads="1"/>
            </p:cNvSpPr>
            <p:nvPr/>
          </p:nvSpPr>
          <p:spPr bwMode="auto">
            <a:xfrm>
              <a:off x="1665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77" name="Oval 33"/>
            <p:cNvSpPr>
              <a:spLocks noChangeArrowheads="1"/>
            </p:cNvSpPr>
            <p:nvPr/>
          </p:nvSpPr>
          <p:spPr bwMode="auto">
            <a:xfrm>
              <a:off x="163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78" name="Oval 34"/>
            <p:cNvSpPr>
              <a:spLocks noChangeArrowheads="1"/>
            </p:cNvSpPr>
            <p:nvPr/>
          </p:nvSpPr>
          <p:spPr bwMode="auto">
            <a:xfrm>
              <a:off x="160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79" name="Oval 35"/>
            <p:cNvSpPr>
              <a:spLocks noChangeArrowheads="1"/>
            </p:cNvSpPr>
            <p:nvPr/>
          </p:nvSpPr>
          <p:spPr bwMode="auto">
            <a:xfrm>
              <a:off x="1577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80" name="Oval 36"/>
            <p:cNvSpPr>
              <a:spLocks noChangeArrowheads="1"/>
            </p:cNvSpPr>
            <p:nvPr/>
          </p:nvSpPr>
          <p:spPr bwMode="auto">
            <a:xfrm>
              <a:off x="1548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81" name="Oval 37"/>
            <p:cNvSpPr>
              <a:spLocks noChangeArrowheads="1"/>
            </p:cNvSpPr>
            <p:nvPr/>
          </p:nvSpPr>
          <p:spPr bwMode="auto">
            <a:xfrm>
              <a:off x="1519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82" name="Oval 38"/>
            <p:cNvSpPr>
              <a:spLocks noChangeArrowheads="1"/>
            </p:cNvSpPr>
            <p:nvPr/>
          </p:nvSpPr>
          <p:spPr bwMode="auto">
            <a:xfrm>
              <a:off x="1723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83" name="Oval 39"/>
            <p:cNvSpPr>
              <a:spLocks noChangeArrowheads="1"/>
            </p:cNvSpPr>
            <p:nvPr/>
          </p:nvSpPr>
          <p:spPr bwMode="auto">
            <a:xfrm>
              <a:off x="1840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84" name="Oval 40"/>
            <p:cNvSpPr>
              <a:spLocks noChangeArrowheads="1"/>
            </p:cNvSpPr>
            <p:nvPr/>
          </p:nvSpPr>
          <p:spPr bwMode="auto">
            <a:xfrm>
              <a:off x="1811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85" name="Oval 41"/>
            <p:cNvSpPr>
              <a:spLocks noChangeArrowheads="1"/>
            </p:cNvSpPr>
            <p:nvPr/>
          </p:nvSpPr>
          <p:spPr bwMode="auto">
            <a:xfrm>
              <a:off x="178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86" name="Oval 42"/>
            <p:cNvSpPr>
              <a:spLocks noChangeArrowheads="1"/>
            </p:cNvSpPr>
            <p:nvPr/>
          </p:nvSpPr>
          <p:spPr bwMode="auto">
            <a:xfrm>
              <a:off x="175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87" name="Oval 43"/>
            <p:cNvSpPr>
              <a:spLocks noChangeArrowheads="1"/>
            </p:cNvSpPr>
            <p:nvPr/>
          </p:nvSpPr>
          <p:spPr bwMode="auto">
            <a:xfrm>
              <a:off x="1694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88" name="Oval 44"/>
            <p:cNvSpPr>
              <a:spLocks noChangeArrowheads="1"/>
            </p:cNvSpPr>
            <p:nvPr/>
          </p:nvSpPr>
          <p:spPr bwMode="auto">
            <a:xfrm>
              <a:off x="1665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89" name="Oval 45"/>
            <p:cNvSpPr>
              <a:spLocks noChangeArrowheads="1"/>
            </p:cNvSpPr>
            <p:nvPr/>
          </p:nvSpPr>
          <p:spPr bwMode="auto">
            <a:xfrm>
              <a:off x="163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90" name="Oval 46"/>
            <p:cNvSpPr>
              <a:spLocks noChangeArrowheads="1"/>
            </p:cNvSpPr>
            <p:nvPr/>
          </p:nvSpPr>
          <p:spPr bwMode="auto">
            <a:xfrm>
              <a:off x="160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91" name="Oval 47"/>
            <p:cNvSpPr>
              <a:spLocks noChangeArrowheads="1"/>
            </p:cNvSpPr>
            <p:nvPr/>
          </p:nvSpPr>
          <p:spPr bwMode="auto">
            <a:xfrm>
              <a:off x="1577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92" name="Oval 48"/>
            <p:cNvSpPr>
              <a:spLocks noChangeArrowheads="1"/>
            </p:cNvSpPr>
            <p:nvPr/>
          </p:nvSpPr>
          <p:spPr bwMode="auto">
            <a:xfrm>
              <a:off x="1548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93" name="Oval 49"/>
            <p:cNvSpPr>
              <a:spLocks noChangeArrowheads="1"/>
            </p:cNvSpPr>
            <p:nvPr/>
          </p:nvSpPr>
          <p:spPr bwMode="auto">
            <a:xfrm>
              <a:off x="1519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94" name="Oval 50"/>
            <p:cNvSpPr>
              <a:spLocks noChangeArrowheads="1"/>
            </p:cNvSpPr>
            <p:nvPr/>
          </p:nvSpPr>
          <p:spPr bwMode="auto">
            <a:xfrm>
              <a:off x="1723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95" name="Oval 51"/>
            <p:cNvSpPr>
              <a:spLocks noChangeArrowheads="1"/>
            </p:cNvSpPr>
            <p:nvPr/>
          </p:nvSpPr>
          <p:spPr bwMode="auto">
            <a:xfrm>
              <a:off x="1840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96" name="Oval 52"/>
            <p:cNvSpPr>
              <a:spLocks noChangeArrowheads="1"/>
            </p:cNvSpPr>
            <p:nvPr/>
          </p:nvSpPr>
          <p:spPr bwMode="auto">
            <a:xfrm>
              <a:off x="1811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97" name="Oval 53"/>
            <p:cNvSpPr>
              <a:spLocks noChangeArrowheads="1"/>
            </p:cNvSpPr>
            <p:nvPr/>
          </p:nvSpPr>
          <p:spPr bwMode="auto">
            <a:xfrm>
              <a:off x="178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98" name="Oval 54"/>
            <p:cNvSpPr>
              <a:spLocks noChangeArrowheads="1"/>
            </p:cNvSpPr>
            <p:nvPr/>
          </p:nvSpPr>
          <p:spPr bwMode="auto">
            <a:xfrm>
              <a:off x="175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99" name="Oval 55"/>
            <p:cNvSpPr>
              <a:spLocks noChangeArrowheads="1"/>
            </p:cNvSpPr>
            <p:nvPr/>
          </p:nvSpPr>
          <p:spPr bwMode="auto">
            <a:xfrm>
              <a:off x="1694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00" name="Oval 56"/>
            <p:cNvSpPr>
              <a:spLocks noChangeArrowheads="1"/>
            </p:cNvSpPr>
            <p:nvPr/>
          </p:nvSpPr>
          <p:spPr bwMode="auto">
            <a:xfrm>
              <a:off x="1665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01" name="Oval 57"/>
            <p:cNvSpPr>
              <a:spLocks noChangeArrowheads="1"/>
            </p:cNvSpPr>
            <p:nvPr/>
          </p:nvSpPr>
          <p:spPr bwMode="auto">
            <a:xfrm>
              <a:off x="163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02" name="Oval 58"/>
            <p:cNvSpPr>
              <a:spLocks noChangeArrowheads="1"/>
            </p:cNvSpPr>
            <p:nvPr/>
          </p:nvSpPr>
          <p:spPr bwMode="auto">
            <a:xfrm>
              <a:off x="160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03" name="Oval 59"/>
            <p:cNvSpPr>
              <a:spLocks noChangeArrowheads="1"/>
            </p:cNvSpPr>
            <p:nvPr/>
          </p:nvSpPr>
          <p:spPr bwMode="auto">
            <a:xfrm>
              <a:off x="1577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04" name="Oval 60"/>
            <p:cNvSpPr>
              <a:spLocks noChangeArrowheads="1"/>
            </p:cNvSpPr>
            <p:nvPr/>
          </p:nvSpPr>
          <p:spPr bwMode="auto">
            <a:xfrm>
              <a:off x="1548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05" name="Oval 61"/>
            <p:cNvSpPr>
              <a:spLocks noChangeArrowheads="1"/>
            </p:cNvSpPr>
            <p:nvPr/>
          </p:nvSpPr>
          <p:spPr bwMode="auto">
            <a:xfrm>
              <a:off x="1519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06" name="Oval 62"/>
            <p:cNvSpPr>
              <a:spLocks noChangeArrowheads="1"/>
            </p:cNvSpPr>
            <p:nvPr/>
          </p:nvSpPr>
          <p:spPr bwMode="auto">
            <a:xfrm>
              <a:off x="1723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07" name="Oval 63"/>
            <p:cNvSpPr>
              <a:spLocks noChangeArrowheads="1"/>
            </p:cNvSpPr>
            <p:nvPr/>
          </p:nvSpPr>
          <p:spPr bwMode="auto">
            <a:xfrm>
              <a:off x="1840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08" name="Oval 64"/>
            <p:cNvSpPr>
              <a:spLocks noChangeArrowheads="1"/>
            </p:cNvSpPr>
            <p:nvPr/>
          </p:nvSpPr>
          <p:spPr bwMode="auto">
            <a:xfrm>
              <a:off x="1811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09" name="Oval 65"/>
            <p:cNvSpPr>
              <a:spLocks noChangeArrowheads="1"/>
            </p:cNvSpPr>
            <p:nvPr/>
          </p:nvSpPr>
          <p:spPr bwMode="auto">
            <a:xfrm>
              <a:off x="178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10" name="Oval 66"/>
            <p:cNvSpPr>
              <a:spLocks noChangeArrowheads="1"/>
            </p:cNvSpPr>
            <p:nvPr/>
          </p:nvSpPr>
          <p:spPr bwMode="auto">
            <a:xfrm>
              <a:off x="175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11" name="Oval 67"/>
            <p:cNvSpPr>
              <a:spLocks noChangeArrowheads="1"/>
            </p:cNvSpPr>
            <p:nvPr/>
          </p:nvSpPr>
          <p:spPr bwMode="auto">
            <a:xfrm>
              <a:off x="1694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12" name="Oval 68"/>
            <p:cNvSpPr>
              <a:spLocks noChangeArrowheads="1"/>
            </p:cNvSpPr>
            <p:nvPr/>
          </p:nvSpPr>
          <p:spPr bwMode="auto">
            <a:xfrm>
              <a:off x="1665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13" name="Oval 69"/>
            <p:cNvSpPr>
              <a:spLocks noChangeArrowheads="1"/>
            </p:cNvSpPr>
            <p:nvPr/>
          </p:nvSpPr>
          <p:spPr bwMode="auto">
            <a:xfrm>
              <a:off x="163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14" name="Oval 70"/>
            <p:cNvSpPr>
              <a:spLocks noChangeArrowheads="1"/>
            </p:cNvSpPr>
            <p:nvPr/>
          </p:nvSpPr>
          <p:spPr bwMode="auto">
            <a:xfrm>
              <a:off x="160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15" name="Oval 71"/>
            <p:cNvSpPr>
              <a:spLocks noChangeArrowheads="1"/>
            </p:cNvSpPr>
            <p:nvPr/>
          </p:nvSpPr>
          <p:spPr bwMode="auto">
            <a:xfrm>
              <a:off x="1577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16" name="Oval 72"/>
            <p:cNvSpPr>
              <a:spLocks noChangeArrowheads="1"/>
            </p:cNvSpPr>
            <p:nvPr/>
          </p:nvSpPr>
          <p:spPr bwMode="auto">
            <a:xfrm>
              <a:off x="1548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17" name="Oval 73"/>
            <p:cNvSpPr>
              <a:spLocks noChangeArrowheads="1"/>
            </p:cNvSpPr>
            <p:nvPr/>
          </p:nvSpPr>
          <p:spPr bwMode="auto">
            <a:xfrm>
              <a:off x="1519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18" name="Oval 74"/>
            <p:cNvSpPr>
              <a:spLocks noChangeArrowheads="1"/>
            </p:cNvSpPr>
            <p:nvPr/>
          </p:nvSpPr>
          <p:spPr bwMode="auto">
            <a:xfrm>
              <a:off x="1723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19" name="Oval 75"/>
            <p:cNvSpPr>
              <a:spLocks noChangeArrowheads="1"/>
            </p:cNvSpPr>
            <p:nvPr/>
          </p:nvSpPr>
          <p:spPr bwMode="auto">
            <a:xfrm>
              <a:off x="1840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" name="Oval 76"/>
            <p:cNvSpPr>
              <a:spLocks noChangeArrowheads="1"/>
            </p:cNvSpPr>
            <p:nvPr/>
          </p:nvSpPr>
          <p:spPr bwMode="auto">
            <a:xfrm>
              <a:off x="1811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" name="Oval 77"/>
            <p:cNvSpPr>
              <a:spLocks noChangeArrowheads="1"/>
            </p:cNvSpPr>
            <p:nvPr/>
          </p:nvSpPr>
          <p:spPr bwMode="auto">
            <a:xfrm>
              <a:off x="178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" name="Oval 78"/>
            <p:cNvSpPr>
              <a:spLocks noChangeArrowheads="1"/>
            </p:cNvSpPr>
            <p:nvPr/>
          </p:nvSpPr>
          <p:spPr bwMode="auto">
            <a:xfrm>
              <a:off x="175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" name="Oval 79"/>
            <p:cNvSpPr>
              <a:spLocks noChangeArrowheads="1"/>
            </p:cNvSpPr>
            <p:nvPr/>
          </p:nvSpPr>
          <p:spPr bwMode="auto">
            <a:xfrm>
              <a:off x="1694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" name="Oval 80"/>
            <p:cNvSpPr>
              <a:spLocks noChangeArrowheads="1"/>
            </p:cNvSpPr>
            <p:nvPr/>
          </p:nvSpPr>
          <p:spPr bwMode="auto">
            <a:xfrm>
              <a:off x="1665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" name="Oval 81"/>
            <p:cNvSpPr>
              <a:spLocks noChangeArrowheads="1"/>
            </p:cNvSpPr>
            <p:nvPr/>
          </p:nvSpPr>
          <p:spPr bwMode="auto">
            <a:xfrm>
              <a:off x="163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6" name="Oval 82"/>
            <p:cNvSpPr>
              <a:spLocks noChangeArrowheads="1"/>
            </p:cNvSpPr>
            <p:nvPr/>
          </p:nvSpPr>
          <p:spPr bwMode="auto">
            <a:xfrm>
              <a:off x="160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" name="Oval 83"/>
            <p:cNvSpPr>
              <a:spLocks noChangeArrowheads="1"/>
            </p:cNvSpPr>
            <p:nvPr/>
          </p:nvSpPr>
          <p:spPr bwMode="auto">
            <a:xfrm>
              <a:off x="1577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" name="Oval 84"/>
            <p:cNvSpPr>
              <a:spLocks noChangeArrowheads="1"/>
            </p:cNvSpPr>
            <p:nvPr/>
          </p:nvSpPr>
          <p:spPr bwMode="auto">
            <a:xfrm>
              <a:off x="1548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" name="Oval 85"/>
            <p:cNvSpPr>
              <a:spLocks noChangeArrowheads="1"/>
            </p:cNvSpPr>
            <p:nvPr/>
          </p:nvSpPr>
          <p:spPr bwMode="auto">
            <a:xfrm>
              <a:off x="1519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Oval 86"/>
            <p:cNvSpPr>
              <a:spLocks noChangeArrowheads="1"/>
            </p:cNvSpPr>
            <p:nvPr/>
          </p:nvSpPr>
          <p:spPr bwMode="auto">
            <a:xfrm>
              <a:off x="1723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Oval 87"/>
            <p:cNvSpPr>
              <a:spLocks noChangeArrowheads="1"/>
            </p:cNvSpPr>
            <p:nvPr/>
          </p:nvSpPr>
          <p:spPr bwMode="auto">
            <a:xfrm>
              <a:off x="1840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88"/>
            <p:cNvSpPr>
              <a:spLocks noChangeArrowheads="1"/>
            </p:cNvSpPr>
            <p:nvPr/>
          </p:nvSpPr>
          <p:spPr bwMode="auto">
            <a:xfrm>
              <a:off x="1811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89"/>
            <p:cNvSpPr>
              <a:spLocks noChangeArrowheads="1"/>
            </p:cNvSpPr>
            <p:nvPr/>
          </p:nvSpPr>
          <p:spPr bwMode="auto">
            <a:xfrm>
              <a:off x="178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90"/>
            <p:cNvSpPr>
              <a:spLocks noChangeArrowheads="1"/>
            </p:cNvSpPr>
            <p:nvPr/>
          </p:nvSpPr>
          <p:spPr bwMode="auto">
            <a:xfrm>
              <a:off x="175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91"/>
            <p:cNvSpPr>
              <a:spLocks noChangeArrowheads="1"/>
            </p:cNvSpPr>
            <p:nvPr/>
          </p:nvSpPr>
          <p:spPr bwMode="auto">
            <a:xfrm>
              <a:off x="1694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92"/>
            <p:cNvSpPr>
              <a:spLocks noChangeArrowheads="1"/>
            </p:cNvSpPr>
            <p:nvPr/>
          </p:nvSpPr>
          <p:spPr bwMode="auto">
            <a:xfrm>
              <a:off x="1665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93"/>
            <p:cNvSpPr>
              <a:spLocks noChangeArrowheads="1"/>
            </p:cNvSpPr>
            <p:nvPr/>
          </p:nvSpPr>
          <p:spPr bwMode="auto">
            <a:xfrm>
              <a:off x="163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Oval 94"/>
            <p:cNvSpPr>
              <a:spLocks noChangeArrowheads="1"/>
            </p:cNvSpPr>
            <p:nvPr/>
          </p:nvSpPr>
          <p:spPr bwMode="auto">
            <a:xfrm>
              <a:off x="160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Oval 95"/>
            <p:cNvSpPr>
              <a:spLocks noChangeArrowheads="1"/>
            </p:cNvSpPr>
            <p:nvPr/>
          </p:nvSpPr>
          <p:spPr bwMode="auto">
            <a:xfrm>
              <a:off x="1577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Oval 96"/>
            <p:cNvSpPr>
              <a:spLocks noChangeArrowheads="1"/>
            </p:cNvSpPr>
            <p:nvPr/>
          </p:nvSpPr>
          <p:spPr bwMode="auto">
            <a:xfrm>
              <a:off x="1548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Oval 97"/>
            <p:cNvSpPr>
              <a:spLocks noChangeArrowheads="1"/>
            </p:cNvSpPr>
            <p:nvPr/>
          </p:nvSpPr>
          <p:spPr bwMode="auto">
            <a:xfrm>
              <a:off x="1519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Oval 98"/>
            <p:cNvSpPr>
              <a:spLocks noChangeArrowheads="1"/>
            </p:cNvSpPr>
            <p:nvPr/>
          </p:nvSpPr>
          <p:spPr bwMode="auto">
            <a:xfrm>
              <a:off x="1723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43" name="Group 1"/>
          <p:cNvGrpSpPr>
            <a:grpSpLocks/>
          </p:cNvGrpSpPr>
          <p:nvPr/>
        </p:nvGrpSpPr>
        <p:grpSpPr bwMode="auto">
          <a:xfrm>
            <a:off x="4993840" y="11634806"/>
            <a:ext cx="574675" cy="412750"/>
            <a:chOff x="1513" y="425"/>
            <a:chExt cx="362" cy="260"/>
          </a:xfrm>
        </p:grpSpPr>
        <p:sp>
          <p:nvSpPr>
            <p:cNvPr id="5144" name="AutoShape 2"/>
            <p:cNvSpPr>
              <a:spLocks noChangeArrowheads="1"/>
            </p:cNvSpPr>
            <p:nvPr/>
          </p:nvSpPr>
          <p:spPr bwMode="auto">
            <a:xfrm>
              <a:off x="1513" y="425"/>
              <a:ext cx="362" cy="26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Oval 3"/>
            <p:cNvSpPr>
              <a:spLocks noChangeArrowheads="1"/>
            </p:cNvSpPr>
            <p:nvPr/>
          </p:nvSpPr>
          <p:spPr bwMode="auto">
            <a:xfrm>
              <a:off x="1840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Oval 4"/>
            <p:cNvSpPr>
              <a:spLocks noChangeArrowheads="1"/>
            </p:cNvSpPr>
            <p:nvPr/>
          </p:nvSpPr>
          <p:spPr bwMode="auto">
            <a:xfrm>
              <a:off x="1811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Oval 5"/>
            <p:cNvSpPr>
              <a:spLocks noChangeArrowheads="1"/>
            </p:cNvSpPr>
            <p:nvPr/>
          </p:nvSpPr>
          <p:spPr bwMode="auto">
            <a:xfrm>
              <a:off x="178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Oval 6"/>
            <p:cNvSpPr>
              <a:spLocks noChangeArrowheads="1"/>
            </p:cNvSpPr>
            <p:nvPr/>
          </p:nvSpPr>
          <p:spPr bwMode="auto">
            <a:xfrm>
              <a:off x="175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Oval 7"/>
            <p:cNvSpPr>
              <a:spLocks noChangeArrowheads="1"/>
            </p:cNvSpPr>
            <p:nvPr/>
          </p:nvSpPr>
          <p:spPr bwMode="auto">
            <a:xfrm>
              <a:off x="1694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Oval 8"/>
            <p:cNvSpPr>
              <a:spLocks noChangeArrowheads="1"/>
            </p:cNvSpPr>
            <p:nvPr/>
          </p:nvSpPr>
          <p:spPr bwMode="auto">
            <a:xfrm>
              <a:off x="1665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Oval 9"/>
            <p:cNvSpPr>
              <a:spLocks noChangeArrowheads="1"/>
            </p:cNvSpPr>
            <p:nvPr/>
          </p:nvSpPr>
          <p:spPr bwMode="auto">
            <a:xfrm>
              <a:off x="163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Oval 10"/>
            <p:cNvSpPr>
              <a:spLocks noChangeArrowheads="1"/>
            </p:cNvSpPr>
            <p:nvPr/>
          </p:nvSpPr>
          <p:spPr bwMode="auto">
            <a:xfrm>
              <a:off x="160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Oval 11"/>
            <p:cNvSpPr>
              <a:spLocks noChangeArrowheads="1"/>
            </p:cNvSpPr>
            <p:nvPr/>
          </p:nvSpPr>
          <p:spPr bwMode="auto">
            <a:xfrm>
              <a:off x="1577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Oval 12"/>
            <p:cNvSpPr>
              <a:spLocks noChangeArrowheads="1"/>
            </p:cNvSpPr>
            <p:nvPr/>
          </p:nvSpPr>
          <p:spPr bwMode="auto">
            <a:xfrm>
              <a:off x="1548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Oval 13"/>
            <p:cNvSpPr>
              <a:spLocks noChangeArrowheads="1"/>
            </p:cNvSpPr>
            <p:nvPr/>
          </p:nvSpPr>
          <p:spPr bwMode="auto">
            <a:xfrm>
              <a:off x="1519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Oval 14"/>
            <p:cNvSpPr>
              <a:spLocks noChangeArrowheads="1"/>
            </p:cNvSpPr>
            <p:nvPr/>
          </p:nvSpPr>
          <p:spPr bwMode="auto">
            <a:xfrm>
              <a:off x="1723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Oval 15"/>
            <p:cNvSpPr>
              <a:spLocks noChangeArrowheads="1"/>
            </p:cNvSpPr>
            <p:nvPr/>
          </p:nvSpPr>
          <p:spPr bwMode="auto">
            <a:xfrm>
              <a:off x="1840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Oval 16"/>
            <p:cNvSpPr>
              <a:spLocks noChangeArrowheads="1"/>
            </p:cNvSpPr>
            <p:nvPr/>
          </p:nvSpPr>
          <p:spPr bwMode="auto">
            <a:xfrm>
              <a:off x="1811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Oval 17"/>
            <p:cNvSpPr>
              <a:spLocks noChangeArrowheads="1"/>
            </p:cNvSpPr>
            <p:nvPr/>
          </p:nvSpPr>
          <p:spPr bwMode="auto">
            <a:xfrm>
              <a:off x="178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0" name="Oval 18"/>
            <p:cNvSpPr>
              <a:spLocks noChangeArrowheads="1"/>
            </p:cNvSpPr>
            <p:nvPr/>
          </p:nvSpPr>
          <p:spPr bwMode="auto">
            <a:xfrm>
              <a:off x="175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Oval 19"/>
            <p:cNvSpPr>
              <a:spLocks noChangeArrowheads="1"/>
            </p:cNvSpPr>
            <p:nvPr/>
          </p:nvSpPr>
          <p:spPr bwMode="auto">
            <a:xfrm>
              <a:off x="1694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Oval 20"/>
            <p:cNvSpPr>
              <a:spLocks noChangeArrowheads="1"/>
            </p:cNvSpPr>
            <p:nvPr/>
          </p:nvSpPr>
          <p:spPr bwMode="auto">
            <a:xfrm>
              <a:off x="1665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Oval 21"/>
            <p:cNvSpPr>
              <a:spLocks noChangeArrowheads="1"/>
            </p:cNvSpPr>
            <p:nvPr/>
          </p:nvSpPr>
          <p:spPr bwMode="auto">
            <a:xfrm>
              <a:off x="163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Oval 22"/>
            <p:cNvSpPr>
              <a:spLocks noChangeArrowheads="1"/>
            </p:cNvSpPr>
            <p:nvPr/>
          </p:nvSpPr>
          <p:spPr bwMode="auto">
            <a:xfrm>
              <a:off x="160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Oval 23"/>
            <p:cNvSpPr>
              <a:spLocks noChangeArrowheads="1"/>
            </p:cNvSpPr>
            <p:nvPr/>
          </p:nvSpPr>
          <p:spPr bwMode="auto">
            <a:xfrm>
              <a:off x="1577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Oval 24"/>
            <p:cNvSpPr>
              <a:spLocks noChangeArrowheads="1"/>
            </p:cNvSpPr>
            <p:nvPr/>
          </p:nvSpPr>
          <p:spPr bwMode="auto">
            <a:xfrm>
              <a:off x="1548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Oval 25"/>
            <p:cNvSpPr>
              <a:spLocks noChangeArrowheads="1"/>
            </p:cNvSpPr>
            <p:nvPr/>
          </p:nvSpPr>
          <p:spPr bwMode="auto">
            <a:xfrm>
              <a:off x="1519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Oval 26"/>
            <p:cNvSpPr>
              <a:spLocks noChangeArrowheads="1"/>
            </p:cNvSpPr>
            <p:nvPr/>
          </p:nvSpPr>
          <p:spPr bwMode="auto">
            <a:xfrm>
              <a:off x="1723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Oval 27"/>
            <p:cNvSpPr>
              <a:spLocks noChangeArrowheads="1"/>
            </p:cNvSpPr>
            <p:nvPr/>
          </p:nvSpPr>
          <p:spPr bwMode="auto">
            <a:xfrm>
              <a:off x="1840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Oval 28"/>
            <p:cNvSpPr>
              <a:spLocks noChangeArrowheads="1"/>
            </p:cNvSpPr>
            <p:nvPr/>
          </p:nvSpPr>
          <p:spPr bwMode="auto">
            <a:xfrm>
              <a:off x="1811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Oval 29"/>
            <p:cNvSpPr>
              <a:spLocks noChangeArrowheads="1"/>
            </p:cNvSpPr>
            <p:nvPr/>
          </p:nvSpPr>
          <p:spPr bwMode="auto">
            <a:xfrm>
              <a:off x="178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Oval 30"/>
            <p:cNvSpPr>
              <a:spLocks noChangeArrowheads="1"/>
            </p:cNvSpPr>
            <p:nvPr/>
          </p:nvSpPr>
          <p:spPr bwMode="auto">
            <a:xfrm>
              <a:off x="175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3" name="Oval 31"/>
            <p:cNvSpPr>
              <a:spLocks noChangeArrowheads="1"/>
            </p:cNvSpPr>
            <p:nvPr/>
          </p:nvSpPr>
          <p:spPr bwMode="auto">
            <a:xfrm>
              <a:off x="1694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4" name="Oval 32"/>
            <p:cNvSpPr>
              <a:spLocks noChangeArrowheads="1"/>
            </p:cNvSpPr>
            <p:nvPr/>
          </p:nvSpPr>
          <p:spPr bwMode="auto">
            <a:xfrm>
              <a:off x="1665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5" name="Oval 33"/>
            <p:cNvSpPr>
              <a:spLocks noChangeArrowheads="1"/>
            </p:cNvSpPr>
            <p:nvPr/>
          </p:nvSpPr>
          <p:spPr bwMode="auto">
            <a:xfrm>
              <a:off x="163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6" name="Oval 34"/>
            <p:cNvSpPr>
              <a:spLocks noChangeArrowheads="1"/>
            </p:cNvSpPr>
            <p:nvPr/>
          </p:nvSpPr>
          <p:spPr bwMode="auto">
            <a:xfrm>
              <a:off x="160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7" name="Oval 35"/>
            <p:cNvSpPr>
              <a:spLocks noChangeArrowheads="1"/>
            </p:cNvSpPr>
            <p:nvPr/>
          </p:nvSpPr>
          <p:spPr bwMode="auto">
            <a:xfrm>
              <a:off x="1577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8" name="Oval 36"/>
            <p:cNvSpPr>
              <a:spLocks noChangeArrowheads="1"/>
            </p:cNvSpPr>
            <p:nvPr/>
          </p:nvSpPr>
          <p:spPr bwMode="auto">
            <a:xfrm>
              <a:off x="1548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9" name="Oval 37"/>
            <p:cNvSpPr>
              <a:spLocks noChangeArrowheads="1"/>
            </p:cNvSpPr>
            <p:nvPr/>
          </p:nvSpPr>
          <p:spPr bwMode="auto">
            <a:xfrm>
              <a:off x="1519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0" name="Oval 38"/>
            <p:cNvSpPr>
              <a:spLocks noChangeArrowheads="1"/>
            </p:cNvSpPr>
            <p:nvPr/>
          </p:nvSpPr>
          <p:spPr bwMode="auto">
            <a:xfrm>
              <a:off x="1723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" name="Oval 39"/>
            <p:cNvSpPr>
              <a:spLocks noChangeArrowheads="1"/>
            </p:cNvSpPr>
            <p:nvPr/>
          </p:nvSpPr>
          <p:spPr bwMode="auto">
            <a:xfrm>
              <a:off x="1840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2" name="Oval 40"/>
            <p:cNvSpPr>
              <a:spLocks noChangeArrowheads="1"/>
            </p:cNvSpPr>
            <p:nvPr/>
          </p:nvSpPr>
          <p:spPr bwMode="auto">
            <a:xfrm>
              <a:off x="1811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3" name="Oval 41"/>
            <p:cNvSpPr>
              <a:spLocks noChangeArrowheads="1"/>
            </p:cNvSpPr>
            <p:nvPr/>
          </p:nvSpPr>
          <p:spPr bwMode="auto">
            <a:xfrm>
              <a:off x="178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4" name="Oval 42"/>
            <p:cNvSpPr>
              <a:spLocks noChangeArrowheads="1"/>
            </p:cNvSpPr>
            <p:nvPr/>
          </p:nvSpPr>
          <p:spPr bwMode="auto">
            <a:xfrm>
              <a:off x="175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5" name="Oval 43"/>
            <p:cNvSpPr>
              <a:spLocks noChangeArrowheads="1"/>
            </p:cNvSpPr>
            <p:nvPr/>
          </p:nvSpPr>
          <p:spPr bwMode="auto">
            <a:xfrm>
              <a:off x="1694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6" name="Oval 44"/>
            <p:cNvSpPr>
              <a:spLocks noChangeArrowheads="1"/>
            </p:cNvSpPr>
            <p:nvPr/>
          </p:nvSpPr>
          <p:spPr bwMode="auto">
            <a:xfrm>
              <a:off x="1665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7" name="Oval 45"/>
            <p:cNvSpPr>
              <a:spLocks noChangeArrowheads="1"/>
            </p:cNvSpPr>
            <p:nvPr/>
          </p:nvSpPr>
          <p:spPr bwMode="auto">
            <a:xfrm>
              <a:off x="163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8" name="Oval 46"/>
            <p:cNvSpPr>
              <a:spLocks noChangeArrowheads="1"/>
            </p:cNvSpPr>
            <p:nvPr/>
          </p:nvSpPr>
          <p:spPr bwMode="auto">
            <a:xfrm>
              <a:off x="160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9" name="Oval 47"/>
            <p:cNvSpPr>
              <a:spLocks noChangeArrowheads="1"/>
            </p:cNvSpPr>
            <p:nvPr/>
          </p:nvSpPr>
          <p:spPr bwMode="auto">
            <a:xfrm>
              <a:off x="1577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0" name="Oval 48"/>
            <p:cNvSpPr>
              <a:spLocks noChangeArrowheads="1"/>
            </p:cNvSpPr>
            <p:nvPr/>
          </p:nvSpPr>
          <p:spPr bwMode="auto">
            <a:xfrm>
              <a:off x="1548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" name="Oval 49"/>
            <p:cNvSpPr>
              <a:spLocks noChangeArrowheads="1"/>
            </p:cNvSpPr>
            <p:nvPr/>
          </p:nvSpPr>
          <p:spPr bwMode="auto">
            <a:xfrm>
              <a:off x="1519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" name="Oval 50"/>
            <p:cNvSpPr>
              <a:spLocks noChangeArrowheads="1"/>
            </p:cNvSpPr>
            <p:nvPr/>
          </p:nvSpPr>
          <p:spPr bwMode="auto">
            <a:xfrm>
              <a:off x="1723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3" name="Oval 51"/>
            <p:cNvSpPr>
              <a:spLocks noChangeArrowheads="1"/>
            </p:cNvSpPr>
            <p:nvPr/>
          </p:nvSpPr>
          <p:spPr bwMode="auto">
            <a:xfrm>
              <a:off x="1840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4" name="Oval 52"/>
            <p:cNvSpPr>
              <a:spLocks noChangeArrowheads="1"/>
            </p:cNvSpPr>
            <p:nvPr/>
          </p:nvSpPr>
          <p:spPr bwMode="auto">
            <a:xfrm>
              <a:off x="1811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5" name="Oval 53"/>
            <p:cNvSpPr>
              <a:spLocks noChangeArrowheads="1"/>
            </p:cNvSpPr>
            <p:nvPr/>
          </p:nvSpPr>
          <p:spPr bwMode="auto">
            <a:xfrm>
              <a:off x="178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6" name="Oval 54"/>
            <p:cNvSpPr>
              <a:spLocks noChangeArrowheads="1"/>
            </p:cNvSpPr>
            <p:nvPr/>
          </p:nvSpPr>
          <p:spPr bwMode="auto">
            <a:xfrm>
              <a:off x="175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Oval 55"/>
            <p:cNvSpPr>
              <a:spLocks noChangeArrowheads="1"/>
            </p:cNvSpPr>
            <p:nvPr/>
          </p:nvSpPr>
          <p:spPr bwMode="auto">
            <a:xfrm>
              <a:off x="1694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8" name="Oval 56"/>
            <p:cNvSpPr>
              <a:spLocks noChangeArrowheads="1"/>
            </p:cNvSpPr>
            <p:nvPr/>
          </p:nvSpPr>
          <p:spPr bwMode="auto">
            <a:xfrm>
              <a:off x="1665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9" name="Oval 57"/>
            <p:cNvSpPr>
              <a:spLocks noChangeArrowheads="1"/>
            </p:cNvSpPr>
            <p:nvPr/>
          </p:nvSpPr>
          <p:spPr bwMode="auto">
            <a:xfrm>
              <a:off x="163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0" name="Oval 58"/>
            <p:cNvSpPr>
              <a:spLocks noChangeArrowheads="1"/>
            </p:cNvSpPr>
            <p:nvPr/>
          </p:nvSpPr>
          <p:spPr bwMode="auto">
            <a:xfrm>
              <a:off x="160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1" name="Oval 59"/>
            <p:cNvSpPr>
              <a:spLocks noChangeArrowheads="1"/>
            </p:cNvSpPr>
            <p:nvPr/>
          </p:nvSpPr>
          <p:spPr bwMode="auto">
            <a:xfrm>
              <a:off x="1577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" name="Oval 60"/>
            <p:cNvSpPr>
              <a:spLocks noChangeArrowheads="1"/>
            </p:cNvSpPr>
            <p:nvPr/>
          </p:nvSpPr>
          <p:spPr bwMode="auto">
            <a:xfrm>
              <a:off x="1548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Oval 61"/>
            <p:cNvSpPr>
              <a:spLocks noChangeArrowheads="1"/>
            </p:cNvSpPr>
            <p:nvPr/>
          </p:nvSpPr>
          <p:spPr bwMode="auto">
            <a:xfrm>
              <a:off x="1519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4" name="Oval 62"/>
            <p:cNvSpPr>
              <a:spLocks noChangeArrowheads="1"/>
            </p:cNvSpPr>
            <p:nvPr/>
          </p:nvSpPr>
          <p:spPr bwMode="auto">
            <a:xfrm>
              <a:off x="1723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5" name="Oval 63"/>
            <p:cNvSpPr>
              <a:spLocks noChangeArrowheads="1"/>
            </p:cNvSpPr>
            <p:nvPr/>
          </p:nvSpPr>
          <p:spPr bwMode="auto">
            <a:xfrm>
              <a:off x="1840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6" name="Oval 64"/>
            <p:cNvSpPr>
              <a:spLocks noChangeArrowheads="1"/>
            </p:cNvSpPr>
            <p:nvPr/>
          </p:nvSpPr>
          <p:spPr bwMode="auto">
            <a:xfrm>
              <a:off x="1811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7" name="Oval 65"/>
            <p:cNvSpPr>
              <a:spLocks noChangeArrowheads="1"/>
            </p:cNvSpPr>
            <p:nvPr/>
          </p:nvSpPr>
          <p:spPr bwMode="auto">
            <a:xfrm>
              <a:off x="178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8" name="Oval 66"/>
            <p:cNvSpPr>
              <a:spLocks noChangeArrowheads="1"/>
            </p:cNvSpPr>
            <p:nvPr/>
          </p:nvSpPr>
          <p:spPr bwMode="auto">
            <a:xfrm>
              <a:off x="175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9" name="Oval 67"/>
            <p:cNvSpPr>
              <a:spLocks noChangeArrowheads="1"/>
            </p:cNvSpPr>
            <p:nvPr/>
          </p:nvSpPr>
          <p:spPr bwMode="auto">
            <a:xfrm>
              <a:off x="1694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0" name="Oval 68"/>
            <p:cNvSpPr>
              <a:spLocks noChangeArrowheads="1"/>
            </p:cNvSpPr>
            <p:nvPr/>
          </p:nvSpPr>
          <p:spPr bwMode="auto">
            <a:xfrm>
              <a:off x="1665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1" name="Oval 69"/>
            <p:cNvSpPr>
              <a:spLocks noChangeArrowheads="1"/>
            </p:cNvSpPr>
            <p:nvPr/>
          </p:nvSpPr>
          <p:spPr bwMode="auto">
            <a:xfrm>
              <a:off x="163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" name="Oval 70"/>
            <p:cNvSpPr>
              <a:spLocks noChangeArrowheads="1"/>
            </p:cNvSpPr>
            <p:nvPr/>
          </p:nvSpPr>
          <p:spPr bwMode="auto">
            <a:xfrm>
              <a:off x="160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3" name="Oval 71"/>
            <p:cNvSpPr>
              <a:spLocks noChangeArrowheads="1"/>
            </p:cNvSpPr>
            <p:nvPr/>
          </p:nvSpPr>
          <p:spPr bwMode="auto">
            <a:xfrm>
              <a:off x="1577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4" name="Oval 72"/>
            <p:cNvSpPr>
              <a:spLocks noChangeArrowheads="1"/>
            </p:cNvSpPr>
            <p:nvPr/>
          </p:nvSpPr>
          <p:spPr bwMode="auto">
            <a:xfrm>
              <a:off x="1548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5" name="Oval 73"/>
            <p:cNvSpPr>
              <a:spLocks noChangeArrowheads="1"/>
            </p:cNvSpPr>
            <p:nvPr/>
          </p:nvSpPr>
          <p:spPr bwMode="auto">
            <a:xfrm>
              <a:off x="1519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6" name="Oval 74"/>
            <p:cNvSpPr>
              <a:spLocks noChangeArrowheads="1"/>
            </p:cNvSpPr>
            <p:nvPr/>
          </p:nvSpPr>
          <p:spPr bwMode="auto">
            <a:xfrm>
              <a:off x="1723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7" name="Oval 75"/>
            <p:cNvSpPr>
              <a:spLocks noChangeArrowheads="1"/>
            </p:cNvSpPr>
            <p:nvPr/>
          </p:nvSpPr>
          <p:spPr bwMode="auto">
            <a:xfrm>
              <a:off x="1840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8" name="Oval 76"/>
            <p:cNvSpPr>
              <a:spLocks noChangeArrowheads="1"/>
            </p:cNvSpPr>
            <p:nvPr/>
          </p:nvSpPr>
          <p:spPr bwMode="auto">
            <a:xfrm>
              <a:off x="1811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Oval 77"/>
            <p:cNvSpPr>
              <a:spLocks noChangeArrowheads="1"/>
            </p:cNvSpPr>
            <p:nvPr/>
          </p:nvSpPr>
          <p:spPr bwMode="auto">
            <a:xfrm>
              <a:off x="178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0" name="Oval 78"/>
            <p:cNvSpPr>
              <a:spLocks noChangeArrowheads="1"/>
            </p:cNvSpPr>
            <p:nvPr/>
          </p:nvSpPr>
          <p:spPr bwMode="auto">
            <a:xfrm>
              <a:off x="175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1" name="Oval 79"/>
            <p:cNvSpPr>
              <a:spLocks noChangeArrowheads="1"/>
            </p:cNvSpPr>
            <p:nvPr/>
          </p:nvSpPr>
          <p:spPr bwMode="auto">
            <a:xfrm>
              <a:off x="1694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2" name="Oval 80"/>
            <p:cNvSpPr>
              <a:spLocks noChangeArrowheads="1"/>
            </p:cNvSpPr>
            <p:nvPr/>
          </p:nvSpPr>
          <p:spPr bwMode="auto">
            <a:xfrm>
              <a:off x="1665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" name="Oval 81"/>
            <p:cNvSpPr>
              <a:spLocks noChangeArrowheads="1"/>
            </p:cNvSpPr>
            <p:nvPr/>
          </p:nvSpPr>
          <p:spPr bwMode="auto">
            <a:xfrm>
              <a:off x="163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" name="Oval 82"/>
            <p:cNvSpPr>
              <a:spLocks noChangeArrowheads="1"/>
            </p:cNvSpPr>
            <p:nvPr/>
          </p:nvSpPr>
          <p:spPr bwMode="auto">
            <a:xfrm>
              <a:off x="160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" name="Oval 83"/>
            <p:cNvSpPr>
              <a:spLocks noChangeArrowheads="1"/>
            </p:cNvSpPr>
            <p:nvPr/>
          </p:nvSpPr>
          <p:spPr bwMode="auto">
            <a:xfrm>
              <a:off x="1577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" name="Oval 84"/>
            <p:cNvSpPr>
              <a:spLocks noChangeArrowheads="1"/>
            </p:cNvSpPr>
            <p:nvPr/>
          </p:nvSpPr>
          <p:spPr bwMode="auto">
            <a:xfrm>
              <a:off x="1548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" name="Oval 85"/>
            <p:cNvSpPr>
              <a:spLocks noChangeArrowheads="1"/>
            </p:cNvSpPr>
            <p:nvPr/>
          </p:nvSpPr>
          <p:spPr bwMode="auto">
            <a:xfrm>
              <a:off x="1519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" name="Oval 86"/>
            <p:cNvSpPr>
              <a:spLocks noChangeArrowheads="1"/>
            </p:cNvSpPr>
            <p:nvPr/>
          </p:nvSpPr>
          <p:spPr bwMode="auto">
            <a:xfrm>
              <a:off x="1723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9" name="Oval 87"/>
            <p:cNvSpPr>
              <a:spLocks noChangeArrowheads="1"/>
            </p:cNvSpPr>
            <p:nvPr/>
          </p:nvSpPr>
          <p:spPr bwMode="auto">
            <a:xfrm>
              <a:off x="1840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" name="Oval 88"/>
            <p:cNvSpPr>
              <a:spLocks noChangeArrowheads="1"/>
            </p:cNvSpPr>
            <p:nvPr/>
          </p:nvSpPr>
          <p:spPr bwMode="auto">
            <a:xfrm>
              <a:off x="1811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" name="Oval 89"/>
            <p:cNvSpPr>
              <a:spLocks noChangeArrowheads="1"/>
            </p:cNvSpPr>
            <p:nvPr/>
          </p:nvSpPr>
          <p:spPr bwMode="auto">
            <a:xfrm>
              <a:off x="178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" name="Oval 90"/>
            <p:cNvSpPr>
              <a:spLocks noChangeArrowheads="1"/>
            </p:cNvSpPr>
            <p:nvPr/>
          </p:nvSpPr>
          <p:spPr bwMode="auto">
            <a:xfrm>
              <a:off x="175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" name="Oval 91"/>
            <p:cNvSpPr>
              <a:spLocks noChangeArrowheads="1"/>
            </p:cNvSpPr>
            <p:nvPr/>
          </p:nvSpPr>
          <p:spPr bwMode="auto">
            <a:xfrm>
              <a:off x="1694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4" name="Oval 92"/>
            <p:cNvSpPr>
              <a:spLocks noChangeArrowheads="1"/>
            </p:cNvSpPr>
            <p:nvPr/>
          </p:nvSpPr>
          <p:spPr bwMode="auto">
            <a:xfrm>
              <a:off x="1665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5" name="Oval 93"/>
            <p:cNvSpPr>
              <a:spLocks noChangeArrowheads="1"/>
            </p:cNvSpPr>
            <p:nvPr/>
          </p:nvSpPr>
          <p:spPr bwMode="auto">
            <a:xfrm>
              <a:off x="163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6" name="Oval 94"/>
            <p:cNvSpPr>
              <a:spLocks noChangeArrowheads="1"/>
            </p:cNvSpPr>
            <p:nvPr/>
          </p:nvSpPr>
          <p:spPr bwMode="auto">
            <a:xfrm>
              <a:off x="160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7" name="Oval 95"/>
            <p:cNvSpPr>
              <a:spLocks noChangeArrowheads="1"/>
            </p:cNvSpPr>
            <p:nvPr/>
          </p:nvSpPr>
          <p:spPr bwMode="auto">
            <a:xfrm>
              <a:off x="1577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8" name="Oval 96"/>
            <p:cNvSpPr>
              <a:spLocks noChangeArrowheads="1"/>
            </p:cNvSpPr>
            <p:nvPr/>
          </p:nvSpPr>
          <p:spPr bwMode="auto">
            <a:xfrm>
              <a:off x="1548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9" name="Oval 97"/>
            <p:cNvSpPr>
              <a:spLocks noChangeArrowheads="1"/>
            </p:cNvSpPr>
            <p:nvPr/>
          </p:nvSpPr>
          <p:spPr bwMode="auto">
            <a:xfrm>
              <a:off x="1519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0" name="Oval 98"/>
            <p:cNvSpPr>
              <a:spLocks noChangeArrowheads="1"/>
            </p:cNvSpPr>
            <p:nvPr/>
          </p:nvSpPr>
          <p:spPr bwMode="auto">
            <a:xfrm>
              <a:off x="1723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47" name="Text Box 324"/>
          <p:cNvSpPr txBox="1">
            <a:spLocks noChangeArrowheads="1"/>
          </p:cNvSpPr>
          <p:nvPr/>
        </p:nvSpPr>
        <p:spPr bwMode="auto">
          <a:xfrm>
            <a:off x="4067549" y="12038575"/>
            <a:ext cx="1008112" cy="422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b="1" dirty="0" smtClean="0">
                <a:solidFill>
                  <a:srgbClr val="000000"/>
                </a:solidFill>
              </a:rPr>
              <a:t>QC</a:t>
            </a:r>
            <a:r>
              <a:rPr lang="en-GB" sz="1000" dirty="0" smtClean="0">
                <a:solidFill>
                  <a:srgbClr val="000000"/>
                </a:solidFill>
              </a:rPr>
              <a:t>: </a:t>
            </a:r>
          </a:p>
          <a:p>
            <a:r>
              <a:rPr lang="en-GB" sz="1000" dirty="0" smtClean="0">
                <a:solidFill>
                  <a:srgbClr val="000000"/>
                </a:solidFill>
              </a:rPr>
              <a:t>Tamoxifen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5348" name="Text Box 324"/>
          <p:cNvSpPr txBox="1">
            <a:spLocks noChangeArrowheads="1"/>
          </p:cNvSpPr>
          <p:nvPr/>
        </p:nvSpPr>
        <p:spPr bwMode="auto">
          <a:xfrm>
            <a:off x="4928085" y="12038575"/>
            <a:ext cx="792088" cy="35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b="1" dirty="0" smtClean="0">
                <a:solidFill>
                  <a:srgbClr val="000000"/>
                </a:solidFill>
              </a:rPr>
              <a:t>QC</a:t>
            </a:r>
            <a:r>
              <a:rPr lang="en-GB" sz="1000" dirty="0" smtClean="0">
                <a:solidFill>
                  <a:srgbClr val="000000"/>
                </a:solidFill>
              </a:rPr>
              <a:t>: Control (no drugs)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5349" name="Left Brace 5348"/>
          <p:cNvSpPr/>
          <p:nvPr/>
        </p:nvSpPr>
        <p:spPr>
          <a:xfrm>
            <a:off x="2809155" y="10513613"/>
            <a:ext cx="361540" cy="1524962"/>
          </a:xfrm>
          <a:prstGeom prst="leftBrace">
            <a:avLst>
              <a:gd name="adj1" fmla="val 2940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0" name="Text Box 324"/>
          <p:cNvSpPr txBox="1">
            <a:spLocks noChangeArrowheads="1"/>
          </p:cNvSpPr>
          <p:nvPr/>
        </p:nvSpPr>
        <p:spPr bwMode="auto">
          <a:xfrm>
            <a:off x="3170958" y="12046318"/>
            <a:ext cx="1047290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b="1" dirty="0" smtClean="0">
                <a:solidFill>
                  <a:srgbClr val="000000"/>
                </a:solidFill>
              </a:rPr>
              <a:t>Archive</a:t>
            </a:r>
            <a:r>
              <a:rPr lang="en-GB" sz="1000" dirty="0" smtClean="0">
                <a:solidFill>
                  <a:srgbClr val="000000"/>
                </a:solidFill>
              </a:rPr>
              <a:t>:</a:t>
            </a:r>
          </a:p>
          <a:p>
            <a:r>
              <a:rPr lang="en-GB" sz="1000" dirty="0" smtClean="0">
                <a:solidFill>
                  <a:srgbClr val="000000"/>
                </a:solidFill>
              </a:rPr>
              <a:t>96 x matrix tubes (no drugs)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5351" name="Down Arrow 5350"/>
          <p:cNvSpPr/>
          <p:nvPr/>
        </p:nvSpPr>
        <p:spPr bwMode="auto">
          <a:xfrm rot="5400000">
            <a:off x="5146104" y="10621694"/>
            <a:ext cx="144016" cy="360040"/>
          </a:xfrm>
          <a:prstGeom prst="downArrow">
            <a:avLst>
              <a:gd name="adj1" fmla="val 50000"/>
              <a:gd name="adj2" fmla="val 6763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sp>
        <p:nvSpPr>
          <p:cNvPr id="5353" name="Text Box 324"/>
          <p:cNvSpPr txBox="1">
            <a:spLocks noChangeArrowheads="1"/>
          </p:cNvSpPr>
          <p:nvPr/>
        </p:nvSpPr>
        <p:spPr bwMode="auto">
          <a:xfrm>
            <a:off x="4633965" y="11502282"/>
            <a:ext cx="371513" cy="31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600" dirty="0" smtClean="0">
                <a:solidFill>
                  <a:srgbClr val="000000"/>
                </a:solidFill>
              </a:rPr>
              <a:t>x2</a:t>
            </a:r>
            <a:endParaRPr lang="en-GB" sz="1600" dirty="0">
              <a:solidFill>
                <a:srgbClr val="000000"/>
              </a:solidFill>
            </a:endParaRPr>
          </a:p>
        </p:txBody>
      </p:sp>
      <p:sp>
        <p:nvSpPr>
          <p:cNvPr id="5354" name="Text Box 324"/>
          <p:cNvSpPr txBox="1">
            <a:spLocks noChangeArrowheads="1"/>
          </p:cNvSpPr>
          <p:nvPr/>
        </p:nvSpPr>
        <p:spPr bwMode="auto">
          <a:xfrm>
            <a:off x="3767048" y="11502282"/>
            <a:ext cx="371513" cy="31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600" dirty="0" smtClean="0">
                <a:solidFill>
                  <a:srgbClr val="000000"/>
                </a:solidFill>
              </a:rPr>
              <a:t>x2</a:t>
            </a:r>
            <a:endParaRPr lang="en-GB" sz="1600" dirty="0">
              <a:solidFill>
                <a:srgbClr val="000000"/>
              </a:solidFill>
            </a:endParaRPr>
          </a:p>
        </p:txBody>
      </p:sp>
      <p:sp>
        <p:nvSpPr>
          <p:cNvPr id="5355" name="Text Box 324"/>
          <p:cNvSpPr txBox="1">
            <a:spLocks noChangeArrowheads="1"/>
          </p:cNvSpPr>
          <p:nvPr/>
        </p:nvSpPr>
        <p:spPr bwMode="auto">
          <a:xfrm>
            <a:off x="5516172" y="11502282"/>
            <a:ext cx="371513" cy="31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600" dirty="0" smtClean="0">
                <a:solidFill>
                  <a:srgbClr val="000000"/>
                </a:solidFill>
              </a:rPr>
              <a:t>x2</a:t>
            </a:r>
            <a:endParaRPr lang="en-GB" sz="1600" dirty="0">
              <a:solidFill>
                <a:srgbClr val="000000"/>
              </a:solidFill>
            </a:endParaRPr>
          </a:p>
        </p:txBody>
      </p:sp>
      <p:cxnSp>
        <p:nvCxnSpPr>
          <p:cNvPr id="5357" name="Straight Connector 5356"/>
          <p:cNvCxnSpPr>
            <a:stCxn id="4827" idx="4"/>
            <a:endCxn id="4855" idx="0"/>
          </p:cNvCxnSpPr>
          <p:nvPr/>
        </p:nvCxnSpPr>
        <p:spPr>
          <a:xfrm>
            <a:off x="5569565" y="9651016"/>
            <a:ext cx="184186" cy="1004648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58" name="Text Box 324"/>
          <p:cNvSpPr txBox="1">
            <a:spLocks noChangeArrowheads="1"/>
          </p:cNvSpPr>
          <p:nvPr/>
        </p:nvSpPr>
        <p:spPr bwMode="auto">
          <a:xfrm>
            <a:off x="5642288" y="9998766"/>
            <a:ext cx="404809" cy="305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200" dirty="0" smtClean="0">
                <a:solidFill>
                  <a:srgbClr val="000000"/>
                </a:solidFill>
              </a:rPr>
              <a:t>x96</a:t>
            </a:r>
            <a:endParaRPr lang="en-GB" sz="1200" dirty="0">
              <a:solidFill>
                <a:srgbClr val="000000"/>
              </a:solidFill>
            </a:endParaRPr>
          </a:p>
        </p:txBody>
      </p:sp>
      <p:grpSp>
        <p:nvGrpSpPr>
          <p:cNvPr id="214" name="Group 213"/>
          <p:cNvGrpSpPr/>
          <p:nvPr/>
        </p:nvGrpSpPr>
        <p:grpSpPr>
          <a:xfrm>
            <a:off x="2528075" y="9478881"/>
            <a:ext cx="864096" cy="395858"/>
            <a:chOff x="2528075" y="9478881"/>
            <a:chExt cx="864096" cy="395858"/>
          </a:xfrm>
        </p:grpSpPr>
        <p:sp>
          <p:nvSpPr>
            <p:cNvPr id="5359" name="Rectangle 5358"/>
            <p:cNvSpPr/>
            <p:nvPr/>
          </p:nvSpPr>
          <p:spPr>
            <a:xfrm>
              <a:off x="2706728" y="9541557"/>
              <a:ext cx="506790" cy="2705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0" name="Text Box 324"/>
            <p:cNvSpPr txBox="1">
              <a:spLocks noChangeArrowheads="1"/>
            </p:cNvSpPr>
            <p:nvPr/>
          </p:nvSpPr>
          <p:spPr bwMode="auto">
            <a:xfrm>
              <a:off x="2528075" y="9478881"/>
              <a:ext cx="864096" cy="395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57347" rIns="90000" bIns="45000"/>
            <a:lstStyle/>
            <a:p>
              <a:pPr algn="ctr"/>
              <a:r>
                <a:rPr lang="en-GB" sz="1600" b="1" i="1" dirty="0" smtClean="0">
                  <a:solidFill>
                    <a:srgbClr val="000000"/>
                  </a:solidFill>
                </a:rPr>
                <a:t>‘SEP’</a:t>
              </a:r>
            </a:p>
          </p:txBody>
        </p:sp>
      </p:grpSp>
      <p:sp>
        <p:nvSpPr>
          <p:cNvPr id="5361" name="Rectangle 5360"/>
          <p:cNvSpPr/>
          <p:nvPr/>
        </p:nvSpPr>
        <p:spPr>
          <a:xfrm>
            <a:off x="5037021" y="9209017"/>
            <a:ext cx="925012" cy="2705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2" name="Text Box 324"/>
          <p:cNvSpPr txBox="1">
            <a:spLocks noChangeArrowheads="1"/>
          </p:cNvSpPr>
          <p:nvPr/>
        </p:nvSpPr>
        <p:spPr bwMode="auto">
          <a:xfrm>
            <a:off x="4969420" y="9146341"/>
            <a:ext cx="1060214" cy="395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pPr algn="ctr"/>
            <a:r>
              <a:rPr lang="en-GB" sz="1600" b="1" i="1" dirty="0" smtClean="0">
                <a:solidFill>
                  <a:srgbClr val="000000"/>
                </a:solidFill>
              </a:rPr>
              <a:t>‘SEP_A01’</a:t>
            </a:r>
          </a:p>
        </p:txBody>
      </p:sp>
      <p:sp>
        <p:nvSpPr>
          <p:cNvPr id="5363" name="Octagon 5362"/>
          <p:cNvSpPr/>
          <p:nvPr/>
        </p:nvSpPr>
        <p:spPr>
          <a:xfrm>
            <a:off x="3904100" y="4157427"/>
            <a:ext cx="417886" cy="417886"/>
          </a:xfrm>
          <a:prstGeom prst="octag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364" name="Octagon 5363"/>
          <p:cNvSpPr/>
          <p:nvPr/>
        </p:nvSpPr>
        <p:spPr>
          <a:xfrm>
            <a:off x="1981456" y="8394120"/>
            <a:ext cx="417886" cy="417886"/>
          </a:xfrm>
          <a:prstGeom prst="octag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99" name="Group 2098"/>
          <p:cNvGrpSpPr/>
          <p:nvPr/>
        </p:nvGrpSpPr>
        <p:grpSpPr>
          <a:xfrm>
            <a:off x="5424474" y="3133177"/>
            <a:ext cx="574675" cy="412750"/>
            <a:chOff x="5268464" y="8761506"/>
            <a:chExt cx="574675" cy="412750"/>
          </a:xfrm>
        </p:grpSpPr>
        <p:sp>
          <p:nvSpPr>
            <p:cNvPr id="2100" name="Oval 152"/>
            <p:cNvSpPr>
              <a:spLocks noChangeArrowheads="1"/>
            </p:cNvSpPr>
            <p:nvPr/>
          </p:nvSpPr>
          <p:spPr bwMode="auto">
            <a:xfrm>
              <a:off x="5646290" y="8969469"/>
              <a:ext cx="176213" cy="176213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1" name="Oval 153"/>
            <p:cNvSpPr>
              <a:spLocks noChangeArrowheads="1"/>
            </p:cNvSpPr>
            <p:nvPr/>
          </p:nvSpPr>
          <p:spPr bwMode="auto">
            <a:xfrm>
              <a:off x="5466902" y="8969469"/>
              <a:ext cx="176213" cy="176213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2" name="Oval 154"/>
            <p:cNvSpPr>
              <a:spLocks noChangeArrowheads="1"/>
            </p:cNvSpPr>
            <p:nvPr/>
          </p:nvSpPr>
          <p:spPr bwMode="auto">
            <a:xfrm>
              <a:off x="5289102" y="8969469"/>
              <a:ext cx="176213" cy="176213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7" name="Oval 155"/>
            <p:cNvSpPr>
              <a:spLocks noChangeArrowheads="1"/>
            </p:cNvSpPr>
            <p:nvPr/>
          </p:nvSpPr>
          <p:spPr bwMode="auto">
            <a:xfrm>
              <a:off x="5646290" y="8791669"/>
              <a:ext cx="176213" cy="176213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2" name="Oval 156"/>
            <p:cNvSpPr>
              <a:spLocks noChangeArrowheads="1"/>
            </p:cNvSpPr>
            <p:nvPr/>
          </p:nvSpPr>
          <p:spPr bwMode="auto">
            <a:xfrm>
              <a:off x="5466902" y="8791669"/>
              <a:ext cx="176213" cy="176213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4" name="Oval 157"/>
            <p:cNvSpPr>
              <a:spLocks noChangeArrowheads="1"/>
            </p:cNvSpPr>
            <p:nvPr/>
          </p:nvSpPr>
          <p:spPr bwMode="auto">
            <a:xfrm>
              <a:off x="5289102" y="8791669"/>
              <a:ext cx="176213" cy="176213"/>
            </a:xfrm>
            <a:prstGeom prst="ellipse">
              <a:avLst/>
            </a:prstGeom>
            <a:solidFill>
              <a:srgbClr val="558ED5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5" name="AutoShape 158"/>
            <p:cNvSpPr>
              <a:spLocks noChangeArrowheads="1"/>
            </p:cNvSpPr>
            <p:nvPr/>
          </p:nvSpPr>
          <p:spPr bwMode="auto">
            <a:xfrm>
              <a:off x="5268464" y="8761506"/>
              <a:ext cx="574675" cy="41275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117" name="Straight Connector 2116"/>
          <p:cNvCxnSpPr>
            <a:stCxn id="2114" idx="4"/>
            <a:endCxn id="2289" idx="0"/>
          </p:cNvCxnSpPr>
          <p:nvPr/>
        </p:nvCxnSpPr>
        <p:spPr>
          <a:xfrm>
            <a:off x="5533219" y="3339553"/>
            <a:ext cx="0" cy="452382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8" name="Left Brace 2117"/>
          <p:cNvSpPr/>
          <p:nvPr/>
        </p:nvSpPr>
        <p:spPr>
          <a:xfrm>
            <a:off x="3360070" y="3072017"/>
            <a:ext cx="361540" cy="1731437"/>
          </a:xfrm>
          <a:prstGeom prst="leftBrace">
            <a:avLst>
              <a:gd name="adj1" fmla="val 2940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1" name="Group 2120"/>
          <p:cNvGrpSpPr/>
          <p:nvPr/>
        </p:nvGrpSpPr>
        <p:grpSpPr>
          <a:xfrm>
            <a:off x="3194163" y="6219379"/>
            <a:ext cx="887250" cy="1713563"/>
            <a:chOff x="3124313" y="4815133"/>
            <a:chExt cx="887250" cy="1713563"/>
          </a:xfrm>
        </p:grpSpPr>
        <p:sp>
          <p:nvSpPr>
            <p:cNvPr id="2122" name="Text Box 324"/>
            <p:cNvSpPr txBox="1">
              <a:spLocks noChangeArrowheads="1"/>
            </p:cNvSpPr>
            <p:nvPr/>
          </p:nvSpPr>
          <p:spPr bwMode="auto">
            <a:xfrm>
              <a:off x="3640050" y="5993692"/>
              <a:ext cx="371513" cy="319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57347" rIns="90000" bIns="45000"/>
            <a:lstStyle/>
            <a:p>
              <a:r>
                <a:rPr lang="en-GB" sz="1600" dirty="0" smtClean="0">
                  <a:solidFill>
                    <a:srgbClr val="000000"/>
                  </a:solidFill>
                </a:rPr>
                <a:t>x2</a:t>
              </a:r>
              <a:endParaRPr lang="en-GB" sz="1600" dirty="0">
                <a:solidFill>
                  <a:srgbClr val="000000"/>
                </a:solidFill>
              </a:endParaRPr>
            </a:p>
          </p:txBody>
        </p:sp>
        <p:grpSp>
          <p:nvGrpSpPr>
            <p:cNvPr id="2123" name="Group 2122"/>
            <p:cNvGrpSpPr/>
            <p:nvPr/>
          </p:nvGrpSpPr>
          <p:grpSpPr>
            <a:xfrm>
              <a:off x="3124313" y="6115946"/>
              <a:ext cx="574675" cy="412750"/>
              <a:chOff x="3124313" y="5804791"/>
              <a:chExt cx="574675" cy="412750"/>
            </a:xfrm>
          </p:grpSpPr>
          <p:sp>
            <p:nvSpPr>
              <p:cNvPr id="2269" name="Oval 152"/>
              <p:cNvSpPr>
                <a:spLocks noChangeArrowheads="1"/>
              </p:cNvSpPr>
              <p:nvPr/>
            </p:nvSpPr>
            <p:spPr bwMode="auto">
              <a:xfrm>
                <a:off x="3502139" y="6012754"/>
                <a:ext cx="176213" cy="176213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0" name="Oval 153"/>
              <p:cNvSpPr>
                <a:spLocks noChangeArrowheads="1"/>
              </p:cNvSpPr>
              <p:nvPr/>
            </p:nvSpPr>
            <p:spPr bwMode="auto">
              <a:xfrm>
                <a:off x="3322751" y="6012754"/>
                <a:ext cx="176213" cy="176213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1" name="Oval 154"/>
              <p:cNvSpPr>
                <a:spLocks noChangeArrowheads="1"/>
              </p:cNvSpPr>
              <p:nvPr/>
            </p:nvSpPr>
            <p:spPr bwMode="auto">
              <a:xfrm>
                <a:off x="3144951" y="6012754"/>
                <a:ext cx="176213" cy="176213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2" name="Oval 155"/>
              <p:cNvSpPr>
                <a:spLocks noChangeArrowheads="1"/>
              </p:cNvSpPr>
              <p:nvPr/>
            </p:nvSpPr>
            <p:spPr bwMode="auto">
              <a:xfrm>
                <a:off x="3502139" y="5834954"/>
                <a:ext cx="176213" cy="176213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3" name="Oval 156"/>
              <p:cNvSpPr>
                <a:spLocks noChangeArrowheads="1"/>
              </p:cNvSpPr>
              <p:nvPr/>
            </p:nvSpPr>
            <p:spPr bwMode="auto">
              <a:xfrm>
                <a:off x="3322751" y="5834954"/>
                <a:ext cx="176213" cy="176213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4" name="Oval 157"/>
              <p:cNvSpPr>
                <a:spLocks noChangeArrowheads="1"/>
              </p:cNvSpPr>
              <p:nvPr/>
            </p:nvSpPr>
            <p:spPr bwMode="auto">
              <a:xfrm>
                <a:off x="3144951" y="5834954"/>
                <a:ext cx="176213" cy="176213"/>
              </a:xfrm>
              <a:prstGeom prst="ellipse">
                <a:avLst/>
              </a:prstGeom>
              <a:solidFill>
                <a:srgbClr val="558ED5"/>
              </a:solidFill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5" name="AutoShape 158"/>
              <p:cNvSpPr>
                <a:spLocks noChangeArrowheads="1"/>
              </p:cNvSpPr>
              <p:nvPr/>
            </p:nvSpPr>
            <p:spPr bwMode="auto">
              <a:xfrm>
                <a:off x="3124313" y="5804791"/>
                <a:ext cx="574675" cy="412750"/>
              </a:xfrm>
              <a:prstGeom prst="roundRect">
                <a:avLst>
                  <a:gd name="adj" fmla="val 384"/>
                </a:avLst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24" name="Group 2123"/>
            <p:cNvGrpSpPr/>
            <p:nvPr/>
          </p:nvGrpSpPr>
          <p:grpSpPr>
            <a:xfrm>
              <a:off x="3135461" y="4815133"/>
              <a:ext cx="574675" cy="412750"/>
              <a:chOff x="3135461" y="4815133"/>
              <a:chExt cx="574675" cy="412750"/>
            </a:xfrm>
          </p:grpSpPr>
          <p:sp>
            <p:nvSpPr>
              <p:cNvPr id="2144" name="AutoShape 2"/>
              <p:cNvSpPr>
                <a:spLocks noChangeArrowheads="1"/>
              </p:cNvSpPr>
              <p:nvPr/>
            </p:nvSpPr>
            <p:spPr bwMode="auto">
              <a:xfrm>
                <a:off x="3135461" y="4815133"/>
                <a:ext cx="574675" cy="412750"/>
              </a:xfrm>
              <a:prstGeom prst="roundRect">
                <a:avLst>
                  <a:gd name="adj" fmla="val 384"/>
                </a:avLst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5" name="Oval 3"/>
              <p:cNvSpPr>
                <a:spLocks noChangeArrowheads="1"/>
              </p:cNvSpPr>
              <p:nvPr/>
            </p:nvSpPr>
            <p:spPr bwMode="auto">
              <a:xfrm>
                <a:off x="3654574" y="48754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6" name="Oval 4"/>
              <p:cNvSpPr>
                <a:spLocks noChangeArrowheads="1"/>
              </p:cNvSpPr>
              <p:nvPr/>
            </p:nvSpPr>
            <p:spPr bwMode="auto">
              <a:xfrm>
                <a:off x="3608536" y="48754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7" name="Oval 5"/>
              <p:cNvSpPr>
                <a:spLocks noChangeArrowheads="1"/>
              </p:cNvSpPr>
              <p:nvPr/>
            </p:nvSpPr>
            <p:spPr bwMode="auto">
              <a:xfrm>
                <a:off x="3562499" y="48754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8" name="Oval 6"/>
              <p:cNvSpPr>
                <a:spLocks noChangeArrowheads="1"/>
              </p:cNvSpPr>
              <p:nvPr/>
            </p:nvSpPr>
            <p:spPr bwMode="auto">
              <a:xfrm>
                <a:off x="3514874" y="48754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9" name="Oval 7"/>
              <p:cNvSpPr>
                <a:spLocks noChangeArrowheads="1"/>
              </p:cNvSpPr>
              <p:nvPr/>
            </p:nvSpPr>
            <p:spPr bwMode="auto">
              <a:xfrm>
                <a:off x="3422799" y="4875458"/>
                <a:ext cx="44450" cy="46038"/>
              </a:xfrm>
              <a:prstGeom prst="ellipse">
                <a:avLst/>
              </a:prstGeom>
              <a:solidFill>
                <a:srgbClr val="558ED5"/>
              </a:solidFill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0" name="Oval 8"/>
              <p:cNvSpPr>
                <a:spLocks noChangeArrowheads="1"/>
              </p:cNvSpPr>
              <p:nvPr/>
            </p:nvSpPr>
            <p:spPr bwMode="auto">
              <a:xfrm>
                <a:off x="3376761" y="48754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" name="Oval 9"/>
              <p:cNvSpPr>
                <a:spLocks noChangeArrowheads="1"/>
              </p:cNvSpPr>
              <p:nvPr/>
            </p:nvSpPr>
            <p:spPr bwMode="auto">
              <a:xfrm>
                <a:off x="3330724" y="48754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" name="Oval 10"/>
              <p:cNvSpPr>
                <a:spLocks noChangeArrowheads="1"/>
              </p:cNvSpPr>
              <p:nvPr/>
            </p:nvSpPr>
            <p:spPr bwMode="auto">
              <a:xfrm>
                <a:off x="3283099" y="48754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" name="Oval 11"/>
              <p:cNvSpPr>
                <a:spLocks noChangeArrowheads="1"/>
              </p:cNvSpPr>
              <p:nvPr/>
            </p:nvSpPr>
            <p:spPr bwMode="auto">
              <a:xfrm>
                <a:off x="3237061" y="48754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" name="Oval 12"/>
              <p:cNvSpPr>
                <a:spLocks noChangeArrowheads="1"/>
              </p:cNvSpPr>
              <p:nvPr/>
            </p:nvSpPr>
            <p:spPr bwMode="auto">
              <a:xfrm>
                <a:off x="3191024" y="48754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" name="Oval 13"/>
              <p:cNvSpPr>
                <a:spLocks noChangeArrowheads="1"/>
              </p:cNvSpPr>
              <p:nvPr/>
            </p:nvSpPr>
            <p:spPr bwMode="auto">
              <a:xfrm>
                <a:off x="3144986" y="48754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" name="Oval 14"/>
              <p:cNvSpPr>
                <a:spLocks noChangeArrowheads="1"/>
              </p:cNvSpPr>
              <p:nvPr/>
            </p:nvSpPr>
            <p:spPr bwMode="auto">
              <a:xfrm>
                <a:off x="3468836" y="48754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" name="Oval 15"/>
              <p:cNvSpPr>
                <a:spLocks noChangeArrowheads="1"/>
              </p:cNvSpPr>
              <p:nvPr/>
            </p:nvSpPr>
            <p:spPr bwMode="auto">
              <a:xfrm>
                <a:off x="3654574" y="51643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" name="Oval 16"/>
              <p:cNvSpPr>
                <a:spLocks noChangeArrowheads="1"/>
              </p:cNvSpPr>
              <p:nvPr/>
            </p:nvSpPr>
            <p:spPr bwMode="auto">
              <a:xfrm>
                <a:off x="3608536" y="51643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" name="Oval 17"/>
              <p:cNvSpPr>
                <a:spLocks noChangeArrowheads="1"/>
              </p:cNvSpPr>
              <p:nvPr/>
            </p:nvSpPr>
            <p:spPr bwMode="auto">
              <a:xfrm>
                <a:off x="3562499" y="51643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0" name="Oval 18"/>
              <p:cNvSpPr>
                <a:spLocks noChangeArrowheads="1"/>
              </p:cNvSpPr>
              <p:nvPr/>
            </p:nvSpPr>
            <p:spPr bwMode="auto">
              <a:xfrm>
                <a:off x="3514874" y="51643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1" name="Oval 19"/>
              <p:cNvSpPr>
                <a:spLocks noChangeArrowheads="1"/>
              </p:cNvSpPr>
              <p:nvPr/>
            </p:nvSpPr>
            <p:spPr bwMode="auto">
              <a:xfrm>
                <a:off x="3422799" y="51643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2" name="Oval 20"/>
              <p:cNvSpPr>
                <a:spLocks noChangeArrowheads="1"/>
              </p:cNvSpPr>
              <p:nvPr/>
            </p:nvSpPr>
            <p:spPr bwMode="auto">
              <a:xfrm>
                <a:off x="3376761" y="51643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3" name="Oval 21"/>
              <p:cNvSpPr>
                <a:spLocks noChangeArrowheads="1"/>
              </p:cNvSpPr>
              <p:nvPr/>
            </p:nvSpPr>
            <p:spPr bwMode="auto">
              <a:xfrm>
                <a:off x="3330724" y="51643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4" name="Oval 22"/>
              <p:cNvSpPr>
                <a:spLocks noChangeArrowheads="1"/>
              </p:cNvSpPr>
              <p:nvPr/>
            </p:nvSpPr>
            <p:spPr bwMode="auto">
              <a:xfrm>
                <a:off x="3283099" y="51643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5" name="Oval 23"/>
              <p:cNvSpPr>
                <a:spLocks noChangeArrowheads="1"/>
              </p:cNvSpPr>
              <p:nvPr/>
            </p:nvSpPr>
            <p:spPr bwMode="auto">
              <a:xfrm>
                <a:off x="3237061" y="51643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6" name="Oval 24"/>
              <p:cNvSpPr>
                <a:spLocks noChangeArrowheads="1"/>
              </p:cNvSpPr>
              <p:nvPr/>
            </p:nvSpPr>
            <p:spPr bwMode="auto">
              <a:xfrm>
                <a:off x="3191024" y="51643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7" name="Oval 25"/>
              <p:cNvSpPr>
                <a:spLocks noChangeArrowheads="1"/>
              </p:cNvSpPr>
              <p:nvPr/>
            </p:nvSpPr>
            <p:spPr bwMode="auto">
              <a:xfrm>
                <a:off x="3144986" y="51643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8" name="Oval 26"/>
              <p:cNvSpPr>
                <a:spLocks noChangeArrowheads="1"/>
              </p:cNvSpPr>
              <p:nvPr/>
            </p:nvSpPr>
            <p:spPr bwMode="auto">
              <a:xfrm>
                <a:off x="3468836" y="51643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9" name="Oval 27"/>
              <p:cNvSpPr>
                <a:spLocks noChangeArrowheads="1"/>
              </p:cNvSpPr>
              <p:nvPr/>
            </p:nvSpPr>
            <p:spPr bwMode="auto">
              <a:xfrm>
                <a:off x="3654574" y="51167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0" name="Oval 28"/>
              <p:cNvSpPr>
                <a:spLocks noChangeArrowheads="1"/>
              </p:cNvSpPr>
              <p:nvPr/>
            </p:nvSpPr>
            <p:spPr bwMode="auto">
              <a:xfrm>
                <a:off x="3608536" y="51167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1" name="Oval 29"/>
              <p:cNvSpPr>
                <a:spLocks noChangeArrowheads="1"/>
              </p:cNvSpPr>
              <p:nvPr/>
            </p:nvSpPr>
            <p:spPr bwMode="auto">
              <a:xfrm>
                <a:off x="3562499" y="51167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2" name="Oval 30"/>
              <p:cNvSpPr>
                <a:spLocks noChangeArrowheads="1"/>
              </p:cNvSpPr>
              <p:nvPr/>
            </p:nvSpPr>
            <p:spPr bwMode="auto">
              <a:xfrm>
                <a:off x="3514874" y="5116758"/>
                <a:ext cx="44450" cy="46038"/>
              </a:xfrm>
              <a:prstGeom prst="ellipse">
                <a:avLst/>
              </a:prstGeom>
              <a:solidFill>
                <a:srgbClr val="558ED5"/>
              </a:solidFill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3" name="Oval 31"/>
              <p:cNvSpPr>
                <a:spLocks noChangeArrowheads="1"/>
              </p:cNvSpPr>
              <p:nvPr/>
            </p:nvSpPr>
            <p:spPr bwMode="auto">
              <a:xfrm>
                <a:off x="3422799" y="51167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4" name="Oval 32"/>
              <p:cNvSpPr>
                <a:spLocks noChangeArrowheads="1"/>
              </p:cNvSpPr>
              <p:nvPr/>
            </p:nvSpPr>
            <p:spPr bwMode="auto">
              <a:xfrm>
                <a:off x="3376761" y="51167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5" name="Oval 33"/>
              <p:cNvSpPr>
                <a:spLocks noChangeArrowheads="1"/>
              </p:cNvSpPr>
              <p:nvPr/>
            </p:nvSpPr>
            <p:spPr bwMode="auto">
              <a:xfrm>
                <a:off x="3330724" y="51167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6" name="Oval 34"/>
              <p:cNvSpPr>
                <a:spLocks noChangeArrowheads="1"/>
              </p:cNvSpPr>
              <p:nvPr/>
            </p:nvSpPr>
            <p:spPr bwMode="auto">
              <a:xfrm>
                <a:off x="3283099" y="51167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7" name="Oval 35"/>
              <p:cNvSpPr>
                <a:spLocks noChangeArrowheads="1"/>
              </p:cNvSpPr>
              <p:nvPr/>
            </p:nvSpPr>
            <p:spPr bwMode="auto">
              <a:xfrm>
                <a:off x="3237061" y="51167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8" name="Oval 36"/>
              <p:cNvSpPr>
                <a:spLocks noChangeArrowheads="1"/>
              </p:cNvSpPr>
              <p:nvPr/>
            </p:nvSpPr>
            <p:spPr bwMode="auto">
              <a:xfrm>
                <a:off x="3191024" y="5116758"/>
                <a:ext cx="44450" cy="46038"/>
              </a:xfrm>
              <a:prstGeom prst="ellipse">
                <a:avLst/>
              </a:prstGeom>
              <a:solidFill>
                <a:srgbClr val="558ED5"/>
              </a:solidFill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9" name="Oval 37"/>
              <p:cNvSpPr>
                <a:spLocks noChangeArrowheads="1"/>
              </p:cNvSpPr>
              <p:nvPr/>
            </p:nvSpPr>
            <p:spPr bwMode="auto">
              <a:xfrm>
                <a:off x="3144986" y="51167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0" name="Oval 38"/>
              <p:cNvSpPr>
                <a:spLocks noChangeArrowheads="1"/>
              </p:cNvSpPr>
              <p:nvPr/>
            </p:nvSpPr>
            <p:spPr bwMode="auto">
              <a:xfrm>
                <a:off x="3468836" y="51167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1" name="Oval 39"/>
              <p:cNvSpPr>
                <a:spLocks noChangeArrowheads="1"/>
              </p:cNvSpPr>
              <p:nvPr/>
            </p:nvSpPr>
            <p:spPr bwMode="auto">
              <a:xfrm>
                <a:off x="3654574" y="50691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2" name="Oval 40"/>
              <p:cNvSpPr>
                <a:spLocks noChangeArrowheads="1"/>
              </p:cNvSpPr>
              <p:nvPr/>
            </p:nvSpPr>
            <p:spPr bwMode="auto">
              <a:xfrm>
                <a:off x="3608536" y="50691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3" name="Oval 41"/>
              <p:cNvSpPr>
                <a:spLocks noChangeArrowheads="1"/>
              </p:cNvSpPr>
              <p:nvPr/>
            </p:nvSpPr>
            <p:spPr bwMode="auto">
              <a:xfrm>
                <a:off x="3562499" y="50691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4" name="Oval 42"/>
              <p:cNvSpPr>
                <a:spLocks noChangeArrowheads="1"/>
              </p:cNvSpPr>
              <p:nvPr/>
            </p:nvSpPr>
            <p:spPr bwMode="auto">
              <a:xfrm>
                <a:off x="3514874" y="50691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5" name="Oval 43"/>
              <p:cNvSpPr>
                <a:spLocks noChangeArrowheads="1"/>
              </p:cNvSpPr>
              <p:nvPr/>
            </p:nvSpPr>
            <p:spPr bwMode="auto">
              <a:xfrm>
                <a:off x="3422799" y="50691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6" name="Oval 44"/>
              <p:cNvSpPr>
                <a:spLocks noChangeArrowheads="1"/>
              </p:cNvSpPr>
              <p:nvPr/>
            </p:nvSpPr>
            <p:spPr bwMode="auto">
              <a:xfrm>
                <a:off x="3376761" y="50691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7" name="Oval 45"/>
              <p:cNvSpPr>
                <a:spLocks noChangeArrowheads="1"/>
              </p:cNvSpPr>
              <p:nvPr/>
            </p:nvSpPr>
            <p:spPr bwMode="auto">
              <a:xfrm>
                <a:off x="3330724" y="50691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8" name="Oval 46"/>
              <p:cNvSpPr>
                <a:spLocks noChangeArrowheads="1"/>
              </p:cNvSpPr>
              <p:nvPr/>
            </p:nvSpPr>
            <p:spPr bwMode="auto">
              <a:xfrm>
                <a:off x="3283099" y="50691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9" name="Oval 47"/>
              <p:cNvSpPr>
                <a:spLocks noChangeArrowheads="1"/>
              </p:cNvSpPr>
              <p:nvPr/>
            </p:nvSpPr>
            <p:spPr bwMode="auto">
              <a:xfrm>
                <a:off x="3237061" y="50691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0" name="Oval 48"/>
              <p:cNvSpPr>
                <a:spLocks noChangeArrowheads="1"/>
              </p:cNvSpPr>
              <p:nvPr/>
            </p:nvSpPr>
            <p:spPr bwMode="auto">
              <a:xfrm>
                <a:off x="3191024" y="50691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1" name="Oval 49"/>
              <p:cNvSpPr>
                <a:spLocks noChangeArrowheads="1"/>
              </p:cNvSpPr>
              <p:nvPr/>
            </p:nvSpPr>
            <p:spPr bwMode="auto">
              <a:xfrm>
                <a:off x="3144986" y="50691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2" name="Oval 50"/>
              <p:cNvSpPr>
                <a:spLocks noChangeArrowheads="1"/>
              </p:cNvSpPr>
              <p:nvPr/>
            </p:nvSpPr>
            <p:spPr bwMode="auto">
              <a:xfrm>
                <a:off x="3468836" y="50691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0" name="Oval 51"/>
              <p:cNvSpPr>
                <a:spLocks noChangeArrowheads="1"/>
              </p:cNvSpPr>
              <p:nvPr/>
            </p:nvSpPr>
            <p:spPr bwMode="auto">
              <a:xfrm>
                <a:off x="3654574" y="5019921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1" name="Oval 52"/>
              <p:cNvSpPr>
                <a:spLocks noChangeArrowheads="1"/>
              </p:cNvSpPr>
              <p:nvPr/>
            </p:nvSpPr>
            <p:spPr bwMode="auto">
              <a:xfrm>
                <a:off x="3608536" y="5019921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2" name="Oval 53"/>
              <p:cNvSpPr>
                <a:spLocks noChangeArrowheads="1"/>
              </p:cNvSpPr>
              <p:nvPr/>
            </p:nvSpPr>
            <p:spPr bwMode="auto">
              <a:xfrm>
                <a:off x="3562499" y="5019921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3" name="Oval 54"/>
              <p:cNvSpPr>
                <a:spLocks noChangeArrowheads="1"/>
              </p:cNvSpPr>
              <p:nvPr/>
            </p:nvSpPr>
            <p:spPr bwMode="auto">
              <a:xfrm>
                <a:off x="3514874" y="5019921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4" name="Oval 55"/>
              <p:cNvSpPr>
                <a:spLocks noChangeArrowheads="1"/>
              </p:cNvSpPr>
              <p:nvPr/>
            </p:nvSpPr>
            <p:spPr bwMode="auto">
              <a:xfrm>
                <a:off x="3422799" y="5019921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5" name="Oval 56"/>
              <p:cNvSpPr>
                <a:spLocks noChangeArrowheads="1"/>
              </p:cNvSpPr>
              <p:nvPr/>
            </p:nvSpPr>
            <p:spPr bwMode="auto">
              <a:xfrm>
                <a:off x="3376761" y="5019921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6" name="Oval 57"/>
              <p:cNvSpPr>
                <a:spLocks noChangeArrowheads="1"/>
              </p:cNvSpPr>
              <p:nvPr/>
            </p:nvSpPr>
            <p:spPr bwMode="auto">
              <a:xfrm>
                <a:off x="3330724" y="5019921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7" name="Oval 58"/>
              <p:cNvSpPr>
                <a:spLocks noChangeArrowheads="1"/>
              </p:cNvSpPr>
              <p:nvPr/>
            </p:nvSpPr>
            <p:spPr bwMode="auto">
              <a:xfrm>
                <a:off x="3283099" y="5019921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8" name="Oval 59"/>
              <p:cNvSpPr>
                <a:spLocks noChangeArrowheads="1"/>
              </p:cNvSpPr>
              <p:nvPr/>
            </p:nvSpPr>
            <p:spPr bwMode="auto">
              <a:xfrm>
                <a:off x="3237061" y="5019921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9" name="Oval 60"/>
              <p:cNvSpPr>
                <a:spLocks noChangeArrowheads="1"/>
              </p:cNvSpPr>
              <p:nvPr/>
            </p:nvSpPr>
            <p:spPr bwMode="auto">
              <a:xfrm>
                <a:off x="3191024" y="5019921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0" name="Oval 61"/>
              <p:cNvSpPr>
                <a:spLocks noChangeArrowheads="1"/>
              </p:cNvSpPr>
              <p:nvPr/>
            </p:nvSpPr>
            <p:spPr bwMode="auto">
              <a:xfrm>
                <a:off x="3144986" y="5019921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1" name="Oval 62"/>
              <p:cNvSpPr>
                <a:spLocks noChangeArrowheads="1"/>
              </p:cNvSpPr>
              <p:nvPr/>
            </p:nvSpPr>
            <p:spPr bwMode="auto">
              <a:xfrm>
                <a:off x="3468836" y="5019921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2" name="Oval 63"/>
              <p:cNvSpPr>
                <a:spLocks noChangeArrowheads="1"/>
              </p:cNvSpPr>
              <p:nvPr/>
            </p:nvSpPr>
            <p:spPr bwMode="auto">
              <a:xfrm>
                <a:off x="3654574" y="4972296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3" name="Oval 64"/>
              <p:cNvSpPr>
                <a:spLocks noChangeArrowheads="1"/>
              </p:cNvSpPr>
              <p:nvPr/>
            </p:nvSpPr>
            <p:spPr bwMode="auto">
              <a:xfrm>
                <a:off x="3608536" y="4972296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4" name="Oval 65"/>
              <p:cNvSpPr>
                <a:spLocks noChangeArrowheads="1"/>
              </p:cNvSpPr>
              <p:nvPr/>
            </p:nvSpPr>
            <p:spPr bwMode="auto">
              <a:xfrm>
                <a:off x="3562499" y="4972296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5" name="Oval 66"/>
              <p:cNvSpPr>
                <a:spLocks noChangeArrowheads="1"/>
              </p:cNvSpPr>
              <p:nvPr/>
            </p:nvSpPr>
            <p:spPr bwMode="auto">
              <a:xfrm>
                <a:off x="3514874" y="4972296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6" name="Oval 67"/>
              <p:cNvSpPr>
                <a:spLocks noChangeArrowheads="1"/>
              </p:cNvSpPr>
              <p:nvPr/>
            </p:nvSpPr>
            <p:spPr bwMode="auto">
              <a:xfrm>
                <a:off x="3422799" y="4972296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7" name="Oval 68"/>
              <p:cNvSpPr>
                <a:spLocks noChangeArrowheads="1"/>
              </p:cNvSpPr>
              <p:nvPr/>
            </p:nvSpPr>
            <p:spPr bwMode="auto">
              <a:xfrm>
                <a:off x="3376761" y="4972296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8" name="Oval 69"/>
              <p:cNvSpPr>
                <a:spLocks noChangeArrowheads="1"/>
              </p:cNvSpPr>
              <p:nvPr/>
            </p:nvSpPr>
            <p:spPr bwMode="auto">
              <a:xfrm>
                <a:off x="3330724" y="4972296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9" name="Oval 70"/>
              <p:cNvSpPr>
                <a:spLocks noChangeArrowheads="1"/>
              </p:cNvSpPr>
              <p:nvPr/>
            </p:nvSpPr>
            <p:spPr bwMode="auto">
              <a:xfrm>
                <a:off x="3283099" y="4972296"/>
                <a:ext cx="44450" cy="4603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0" name="Oval 71"/>
              <p:cNvSpPr>
                <a:spLocks noChangeArrowheads="1"/>
              </p:cNvSpPr>
              <p:nvPr/>
            </p:nvSpPr>
            <p:spPr bwMode="auto">
              <a:xfrm>
                <a:off x="3237061" y="4972296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1" name="Oval 72"/>
              <p:cNvSpPr>
                <a:spLocks noChangeArrowheads="1"/>
              </p:cNvSpPr>
              <p:nvPr/>
            </p:nvSpPr>
            <p:spPr bwMode="auto">
              <a:xfrm>
                <a:off x="3191024" y="4972296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3" name="Oval 73"/>
              <p:cNvSpPr>
                <a:spLocks noChangeArrowheads="1"/>
              </p:cNvSpPr>
              <p:nvPr/>
            </p:nvSpPr>
            <p:spPr bwMode="auto">
              <a:xfrm>
                <a:off x="3144986" y="4972296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4" name="Oval 74"/>
              <p:cNvSpPr>
                <a:spLocks noChangeArrowheads="1"/>
              </p:cNvSpPr>
              <p:nvPr/>
            </p:nvSpPr>
            <p:spPr bwMode="auto">
              <a:xfrm>
                <a:off x="3468836" y="4972296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5" name="Oval 75"/>
              <p:cNvSpPr>
                <a:spLocks noChangeArrowheads="1"/>
              </p:cNvSpPr>
              <p:nvPr/>
            </p:nvSpPr>
            <p:spPr bwMode="auto">
              <a:xfrm>
                <a:off x="3654574" y="49230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6" name="Oval 76"/>
              <p:cNvSpPr>
                <a:spLocks noChangeArrowheads="1"/>
              </p:cNvSpPr>
              <p:nvPr/>
            </p:nvSpPr>
            <p:spPr bwMode="auto">
              <a:xfrm>
                <a:off x="3608536" y="49230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7" name="Oval 77"/>
              <p:cNvSpPr>
                <a:spLocks noChangeArrowheads="1"/>
              </p:cNvSpPr>
              <p:nvPr/>
            </p:nvSpPr>
            <p:spPr bwMode="auto">
              <a:xfrm>
                <a:off x="3562499" y="49230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8" name="Oval 78"/>
              <p:cNvSpPr>
                <a:spLocks noChangeArrowheads="1"/>
              </p:cNvSpPr>
              <p:nvPr/>
            </p:nvSpPr>
            <p:spPr bwMode="auto">
              <a:xfrm>
                <a:off x="3514874" y="49230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9" name="Oval 79"/>
              <p:cNvSpPr>
                <a:spLocks noChangeArrowheads="1"/>
              </p:cNvSpPr>
              <p:nvPr/>
            </p:nvSpPr>
            <p:spPr bwMode="auto">
              <a:xfrm>
                <a:off x="3422799" y="49230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0" name="Oval 80"/>
              <p:cNvSpPr>
                <a:spLocks noChangeArrowheads="1"/>
              </p:cNvSpPr>
              <p:nvPr/>
            </p:nvSpPr>
            <p:spPr bwMode="auto">
              <a:xfrm>
                <a:off x="3376761" y="49230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1" name="Oval 81"/>
              <p:cNvSpPr>
                <a:spLocks noChangeArrowheads="1"/>
              </p:cNvSpPr>
              <p:nvPr/>
            </p:nvSpPr>
            <p:spPr bwMode="auto">
              <a:xfrm>
                <a:off x="3330724" y="49230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2" name="Oval 82"/>
              <p:cNvSpPr>
                <a:spLocks noChangeArrowheads="1"/>
              </p:cNvSpPr>
              <p:nvPr/>
            </p:nvSpPr>
            <p:spPr bwMode="auto">
              <a:xfrm>
                <a:off x="3283099" y="49230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" name="Oval 83"/>
              <p:cNvSpPr>
                <a:spLocks noChangeArrowheads="1"/>
              </p:cNvSpPr>
              <p:nvPr/>
            </p:nvSpPr>
            <p:spPr bwMode="auto">
              <a:xfrm>
                <a:off x="3237061" y="49230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" name="Oval 84"/>
              <p:cNvSpPr>
                <a:spLocks noChangeArrowheads="1"/>
              </p:cNvSpPr>
              <p:nvPr/>
            </p:nvSpPr>
            <p:spPr bwMode="auto">
              <a:xfrm>
                <a:off x="3191024" y="49230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" name="Oval 85"/>
              <p:cNvSpPr>
                <a:spLocks noChangeArrowheads="1"/>
              </p:cNvSpPr>
              <p:nvPr/>
            </p:nvSpPr>
            <p:spPr bwMode="auto">
              <a:xfrm>
                <a:off x="3144986" y="49230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" name="Oval 86"/>
              <p:cNvSpPr>
                <a:spLocks noChangeArrowheads="1"/>
              </p:cNvSpPr>
              <p:nvPr/>
            </p:nvSpPr>
            <p:spPr bwMode="auto">
              <a:xfrm>
                <a:off x="3468836" y="49230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" name="Oval 87"/>
              <p:cNvSpPr>
                <a:spLocks noChangeArrowheads="1"/>
              </p:cNvSpPr>
              <p:nvPr/>
            </p:nvSpPr>
            <p:spPr bwMode="auto">
              <a:xfrm>
                <a:off x="3654574" y="48278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" name="Oval 88"/>
              <p:cNvSpPr>
                <a:spLocks noChangeArrowheads="1"/>
              </p:cNvSpPr>
              <p:nvPr/>
            </p:nvSpPr>
            <p:spPr bwMode="auto">
              <a:xfrm>
                <a:off x="3608536" y="48278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" name="Oval 89"/>
              <p:cNvSpPr>
                <a:spLocks noChangeArrowheads="1"/>
              </p:cNvSpPr>
              <p:nvPr/>
            </p:nvSpPr>
            <p:spPr bwMode="auto">
              <a:xfrm>
                <a:off x="3562499" y="48278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" name="Oval 90"/>
              <p:cNvSpPr>
                <a:spLocks noChangeArrowheads="1"/>
              </p:cNvSpPr>
              <p:nvPr/>
            </p:nvSpPr>
            <p:spPr bwMode="auto">
              <a:xfrm>
                <a:off x="3514874" y="48278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" name="Oval 91"/>
              <p:cNvSpPr>
                <a:spLocks noChangeArrowheads="1"/>
              </p:cNvSpPr>
              <p:nvPr/>
            </p:nvSpPr>
            <p:spPr bwMode="auto">
              <a:xfrm>
                <a:off x="3422799" y="48278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" name="Oval 92"/>
              <p:cNvSpPr>
                <a:spLocks noChangeArrowheads="1"/>
              </p:cNvSpPr>
              <p:nvPr/>
            </p:nvSpPr>
            <p:spPr bwMode="auto">
              <a:xfrm>
                <a:off x="3376761" y="48278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" name="Oval 93"/>
              <p:cNvSpPr>
                <a:spLocks noChangeArrowheads="1"/>
              </p:cNvSpPr>
              <p:nvPr/>
            </p:nvSpPr>
            <p:spPr bwMode="auto">
              <a:xfrm>
                <a:off x="3330724" y="48278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" name="Oval 94"/>
              <p:cNvSpPr>
                <a:spLocks noChangeArrowheads="1"/>
              </p:cNvSpPr>
              <p:nvPr/>
            </p:nvSpPr>
            <p:spPr bwMode="auto">
              <a:xfrm>
                <a:off x="3283099" y="48278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" name="Oval 95"/>
              <p:cNvSpPr>
                <a:spLocks noChangeArrowheads="1"/>
              </p:cNvSpPr>
              <p:nvPr/>
            </p:nvSpPr>
            <p:spPr bwMode="auto">
              <a:xfrm>
                <a:off x="3237061" y="48278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" name="Oval 96"/>
              <p:cNvSpPr>
                <a:spLocks noChangeArrowheads="1"/>
              </p:cNvSpPr>
              <p:nvPr/>
            </p:nvSpPr>
            <p:spPr bwMode="auto">
              <a:xfrm>
                <a:off x="3191024" y="48278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7" name="Oval 97"/>
              <p:cNvSpPr>
                <a:spLocks noChangeArrowheads="1"/>
              </p:cNvSpPr>
              <p:nvPr/>
            </p:nvSpPr>
            <p:spPr bwMode="auto">
              <a:xfrm>
                <a:off x="3144986" y="48278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8" name="Oval 98"/>
              <p:cNvSpPr>
                <a:spLocks noChangeArrowheads="1"/>
              </p:cNvSpPr>
              <p:nvPr/>
            </p:nvSpPr>
            <p:spPr bwMode="auto">
              <a:xfrm>
                <a:off x="3468836" y="48278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125" name="Straight Connector 2124"/>
            <p:cNvCxnSpPr>
              <a:stCxn id="2178" idx="4"/>
              <a:endCxn id="2142" idx="0"/>
            </p:cNvCxnSpPr>
            <p:nvPr/>
          </p:nvCxnSpPr>
          <p:spPr>
            <a:xfrm>
              <a:off x="3213249" y="5162796"/>
              <a:ext cx="3969" cy="309172"/>
            </a:xfrm>
            <a:prstGeom prst="line">
              <a:avLst/>
            </a:prstGeom>
            <a:ln w="9525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26" name="Straight Connector 2125"/>
            <p:cNvCxnSpPr>
              <a:stCxn id="2239" idx="4"/>
              <a:endCxn id="2142" idx="0"/>
            </p:cNvCxnSpPr>
            <p:nvPr/>
          </p:nvCxnSpPr>
          <p:spPr>
            <a:xfrm flipH="1">
              <a:off x="3217218" y="5018334"/>
              <a:ext cx="88106" cy="453634"/>
            </a:xfrm>
            <a:prstGeom prst="line">
              <a:avLst/>
            </a:prstGeom>
            <a:ln w="9525" cmpd="sng">
              <a:headEnd type="none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27" name="Straight Connector 2126"/>
            <p:cNvCxnSpPr>
              <a:stCxn id="2149" idx="4"/>
              <a:endCxn id="2142" idx="0"/>
            </p:cNvCxnSpPr>
            <p:nvPr/>
          </p:nvCxnSpPr>
          <p:spPr>
            <a:xfrm flipH="1">
              <a:off x="3217218" y="4921496"/>
              <a:ext cx="227806" cy="550472"/>
            </a:xfrm>
            <a:prstGeom prst="line">
              <a:avLst/>
            </a:prstGeom>
            <a:ln w="9525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28" name="Straight Connector 2127"/>
            <p:cNvCxnSpPr>
              <a:stCxn id="2172" idx="4"/>
              <a:endCxn id="2142" idx="0"/>
            </p:cNvCxnSpPr>
            <p:nvPr/>
          </p:nvCxnSpPr>
          <p:spPr>
            <a:xfrm flipH="1">
              <a:off x="3217218" y="5162796"/>
              <a:ext cx="319881" cy="309172"/>
            </a:xfrm>
            <a:prstGeom prst="line">
              <a:avLst/>
            </a:prstGeom>
            <a:ln w="9525" cmpd="sng">
              <a:headEnd type="none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129" name="Group 2128"/>
            <p:cNvGrpSpPr/>
            <p:nvPr/>
          </p:nvGrpSpPr>
          <p:grpSpPr>
            <a:xfrm>
              <a:off x="3125936" y="5460855"/>
              <a:ext cx="574675" cy="412750"/>
              <a:chOff x="2211161" y="5235366"/>
              <a:chExt cx="574675" cy="412750"/>
            </a:xfrm>
          </p:grpSpPr>
          <p:sp>
            <p:nvSpPr>
              <p:cNvPr id="2131" name="Oval 161"/>
              <p:cNvSpPr>
                <a:spLocks noChangeArrowheads="1"/>
              </p:cNvSpPr>
              <p:nvPr/>
            </p:nvSpPr>
            <p:spPr bwMode="auto">
              <a:xfrm>
                <a:off x="2628674" y="5378242"/>
                <a:ext cx="128588" cy="12858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2" name="Oval 162"/>
              <p:cNvSpPr>
                <a:spLocks noChangeArrowheads="1"/>
              </p:cNvSpPr>
              <p:nvPr/>
            </p:nvSpPr>
            <p:spPr bwMode="auto">
              <a:xfrm>
                <a:off x="2498499" y="5378242"/>
                <a:ext cx="128588" cy="12858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3" name="Oval 163"/>
              <p:cNvSpPr>
                <a:spLocks noChangeArrowheads="1"/>
              </p:cNvSpPr>
              <p:nvPr/>
            </p:nvSpPr>
            <p:spPr bwMode="auto">
              <a:xfrm>
                <a:off x="2368324" y="5378242"/>
                <a:ext cx="128588" cy="12858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4" name="Oval 164"/>
              <p:cNvSpPr>
                <a:spLocks noChangeArrowheads="1"/>
              </p:cNvSpPr>
              <p:nvPr/>
            </p:nvSpPr>
            <p:spPr bwMode="auto">
              <a:xfrm>
                <a:off x="2238149" y="5378242"/>
                <a:ext cx="128588" cy="12858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5" name="Oval 165"/>
              <p:cNvSpPr>
                <a:spLocks noChangeArrowheads="1"/>
              </p:cNvSpPr>
              <p:nvPr/>
            </p:nvSpPr>
            <p:spPr bwMode="auto">
              <a:xfrm>
                <a:off x="2628674" y="5508417"/>
                <a:ext cx="128588" cy="12858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6" name="Oval 166"/>
              <p:cNvSpPr>
                <a:spLocks noChangeArrowheads="1"/>
              </p:cNvSpPr>
              <p:nvPr/>
            </p:nvSpPr>
            <p:spPr bwMode="auto">
              <a:xfrm>
                <a:off x="2498499" y="5508417"/>
                <a:ext cx="128588" cy="12858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7" name="Oval 167"/>
              <p:cNvSpPr>
                <a:spLocks noChangeArrowheads="1"/>
              </p:cNvSpPr>
              <p:nvPr/>
            </p:nvSpPr>
            <p:spPr bwMode="auto">
              <a:xfrm>
                <a:off x="2368324" y="5508417"/>
                <a:ext cx="128588" cy="12858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8" name="Oval 168"/>
              <p:cNvSpPr>
                <a:spLocks noChangeArrowheads="1"/>
              </p:cNvSpPr>
              <p:nvPr/>
            </p:nvSpPr>
            <p:spPr bwMode="auto">
              <a:xfrm>
                <a:off x="2238149" y="5508417"/>
                <a:ext cx="128588" cy="12858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9" name="Oval 169"/>
              <p:cNvSpPr>
                <a:spLocks noChangeArrowheads="1"/>
              </p:cNvSpPr>
              <p:nvPr/>
            </p:nvSpPr>
            <p:spPr bwMode="auto">
              <a:xfrm>
                <a:off x="2628674" y="5246479"/>
                <a:ext cx="128588" cy="12858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0" name="Oval 170"/>
              <p:cNvSpPr>
                <a:spLocks noChangeArrowheads="1"/>
              </p:cNvSpPr>
              <p:nvPr/>
            </p:nvSpPr>
            <p:spPr bwMode="auto">
              <a:xfrm>
                <a:off x="2498499" y="5246479"/>
                <a:ext cx="128588" cy="12858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1" name="Oval 171"/>
              <p:cNvSpPr>
                <a:spLocks noChangeArrowheads="1"/>
              </p:cNvSpPr>
              <p:nvPr/>
            </p:nvSpPr>
            <p:spPr bwMode="auto">
              <a:xfrm>
                <a:off x="2368324" y="5246479"/>
                <a:ext cx="128588" cy="12858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2" name="Oval 172"/>
              <p:cNvSpPr>
                <a:spLocks noChangeArrowheads="1"/>
              </p:cNvSpPr>
              <p:nvPr/>
            </p:nvSpPr>
            <p:spPr bwMode="auto">
              <a:xfrm>
                <a:off x="2238149" y="5246479"/>
                <a:ext cx="128588" cy="12858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600" cap="flat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3" name="AutoShape 173"/>
              <p:cNvSpPr>
                <a:spLocks noChangeArrowheads="1"/>
              </p:cNvSpPr>
              <p:nvPr/>
            </p:nvSpPr>
            <p:spPr bwMode="auto">
              <a:xfrm>
                <a:off x="2211161" y="5235366"/>
                <a:ext cx="574675" cy="412750"/>
              </a:xfrm>
              <a:prstGeom prst="roundRect">
                <a:avLst>
                  <a:gd name="adj" fmla="val 384"/>
                </a:avLst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130" name="Straight Connector 2129"/>
            <p:cNvCxnSpPr>
              <a:stCxn id="2142" idx="4"/>
              <a:endCxn id="2274" idx="0"/>
            </p:cNvCxnSpPr>
            <p:nvPr/>
          </p:nvCxnSpPr>
          <p:spPr>
            <a:xfrm>
              <a:off x="3217218" y="5600556"/>
              <a:ext cx="15840" cy="545553"/>
            </a:xfrm>
            <a:prstGeom prst="line">
              <a:avLst/>
            </a:prstGeom>
            <a:ln w="9525" cmpd="sng">
              <a:headEnd type="none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77" name="Group 1"/>
          <p:cNvGrpSpPr>
            <a:grpSpLocks/>
          </p:cNvGrpSpPr>
          <p:nvPr/>
        </p:nvGrpSpPr>
        <p:grpSpPr bwMode="auto">
          <a:xfrm>
            <a:off x="3252426" y="10595339"/>
            <a:ext cx="574675" cy="412750"/>
            <a:chOff x="1513" y="425"/>
            <a:chExt cx="362" cy="260"/>
          </a:xfrm>
        </p:grpSpPr>
        <p:sp>
          <p:nvSpPr>
            <p:cNvPr id="2278" name="AutoShape 2"/>
            <p:cNvSpPr>
              <a:spLocks noChangeArrowheads="1"/>
            </p:cNvSpPr>
            <p:nvPr/>
          </p:nvSpPr>
          <p:spPr bwMode="auto">
            <a:xfrm>
              <a:off x="1513" y="425"/>
              <a:ext cx="362" cy="26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9" name="Oval 3"/>
            <p:cNvSpPr>
              <a:spLocks noChangeArrowheads="1"/>
            </p:cNvSpPr>
            <p:nvPr/>
          </p:nvSpPr>
          <p:spPr bwMode="auto">
            <a:xfrm>
              <a:off x="1840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0" name="Oval 4"/>
            <p:cNvSpPr>
              <a:spLocks noChangeArrowheads="1"/>
            </p:cNvSpPr>
            <p:nvPr/>
          </p:nvSpPr>
          <p:spPr bwMode="auto">
            <a:xfrm>
              <a:off x="1811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6" name="Oval 5"/>
            <p:cNvSpPr>
              <a:spLocks noChangeArrowheads="1"/>
            </p:cNvSpPr>
            <p:nvPr/>
          </p:nvSpPr>
          <p:spPr bwMode="auto">
            <a:xfrm>
              <a:off x="178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4" name="Oval 6"/>
            <p:cNvSpPr>
              <a:spLocks noChangeArrowheads="1"/>
            </p:cNvSpPr>
            <p:nvPr/>
          </p:nvSpPr>
          <p:spPr bwMode="auto">
            <a:xfrm>
              <a:off x="175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5" name="Oval 7"/>
            <p:cNvSpPr>
              <a:spLocks noChangeArrowheads="1"/>
            </p:cNvSpPr>
            <p:nvPr/>
          </p:nvSpPr>
          <p:spPr bwMode="auto">
            <a:xfrm>
              <a:off x="1694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6" name="Oval 8"/>
            <p:cNvSpPr>
              <a:spLocks noChangeArrowheads="1"/>
            </p:cNvSpPr>
            <p:nvPr/>
          </p:nvSpPr>
          <p:spPr bwMode="auto">
            <a:xfrm>
              <a:off x="1665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7" name="Oval 9"/>
            <p:cNvSpPr>
              <a:spLocks noChangeArrowheads="1"/>
            </p:cNvSpPr>
            <p:nvPr/>
          </p:nvSpPr>
          <p:spPr bwMode="auto">
            <a:xfrm>
              <a:off x="163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8" name="Oval 10"/>
            <p:cNvSpPr>
              <a:spLocks noChangeArrowheads="1"/>
            </p:cNvSpPr>
            <p:nvPr/>
          </p:nvSpPr>
          <p:spPr bwMode="auto">
            <a:xfrm>
              <a:off x="160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9" name="Oval 11"/>
            <p:cNvSpPr>
              <a:spLocks noChangeArrowheads="1"/>
            </p:cNvSpPr>
            <p:nvPr/>
          </p:nvSpPr>
          <p:spPr bwMode="auto">
            <a:xfrm>
              <a:off x="1577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0" name="Oval 12"/>
            <p:cNvSpPr>
              <a:spLocks noChangeArrowheads="1"/>
            </p:cNvSpPr>
            <p:nvPr/>
          </p:nvSpPr>
          <p:spPr bwMode="auto">
            <a:xfrm>
              <a:off x="1548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1" name="Oval 13"/>
            <p:cNvSpPr>
              <a:spLocks noChangeArrowheads="1"/>
            </p:cNvSpPr>
            <p:nvPr/>
          </p:nvSpPr>
          <p:spPr bwMode="auto">
            <a:xfrm>
              <a:off x="1519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8" name="Oval 14"/>
            <p:cNvSpPr>
              <a:spLocks noChangeArrowheads="1"/>
            </p:cNvSpPr>
            <p:nvPr/>
          </p:nvSpPr>
          <p:spPr bwMode="auto">
            <a:xfrm>
              <a:off x="1723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9" name="Oval 15"/>
            <p:cNvSpPr>
              <a:spLocks noChangeArrowheads="1"/>
            </p:cNvSpPr>
            <p:nvPr/>
          </p:nvSpPr>
          <p:spPr bwMode="auto">
            <a:xfrm>
              <a:off x="1840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0" name="Oval 16"/>
            <p:cNvSpPr>
              <a:spLocks noChangeArrowheads="1"/>
            </p:cNvSpPr>
            <p:nvPr/>
          </p:nvSpPr>
          <p:spPr bwMode="auto">
            <a:xfrm>
              <a:off x="1811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1" name="Oval 17"/>
            <p:cNvSpPr>
              <a:spLocks noChangeArrowheads="1"/>
            </p:cNvSpPr>
            <p:nvPr/>
          </p:nvSpPr>
          <p:spPr bwMode="auto">
            <a:xfrm>
              <a:off x="178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2" name="Oval 18"/>
            <p:cNvSpPr>
              <a:spLocks noChangeArrowheads="1"/>
            </p:cNvSpPr>
            <p:nvPr/>
          </p:nvSpPr>
          <p:spPr bwMode="auto">
            <a:xfrm>
              <a:off x="175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3" name="Oval 19"/>
            <p:cNvSpPr>
              <a:spLocks noChangeArrowheads="1"/>
            </p:cNvSpPr>
            <p:nvPr/>
          </p:nvSpPr>
          <p:spPr bwMode="auto">
            <a:xfrm>
              <a:off x="1694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9" name="Oval 20"/>
            <p:cNvSpPr>
              <a:spLocks noChangeArrowheads="1"/>
            </p:cNvSpPr>
            <p:nvPr/>
          </p:nvSpPr>
          <p:spPr bwMode="auto">
            <a:xfrm>
              <a:off x="1665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0" name="Oval 21"/>
            <p:cNvSpPr>
              <a:spLocks noChangeArrowheads="1"/>
            </p:cNvSpPr>
            <p:nvPr/>
          </p:nvSpPr>
          <p:spPr bwMode="auto">
            <a:xfrm>
              <a:off x="163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1" name="Oval 22"/>
            <p:cNvSpPr>
              <a:spLocks noChangeArrowheads="1"/>
            </p:cNvSpPr>
            <p:nvPr/>
          </p:nvSpPr>
          <p:spPr bwMode="auto">
            <a:xfrm>
              <a:off x="160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2" name="Oval 23"/>
            <p:cNvSpPr>
              <a:spLocks noChangeArrowheads="1"/>
            </p:cNvSpPr>
            <p:nvPr/>
          </p:nvSpPr>
          <p:spPr bwMode="auto">
            <a:xfrm>
              <a:off x="1577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3" name="Oval 24"/>
            <p:cNvSpPr>
              <a:spLocks noChangeArrowheads="1"/>
            </p:cNvSpPr>
            <p:nvPr/>
          </p:nvSpPr>
          <p:spPr bwMode="auto">
            <a:xfrm>
              <a:off x="1548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" name="Oval 25"/>
            <p:cNvSpPr>
              <a:spLocks noChangeArrowheads="1"/>
            </p:cNvSpPr>
            <p:nvPr/>
          </p:nvSpPr>
          <p:spPr bwMode="auto">
            <a:xfrm>
              <a:off x="1519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7" name="Oval 26"/>
            <p:cNvSpPr>
              <a:spLocks noChangeArrowheads="1"/>
            </p:cNvSpPr>
            <p:nvPr/>
          </p:nvSpPr>
          <p:spPr bwMode="auto">
            <a:xfrm>
              <a:off x="1723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0" name="Oval 27"/>
            <p:cNvSpPr>
              <a:spLocks noChangeArrowheads="1"/>
            </p:cNvSpPr>
            <p:nvPr/>
          </p:nvSpPr>
          <p:spPr bwMode="auto">
            <a:xfrm>
              <a:off x="1840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1" name="Oval 28"/>
            <p:cNvSpPr>
              <a:spLocks noChangeArrowheads="1"/>
            </p:cNvSpPr>
            <p:nvPr/>
          </p:nvSpPr>
          <p:spPr bwMode="auto">
            <a:xfrm>
              <a:off x="1811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2" name="Oval 29"/>
            <p:cNvSpPr>
              <a:spLocks noChangeArrowheads="1"/>
            </p:cNvSpPr>
            <p:nvPr/>
          </p:nvSpPr>
          <p:spPr bwMode="auto">
            <a:xfrm>
              <a:off x="178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3" name="Oval 30"/>
            <p:cNvSpPr>
              <a:spLocks noChangeArrowheads="1"/>
            </p:cNvSpPr>
            <p:nvPr/>
          </p:nvSpPr>
          <p:spPr bwMode="auto">
            <a:xfrm>
              <a:off x="175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4" name="Oval 31"/>
            <p:cNvSpPr>
              <a:spLocks noChangeArrowheads="1"/>
            </p:cNvSpPr>
            <p:nvPr/>
          </p:nvSpPr>
          <p:spPr bwMode="auto">
            <a:xfrm>
              <a:off x="1694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5" name="Oval 32"/>
            <p:cNvSpPr>
              <a:spLocks noChangeArrowheads="1"/>
            </p:cNvSpPr>
            <p:nvPr/>
          </p:nvSpPr>
          <p:spPr bwMode="auto">
            <a:xfrm>
              <a:off x="1665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6" name="Oval 33"/>
            <p:cNvSpPr>
              <a:spLocks noChangeArrowheads="1"/>
            </p:cNvSpPr>
            <p:nvPr/>
          </p:nvSpPr>
          <p:spPr bwMode="auto">
            <a:xfrm>
              <a:off x="163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7" name="Oval 34"/>
            <p:cNvSpPr>
              <a:spLocks noChangeArrowheads="1"/>
            </p:cNvSpPr>
            <p:nvPr/>
          </p:nvSpPr>
          <p:spPr bwMode="auto">
            <a:xfrm>
              <a:off x="160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8" name="Oval 35"/>
            <p:cNvSpPr>
              <a:spLocks noChangeArrowheads="1"/>
            </p:cNvSpPr>
            <p:nvPr/>
          </p:nvSpPr>
          <p:spPr bwMode="auto">
            <a:xfrm>
              <a:off x="1577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9" name="Oval 36"/>
            <p:cNvSpPr>
              <a:spLocks noChangeArrowheads="1"/>
            </p:cNvSpPr>
            <p:nvPr/>
          </p:nvSpPr>
          <p:spPr bwMode="auto">
            <a:xfrm>
              <a:off x="1548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0" name="Oval 37"/>
            <p:cNvSpPr>
              <a:spLocks noChangeArrowheads="1"/>
            </p:cNvSpPr>
            <p:nvPr/>
          </p:nvSpPr>
          <p:spPr bwMode="auto">
            <a:xfrm>
              <a:off x="1519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1" name="Oval 38"/>
            <p:cNvSpPr>
              <a:spLocks noChangeArrowheads="1"/>
            </p:cNvSpPr>
            <p:nvPr/>
          </p:nvSpPr>
          <p:spPr bwMode="auto">
            <a:xfrm>
              <a:off x="1723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2" name="Oval 39"/>
            <p:cNvSpPr>
              <a:spLocks noChangeArrowheads="1"/>
            </p:cNvSpPr>
            <p:nvPr/>
          </p:nvSpPr>
          <p:spPr bwMode="auto">
            <a:xfrm>
              <a:off x="1840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3" name="Oval 40"/>
            <p:cNvSpPr>
              <a:spLocks noChangeArrowheads="1"/>
            </p:cNvSpPr>
            <p:nvPr/>
          </p:nvSpPr>
          <p:spPr bwMode="auto">
            <a:xfrm>
              <a:off x="1811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4" name="Oval 41"/>
            <p:cNvSpPr>
              <a:spLocks noChangeArrowheads="1"/>
            </p:cNvSpPr>
            <p:nvPr/>
          </p:nvSpPr>
          <p:spPr bwMode="auto">
            <a:xfrm>
              <a:off x="178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" name="Oval 42"/>
            <p:cNvSpPr>
              <a:spLocks noChangeArrowheads="1"/>
            </p:cNvSpPr>
            <p:nvPr/>
          </p:nvSpPr>
          <p:spPr bwMode="auto">
            <a:xfrm>
              <a:off x="175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" name="Oval 43"/>
            <p:cNvSpPr>
              <a:spLocks noChangeArrowheads="1"/>
            </p:cNvSpPr>
            <p:nvPr/>
          </p:nvSpPr>
          <p:spPr bwMode="auto">
            <a:xfrm>
              <a:off x="1694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" name="Oval 44"/>
            <p:cNvSpPr>
              <a:spLocks noChangeArrowheads="1"/>
            </p:cNvSpPr>
            <p:nvPr/>
          </p:nvSpPr>
          <p:spPr bwMode="auto">
            <a:xfrm>
              <a:off x="1665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" name="Oval 45"/>
            <p:cNvSpPr>
              <a:spLocks noChangeArrowheads="1"/>
            </p:cNvSpPr>
            <p:nvPr/>
          </p:nvSpPr>
          <p:spPr bwMode="auto">
            <a:xfrm>
              <a:off x="163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" name="Oval 46"/>
            <p:cNvSpPr>
              <a:spLocks noChangeArrowheads="1"/>
            </p:cNvSpPr>
            <p:nvPr/>
          </p:nvSpPr>
          <p:spPr bwMode="auto">
            <a:xfrm>
              <a:off x="160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" name="Oval 47"/>
            <p:cNvSpPr>
              <a:spLocks noChangeArrowheads="1"/>
            </p:cNvSpPr>
            <p:nvPr/>
          </p:nvSpPr>
          <p:spPr bwMode="auto">
            <a:xfrm>
              <a:off x="1577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" name="Oval 48"/>
            <p:cNvSpPr>
              <a:spLocks noChangeArrowheads="1"/>
            </p:cNvSpPr>
            <p:nvPr/>
          </p:nvSpPr>
          <p:spPr bwMode="auto">
            <a:xfrm>
              <a:off x="1548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" name="Oval 49"/>
            <p:cNvSpPr>
              <a:spLocks noChangeArrowheads="1"/>
            </p:cNvSpPr>
            <p:nvPr/>
          </p:nvSpPr>
          <p:spPr bwMode="auto">
            <a:xfrm>
              <a:off x="1519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" name="Oval 50"/>
            <p:cNvSpPr>
              <a:spLocks noChangeArrowheads="1"/>
            </p:cNvSpPr>
            <p:nvPr/>
          </p:nvSpPr>
          <p:spPr bwMode="auto">
            <a:xfrm>
              <a:off x="1723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" name="Oval 51"/>
            <p:cNvSpPr>
              <a:spLocks noChangeArrowheads="1"/>
            </p:cNvSpPr>
            <p:nvPr/>
          </p:nvSpPr>
          <p:spPr bwMode="auto">
            <a:xfrm>
              <a:off x="1840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" name="Oval 52"/>
            <p:cNvSpPr>
              <a:spLocks noChangeArrowheads="1"/>
            </p:cNvSpPr>
            <p:nvPr/>
          </p:nvSpPr>
          <p:spPr bwMode="auto">
            <a:xfrm>
              <a:off x="1811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6" name="Oval 53"/>
            <p:cNvSpPr>
              <a:spLocks noChangeArrowheads="1"/>
            </p:cNvSpPr>
            <p:nvPr/>
          </p:nvSpPr>
          <p:spPr bwMode="auto">
            <a:xfrm>
              <a:off x="178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7" name="Oval 54"/>
            <p:cNvSpPr>
              <a:spLocks noChangeArrowheads="1"/>
            </p:cNvSpPr>
            <p:nvPr/>
          </p:nvSpPr>
          <p:spPr bwMode="auto">
            <a:xfrm>
              <a:off x="175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8" name="Oval 55"/>
            <p:cNvSpPr>
              <a:spLocks noChangeArrowheads="1"/>
            </p:cNvSpPr>
            <p:nvPr/>
          </p:nvSpPr>
          <p:spPr bwMode="auto">
            <a:xfrm>
              <a:off x="1694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9" name="Oval 56"/>
            <p:cNvSpPr>
              <a:spLocks noChangeArrowheads="1"/>
            </p:cNvSpPr>
            <p:nvPr/>
          </p:nvSpPr>
          <p:spPr bwMode="auto">
            <a:xfrm>
              <a:off x="1665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0" name="Oval 57"/>
            <p:cNvSpPr>
              <a:spLocks noChangeArrowheads="1"/>
            </p:cNvSpPr>
            <p:nvPr/>
          </p:nvSpPr>
          <p:spPr bwMode="auto">
            <a:xfrm>
              <a:off x="163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1" name="Oval 58"/>
            <p:cNvSpPr>
              <a:spLocks noChangeArrowheads="1"/>
            </p:cNvSpPr>
            <p:nvPr/>
          </p:nvSpPr>
          <p:spPr bwMode="auto">
            <a:xfrm>
              <a:off x="160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2" name="Oval 59"/>
            <p:cNvSpPr>
              <a:spLocks noChangeArrowheads="1"/>
            </p:cNvSpPr>
            <p:nvPr/>
          </p:nvSpPr>
          <p:spPr bwMode="auto">
            <a:xfrm>
              <a:off x="1577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3" name="Oval 60"/>
            <p:cNvSpPr>
              <a:spLocks noChangeArrowheads="1"/>
            </p:cNvSpPr>
            <p:nvPr/>
          </p:nvSpPr>
          <p:spPr bwMode="auto">
            <a:xfrm>
              <a:off x="1548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4" name="Oval 61"/>
            <p:cNvSpPr>
              <a:spLocks noChangeArrowheads="1"/>
            </p:cNvSpPr>
            <p:nvPr/>
          </p:nvSpPr>
          <p:spPr bwMode="auto">
            <a:xfrm>
              <a:off x="1519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5" name="Oval 62"/>
            <p:cNvSpPr>
              <a:spLocks noChangeArrowheads="1"/>
            </p:cNvSpPr>
            <p:nvPr/>
          </p:nvSpPr>
          <p:spPr bwMode="auto">
            <a:xfrm>
              <a:off x="1723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6" name="Oval 63"/>
            <p:cNvSpPr>
              <a:spLocks noChangeArrowheads="1"/>
            </p:cNvSpPr>
            <p:nvPr/>
          </p:nvSpPr>
          <p:spPr bwMode="auto">
            <a:xfrm>
              <a:off x="1840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7" name="Oval 64"/>
            <p:cNvSpPr>
              <a:spLocks noChangeArrowheads="1"/>
            </p:cNvSpPr>
            <p:nvPr/>
          </p:nvSpPr>
          <p:spPr bwMode="auto">
            <a:xfrm>
              <a:off x="1811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8" name="Oval 65"/>
            <p:cNvSpPr>
              <a:spLocks noChangeArrowheads="1"/>
            </p:cNvSpPr>
            <p:nvPr/>
          </p:nvSpPr>
          <p:spPr bwMode="auto">
            <a:xfrm>
              <a:off x="178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9" name="Oval 66"/>
            <p:cNvSpPr>
              <a:spLocks noChangeArrowheads="1"/>
            </p:cNvSpPr>
            <p:nvPr/>
          </p:nvSpPr>
          <p:spPr bwMode="auto">
            <a:xfrm>
              <a:off x="175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0" name="Oval 67"/>
            <p:cNvSpPr>
              <a:spLocks noChangeArrowheads="1"/>
            </p:cNvSpPr>
            <p:nvPr/>
          </p:nvSpPr>
          <p:spPr bwMode="auto">
            <a:xfrm>
              <a:off x="1694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1" name="Oval 68"/>
            <p:cNvSpPr>
              <a:spLocks noChangeArrowheads="1"/>
            </p:cNvSpPr>
            <p:nvPr/>
          </p:nvSpPr>
          <p:spPr bwMode="auto">
            <a:xfrm>
              <a:off x="1665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2" name="Oval 69"/>
            <p:cNvSpPr>
              <a:spLocks noChangeArrowheads="1"/>
            </p:cNvSpPr>
            <p:nvPr/>
          </p:nvSpPr>
          <p:spPr bwMode="auto">
            <a:xfrm>
              <a:off x="163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3" name="Oval 70"/>
            <p:cNvSpPr>
              <a:spLocks noChangeArrowheads="1"/>
            </p:cNvSpPr>
            <p:nvPr/>
          </p:nvSpPr>
          <p:spPr bwMode="auto">
            <a:xfrm>
              <a:off x="160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4" name="Oval 71"/>
            <p:cNvSpPr>
              <a:spLocks noChangeArrowheads="1"/>
            </p:cNvSpPr>
            <p:nvPr/>
          </p:nvSpPr>
          <p:spPr bwMode="auto">
            <a:xfrm>
              <a:off x="1577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5" name="Oval 72"/>
            <p:cNvSpPr>
              <a:spLocks noChangeArrowheads="1"/>
            </p:cNvSpPr>
            <p:nvPr/>
          </p:nvSpPr>
          <p:spPr bwMode="auto">
            <a:xfrm>
              <a:off x="1548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6" name="Oval 73"/>
            <p:cNvSpPr>
              <a:spLocks noChangeArrowheads="1"/>
            </p:cNvSpPr>
            <p:nvPr/>
          </p:nvSpPr>
          <p:spPr bwMode="auto">
            <a:xfrm>
              <a:off x="1519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7" name="Oval 74"/>
            <p:cNvSpPr>
              <a:spLocks noChangeArrowheads="1"/>
            </p:cNvSpPr>
            <p:nvPr/>
          </p:nvSpPr>
          <p:spPr bwMode="auto">
            <a:xfrm>
              <a:off x="1723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8" name="Oval 75"/>
            <p:cNvSpPr>
              <a:spLocks noChangeArrowheads="1"/>
            </p:cNvSpPr>
            <p:nvPr/>
          </p:nvSpPr>
          <p:spPr bwMode="auto">
            <a:xfrm>
              <a:off x="1840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9" name="Oval 76"/>
            <p:cNvSpPr>
              <a:spLocks noChangeArrowheads="1"/>
            </p:cNvSpPr>
            <p:nvPr/>
          </p:nvSpPr>
          <p:spPr bwMode="auto">
            <a:xfrm>
              <a:off x="1811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0" name="Oval 77"/>
            <p:cNvSpPr>
              <a:spLocks noChangeArrowheads="1"/>
            </p:cNvSpPr>
            <p:nvPr/>
          </p:nvSpPr>
          <p:spPr bwMode="auto">
            <a:xfrm>
              <a:off x="178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1" name="Oval 78"/>
            <p:cNvSpPr>
              <a:spLocks noChangeArrowheads="1"/>
            </p:cNvSpPr>
            <p:nvPr/>
          </p:nvSpPr>
          <p:spPr bwMode="auto">
            <a:xfrm>
              <a:off x="175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2" name="Oval 79"/>
            <p:cNvSpPr>
              <a:spLocks noChangeArrowheads="1"/>
            </p:cNvSpPr>
            <p:nvPr/>
          </p:nvSpPr>
          <p:spPr bwMode="auto">
            <a:xfrm>
              <a:off x="1694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3" name="Oval 80"/>
            <p:cNvSpPr>
              <a:spLocks noChangeArrowheads="1"/>
            </p:cNvSpPr>
            <p:nvPr/>
          </p:nvSpPr>
          <p:spPr bwMode="auto">
            <a:xfrm>
              <a:off x="1665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4" name="Oval 81"/>
            <p:cNvSpPr>
              <a:spLocks noChangeArrowheads="1"/>
            </p:cNvSpPr>
            <p:nvPr/>
          </p:nvSpPr>
          <p:spPr bwMode="auto">
            <a:xfrm>
              <a:off x="163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5" name="Oval 82"/>
            <p:cNvSpPr>
              <a:spLocks noChangeArrowheads="1"/>
            </p:cNvSpPr>
            <p:nvPr/>
          </p:nvSpPr>
          <p:spPr bwMode="auto">
            <a:xfrm>
              <a:off x="160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" name="Oval 83"/>
            <p:cNvSpPr>
              <a:spLocks noChangeArrowheads="1"/>
            </p:cNvSpPr>
            <p:nvPr/>
          </p:nvSpPr>
          <p:spPr bwMode="auto">
            <a:xfrm>
              <a:off x="1577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7" name="Oval 84"/>
            <p:cNvSpPr>
              <a:spLocks noChangeArrowheads="1"/>
            </p:cNvSpPr>
            <p:nvPr/>
          </p:nvSpPr>
          <p:spPr bwMode="auto">
            <a:xfrm>
              <a:off x="1548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8" name="Oval 85"/>
            <p:cNvSpPr>
              <a:spLocks noChangeArrowheads="1"/>
            </p:cNvSpPr>
            <p:nvPr/>
          </p:nvSpPr>
          <p:spPr bwMode="auto">
            <a:xfrm>
              <a:off x="1519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9" name="Oval 86"/>
            <p:cNvSpPr>
              <a:spLocks noChangeArrowheads="1"/>
            </p:cNvSpPr>
            <p:nvPr/>
          </p:nvSpPr>
          <p:spPr bwMode="auto">
            <a:xfrm>
              <a:off x="1723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0" name="Oval 87"/>
            <p:cNvSpPr>
              <a:spLocks noChangeArrowheads="1"/>
            </p:cNvSpPr>
            <p:nvPr/>
          </p:nvSpPr>
          <p:spPr bwMode="auto">
            <a:xfrm>
              <a:off x="1840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1" name="Oval 88"/>
            <p:cNvSpPr>
              <a:spLocks noChangeArrowheads="1"/>
            </p:cNvSpPr>
            <p:nvPr/>
          </p:nvSpPr>
          <p:spPr bwMode="auto">
            <a:xfrm>
              <a:off x="1811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2" name="Oval 89"/>
            <p:cNvSpPr>
              <a:spLocks noChangeArrowheads="1"/>
            </p:cNvSpPr>
            <p:nvPr/>
          </p:nvSpPr>
          <p:spPr bwMode="auto">
            <a:xfrm>
              <a:off x="178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3" name="Oval 90"/>
            <p:cNvSpPr>
              <a:spLocks noChangeArrowheads="1"/>
            </p:cNvSpPr>
            <p:nvPr/>
          </p:nvSpPr>
          <p:spPr bwMode="auto">
            <a:xfrm>
              <a:off x="175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4" name="Oval 91"/>
            <p:cNvSpPr>
              <a:spLocks noChangeArrowheads="1"/>
            </p:cNvSpPr>
            <p:nvPr/>
          </p:nvSpPr>
          <p:spPr bwMode="auto">
            <a:xfrm>
              <a:off x="1694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5" name="Oval 92"/>
            <p:cNvSpPr>
              <a:spLocks noChangeArrowheads="1"/>
            </p:cNvSpPr>
            <p:nvPr/>
          </p:nvSpPr>
          <p:spPr bwMode="auto">
            <a:xfrm>
              <a:off x="1665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" name="Oval 93"/>
            <p:cNvSpPr>
              <a:spLocks noChangeArrowheads="1"/>
            </p:cNvSpPr>
            <p:nvPr/>
          </p:nvSpPr>
          <p:spPr bwMode="auto">
            <a:xfrm>
              <a:off x="163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7" name="Oval 94"/>
            <p:cNvSpPr>
              <a:spLocks noChangeArrowheads="1"/>
            </p:cNvSpPr>
            <p:nvPr/>
          </p:nvSpPr>
          <p:spPr bwMode="auto">
            <a:xfrm>
              <a:off x="160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8" name="Oval 95"/>
            <p:cNvSpPr>
              <a:spLocks noChangeArrowheads="1"/>
            </p:cNvSpPr>
            <p:nvPr/>
          </p:nvSpPr>
          <p:spPr bwMode="auto">
            <a:xfrm>
              <a:off x="1577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9" name="Oval 96"/>
            <p:cNvSpPr>
              <a:spLocks noChangeArrowheads="1"/>
            </p:cNvSpPr>
            <p:nvPr/>
          </p:nvSpPr>
          <p:spPr bwMode="auto">
            <a:xfrm>
              <a:off x="1548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0" name="Oval 97"/>
            <p:cNvSpPr>
              <a:spLocks noChangeArrowheads="1"/>
            </p:cNvSpPr>
            <p:nvPr/>
          </p:nvSpPr>
          <p:spPr bwMode="auto">
            <a:xfrm>
              <a:off x="1519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1" name="Oval 98"/>
            <p:cNvSpPr>
              <a:spLocks noChangeArrowheads="1"/>
            </p:cNvSpPr>
            <p:nvPr/>
          </p:nvSpPr>
          <p:spPr bwMode="auto">
            <a:xfrm>
              <a:off x="1723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12" name="Down Arrow 2411"/>
          <p:cNvSpPr/>
          <p:nvPr/>
        </p:nvSpPr>
        <p:spPr bwMode="auto">
          <a:xfrm rot="5400000">
            <a:off x="4027205" y="10621694"/>
            <a:ext cx="144016" cy="360040"/>
          </a:xfrm>
          <a:prstGeom prst="downArrow">
            <a:avLst>
              <a:gd name="adj1" fmla="val 50000"/>
              <a:gd name="adj2" fmla="val 6763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sp>
        <p:nvSpPr>
          <p:cNvPr id="2413" name="Text Box 324"/>
          <p:cNvSpPr txBox="1">
            <a:spLocks noChangeArrowheads="1"/>
          </p:cNvSpPr>
          <p:nvPr/>
        </p:nvSpPr>
        <p:spPr bwMode="auto">
          <a:xfrm>
            <a:off x="3774863" y="10434046"/>
            <a:ext cx="371513" cy="31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600" dirty="0" smtClean="0">
                <a:solidFill>
                  <a:srgbClr val="000000"/>
                </a:solidFill>
              </a:rPr>
              <a:t>x2</a:t>
            </a:r>
            <a:endParaRPr lang="en-GB" sz="1600" dirty="0">
              <a:solidFill>
                <a:srgbClr val="000000"/>
              </a:solidFill>
            </a:endParaRPr>
          </a:p>
        </p:txBody>
      </p:sp>
      <p:sp>
        <p:nvSpPr>
          <p:cNvPr id="2414" name="Text Box 324"/>
          <p:cNvSpPr txBox="1">
            <a:spLocks noChangeArrowheads="1"/>
          </p:cNvSpPr>
          <p:nvPr/>
        </p:nvSpPr>
        <p:spPr bwMode="auto">
          <a:xfrm>
            <a:off x="277647" y="5899995"/>
            <a:ext cx="2263206" cy="870721"/>
          </a:xfrm>
          <a:prstGeom prst="rect">
            <a:avLst/>
          </a:prstGeom>
          <a:noFill/>
          <a:ln w="9525" cap="flat">
            <a:solidFill>
              <a:srgbClr val="000000">
                <a:alpha val="50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b="1" dirty="0" smtClean="0">
                <a:solidFill>
                  <a:srgbClr val="000000"/>
                </a:solidFill>
              </a:rPr>
              <a:t>QC</a:t>
            </a:r>
            <a:r>
              <a:rPr lang="en-GB" sz="1000" dirty="0" smtClean="0">
                <a:solidFill>
                  <a:srgbClr val="000000"/>
                </a:solidFill>
              </a:rPr>
              <a:t>: Tamoxifen induces </a:t>
            </a:r>
            <a:r>
              <a:rPr lang="en-GB" sz="1000" b="1" dirty="0" err="1" smtClean="0">
                <a:solidFill>
                  <a:srgbClr val="000000"/>
                </a:solidFill>
              </a:rPr>
              <a:t>Cre</a:t>
            </a:r>
            <a:r>
              <a:rPr lang="en-GB" sz="1000" b="1" dirty="0" smtClean="0">
                <a:solidFill>
                  <a:srgbClr val="000000"/>
                </a:solidFill>
              </a:rPr>
              <a:t> </a:t>
            </a:r>
            <a:r>
              <a:rPr lang="en-GB" sz="1000" dirty="0" smtClean="0">
                <a:solidFill>
                  <a:srgbClr val="000000"/>
                </a:solidFill>
              </a:rPr>
              <a:t>expression which excises between </a:t>
            </a:r>
            <a:r>
              <a:rPr lang="en-GB" sz="1000" b="1" dirty="0" err="1" smtClean="0">
                <a:solidFill>
                  <a:srgbClr val="000000"/>
                </a:solidFill>
              </a:rPr>
              <a:t>loxP</a:t>
            </a:r>
            <a:r>
              <a:rPr lang="en-GB" sz="1000" dirty="0" smtClean="0">
                <a:solidFill>
                  <a:srgbClr val="000000"/>
                </a:solidFill>
              </a:rPr>
              <a:t> sites.</a:t>
            </a:r>
          </a:p>
          <a:p>
            <a:r>
              <a:rPr lang="en-GB" sz="1000" dirty="0" smtClean="0">
                <a:solidFill>
                  <a:srgbClr val="000000"/>
                </a:solidFill>
              </a:rPr>
              <a:t>Tamoxifen: 	CR = 1	DR = 1</a:t>
            </a:r>
          </a:p>
          <a:p>
            <a:r>
              <a:rPr lang="en-GB" sz="1000" dirty="0" smtClean="0">
                <a:solidFill>
                  <a:srgbClr val="000000"/>
                </a:solidFill>
              </a:rPr>
              <a:t>Control:	CR = 2	DR = 1</a:t>
            </a:r>
          </a:p>
          <a:p>
            <a:r>
              <a:rPr lang="en-GB" sz="800" dirty="0" smtClean="0">
                <a:solidFill>
                  <a:srgbClr val="000000"/>
                </a:solidFill>
              </a:rPr>
              <a:t>(CR = critical region, DR = deleted region)</a:t>
            </a:r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2415" name="Text Box 324"/>
          <p:cNvSpPr txBox="1">
            <a:spLocks noChangeArrowheads="1"/>
          </p:cNvSpPr>
          <p:nvPr/>
        </p:nvSpPr>
        <p:spPr bwMode="auto">
          <a:xfrm>
            <a:off x="3765663" y="6837949"/>
            <a:ext cx="4133131" cy="45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b="1" dirty="0" smtClean="0">
                <a:solidFill>
                  <a:srgbClr val="000000"/>
                </a:solidFill>
              </a:rPr>
              <a:t>Thaw and expand</a:t>
            </a:r>
            <a:r>
              <a:rPr lang="en-GB" sz="1000" dirty="0" smtClean="0">
                <a:solidFill>
                  <a:srgbClr val="000000"/>
                </a:solidFill>
              </a:rPr>
              <a:t>: QC passes pooled (~4 tubes : 1 well) into </a:t>
            </a:r>
            <a:r>
              <a:rPr lang="en-GB" sz="1000" b="1" dirty="0" smtClean="0">
                <a:solidFill>
                  <a:srgbClr val="000000"/>
                </a:solidFill>
              </a:rPr>
              <a:t>one</a:t>
            </a:r>
            <a:r>
              <a:rPr lang="en-GB" sz="1000" dirty="0" smtClean="0">
                <a:solidFill>
                  <a:srgbClr val="000000"/>
                </a:solidFill>
              </a:rPr>
              <a:t> 12-well plate well and then later expanded into </a:t>
            </a:r>
            <a:r>
              <a:rPr lang="en-GB" sz="1000" b="1" dirty="0" smtClean="0">
                <a:solidFill>
                  <a:srgbClr val="000000"/>
                </a:solidFill>
              </a:rPr>
              <a:t>two </a:t>
            </a:r>
            <a:r>
              <a:rPr lang="en-GB" sz="1000" dirty="0" smtClean="0">
                <a:solidFill>
                  <a:srgbClr val="000000"/>
                </a:solidFill>
              </a:rPr>
              <a:t>6-well plate wells (no drugs).</a:t>
            </a:r>
          </a:p>
        </p:txBody>
      </p:sp>
      <p:sp>
        <p:nvSpPr>
          <p:cNvPr id="2416" name="Text Box 324"/>
          <p:cNvSpPr txBox="1">
            <a:spLocks noChangeArrowheads="1"/>
          </p:cNvSpPr>
          <p:nvPr/>
        </p:nvSpPr>
        <p:spPr bwMode="auto">
          <a:xfrm>
            <a:off x="265783" y="11868847"/>
            <a:ext cx="2263206" cy="608903"/>
          </a:xfrm>
          <a:prstGeom prst="rect">
            <a:avLst/>
          </a:prstGeom>
          <a:noFill/>
          <a:ln w="9525" cap="flat">
            <a:solidFill>
              <a:srgbClr val="000000">
                <a:alpha val="50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b="1" dirty="0" smtClean="0">
                <a:solidFill>
                  <a:srgbClr val="000000"/>
                </a:solidFill>
              </a:rPr>
              <a:t>QC</a:t>
            </a:r>
            <a:r>
              <a:rPr lang="en-GB" sz="1000" dirty="0" smtClean="0">
                <a:solidFill>
                  <a:srgbClr val="000000"/>
                </a:solidFill>
              </a:rPr>
              <a:t>:</a:t>
            </a:r>
          </a:p>
          <a:p>
            <a:r>
              <a:rPr lang="en-GB" sz="1000" dirty="0" smtClean="0">
                <a:solidFill>
                  <a:srgbClr val="000000"/>
                </a:solidFill>
              </a:rPr>
              <a:t>Tamoxifen: 	CR = 0	DR = 0</a:t>
            </a:r>
          </a:p>
          <a:p>
            <a:r>
              <a:rPr lang="en-GB" sz="1000" dirty="0" smtClean="0">
                <a:solidFill>
                  <a:srgbClr val="000000"/>
                </a:solidFill>
              </a:rPr>
              <a:t>Control:	CR = 1	DR = 0</a:t>
            </a:r>
            <a:endParaRPr lang="en-GB" sz="800" dirty="0">
              <a:solidFill>
                <a:srgbClr val="000000"/>
              </a:solidFill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265783" y="10385211"/>
            <a:ext cx="2134060" cy="642732"/>
            <a:chOff x="265783" y="11037655"/>
            <a:chExt cx="2134060" cy="642732"/>
          </a:xfrm>
        </p:grpSpPr>
        <p:sp>
          <p:nvSpPr>
            <p:cNvPr id="2419" name="AutoShape 171"/>
            <p:cNvSpPr>
              <a:spLocks noChangeArrowheads="1"/>
            </p:cNvSpPr>
            <p:nvPr/>
          </p:nvSpPr>
          <p:spPr bwMode="auto">
            <a:xfrm>
              <a:off x="265783" y="11037655"/>
              <a:ext cx="2134060" cy="64273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420" name="Line 180"/>
            <p:cNvSpPr>
              <a:spLocks noChangeShapeType="1"/>
            </p:cNvSpPr>
            <p:nvPr/>
          </p:nvSpPr>
          <p:spPr bwMode="auto">
            <a:xfrm>
              <a:off x="505162" y="11208740"/>
              <a:ext cx="1704375" cy="119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1" name="Oval 181"/>
            <p:cNvSpPr>
              <a:spLocks noChangeArrowheads="1"/>
            </p:cNvSpPr>
            <p:nvPr/>
          </p:nvSpPr>
          <p:spPr bwMode="auto">
            <a:xfrm>
              <a:off x="416591" y="11164455"/>
              <a:ext cx="89767" cy="8976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422" name="Line 163"/>
            <p:cNvSpPr>
              <a:spLocks noChangeShapeType="1"/>
            </p:cNvSpPr>
            <p:nvPr/>
          </p:nvSpPr>
          <p:spPr bwMode="auto">
            <a:xfrm>
              <a:off x="511267" y="11466994"/>
              <a:ext cx="933998" cy="11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3" name="Oval 164"/>
            <p:cNvSpPr>
              <a:spLocks noChangeArrowheads="1"/>
            </p:cNvSpPr>
            <p:nvPr/>
          </p:nvSpPr>
          <p:spPr bwMode="auto">
            <a:xfrm>
              <a:off x="423063" y="11422893"/>
              <a:ext cx="89395" cy="89395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424" name="AutoShape 165"/>
            <p:cNvSpPr>
              <a:spLocks noChangeArrowheads="1"/>
            </p:cNvSpPr>
            <p:nvPr/>
          </p:nvSpPr>
          <p:spPr bwMode="auto">
            <a:xfrm rot="5400000">
              <a:off x="1331315" y="11437196"/>
              <a:ext cx="206204" cy="6078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427" name="Oval 2426"/>
            <p:cNvSpPr/>
            <p:nvPr/>
          </p:nvSpPr>
          <p:spPr bwMode="auto">
            <a:xfrm>
              <a:off x="1268849" y="11359021"/>
              <a:ext cx="79684" cy="217139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28" name="Rectangle 2427"/>
            <p:cNvSpPr/>
            <p:nvPr/>
          </p:nvSpPr>
          <p:spPr bwMode="auto">
            <a:xfrm>
              <a:off x="1247794" y="11100769"/>
              <a:ext cx="451829" cy="208785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 err="1"/>
                <a:t>B</a:t>
              </a:r>
              <a:r>
                <a:rPr lang="en-US" sz="1400" dirty="0" err="1" smtClean="0"/>
                <a:t>sd</a:t>
              </a:r>
              <a:endParaRPr lang="en-US" sz="1400" dirty="0"/>
            </a:p>
          </p:txBody>
        </p:sp>
        <p:sp>
          <p:nvSpPr>
            <p:cNvPr id="2429" name="Oval 2428"/>
            <p:cNvSpPr/>
            <p:nvPr/>
          </p:nvSpPr>
          <p:spPr bwMode="auto">
            <a:xfrm>
              <a:off x="1150311" y="11100769"/>
              <a:ext cx="79684" cy="217139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30" name="Oval 2429"/>
            <p:cNvSpPr/>
            <p:nvPr/>
          </p:nvSpPr>
          <p:spPr bwMode="auto">
            <a:xfrm>
              <a:off x="1721832" y="11100769"/>
              <a:ext cx="79684" cy="217139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31" name="Line 163"/>
            <p:cNvSpPr>
              <a:spLocks noChangeShapeType="1"/>
            </p:cNvSpPr>
            <p:nvPr/>
          </p:nvSpPr>
          <p:spPr bwMode="auto">
            <a:xfrm>
              <a:off x="1708578" y="11468186"/>
              <a:ext cx="49999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32" name="Text Box 324"/>
          <p:cNvSpPr txBox="1">
            <a:spLocks noChangeArrowheads="1"/>
          </p:cNvSpPr>
          <p:nvPr/>
        </p:nvSpPr>
        <p:spPr bwMode="auto">
          <a:xfrm>
            <a:off x="257887" y="10962235"/>
            <a:ext cx="1944216" cy="420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Homozygous knockout</a:t>
            </a:r>
          </a:p>
          <a:p>
            <a:r>
              <a:rPr lang="en-GB" sz="1000" dirty="0" smtClean="0">
                <a:solidFill>
                  <a:srgbClr val="000000"/>
                </a:solidFill>
              </a:rPr>
              <a:t>(QC: Tamoxifen plate)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2433" name="Text Box 324"/>
          <p:cNvSpPr txBox="1">
            <a:spLocks noChangeArrowheads="1"/>
          </p:cNvSpPr>
          <p:nvPr/>
        </p:nvSpPr>
        <p:spPr bwMode="auto">
          <a:xfrm>
            <a:off x="4095285" y="8872307"/>
            <a:ext cx="1423497" cy="460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Cherry-pick QC passes</a:t>
            </a:r>
          </a:p>
          <a:p>
            <a:r>
              <a:rPr lang="en-GB" sz="1000" dirty="0" smtClean="0">
                <a:solidFill>
                  <a:srgbClr val="000000"/>
                </a:solidFill>
              </a:rPr>
              <a:t>(1-2μg DNA).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2417" name="TextBox 2416"/>
          <p:cNvSpPr txBox="1"/>
          <p:nvPr/>
        </p:nvSpPr>
        <p:spPr>
          <a:xfrm>
            <a:off x="8695481" y="12484424"/>
            <a:ext cx="774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Version 1.0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813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Rectangle 2333"/>
          <p:cNvSpPr/>
          <p:nvPr/>
        </p:nvSpPr>
        <p:spPr>
          <a:xfrm>
            <a:off x="1673007" y="11242972"/>
            <a:ext cx="1044755" cy="2705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3" name="Rectangle 2332"/>
          <p:cNvSpPr/>
          <p:nvPr/>
        </p:nvSpPr>
        <p:spPr>
          <a:xfrm>
            <a:off x="2475852" y="9255658"/>
            <a:ext cx="912735" cy="2705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2" name="Rectangle 2331"/>
          <p:cNvSpPr/>
          <p:nvPr/>
        </p:nvSpPr>
        <p:spPr>
          <a:xfrm>
            <a:off x="2669127" y="7859534"/>
            <a:ext cx="506790" cy="2705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1" name="Rectangle 2330"/>
          <p:cNvSpPr/>
          <p:nvPr/>
        </p:nvSpPr>
        <p:spPr>
          <a:xfrm>
            <a:off x="4402958" y="6411955"/>
            <a:ext cx="579475" cy="2705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7" name="Rectangle 2326"/>
          <p:cNvSpPr/>
          <p:nvPr/>
        </p:nvSpPr>
        <p:spPr>
          <a:xfrm>
            <a:off x="2633774" y="2422833"/>
            <a:ext cx="579475" cy="2705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5" name="Rectangle 1114"/>
          <p:cNvSpPr/>
          <p:nvPr/>
        </p:nvSpPr>
        <p:spPr>
          <a:xfrm>
            <a:off x="2600400" y="1245950"/>
            <a:ext cx="579475" cy="2705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8" name="Group 1107"/>
          <p:cNvGrpSpPr/>
          <p:nvPr/>
        </p:nvGrpSpPr>
        <p:grpSpPr>
          <a:xfrm>
            <a:off x="3237061" y="1312929"/>
            <a:ext cx="574675" cy="412750"/>
            <a:chOff x="3237061" y="1185924"/>
            <a:chExt cx="574675" cy="412750"/>
          </a:xfrm>
        </p:grpSpPr>
        <p:sp>
          <p:nvSpPr>
            <p:cNvPr id="5" name="AutoShape 2"/>
            <p:cNvSpPr>
              <a:spLocks noChangeArrowheads="1"/>
            </p:cNvSpPr>
            <p:nvPr/>
          </p:nvSpPr>
          <p:spPr bwMode="auto">
            <a:xfrm>
              <a:off x="3237061" y="1185924"/>
              <a:ext cx="574675" cy="41275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3756174" y="12462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3710136" y="12462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3664099" y="12462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3616474" y="12462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524399" y="12462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3478361" y="12462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3432324" y="12462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3384699" y="12462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3338661" y="12462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3292624" y="12462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3246586" y="12462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3570436" y="12462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3756174" y="15351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3710136" y="15351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3664099" y="15351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18"/>
            <p:cNvSpPr>
              <a:spLocks noChangeArrowheads="1"/>
            </p:cNvSpPr>
            <p:nvPr/>
          </p:nvSpPr>
          <p:spPr bwMode="auto">
            <a:xfrm>
              <a:off x="3616474" y="15351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19"/>
            <p:cNvSpPr>
              <a:spLocks noChangeArrowheads="1"/>
            </p:cNvSpPr>
            <p:nvPr/>
          </p:nvSpPr>
          <p:spPr bwMode="auto">
            <a:xfrm>
              <a:off x="3524399" y="15351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0"/>
            <p:cNvSpPr>
              <a:spLocks noChangeArrowheads="1"/>
            </p:cNvSpPr>
            <p:nvPr/>
          </p:nvSpPr>
          <p:spPr bwMode="auto">
            <a:xfrm>
              <a:off x="3478361" y="15351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3432324" y="15351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auto">
            <a:xfrm>
              <a:off x="3384699" y="15351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auto">
            <a:xfrm>
              <a:off x="3338661" y="15351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auto">
            <a:xfrm>
              <a:off x="3292624" y="15351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3246586" y="15351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3570436" y="15351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27"/>
            <p:cNvSpPr>
              <a:spLocks noChangeArrowheads="1"/>
            </p:cNvSpPr>
            <p:nvPr/>
          </p:nvSpPr>
          <p:spPr bwMode="auto">
            <a:xfrm>
              <a:off x="3756174" y="14875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3710136" y="1487549"/>
              <a:ext cx="44450" cy="46038"/>
            </a:xfrm>
            <a:prstGeom prst="ellipse">
              <a:avLst/>
            </a:prstGeom>
            <a:solidFill>
              <a:schemeClr val="accent1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29"/>
            <p:cNvSpPr>
              <a:spLocks noChangeArrowheads="1"/>
            </p:cNvSpPr>
            <p:nvPr/>
          </p:nvSpPr>
          <p:spPr bwMode="auto">
            <a:xfrm>
              <a:off x="3664099" y="14875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3616474" y="14875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3524399" y="14875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3478361" y="14875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3"/>
            <p:cNvSpPr>
              <a:spLocks noChangeArrowheads="1"/>
            </p:cNvSpPr>
            <p:nvPr/>
          </p:nvSpPr>
          <p:spPr bwMode="auto">
            <a:xfrm>
              <a:off x="3432324" y="14875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4"/>
            <p:cNvSpPr>
              <a:spLocks noChangeArrowheads="1"/>
            </p:cNvSpPr>
            <p:nvPr/>
          </p:nvSpPr>
          <p:spPr bwMode="auto">
            <a:xfrm>
              <a:off x="3384699" y="14875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5"/>
            <p:cNvSpPr>
              <a:spLocks noChangeArrowheads="1"/>
            </p:cNvSpPr>
            <p:nvPr/>
          </p:nvSpPr>
          <p:spPr bwMode="auto">
            <a:xfrm>
              <a:off x="3338661" y="14875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6"/>
            <p:cNvSpPr>
              <a:spLocks noChangeArrowheads="1"/>
            </p:cNvSpPr>
            <p:nvPr/>
          </p:nvSpPr>
          <p:spPr bwMode="auto">
            <a:xfrm>
              <a:off x="3292624" y="14875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7"/>
            <p:cNvSpPr>
              <a:spLocks noChangeArrowheads="1"/>
            </p:cNvSpPr>
            <p:nvPr/>
          </p:nvSpPr>
          <p:spPr bwMode="auto">
            <a:xfrm>
              <a:off x="3246586" y="14875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38"/>
            <p:cNvSpPr>
              <a:spLocks noChangeArrowheads="1"/>
            </p:cNvSpPr>
            <p:nvPr/>
          </p:nvSpPr>
          <p:spPr bwMode="auto">
            <a:xfrm>
              <a:off x="3570436" y="148754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39"/>
            <p:cNvSpPr>
              <a:spLocks noChangeArrowheads="1"/>
            </p:cNvSpPr>
            <p:nvPr/>
          </p:nvSpPr>
          <p:spPr bwMode="auto">
            <a:xfrm>
              <a:off x="3756174" y="14399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40"/>
            <p:cNvSpPr>
              <a:spLocks noChangeArrowheads="1"/>
            </p:cNvSpPr>
            <p:nvPr/>
          </p:nvSpPr>
          <p:spPr bwMode="auto">
            <a:xfrm>
              <a:off x="3710136" y="14399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41"/>
            <p:cNvSpPr>
              <a:spLocks noChangeArrowheads="1"/>
            </p:cNvSpPr>
            <p:nvPr/>
          </p:nvSpPr>
          <p:spPr bwMode="auto">
            <a:xfrm>
              <a:off x="3664099" y="14399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42"/>
            <p:cNvSpPr>
              <a:spLocks noChangeArrowheads="1"/>
            </p:cNvSpPr>
            <p:nvPr/>
          </p:nvSpPr>
          <p:spPr bwMode="auto">
            <a:xfrm>
              <a:off x="3616474" y="14399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43"/>
            <p:cNvSpPr>
              <a:spLocks noChangeArrowheads="1"/>
            </p:cNvSpPr>
            <p:nvPr/>
          </p:nvSpPr>
          <p:spPr bwMode="auto">
            <a:xfrm>
              <a:off x="3524399" y="14399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44"/>
            <p:cNvSpPr>
              <a:spLocks noChangeArrowheads="1"/>
            </p:cNvSpPr>
            <p:nvPr/>
          </p:nvSpPr>
          <p:spPr bwMode="auto">
            <a:xfrm>
              <a:off x="3478361" y="14399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45"/>
            <p:cNvSpPr>
              <a:spLocks noChangeArrowheads="1"/>
            </p:cNvSpPr>
            <p:nvPr/>
          </p:nvSpPr>
          <p:spPr bwMode="auto">
            <a:xfrm>
              <a:off x="3432324" y="14399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46"/>
            <p:cNvSpPr>
              <a:spLocks noChangeArrowheads="1"/>
            </p:cNvSpPr>
            <p:nvPr/>
          </p:nvSpPr>
          <p:spPr bwMode="auto">
            <a:xfrm>
              <a:off x="3384699" y="14399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47"/>
            <p:cNvSpPr>
              <a:spLocks noChangeArrowheads="1"/>
            </p:cNvSpPr>
            <p:nvPr/>
          </p:nvSpPr>
          <p:spPr bwMode="auto">
            <a:xfrm>
              <a:off x="3338661" y="14399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48"/>
            <p:cNvSpPr>
              <a:spLocks noChangeArrowheads="1"/>
            </p:cNvSpPr>
            <p:nvPr/>
          </p:nvSpPr>
          <p:spPr bwMode="auto">
            <a:xfrm>
              <a:off x="3292624" y="14399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Oval 49"/>
            <p:cNvSpPr>
              <a:spLocks noChangeArrowheads="1"/>
            </p:cNvSpPr>
            <p:nvPr/>
          </p:nvSpPr>
          <p:spPr bwMode="auto">
            <a:xfrm>
              <a:off x="3246586" y="14399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50"/>
            <p:cNvSpPr>
              <a:spLocks noChangeArrowheads="1"/>
            </p:cNvSpPr>
            <p:nvPr/>
          </p:nvSpPr>
          <p:spPr bwMode="auto">
            <a:xfrm>
              <a:off x="3570436" y="14399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51"/>
            <p:cNvSpPr>
              <a:spLocks noChangeArrowheads="1"/>
            </p:cNvSpPr>
            <p:nvPr/>
          </p:nvSpPr>
          <p:spPr bwMode="auto">
            <a:xfrm>
              <a:off x="3756174" y="139071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52"/>
            <p:cNvSpPr>
              <a:spLocks noChangeArrowheads="1"/>
            </p:cNvSpPr>
            <p:nvPr/>
          </p:nvSpPr>
          <p:spPr bwMode="auto">
            <a:xfrm>
              <a:off x="3710136" y="139071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53"/>
            <p:cNvSpPr>
              <a:spLocks noChangeArrowheads="1"/>
            </p:cNvSpPr>
            <p:nvPr/>
          </p:nvSpPr>
          <p:spPr bwMode="auto">
            <a:xfrm>
              <a:off x="3664099" y="139071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54"/>
            <p:cNvSpPr>
              <a:spLocks noChangeArrowheads="1"/>
            </p:cNvSpPr>
            <p:nvPr/>
          </p:nvSpPr>
          <p:spPr bwMode="auto">
            <a:xfrm>
              <a:off x="3616474" y="139071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55"/>
            <p:cNvSpPr>
              <a:spLocks noChangeArrowheads="1"/>
            </p:cNvSpPr>
            <p:nvPr/>
          </p:nvSpPr>
          <p:spPr bwMode="auto">
            <a:xfrm>
              <a:off x="3524399" y="139071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56"/>
            <p:cNvSpPr>
              <a:spLocks noChangeArrowheads="1"/>
            </p:cNvSpPr>
            <p:nvPr/>
          </p:nvSpPr>
          <p:spPr bwMode="auto">
            <a:xfrm>
              <a:off x="3478361" y="139071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57"/>
            <p:cNvSpPr>
              <a:spLocks noChangeArrowheads="1"/>
            </p:cNvSpPr>
            <p:nvPr/>
          </p:nvSpPr>
          <p:spPr bwMode="auto">
            <a:xfrm>
              <a:off x="3432324" y="139071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58"/>
            <p:cNvSpPr>
              <a:spLocks noChangeArrowheads="1"/>
            </p:cNvSpPr>
            <p:nvPr/>
          </p:nvSpPr>
          <p:spPr bwMode="auto">
            <a:xfrm>
              <a:off x="3384699" y="139071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59"/>
            <p:cNvSpPr>
              <a:spLocks noChangeArrowheads="1"/>
            </p:cNvSpPr>
            <p:nvPr/>
          </p:nvSpPr>
          <p:spPr bwMode="auto">
            <a:xfrm>
              <a:off x="3338661" y="139071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60"/>
            <p:cNvSpPr>
              <a:spLocks noChangeArrowheads="1"/>
            </p:cNvSpPr>
            <p:nvPr/>
          </p:nvSpPr>
          <p:spPr bwMode="auto">
            <a:xfrm>
              <a:off x="3292624" y="139071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61"/>
            <p:cNvSpPr>
              <a:spLocks noChangeArrowheads="1"/>
            </p:cNvSpPr>
            <p:nvPr/>
          </p:nvSpPr>
          <p:spPr bwMode="auto">
            <a:xfrm>
              <a:off x="3246586" y="139071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62"/>
            <p:cNvSpPr>
              <a:spLocks noChangeArrowheads="1"/>
            </p:cNvSpPr>
            <p:nvPr/>
          </p:nvSpPr>
          <p:spPr bwMode="auto">
            <a:xfrm>
              <a:off x="3570436" y="139071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Oval 63"/>
            <p:cNvSpPr>
              <a:spLocks noChangeArrowheads="1"/>
            </p:cNvSpPr>
            <p:nvPr/>
          </p:nvSpPr>
          <p:spPr bwMode="auto">
            <a:xfrm>
              <a:off x="3756174" y="134308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Oval 64"/>
            <p:cNvSpPr>
              <a:spLocks noChangeArrowheads="1"/>
            </p:cNvSpPr>
            <p:nvPr/>
          </p:nvSpPr>
          <p:spPr bwMode="auto">
            <a:xfrm>
              <a:off x="3710136" y="134308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Oval 65"/>
            <p:cNvSpPr>
              <a:spLocks noChangeArrowheads="1"/>
            </p:cNvSpPr>
            <p:nvPr/>
          </p:nvSpPr>
          <p:spPr bwMode="auto">
            <a:xfrm>
              <a:off x="3664099" y="134308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66"/>
            <p:cNvSpPr>
              <a:spLocks noChangeArrowheads="1"/>
            </p:cNvSpPr>
            <p:nvPr/>
          </p:nvSpPr>
          <p:spPr bwMode="auto">
            <a:xfrm>
              <a:off x="3616474" y="134308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67"/>
            <p:cNvSpPr>
              <a:spLocks noChangeArrowheads="1"/>
            </p:cNvSpPr>
            <p:nvPr/>
          </p:nvSpPr>
          <p:spPr bwMode="auto">
            <a:xfrm>
              <a:off x="3524399" y="134308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Oval 68"/>
            <p:cNvSpPr>
              <a:spLocks noChangeArrowheads="1"/>
            </p:cNvSpPr>
            <p:nvPr/>
          </p:nvSpPr>
          <p:spPr bwMode="auto">
            <a:xfrm>
              <a:off x="3478361" y="134308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69"/>
            <p:cNvSpPr>
              <a:spLocks noChangeArrowheads="1"/>
            </p:cNvSpPr>
            <p:nvPr/>
          </p:nvSpPr>
          <p:spPr bwMode="auto">
            <a:xfrm>
              <a:off x="3432324" y="134308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Oval 70"/>
            <p:cNvSpPr>
              <a:spLocks noChangeArrowheads="1"/>
            </p:cNvSpPr>
            <p:nvPr/>
          </p:nvSpPr>
          <p:spPr bwMode="auto">
            <a:xfrm>
              <a:off x="3384699" y="134308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71"/>
            <p:cNvSpPr>
              <a:spLocks noChangeArrowheads="1"/>
            </p:cNvSpPr>
            <p:nvPr/>
          </p:nvSpPr>
          <p:spPr bwMode="auto">
            <a:xfrm>
              <a:off x="3338661" y="134308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3292624" y="134308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73"/>
            <p:cNvSpPr>
              <a:spLocks noChangeArrowheads="1"/>
            </p:cNvSpPr>
            <p:nvPr/>
          </p:nvSpPr>
          <p:spPr bwMode="auto">
            <a:xfrm>
              <a:off x="3246586" y="134308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74"/>
            <p:cNvSpPr>
              <a:spLocks noChangeArrowheads="1"/>
            </p:cNvSpPr>
            <p:nvPr/>
          </p:nvSpPr>
          <p:spPr bwMode="auto">
            <a:xfrm>
              <a:off x="3570436" y="134308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75"/>
            <p:cNvSpPr>
              <a:spLocks noChangeArrowheads="1"/>
            </p:cNvSpPr>
            <p:nvPr/>
          </p:nvSpPr>
          <p:spPr bwMode="auto">
            <a:xfrm>
              <a:off x="3756174" y="12938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76"/>
            <p:cNvSpPr>
              <a:spLocks noChangeArrowheads="1"/>
            </p:cNvSpPr>
            <p:nvPr/>
          </p:nvSpPr>
          <p:spPr bwMode="auto">
            <a:xfrm>
              <a:off x="3710136" y="12938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77"/>
            <p:cNvSpPr>
              <a:spLocks noChangeArrowheads="1"/>
            </p:cNvSpPr>
            <p:nvPr/>
          </p:nvSpPr>
          <p:spPr bwMode="auto">
            <a:xfrm>
              <a:off x="3664099" y="12938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78"/>
            <p:cNvSpPr>
              <a:spLocks noChangeArrowheads="1"/>
            </p:cNvSpPr>
            <p:nvPr/>
          </p:nvSpPr>
          <p:spPr bwMode="auto">
            <a:xfrm>
              <a:off x="3616474" y="12938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79"/>
            <p:cNvSpPr>
              <a:spLocks noChangeArrowheads="1"/>
            </p:cNvSpPr>
            <p:nvPr/>
          </p:nvSpPr>
          <p:spPr bwMode="auto">
            <a:xfrm>
              <a:off x="3524399" y="12938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80"/>
            <p:cNvSpPr>
              <a:spLocks noChangeArrowheads="1"/>
            </p:cNvSpPr>
            <p:nvPr/>
          </p:nvSpPr>
          <p:spPr bwMode="auto">
            <a:xfrm>
              <a:off x="3478361" y="12938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81"/>
            <p:cNvSpPr>
              <a:spLocks noChangeArrowheads="1"/>
            </p:cNvSpPr>
            <p:nvPr/>
          </p:nvSpPr>
          <p:spPr bwMode="auto">
            <a:xfrm>
              <a:off x="3432324" y="12938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82"/>
            <p:cNvSpPr>
              <a:spLocks noChangeArrowheads="1"/>
            </p:cNvSpPr>
            <p:nvPr/>
          </p:nvSpPr>
          <p:spPr bwMode="auto">
            <a:xfrm>
              <a:off x="3384699" y="12938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Oval 83"/>
            <p:cNvSpPr>
              <a:spLocks noChangeArrowheads="1"/>
            </p:cNvSpPr>
            <p:nvPr/>
          </p:nvSpPr>
          <p:spPr bwMode="auto">
            <a:xfrm>
              <a:off x="3338661" y="12938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84"/>
            <p:cNvSpPr>
              <a:spLocks noChangeArrowheads="1"/>
            </p:cNvSpPr>
            <p:nvPr/>
          </p:nvSpPr>
          <p:spPr bwMode="auto">
            <a:xfrm>
              <a:off x="3292624" y="12938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85"/>
            <p:cNvSpPr>
              <a:spLocks noChangeArrowheads="1"/>
            </p:cNvSpPr>
            <p:nvPr/>
          </p:nvSpPr>
          <p:spPr bwMode="auto">
            <a:xfrm>
              <a:off x="3246586" y="12938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Oval 86"/>
            <p:cNvSpPr>
              <a:spLocks noChangeArrowheads="1"/>
            </p:cNvSpPr>
            <p:nvPr/>
          </p:nvSpPr>
          <p:spPr bwMode="auto">
            <a:xfrm>
              <a:off x="3570436" y="129387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Oval 87"/>
            <p:cNvSpPr>
              <a:spLocks noChangeArrowheads="1"/>
            </p:cNvSpPr>
            <p:nvPr/>
          </p:nvSpPr>
          <p:spPr bwMode="auto">
            <a:xfrm>
              <a:off x="3756174" y="11986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Oval 88"/>
            <p:cNvSpPr>
              <a:spLocks noChangeArrowheads="1"/>
            </p:cNvSpPr>
            <p:nvPr/>
          </p:nvSpPr>
          <p:spPr bwMode="auto">
            <a:xfrm>
              <a:off x="3710136" y="11986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Oval 89"/>
            <p:cNvSpPr>
              <a:spLocks noChangeArrowheads="1"/>
            </p:cNvSpPr>
            <p:nvPr/>
          </p:nvSpPr>
          <p:spPr bwMode="auto">
            <a:xfrm>
              <a:off x="3664099" y="11986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Oval 90"/>
            <p:cNvSpPr>
              <a:spLocks noChangeArrowheads="1"/>
            </p:cNvSpPr>
            <p:nvPr/>
          </p:nvSpPr>
          <p:spPr bwMode="auto">
            <a:xfrm>
              <a:off x="3616474" y="11986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Oval 91"/>
            <p:cNvSpPr>
              <a:spLocks noChangeArrowheads="1"/>
            </p:cNvSpPr>
            <p:nvPr/>
          </p:nvSpPr>
          <p:spPr bwMode="auto">
            <a:xfrm>
              <a:off x="3524399" y="11986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Oval 92"/>
            <p:cNvSpPr>
              <a:spLocks noChangeArrowheads="1"/>
            </p:cNvSpPr>
            <p:nvPr/>
          </p:nvSpPr>
          <p:spPr bwMode="auto">
            <a:xfrm>
              <a:off x="3478361" y="11986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Oval 93"/>
            <p:cNvSpPr>
              <a:spLocks noChangeArrowheads="1"/>
            </p:cNvSpPr>
            <p:nvPr/>
          </p:nvSpPr>
          <p:spPr bwMode="auto">
            <a:xfrm>
              <a:off x="3432324" y="11986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Oval 94"/>
            <p:cNvSpPr>
              <a:spLocks noChangeArrowheads="1"/>
            </p:cNvSpPr>
            <p:nvPr/>
          </p:nvSpPr>
          <p:spPr bwMode="auto">
            <a:xfrm>
              <a:off x="3384699" y="11986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Oval 95"/>
            <p:cNvSpPr>
              <a:spLocks noChangeArrowheads="1"/>
            </p:cNvSpPr>
            <p:nvPr/>
          </p:nvSpPr>
          <p:spPr bwMode="auto">
            <a:xfrm>
              <a:off x="3338661" y="11986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Oval 96"/>
            <p:cNvSpPr>
              <a:spLocks noChangeArrowheads="1"/>
            </p:cNvSpPr>
            <p:nvPr/>
          </p:nvSpPr>
          <p:spPr bwMode="auto">
            <a:xfrm>
              <a:off x="3292624" y="11986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Oval 97"/>
            <p:cNvSpPr>
              <a:spLocks noChangeArrowheads="1"/>
            </p:cNvSpPr>
            <p:nvPr/>
          </p:nvSpPr>
          <p:spPr bwMode="auto">
            <a:xfrm>
              <a:off x="3246586" y="11986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Oval 98"/>
            <p:cNvSpPr>
              <a:spLocks noChangeArrowheads="1"/>
            </p:cNvSpPr>
            <p:nvPr/>
          </p:nvSpPr>
          <p:spPr bwMode="auto">
            <a:xfrm>
              <a:off x="3570436" y="119862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" name="Text Box 324"/>
          <p:cNvSpPr txBox="1">
            <a:spLocks noChangeArrowheads="1"/>
          </p:cNvSpPr>
          <p:nvPr/>
        </p:nvSpPr>
        <p:spPr bwMode="auto">
          <a:xfrm>
            <a:off x="2594583" y="2372127"/>
            <a:ext cx="648071" cy="383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pPr algn="ctr"/>
            <a:r>
              <a:rPr lang="en-GB" sz="1600" b="1" i="1" dirty="0" smtClean="0">
                <a:solidFill>
                  <a:srgbClr val="000000"/>
                </a:solidFill>
              </a:rPr>
              <a:t>‘FEP’</a:t>
            </a:r>
          </a:p>
        </p:txBody>
      </p:sp>
      <p:sp>
        <p:nvSpPr>
          <p:cNvPr id="103" name="Down Arrow 102"/>
          <p:cNvSpPr/>
          <p:nvPr/>
        </p:nvSpPr>
        <p:spPr bwMode="auto">
          <a:xfrm rot="16200000">
            <a:off x="4053168" y="1339285"/>
            <a:ext cx="144016" cy="360040"/>
          </a:xfrm>
          <a:prstGeom prst="downArrow">
            <a:avLst>
              <a:gd name="adj1" fmla="val 50000"/>
              <a:gd name="adj2" fmla="val 6763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pic>
        <p:nvPicPr>
          <p:cNvPr id="104" name="Picture 103" descr="dna_qc_e-ge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171" y="1303304"/>
            <a:ext cx="576000" cy="432000"/>
          </a:xfrm>
          <a:prstGeom prst="rect">
            <a:avLst/>
          </a:prstGeom>
        </p:spPr>
      </p:pic>
      <p:pic>
        <p:nvPicPr>
          <p:cNvPr id="105" name="Picture 104" descr="fragment_dna_qc_e-gel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054" y="1312304"/>
            <a:ext cx="976616" cy="414000"/>
          </a:xfrm>
          <a:prstGeom prst="rect">
            <a:avLst/>
          </a:prstGeom>
        </p:spPr>
      </p:pic>
      <p:sp>
        <p:nvSpPr>
          <p:cNvPr id="106" name="Text Box 324"/>
          <p:cNvSpPr txBox="1">
            <a:spLocks noChangeArrowheads="1"/>
          </p:cNvSpPr>
          <p:nvPr/>
        </p:nvSpPr>
        <p:spPr bwMode="auto">
          <a:xfrm>
            <a:off x="6771046" y="1690148"/>
            <a:ext cx="1152128" cy="28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fail   weak   pass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107" name="Text Box 324"/>
          <p:cNvSpPr txBox="1">
            <a:spLocks noChangeArrowheads="1"/>
          </p:cNvSpPr>
          <p:nvPr/>
        </p:nvSpPr>
        <p:spPr bwMode="auto">
          <a:xfrm>
            <a:off x="5690926" y="1690147"/>
            <a:ext cx="504056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E-gel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108" name="Text Box 324"/>
          <p:cNvSpPr txBox="1">
            <a:spLocks noChangeArrowheads="1"/>
          </p:cNvSpPr>
          <p:nvPr/>
        </p:nvSpPr>
        <p:spPr bwMode="auto">
          <a:xfrm>
            <a:off x="3818718" y="1186091"/>
            <a:ext cx="792088" cy="28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b="1" dirty="0" smtClean="0">
                <a:solidFill>
                  <a:srgbClr val="000000"/>
                </a:solidFill>
              </a:rPr>
              <a:t>QC</a:t>
            </a:r>
            <a:r>
              <a:rPr lang="en-GB" sz="1000" dirty="0" smtClean="0">
                <a:solidFill>
                  <a:srgbClr val="000000"/>
                </a:solidFill>
              </a:rPr>
              <a:t>: 5μL</a:t>
            </a:r>
            <a:endParaRPr lang="en-GB" sz="1000" dirty="0">
              <a:solidFill>
                <a:srgbClr val="000000"/>
              </a:solidFill>
            </a:endParaRPr>
          </a:p>
        </p:txBody>
      </p:sp>
      <p:grpSp>
        <p:nvGrpSpPr>
          <p:cNvPr id="1107" name="Group 1106"/>
          <p:cNvGrpSpPr/>
          <p:nvPr/>
        </p:nvGrpSpPr>
        <p:grpSpPr>
          <a:xfrm>
            <a:off x="3237061" y="2491882"/>
            <a:ext cx="574675" cy="412750"/>
            <a:chOff x="3237061" y="2364877"/>
            <a:chExt cx="574675" cy="412750"/>
          </a:xfrm>
        </p:grpSpPr>
        <p:sp>
          <p:nvSpPr>
            <p:cNvPr id="111" name="AutoShape 2"/>
            <p:cNvSpPr>
              <a:spLocks noChangeArrowheads="1"/>
            </p:cNvSpPr>
            <p:nvPr/>
          </p:nvSpPr>
          <p:spPr bwMode="auto">
            <a:xfrm>
              <a:off x="3237061" y="2364877"/>
              <a:ext cx="574675" cy="41275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Oval 3"/>
            <p:cNvSpPr>
              <a:spLocks noChangeArrowheads="1"/>
            </p:cNvSpPr>
            <p:nvPr/>
          </p:nvSpPr>
          <p:spPr bwMode="auto">
            <a:xfrm>
              <a:off x="3756174" y="24252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Oval 4"/>
            <p:cNvSpPr>
              <a:spLocks noChangeArrowheads="1"/>
            </p:cNvSpPr>
            <p:nvPr/>
          </p:nvSpPr>
          <p:spPr bwMode="auto">
            <a:xfrm>
              <a:off x="3710136" y="24252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Oval 5"/>
            <p:cNvSpPr>
              <a:spLocks noChangeArrowheads="1"/>
            </p:cNvSpPr>
            <p:nvPr/>
          </p:nvSpPr>
          <p:spPr bwMode="auto">
            <a:xfrm>
              <a:off x="3664099" y="24252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Oval 6"/>
            <p:cNvSpPr>
              <a:spLocks noChangeArrowheads="1"/>
            </p:cNvSpPr>
            <p:nvPr/>
          </p:nvSpPr>
          <p:spPr bwMode="auto">
            <a:xfrm>
              <a:off x="3616474" y="24252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Oval 7"/>
            <p:cNvSpPr>
              <a:spLocks noChangeArrowheads="1"/>
            </p:cNvSpPr>
            <p:nvPr/>
          </p:nvSpPr>
          <p:spPr bwMode="auto">
            <a:xfrm>
              <a:off x="3524399" y="24252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Oval 8"/>
            <p:cNvSpPr>
              <a:spLocks noChangeArrowheads="1"/>
            </p:cNvSpPr>
            <p:nvPr/>
          </p:nvSpPr>
          <p:spPr bwMode="auto">
            <a:xfrm>
              <a:off x="3478361" y="24252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Oval 9"/>
            <p:cNvSpPr>
              <a:spLocks noChangeArrowheads="1"/>
            </p:cNvSpPr>
            <p:nvPr/>
          </p:nvSpPr>
          <p:spPr bwMode="auto">
            <a:xfrm>
              <a:off x="3432324" y="2425202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Oval 10"/>
            <p:cNvSpPr>
              <a:spLocks noChangeArrowheads="1"/>
            </p:cNvSpPr>
            <p:nvPr/>
          </p:nvSpPr>
          <p:spPr bwMode="auto">
            <a:xfrm>
              <a:off x="3384699" y="2425202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Oval 11"/>
            <p:cNvSpPr>
              <a:spLocks noChangeArrowheads="1"/>
            </p:cNvSpPr>
            <p:nvPr/>
          </p:nvSpPr>
          <p:spPr bwMode="auto">
            <a:xfrm>
              <a:off x="3338661" y="2425202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Oval 12"/>
            <p:cNvSpPr>
              <a:spLocks noChangeArrowheads="1"/>
            </p:cNvSpPr>
            <p:nvPr/>
          </p:nvSpPr>
          <p:spPr bwMode="auto">
            <a:xfrm>
              <a:off x="3292624" y="2425202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Oval 13"/>
            <p:cNvSpPr>
              <a:spLocks noChangeArrowheads="1"/>
            </p:cNvSpPr>
            <p:nvPr/>
          </p:nvSpPr>
          <p:spPr bwMode="auto">
            <a:xfrm>
              <a:off x="3246586" y="2425202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Oval 14"/>
            <p:cNvSpPr>
              <a:spLocks noChangeArrowheads="1"/>
            </p:cNvSpPr>
            <p:nvPr/>
          </p:nvSpPr>
          <p:spPr bwMode="auto">
            <a:xfrm>
              <a:off x="3570436" y="24252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Oval 15"/>
            <p:cNvSpPr>
              <a:spLocks noChangeArrowheads="1"/>
            </p:cNvSpPr>
            <p:nvPr/>
          </p:nvSpPr>
          <p:spPr bwMode="auto">
            <a:xfrm>
              <a:off x="3756174" y="27141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Oval 16"/>
            <p:cNvSpPr>
              <a:spLocks noChangeArrowheads="1"/>
            </p:cNvSpPr>
            <p:nvPr/>
          </p:nvSpPr>
          <p:spPr bwMode="auto">
            <a:xfrm>
              <a:off x="3710136" y="27141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Oval 17"/>
            <p:cNvSpPr>
              <a:spLocks noChangeArrowheads="1"/>
            </p:cNvSpPr>
            <p:nvPr/>
          </p:nvSpPr>
          <p:spPr bwMode="auto">
            <a:xfrm>
              <a:off x="3664099" y="27141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Oval 18"/>
            <p:cNvSpPr>
              <a:spLocks noChangeArrowheads="1"/>
            </p:cNvSpPr>
            <p:nvPr/>
          </p:nvSpPr>
          <p:spPr bwMode="auto">
            <a:xfrm>
              <a:off x="3616474" y="27141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Oval 19"/>
            <p:cNvSpPr>
              <a:spLocks noChangeArrowheads="1"/>
            </p:cNvSpPr>
            <p:nvPr/>
          </p:nvSpPr>
          <p:spPr bwMode="auto">
            <a:xfrm>
              <a:off x="3524399" y="27141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Oval 20"/>
            <p:cNvSpPr>
              <a:spLocks noChangeArrowheads="1"/>
            </p:cNvSpPr>
            <p:nvPr/>
          </p:nvSpPr>
          <p:spPr bwMode="auto">
            <a:xfrm>
              <a:off x="3478361" y="27141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Oval 21"/>
            <p:cNvSpPr>
              <a:spLocks noChangeArrowheads="1"/>
            </p:cNvSpPr>
            <p:nvPr/>
          </p:nvSpPr>
          <p:spPr bwMode="auto">
            <a:xfrm>
              <a:off x="3432324" y="27141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Oval 22"/>
            <p:cNvSpPr>
              <a:spLocks noChangeArrowheads="1"/>
            </p:cNvSpPr>
            <p:nvPr/>
          </p:nvSpPr>
          <p:spPr bwMode="auto">
            <a:xfrm>
              <a:off x="3384699" y="27141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Oval 23"/>
            <p:cNvSpPr>
              <a:spLocks noChangeArrowheads="1"/>
            </p:cNvSpPr>
            <p:nvPr/>
          </p:nvSpPr>
          <p:spPr bwMode="auto">
            <a:xfrm>
              <a:off x="3338661" y="27141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Oval 24"/>
            <p:cNvSpPr>
              <a:spLocks noChangeArrowheads="1"/>
            </p:cNvSpPr>
            <p:nvPr/>
          </p:nvSpPr>
          <p:spPr bwMode="auto">
            <a:xfrm>
              <a:off x="3292624" y="27141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Oval 25"/>
            <p:cNvSpPr>
              <a:spLocks noChangeArrowheads="1"/>
            </p:cNvSpPr>
            <p:nvPr/>
          </p:nvSpPr>
          <p:spPr bwMode="auto">
            <a:xfrm>
              <a:off x="3246586" y="27141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Oval 26"/>
            <p:cNvSpPr>
              <a:spLocks noChangeArrowheads="1"/>
            </p:cNvSpPr>
            <p:nvPr/>
          </p:nvSpPr>
          <p:spPr bwMode="auto">
            <a:xfrm>
              <a:off x="3570436" y="27141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Oval 27"/>
            <p:cNvSpPr>
              <a:spLocks noChangeArrowheads="1"/>
            </p:cNvSpPr>
            <p:nvPr/>
          </p:nvSpPr>
          <p:spPr bwMode="auto">
            <a:xfrm>
              <a:off x="3756174" y="26665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Oval 28"/>
            <p:cNvSpPr>
              <a:spLocks noChangeArrowheads="1"/>
            </p:cNvSpPr>
            <p:nvPr/>
          </p:nvSpPr>
          <p:spPr bwMode="auto">
            <a:xfrm>
              <a:off x="3710136" y="26665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Oval 29"/>
            <p:cNvSpPr>
              <a:spLocks noChangeArrowheads="1"/>
            </p:cNvSpPr>
            <p:nvPr/>
          </p:nvSpPr>
          <p:spPr bwMode="auto">
            <a:xfrm>
              <a:off x="3664099" y="26665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Oval 30"/>
            <p:cNvSpPr>
              <a:spLocks noChangeArrowheads="1"/>
            </p:cNvSpPr>
            <p:nvPr/>
          </p:nvSpPr>
          <p:spPr bwMode="auto">
            <a:xfrm>
              <a:off x="3616474" y="26665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Oval 31"/>
            <p:cNvSpPr>
              <a:spLocks noChangeArrowheads="1"/>
            </p:cNvSpPr>
            <p:nvPr/>
          </p:nvSpPr>
          <p:spPr bwMode="auto">
            <a:xfrm>
              <a:off x="3524399" y="26665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Oval 32"/>
            <p:cNvSpPr>
              <a:spLocks noChangeArrowheads="1"/>
            </p:cNvSpPr>
            <p:nvPr/>
          </p:nvSpPr>
          <p:spPr bwMode="auto">
            <a:xfrm>
              <a:off x="3478361" y="26665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Oval 33"/>
            <p:cNvSpPr>
              <a:spLocks noChangeArrowheads="1"/>
            </p:cNvSpPr>
            <p:nvPr/>
          </p:nvSpPr>
          <p:spPr bwMode="auto">
            <a:xfrm>
              <a:off x="3432324" y="26665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Oval 34"/>
            <p:cNvSpPr>
              <a:spLocks noChangeArrowheads="1"/>
            </p:cNvSpPr>
            <p:nvPr/>
          </p:nvSpPr>
          <p:spPr bwMode="auto">
            <a:xfrm>
              <a:off x="3384699" y="26665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Oval 35"/>
            <p:cNvSpPr>
              <a:spLocks noChangeArrowheads="1"/>
            </p:cNvSpPr>
            <p:nvPr/>
          </p:nvSpPr>
          <p:spPr bwMode="auto">
            <a:xfrm>
              <a:off x="3338661" y="26665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Oval 36"/>
            <p:cNvSpPr>
              <a:spLocks noChangeArrowheads="1"/>
            </p:cNvSpPr>
            <p:nvPr/>
          </p:nvSpPr>
          <p:spPr bwMode="auto">
            <a:xfrm>
              <a:off x="3292624" y="26665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Oval 37"/>
            <p:cNvSpPr>
              <a:spLocks noChangeArrowheads="1"/>
            </p:cNvSpPr>
            <p:nvPr/>
          </p:nvSpPr>
          <p:spPr bwMode="auto">
            <a:xfrm>
              <a:off x="3246586" y="26665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Oval 38"/>
            <p:cNvSpPr>
              <a:spLocks noChangeArrowheads="1"/>
            </p:cNvSpPr>
            <p:nvPr/>
          </p:nvSpPr>
          <p:spPr bwMode="auto">
            <a:xfrm>
              <a:off x="3570436" y="2666502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Oval 39"/>
            <p:cNvSpPr>
              <a:spLocks noChangeArrowheads="1"/>
            </p:cNvSpPr>
            <p:nvPr/>
          </p:nvSpPr>
          <p:spPr bwMode="auto">
            <a:xfrm>
              <a:off x="3756174" y="26188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Oval 40"/>
            <p:cNvSpPr>
              <a:spLocks noChangeArrowheads="1"/>
            </p:cNvSpPr>
            <p:nvPr/>
          </p:nvSpPr>
          <p:spPr bwMode="auto">
            <a:xfrm>
              <a:off x="3710136" y="26188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Oval 41"/>
            <p:cNvSpPr>
              <a:spLocks noChangeArrowheads="1"/>
            </p:cNvSpPr>
            <p:nvPr/>
          </p:nvSpPr>
          <p:spPr bwMode="auto">
            <a:xfrm>
              <a:off x="3664099" y="26188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Oval 42"/>
            <p:cNvSpPr>
              <a:spLocks noChangeArrowheads="1"/>
            </p:cNvSpPr>
            <p:nvPr/>
          </p:nvSpPr>
          <p:spPr bwMode="auto">
            <a:xfrm>
              <a:off x="3616474" y="26188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Oval 43"/>
            <p:cNvSpPr>
              <a:spLocks noChangeArrowheads="1"/>
            </p:cNvSpPr>
            <p:nvPr/>
          </p:nvSpPr>
          <p:spPr bwMode="auto">
            <a:xfrm>
              <a:off x="3524399" y="26188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Oval 44"/>
            <p:cNvSpPr>
              <a:spLocks noChangeArrowheads="1"/>
            </p:cNvSpPr>
            <p:nvPr/>
          </p:nvSpPr>
          <p:spPr bwMode="auto">
            <a:xfrm>
              <a:off x="3478361" y="26188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Oval 45"/>
            <p:cNvSpPr>
              <a:spLocks noChangeArrowheads="1"/>
            </p:cNvSpPr>
            <p:nvPr/>
          </p:nvSpPr>
          <p:spPr bwMode="auto">
            <a:xfrm>
              <a:off x="3432324" y="26188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Oval 46"/>
            <p:cNvSpPr>
              <a:spLocks noChangeArrowheads="1"/>
            </p:cNvSpPr>
            <p:nvPr/>
          </p:nvSpPr>
          <p:spPr bwMode="auto">
            <a:xfrm>
              <a:off x="3384699" y="26188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Oval 47"/>
            <p:cNvSpPr>
              <a:spLocks noChangeArrowheads="1"/>
            </p:cNvSpPr>
            <p:nvPr/>
          </p:nvSpPr>
          <p:spPr bwMode="auto">
            <a:xfrm>
              <a:off x="3338661" y="26188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Oval 48"/>
            <p:cNvSpPr>
              <a:spLocks noChangeArrowheads="1"/>
            </p:cNvSpPr>
            <p:nvPr/>
          </p:nvSpPr>
          <p:spPr bwMode="auto">
            <a:xfrm>
              <a:off x="3292624" y="26188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Oval 49"/>
            <p:cNvSpPr>
              <a:spLocks noChangeArrowheads="1"/>
            </p:cNvSpPr>
            <p:nvPr/>
          </p:nvSpPr>
          <p:spPr bwMode="auto">
            <a:xfrm>
              <a:off x="3246586" y="26188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Oval 50"/>
            <p:cNvSpPr>
              <a:spLocks noChangeArrowheads="1"/>
            </p:cNvSpPr>
            <p:nvPr/>
          </p:nvSpPr>
          <p:spPr bwMode="auto">
            <a:xfrm>
              <a:off x="3570436" y="26188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Oval 51"/>
            <p:cNvSpPr>
              <a:spLocks noChangeArrowheads="1"/>
            </p:cNvSpPr>
            <p:nvPr/>
          </p:nvSpPr>
          <p:spPr bwMode="auto">
            <a:xfrm>
              <a:off x="3756174" y="256966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Oval 52"/>
            <p:cNvSpPr>
              <a:spLocks noChangeArrowheads="1"/>
            </p:cNvSpPr>
            <p:nvPr/>
          </p:nvSpPr>
          <p:spPr bwMode="auto">
            <a:xfrm>
              <a:off x="3710136" y="256966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Oval 53"/>
            <p:cNvSpPr>
              <a:spLocks noChangeArrowheads="1"/>
            </p:cNvSpPr>
            <p:nvPr/>
          </p:nvSpPr>
          <p:spPr bwMode="auto">
            <a:xfrm>
              <a:off x="3664099" y="256966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Oval 54"/>
            <p:cNvSpPr>
              <a:spLocks noChangeArrowheads="1"/>
            </p:cNvSpPr>
            <p:nvPr/>
          </p:nvSpPr>
          <p:spPr bwMode="auto">
            <a:xfrm>
              <a:off x="3616474" y="256966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Oval 55"/>
            <p:cNvSpPr>
              <a:spLocks noChangeArrowheads="1"/>
            </p:cNvSpPr>
            <p:nvPr/>
          </p:nvSpPr>
          <p:spPr bwMode="auto">
            <a:xfrm>
              <a:off x="3524399" y="256966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Oval 56"/>
            <p:cNvSpPr>
              <a:spLocks noChangeArrowheads="1"/>
            </p:cNvSpPr>
            <p:nvPr/>
          </p:nvSpPr>
          <p:spPr bwMode="auto">
            <a:xfrm>
              <a:off x="3478361" y="256966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Oval 57"/>
            <p:cNvSpPr>
              <a:spLocks noChangeArrowheads="1"/>
            </p:cNvSpPr>
            <p:nvPr/>
          </p:nvSpPr>
          <p:spPr bwMode="auto">
            <a:xfrm>
              <a:off x="3432324" y="2569665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Oval 58"/>
            <p:cNvSpPr>
              <a:spLocks noChangeArrowheads="1"/>
            </p:cNvSpPr>
            <p:nvPr/>
          </p:nvSpPr>
          <p:spPr bwMode="auto">
            <a:xfrm>
              <a:off x="3384699" y="2569665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Oval 59"/>
            <p:cNvSpPr>
              <a:spLocks noChangeArrowheads="1"/>
            </p:cNvSpPr>
            <p:nvPr/>
          </p:nvSpPr>
          <p:spPr bwMode="auto">
            <a:xfrm>
              <a:off x="3338661" y="2569665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Oval 60"/>
            <p:cNvSpPr>
              <a:spLocks noChangeArrowheads="1"/>
            </p:cNvSpPr>
            <p:nvPr/>
          </p:nvSpPr>
          <p:spPr bwMode="auto">
            <a:xfrm>
              <a:off x="3292624" y="2569665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Oval 61"/>
            <p:cNvSpPr>
              <a:spLocks noChangeArrowheads="1"/>
            </p:cNvSpPr>
            <p:nvPr/>
          </p:nvSpPr>
          <p:spPr bwMode="auto">
            <a:xfrm>
              <a:off x="3246586" y="2569665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Oval 62"/>
            <p:cNvSpPr>
              <a:spLocks noChangeArrowheads="1"/>
            </p:cNvSpPr>
            <p:nvPr/>
          </p:nvSpPr>
          <p:spPr bwMode="auto">
            <a:xfrm>
              <a:off x="3570436" y="256966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Oval 63"/>
            <p:cNvSpPr>
              <a:spLocks noChangeArrowheads="1"/>
            </p:cNvSpPr>
            <p:nvPr/>
          </p:nvSpPr>
          <p:spPr bwMode="auto">
            <a:xfrm>
              <a:off x="3756174" y="252204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Oval 64"/>
            <p:cNvSpPr>
              <a:spLocks noChangeArrowheads="1"/>
            </p:cNvSpPr>
            <p:nvPr/>
          </p:nvSpPr>
          <p:spPr bwMode="auto">
            <a:xfrm>
              <a:off x="3710136" y="252204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Oval 65"/>
            <p:cNvSpPr>
              <a:spLocks noChangeArrowheads="1"/>
            </p:cNvSpPr>
            <p:nvPr/>
          </p:nvSpPr>
          <p:spPr bwMode="auto">
            <a:xfrm>
              <a:off x="3664099" y="252204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Oval 66"/>
            <p:cNvSpPr>
              <a:spLocks noChangeArrowheads="1"/>
            </p:cNvSpPr>
            <p:nvPr/>
          </p:nvSpPr>
          <p:spPr bwMode="auto">
            <a:xfrm>
              <a:off x="3616474" y="252204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Oval 67"/>
            <p:cNvSpPr>
              <a:spLocks noChangeArrowheads="1"/>
            </p:cNvSpPr>
            <p:nvPr/>
          </p:nvSpPr>
          <p:spPr bwMode="auto">
            <a:xfrm>
              <a:off x="3524399" y="252204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Oval 68"/>
            <p:cNvSpPr>
              <a:spLocks noChangeArrowheads="1"/>
            </p:cNvSpPr>
            <p:nvPr/>
          </p:nvSpPr>
          <p:spPr bwMode="auto">
            <a:xfrm>
              <a:off x="3478361" y="252204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Oval 69"/>
            <p:cNvSpPr>
              <a:spLocks noChangeArrowheads="1"/>
            </p:cNvSpPr>
            <p:nvPr/>
          </p:nvSpPr>
          <p:spPr bwMode="auto">
            <a:xfrm>
              <a:off x="3432324" y="2522040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Oval 70"/>
            <p:cNvSpPr>
              <a:spLocks noChangeArrowheads="1"/>
            </p:cNvSpPr>
            <p:nvPr/>
          </p:nvSpPr>
          <p:spPr bwMode="auto">
            <a:xfrm>
              <a:off x="3384699" y="2522040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Oval 71"/>
            <p:cNvSpPr>
              <a:spLocks noChangeArrowheads="1"/>
            </p:cNvSpPr>
            <p:nvPr/>
          </p:nvSpPr>
          <p:spPr bwMode="auto">
            <a:xfrm>
              <a:off x="3338661" y="2522040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Oval 72"/>
            <p:cNvSpPr>
              <a:spLocks noChangeArrowheads="1"/>
            </p:cNvSpPr>
            <p:nvPr/>
          </p:nvSpPr>
          <p:spPr bwMode="auto">
            <a:xfrm>
              <a:off x="3292624" y="2522040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Oval 73"/>
            <p:cNvSpPr>
              <a:spLocks noChangeArrowheads="1"/>
            </p:cNvSpPr>
            <p:nvPr/>
          </p:nvSpPr>
          <p:spPr bwMode="auto">
            <a:xfrm>
              <a:off x="3246586" y="2522040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Oval 74"/>
            <p:cNvSpPr>
              <a:spLocks noChangeArrowheads="1"/>
            </p:cNvSpPr>
            <p:nvPr/>
          </p:nvSpPr>
          <p:spPr bwMode="auto">
            <a:xfrm>
              <a:off x="3570436" y="252204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Oval 75"/>
            <p:cNvSpPr>
              <a:spLocks noChangeArrowheads="1"/>
            </p:cNvSpPr>
            <p:nvPr/>
          </p:nvSpPr>
          <p:spPr bwMode="auto">
            <a:xfrm>
              <a:off x="3756174" y="24728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Oval 76"/>
            <p:cNvSpPr>
              <a:spLocks noChangeArrowheads="1"/>
            </p:cNvSpPr>
            <p:nvPr/>
          </p:nvSpPr>
          <p:spPr bwMode="auto">
            <a:xfrm>
              <a:off x="3710136" y="24728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Oval 77"/>
            <p:cNvSpPr>
              <a:spLocks noChangeArrowheads="1"/>
            </p:cNvSpPr>
            <p:nvPr/>
          </p:nvSpPr>
          <p:spPr bwMode="auto">
            <a:xfrm>
              <a:off x="3664099" y="24728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Oval 78"/>
            <p:cNvSpPr>
              <a:spLocks noChangeArrowheads="1"/>
            </p:cNvSpPr>
            <p:nvPr/>
          </p:nvSpPr>
          <p:spPr bwMode="auto">
            <a:xfrm>
              <a:off x="3616474" y="24728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Oval 79"/>
            <p:cNvSpPr>
              <a:spLocks noChangeArrowheads="1"/>
            </p:cNvSpPr>
            <p:nvPr/>
          </p:nvSpPr>
          <p:spPr bwMode="auto">
            <a:xfrm>
              <a:off x="3524399" y="24728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Oval 80"/>
            <p:cNvSpPr>
              <a:spLocks noChangeArrowheads="1"/>
            </p:cNvSpPr>
            <p:nvPr/>
          </p:nvSpPr>
          <p:spPr bwMode="auto">
            <a:xfrm>
              <a:off x="3478361" y="24728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Oval 81"/>
            <p:cNvSpPr>
              <a:spLocks noChangeArrowheads="1"/>
            </p:cNvSpPr>
            <p:nvPr/>
          </p:nvSpPr>
          <p:spPr bwMode="auto">
            <a:xfrm>
              <a:off x="3432324" y="247282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Oval 82"/>
            <p:cNvSpPr>
              <a:spLocks noChangeArrowheads="1"/>
            </p:cNvSpPr>
            <p:nvPr/>
          </p:nvSpPr>
          <p:spPr bwMode="auto">
            <a:xfrm>
              <a:off x="3384699" y="247282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Oval 83"/>
            <p:cNvSpPr>
              <a:spLocks noChangeArrowheads="1"/>
            </p:cNvSpPr>
            <p:nvPr/>
          </p:nvSpPr>
          <p:spPr bwMode="auto">
            <a:xfrm>
              <a:off x="3338661" y="247282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Oval 84"/>
            <p:cNvSpPr>
              <a:spLocks noChangeArrowheads="1"/>
            </p:cNvSpPr>
            <p:nvPr/>
          </p:nvSpPr>
          <p:spPr bwMode="auto">
            <a:xfrm>
              <a:off x="3292624" y="247282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Oval 85"/>
            <p:cNvSpPr>
              <a:spLocks noChangeArrowheads="1"/>
            </p:cNvSpPr>
            <p:nvPr/>
          </p:nvSpPr>
          <p:spPr bwMode="auto">
            <a:xfrm>
              <a:off x="3246586" y="247282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Oval 86"/>
            <p:cNvSpPr>
              <a:spLocks noChangeArrowheads="1"/>
            </p:cNvSpPr>
            <p:nvPr/>
          </p:nvSpPr>
          <p:spPr bwMode="auto">
            <a:xfrm>
              <a:off x="3570436" y="247282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Oval 87"/>
            <p:cNvSpPr>
              <a:spLocks noChangeArrowheads="1"/>
            </p:cNvSpPr>
            <p:nvPr/>
          </p:nvSpPr>
          <p:spPr bwMode="auto">
            <a:xfrm>
              <a:off x="3756174" y="23775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Oval 88"/>
            <p:cNvSpPr>
              <a:spLocks noChangeArrowheads="1"/>
            </p:cNvSpPr>
            <p:nvPr/>
          </p:nvSpPr>
          <p:spPr bwMode="auto">
            <a:xfrm>
              <a:off x="3710136" y="23775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Oval 89"/>
            <p:cNvSpPr>
              <a:spLocks noChangeArrowheads="1"/>
            </p:cNvSpPr>
            <p:nvPr/>
          </p:nvSpPr>
          <p:spPr bwMode="auto">
            <a:xfrm>
              <a:off x="3664099" y="23775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Oval 90"/>
            <p:cNvSpPr>
              <a:spLocks noChangeArrowheads="1"/>
            </p:cNvSpPr>
            <p:nvPr/>
          </p:nvSpPr>
          <p:spPr bwMode="auto">
            <a:xfrm>
              <a:off x="3616474" y="23775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Oval 91"/>
            <p:cNvSpPr>
              <a:spLocks noChangeArrowheads="1"/>
            </p:cNvSpPr>
            <p:nvPr/>
          </p:nvSpPr>
          <p:spPr bwMode="auto">
            <a:xfrm>
              <a:off x="3524399" y="23775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Oval 92"/>
            <p:cNvSpPr>
              <a:spLocks noChangeArrowheads="1"/>
            </p:cNvSpPr>
            <p:nvPr/>
          </p:nvSpPr>
          <p:spPr bwMode="auto">
            <a:xfrm>
              <a:off x="3478361" y="23775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Oval 93"/>
            <p:cNvSpPr>
              <a:spLocks noChangeArrowheads="1"/>
            </p:cNvSpPr>
            <p:nvPr/>
          </p:nvSpPr>
          <p:spPr bwMode="auto">
            <a:xfrm>
              <a:off x="3432324" y="237757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Oval 94"/>
            <p:cNvSpPr>
              <a:spLocks noChangeArrowheads="1"/>
            </p:cNvSpPr>
            <p:nvPr/>
          </p:nvSpPr>
          <p:spPr bwMode="auto">
            <a:xfrm>
              <a:off x="3384699" y="237757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Oval 95"/>
            <p:cNvSpPr>
              <a:spLocks noChangeArrowheads="1"/>
            </p:cNvSpPr>
            <p:nvPr/>
          </p:nvSpPr>
          <p:spPr bwMode="auto">
            <a:xfrm>
              <a:off x="3338661" y="237757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Oval 96"/>
            <p:cNvSpPr>
              <a:spLocks noChangeArrowheads="1"/>
            </p:cNvSpPr>
            <p:nvPr/>
          </p:nvSpPr>
          <p:spPr bwMode="auto">
            <a:xfrm>
              <a:off x="3292624" y="237757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Oval 97"/>
            <p:cNvSpPr>
              <a:spLocks noChangeArrowheads="1"/>
            </p:cNvSpPr>
            <p:nvPr/>
          </p:nvSpPr>
          <p:spPr bwMode="auto">
            <a:xfrm>
              <a:off x="3246586" y="2377577"/>
              <a:ext cx="44450" cy="46038"/>
            </a:xfrm>
            <a:prstGeom prst="ellipse">
              <a:avLst/>
            </a:prstGeom>
            <a:solidFill>
              <a:srgbClr val="4F81BD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Oval 98"/>
            <p:cNvSpPr>
              <a:spLocks noChangeArrowheads="1"/>
            </p:cNvSpPr>
            <p:nvPr/>
          </p:nvSpPr>
          <p:spPr bwMode="auto">
            <a:xfrm>
              <a:off x="3570436" y="2377577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8" name="Text Box 324"/>
          <p:cNvSpPr txBox="1">
            <a:spLocks noChangeArrowheads="1"/>
          </p:cNvSpPr>
          <p:nvPr/>
        </p:nvSpPr>
        <p:spPr bwMode="auto">
          <a:xfrm>
            <a:off x="309798" y="2261000"/>
            <a:ext cx="16002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WT cells (approx. 1x10</a:t>
            </a:r>
            <a:r>
              <a:rPr lang="en-GB" sz="1000" baseline="30000" dirty="0" smtClean="0">
                <a:solidFill>
                  <a:srgbClr val="000000"/>
                </a:solidFill>
              </a:rPr>
              <a:t>7</a:t>
            </a:r>
            <a:r>
              <a:rPr lang="en-GB" sz="1000" dirty="0" smtClean="0">
                <a:solidFill>
                  <a:srgbClr val="000000"/>
                </a:solidFill>
              </a:rPr>
              <a:t>)</a:t>
            </a:r>
            <a:endParaRPr lang="en-GB" sz="1000" b="1" dirty="0">
              <a:solidFill>
                <a:srgbClr val="000000"/>
              </a:solidFill>
            </a:endParaRPr>
          </a:p>
        </p:txBody>
      </p:sp>
      <p:sp>
        <p:nvSpPr>
          <p:cNvPr id="209" name="Text Box 324"/>
          <p:cNvSpPr txBox="1">
            <a:spLocks noChangeArrowheads="1"/>
          </p:cNvSpPr>
          <p:nvPr/>
        </p:nvSpPr>
        <p:spPr bwMode="auto">
          <a:xfrm>
            <a:off x="6166035" y="2125902"/>
            <a:ext cx="2876365" cy="7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400" b="1" u="sng" dirty="0" smtClean="0">
                <a:solidFill>
                  <a:srgbClr val="000000"/>
                </a:solidFill>
              </a:rPr>
              <a:t>FIRST ELECTROPORATION</a:t>
            </a:r>
            <a:r>
              <a:rPr lang="en-GB" sz="1400" dirty="0" smtClean="0">
                <a:solidFill>
                  <a:srgbClr val="000000"/>
                </a:solidFill>
              </a:rPr>
              <a:t>:</a:t>
            </a:r>
            <a:endParaRPr lang="en-GB" sz="1000" dirty="0">
              <a:solidFill>
                <a:srgbClr val="000000"/>
              </a:solidFill>
            </a:endParaRPr>
          </a:p>
          <a:p>
            <a:r>
              <a:rPr lang="en-GB" sz="1000" dirty="0" smtClean="0">
                <a:solidFill>
                  <a:srgbClr val="000000"/>
                </a:solidFill>
              </a:rPr>
              <a:t>Target 1</a:t>
            </a:r>
            <a:r>
              <a:rPr lang="en-GB" sz="1000" baseline="30000" dirty="0" smtClean="0">
                <a:solidFill>
                  <a:srgbClr val="000000"/>
                </a:solidFill>
              </a:rPr>
              <a:t>st</a:t>
            </a:r>
            <a:r>
              <a:rPr lang="en-GB" sz="1000" dirty="0" smtClean="0">
                <a:solidFill>
                  <a:srgbClr val="000000"/>
                </a:solidFill>
              </a:rPr>
              <a:t> allele. One 10cm dish per gene (i.e. per cuvette well).  ‘A01’ is the well id in the cuvette (‘A01’ to ‘E05’). </a:t>
            </a:r>
          </a:p>
          <a:p>
            <a:endParaRPr lang="en-GB" sz="1000" dirty="0" smtClean="0">
              <a:solidFill>
                <a:srgbClr val="000000"/>
              </a:solidFill>
            </a:endParaRPr>
          </a:p>
        </p:txBody>
      </p:sp>
      <p:sp>
        <p:nvSpPr>
          <p:cNvPr id="210" name="Text Box 324"/>
          <p:cNvSpPr txBox="1">
            <a:spLocks noChangeArrowheads="1"/>
          </p:cNvSpPr>
          <p:nvPr/>
        </p:nvSpPr>
        <p:spPr bwMode="auto">
          <a:xfrm>
            <a:off x="3538310" y="1797052"/>
            <a:ext cx="2542319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Cherry-pick QC passes (1-2μg DNA)</a:t>
            </a:r>
          </a:p>
          <a:p>
            <a:r>
              <a:rPr lang="en-GB" sz="1000" b="1" dirty="0" smtClean="0">
                <a:solidFill>
                  <a:srgbClr val="000000"/>
                </a:solidFill>
              </a:rPr>
              <a:t>One</a:t>
            </a:r>
            <a:r>
              <a:rPr lang="en-GB" sz="1000" dirty="0" smtClean="0">
                <a:solidFill>
                  <a:srgbClr val="000000"/>
                </a:solidFill>
              </a:rPr>
              <a:t> DNA well per gene per </a:t>
            </a:r>
            <a:r>
              <a:rPr lang="en-GB" sz="1000" b="1" dirty="0" smtClean="0">
                <a:solidFill>
                  <a:srgbClr val="000000"/>
                </a:solidFill>
              </a:rPr>
              <a:t>one</a:t>
            </a:r>
            <a:r>
              <a:rPr lang="en-GB" sz="1000" dirty="0" smtClean="0">
                <a:solidFill>
                  <a:srgbClr val="000000"/>
                </a:solidFill>
              </a:rPr>
              <a:t> FEP well.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234" name="Text Box 324"/>
          <p:cNvSpPr txBox="1">
            <a:spLocks noChangeArrowheads="1"/>
          </p:cNvSpPr>
          <p:nvPr/>
        </p:nvSpPr>
        <p:spPr bwMode="auto">
          <a:xfrm>
            <a:off x="6121585" y="3004712"/>
            <a:ext cx="3191645" cy="457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24hrs no drugs, then 7-10 days selective growth (Blasticidin, </a:t>
            </a:r>
            <a:r>
              <a:rPr lang="en-GB" sz="1000" dirty="0" err="1" smtClean="0">
                <a:solidFill>
                  <a:srgbClr val="000000"/>
                </a:solidFill>
              </a:rPr>
              <a:t>Bsd</a:t>
            </a:r>
            <a:r>
              <a:rPr lang="en-GB" sz="1000" dirty="0" smtClean="0">
                <a:solidFill>
                  <a:srgbClr val="000000"/>
                </a:solidFill>
              </a:rPr>
              <a:t> confers resistance).</a:t>
            </a:r>
          </a:p>
        </p:txBody>
      </p:sp>
      <p:grpSp>
        <p:nvGrpSpPr>
          <p:cNvPr id="235" name="Group 1"/>
          <p:cNvGrpSpPr>
            <a:grpSpLocks/>
          </p:cNvGrpSpPr>
          <p:nvPr/>
        </p:nvGrpSpPr>
        <p:grpSpPr bwMode="auto">
          <a:xfrm>
            <a:off x="4342457" y="3512841"/>
            <a:ext cx="574675" cy="412750"/>
            <a:chOff x="1513" y="425"/>
            <a:chExt cx="362" cy="260"/>
          </a:xfrm>
        </p:grpSpPr>
        <p:sp>
          <p:nvSpPr>
            <p:cNvPr id="236" name="AutoShape 2"/>
            <p:cNvSpPr>
              <a:spLocks noChangeArrowheads="1"/>
            </p:cNvSpPr>
            <p:nvPr/>
          </p:nvSpPr>
          <p:spPr bwMode="auto">
            <a:xfrm>
              <a:off x="1513" y="425"/>
              <a:ext cx="362" cy="26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Oval 3"/>
            <p:cNvSpPr>
              <a:spLocks noChangeArrowheads="1"/>
            </p:cNvSpPr>
            <p:nvPr/>
          </p:nvSpPr>
          <p:spPr bwMode="auto">
            <a:xfrm>
              <a:off x="1840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Oval 4"/>
            <p:cNvSpPr>
              <a:spLocks noChangeArrowheads="1"/>
            </p:cNvSpPr>
            <p:nvPr/>
          </p:nvSpPr>
          <p:spPr bwMode="auto">
            <a:xfrm>
              <a:off x="1811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Oval 5"/>
            <p:cNvSpPr>
              <a:spLocks noChangeArrowheads="1"/>
            </p:cNvSpPr>
            <p:nvPr/>
          </p:nvSpPr>
          <p:spPr bwMode="auto">
            <a:xfrm>
              <a:off x="178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Oval 6"/>
            <p:cNvSpPr>
              <a:spLocks noChangeArrowheads="1"/>
            </p:cNvSpPr>
            <p:nvPr/>
          </p:nvSpPr>
          <p:spPr bwMode="auto">
            <a:xfrm>
              <a:off x="175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Oval 7"/>
            <p:cNvSpPr>
              <a:spLocks noChangeArrowheads="1"/>
            </p:cNvSpPr>
            <p:nvPr/>
          </p:nvSpPr>
          <p:spPr bwMode="auto">
            <a:xfrm>
              <a:off x="1694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Oval 8"/>
            <p:cNvSpPr>
              <a:spLocks noChangeArrowheads="1"/>
            </p:cNvSpPr>
            <p:nvPr/>
          </p:nvSpPr>
          <p:spPr bwMode="auto">
            <a:xfrm>
              <a:off x="1665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Oval 9"/>
            <p:cNvSpPr>
              <a:spLocks noChangeArrowheads="1"/>
            </p:cNvSpPr>
            <p:nvPr/>
          </p:nvSpPr>
          <p:spPr bwMode="auto">
            <a:xfrm>
              <a:off x="163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Oval 10"/>
            <p:cNvSpPr>
              <a:spLocks noChangeArrowheads="1"/>
            </p:cNvSpPr>
            <p:nvPr/>
          </p:nvSpPr>
          <p:spPr bwMode="auto">
            <a:xfrm>
              <a:off x="160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Oval 11"/>
            <p:cNvSpPr>
              <a:spLocks noChangeArrowheads="1"/>
            </p:cNvSpPr>
            <p:nvPr/>
          </p:nvSpPr>
          <p:spPr bwMode="auto">
            <a:xfrm>
              <a:off x="1577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Oval 12"/>
            <p:cNvSpPr>
              <a:spLocks noChangeArrowheads="1"/>
            </p:cNvSpPr>
            <p:nvPr/>
          </p:nvSpPr>
          <p:spPr bwMode="auto">
            <a:xfrm>
              <a:off x="1548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Oval 13"/>
            <p:cNvSpPr>
              <a:spLocks noChangeArrowheads="1"/>
            </p:cNvSpPr>
            <p:nvPr/>
          </p:nvSpPr>
          <p:spPr bwMode="auto">
            <a:xfrm>
              <a:off x="1519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Oval 14"/>
            <p:cNvSpPr>
              <a:spLocks noChangeArrowheads="1"/>
            </p:cNvSpPr>
            <p:nvPr/>
          </p:nvSpPr>
          <p:spPr bwMode="auto">
            <a:xfrm>
              <a:off x="1723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Oval 15"/>
            <p:cNvSpPr>
              <a:spLocks noChangeArrowheads="1"/>
            </p:cNvSpPr>
            <p:nvPr/>
          </p:nvSpPr>
          <p:spPr bwMode="auto">
            <a:xfrm>
              <a:off x="1840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Oval 16"/>
            <p:cNvSpPr>
              <a:spLocks noChangeArrowheads="1"/>
            </p:cNvSpPr>
            <p:nvPr/>
          </p:nvSpPr>
          <p:spPr bwMode="auto">
            <a:xfrm>
              <a:off x="1811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Oval 17"/>
            <p:cNvSpPr>
              <a:spLocks noChangeArrowheads="1"/>
            </p:cNvSpPr>
            <p:nvPr/>
          </p:nvSpPr>
          <p:spPr bwMode="auto">
            <a:xfrm>
              <a:off x="178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Oval 18"/>
            <p:cNvSpPr>
              <a:spLocks noChangeArrowheads="1"/>
            </p:cNvSpPr>
            <p:nvPr/>
          </p:nvSpPr>
          <p:spPr bwMode="auto">
            <a:xfrm>
              <a:off x="175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Oval 19"/>
            <p:cNvSpPr>
              <a:spLocks noChangeArrowheads="1"/>
            </p:cNvSpPr>
            <p:nvPr/>
          </p:nvSpPr>
          <p:spPr bwMode="auto">
            <a:xfrm>
              <a:off x="1694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Oval 20"/>
            <p:cNvSpPr>
              <a:spLocks noChangeArrowheads="1"/>
            </p:cNvSpPr>
            <p:nvPr/>
          </p:nvSpPr>
          <p:spPr bwMode="auto">
            <a:xfrm>
              <a:off x="1665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Oval 21"/>
            <p:cNvSpPr>
              <a:spLocks noChangeArrowheads="1"/>
            </p:cNvSpPr>
            <p:nvPr/>
          </p:nvSpPr>
          <p:spPr bwMode="auto">
            <a:xfrm>
              <a:off x="163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Oval 22"/>
            <p:cNvSpPr>
              <a:spLocks noChangeArrowheads="1"/>
            </p:cNvSpPr>
            <p:nvPr/>
          </p:nvSpPr>
          <p:spPr bwMode="auto">
            <a:xfrm>
              <a:off x="160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Oval 23"/>
            <p:cNvSpPr>
              <a:spLocks noChangeArrowheads="1"/>
            </p:cNvSpPr>
            <p:nvPr/>
          </p:nvSpPr>
          <p:spPr bwMode="auto">
            <a:xfrm>
              <a:off x="1577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Oval 24"/>
            <p:cNvSpPr>
              <a:spLocks noChangeArrowheads="1"/>
            </p:cNvSpPr>
            <p:nvPr/>
          </p:nvSpPr>
          <p:spPr bwMode="auto">
            <a:xfrm>
              <a:off x="1548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Oval 25"/>
            <p:cNvSpPr>
              <a:spLocks noChangeArrowheads="1"/>
            </p:cNvSpPr>
            <p:nvPr/>
          </p:nvSpPr>
          <p:spPr bwMode="auto">
            <a:xfrm>
              <a:off x="1519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Oval 26"/>
            <p:cNvSpPr>
              <a:spLocks noChangeArrowheads="1"/>
            </p:cNvSpPr>
            <p:nvPr/>
          </p:nvSpPr>
          <p:spPr bwMode="auto">
            <a:xfrm>
              <a:off x="1723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Oval 27"/>
            <p:cNvSpPr>
              <a:spLocks noChangeArrowheads="1"/>
            </p:cNvSpPr>
            <p:nvPr/>
          </p:nvSpPr>
          <p:spPr bwMode="auto">
            <a:xfrm>
              <a:off x="1840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Oval 28"/>
            <p:cNvSpPr>
              <a:spLocks noChangeArrowheads="1"/>
            </p:cNvSpPr>
            <p:nvPr/>
          </p:nvSpPr>
          <p:spPr bwMode="auto">
            <a:xfrm>
              <a:off x="1811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Oval 29"/>
            <p:cNvSpPr>
              <a:spLocks noChangeArrowheads="1"/>
            </p:cNvSpPr>
            <p:nvPr/>
          </p:nvSpPr>
          <p:spPr bwMode="auto">
            <a:xfrm>
              <a:off x="178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" name="Oval 30"/>
            <p:cNvSpPr>
              <a:spLocks noChangeArrowheads="1"/>
            </p:cNvSpPr>
            <p:nvPr/>
          </p:nvSpPr>
          <p:spPr bwMode="auto">
            <a:xfrm>
              <a:off x="175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Oval 31"/>
            <p:cNvSpPr>
              <a:spLocks noChangeArrowheads="1"/>
            </p:cNvSpPr>
            <p:nvPr/>
          </p:nvSpPr>
          <p:spPr bwMode="auto">
            <a:xfrm>
              <a:off x="1694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Oval 32"/>
            <p:cNvSpPr>
              <a:spLocks noChangeArrowheads="1"/>
            </p:cNvSpPr>
            <p:nvPr/>
          </p:nvSpPr>
          <p:spPr bwMode="auto">
            <a:xfrm>
              <a:off x="1665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Oval 33"/>
            <p:cNvSpPr>
              <a:spLocks noChangeArrowheads="1"/>
            </p:cNvSpPr>
            <p:nvPr/>
          </p:nvSpPr>
          <p:spPr bwMode="auto">
            <a:xfrm>
              <a:off x="163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Oval 34"/>
            <p:cNvSpPr>
              <a:spLocks noChangeArrowheads="1"/>
            </p:cNvSpPr>
            <p:nvPr/>
          </p:nvSpPr>
          <p:spPr bwMode="auto">
            <a:xfrm>
              <a:off x="160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Oval 35"/>
            <p:cNvSpPr>
              <a:spLocks noChangeArrowheads="1"/>
            </p:cNvSpPr>
            <p:nvPr/>
          </p:nvSpPr>
          <p:spPr bwMode="auto">
            <a:xfrm>
              <a:off x="1577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Oval 36"/>
            <p:cNvSpPr>
              <a:spLocks noChangeArrowheads="1"/>
            </p:cNvSpPr>
            <p:nvPr/>
          </p:nvSpPr>
          <p:spPr bwMode="auto">
            <a:xfrm>
              <a:off x="1548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Oval 37"/>
            <p:cNvSpPr>
              <a:spLocks noChangeArrowheads="1"/>
            </p:cNvSpPr>
            <p:nvPr/>
          </p:nvSpPr>
          <p:spPr bwMode="auto">
            <a:xfrm>
              <a:off x="1519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Oval 38"/>
            <p:cNvSpPr>
              <a:spLocks noChangeArrowheads="1"/>
            </p:cNvSpPr>
            <p:nvPr/>
          </p:nvSpPr>
          <p:spPr bwMode="auto">
            <a:xfrm>
              <a:off x="1723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Oval 39"/>
            <p:cNvSpPr>
              <a:spLocks noChangeArrowheads="1"/>
            </p:cNvSpPr>
            <p:nvPr/>
          </p:nvSpPr>
          <p:spPr bwMode="auto">
            <a:xfrm>
              <a:off x="1840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Oval 40"/>
            <p:cNvSpPr>
              <a:spLocks noChangeArrowheads="1"/>
            </p:cNvSpPr>
            <p:nvPr/>
          </p:nvSpPr>
          <p:spPr bwMode="auto">
            <a:xfrm>
              <a:off x="1811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Oval 41"/>
            <p:cNvSpPr>
              <a:spLocks noChangeArrowheads="1"/>
            </p:cNvSpPr>
            <p:nvPr/>
          </p:nvSpPr>
          <p:spPr bwMode="auto">
            <a:xfrm>
              <a:off x="178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Oval 42"/>
            <p:cNvSpPr>
              <a:spLocks noChangeArrowheads="1"/>
            </p:cNvSpPr>
            <p:nvPr/>
          </p:nvSpPr>
          <p:spPr bwMode="auto">
            <a:xfrm>
              <a:off x="175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Oval 43"/>
            <p:cNvSpPr>
              <a:spLocks noChangeArrowheads="1"/>
            </p:cNvSpPr>
            <p:nvPr/>
          </p:nvSpPr>
          <p:spPr bwMode="auto">
            <a:xfrm>
              <a:off x="1694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Oval 44"/>
            <p:cNvSpPr>
              <a:spLocks noChangeArrowheads="1"/>
            </p:cNvSpPr>
            <p:nvPr/>
          </p:nvSpPr>
          <p:spPr bwMode="auto">
            <a:xfrm>
              <a:off x="1665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Oval 45"/>
            <p:cNvSpPr>
              <a:spLocks noChangeArrowheads="1"/>
            </p:cNvSpPr>
            <p:nvPr/>
          </p:nvSpPr>
          <p:spPr bwMode="auto">
            <a:xfrm>
              <a:off x="163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Oval 46"/>
            <p:cNvSpPr>
              <a:spLocks noChangeArrowheads="1"/>
            </p:cNvSpPr>
            <p:nvPr/>
          </p:nvSpPr>
          <p:spPr bwMode="auto">
            <a:xfrm>
              <a:off x="160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Oval 47"/>
            <p:cNvSpPr>
              <a:spLocks noChangeArrowheads="1"/>
            </p:cNvSpPr>
            <p:nvPr/>
          </p:nvSpPr>
          <p:spPr bwMode="auto">
            <a:xfrm>
              <a:off x="1577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Oval 48"/>
            <p:cNvSpPr>
              <a:spLocks noChangeArrowheads="1"/>
            </p:cNvSpPr>
            <p:nvPr/>
          </p:nvSpPr>
          <p:spPr bwMode="auto">
            <a:xfrm>
              <a:off x="1548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Oval 49"/>
            <p:cNvSpPr>
              <a:spLocks noChangeArrowheads="1"/>
            </p:cNvSpPr>
            <p:nvPr/>
          </p:nvSpPr>
          <p:spPr bwMode="auto">
            <a:xfrm>
              <a:off x="1519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" name="Oval 50"/>
            <p:cNvSpPr>
              <a:spLocks noChangeArrowheads="1"/>
            </p:cNvSpPr>
            <p:nvPr/>
          </p:nvSpPr>
          <p:spPr bwMode="auto">
            <a:xfrm>
              <a:off x="1723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" name="Oval 51"/>
            <p:cNvSpPr>
              <a:spLocks noChangeArrowheads="1"/>
            </p:cNvSpPr>
            <p:nvPr/>
          </p:nvSpPr>
          <p:spPr bwMode="auto">
            <a:xfrm>
              <a:off x="1840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Oval 52"/>
            <p:cNvSpPr>
              <a:spLocks noChangeArrowheads="1"/>
            </p:cNvSpPr>
            <p:nvPr/>
          </p:nvSpPr>
          <p:spPr bwMode="auto">
            <a:xfrm>
              <a:off x="1811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Oval 53"/>
            <p:cNvSpPr>
              <a:spLocks noChangeArrowheads="1"/>
            </p:cNvSpPr>
            <p:nvPr/>
          </p:nvSpPr>
          <p:spPr bwMode="auto">
            <a:xfrm>
              <a:off x="178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Oval 54"/>
            <p:cNvSpPr>
              <a:spLocks noChangeArrowheads="1"/>
            </p:cNvSpPr>
            <p:nvPr/>
          </p:nvSpPr>
          <p:spPr bwMode="auto">
            <a:xfrm>
              <a:off x="175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Oval 55"/>
            <p:cNvSpPr>
              <a:spLocks noChangeArrowheads="1"/>
            </p:cNvSpPr>
            <p:nvPr/>
          </p:nvSpPr>
          <p:spPr bwMode="auto">
            <a:xfrm>
              <a:off x="1694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" name="Oval 56"/>
            <p:cNvSpPr>
              <a:spLocks noChangeArrowheads="1"/>
            </p:cNvSpPr>
            <p:nvPr/>
          </p:nvSpPr>
          <p:spPr bwMode="auto">
            <a:xfrm>
              <a:off x="1665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Oval 57"/>
            <p:cNvSpPr>
              <a:spLocks noChangeArrowheads="1"/>
            </p:cNvSpPr>
            <p:nvPr/>
          </p:nvSpPr>
          <p:spPr bwMode="auto">
            <a:xfrm>
              <a:off x="163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Oval 58"/>
            <p:cNvSpPr>
              <a:spLocks noChangeArrowheads="1"/>
            </p:cNvSpPr>
            <p:nvPr/>
          </p:nvSpPr>
          <p:spPr bwMode="auto">
            <a:xfrm>
              <a:off x="160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" name="Oval 59"/>
            <p:cNvSpPr>
              <a:spLocks noChangeArrowheads="1"/>
            </p:cNvSpPr>
            <p:nvPr/>
          </p:nvSpPr>
          <p:spPr bwMode="auto">
            <a:xfrm>
              <a:off x="1577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" name="Oval 60"/>
            <p:cNvSpPr>
              <a:spLocks noChangeArrowheads="1"/>
            </p:cNvSpPr>
            <p:nvPr/>
          </p:nvSpPr>
          <p:spPr bwMode="auto">
            <a:xfrm>
              <a:off x="1548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" name="Oval 61"/>
            <p:cNvSpPr>
              <a:spLocks noChangeArrowheads="1"/>
            </p:cNvSpPr>
            <p:nvPr/>
          </p:nvSpPr>
          <p:spPr bwMode="auto">
            <a:xfrm>
              <a:off x="1519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" name="Oval 62"/>
            <p:cNvSpPr>
              <a:spLocks noChangeArrowheads="1"/>
            </p:cNvSpPr>
            <p:nvPr/>
          </p:nvSpPr>
          <p:spPr bwMode="auto">
            <a:xfrm>
              <a:off x="1723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" name="Oval 63"/>
            <p:cNvSpPr>
              <a:spLocks noChangeArrowheads="1"/>
            </p:cNvSpPr>
            <p:nvPr/>
          </p:nvSpPr>
          <p:spPr bwMode="auto">
            <a:xfrm>
              <a:off x="1840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" name="Oval 64"/>
            <p:cNvSpPr>
              <a:spLocks noChangeArrowheads="1"/>
            </p:cNvSpPr>
            <p:nvPr/>
          </p:nvSpPr>
          <p:spPr bwMode="auto">
            <a:xfrm>
              <a:off x="1811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" name="Oval 65"/>
            <p:cNvSpPr>
              <a:spLocks noChangeArrowheads="1"/>
            </p:cNvSpPr>
            <p:nvPr/>
          </p:nvSpPr>
          <p:spPr bwMode="auto">
            <a:xfrm>
              <a:off x="178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" name="Oval 66"/>
            <p:cNvSpPr>
              <a:spLocks noChangeArrowheads="1"/>
            </p:cNvSpPr>
            <p:nvPr/>
          </p:nvSpPr>
          <p:spPr bwMode="auto">
            <a:xfrm>
              <a:off x="175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" name="Oval 67"/>
            <p:cNvSpPr>
              <a:spLocks noChangeArrowheads="1"/>
            </p:cNvSpPr>
            <p:nvPr/>
          </p:nvSpPr>
          <p:spPr bwMode="auto">
            <a:xfrm>
              <a:off x="1694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" name="Oval 68"/>
            <p:cNvSpPr>
              <a:spLocks noChangeArrowheads="1"/>
            </p:cNvSpPr>
            <p:nvPr/>
          </p:nvSpPr>
          <p:spPr bwMode="auto">
            <a:xfrm>
              <a:off x="1665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" name="Oval 69"/>
            <p:cNvSpPr>
              <a:spLocks noChangeArrowheads="1"/>
            </p:cNvSpPr>
            <p:nvPr/>
          </p:nvSpPr>
          <p:spPr bwMode="auto">
            <a:xfrm>
              <a:off x="163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" name="Oval 70"/>
            <p:cNvSpPr>
              <a:spLocks noChangeArrowheads="1"/>
            </p:cNvSpPr>
            <p:nvPr/>
          </p:nvSpPr>
          <p:spPr bwMode="auto">
            <a:xfrm>
              <a:off x="160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" name="Oval 71"/>
            <p:cNvSpPr>
              <a:spLocks noChangeArrowheads="1"/>
            </p:cNvSpPr>
            <p:nvPr/>
          </p:nvSpPr>
          <p:spPr bwMode="auto">
            <a:xfrm>
              <a:off x="1577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Oval 72"/>
            <p:cNvSpPr>
              <a:spLocks noChangeArrowheads="1"/>
            </p:cNvSpPr>
            <p:nvPr/>
          </p:nvSpPr>
          <p:spPr bwMode="auto">
            <a:xfrm>
              <a:off x="1548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" name="Oval 73"/>
            <p:cNvSpPr>
              <a:spLocks noChangeArrowheads="1"/>
            </p:cNvSpPr>
            <p:nvPr/>
          </p:nvSpPr>
          <p:spPr bwMode="auto">
            <a:xfrm>
              <a:off x="1519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Oval 74"/>
            <p:cNvSpPr>
              <a:spLocks noChangeArrowheads="1"/>
            </p:cNvSpPr>
            <p:nvPr/>
          </p:nvSpPr>
          <p:spPr bwMode="auto">
            <a:xfrm>
              <a:off x="1723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" name="Oval 75"/>
            <p:cNvSpPr>
              <a:spLocks noChangeArrowheads="1"/>
            </p:cNvSpPr>
            <p:nvPr/>
          </p:nvSpPr>
          <p:spPr bwMode="auto">
            <a:xfrm>
              <a:off x="1840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" name="Oval 76"/>
            <p:cNvSpPr>
              <a:spLocks noChangeArrowheads="1"/>
            </p:cNvSpPr>
            <p:nvPr/>
          </p:nvSpPr>
          <p:spPr bwMode="auto">
            <a:xfrm>
              <a:off x="1811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" name="Oval 77"/>
            <p:cNvSpPr>
              <a:spLocks noChangeArrowheads="1"/>
            </p:cNvSpPr>
            <p:nvPr/>
          </p:nvSpPr>
          <p:spPr bwMode="auto">
            <a:xfrm>
              <a:off x="178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" name="Oval 78"/>
            <p:cNvSpPr>
              <a:spLocks noChangeArrowheads="1"/>
            </p:cNvSpPr>
            <p:nvPr/>
          </p:nvSpPr>
          <p:spPr bwMode="auto">
            <a:xfrm>
              <a:off x="175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" name="Oval 79"/>
            <p:cNvSpPr>
              <a:spLocks noChangeArrowheads="1"/>
            </p:cNvSpPr>
            <p:nvPr/>
          </p:nvSpPr>
          <p:spPr bwMode="auto">
            <a:xfrm>
              <a:off x="1694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" name="Oval 80"/>
            <p:cNvSpPr>
              <a:spLocks noChangeArrowheads="1"/>
            </p:cNvSpPr>
            <p:nvPr/>
          </p:nvSpPr>
          <p:spPr bwMode="auto">
            <a:xfrm>
              <a:off x="1665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" name="Oval 81"/>
            <p:cNvSpPr>
              <a:spLocks noChangeArrowheads="1"/>
            </p:cNvSpPr>
            <p:nvPr/>
          </p:nvSpPr>
          <p:spPr bwMode="auto">
            <a:xfrm>
              <a:off x="163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" name="Oval 82"/>
            <p:cNvSpPr>
              <a:spLocks noChangeArrowheads="1"/>
            </p:cNvSpPr>
            <p:nvPr/>
          </p:nvSpPr>
          <p:spPr bwMode="auto">
            <a:xfrm>
              <a:off x="160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" name="Oval 83"/>
            <p:cNvSpPr>
              <a:spLocks noChangeArrowheads="1"/>
            </p:cNvSpPr>
            <p:nvPr/>
          </p:nvSpPr>
          <p:spPr bwMode="auto">
            <a:xfrm>
              <a:off x="1577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" name="Oval 84"/>
            <p:cNvSpPr>
              <a:spLocks noChangeArrowheads="1"/>
            </p:cNvSpPr>
            <p:nvPr/>
          </p:nvSpPr>
          <p:spPr bwMode="auto">
            <a:xfrm>
              <a:off x="1548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" name="Oval 85"/>
            <p:cNvSpPr>
              <a:spLocks noChangeArrowheads="1"/>
            </p:cNvSpPr>
            <p:nvPr/>
          </p:nvSpPr>
          <p:spPr bwMode="auto">
            <a:xfrm>
              <a:off x="1519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" name="Oval 86"/>
            <p:cNvSpPr>
              <a:spLocks noChangeArrowheads="1"/>
            </p:cNvSpPr>
            <p:nvPr/>
          </p:nvSpPr>
          <p:spPr bwMode="auto">
            <a:xfrm>
              <a:off x="1723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" name="Oval 87"/>
            <p:cNvSpPr>
              <a:spLocks noChangeArrowheads="1"/>
            </p:cNvSpPr>
            <p:nvPr/>
          </p:nvSpPr>
          <p:spPr bwMode="auto">
            <a:xfrm>
              <a:off x="1840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" name="Oval 88"/>
            <p:cNvSpPr>
              <a:spLocks noChangeArrowheads="1"/>
            </p:cNvSpPr>
            <p:nvPr/>
          </p:nvSpPr>
          <p:spPr bwMode="auto">
            <a:xfrm>
              <a:off x="1811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" name="Oval 89"/>
            <p:cNvSpPr>
              <a:spLocks noChangeArrowheads="1"/>
            </p:cNvSpPr>
            <p:nvPr/>
          </p:nvSpPr>
          <p:spPr bwMode="auto">
            <a:xfrm>
              <a:off x="178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" name="Oval 90"/>
            <p:cNvSpPr>
              <a:spLocks noChangeArrowheads="1"/>
            </p:cNvSpPr>
            <p:nvPr/>
          </p:nvSpPr>
          <p:spPr bwMode="auto">
            <a:xfrm>
              <a:off x="175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" name="Oval 91"/>
            <p:cNvSpPr>
              <a:spLocks noChangeArrowheads="1"/>
            </p:cNvSpPr>
            <p:nvPr/>
          </p:nvSpPr>
          <p:spPr bwMode="auto">
            <a:xfrm>
              <a:off x="1694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" name="Oval 92"/>
            <p:cNvSpPr>
              <a:spLocks noChangeArrowheads="1"/>
            </p:cNvSpPr>
            <p:nvPr/>
          </p:nvSpPr>
          <p:spPr bwMode="auto">
            <a:xfrm>
              <a:off x="1665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" name="Oval 93"/>
            <p:cNvSpPr>
              <a:spLocks noChangeArrowheads="1"/>
            </p:cNvSpPr>
            <p:nvPr/>
          </p:nvSpPr>
          <p:spPr bwMode="auto">
            <a:xfrm>
              <a:off x="163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" name="Oval 94"/>
            <p:cNvSpPr>
              <a:spLocks noChangeArrowheads="1"/>
            </p:cNvSpPr>
            <p:nvPr/>
          </p:nvSpPr>
          <p:spPr bwMode="auto">
            <a:xfrm>
              <a:off x="160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" name="Oval 95"/>
            <p:cNvSpPr>
              <a:spLocks noChangeArrowheads="1"/>
            </p:cNvSpPr>
            <p:nvPr/>
          </p:nvSpPr>
          <p:spPr bwMode="auto">
            <a:xfrm>
              <a:off x="1577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" name="Oval 96"/>
            <p:cNvSpPr>
              <a:spLocks noChangeArrowheads="1"/>
            </p:cNvSpPr>
            <p:nvPr/>
          </p:nvSpPr>
          <p:spPr bwMode="auto">
            <a:xfrm>
              <a:off x="1548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" name="Oval 97"/>
            <p:cNvSpPr>
              <a:spLocks noChangeArrowheads="1"/>
            </p:cNvSpPr>
            <p:nvPr/>
          </p:nvSpPr>
          <p:spPr bwMode="auto">
            <a:xfrm>
              <a:off x="1519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" name="Oval 98"/>
            <p:cNvSpPr>
              <a:spLocks noChangeArrowheads="1"/>
            </p:cNvSpPr>
            <p:nvPr/>
          </p:nvSpPr>
          <p:spPr bwMode="auto">
            <a:xfrm>
              <a:off x="1723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478356" y="4012604"/>
            <a:ext cx="1150742" cy="422872"/>
            <a:chOff x="1510106" y="4012604"/>
            <a:chExt cx="1150742" cy="422872"/>
          </a:xfrm>
        </p:grpSpPr>
        <p:sp>
          <p:nvSpPr>
            <p:cNvPr id="2329" name="Rectangle 2328"/>
            <p:cNvSpPr/>
            <p:nvPr/>
          </p:nvSpPr>
          <p:spPr>
            <a:xfrm>
              <a:off x="1571501" y="4082505"/>
              <a:ext cx="1027952" cy="2705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Text Box 324"/>
            <p:cNvSpPr txBox="1">
              <a:spLocks noChangeArrowheads="1"/>
            </p:cNvSpPr>
            <p:nvPr/>
          </p:nvSpPr>
          <p:spPr bwMode="auto">
            <a:xfrm>
              <a:off x="1510106" y="4012604"/>
              <a:ext cx="1150742" cy="422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57347" rIns="90000" bIns="45000"/>
            <a:lstStyle/>
            <a:p>
              <a:pPr algn="ctr"/>
              <a:r>
                <a:rPr lang="en-GB" sz="1600" b="1" i="1" dirty="0" smtClean="0">
                  <a:solidFill>
                    <a:srgbClr val="000000"/>
                  </a:solidFill>
                </a:rPr>
                <a:t>‘FEPD_A01’</a:t>
              </a:r>
            </a:p>
          </p:txBody>
        </p:sp>
      </p:grpSp>
      <p:grpSp>
        <p:nvGrpSpPr>
          <p:cNvPr id="335" name="Group 334"/>
          <p:cNvGrpSpPr/>
          <p:nvPr/>
        </p:nvGrpSpPr>
        <p:grpSpPr>
          <a:xfrm>
            <a:off x="6349591" y="1375288"/>
            <a:ext cx="360040" cy="288032"/>
            <a:chOff x="4786560" y="2294834"/>
            <a:chExt cx="360040" cy="288032"/>
          </a:xfrm>
        </p:grpSpPr>
        <p:cxnSp>
          <p:nvCxnSpPr>
            <p:cNvPr id="336" name="Straight Connector 335"/>
            <p:cNvCxnSpPr/>
            <p:nvPr/>
          </p:nvCxnSpPr>
          <p:spPr bwMode="auto">
            <a:xfrm flipV="1">
              <a:off x="4786560" y="2294834"/>
              <a:ext cx="360040" cy="14401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7" name="Straight Connector 336"/>
            <p:cNvCxnSpPr/>
            <p:nvPr/>
          </p:nvCxnSpPr>
          <p:spPr bwMode="auto">
            <a:xfrm>
              <a:off x="4786560" y="2438850"/>
              <a:ext cx="360040" cy="14401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38" name="Text Box 324"/>
          <p:cNvSpPr txBox="1">
            <a:spLocks noChangeArrowheads="1"/>
          </p:cNvSpPr>
          <p:nvPr/>
        </p:nvSpPr>
        <p:spPr bwMode="auto">
          <a:xfrm>
            <a:off x="2522574" y="1181898"/>
            <a:ext cx="720080" cy="5444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57347" rIns="90000" bIns="45000"/>
          <a:lstStyle/>
          <a:p>
            <a:pPr algn="ctr"/>
            <a:r>
              <a:rPr lang="en-GB" sz="1600" b="1" i="1" dirty="0" smtClean="0">
                <a:solidFill>
                  <a:srgbClr val="000000"/>
                </a:solidFill>
              </a:rPr>
              <a:t>‘DNA’</a:t>
            </a:r>
          </a:p>
          <a:p>
            <a:pPr algn="ctr"/>
            <a:r>
              <a:rPr lang="en-GB" sz="1400" dirty="0" smtClean="0">
                <a:solidFill>
                  <a:srgbClr val="000000"/>
                </a:solidFill>
              </a:rPr>
              <a:t>(</a:t>
            </a:r>
            <a:r>
              <a:rPr lang="en-GB" sz="1400" dirty="0" err="1" smtClean="0">
                <a:solidFill>
                  <a:srgbClr val="000000"/>
                </a:solidFill>
              </a:rPr>
              <a:t>Bsd</a:t>
            </a:r>
            <a:r>
              <a:rPr lang="en-GB" sz="1400" dirty="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39" name="Text Box 324"/>
          <p:cNvSpPr txBox="1">
            <a:spLocks noChangeArrowheads="1"/>
          </p:cNvSpPr>
          <p:nvPr/>
        </p:nvSpPr>
        <p:spPr bwMode="auto">
          <a:xfrm>
            <a:off x="4888817" y="3990312"/>
            <a:ext cx="2394202" cy="437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grow for 3-4 days then split 1:3 and keep all 3 copies (3 no drugs)</a:t>
            </a:r>
            <a:endParaRPr lang="en-GB" sz="1000" dirty="0">
              <a:solidFill>
                <a:srgbClr val="000000"/>
              </a:solidFill>
            </a:endParaRPr>
          </a:p>
        </p:txBody>
      </p:sp>
      <p:grpSp>
        <p:nvGrpSpPr>
          <p:cNvPr id="340" name="Group 339"/>
          <p:cNvGrpSpPr/>
          <p:nvPr/>
        </p:nvGrpSpPr>
        <p:grpSpPr>
          <a:xfrm>
            <a:off x="4344852" y="4013236"/>
            <a:ext cx="468052" cy="361849"/>
            <a:chOff x="2480495" y="4322616"/>
            <a:chExt cx="468052" cy="361849"/>
          </a:xfrm>
        </p:grpSpPr>
        <p:sp>
          <p:nvSpPr>
            <p:cNvPr id="341" name="Down Arrow 340"/>
            <p:cNvSpPr/>
            <p:nvPr/>
          </p:nvSpPr>
          <p:spPr bwMode="auto">
            <a:xfrm rot="18900000">
              <a:off x="2804531" y="4322616"/>
              <a:ext cx="144016" cy="360040"/>
            </a:xfrm>
            <a:prstGeom prst="downArrow">
              <a:avLst>
                <a:gd name="adj1" fmla="val 50000"/>
                <a:gd name="adj2" fmla="val 67637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DejaVu Sans" charset="0"/>
              </a:endParaRPr>
            </a:p>
          </p:txBody>
        </p:sp>
        <p:sp>
          <p:nvSpPr>
            <p:cNvPr id="342" name="Down Arrow 341"/>
            <p:cNvSpPr/>
            <p:nvPr/>
          </p:nvSpPr>
          <p:spPr bwMode="auto">
            <a:xfrm rot="2700000" flipH="1">
              <a:off x="2588507" y="4322616"/>
              <a:ext cx="144016" cy="360040"/>
            </a:xfrm>
            <a:prstGeom prst="downArrow">
              <a:avLst>
                <a:gd name="adj1" fmla="val 50000"/>
                <a:gd name="adj2" fmla="val 67637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DejaVu Sans" charset="0"/>
              </a:endParaRPr>
            </a:p>
          </p:txBody>
        </p:sp>
        <p:sp>
          <p:nvSpPr>
            <p:cNvPr id="343" name="Down Arrow 342"/>
            <p:cNvSpPr/>
            <p:nvPr/>
          </p:nvSpPr>
          <p:spPr bwMode="auto">
            <a:xfrm>
              <a:off x="2698328" y="4324425"/>
              <a:ext cx="144016" cy="360040"/>
            </a:xfrm>
            <a:prstGeom prst="downArrow">
              <a:avLst>
                <a:gd name="adj1" fmla="val 50000"/>
                <a:gd name="adj2" fmla="val 6763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DejaVu Sans" charset="0"/>
              </a:endParaRPr>
            </a:p>
          </p:txBody>
        </p:sp>
      </p:grpSp>
      <p:grpSp>
        <p:nvGrpSpPr>
          <p:cNvPr id="540" name="Group 1"/>
          <p:cNvGrpSpPr>
            <a:grpSpLocks/>
          </p:cNvGrpSpPr>
          <p:nvPr/>
        </p:nvGrpSpPr>
        <p:grpSpPr bwMode="auto">
          <a:xfrm>
            <a:off x="3968937" y="4822385"/>
            <a:ext cx="574675" cy="412750"/>
            <a:chOff x="1513" y="425"/>
            <a:chExt cx="362" cy="260"/>
          </a:xfrm>
        </p:grpSpPr>
        <p:sp>
          <p:nvSpPr>
            <p:cNvPr id="541" name="AutoShape 2"/>
            <p:cNvSpPr>
              <a:spLocks noChangeArrowheads="1"/>
            </p:cNvSpPr>
            <p:nvPr/>
          </p:nvSpPr>
          <p:spPr bwMode="auto">
            <a:xfrm>
              <a:off x="1513" y="425"/>
              <a:ext cx="362" cy="26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" name="Oval 3"/>
            <p:cNvSpPr>
              <a:spLocks noChangeArrowheads="1"/>
            </p:cNvSpPr>
            <p:nvPr/>
          </p:nvSpPr>
          <p:spPr bwMode="auto">
            <a:xfrm>
              <a:off x="1840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" name="Oval 4"/>
            <p:cNvSpPr>
              <a:spLocks noChangeArrowheads="1"/>
            </p:cNvSpPr>
            <p:nvPr/>
          </p:nvSpPr>
          <p:spPr bwMode="auto">
            <a:xfrm>
              <a:off x="1811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" name="Oval 5"/>
            <p:cNvSpPr>
              <a:spLocks noChangeArrowheads="1"/>
            </p:cNvSpPr>
            <p:nvPr/>
          </p:nvSpPr>
          <p:spPr bwMode="auto">
            <a:xfrm>
              <a:off x="178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" name="Oval 6"/>
            <p:cNvSpPr>
              <a:spLocks noChangeArrowheads="1"/>
            </p:cNvSpPr>
            <p:nvPr/>
          </p:nvSpPr>
          <p:spPr bwMode="auto">
            <a:xfrm>
              <a:off x="175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6" name="Oval 7"/>
            <p:cNvSpPr>
              <a:spLocks noChangeArrowheads="1"/>
            </p:cNvSpPr>
            <p:nvPr/>
          </p:nvSpPr>
          <p:spPr bwMode="auto">
            <a:xfrm>
              <a:off x="1694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7" name="Oval 8"/>
            <p:cNvSpPr>
              <a:spLocks noChangeArrowheads="1"/>
            </p:cNvSpPr>
            <p:nvPr/>
          </p:nvSpPr>
          <p:spPr bwMode="auto">
            <a:xfrm>
              <a:off x="1665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8" name="Oval 9"/>
            <p:cNvSpPr>
              <a:spLocks noChangeArrowheads="1"/>
            </p:cNvSpPr>
            <p:nvPr/>
          </p:nvSpPr>
          <p:spPr bwMode="auto">
            <a:xfrm>
              <a:off x="163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9" name="Oval 10"/>
            <p:cNvSpPr>
              <a:spLocks noChangeArrowheads="1"/>
            </p:cNvSpPr>
            <p:nvPr/>
          </p:nvSpPr>
          <p:spPr bwMode="auto">
            <a:xfrm>
              <a:off x="160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" name="Oval 11"/>
            <p:cNvSpPr>
              <a:spLocks noChangeArrowheads="1"/>
            </p:cNvSpPr>
            <p:nvPr/>
          </p:nvSpPr>
          <p:spPr bwMode="auto">
            <a:xfrm>
              <a:off x="1577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1" name="Oval 12"/>
            <p:cNvSpPr>
              <a:spLocks noChangeArrowheads="1"/>
            </p:cNvSpPr>
            <p:nvPr/>
          </p:nvSpPr>
          <p:spPr bwMode="auto">
            <a:xfrm>
              <a:off x="1548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2" name="Oval 13"/>
            <p:cNvSpPr>
              <a:spLocks noChangeArrowheads="1"/>
            </p:cNvSpPr>
            <p:nvPr/>
          </p:nvSpPr>
          <p:spPr bwMode="auto">
            <a:xfrm>
              <a:off x="1519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" name="Oval 14"/>
            <p:cNvSpPr>
              <a:spLocks noChangeArrowheads="1"/>
            </p:cNvSpPr>
            <p:nvPr/>
          </p:nvSpPr>
          <p:spPr bwMode="auto">
            <a:xfrm>
              <a:off x="1723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" name="Oval 15"/>
            <p:cNvSpPr>
              <a:spLocks noChangeArrowheads="1"/>
            </p:cNvSpPr>
            <p:nvPr/>
          </p:nvSpPr>
          <p:spPr bwMode="auto">
            <a:xfrm>
              <a:off x="1840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5" name="Oval 16"/>
            <p:cNvSpPr>
              <a:spLocks noChangeArrowheads="1"/>
            </p:cNvSpPr>
            <p:nvPr/>
          </p:nvSpPr>
          <p:spPr bwMode="auto">
            <a:xfrm>
              <a:off x="1811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6" name="Oval 17"/>
            <p:cNvSpPr>
              <a:spLocks noChangeArrowheads="1"/>
            </p:cNvSpPr>
            <p:nvPr/>
          </p:nvSpPr>
          <p:spPr bwMode="auto">
            <a:xfrm>
              <a:off x="178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7" name="Oval 18"/>
            <p:cNvSpPr>
              <a:spLocks noChangeArrowheads="1"/>
            </p:cNvSpPr>
            <p:nvPr/>
          </p:nvSpPr>
          <p:spPr bwMode="auto">
            <a:xfrm>
              <a:off x="175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" name="Oval 19"/>
            <p:cNvSpPr>
              <a:spLocks noChangeArrowheads="1"/>
            </p:cNvSpPr>
            <p:nvPr/>
          </p:nvSpPr>
          <p:spPr bwMode="auto">
            <a:xfrm>
              <a:off x="1694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9" name="Oval 20"/>
            <p:cNvSpPr>
              <a:spLocks noChangeArrowheads="1"/>
            </p:cNvSpPr>
            <p:nvPr/>
          </p:nvSpPr>
          <p:spPr bwMode="auto">
            <a:xfrm>
              <a:off x="1665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" name="Oval 21"/>
            <p:cNvSpPr>
              <a:spLocks noChangeArrowheads="1"/>
            </p:cNvSpPr>
            <p:nvPr/>
          </p:nvSpPr>
          <p:spPr bwMode="auto">
            <a:xfrm>
              <a:off x="163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" name="Oval 22"/>
            <p:cNvSpPr>
              <a:spLocks noChangeArrowheads="1"/>
            </p:cNvSpPr>
            <p:nvPr/>
          </p:nvSpPr>
          <p:spPr bwMode="auto">
            <a:xfrm>
              <a:off x="160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" name="Oval 23"/>
            <p:cNvSpPr>
              <a:spLocks noChangeArrowheads="1"/>
            </p:cNvSpPr>
            <p:nvPr/>
          </p:nvSpPr>
          <p:spPr bwMode="auto">
            <a:xfrm>
              <a:off x="1577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" name="Oval 24"/>
            <p:cNvSpPr>
              <a:spLocks noChangeArrowheads="1"/>
            </p:cNvSpPr>
            <p:nvPr/>
          </p:nvSpPr>
          <p:spPr bwMode="auto">
            <a:xfrm>
              <a:off x="1548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" name="Oval 25"/>
            <p:cNvSpPr>
              <a:spLocks noChangeArrowheads="1"/>
            </p:cNvSpPr>
            <p:nvPr/>
          </p:nvSpPr>
          <p:spPr bwMode="auto">
            <a:xfrm>
              <a:off x="1519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" name="Oval 26"/>
            <p:cNvSpPr>
              <a:spLocks noChangeArrowheads="1"/>
            </p:cNvSpPr>
            <p:nvPr/>
          </p:nvSpPr>
          <p:spPr bwMode="auto">
            <a:xfrm>
              <a:off x="1723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" name="Oval 27"/>
            <p:cNvSpPr>
              <a:spLocks noChangeArrowheads="1"/>
            </p:cNvSpPr>
            <p:nvPr/>
          </p:nvSpPr>
          <p:spPr bwMode="auto">
            <a:xfrm>
              <a:off x="1840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7" name="Oval 28"/>
            <p:cNvSpPr>
              <a:spLocks noChangeArrowheads="1"/>
            </p:cNvSpPr>
            <p:nvPr/>
          </p:nvSpPr>
          <p:spPr bwMode="auto">
            <a:xfrm>
              <a:off x="1811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" name="Oval 29"/>
            <p:cNvSpPr>
              <a:spLocks noChangeArrowheads="1"/>
            </p:cNvSpPr>
            <p:nvPr/>
          </p:nvSpPr>
          <p:spPr bwMode="auto">
            <a:xfrm>
              <a:off x="178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" name="Oval 30"/>
            <p:cNvSpPr>
              <a:spLocks noChangeArrowheads="1"/>
            </p:cNvSpPr>
            <p:nvPr/>
          </p:nvSpPr>
          <p:spPr bwMode="auto">
            <a:xfrm>
              <a:off x="175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0" name="Oval 31"/>
            <p:cNvSpPr>
              <a:spLocks noChangeArrowheads="1"/>
            </p:cNvSpPr>
            <p:nvPr/>
          </p:nvSpPr>
          <p:spPr bwMode="auto">
            <a:xfrm>
              <a:off x="1694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" name="Oval 32"/>
            <p:cNvSpPr>
              <a:spLocks noChangeArrowheads="1"/>
            </p:cNvSpPr>
            <p:nvPr/>
          </p:nvSpPr>
          <p:spPr bwMode="auto">
            <a:xfrm>
              <a:off x="1665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2" name="Oval 33"/>
            <p:cNvSpPr>
              <a:spLocks noChangeArrowheads="1"/>
            </p:cNvSpPr>
            <p:nvPr/>
          </p:nvSpPr>
          <p:spPr bwMode="auto">
            <a:xfrm>
              <a:off x="163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" name="Oval 34"/>
            <p:cNvSpPr>
              <a:spLocks noChangeArrowheads="1"/>
            </p:cNvSpPr>
            <p:nvPr/>
          </p:nvSpPr>
          <p:spPr bwMode="auto">
            <a:xfrm>
              <a:off x="160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" name="Oval 35"/>
            <p:cNvSpPr>
              <a:spLocks noChangeArrowheads="1"/>
            </p:cNvSpPr>
            <p:nvPr/>
          </p:nvSpPr>
          <p:spPr bwMode="auto">
            <a:xfrm>
              <a:off x="1577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" name="Oval 36"/>
            <p:cNvSpPr>
              <a:spLocks noChangeArrowheads="1"/>
            </p:cNvSpPr>
            <p:nvPr/>
          </p:nvSpPr>
          <p:spPr bwMode="auto">
            <a:xfrm>
              <a:off x="1548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" name="Oval 37"/>
            <p:cNvSpPr>
              <a:spLocks noChangeArrowheads="1"/>
            </p:cNvSpPr>
            <p:nvPr/>
          </p:nvSpPr>
          <p:spPr bwMode="auto">
            <a:xfrm>
              <a:off x="1519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" name="Oval 38"/>
            <p:cNvSpPr>
              <a:spLocks noChangeArrowheads="1"/>
            </p:cNvSpPr>
            <p:nvPr/>
          </p:nvSpPr>
          <p:spPr bwMode="auto">
            <a:xfrm>
              <a:off x="1723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" name="Oval 39"/>
            <p:cNvSpPr>
              <a:spLocks noChangeArrowheads="1"/>
            </p:cNvSpPr>
            <p:nvPr/>
          </p:nvSpPr>
          <p:spPr bwMode="auto">
            <a:xfrm>
              <a:off x="1840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" name="Oval 40"/>
            <p:cNvSpPr>
              <a:spLocks noChangeArrowheads="1"/>
            </p:cNvSpPr>
            <p:nvPr/>
          </p:nvSpPr>
          <p:spPr bwMode="auto">
            <a:xfrm>
              <a:off x="1811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" name="Oval 41"/>
            <p:cNvSpPr>
              <a:spLocks noChangeArrowheads="1"/>
            </p:cNvSpPr>
            <p:nvPr/>
          </p:nvSpPr>
          <p:spPr bwMode="auto">
            <a:xfrm>
              <a:off x="178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1" name="Oval 42"/>
            <p:cNvSpPr>
              <a:spLocks noChangeArrowheads="1"/>
            </p:cNvSpPr>
            <p:nvPr/>
          </p:nvSpPr>
          <p:spPr bwMode="auto">
            <a:xfrm>
              <a:off x="175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2" name="Oval 43"/>
            <p:cNvSpPr>
              <a:spLocks noChangeArrowheads="1"/>
            </p:cNvSpPr>
            <p:nvPr/>
          </p:nvSpPr>
          <p:spPr bwMode="auto">
            <a:xfrm>
              <a:off x="1694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" name="Oval 44"/>
            <p:cNvSpPr>
              <a:spLocks noChangeArrowheads="1"/>
            </p:cNvSpPr>
            <p:nvPr/>
          </p:nvSpPr>
          <p:spPr bwMode="auto">
            <a:xfrm>
              <a:off x="1665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" name="Oval 45"/>
            <p:cNvSpPr>
              <a:spLocks noChangeArrowheads="1"/>
            </p:cNvSpPr>
            <p:nvPr/>
          </p:nvSpPr>
          <p:spPr bwMode="auto">
            <a:xfrm>
              <a:off x="163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5" name="Oval 46"/>
            <p:cNvSpPr>
              <a:spLocks noChangeArrowheads="1"/>
            </p:cNvSpPr>
            <p:nvPr/>
          </p:nvSpPr>
          <p:spPr bwMode="auto">
            <a:xfrm>
              <a:off x="160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6" name="Oval 47"/>
            <p:cNvSpPr>
              <a:spLocks noChangeArrowheads="1"/>
            </p:cNvSpPr>
            <p:nvPr/>
          </p:nvSpPr>
          <p:spPr bwMode="auto">
            <a:xfrm>
              <a:off x="1577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" name="Oval 48"/>
            <p:cNvSpPr>
              <a:spLocks noChangeArrowheads="1"/>
            </p:cNvSpPr>
            <p:nvPr/>
          </p:nvSpPr>
          <p:spPr bwMode="auto">
            <a:xfrm>
              <a:off x="1548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8" name="Oval 49"/>
            <p:cNvSpPr>
              <a:spLocks noChangeArrowheads="1"/>
            </p:cNvSpPr>
            <p:nvPr/>
          </p:nvSpPr>
          <p:spPr bwMode="auto">
            <a:xfrm>
              <a:off x="1519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9" name="Oval 50"/>
            <p:cNvSpPr>
              <a:spLocks noChangeArrowheads="1"/>
            </p:cNvSpPr>
            <p:nvPr/>
          </p:nvSpPr>
          <p:spPr bwMode="auto">
            <a:xfrm>
              <a:off x="1723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" name="Oval 51"/>
            <p:cNvSpPr>
              <a:spLocks noChangeArrowheads="1"/>
            </p:cNvSpPr>
            <p:nvPr/>
          </p:nvSpPr>
          <p:spPr bwMode="auto">
            <a:xfrm>
              <a:off x="1840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1" name="Oval 52"/>
            <p:cNvSpPr>
              <a:spLocks noChangeArrowheads="1"/>
            </p:cNvSpPr>
            <p:nvPr/>
          </p:nvSpPr>
          <p:spPr bwMode="auto">
            <a:xfrm>
              <a:off x="1811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" name="Oval 53"/>
            <p:cNvSpPr>
              <a:spLocks noChangeArrowheads="1"/>
            </p:cNvSpPr>
            <p:nvPr/>
          </p:nvSpPr>
          <p:spPr bwMode="auto">
            <a:xfrm>
              <a:off x="178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" name="Oval 54"/>
            <p:cNvSpPr>
              <a:spLocks noChangeArrowheads="1"/>
            </p:cNvSpPr>
            <p:nvPr/>
          </p:nvSpPr>
          <p:spPr bwMode="auto">
            <a:xfrm>
              <a:off x="175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" name="Oval 55"/>
            <p:cNvSpPr>
              <a:spLocks noChangeArrowheads="1"/>
            </p:cNvSpPr>
            <p:nvPr/>
          </p:nvSpPr>
          <p:spPr bwMode="auto">
            <a:xfrm>
              <a:off x="1694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" name="Oval 56"/>
            <p:cNvSpPr>
              <a:spLocks noChangeArrowheads="1"/>
            </p:cNvSpPr>
            <p:nvPr/>
          </p:nvSpPr>
          <p:spPr bwMode="auto">
            <a:xfrm>
              <a:off x="1665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6" name="Oval 57"/>
            <p:cNvSpPr>
              <a:spLocks noChangeArrowheads="1"/>
            </p:cNvSpPr>
            <p:nvPr/>
          </p:nvSpPr>
          <p:spPr bwMode="auto">
            <a:xfrm>
              <a:off x="163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7" name="Oval 58"/>
            <p:cNvSpPr>
              <a:spLocks noChangeArrowheads="1"/>
            </p:cNvSpPr>
            <p:nvPr/>
          </p:nvSpPr>
          <p:spPr bwMode="auto">
            <a:xfrm>
              <a:off x="160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" name="Oval 59"/>
            <p:cNvSpPr>
              <a:spLocks noChangeArrowheads="1"/>
            </p:cNvSpPr>
            <p:nvPr/>
          </p:nvSpPr>
          <p:spPr bwMode="auto">
            <a:xfrm>
              <a:off x="1577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" name="Oval 60"/>
            <p:cNvSpPr>
              <a:spLocks noChangeArrowheads="1"/>
            </p:cNvSpPr>
            <p:nvPr/>
          </p:nvSpPr>
          <p:spPr bwMode="auto">
            <a:xfrm>
              <a:off x="1548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" name="Oval 61"/>
            <p:cNvSpPr>
              <a:spLocks noChangeArrowheads="1"/>
            </p:cNvSpPr>
            <p:nvPr/>
          </p:nvSpPr>
          <p:spPr bwMode="auto">
            <a:xfrm>
              <a:off x="1519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1" name="Oval 62"/>
            <p:cNvSpPr>
              <a:spLocks noChangeArrowheads="1"/>
            </p:cNvSpPr>
            <p:nvPr/>
          </p:nvSpPr>
          <p:spPr bwMode="auto">
            <a:xfrm>
              <a:off x="1723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2" name="Oval 63"/>
            <p:cNvSpPr>
              <a:spLocks noChangeArrowheads="1"/>
            </p:cNvSpPr>
            <p:nvPr/>
          </p:nvSpPr>
          <p:spPr bwMode="auto">
            <a:xfrm>
              <a:off x="1840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" name="Oval 64"/>
            <p:cNvSpPr>
              <a:spLocks noChangeArrowheads="1"/>
            </p:cNvSpPr>
            <p:nvPr/>
          </p:nvSpPr>
          <p:spPr bwMode="auto">
            <a:xfrm>
              <a:off x="1811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" name="Oval 65"/>
            <p:cNvSpPr>
              <a:spLocks noChangeArrowheads="1"/>
            </p:cNvSpPr>
            <p:nvPr/>
          </p:nvSpPr>
          <p:spPr bwMode="auto">
            <a:xfrm>
              <a:off x="178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" name="Oval 66"/>
            <p:cNvSpPr>
              <a:spLocks noChangeArrowheads="1"/>
            </p:cNvSpPr>
            <p:nvPr/>
          </p:nvSpPr>
          <p:spPr bwMode="auto">
            <a:xfrm>
              <a:off x="175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6" name="Oval 67"/>
            <p:cNvSpPr>
              <a:spLocks noChangeArrowheads="1"/>
            </p:cNvSpPr>
            <p:nvPr/>
          </p:nvSpPr>
          <p:spPr bwMode="auto">
            <a:xfrm>
              <a:off x="1694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" name="Oval 68"/>
            <p:cNvSpPr>
              <a:spLocks noChangeArrowheads="1"/>
            </p:cNvSpPr>
            <p:nvPr/>
          </p:nvSpPr>
          <p:spPr bwMode="auto">
            <a:xfrm>
              <a:off x="1665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" name="Oval 69"/>
            <p:cNvSpPr>
              <a:spLocks noChangeArrowheads="1"/>
            </p:cNvSpPr>
            <p:nvPr/>
          </p:nvSpPr>
          <p:spPr bwMode="auto">
            <a:xfrm>
              <a:off x="163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" name="Oval 70"/>
            <p:cNvSpPr>
              <a:spLocks noChangeArrowheads="1"/>
            </p:cNvSpPr>
            <p:nvPr/>
          </p:nvSpPr>
          <p:spPr bwMode="auto">
            <a:xfrm>
              <a:off x="160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" name="Oval 71"/>
            <p:cNvSpPr>
              <a:spLocks noChangeArrowheads="1"/>
            </p:cNvSpPr>
            <p:nvPr/>
          </p:nvSpPr>
          <p:spPr bwMode="auto">
            <a:xfrm>
              <a:off x="1577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" name="Oval 72"/>
            <p:cNvSpPr>
              <a:spLocks noChangeArrowheads="1"/>
            </p:cNvSpPr>
            <p:nvPr/>
          </p:nvSpPr>
          <p:spPr bwMode="auto">
            <a:xfrm>
              <a:off x="1548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" name="Oval 73"/>
            <p:cNvSpPr>
              <a:spLocks noChangeArrowheads="1"/>
            </p:cNvSpPr>
            <p:nvPr/>
          </p:nvSpPr>
          <p:spPr bwMode="auto">
            <a:xfrm>
              <a:off x="1519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3" name="Oval 74"/>
            <p:cNvSpPr>
              <a:spLocks noChangeArrowheads="1"/>
            </p:cNvSpPr>
            <p:nvPr/>
          </p:nvSpPr>
          <p:spPr bwMode="auto">
            <a:xfrm>
              <a:off x="1723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" name="Oval 75"/>
            <p:cNvSpPr>
              <a:spLocks noChangeArrowheads="1"/>
            </p:cNvSpPr>
            <p:nvPr/>
          </p:nvSpPr>
          <p:spPr bwMode="auto">
            <a:xfrm>
              <a:off x="1840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" name="Oval 76"/>
            <p:cNvSpPr>
              <a:spLocks noChangeArrowheads="1"/>
            </p:cNvSpPr>
            <p:nvPr/>
          </p:nvSpPr>
          <p:spPr bwMode="auto">
            <a:xfrm>
              <a:off x="1811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" name="Oval 77"/>
            <p:cNvSpPr>
              <a:spLocks noChangeArrowheads="1"/>
            </p:cNvSpPr>
            <p:nvPr/>
          </p:nvSpPr>
          <p:spPr bwMode="auto">
            <a:xfrm>
              <a:off x="178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" name="Oval 78"/>
            <p:cNvSpPr>
              <a:spLocks noChangeArrowheads="1"/>
            </p:cNvSpPr>
            <p:nvPr/>
          </p:nvSpPr>
          <p:spPr bwMode="auto">
            <a:xfrm>
              <a:off x="175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" name="Oval 79"/>
            <p:cNvSpPr>
              <a:spLocks noChangeArrowheads="1"/>
            </p:cNvSpPr>
            <p:nvPr/>
          </p:nvSpPr>
          <p:spPr bwMode="auto">
            <a:xfrm>
              <a:off x="1694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" name="Oval 80"/>
            <p:cNvSpPr>
              <a:spLocks noChangeArrowheads="1"/>
            </p:cNvSpPr>
            <p:nvPr/>
          </p:nvSpPr>
          <p:spPr bwMode="auto">
            <a:xfrm>
              <a:off x="1665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" name="Oval 81"/>
            <p:cNvSpPr>
              <a:spLocks noChangeArrowheads="1"/>
            </p:cNvSpPr>
            <p:nvPr/>
          </p:nvSpPr>
          <p:spPr bwMode="auto">
            <a:xfrm>
              <a:off x="163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" name="Oval 82"/>
            <p:cNvSpPr>
              <a:spLocks noChangeArrowheads="1"/>
            </p:cNvSpPr>
            <p:nvPr/>
          </p:nvSpPr>
          <p:spPr bwMode="auto">
            <a:xfrm>
              <a:off x="160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" name="Oval 83"/>
            <p:cNvSpPr>
              <a:spLocks noChangeArrowheads="1"/>
            </p:cNvSpPr>
            <p:nvPr/>
          </p:nvSpPr>
          <p:spPr bwMode="auto">
            <a:xfrm>
              <a:off x="1577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" name="Oval 84"/>
            <p:cNvSpPr>
              <a:spLocks noChangeArrowheads="1"/>
            </p:cNvSpPr>
            <p:nvPr/>
          </p:nvSpPr>
          <p:spPr bwMode="auto">
            <a:xfrm>
              <a:off x="1548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" name="Oval 85"/>
            <p:cNvSpPr>
              <a:spLocks noChangeArrowheads="1"/>
            </p:cNvSpPr>
            <p:nvPr/>
          </p:nvSpPr>
          <p:spPr bwMode="auto">
            <a:xfrm>
              <a:off x="1519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" name="Oval 86"/>
            <p:cNvSpPr>
              <a:spLocks noChangeArrowheads="1"/>
            </p:cNvSpPr>
            <p:nvPr/>
          </p:nvSpPr>
          <p:spPr bwMode="auto">
            <a:xfrm>
              <a:off x="1723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" name="Oval 87"/>
            <p:cNvSpPr>
              <a:spLocks noChangeArrowheads="1"/>
            </p:cNvSpPr>
            <p:nvPr/>
          </p:nvSpPr>
          <p:spPr bwMode="auto">
            <a:xfrm>
              <a:off x="1840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" name="Oval 88"/>
            <p:cNvSpPr>
              <a:spLocks noChangeArrowheads="1"/>
            </p:cNvSpPr>
            <p:nvPr/>
          </p:nvSpPr>
          <p:spPr bwMode="auto">
            <a:xfrm>
              <a:off x="1811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" name="Oval 89"/>
            <p:cNvSpPr>
              <a:spLocks noChangeArrowheads="1"/>
            </p:cNvSpPr>
            <p:nvPr/>
          </p:nvSpPr>
          <p:spPr bwMode="auto">
            <a:xfrm>
              <a:off x="178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" name="Oval 90"/>
            <p:cNvSpPr>
              <a:spLocks noChangeArrowheads="1"/>
            </p:cNvSpPr>
            <p:nvPr/>
          </p:nvSpPr>
          <p:spPr bwMode="auto">
            <a:xfrm>
              <a:off x="175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" name="Oval 91"/>
            <p:cNvSpPr>
              <a:spLocks noChangeArrowheads="1"/>
            </p:cNvSpPr>
            <p:nvPr/>
          </p:nvSpPr>
          <p:spPr bwMode="auto">
            <a:xfrm>
              <a:off x="1694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" name="Oval 92"/>
            <p:cNvSpPr>
              <a:spLocks noChangeArrowheads="1"/>
            </p:cNvSpPr>
            <p:nvPr/>
          </p:nvSpPr>
          <p:spPr bwMode="auto">
            <a:xfrm>
              <a:off x="1665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" name="Oval 93"/>
            <p:cNvSpPr>
              <a:spLocks noChangeArrowheads="1"/>
            </p:cNvSpPr>
            <p:nvPr/>
          </p:nvSpPr>
          <p:spPr bwMode="auto">
            <a:xfrm>
              <a:off x="163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" name="Oval 94"/>
            <p:cNvSpPr>
              <a:spLocks noChangeArrowheads="1"/>
            </p:cNvSpPr>
            <p:nvPr/>
          </p:nvSpPr>
          <p:spPr bwMode="auto">
            <a:xfrm>
              <a:off x="160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" name="Oval 95"/>
            <p:cNvSpPr>
              <a:spLocks noChangeArrowheads="1"/>
            </p:cNvSpPr>
            <p:nvPr/>
          </p:nvSpPr>
          <p:spPr bwMode="auto">
            <a:xfrm>
              <a:off x="1577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" name="Oval 96"/>
            <p:cNvSpPr>
              <a:spLocks noChangeArrowheads="1"/>
            </p:cNvSpPr>
            <p:nvPr/>
          </p:nvSpPr>
          <p:spPr bwMode="auto">
            <a:xfrm>
              <a:off x="1548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" name="Oval 97"/>
            <p:cNvSpPr>
              <a:spLocks noChangeArrowheads="1"/>
            </p:cNvSpPr>
            <p:nvPr/>
          </p:nvSpPr>
          <p:spPr bwMode="auto">
            <a:xfrm>
              <a:off x="1519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" name="Oval 98"/>
            <p:cNvSpPr>
              <a:spLocks noChangeArrowheads="1"/>
            </p:cNvSpPr>
            <p:nvPr/>
          </p:nvSpPr>
          <p:spPr bwMode="auto">
            <a:xfrm>
              <a:off x="1723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38" name="Group 1"/>
          <p:cNvGrpSpPr>
            <a:grpSpLocks/>
          </p:cNvGrpSpPr>
          <p:nvPr/>
        </p:nvGrpSpPr>
        <p:grpSpPr bwMode="auto">
          <a:xfrm>
            <a:off x="4746291" y="4822385"/>
            <a:ext cx="574675" cy="412750"/>
            <a:chOff x="1513" y="425"/>
            <a:chExt cx="362" cy="260"/>
          </a:xfrm>
        </p:grpSpPr>
        <p:sp>
          <p:nvSpPr>
            <p:cNvPr id="639" name="AutoShape 2"/>
            <p:cNvSpPr>
              <a:spLocks noChangeArrowheads="1"/>
            </p:cNvSpPr>
            <p:nvPr/>
          </p:nvSpPr>
          <p:spPr bwMode="auto">
            <a:xfrm>
              <a:off x="1513" y="425"/>
              <a:ext cx="362" cy="26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" name="Oval 3"/>
            <p:cNvSpPr>
              <a:spLocks noChangeArrowheads="1"/>
            </p:cNvSpPr>
            <p:nvPr/>
          </p:nvSpPr>
          <p:spPr bwMode="auto">
            <a:xfrm>
              <a:off x="1840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" name="Oval 4"/>
            <p:cNvSpPr>
              <a:spLocks noChangeArrowheads="1"/>
            </p:cNvSpPr>
            <p:nvPr/>
          </p:nvSpPr>
          <p:spPr bwMode="auto">
            <a:xfrm>
              <a:off x="1811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2" name="Oval 5"/>
            <p:cNvSpPr>
              <a:spLocks noChangeArrowheads="1"/>
            </p:cNvSpPr>
            <p:nvPr/>
          </p:nvSpPr>
          <p:spPr bwMode="auto">
            <a:xfrm>
              <a:off x="178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3" name="Oval 6"/>
            <p:cNvSpPr>
              <a:spLocks noChangeArrowheads="1"/>
            </p:cNvSpPr>
            <p:nvPr/>
          </p:nvSpPr>
          <p:spPr bwMode="auto">
            <a:xfrm>
              <a:off x="175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" name="Oval 7"/>
            <p:cNvSpPr>
              <a:spLocks noChangeArrowheads="1"/>
            </p:cNvSpPr>
            <p:nvPr/>
          </p:nvSpPr>
          <p:spPr bwMode="auto">
            <a:xfrm>
              <a:off x="1694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" name="Oval 8"/>
            <p:cNvSpPr>
              <a:spLocks noChangeArrowheads="1"/>
            </p:cNvSpPr>
            <p:nvPr/>
          </p:nvSpPr>
          <p:spPr bwMode="auto">
            <a:xfrm>
              <a:off x="1665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" name="Oval 9"/>
            <p:cNvSpPr>
              <a:spLocks noChangeArrowheads="1"/>
            </p:cNvSpPr>
            <p:nvPr/>
          </p:nvSpPr>
          <p:spPr bwMode="auto">
            <a:xfrm>
              <a:off x="163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" name="Oval 10"/>
            <p:cNvSpPr>
              <a:spLocks noChangeArrowheads="1"/>
            </p:cNvSpPr>
            <p:nvPr/>
          </p:nvSpPr>
          <p:spPr bwMode="auto">
            <a:xfrm>
              <a:off x="160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" name="Oval 11"/>
            <p:cNvSpPr>
              <a:spLocks noChangeArrowheads="1"/>
            </p:cNvSpPr>
            <p:nvPr/>
          </p:nvSpPr>
          <p:spPr bwMode="auto">
            <a:xfrm>
              <a:off x="1577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9" name="Oval 12"/>
            <p:cNvSpPr>
              <a:spLocks noChangeArrowheads="1"/>
            </p:cNvSpPr>
            <p:nvPr/>
          </p:nvSpPr>
          <p:spPr bwMode="auto">
            <a:xfrm>
              <a:off x="1548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0" name="Oval 13"/>
            <p:cNvSpPr>
              <a:spLocks noChangeArrowheads="1"/>
            </p:cNvSpPr>
            <p:nvPr/>
          </p:nvSpPr>
          <p:spPr bwMode="auto">
            <a:xfrm>
              <a:off x="1519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1" name="Oval 14"/>
            <p:cNvSpPr>
              <a:spLocks noChangeArrowheads="1"/>
            </p:cNvSpPr>
            <p:nvPr/>
          </p:nvSpPr>
          <p:spPr bwMode="auto">
            <a:xfrm>
              <a:off x="1723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" name="Oval 15"/>
            <p:cNvSpPr>
              <a:spLocks noChangeArrowheads="1"/>
            </p:cNvSpPr>
            <p:nvPr/>
          </p:nvSpPr>
          <p:spPr bwMode="auto">
            <a:xfrm>
              <a:off x="1840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3" name="Oval 16"/>
            <p:cNvSpPr>
              <a:spLocks noChangeArrowheads="1"/>
            </p:cNvSpPr>
            <p:nvPr/>
          </p:nvSpPr>
          <p:spPr bwMode="auto">
            <a:xfrm>
              <a:off x="1811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4" name="Oval 17"/>
            <p:cNvSpPr>
              <a:spLocks noChangeArrowheads="1"/>
            </p:cNvSpPr>
            <p:nvPr/>
          </p:nvSpPr>
          <p:spPr bwMode="auto">
            <a:xfrm>
              <a:off x="178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" name="Oval 18"/>
            <p:cNvSpPr>
              <a:spLocks noChangeArrowheads="1"/>
            </p:cNvSpPr>
            <p:nvPr/>
          </p:nvSpPr>
          <p:spPr bwMode="auto">
            <a:xfrm>
              <a:off x="175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" name="Oval 19"/>
            <p:cNvSpPr>
              <a:spLocks noChangeArrowheads="1"/>
            </p:cNvSpPr>
            <p:nvPr/>
          </p:nvSpPr>
          <p:spPr bwMode="auto">
            <a:xfrm>
              <a:off x="1694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" name="Oval 20"/>
            <p:cNvSpPr>
              <a:spLocks noChangeArrowheads="1"/>
            </p:cNvSpPr>
            <p:nvPr/>
          </p:nvSpPr>
          <p:spPr bwMode="auto">
            <a:xfrm>
              <a:off x="1665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8" name="Oval 21"/>
            <p:cNvSpPr>
              <a:spLocks noChangeArrowheads="1"/>
            </p:cNvSpPr>
            <p:nvPr/>
          </p:nvSpPr>
          <p:spPr bwMode="auto">
            <a:xfrm>
              <a:off x="163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9" name="Oval 22"/>
            <p:cNvSpPr>
              <a:spLocks noChangeArrowheads="1"/>
            </p:cNvSpPr>
            <p:nvPr/>
          </p:nvSpPr>
          <p:spPr bwMode="auto">
            <a:xfrm>
              <a:off x="160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" name="Oval 23"/>
            <p:cNvSpPr>
              <a:spLocks noChangeArrowheads="1"/>
            </p:cNvSpPr>
            <p:nvPr/>
          </p:nvSpPr>
          <p:spPr bwMode="auto">
            <a:xfrm>
              <a:off x="1577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" name="Oval 24"/>
            <p:cNvSpPr>
              <a:spLocks noChangeArrowheads="1"/>
            </p:cNvSpPr>
            <p:nvPr/>
          </p:nvSpPr>
          <p:spPr bwMode="auto">
            <a:xfrm>
              <a:off x="1548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" name="Oval 25"/>
            <p:cNvSpPr>
              <a:spLocks noChangeArrowheads="1"/>
            </p:cNvSpPr>
            <p:nvPr/>
          </p:nvSpPr>
          <p:spPr bwMode="auto">
            <a:xfrm>
              <a:off x="1519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" name="Oval 26"/>
            <p:cNvSpPr>
              <a:spLocks noChangeArrowheads="1"/>
            </p:cNvSpPr>
            <p:nvPr/>
          </p:nvSpPr>
          <p:spPr bwMode="auto">
            <a:xfrm>
              <a:off x="1723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4" name="Oval 27"/>
            <p:cNvSpPr>
              <a:spLocks noChangeArrowheads="1"/>
            </p:cNvSpPr>
            <p:nvPr/>
          </p:nvSpPr>
          <p:spPr bwMode="auto">
            <a:xfrm>
              <a:off x="1840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" name="Oval 28"/>
            <p:cNvSpPr>
              <a:spLocks noChangeArrowheads="1"/>
            </p:cNvSpPr>
            <p:nvPr/>
          </p:nvSpPr>
          <p:spPr bwMode="auto">
            <a:xfrm>
              <a:off x="1811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" name="Oval 29"/>
            <p:cNvSpPr>
              <a:spLocks noChangeArrowheads="1"/>
            </p:cNvSpPr>
            <p:nvPr/>
          </p:nvSpPr>
          <p:spPr bwMode="auto">
            <a:xfrm>
              <a:off x="178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7" name="Oval 30"/>
            <p:cNvSpPr>
              <a:spLocks noChangeArrowheads="1"/>
            </p:cNvSpPr>
            <p:nvPr/>
          </p:nvSpPr>
          <p:spPr bwMode="auto">
            <a:xfrm>
              <a:off x="175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8" name="Oval 31"/>
            <p:cNvSpPr>
              <a:spLocks noChangeArrowheads="1"/>
            </p:cNvSpPr>
            <p:nvPr/>
          </p:nvSpPr>
          <p:spPr bwMode="auto">
            <a:xfrm>
              <a:off x="1694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" name="Oval 32"/>
            <p:cNvSpPr>
              <a:spLocks noChangeArrowheads="1"/>
            </p:cNvSpPr>
            <p:nvPr/>
          </p:nvSpPr>
          <p:spPr bwMode="auto">
            <a:xfrm>
              <a:off x="1665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0" name="Oval 33"/>
            <p:cNvSpPr>
              <a:spLocks noChangeArrowheads="1"/>
            </p:cNvSpPr>
            <p:nvPr/>
          </p:nvSpPr>
          <p:spPr bwMode="auto">
            <a:xfrm>
              <a:off x="163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1" name="Oval 34"/>
            <p:cNvSpPr>
              <a:spLocks noChangeArrowheads="1"/>
            </p:cNvSpPr>
            <p:nvPr/>
          </p:nvSpPr>
          <p:spPr bwMode="auto">
            <a:xfrm>
              <a:off x="160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2" name="Oval 35"/>
            <p:cNvSpPr>
              <a:spLocks noChangeArrowheads="1"/>
            </p:cNvSpPr>
            <p:nvPr/>
          </p:nvSpPr>
          <p:spPr bwMode="auto">
            <a:xfrm>
              <a:off x="1577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" name="Oval 36"/>
            <p:cNvSpPr>
              <a:spLocks noChangeArrowheads="1"/>
            </p:cNvSpPr>
            <p:nvPr/>
          </p:nvSpPr>
          <p:spPr bwMode="auto">
            <a:xfrm>
              <a:off x="1548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" name="Oval 37"/>
            <p:cNvSpPr>
              <a:spLocks noChangeArrowheads="1"/>
            </p:cNvSpPr>
            <p:nvPr/>
          </p:nvSpPr>
          <p:spPr bwMode="auto">
            <a:xfrm>
              <a:off x="1519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" name="Oval 38"/>
            <p:cNvSpPr>
              <a:spLocks noChangeArrowheads="1"/>
            </p:cNvSpPr>
            <p:nvPr/>
          </p:nvSpPr>
          <p:spPr bwMode="auto">
            <a:xfrm>
              <a:off x="1723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" name="Oval 39"/>
            <p:cNvSpPr>
              <a:spLocks noChangeArrowheads="1"/>
            </p:cNvSpPr>
            <p:nvPr/>
          </p:nvSpPr>
          <p:spPr bwMode="auto">
            <a:xfrm>
              <a:off x="1840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" name="Oval 40"/>
            <p:cNvSpPr>
              <a:spLocks noChangeArrowheads="1"/>
            </p:cNvSpPr>
            <p:nvPr/>
          </p:nvSpPr>
          <p:spPr bwMode="auto">
            <a:xfrm>
              <a:off x="1811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8" name="Oval 41"/>
            <p:cNvSpPr>
              <a:spLocks noChangeArrowheads="1"/>
            </p:cNvSpPr>
            <p:nvPr/>
          </p:nvSpPr>
          <p:spPr bwMode="auto">
            <a:xfrm>
              <a:off x="178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9" name="Oval 42"/>
            <p:cNvSpPr>
              <a:spLocks noChangeArrowheads="1"/>
            </p:cNvSpPr>
            <p:nvPr/>
          </p:nvSpPr>
          <p:spPr bwMode="auto">
            <a:xfrm>
              <a:off x="175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0" name="Oval 43"/>
            <p:cNvSpPr>
              <a:spLocks noChangeArrowheads="1"/>
            </p:cNvSpPr>
            <p:nvPr/>
          </p:nvSpPr>
          <p:spPr bwMode="auto">
            <a:xfrm>
              <a:off x="1694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1" name="Oval 44"/>
            <p:cNvSpPr>
              <a:spLocks noChangeArrowheads="1"/>
            </p:cNvSpPr>
            <p:nvPr/>
          </p:nvSpPr>
          <p:spPr bwMode="auto">
            <a:xfrm>
              <a:off x="1665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2" name="Oval 45"/>
            <p:cNvSpPr>
              <a:spLocks noChangeArrowheads="1"/>
            </p:cNvSpPr>
            <p:nvPr/>
          </p:nvSpPr>
          <p:spPr bwMode="auto">
            <a:xfrm>
              <a:off x="163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3" name="Oval 46"/>
            <p:cNvSpPr>
              <a:spLocks noChangeArrowheads="1"/>
            </p:cNvSpPr>
            <p:nvPr/>
          </p:nvSpPr>
          <p:spPr bwMode="auto">
            <a:xfrm>
              <a:off x="160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" name="Oval 47"/>
            <p:cNvSpPr>
              <a:spLocks noChangeArrowheads="1"/>
            </p:cNvSpPr>
            <p:nvPr/>
          </p:nvSpPr>
          <p:spPr bwMode="auto">
            <a:xfrm>
              <a:off x="1577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" name="Oval 48"/>
            <p:cNvSpPr>
              <a:spLocks noChangeArrowheads="1"/>
            </p:cNvSpPr>
            <p:nvPr/>
          </p:nvSpPr>
          <p:spPr bwMode="auto">
            <a:xfrm>
              <a:off x="1548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" name="Oval 49"/>
            <p:cNvSpPr>
              <a:spLocks noChangeArrowheads="1"/>
            </p:cNvSpPr>
            <p:nvPr/>
          </p:nvSpPr>
          <p:spPr bwMode="auto">
            <a:xfrm>
              <a:off x="1519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" name="Oval 50"/>
            <p:cNvSpPr>
              <a:spLocks noChangeArrowheads="1"/>
            </p:cNvSpPr>
            <p:nvPr/>
          </p:nvSpPr>
          <p:spPr bwMode="auto">
            <a:xfrm>
              <a:off x="1723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8" name="Oval 51"/>
            <p:cNvSpPr>
              <a:spLocks noChangeArrowheads="1"/>
            </p:cNvSpPr>
            <p:nvPr/>
          </p:nvSpPr>
          <p:spPr bwMode="auto">
            <a:xfrm>
              <a:off x="1840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" name="Oval 52"/>
            <p:cNvSpPr>
              <a:spLocks noChangeArrowheads="1"/>
            </p:cNvSpPr>
            <p:nvPr/>
          </p:nvSpPr>
          <p:spPr bwMode="auto">
            <a:xfrm>
              <a:off x="1811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0" name="Oval 53"/>
            <p:cNvSpPr>
              <a:spLocks noChangeArrowheads="1"/>
            </p:cNvSpPr>
            <p:nvPr/>
          </p:nvSpPr>
          <p:spPr bwMode="auto">
            <a:xfrm>
              <a:off x="178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" name="Oval 54"/>
            <p:cNvSpPr>
              <a:spLocks noChangeArrowheads="1"/>
            </p:cNvSpPr>
            <p:nvPr/>
          </p:nvSpPr>
          <p:spPr bwMode="auto">
            <a:xfrm>
              <a:off x="175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2" name="Oval 55"/>
            <p:cNvSpPr>
              <a:spLocks noChangeArrowheads="1"/>
            </p:cNvSpPr>
            <p:nvPr/>
          </p:nvSpPr>
          <p:spPr bwMode="auto">
            <a:xfrm>
              <a:off x="1694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3" name="Oval 56"/>
            <p:cNvSpPr>
              <a:spLocks noChangeArrowheads="1"/>
            </p:cNvSpPr>
            <p:nvPr/>
          </p:nvSpPr>
          <p:spPr bwMode="auto">
            <a:xfrm>
              <a:off x="1665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4" name="Oval 57"/>
            <p:cNvSpPr>
              <a:spLocks noChangeArrowheads="1"/>
            </p:cNvSpPr>
            <p:nvPr/>
          </p:nvSpPr>
          <p:spPr bwMode="auto">
            <a:xfrm>
              <a:off x="163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" name="Oval 58"/>
            <p:cNvSpPr>
              <a:spLocks noChangeArrowheads="1"/>
            </p:cNvSpPr>
            <p:nvPr/>
          </p:nvSpPr>
          <p:spPr bwMode="auto">
            <a:xfrm>
              <a:off x="160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" name="Oval 59"/>
            <p:cNvSpPr>
              <a:spLocks noChangeArrowheads="1"/>
            </p:cNvSpPr>
            <p:nvPr/>
          </p:nvSpPr>
          <p:spPr bwMode="auto">
            <a:xfrm>
              <a:off x="1577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" name="Oval 60"/>
            <p:cNvSpPr>
              <a:spLocks noChangeArrowheads="1"/>
            </p:cNvSpPr>
            <p:nvPr/>
          </p:nvSpPr>
          <p:spPr bwMode="auto">
            <a:xfrm>
              <a:off x="1548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8" name="Oval 61"/>
            <p:cNvSpPr>
              <a:spLocks noChangeArrowheads="1"/>
            </p:cNvSpPr>
            <p:nvPr/>
          </p:nvSpPr>
          <p:spPr bwMode="auto">
            <a:xfrm>
              <a:off x="1519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" name="Oval 62"/>
            <p:cNvSpPr>
              <a:spLocks noChangeArrowheads="1"/>
            </p:cNvSpPr>
            <p:nvPr/>
          </p:nvSpPr>
          <p:spPr bwMode="auto">
            <a:xfrm>
              <a:off x="1723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" name="Oval 63"/>
            <p:cNvSpPr>
              <a:spLocks noChangeArrowheads="1"/>
            </p:cNvSpPr>
            <p:nvPr/>
          </p:nvSpPr>
          <p:spPr bwMode="auto">
            <a:xfrm>
              <a:off x="1840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" name="Oval 64"/>
            <p:cNvSpPr>
              <a:spLocks noChangeArrowheads="1"/>
            </p:cNvSpPr>
            <p:nvPr/>
          </p:nvSpPr>
          <p:spPr bwMode="auto">
            <a:xfrm>
              <a:off x="1811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" name="Oval 65"/>
            <p:cNvSpPr>
              <a:spLocks noChangeArrowheads="1"/>
            </p:cNvSpPr>
            <p:nvPr/>
          </p:nvSpPr>
          <p:spPr bwMode="auto">
            <a:xfrm>
              <a:off x="178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3" name="Oval 66"/>
            <p:cNvSpPr>
              <a:spLocks noChangeArrowheads="1"/>
            </p:cNvSpPr>
            <p:nvPr/>
          </p:nvSpPr>
          <p:spPr bwMode="auto">
            <a:xfrm>
              <a:off x="175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" name="Oval 67"/>
            <p:cNvSpPr>
              <a:spLocks noChangeArrowheads="1"/>
            </p:cNvSpPr>
            <p:nvPr/>
          </p:nvSpPr>
          <p:spPr bwMode="auto">
            <a:xfrm>
              <a:off x="1694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" name="Oval 68"/>
            <p:cNvSpPr>
              <a:spLocks noChangeArrowheads="1"/>
            </p:cNvSpPr>
            <p:nvPr/>
          </p:nvSpPr>
          <p:spPr bwMode="auto">
            <a:xfrm>
              <a:off x="1665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" name="Oval 69"/>
            <p:cNvSpPr>
              <a:spLocks noChangeArrowheads="1"/>
            </p:cNvSpPr>
            <p:nvPr/>
          </p:nvSpPr>
          <p:spPr bwMode="auto">
            <a:xfrm>
              <a:off x="163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" name="Oval 70"/>
            <p:cNvSpPr>
              <a:spLocks noChangeArrowheads="1"/>
            </p:cNvSpPr>
            <p:nvPr/>
          </p:nvSpPr>
          <p:spPr bwMode="auto">
            <a:xfrm>
              <a:off x="160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" name="Oval 71"/>
            <p:cNvSpPr>
              <a:spLocks noChangeArrowheads="1"/>
            </p:cNvSpPr>
            <p:nvPr/>
          </p:nvSpPr>
          <p:spPr bwMode="auto">
            <a:xfrm>
              <a:off x="1577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" name="Oval 72"/>
            <p:cNvSpPr>
              <a:spLocks noChangeArrowheads="1"/>
            </p:cNvSpPr>
            <p:nvPr/>
          </p:nvSpPr>
          <p:spPr bwMode="auto">
            <a:xfrm>
              <a:off x="1548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" name="Oval 73"/>
            <p:cNvSpPr>
              <a:spLocks noChangeArrowheads="1"/>
            </p:cNvSpPr>
            <p:nvPr/>
          </p:nvSpPr>
          <p:spPr bwMode="auto">
            <a:xfrm>
              <a:off x="1519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" name="Oval 74"/>
            <p:cNvSpPr>
              <a:spLocks noChangeArrowheads="1"/>
            </p:cNvSpPr>
            <p:nvPr/>
          </p:nvSpPr>
          <p:spPr bwMode="auto">
            <a:xfrm>
              <a:off x="1723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" name="Oval 75"/>
            <p:cNvSpPr>
              <a:spLocks noChangeArrowheads="1"/>
            </p:cNvSpPr>
            <p:nvPr/>
          </p:nvSpPr>
          <p:spPr bwMode="auto">
            <a:xfrm>
              <a:off x="1840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3" name="Oval 76"/>
            <p:cNvSpPr>
              <a:spLocks noChangeArrowheads="1"/>
            </p:cNvSpPr>
            <p:nvPr/>
          </p:nvSpPr>
          <p:spPr bwMode="auto">
            <a:xfrm>
              <a:off x="1811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4" name="Oval 77"/>
            <p:cNvSpPr>
              <a:spLocks noChangeArrowheads="1"/>
            </p:cNvSpPr>
            <p:nvPr/>
          </p:nvSpPr>
          <p:spPr bwMode="auto">
            <a:xfrm>
              <a:off x="178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5" name="Oval 78"/>
            <p:cNvSpPr>
              <a:spLocks noChangeArrowheads="1"/>
            </p:cNvSpPr>
            <p:nvPr/>
          </p:nvSpPr>
          <p:spPr bwMode="auto">
            <a:xfrm>
              <a:off x="175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" name="Oval 79"/>
            <p:cNvSpPr>
              <a:spLocks noChangeArrowheads="1"/>
            </p:cNvSpPr>
            <p:nvPr/>
          </p:nvSpPr>
          <p:spPr bwMode="auto">
            <a:xfrm>
              <a:off x="1694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" name="Oval 80"/>
            <p:cNvSpPr>
              <a:spLocks noChangeArrowheads="1"/>
            </p:cNvSpPr>
            <p:nvPr/>
          </p:nvSpPr>
          <p:spPr bwMode="auto">
            <a:xfrm>
              <a:off x="1665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" name="Oval 81"/>
            <p:cNvSpPr>
              <a:spLocks noChangeArrowheads="1"/>
            </p:cNvSpPr>
            <p:nvPr/>
          </p:nvSpPr>
          <p:spPr bwMode="auto">
            <a:xfrm>
              <a:off x="163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" name="Oval 82"/>
            <p:cNvSpPr>
              <a:spLocks noChangeArrowheads="1"/>
            </p:cNvSpPr>
            <p:nvPr/>
          </p:nvSpPr>
          <p:spPr bwMode="auto">
            <a:xfrm>
              <a:off x="160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" name="Oval 83"/>
            <p:cNvSpPr>
              <a:spLocks noChangeArrowheads="1"/>
            </p:cNvSpPr>
            <p:nvPr/>
          </p:nvSpPr>
          <p:spPr bwMode="auto">
            <a:xfrm>
              <a:off x="1577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" name="Oval 84"/>
            <p:cNvSpPr>
              <a:spLocks noChangeArrowheads="1"/>
            </p:cNvSpPr>
            <p:nvPr/>
          </p:nvSpPr>
          <p:spPr bwMode="auto">
            <a:xfrm>
              <a:off x="1548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" name="Oval 85"/>
            <p:cNvSpPr>
              <a:spLocks noChangeArrowheads="1"/>
            </p:cNvSpPr>
            <p:nvPr/>
          </p:nvSpPr>
          <p:spPr bwMode="auto">
            <a:xfrm>
              <a:off x="1519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" name="Oval 86"/>
            <p:cNvSpPr>
              <a:spLocks noChangeArrowheads="1"/>
            </p:cNvSpPr>
            <p:nvPr/>
          </p:nvSpPr>
          <p:spPr bwMode="auto">
            <a:xfrm>
              <a:off x="1723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" name="Oval 87"/>
            <p:cNvSpPr>
              <a:spLocks noChangeArrowheads="1"/>
            </p:cNvSpPr>
            <p:nvPr/>
          </p:nvSpPr>
          <p:spPr bwMode="auto">
            <a:xfrm>
              <a:off x="1840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" name="Oval 88"/>
            <p:cNvSpPr>
              <a:spLocks noChangeArrowheads="1"/>
            </p:cNvSpPr>
            <p:nvPr/>
          </p:nvSpPr>
          <p:spPr bwMode="auto">
            <a:xfrm>
              <a:off x="1811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" name="Oval 89"/>
            <p:cNvSpPr>
              <a:spLocks noChangeArrowheads="1"/>
            </p:cNvSpPr>
            <p:nvPr/>
          </p:nvSpPr>
          <p:spPr bwMode="auto">
            <a:xfrm>
              <a:off x="178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" name="Oval 90"/>
            <p:cNvSpPr>
              <a:spLocks noChangeArrowheads="1"/>
            </p:cNvSpPr>
            <p:nvPr/>
          </p:nvSpPr>
          <p:spPr bwMode="auto">
            <a:xfrm>
              <a:off x="175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" name="Oval 91"/>
            <p:cNvSpPr>
              <a:spLocks noChangeArrowheads="1"/>
            </p:cNvSpPr>
            <p:nvPr/>
          </p:nvSpPr>
          <p:spPr bwMode="auto">
            <a:xfrm>
              <a:off x="1694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9" name="Oval 92"/>
            <p:cNvSpPr>
              <a:spLocks noChangeArrowheads="1"/>
            </p:cNvSpPr>
            <p:nvPr/>
          </p:nvSpPr>
          <p:spPr bwMode="auto">
            <a:xfrm>
              <a:off x="1665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" name="Oval 93"/>
            <p:cNvSpPr>
              <a:spLocks noChangeArrowheads="1"/>
            </p:cNvSpPr>
            <p:nvPr/>
          </p:nvSpPr>
          <p:spPr bwMode="auto">
            <a:xfrm>
              <a:off x="163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" name="Oval 94"/>
            <p:cNvSpPr>
              <a:spLocks noChangeArrowheads="1"/>
            </p:cNvSpPr>
            <p:nvPr/>
          </p:nvSpPr>
          <p:spPr bwMode="auto">
            <a:xfrm>
              <a:off x="160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2" name="Oval 95"/>
            <p:cNvSpPr>
              <a:spLocks noChangeArrowheads="1"/>
            </p:cNvSpPr>
            <p:nvPr/>
          </p:nvSpPr>
          <p:spPr bwMode="auto">
            <a:xfrm>
              <a:off x="1577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3" name="Oval 96"/>
            <p:cNvSpPr>
              <a:spLocks noChangeArrowheads="1"/>
            </p:cNvSpPr>
            <p:nvPr/>
          </p:nvSpPr>
          <p:spPr bwMode="auto">
            <a:xfrm>
              <a:off x="1548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4" name="Oval 97"/>
            <p:cNvSpPr>
              <a:spLocks noChangeArrowheads="1"/>
            </p:cNvSpPr>
            <p:nvPr/>
          </p:nvSpPr>
          <p:spPr bwMode="auto">
            <a:xfrm>
              <a:off x="1519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" name="Oval 98"/>
            <p:cNvSpPr>
              <a:spLocks noChangeArrowheads="1"/>
            </p:cNvSpPr>
            <p:nvPr/>
          </p:nvSpPr>
          <p:spPr bwMode="auto">
            <a:xfrm>
              <a:off x="1723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7" name="Down Arrow 736"/>
          <p:cNvSpPr/>
          <p:nvPr/>
        </p:nvSpPr>
        <p:spPr bwMode="auto">
          <a:xfrm rot="16200000">
            <a:off x="5536990" y="4868361"/>
            <a:ext cx="144016" cy="360040"/>
          </a:xfrm>
          <a:prstGeom prst="downArrow">
            <a:avLst>
              <a:gd name="adj1" fmla="val 50000"/>
              <a:gd name="adj2" fmla="val 6763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sp>
        <p:nvSpPr>
          <p:cNvPr id="738" name="Text Box 324"/>
          <p:cNvSpPr txBox="1">
            <a:spLocks noChangeArrowheads="1"/>
          </p:cNvSpPr>
          <p:nvPr/>
        </p:nvSpPr>
        <p:spPr bwMode="auto">
          <a:xfrm>
            <a:off x="4684033" y="4418542"/>
            <a:ext cx="1986384" cy="473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b="1" dirty="0" smtClean="0">
                <a:solidFill>
                  <a:srgbClr val="000000"/>
                </a:solidFill>
              </a:rPr>
              <a:t>Stain</a:t>
            </a:r>
            <a:r>
              <a:rPr lang="en-GB" sz="1000" dirty="0" smtClean="0">
                <a:solidFill>
                  <a:srgbClr val="000000"/>
                </a:solidFill>
              </a:rPr>
              <a:t>: methylene blue</a:t>
            </a:r>
          </a:p>
          <a:p>
            <a:r>
              <a:rPr lang="en-GB" sz="1000" dirty="0" smtClean="0">
                <a:solidFill>
                  <a:srgbClr val="000000"/>
                </a:solidFill>
              </a:rPr>
              <a:t>(no drugs)</a:t>
            </a:r>
            <a:endParaRPr lang="en-GB" sz="1000" dirty="0">
              <a:solidFill>
                <a:srgbClr val="000000"/>
              </a:solidFill>
            </a:endParaRPr>
          </a:p>
        </p:txBody>
      </p:sp>
      <p:pic>
        <p:nvPicPr>
          <p:cNvPr id="739" name="Picture 738" descr="sml_meth_blue_top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729" y="4831740"/>
            <a:ext cx="576064" cy="387691"/>
          </a:xfrm>
          <a:prstGeom prst="rect">
            <a:avLst/>
          </a:prstGeom>
        </p:spPr>
      </p:pic>
      <p:pic>
        <p:nvPicPr>
          <p:cNvPr id="740" name="Picture 739" descr="fragment_meth_blue_top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480" y="4859391"/>
            <a:ext cx="827510" cy="330294"/>
          </a:xfrm>
          <a:prstGeom prst="rect">
            <a:avLst/>
          </a:prstGeom>
        </p:spPr>
      </p:pic>
      <p:sp>
        <p:nvSpPr>
          <p:cNvPr id="741" name="Text Box 324"/>
          <p:cNvSpPr txBox="1">
            <a:spLocks noChangeArrowheads="1"/>
          </p:cNvSpPr>
          <p:nvPr/>
        </p:nvSpPr>
        <p:spPr bwMode="auto">
          <a:xfrm>
            <a:off x="6728824" y="5147423"/>
            <a:ext cx="1224136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low  med  high</a:t>
            </a:r>
          </a:p>
        </p:txBody>
      </p:sp>
      <p:cxnSp>
        <p:nvCxnSpPr>
          <p:cNvPr id="742" name="Straight Connector 741"/>
          <p:cNvCxnSpPr/>
          <p:nvPr/>
        </p:nvCxnSpPr>
        <p:spPr bwMode="auto">
          <a:xfrm flipV="1">
            <a:off x="6494976" y="4881671"/>
            <a:ext cx="360040" cy="14401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43" name="Straight Connector 742"/>
          <p:cNvCxnSpPr/>
          <p:nvPr/>
        </p:nvCxnSpPr>
        <p:spPr bwMode="auto">
          <a:xfrm>
            <a:off x="6494976" y="5025687"/>
            <a:ext cx="360040" cy="14401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44" name="Text Box 324"/>
          <p:cNvSpPr txBox="1">
            <a:spLocks noChangeArrowheads="1"/>
          </p:cNvSpPr>
          <p:nvPr/>
        </p:nvSpPr>
        <p:spPr bwMode="auto">
          <a:xfrm>
            <a:off x="3041790" y="4268258"/>
            <a:ext cx="866598" cy="509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b="1" dirty="0" smtClean="0">
                <a:solidFill>
                  <a:srgbClr val="000000"/>
                </a:solidFill>
              </a:rPr>
              <a:t>Archive</a:t>
            </a:r>
            <a:r>
              <a:rPr lang="en-GB" sz="1000" dirty="0" smtClean="0">
                <a:solidFill>
                  <a:srgbClr val="000000"/>
                </a:solidFill>
              </a:rPr>
              <a:t>: To matrix tubes</a:t>
            </a:r>
          </a:p>
          <a:p>
            <a:r>
              <a:rPr lang="en-GB" sz="1000" dirty="0" smtClean="0">
                <a:solidFill>
                  <a:srgbClr val="000000"/>
                </a:solidFill>
              </a:rPr>
              <a:t>(no drugs)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746" name="Text Box 324"/>
          <p:cNvSpPr txBox="1">
            <a:spLocks noChangeArrowheads="1"/>
          </p:cNvSpPr>
          <p:nvPr/>
        </p:nvSpPr>
        <p:spPr bwMode="auto">
          <a:xfrm>
            <a:off x="3903182" y="4418542"/>
            <a:ext cx="792088" cy="35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b="1" dirty="0" smtClean="0">
                <a:solidFill>
                  <a:srgbClr val="000000"/>
                </a:solidFill>
              </a:rPr>
              <a:t>QC</a:t>
            </a:r>
            <a:r>
              <a:rPr lang="en-GB" sz="1000" dirty="0" smtClean="0">
                <a:solidFill>
                  <a:srgbClr val="000000"/>
                </a:solidFill>
              </a:rPr>
              <a:t>: Control (no drugs)</a:t>
            </a:r>
            <a:endParaRPr lang="en-GB" sz="1000" dirty="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04716" y="2151771"/>
            <a:ext cx="1111455" cy="395858"/>
            <a:chOff x="5104716" y="2151771"/>
            <a:chExt cx="1111455" cy="395858"/>
          </a:xfrm>
        </p:grpSpPr>
        <p:sp>
          <p:nvSpPr>
            <p:cNvPr id="2328" name="Rectangle 2327"/>
            <p:cNvSpPr/>
            <p:nvPr/>
          </p:nvSpPr>
          <p:spPr>
            <a:xfrm>
              <a:off x="5217797" y="2214258"/>
              <a:ext cx="885292" cy="2705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Text Box 324"/>
            <p:cNvSpPr txBox="1">
              <a:spLocks noChangeArrowheads="1"/>
            </p:cNvSpPr>
            <p:nvPr/>
          </p:nvSpPr>
          <p:spPr bwMode="auto">
            <a:xfrm>
              <a:off x="5104716" y="2151771"/>
              <a:ext cx="1111455" cy="395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57347" rIns="90000" bIns="45000"/>
            <a:lstStyle/>
            <a:p>
              <a:pPr algn="ctr"/>
              <a:r>
                <a:rPr lang="en-GB" sz="1600" b="1" i="1" dirty="0" smtClean="0">
                  <a:solidFill>
                    <a:srgbClr val="000000"/>
                  </a:solidFill>
                </a:rPr>
                <a:t>‘FEP_A01’</a:t>
              </a:r>
            </a:p>
          </p:txBody>
        </p:sp>
      </p:grpSp>
      <p:sp>
        <p:nvSpPr>
          <p:cNvPr id="749" name="Text Box 324"/>
          <p:cNvSpPr txBox="1">
            <a:spLocks noChangeArrowheads="1"/>
          </p:cNvSpPr>
          <p:nvPr/>
        </p:nvSpPr>
        <p:spPr bwMode="auto">
          <a:xfrm>
            <a:off x="1514462" y="0"/>
            <a:ext cx="6689738" cy="52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pPr algn="ctr"/>
            <a:r>
              <a:rPr lang="en-GB" sz="2800" b="1" u="sng" dirty="0" smtClean="0">
                <a:solidFill>
                  <a:srgbClr val="000000"/>
                </a:solidFill>
                <a:latin typeface="+mj-lt"/>
              </a:rPr>
              <a:t>Variation 2 </a:t>
            </a:r>
            <a:r>
              <a:rPr lang="en-GB" sz="2800" u="sng" dirty="0" smtClean="0">
                <a:solidFill>
                  <a:srgbClr val="000000"/>
                </a:solidFill>
                <a:latin typeface="+mj-lt"/>
              </a:rPr>
              <a:t>– Non-essential genes</a:t>
            </a:r>
          </a:p>
        </p:txBody>
      </p:sp>
      <p:grpSp>
        <p:nvGrpSpPr>
          <p:cNvPr id="750" name="Group 1"/>
          <p:cNvGrpSpPr>
            <a:grpSpLocks/>
          </p:cNvGrpSpPr>
          <p:nvPr/>
        </p:nvGrpSpPr>
        <p:grpSpPr bwMode="auto">
          <a:xfrm>
            <a:off x="4438616" y="1312929"/>
            <a:ext cx="574675" cy="412750"/>
            <a:chOff x="1513" y="425"/>
            <a:chExt cx="362" cy="260"/>
          </a:xfrm>
        </p:grpSpPr>
        <p:sp>
          <p:nvSpPr>
            <p:cNvPr id="751" name="AutoShape 2"/>
            <p:cNvSpPr>
              <a:spLocks noChangeArrowheads="1"/>
            </p:cNvSpPr>
            <p:nvPr/>
          </p:nvSpPr>
          <p:spPr bwMode="auto">
            <a:xfrm>
              <a:off x="1513" y="425"/>
              <a:ext cx="362" cy="26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2" name="Oval 3"/>
            <p:cNvSpPr>
              <a:spLocks noChangeArrowheads="1"/>
            </p:cNvSpPr>
            <p:nvPr/>
          </p:nvSpPr>
          <p:spPr bwMode="auto">
            <a:xfrm>
              <a:off x="1840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" name="Oval 4"/>
            <p:cNvSpPr>
              <a:spLocks noChangeArrowheads="1"/>
            </p:cNvSpPr>
            <p:nvPr/>
          </p:nvSpPr>
          <p:spPr bwMode="auto">
            <a:xfrm>
              <a:off x="1811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" name="Oval 5"/>
            <p:cNvSpPr>
              <a:spLocks noChangeArrowheads="1"/>
            </p:cNvSpPr>
            <p:nvPr/>
          </p:nvSpPr>
          <p:spPr bwMode="auto">
            <a:xfrm>
              <a:off x="178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5" name="Oval 6"/>
            <p:cNvSpPr>
              <a:spLocks noChangeArrowheads="1"/>
            </p:cNvSpPr>
            <p:nvPr/>
          </p:nvSpPr>
          <p:spPr bwMode="auto">
            <a:xfrm>
              <a:off x="175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6" name="Oval 7"/>
            <p:cNvSpPr>
              <a:spLocks noChangeArrowheads="1"/>
            </p:cNvSpPr>
            <p:nvPr/>
          </p:nvSpPr>
          <p:spPr bwMode="auto">
            <a:xfrm>
              <a:off x="1694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" name="Oval 8"/>
            <p:cNvSpPr>
              <a:spLocks noChangeArrowheads="1"/>
            </p:cNvSpPr>
            <p:nvPr/>
          </p:nvSpPr>
          <p:spPr bwMode="auto">
            <a:xfrm>
              <a:off x="1665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" name="Oval 9"/>
            <p:cNvSpPr>
              <a:spLocks noChangeArrowheads="1"/>
            </p:cNvSpPr>
            <p:nvPr/>
          </p:nvSpPr>
          <p:spPr bwMode="auto">
            <a:xfrm>
              <a:off x="163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9" name="Oval 10"/>
            <p:cNvSpPr>
              <a:spLocks noChangeArrowheads="1"/>
            </p:cNvSpPr>
            <p:nvPr/>
          </p:nvSpPr>
          <p:spPr bwMode="auto">
            <a:xfrm>
              <a:off x="160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0" name="Oval 11"/>
            <p:cNvSpPr>
              <a:spLocks noChangeArrowheads="1"/>
            </p:cNvSpPr>
            <p:nvPr/>
          </p:nvSpPr>
          <p:spPr bwMode="auto">
            <a:xfrm>
              <a:off x="1577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" name="Oval 12"/>
            <p:cNvSpPr>
              <a:spLocks noChangeArrowheads="1"/>
            </p:cNvSpPr>
            <p:nvPr/>
          </p:nvSpPr>
          <p:spPr bwMode="auto">
            <a:xfrm>
              <a:off x="1548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2" name="Oval 13"/>
            <p:cNvSpPr>
              <a:spLocks noChangeArrowheads="1"/>
            </p:cNvSpPr>
            <p:nvPr/>
          </p:nvSpPr>
          <p:spPr bwMode="auto">
            <a:xfrm>
              <a:off x="1519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" name="Oval 14"/>
            <p:cNvSpPr>
              <a:spLocks noChangeArrowheads="1"/>
            </p:cNvSpPr>
            <p:nvPr/>
          </p:nvSpPr>
          <p:spPr bwMode="auto">
            <a:xfrm>
              <a:off x="1723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4" name="Oval 15"/>
            <p:cNvSpPr>
              <a:spLocks noChangeArrowheads="1"/>
            </p:cNvSpPr>
            <p:nvPr/>
          </p:nvSpPr>
          <p:spPr bwMode="auto">
            <a:xfrm>
              <a:off x="1840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5" name="Oval 16"/>
            <p:cNvSpPr>
              <a:spLocks noChangeArrowheads="1"/>
            </p:cNvSpPr>
            <p:nvPr/>
          </p:nvSpPr>
          <p:spPr bwMode="auto">
            <a:xfrm>
              <a:off x="1811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6" name="Oval 17"/>
            <p:cNvSpPr>
              <a:spLocks noChangeArrowheads="1"/>
            </p:cNvSpPr>
            <p:nvPr/>
          </p:nvSpPr>
          <p:spPr bwMode="auto">
            <a:xfrm>
              <a:off x="178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7" name="Oval 18"/>
            <p:cNvSpPr>
              <a:spLocks noChangeArrowheads="1"/>
            </p:cNvSpPr>
            <p:nvPr/>
          </p:nvSpPr>
          <p:spPr bwMode="auto">
            <a:xfrm>
              <a:off x="175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" name="Oval 19"/>
            <p:cNvSpPr>
              <a:spLocks noChangeArrowheads="1"/>
            </p:cNvSpPr>
            <p:nvPr/>
          </p:nvSpPr>
          <p:spPr bwMode="auto">
            <a:xfrm>
              <a:off x="1694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9" name="Oval 20"/>
            <p:cNvSpPr>
              <a:spLocks noChangeArrowheads="1"/>
            </p:cNvSpPr>
            <p:nvPr/>
          </p:nvSpPr>
          <p:spPr bwMode="auto">
            <a:xfrm>
              <a:off x="1665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0" name="Oval 21"/>
            <p:cNvSpPr>
              <a:spLocks noChangeArrowheads="1"/>
            </p:cNvSpPr>
            <p:nvPr/>
          </p:nvSpPr>
          <p:spPr bwMode="auto">
            <a:xfrm>
              <a:off x="163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1" name="Oval 22"/>
            <p:cNvSpPr>
              <a:spLocks noChangeArrowheads="1"/>
            </p:cNvSpPr>
            <p:nvPr/>
          </p:nvSpPr>
          <p:spPr bwMode="auto">
            <a:xfrm>
              <a:off x="160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2" name="Oval 23"/>
            <p:cNvSpPr>
              <a:spLocks noChangeArrowheads="1"/>
            </p:cNvSpPr>
            <p:nvPr/>
          </p:nvSpPr>
          <p:spPr bwMode="auto">
            <a:xfrm>
              <a:off x="1577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3" name="Oval 24"/>
            <p:cNvSpPr>
              <a:spLocks noChangeArrowheads="1"/>
            </p:cNvSpPr>
            <p:nvPr/>
          </p:nvSpPr>
          <p:spPr bwMode="auto">
            <a:xfrm>
              <a:off x="1548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" name="Oval 25"/>
            <p:cNvSpPr>
              <a:spLocks noChangeArrowheads="1"/>
            </p:cNvSpPr>
            <p:nvPr/>
          </p:nvSpPr>
          <p:spPr bwMode="auto">
            <a:xfrm>
              <a:off x="1519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" name="Oval 26"/>
            <p:cNvSpPr>
              <a:spLocks noChangeArrowheads="1"/>
            </p:cNvSpPr>
            <p:nvPr/>
          </p:nvSpPr>
          <p:spPr bwMode="auto">
            <a:xfrm>
              <a:off x="1723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6" name="Oval 27"/>
            <p:cNvSpPr>
              <a:spLocks noChangeArrowheads="1"/>
            </p:cNvSpPr>
            <p:nvPr/>
          </p:nvSpPr>
          <p:spPr bwMode="auto">
            <a:xfrm>
              <a:off x="1840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" name="Oval 28"/>
            <p:cNvSpPr>
              <a:spLocks noChangeArrowheads="1"/>
            </p:cNvSpPr>
            <p:nvPr/>
          </p:nvSpPr>
          <p:spPr bwMode="auto">
            <a:xfrm>
              <a:off x="1811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" name="Oval 29"/>
            <p:cNvSpPr>
              <a:spLocks noChangeArrowheads="1"/>
            </p:cNvSpPr>
            <p:nvPr/>
          </p:nvSpPr>
          <p:spPr bwMode="auto">
            <a:xfrm>
              <a:off x="178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" name="Oval 30"/>
            <p:cNvSpPr>
              <a:spLocks noChangeArrowheads="1"/>
            </p:cNvSpPr>
            <p:nvPr/>
          </p:nvSpPr>
          <p:spPr bwMode="auto">
            <a:xfrm>
              <a:off x="175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" name="Oval 31"/>
            <p:cNvSpPr>
              <a:spLocks noChangeArrowheads="1"/>
            </p:cNvSpPr>
            <p:nvPr/>
          </p:nvSpPr>
          <p:spPr bwMode="auto">
            <a:xfrm>
              <a:off x="1694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" name="Oval 32"/>
            <p:cNvSpPr>
              <a:spLocks noChangeArrowheads="1"/>
            </p:cNvSpPr>
            <p:nvPr/>
          </p:nvSpPr>
          <p:spPr bwMode="auto">
            <a:xfrm>
              <a:off x="1665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2" name="Oval 33"/>
            <p:cNvSpPr>
              <a:spLocks noChangeArrowheads="1"/>
            </p:cNvSpPr>
            <p:nvPr/>
          </p:nvSpPr>
          <p:spPr bwMode="auto">
            <a:xfrm>
              <a:off x="163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3" name="Oval 34"/>
            <p:cNvSpPr>
              <a:spLocks noChangeArrowheads="1"/>
            </p:cNvSpPr>
            <p:nvPr/>
          </p:nvSpPr>
          <p:spPr bwMode="auto">
            <a:xfrm>
              <a:off x="160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4" name="Oval 35"/>
            <p:cNvSpPr>
              <a:spLocks noChangeArrowheads="1"/>
            </p:cNvSpPr>
            <p:nvPr/>
          </p:nvSpPr>
          <p:spPr bwMode="auto">
            <a:xfrm>
              <a:off x="1577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5" name="Oval 36"/>
            <p:cNvSpPr>
              <a:spLocks noChangeArrowheads="1"/>
            </p:cNvSpPr>
            <p:nvPr/>
          </p:nvSpPr>
          <p:spPr bwMode="auto">
            <a:xfrm>
              <a:off x="1548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6" name="Oval 37"/>
            <p:cNvSpPr>
              <a:spLocks noChangeArrowheads="1"/>
            </p:cNvSpPr>
            <p:nvPr/>
          </p:nvSpPr>
          <p:spPr bwMode="auto">
            <a:xfrm>
              <a:off x="1519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7" name="Oval 38"/>
            <p:cNvSpPr>
              <a:spLocks noChangeArrowheads="1"/>
            </p:cNvSpPr>
            <p:nvPr/>
          </p:nvSpPr>
          <p:spPr bwMode="auto">
            <a:xfrm>
              <a:off x="1723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" name="Oval 39"/>
            <p:cNvSpPr>
              <a:spLocks noChangeArrowheads="1"/>
            </p:cNvSpPr>
            <p:nvPr/>
          </p:nvSpPr>
          <p:spPr bwMode="auto">
            <a:xfrm>
              <a:off x="1840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" name="Oval 40"/>
            <p:cNvSpPr>
              <a:spLocks noChangeArrowheads="1"/>
            </p:cNvSpPr>
            <p:nvPr/>
          </p:nvSpPr>
          <p:spPr bwMode="auto">
            <a:xfrm>
              <a:off x="1811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0" name="Oval 41"/>
            <p:cNvSpPr>
              <a:spLocks noChangeArrowheads="1"/>
            </p:cNvSpPr>
            <p:nvPr/>
          </p:nvSpPr>
          <p:spPr bwMode="auto">
            <a:xfrm>
              <a:off x="178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1" name="Oval 42"/>
            <p:cNvSpPr>
              <a:spLocks noChangeArrowheads="1"/>
            </p:cNvSpPr>
            <p:nvPr/>
          </p:nvSpPr>
          <p:spPr bwMode="auto">
            <a:xfrm>
              <a:off x="175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2" name="Oval 43"/>
            <p:cNvSpPr>
              <a:spLocks noChangeArrowheads="1"/>
            </p:cNvSpPr>
            <p:nvPr/>
          </p:nvSpPr>
          <p:spPr bwMode="auto">
            <a:xfrm>
              <a:off x="1694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3" name="Oval 44"/>
            <p:cNvSpPr>
              <a:spLocks noChangeArrowheads="1"/>
            </p:cNvSpPr>
            <p:nvPr/>
          </p:nvSpPr>
          <p:spPr bwMode="auto">
            <a:xfrm>
              <a:off x="1665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4" name="Oval 45"/>
            <p:cNvSpPr>
              <a:spLocks noChangeArrowheads="1"/>
            </p:cNvSpPr>
            <p:nvPr/>
          </p:nvSpPr>
          <p:spPr bwMode="auto">
            <a:xfrm>
              <a:off x="163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5" name="Oval 46"/>
            <p:cNvSpPr>
              <a:spLocks noChangeArrowheads="1"/>
            </p:cNvSpPr>
            <p:nvPr/>
          </p:nvSpPr>
          <p:spPr bwMode="auto">
            <a:xfrm>
              <a:off x="160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" name="Oval 47"/>
            <p:cNvSpPr>
              <a:spLocks noChangeArrowheads="1"/>
            </p:cNvSpPr>
            <p:nvPr/>
          </p:nvSpPr>
          <p:spPr bwMode="auto">
            <a:xfrm>
              <a:off x="1577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7" name="Oval 48"/>
            <p:cNvSpPr>
              <a:spLocks noChangeArrowheads="1"/>
            </p:cNvSpPr>
            <p:nvPr/>
          </p:nvSpPr>
          <p:spPr bwMode="auto">
            <a:xfrm>
              <a:off x="1548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" name="Oval 49"/>
            <p:cNvSpPr>
              <a:spLocks noChangeArrowheads="1"/>
            </p:cNvSpPr>
            <p:nvPr/>
          </p:nvSpPr>
          <p:spPr bwMode="auto">
            <a:xfrm>
              <a:off x="1519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" name="Oval 50"/>
            <p:cNvSpPr>
              <a:spLocks noChangeArrowheads="1"/>
            </p:cNvSpPr>
            <p:nvPr/>
          </p:nvSpPr>
          <p:spPr bwMode="auto">
            <a:xfrm>
              <a:off x="1723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" name="Oval 51"/>
            <p:cNvSpPr>
              <a:spLocks noChangeArrowheads="1"/>
            </p:cNvSpPr>
            <p:nvPr/>
          </p:nvSpPr>
          <p:spPr bwMode="auto">
            <a:xfrm>
              <a:off x="1840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1" name="Oval 52"/>
            <p:cNvSpPr>
              <a:spLocks noChangeArrowheads="1"/>
            </p:cNvSpPr>
            <p:nvPr/>
          </p:nvSpPr>
          <p:spPr bwMode="auto">
            <a:xfrm>
              <a:off x="1811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" name="Oval 53"/>
            <p:cNvSpPr>
              <a:spLocks noChangeArrowheads="1"/>
            </p:cNvSpPr>
            <p:nvPr/>
          </p:nvSpPr>
          <p:spPr bwMode="auto">
            <a:xfrm>
              <a:off x="178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3" name="Oval 54"/>
            <p:cNvSpPr>
              <a:spLocks noChangeArrowheads="1"/>
            </p:cNvSpPr>
            <p:nvPr/>
          </p:nvSpPr>
          <p:spPr bwMode="auto">
            <a:xfrm>
              <a:off x="175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" name="Oval 55"/>
            <p:cNvSpPr>
              <a:spLocks noChangeArrowheads="1"/>
            </p:cNvSpPr>
            <p:nvPr/>
          </p:nvSpPr>
          <p:spPr bwMode="auto">
            <a:xfrm>
              <a:off x="1694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5" name="Oval 56"/>
            <p:cNvSpPr>
              <a:spLocks noChangeArrowheads="1"/>
            </p:cNvSpPr>
            <p:nvPr/>
          </p:nvSpPr>
          <p:spPr bwMode="auto">
            <a:xfrm>
              <a:off x="1665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6" name="Oval 57"/>
            <p:cNvSpPr>
              <a:spLocks noChangeArrowheads="1"/>
            </p:cNvSpPr>
            <p:nvPr/>
          </p:nvSpPr>
          <p:spPr bwMode="auto">
            <a:xfrm>
              <a:off x="163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" name="Oval 58"/>
            <p:cNvSpPr>
              <a:spLocks noChangeArrowheads="1"/>
            </p:cNvSpPr>
            <p:nvPr/>
          </p:nvSpPr>
          <p:spPr bwMode="auto">
            <a:xfrm>
              <a:off x="160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8" name="Oval 59"/>
            <p:cNvSpPr>
              <a:spLocks noChangeArrowheads="1"/>
            </p:cNvSpPr>
            <p:nvPr/>
          </p:nvSpPr>
          <p:spPr bwMode="auto">
            <a:xfrm>
              <a:off x="1577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" name="Oval 60"/>
            <p:cNvSpPr>
              <a:spLocks noChangeArrowheads="1"/>
            </p:cNvSpPr>
            <p:nvPr/>
          </p:nvSpPr>
          <p:spPr bwMode="auto">
            <a:xfrm>
              <a:off x="1548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" name="Oval 61"/>
            <p:cNvSpPr>
              <a:spLocks noChangeArrowheads="1"/>
            </p:cNvSpPr>
            <p:nvPr/>
          </p:nvSpPr>
          <p:spPr bwMode="auto">
            <a:xfrm>
              <a:off x="1519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1" name="Oval 62"/>
            <p:cNvSpPr>
              <a:spLocks noChangeArrowheads="1"/>
            </p:cNvSpPr>
            <p:nvPr/>
          </p:nvSpPr>
          <p:spPr bwMode="auto">
            <a:xfrm>
              <a:off x="1723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2" name="Oval 63"/>
            <p:cNvSpPr>
              <a:spLocks noChangeArrowheads="1"/>
            </p:cNvSpPr>
            <p:nvPr/>
          </p:nvSpPr>
          <p:spPr bwMode="auto">
            <a:xfrm>
              <a:off x="1840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" name="Oval 64"/>
            <p:cNvSpPr>
              <a:spLocks noChangeArrowheads="1"/>
            </p:cNvSpPr>
            <p:nvPr/>
          </p:nvSpPr>
          <p:spPr bwMode="auto">
            <a:xfrm>
              <a:off x="1811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4" name="Oval 65"/>
            <p:cNvSpPr>
              <a:spLocks noChangeArrowheads="1"/>
            </p:cNvSpPr>
            <p:nvPr/>
          </p:nvSpPr>
          <p:spPr bwMode="auto">
            <a:xfrm>
              <a:off x="178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" name="Oval 66"/>
            <p:cNvSpPr>
              <a:spLocks noChangeArrowheads="1"/>
            </p:cNvSpPr>
            <p:nvPr/>
          </p:nvSpPr>
          <p:spPr bwMode="auto">
            <a:xfrm>
              <a:off x="175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6" name="Oval 67"/>
            <p:cNvSpPr>
              <a:spLocks noChangeArrowheads="1"/>
            </p:cNvSpPr>
            <p:nvPr/>
          </p:nvSpPr>
          <p:spPr bwMode="auto">
            <a:xfrm>
              <a:off x="1694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7" name="Oval 68"/>
            <p:cNvSpPr>
              <a:spLocks noChangeArrowheads="1"/>
            </p:cNvSpPr>
            <p:nvPr/>
          </p:nvSpPr>
          <p:spPr bwMode="auto">
            <a:xfrm>
              <a:off x="1665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8" name="Oval 69"/>
            <p:cNvSpPr>
              <a:spLocks noChangeArrowheads="1"/>
            </p:cNvSpPr>
            <p:nvPr/>
          </p:nvSpPr>
          <p:spPr bwMode="auto">
            <a:xfrm>
              <a:off x="163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" name="Oval 70"/>
            <p:cNvSpPr>
              <a:spLocks noChangeArrowheads="1"/>
            </p:cNvSpPr>
            <p:nvPr/>
          </p:nvSpPr>
          <p:spPr bwMode="auto">
            <a:xfrm>
              <a:off x="160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" name="Oval 71"/>
            <p:cNvSpPr>
              <a:spLocks noChangeArrowheads="1"/>
            </p:cNvSpPr>
            <p:nvPr/>
          </p:nvSpPr>
          <p:spPr bwMode="auto">
            <a:xfrm>
              <a:off x="1577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" name="Oval 72"/>
            <p:cNvSpPr>
              <a:spLocks noChangeArrowheads="1"/>
            </p:cNvSpPr>
            <p:nvPr/>
          </p:nvSpPr>
          <p:spPr bwMode="auto">
            <a:xfrm>
              <a:off x="1548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" name="Oval 73"/>
            <p:cNvSpPr>
              <a:spLocks noChangeArrowheads="1"/>
            </p:cNvSpPr>
            <p:nvPr/>
          </p:nvSpPr>
          <p:spPr bwMode="auto">
            <a:xfrm>
              <a:off x="1519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" name="Oval 74"/>
            <p:cNvSpPr>
              <a:spLocks noChangeArrowheads="1"/>
            </p:cNvSpPr>
            <p:nvPr/>
          </p:nvSpPr>
          <p:spPr bwMode="auto">
            <a:xfrm>
              <a:off x="1723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" name="Oval 75"/>
            <p:cNvSpPr>
              <a:spLocks noChangeArrowheads="1"/>
            </p:cNvSpPr>
            <p:nvPr/>
          </p:nvSpPr>
          <p:spPr bwMode="auto">
            <a:xfrm>
              <a:off x="1840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" name="Oval 76"/>
            <p:cNvSpPr>
              <a:spLocks noChangeArrowheads="1"/>
            </p:cNvSpPr>
            <p:nvPr/>
          </p:nvSpPr>
          <p:spPr bwMode="auto">
            <a:xfrm>
              <a:off x="1811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" name="Oval 77"/>
            <p:cNvSpPr>
              <a:spLocks noChangeArrowheads="1"/>
            </p:cNvSpPr>
            <p:nvPr/>
          </p:nvSpPr>
          <p:spPr bwMode="auto">
            <a:xfrm>
              <a:off x="178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" name="Oval 78"/>
            <p:cNvSpPr>
              <a:spLocks noChangeArrowheads="1"/>
            </p:cNvSpPr>
            <p:nvPr/>
          </p:nvSpPr>
          <p:spPr bwMode="auto">
            <a:xfrm>
              <a:off x="175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" name="Oval 79"/>
            <p:cNvSpPr>
              <a:spLocks noChangeArrowheads="1"/>
            </p:cNvSpPr>
            <p:nvPr/>
          </p:nvSpPr>
          <p:spPr bwMode="auto">
            <a:xfrm>
              <a:off x="1694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" name="Oval 80"/>
            <p:cNvSpPr>
              <a:spLocks noChangeArrowheads="1"/>
            </p:cNvSpPr>
            <p:nvPr/>
          </p:nvSpPr>
          <p:spPr bwMode="auto">
            <a:xfrm>
              <a:off x="1665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" name="Oval 81"/>
            <p:cNvSpPr>
              <a:spLocks noChangeArrowheads="1"/>
            </p:cNvSpPr>
            <p:nvPr/>
          </p:nvSpPr>
          <p:spPr bwMode="auto">
            <a:xfrm>
              <a:off x="163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" name="Oval 82"/>
            <p:cNvSpPr>
              <a:spLocks noChangeArrowheads="1"/>
            </p:cNvSpPr>
            <p:nvPr/>
          </p:nvSpPr>
          <p:spPr bwMode="auto">
            <a:xfrm>
              <a:off x="160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" name="Oval 83"/>
            <p:cNvSpPr>
              <a:spLocks noChangeArrowheads="1"/>
            </p:cNvSpPr>
            <p:nvPr/>
          </p:nvSpPr>
          <p:spPr bwMode="auto">
            <a:xfrm>
              <a:off x="1577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" name="Oval 84"/>
            <p:cNvSpPr>
              <a:spLocks noChangeArrowheads="1"/>
            </p:cNvSpPr>
            <p:nvPr/>
          </p:nvSpPr>
          <p:spPr bwMode="auto">
            <a:xfrm>
              <a:off x="1548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" name="Oval 85"/>
            <p:cNvSpPr>
              <a:spLocks noChangeArrowheads="1"/>
            </p:cNvSpPr>
            <p:nvPr/>
          </p:nvSpPr>
          <p:spPr bwMode="auto">
            <a:xfrm>
              <a:off x="1519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" name="Oval 86"/>
            <p:cNvSpPr>
              <a:spLocks noChangeArrowheads="1"/>
            </p:cNvSpPr>
            <p:nvPr/>
          </p:nvSpPr>
          <p:spPr bwMode="auto">
            <a:xfrm>
              <a:off x="1723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" name="Oval 87"/>
            <p:cNvSpPr>
              <a:spLocks noChangeArrowheads="1"/>
            </p:cNvSpPr>
            <p:nvPr/>
          </p:nvSpPr>
          <p:spPr bwMode="auto">
            <a:xfrm>
              <a:off x="1840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" name="Oval 88"/>
            <p:cNvSpPr>
              <a:spLocks noChangeArrowheads="1"/>
            </p:cNvSpPr>
            <p:nvPr/>
          </p:nvSpPr>
          <p:spPr bwMode="auto">
            <a:xfrm>
              <a:off x="1811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" name="Oval 89"/>
            <p:cNvSpPr>
              <a:spLocks noChangeArrowheads="1"/>
            </p:cNvSpPr>
            <p:nvPr/>
          </p:nvSpPr>
          <p:spPr bwMode="auto">
            <a:xfrm>
              <a:off x="178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" name="Oval 90"/>
            <p:cNvSpPr>
              <a:spLocks noChangeArrowheads="1"/>
            </p:cNvSpPr>
            <p:nvPr/>
          </p:nvSpPr>
          <p:spPr bwMode="auto">
            <a:xfrm>
              <a:off x="175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" name="Oval 91"/>
            <p:cNvSpPr>
              <a:spLocks noChangeArrowheads="1"/>
            </p:cNvSpPr>
            <p:nvPr/>
          </p:nvSpPr>
          <p:spPr bwMode="auto">
            <a:xfrm>
              <a:off x="1694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" name="Oval 92"/>
            <p:cNvSpPr>
              <a:spLocks noChangeArrowheads="1"/>
            </p:cNvSpPr>
            <p:nvPr/>
          </p:nvSpPr>
          <p:spPr bwMode="auto">
            <a:xfrm>
              <a:off x="1665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" name="Oval 93"/>
            <p:cNvSpPr>
              <a:spLocks noChangeArrowheads="1"/>
            </p:cNvSpPr>
            <p:nvPr/>
          </p:nvSpPr>
          <p:spPr bwMode="auto">
            <a:xfrm>
              <a:off x="163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" name="Oval 94"/>
            <p:cNvSpPr>
              <a:spLocks noChangeArrowheads="1"/>
            </p:cNvSpPr>
            <p:nvPr/>
          </p:nvSpPr>
          <p:spPr bwMode="auto">
            <a:xfrm>
              <a:off x="160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" name="Oval 95"/>
            <p:cNvSpPr>
              <a:spLocks noChangeArrowheads="1"/>
            </p:cNvSpPr>
            <p:nvPr/>
          </p:nvSpPr>
          <p:spPr bwMode="auto">
            <a:xfrm>
              <a:off x="1577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5" name="Oval 96"/>
            <p:cNvSpPr>
              <a:spLocks noChangeArrowheads="1"/>
            </p:cNvSpPr>
            <p:nvPr/>
          </p:nvSpPr>
          <p:spPr bwMode="auto">
            <a:xfrm>
              <a:off x="1548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" name="Oval 97"/>
            <p:cNvSpPr>
              <a:spLocks noChangeArrowheads="1"/>
            </p:cNvSpPr>
            <p:nvPr/>
          </p:nvSpPr>
          <p:spPr bwMode="auto">
            <a:xfrm>
              <a:off x="1519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" name="Oval 98"/>
            <p:cNvSpPr>
              <a:spLocks noChangeArrowheads="1"/>
            </p:cNvSpPr>
            <p:nvPr/>
          </p:nvSpPr>
          <p:spPr bwMode="auto">
            <a:xfrm>
              <a:off x="1723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8" name="Group 847"/>
          <p:cNvGrpSpPr/>
          <p:nvPr/>
        </p:nvGrpSpPr>
        <p:grpSpPr>
          <a:xfrm>
            <a:off x="277647" y="1760214"/>
            <a:ext cx="2128012" cy="528155"/>
            <a:chOff x="2417763" y="847725"/>
            <a:chExt cx="2852737" cy="708025"/>
          </a:xfrm>
        </p:grpSpPr>
        <p:sp>
          <p:nvSpPr>
            <p:cNvPr id="849" name="AutoShape 148"/>
            <p:cNvSpPr>
              <a:spLocks noChangeArrowheads="1"/>
            </p:cNvSpPr>
            <p:nvPr/>
          </p:nvSpPr>
          <p:spPr bwMode="auto">
            <a:xfrm>
              <a:off x="2417763" y="847725"/>
              <a:ext cx="2852737" cy="70802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850" name="Group 150"/>
            <p:cNvGrpSpPr>
              <a:grpSpLocks/>
            </p:cNvGrpSpPr>
            <p:nvPr/>
          </p:nvGrpSpPr>
          <p:grpSpPr bwMode="auto">
            <a:xfrm>
              <a:off x="2630488" y="993775"/>
              <a:ext cx="2378075" cy="119063"/>
              <a:chOff x="1565" y="370"/>
              <a:chExt cx="1815" cy="90"/>
            </a:xfrm>
          </p:grpSpPr>
          <p:sp>
            <p:nvSpPr>
              <p:cNvPr id="853" name="Line 151"/>
              <p:cNvSpPr>
                <a:spLocks noChangeShapeType="1"/>
              </p:cNvSpPr>
              <p:nvPr/>
            </p:nvSpPr>
            <p:spPr bwMode="auto">
              <a:xfrm>
                <a:off x="1655" y="416"/>
                <a:ext cx="1725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4" name="Oval 152"/>
              <p:cNvSpPr>
                <a:spLocks noChangeArrowheads="1"/>
              </p:cNvSpPr>
              <p:nvPr/>
            </p:nvSpPr>
            <p:spPr bwMode="auto">
              <a:xfrm>
                <a:off x="1565" y="370"/>
                <a:ext cx="91" cy="90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</p:grpSp>
        <p:sp>
          <p:nvSpPr>
            <p:cNvPr id="851" name="Line 154"/>
            <p:cNvSpPr>
              <a:spLocks noChangeShapeType="1"/>
            </p:cNvSpPr>
            <p:nvPr/>
          </p:nvSpPr>
          <p:spPr bwMode="auto">
            <a:xfrm>
              <a:off x="2749550" y="1346200"/>
              <a:ext cx="2259013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Oval 158"/>
            <p:cNvSpPr>
              <a:spLocks noChangeArrowheads="1"/>
            </p:cNvSpPr>
            <p:nvPr/>
          </p:nvSpPr>
          <p:spPr bwMode="auto">
            <a:xfrm>
              <a:off x="2624138" y="1289050"/>
              <a:ext cx="119062" cy="119063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</p:grpSp>
      <p:sp>
        <p:nvSpPr>
          <p:cNvPr id="855" name="TextBox 19"/>
          <p:cNvSpPr txBox="1">
            <a:spLocks noChangeArrowheads="1"/>
          </p:cNvSpPr>
          <p:nvPr/>
        </p:nvSpPr>
        <p:spPr bwMode="auto">
          <a:xfrm>
            <a:off x="289654" y="1416117"/>
            <a:ext cx="1562848" cy="32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GB" sz="1600" dirty="0" err="1">
                <a:latin typeface="Calibri" charset="0"/>
              </a:rPr>
              <a:t>iCre</a:t>
            </a:r>
            <a:r>
              <a:rPr lang="en-GB" sz="1600" dirty="0">
                <a:latin typeface="Calibri" charset="0"/>
              </a:rPr>
              <a:t>; </a:t>
            </a:r>
            <a:r>
              <a:rPr lang="en-GB" sz="1600" dirty="0" err="1">
                <a:latin typeface="Calibri" charset="0"/>
              </a:rPr>
              <a:t>iFlp</a:t>
            </a:r>
            <a:r>
              <a:rPr lang="en-GB" sz="1600" dirty="0">
                <a:latin typeface="Calibri" charset="0"/>
              </a:rPr>
              <a:t> ES cells</a:t>
            </a:r>
            <a:endParaRPr lang="en-US" sz="1600" dirty="0">
              <a:latin typeface="Calibri" charset="0"/>
            </a:endParaRPr>
          </a:p>
        </p:txBody>
      </p:sp>
      <p:sp>
        <p:nvSpPr>
          <p:cNvPr id="856" name="Down Arrow 855"/>
          <p:cNvSpPr/>
          <p:nvPr/>
        </p:nvSpPr>
        <p:spPr bwMode="auto">
          <a:xfrm rot="16200000">
            <a:off x="5294882" y="1339284"/>
            <a:ext cx="144016" cy="360040"/>
          </a:xfrm>
          <a:prstGeom prst="downArrow">
            <a:avLst>
              <a:gd name="adj1" fmla="val 50000"/>
              <a:gd name="adj2" fmla="val 6763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sp>
        <p:nvSpPr>
          <p:cNvPr id="885" name="Down Arrow 884"/>
          <p:cNvSpPr/>
          <p:nvPr/>
        </p:nvSpPr>
        <p:spPr bwMode="auto">
          <a:xfrm rot="16200000">
            <a:off x="4053168" y="2518239"/>
            <a:ext cx="144016" cy="360040"/>
          </a:xfrm>
          <a:prstGeom prst="downArrow">
            <a:avLst>
              <a:gd name="adj1" fmla="val 50000"/>
              <a:gd name="adj2" fmla="val 6763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sp>
        <p:nvSpPr>
          <p:cNvPr id="899" name="TextBox 19"/>
          <p:cNvSpPr txBox="1">
            <a:spLocks noChangeArrowheads="1"/>
          </p:cNvSpPr>
          <p:nvPr/>
        </p:nvSpPr>
        <p:spPr bwMode="auto">
          <a:xfrm>
            <a:off x="289654" y="2655657"/>
            <a:ext cx="2088232" cy="32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GB" sz="1600" dirty="0" smtClean="0">
                <a:latin typeface="Calibri" charset="0"/>
              </a:rPr>
              <a:t>Genotype (</a:t>
            </a:r>
            <a:r>
              <a:rPr lang="en-GB" sz="1600" dirty="0">
                <a:latin typeface="Calibri" charset="0"/>
              </a:rPr>
              <a:t>+/- 4-OHT)</a:t>
            </a:r>
            <a:endParaRPr lang="en-US" sz="1600" dirty="0">
              <a:latin typeface="Calibri" charset="0"/>
            </a:endParaRPr>
          </a:p>
        </p:txBody>
      </p:sp>
      <p:sp>
        <p:nvSpPr>
          <p:cNvPr id="900" name="Text Box 324"/>
          <p:cNvSpPr txBox="1">
            <a:spLocks noChangeArrowheads="1"/>
          </p:cNvSpPr>
          <p:nvPr/>
        </p:nvSpPr>
        <p:spPr bwMode="auto">
          <a:xfrm>
            <a:off x="267525" y="3568828"/>
            <a:ext cx="2411938" cy="443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First allele deletion knockout</a:t>
            </a:r>
          </a:p>
          <a:p>
            <a:r>
              <a:rPr lang="en-GB" sz="1000" dirty="0">
                <a:solidFill>
                  <a:srgbClr val="000000"/>
                </a:solidFill>
              </a:rPr>
              <a:t>(Archive </a:t>
            </a:r>
            <a:r>
              <a:rPr lang="en-GB" sz="1000" dirty="0" smtClean="0">
                <a:solidFill>
                  <a:srgbClr val="000000"/>
                </a:solidFill>
              </a:rPr>
              <a:t>plate, Archive ‘E’ and QC</a:t>
            </a:r>
            <a:r>
              <a:rPr lang="en-GB" sz="1000" dirty="0">
                <a:solidFill>
                  <a:srgbClr val="000000"/>
                </a:solidFill>
              </a:rPr>
              <a:t>: Control) </a:t>
            </a:r>
          </a:p>
          <a:p>
            <a:endParaRPr lang="en-GB" sz="1000" b="1" dirty="0">
              <a:solidFill>
                <a:srgbClr val="000000"/>
              </a:solidFill>
            </a:endParaRPr>
          </a:p>
        </p:txBody>
      </p:sp>
      <p:grpSp>
        <p:nvGrpSpPr>
          <p:cNvPr id="1191" name="Group 1190"/>
          <p:cNvGrpSpPr/>
          <p:nvPr/>
        </p:nvGrpSpPr>
        <p:grpSpPr>
          <a:xfrm>
            <a:off x="5429559" y="3512841"/>
            <a:ext cx="574675" cy="412750"/>
            <a:chOff x="5429559" y="3512841"/>
            <a:chExt cx="574675" cy="412750"/>
          </a:xfrm>
        </p:grpSpPr>
        <p:sp>
          <p:nvSpPr>
            <p:cNvPr id="903" name="AutoShape 2"/>
            <p:cNvSpPr>
              <a:spLocks noChangeArrowheads="1"/>
            </p:cNvSpPr>
            <p:nvPr/>
          </p:nvSpPr>
          <p:spPr bwMode="auto">
            <a:xfrm>
              <a:off x="5429559" y="3512841"/>
              <a:ext cx="574675" cy="41275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4" name="Oval 3"/>
            <p:cNvSpPr>
              <a:spLocks noChangeArrowheads="1"/>
            </p:cNvSpPr>
            <p:nvPr/>
          </p:nvSpPr>
          <p:spPr bwMode="auto">
            <a:xfrm>
              <a:off x="5948672" y="35731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5" name="Oval 4"/>
            <p:cNvSpPr>
              <a:spLocks noChangeArrowheads="1"/>
            </p:cNvSpPr>
            <p:nvPr/>
          </p:nvSpPr>
          <p:spPr bwMode="auto">
            <a:xfrm>
              <a:off x="5902634" y="35731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6" name="Oval 5"/>
            <p:cNvSpPr>
              <a:spLocks noChangeArrowheads="1"/>
            </p:cNvSpPr>
            <p:nvPr/>
          </p:nvSpPr>
          <p:spPr bwMode="auto">
            <a:xfrm>
              <a:off x="5856597" y="35731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7" name="Oval 6"/>
            <p:cNvSpPr>
              <a:spLocks noChangeArrowheads="1"/>
            </p:cNvSpPr>
            <p:nvPr/>
          </p:nvSpPr>
          <p:spPr bwMode="auto">
            <a:xfrm>
              <a:off x="5808972" y="35731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8" name="Oval 7"/>
            <p:cNvSpPr>
              <a:spLocks noChangeArrowheads="1"/>
            </p:cNvSpPr>
            <p:nvPr/>
          </p:nvSpPr>
          <p:spPr bwMode="auto">
            <a:xfrm>
              <a:off x="5716897" y="35731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9" name="Oval 8"/>
            <p:cNvSpPr>
              <a:spLocks noChangeArrowheads="1"/>
            </p:cNvSpPr>
            <p:nvPr/>
          </p:nvSpPr>
          <p:spPr bwMode="auto">
            <a:xfrm>
              <a:off x="5670859" y="35731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0" name="Oval 9"/>
            <p:cNvSpPr>
              <a:spLocks noChangeArrowheads="1"/>
            </p:cNvSpPr>
            <p:nvPr/>
          </p:nvSpPr>
          <p:spPr bwMode="auto">
            <a:xfrm>
              <a:off x="5624822" y="35731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" name="Oval 10"/>
            <p:cNvSpPr>
              <a:spLocks noChangeArrowheads="1"/>
            </p:cNvSpPr>
            <p:nvPr/>
          </p:nvSpPr>
          <p:spPr bwMode="auto">
            <a:xfrm>
              <a:off x="5577197" y="3573166"/>
              <a:ext cx="44450" cy="46038"/>
            </a:xfrm>
            <a:prstGeom prst="ellipse">
              <a:avLst/>
            </a:prstGeom>
            <a:solidFill>
              <a:srgbClr val="558ED5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" name="Oval 11"/>
            <p:cNvSpPr>
              <a:spLocks noChangeArrowheads="1"/>
            </p:cNvSpPr>
            <p:nvPr/>
          </p:nvSpPr>
          <p:spPr bwMode="auto">
            <a:xfrm>
              <a:off x="5531159" y="35731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3" name="Oval 12"/>
            <p:cNvSpPr>
              <a:spLocks noChangeArrowheads="1"/>
            </p:cNvSpPr>
            <p:nvPr/>
          </p:nvSpPr>
          <p:spPr bwMode="auto">
            <a:xfrm>
              <a:off x="5485122" y="35731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4" name="Oval 13"/>
            <p:cNvSpPr>
              <a:spLocks noChangeArrowheads="1"/>
            </p:cNvSpPr>
            <p:nvPr/>
          </p:nvSpPr>
          <p:spPr bwMode="auto">
            <a:xfrm>
              <a:off x="5439084" y="35731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5" name="Oval 14"/>
            <p:cNvSpPr>
              <a:spLocks noChangeArrowheads="1"/>
            </p:cNvSpPr>
            <p:nvPr/>
          </p:nvSpPr>
          <p:spPr bwMode="auto">
            <a:xfrm>
              <a:off x="5762934" y="35731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6" name="Oval 15"/>
            <p:cNvSpPr>
              <a:spLocks noChangeArrowheads="1"/>
            </p:cNvSpPr>
            <p:nvPr/>
          </p:nvSpPr>
          <p:spPr bwMode="auto">
            <a:xfrm>
              <a:off x="5948672" y="38620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7" name="Oval 16"/>
            <p:cNvSpPr>
              <a:spLocks noChangeArrowheads="1"/>
            </p:cNvSpPr>
            <p:nvPr/>
          </p:nvSpPr>
          <p:spPr bwMode="auto">
            <a:xfrm>
              <a:off x="5902634" y="38620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8" name="Oval 17"/>
            <p:cNvSpPr>
              <a:spLocks noChangeArrowheads="1"/>
            </p:cNvSpPr>
            <p:nvPr/>
          </p:nvSpPr>
          <p:spPr bwMode="auto">
            <a:xfrm>
              <a:off x="5856597" y="38620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9" name="Oval 18"/>
            <p:cNvSpPr>
              <a:spLocks noChangeArrowheads="1"/>
            </p:cNvSpPr>
            <p:nvPr/>
          </p:nvSpPr>
          <p:spPr bwMode="auto">
            <a:xfrm>
              <a:off x="5808972" y="38620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0" name="Oval 19"/>
            <p:cNvSpPr>
              <a:spLocks noChangeArrowheads="1"/>
            </p:cNvSpPr>
            <p:nvPr/>
          </p:nvSpPr>
          <p:spPr bwMode="auto">
            <a:xfrm>
              <a:off x="5716897" y="38620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" name="Oval 20"/>
            <p:cNvSpPr>
              <a:spLocks noChangeArrowheads="1"/>
            </p:cNvSpPr>
            <p:nvPr/>
          </p:nvSpPr>
          <p:spPr bwMode="auto">
            <a:xfrm>
              <a:off x="5670859" y="38620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" name="Oval 21"/>
            <p:cNvSpPr>
              <a:spLocks noChangeArrowheads="1"/>
            </p:cNvSpPr>
            <p:nvPr/>
          </p:nvSpPr>
          <p:spPr bwMode="auto">
            <a:xfrm>
              <a:off x="5624822" y="38620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" name="Oval 22"/>
            <p:cNvSpPr>
              <a:spLocks noChangeArrowheads="1"/>
            </p:cNvSpPr>
            <p:nvPr/>
          </p:nvSpPr>
          <p:spPr bwMode="auto">
            <a:xfrm>
              <a:off x="5577197" y="38620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" name="Oval 23"/>
            <p:cNvSpPr>
              <a:spLocks noChangeArrowheads="1"/>
            </p:cNvSpPr>
            <p:nvPr/>
          </p:nvSpPr>
          <p:spPr bwMode="auto">
            <a:xfrm>
              <a:off x="5531159" y="38620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" name="Oval 24"/>
            <p:cNvSpPr>
              <a:spLocks noChangeArrowheads="1"/>
            </p:cNvSpPr>
            <p:nvPr/>
          </p:nvSpPr>
          <p:spPr bwMode="auto">
            <a:xfrm>
              <a:off x="5485122" y="38620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" name="Oval 25"/>
            <p:cNvSpPr>
              <a:spLocks noChangeArrowheads="1"/>
            </p:cNvSpPr>
            <p:nvPr/>
          </p:nvSpPr>
          <p:spPr bwMode="auto">
            <a:xfrm>
              <a:off x="5439084" y="38620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" name="Oval 26"/>
            <p:cNvSpPr>
              <a:spLocks noChangeArrowheads="1"/>
            </p:cNvSpPr>
            <p:nvPr/>
          </p:nvSpPr>
          <p:spPr bwMode="auto">
            <a:xfrm>
              <a:off x="5762934" y="38620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" name="Oval 27"/>
            <p:cNvSpPr>
              <a:spLocks noChangeArrowheads="1"/>
            </p:cNvSpPr>
            <p:nvPr/>
          </p:nvSpPr>
          <p:spPr bwMode="auto">
            <a:xfrm>
              <a:off x="5948672" y="38144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" name="Oval 28"/>
            <p:cNvSpPr>
              <a:spLocks noChangeArrowheads="1"/>
            </p:cNvSpPr>
            <p:nvPr/>
          </p:nvSpPr>
          <p:spPr bwMode="auto">
            <a:xfrm>
              <a:off x="5902634" y="38144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" name="Oval 29"/>
            <p:cNvSpPr>
              <a:spLocks noChangeArrowheads="1"/>
            </p:cNvSpPr>
            <p:nvPr/>
          </p:nvSpPr>
          <p:spPr bwMode="auto">
            <a:xfrm>
              <a:off x="5856597" y="38144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" name="Oval 30"/>
            <p:cNvSpPr>
              <a:spLocks noChangeArrowheads="1"/>
            </p:cNvSpPr>
            <p:nvPr/>
          </p:nvSpPr>
          <p:spPr bwMode="auto">
            <a:xfrm>
              <a:off x="5808972" y="38144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" name="Oval 31"/>
            <p:cNvSpPr>
              <a:spLocks noChangeArrowheads="1"/>
            </p:cNvSpPr>
            <p:nvPr/>
          </p:nvSpPr>
          <p:spPr bwMode="auto">
            <a:xfrm>
              <a:off x="5716897" y="38144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" name="Oval 32"/>
            <p:cNvSpPr>
              <a:spLocks noChangeArrowheads="1"/>
            </p:cNvSpPr>
            <p:nvPr/>
          </p:nvSpPr>
          <p:spPr bwMode="auto">
            <a:xfrm>
              <a:off x="5670859" y="38144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" name="Oval 33"/>
            <p:cNvSpPr>
              <a:spLocks noChangeArrowheads="1"/>
            </p:cNvSpPr>
            <p:nvPr/>
          </p:nvSpPr>
          <p:spPr bwMode="auto">
            <a:xfrm>
              <a:off x="5624822" y="38144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" name="Oval 34"/>
            <p:cNvSpPr>
              <a:spLocks noChangeArrowheads="1"/>
            </p:cNvSpPr>
            <p:nvPr/>
          </p:nvSpPr>
          <p:spPr bwMode="auto">
            <a:xfrm>
              <a:off x="5577197" y="38144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" name="Oval 35"/>
            <p:cNvSpPr>
              <a:spLocks noChangeArrowheads="1"/>
            </p:cNvSpPr>
            <p:nvPr/>
          </p:nvSpPr>
          <p:spPr bwMode="auto">
            <a:xfrm>
              <a:off x="5531159" y="38144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" name="Oval 36"/>
            <p:cNvSpPr>
              <a:spLocks noChangeArrowheads="1"/>
            </p:cNvSpPr>
            <p:nvPr/>
          </p:nvSpPr>
          <p:spPr bwMode="auto">
            <a:xfrm>
              <a:off x="5485122" y="38144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8" name="Oval 37"/>
            <p:cNvSpPr>
              <a:spLocks noChangeArrowheads="1"/>
            </p:cNvSpPr>
            <p:nvPr/>
          </p:nvSpPr>
          <p:spPr bwMode="auto">
            <a:xfrm>
              <a:off x="5439084" y="38144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" name="Oval 38"/>
            <p:cNvSpPr>
              <a:spLocks noChangeArrowheads="1"/>
            </p:cNvSpPr>
            <p:nvPr/>
          </p:nvSpPr>
          <p:spPr bwMode="auto">
            <a:xfrm>
              <a:off x="5762934" y="381446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" name="Oval 39"/>
            <p:cNvSpPr>
              <a:spLocks noChangeArrowheads="1"/>
            </p:cNvSpPr>
            <p:nvPr/>
          </p:nvSpPr>
          <p:spPr bwMode="auto">
            <a:xfrm>
              <a:off x="5948672" y="37668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" name="Oval 40"/>
            <p:cNvSpPr>
              <a:spLocks noChangeArrowheads="1"/>
            </p:cNvSpPr>
            <p:nvPr/>
          </p:nvSpPr>
          <p:spPr bwMode="auto">
            <a:xfrm>
              <a:off x="5902634" y="37668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" name="Oval 41"/>
            <p:cNvSpPr>
              <a:spLocks noChangeArrowheads="1"/>
            </p:cNvSpPr>
            <p:nvPr/>
          </p:nvSpPr>
          <p:spPr bwMode="auto">
            <a:xfrm>
              <a:off x="5856597" y="37668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" name="Oval 42"/>
            <p:cNvSpPr>
              <a:spLocks noChangeArrowheads="1"/>
            </p:cNvSpPr>
            <p:nvPr/>
          </p:nvSpPr>
          <p:spPr bwMode="auto">
            <a:xfrm>
              <a:off x="5808972" y="37668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4" name="Oval 43"/>
            <p:cNvSpPr>
              <a:spLocks noChangeArrowheads="1"/>
            </p:cNvSpPr>
            <p:nvPr/>
          </p:nvSpPr>
          <p:spPr bwMode="auto">
            <a:xfrm>
              <a:off x="5716897" y="37668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" name="Oval 44"/>
            <p:cNvSpPr>
              <a:spLocks noChangeArrowheads="1"/>
            </p:cNvSpPr>
            <p:nvPr/>
          </p:nvSpPr>
          <p:spPr bwMode="auto">
            <a:xfrm>
              <a:off x="5670859" y="37668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6" name="Oval 45"/>
            <p:cNvSpPr>
              <a:spLocks noChangeArrowheads="1"/>
            </p:cNvSpPr>
            <p:nvPr/>
          </p:nvSpPr>
          <p:spPr bwMode="auto">
            <a:xfrm>
              <a:off x="5624822" y="37668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7" name="Oval 46"/>
            <p:cNvSpPr>
              <a:spLocks noChangeArrowheads="1"/>
            </p:cNvSpPr>
            <p:nvPr/>
          </p:nvSpPr>
          <p:spPr bwMode="auto">
            <a:xfrm>
              <a:off x="5577197" y="37668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8" name="Oval 47"/>
            <p:cNvSpPr>
              <a:spLocks noChangeArrowheads="1"/>
            </p:cNvSpPr>
            <p:nvPr/>
          </p:nvSpPr>
          <p:spPr bwMode="auto">
            <a:xfrm>
              <a:off x="5531159" y="37668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9" name="Oval 48"/>
            <p:cNvSpPr>
              <a:spLocks noChangeArrowheads="1"/>
            </p:cNvSpPr>
            <p:nvPr/>
          </p:nvSpPr>
          <p:spPr bwMode="auto">
            <a:xfrm>
              <a:off x="5485122" y="37668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0" name="Oval 49"/>
            <p:cNvSpPr>
              <a:spLocks noChangeArrowheads="1"/>
            </p:cNvSpPr>
            <p:nvPr/>
          </p:nvSpPr>
          <p:spPr bwMode="auto">
            <a:xfrm>
              <a:off x="5439084" y="37668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1" name="Oval 50"/>
            <p:cNvSpPr>
              <a:spLocks noChangeArrowheads="1"/>
            </p:cNvSpPr>
            <p:nvPr/>
          </p:nvSpPr>
          <p:spPr bwMode="auto">
            <a:xfrm>
              <a:off x="5762934" y="37668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" name="Oval 51"/>
            <p:cNvSpPr>
              <a:spLocks noChangeArrowheads="1"/>
            </p:cNvSpPr>
            <p:nvPr/>
          </p:nvSpPr>
          <p:spPr bwMode="auto">
            <a:xfrm>
              <a:off x="5948672" y="371762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" name="Oval 52"/>
            <p:cNvSpPr>
              <a:spLocks noChangeArrowheads="1"/>
            </p:cNvSpPr>
            <p:nvPr/>
          </p:nvSpPr>
          <p:spPr bwMode="auto">
            <a:xfrm>
              <a:off x="5902634" y="371762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" name="Oval 53"/>
            <p:cNvSpPr>
              <a:spLocks noChangeArrowheads="1"/>
            </p:cNvSpPr>
            <p:nvPr/>
          </p:nvSpPr>
          <p:spPr bwMode="auto">
            <a:xfrm>
              <a:off x="5856597" y="371762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5" name="Oval 54"/>
            <p:cNvSpPr>
              <a:spLocks noChangeArrowheads="1"/>
            </p:cNvSpPr>
            <p:nvPr/>
          </p:nvSpPr>
          <p:spPr bwMode="auto">
            <a:xfrm>
              <a:off x="5808972" y="371762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6" name="Oval 55"/>
            <p:cNvSpPr>
              <a:spLocks noChangeArrowheads="1"/>
            </p:cNvSpPr>
            <p:nvPr/>
          </p:nvSpPr>
          <p:spPr bwMode="auto">
            <a:xfrm>
              <a:off x="5716897" y="371762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7" name="Oval 56"/>
            <p:cNvSpPr>
              <a:spLocks noChangeArrowheads="1"/>
            </p:cNvSpPr>
            <p:nvPr/>
          </p:nvSpPr>
          <p:spPr bwMode="auto">
            <a:xfrm>
              <a:off x="5670859" y="371762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8" name="Oval 57"/>
            <p:cNvSpPr>
              <a:spLocks noChangeArrowheads="1"/>
            </p:cNvSpPr>
            <p:nvPr/>
          </p:nvSpPr>
          <p:spPr bwMode="auto">
            <a:xfrm>
              <a:off x="5624822" y="371762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9" name="Oval 58"/>
            <p:cNvSpPr>
              <a:spLocks noChangeArrowheads="1"/>
            </p:cNvSpPr>
            <p:nvPr/>
          </p:nvSpPr>
          <p:spPr bwMode="auto">
            <a:xfrm>
              <a:off x="5577197" y="371762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" name="Oval 59"/>
            <p:cNvSpPr>
              <a:spLocks noChangeArrowheads="1"/>
            </p:cNvSpPr>
            <p:nvPr/>
          </p:nvSpPr>
          <p:spPr bwMode="auto">
            <a:xfrm>
              <a:off x="5531159" y="371762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1" name="Oval 60"/>
            <p:cNvSpPr>
              <a:spLocks noChangeArrowheads="1"/>
            </p:cNvSpPr>
            <p:nvPr/>
          </p:nvSpPr>
          <p:spPr bwMode="auto">
            <a:xfrm>
              <a:off x="5485122" y="371762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" name="Oval 61"/>
            <p:cNvSpPr>
              <a:spLocks noChangeArrowheads="1"/>
            </p:cNvSpPr>
            <p:nvPr/>
          </p:nvSpPr>
          <p:spPr bwMode="auto">
            <a:xfrm>
              <a:off x="5439084" y="371762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" name="Oval 62"/>
            <p:cNvSpPr>
              <a:spLocks noChangeArrowheads="1"/>
            </p:cNvSpPr>
            <p:nvPr/>
          </p:nvSpPr>
          <p:spPr bwMode="auto">
            <a:xfrm>
              <a:off x="5762934" y="371762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4" name="Oval 63"/>
            <p:cNvSpPr>
              <a:spLocks noChangeArrowheads="1"/>
            </p:cNvSpPr>
            <p:nvPr/>
          </p:nvSpPr>
          <p:spPr bwMode="auto">
            <a:xfrm>
              <a:off x="5948672" y="367000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5" name="Oval 64"/>
            <p:cNvSpPr>
              <a:spLocks noChangeArrowheads="1"/>
            </p:cNvSpPr>
            <p:nvPr/>
          </p:nvSpPr>
          <p:spPr bwMode="auto">
            <a:xfrm>
              <a:off x="5902634" y="367000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6" name="Oval 65"/>
            <p:cNvSpPr>
              <a:spLocks noChangeArrowheads="1"/>
            </p:cNvSpPr>
            <p:nvPr/>
          </p:nvSpPr>
          <p:spPr bwMode="auto">
            <a:xfrm>
              <a:off x="5856597" y="367000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7" name="Oval 66"/>
            <p:cNvSpPr>
              <a:spLocks noChangeArrowheads="1"/>
            </p:cNvSpPr>
            <p:nvPr/>
          </p:nvSpPr>
          <p:spPr bwMode="auto">
            <a:xfrm>
              <a:off x="5808972" y="367000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8" name="Oval 67"/>
            <p:cNvSpPr>
              <a:spLocks noChangeArrowheads="1"/>
            </p:cNvSpPr>
            <p:nvPr/>
          </p:nvSpPr>
          <p:spPr bwMode="auto">
            <a:xfrm>
              <a:off x="5716897" y="367000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9" name="Oval 68"/>
            <p:cNvSpPr>
              <a:spLocks noChangeArrowheads="1"/>
            </p:cNvSpPr>
            <p:nvPr/>
          </p:nvSpPr>
          <p:spPr bwMode="auto">
            <a:xfrm>
              <a:off x="5670859" y="367000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0" name="Oval 69"/>
            <p:cNvSpPr>
              <a:spLocks noChangeArrowheads="1"/>
            </p:cNvSpPr>
            <p:nvPr/>
          </p:nvSpPr>
          <p:spPr bwMode="auto">
            <a:xfrm>
              <a:off x="5624822" y="367000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1" name="Oval 70"/>
            <p:cNvSpPr>
              <a:spLocks noChangeArrowheads="1"/>
            </p:cNvSpPr>
            <p:nvPr/>
          </p:nvSpPr>
          <p:spPr bwMode="auto">
            <a:xfrm>
              <a:off x="5577197" y="367000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" name="Oval 71"/>
            <p:cNvSpPr>
              <a:spLocks noChangeArrowheads="1"/>
            </p:cNvSpPr>
            <p:nvPr/>
          </p:nvSpPr>
          <p:spPr bwMode="auto">
            <a:xfrm>
              <a:off x="5531159" y="367000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" name="Oval 72"/>
            <p:cNvSpPr>
              <a:spLocks noChangeArrowheads="1"/>
            </p:cNvSpPr>
            <p:nvPr/>
          </p:nvSpPr>
          <p:spPr bwMode="auto">
            <a:xfrm>
              <a:off x="5485122" y="367000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4" name="Oval 73"/>
            <p:cNvSpPr>
              <a:spLocks noChangeArrowheads="1"/>
            </p:cNvSpPr>
            <p:nvPr/>
          </p:nvSpPr>
          <p:spPr bwMode="auto">
            <a:xfrm>
              <a:off x="5439084" y="367000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5" name="Oval 74"/>
            <p:cNvSpPr>
              <a:spLocks noChangeArrowheads="1"/>
            </p:cNvSpPr>
            <p:nvPr/>
          </p:nvSpPr>
          <p:spPr bwMode="auto">
            <a:xfrm>
              <a:off x="5762934" y="367000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6" name="Oval 75"/>
            <p:cNvSpPr>
              <a:spLocks noChangeArrowheads="1"/>
            </p:cNvSpPr>
            <p:nvPr/>
          </p:nvSpPr>
          <p:spPr bwMode="auto">
            <a:xfrm>
              <a:off x="5948672" y="36207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7" name="Oval 76"/>
            <p:cNvSpPr>
              <a:spLocks noChangeArrowheads="1"/>
            </p:cNvSpPr>
            <p:nvPr/>
          </p:nvSpPr>
          <p:spPr bwMode="auto">
            <a:xfrm>
              <a:off x="5902634" y="36207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8" name="Oval 77"/>
            <p:cNvSpPr>
              <a:spLocks noChangeArrowheads="1"/>
            </p:cNvSpPr>
            <p:nvPr/>
          </p:nvSpPr>
          <p:spPr bwMode="auto">
            <a:xfrm>
              <a:off x="5856597" y="36207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9" name="Oval 78"/>
            <p:cNvSpPr>
              <a:spLocks noChangeArrowheads="1"/>
            </p:cNvSpPr>
            <p:nvPr/>
          </p:nvSpPr>
          <p:spPr bwMode="auto">
            <a:xfrm>
              <a:off x="5808972" y="36207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0" name="Oval 79"/>
            <p:cNvSpPr>
              <a:spLocks noChangeArrowheads="1"/>
            </p:cNvSpPr>
            <p:nvPr/>
          </p:nvSpPr>
          <p:spPr bwMode="auto">
            <a:xfrm>
              <a:off x="5716897" y="36207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1" name="Oval 80"/>
            <p:cNvSpPr>
              <a:spLocks noChangeArrowheads="1"/>
            </p:cNvSpPr>
            <p:nvPr/>
          </p:nvSpPr>
          <p:spPr bwMode="auto">
            <a:xfrm>
              <a:off x="5670859" y="36207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2" name="Oval 81"/>
            <p:cNvSpPr>
              <a:spLocks noChangeArrowheads="1"/>
            </p:cNvSpPr>
            <p:nvPr/>
          </p:nvSpPr>
          <p:spPr bwMode="auto">
            <a:xfrm>
              <a:off x="5624822" y="36207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" name="Oval 82"/>
            <p:cNvSpPr>
              <a:spLocks noChangeArrowheads="1"/>
            </p:cNvSpPr>
            <p:nvPr/>
          </p:nvSpPr>
          <p:spPr bwMode="auto">
            <a:xfrm>
              <a:off x="5577197" y="36207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4" name="Oval 83"/>
            <p:cNvSpPr>
              <a:spLocks noChangeArrowheads="1"/>
            </p:cNvSpPr>
            <p:nvPr/>
          </p:nvSpPr>
          <p:spPr bwMode="auto">
            <a:xfrm>
              <a:off x="5531159" y="36207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5" name="Oval 84"/>
            <p:cNvSpPr>
              <a:spLocks noChangeArrowheads="1"/>
            </p:cNvSpPr>
            <p:nvPr/>
          </p:nvSpPr>
          <p:spPr bwMode="auto">
            <a:xfrm>
              <a:off x="5485122" y="36207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6" name="Oval 85"/>
            <p:cNvSpPr>
              <a:spLocks noChangeArrowheads="1"/>
            </p:cNvSpPr>
            <p:nvPr/>
          </p:nvSpPr>
          <p:spPr bwMode="auto">
            <a:xfrm>
              <a:off x="5439084" y="36207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7" name="Oval 86"/>
            <p:cNvSpPr>
              <a:spLocks noChangeArrowheads="1"/>
            </p:cNvSpPr>
            <p:nvPr/>
          </p:nvSpPr>
          <p:spPr bwMode="auto">
            <a:xfrm>
              <a:off x="5762934" y="362079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8" name="Oval 87"/>
            <p:cNvSpPr>
              <a:spLocks noChangeArrowheads="1"/>
            </p:cNvSpPr>
            <p:nvPr/>
          </p:nvSpPr>
          <p:spPr bwMode="auto">
            <a:xfrm>
              <a:off x="5948672" y="35255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9" name="Oval 88"/>
            <p:cNvSpPr>
              <a:spLocks noChangeArrowheads="1"/>
            </p:cNvSpPr>
            <p:nvPr/>
          </p:nvSpPr>
          <p:spPr bwMode="auto">
            <a:xfrm>
              <a:off x="5902634" y="35255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0" name="Oval 89"/>
            <p:cNvSpPr>
              <a:spLocks noChangeArrowheads="1"/>
            </p:cNvSpPr>
            <p:nvPr/>
          </p:nvSpPr>
          <p:spPr bwMode="auto">
            <a:xfrm>
              <a:off x="5856597" y="35255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" name="Oval 90"/>
            <p:cNvSpPr>
              <a:spLocks noChangeArrowheads="1"/>
            </p:cNvSpPr>
            <p:nvPr/>
          </p:nvSpPr>
          <p:spPr bwMode="auto">
            <a:xfrm>
              <a:off x="5808972" y="35255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2" name="Oval 91"/>
            <p:cNvSpPr>
              <a:spLocks noChangeArrowheads="1"/>
            </p:cNvSpPr>
            <p:nvPr/>
          </p:nvSpPr>
          <p:spPr bwMode="auto">
            <a:xfrm>
              <a:off x="5716897" y="35255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" name="Oval 92"/>
            <p:cNvSpPr>
              <a:spLocks noChangeArrowheads="1"/>
            </p:cNvSpPr>
            <p:nvPr/>
          </p:nvSpPr>
          <p:spPr bwMode="auto">
            <a:xfrm>
              <a:off x="5670859" y="35255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" name="Oval 93"/>
            <p:cNvSpPr>
              <a:spLocks noChangeArrowheads="1"/>
            </p:cNvSpPr>
            <p:nvPr/>
          </p:nvSpPr>
          <p:spPr bwMode="auto">
            <a:xfrm>
              <a:off x="5624822" y="35255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5" name="Oval 94"/>
            <p:cNvSpPr>
              <a:spLocks noChangeArrowheads="1"/>
            </p:cNvSpPr>
            <p:nvPr/>
          </p:nvSpPr>
          <p:spPr bwMode="auto">
            <a:xfrm>
              <a:off x="5577197" y="35255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6" name="Oval 95"/>
            <p:cNvSpPr>
              <a:spLocks noChangeArrowheads="1"/>
            </p:cNvSpPr>
            <p:nvPr/>
          </p:nvSpPr>
          <p:spPr bwMode="auto">
            <a:xfrm>
              <a:off x="5531159" y="35255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7" name="Oval 96"/>
            <p:cNvSpPr>
              <a:spLocks noChangeArrowheads="1"/>
            </p:cNvSpPr>
            <p:nvPr/>
          </p:nvSpPr>
          <p:spPr bwMode="auto">
            <a:xfrm>
              <a:off x="5485122" y="35255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8" name="Oval 97"/>
            <p:cNvSpPr>
              <a:spLocks noChangeArrowheads="1"/>
            </p:cNvSpPr>
            <p:nvPr/>
          </p:nvSpPr>
          <p:spPr bwMode="auto">
            <a:xfrm>
              <a:off x="5439084" y="35255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9" name="Oval 98"/>
            <p:cNvSpPr>
              <a:spLocks noChangeArrowheads="1"/>
            </p:cNvSpPr>
            <p:nvPr/>
          </p:nvSpPr>
          <p:spPr bwMode="auto">
            <a:xfrm>
              <a:off x="5762934" y="352554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00" name="Down Arrow 999"/>
          <p:cNvSpPr/>
          <p:nvPr/>
        </p:nvSpPr>
        <p:spPr bwMode="auto">
          <a:xfrm rot="5400000" flipH="1">
            <a:off x="5104134" y="3539196"/>
            <a:ext cx="144016" cy="360040"/>
          </a:xfrm>
          <a:prstGeom prst="downArrow">
            <a:avLst>
              <a:gd name="adj1" fmla="val 50000"/>
              <a:gd name="adj2" fmla="val 6763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sp>
        <p:nvSpPr>
          <p:cNvPr id="1001" name="Text Box 324"/>
          <p:cNvSpPr txBox="1">
            <a:spLocks noChangeArrowheads="1"/>
          </p:cNvSpPr>
          <p:nvPr/>
        </p:nvSpPr>
        <p:spPr bwMode="auto">
          <a:xfrm>
            <a:off x="6121585" y="3479268"/>
            <a:ext cx="3024336" cy="440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Pick 96 colonies into trypsin (round-bottomed wells)</a:t>
            </a:r>
          </a:p>
          <a:p>
            <a:r>
              <a:rPr lang="en-GB" sz="1000" dirty="0" smtClean="0">
                <a:solidFill>
                  <a:srgbClr val="000000"/>
                </a:solidFill>
              </a:rPr>
              <a:t>Add media and transfer to flat-bottomed wells plate.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1023" name="Text Box 324"/>
          <p:cNvSpPr txBox="1">
            <a:spLocks noChangeArrowheads="1"/>
          </p:cNvSpPr>
          <p:nvPr/>
        </p:nvSpPr>
        <p:spPr bwMode="auto">
          <a:xfrm>
            <a:off x="1599932" y="6451606"/>
            <a:ext cx="1079531" cy="555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pPr algn="ctr"/>
            <a:r>
              <a:rPr lang="en-GB" sz="1000" b="1" dirty="0" smtClean="0">
                <a:solidFill>
                  <a:srgbClr val="000000"/>
                </a:solidFill>
              </a:rPr>
              <a:t>Archive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smtClean="0">
                <a:solidFill>
                  <a:srgbClr val="000000"/>
                </a:solidFill>
              </a:rPr>
              <a:t>one well:</a:t>
            </a:r>
          </a:p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1ml </a:t>
            </a:r>
            <a:r>
              <a:rPr lang="en-GB" sz="1000" dirty="0" err="1" smtClean="0">
                <a:solidFill>
                  <a:srgbClr val="000000"/>
                </a:solidFill>
              </a:rPr>
              <a:t>Cryo</a:t>
            </a:r>
            <a:r>
              <a:rPr lang="en-GB" sz="1000" dirty="0" smtClean="0">
                <a:solidFill>
                  <a:srgbClr val="000000"/>
                </a:solidFill>
              </a:rPr>
              <a:t>-vial(s)</a:t>
            </a:r>
          </a:p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(no drugs)</a:t>
            </a:r>
          </a:p>
        </p:txBody>
      </p:sp>
      <p:grpSp>
        <p:nvGrpSpPr>
          <p:cNvPr id="1026" name="Group 201"/>
          <p:cNvGrpSpPr>
            <a:grpSpLocks/>
          </p:cNvGrpSpPr>
          <p:nvPr/>
        </p:nvGrpSpPr>
        <p:grpSpPr bwMode="auto">
          <a:xfrm>
            <a:off x="3059225" y="6925050"/>
            <a:ext cx="400050" cy="400050"/>
            <a:chOff x="1259" y="2468"/>
            <a:chExt cx="252" cy="252"/>
          </a:xfrm>
        </p:grpSpPr>
        <p:sp>
          <p:nvSpPr>
            <p:cNvPr id="1027" name="Oval 202"/>
            <p:cNvSpPr>
              <a:spLocks noChangeArrowheads="1"/>
            </p:cNvSpPr>
            <p:nvPr/>
          </p:nvSpPr>
          <p:spPr bwMode="auto">
            <a:xfrm>
              <a:off x="1259" y="2468"/>
              <a:ext cx="252" cy="252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" name="Oval 203"/>
            <p:cNvSpPr>
              <a:spLocks noChangeArrowheads="1"/>
            </p:cNvSpPr>
            <p:nvPr/>
          </p:nvSpPr>
          <p:spPr bwMode="auto">
            <a:xfrm>
              <a:off x="1334" y="2514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" name="Oval 204"/>
            <p:cNvSpPr>
              <a:spLocks noChangeArrowheads="1"/>
            </p:cNvSpPr>
            <p:nvPr/>
          </p:nvSpPr>
          <p:spPr bwMode="auto">
            <a:xfrm>
              <a:off x="1357" y="2581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" name="Oval 205"/>
            <p:cNvSpPr>
              <a:spLocks noChangeArrowheads="1"/>
            </p:cNvSpPr>
            <p:nvPr/>
          </p:nvSpPr>
          <p:spPr bwMode="auto">
            <a:xfrm>
              <a:off x="1425" y="2536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" name="Oval 206"/>
            <p:cNvSpPr>
              <a:spLocks noChangeArrowheads="1"/>
            </p:cNvSpPr>
            <p:nvPr/>
          </p:nvSpPr>
          <p:spPr bwMode="auto">
            <a:xfrm>
              <a:off x="1311" y="2627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" name="Oval 207"/>
            <p:cNvSpPr>
              <a:spLocks noChangeArrowheads="1"/>
            </p:cNvSpPr>
            <p:nvPr/>
          </p:nvSpPr>
          <p:spPr bwMode="auto">
            <a:xfrm>
              <a:off x="1447" y="2649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" name="Oval 208"/>
            <p:cNvSpPr>
              <a:spLocks noChangeArrowheads="1"/>
            </p:cNvSpPr>
            <p:nvPr/>
          </p:nvSpPr>
          <p:spPr bwMode="auto">
            <a:xfrm>
              <a:off x="1470" y="2581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Oval 209"/>
            <p:cNvSpPr>
              <a:spLocks noChangeArrowheads="1"/>
            </p:cNvSpPr>
            <p:nvPr/>
          </p:nvSpPr>
          <p:spPr bwMode="auto">
            <a:xfrm>
              <a:off x="1402" y="2491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Oval 210"/>
            <p:cNvSpPr>
              <a:spLocks noChangeArrowheads="1"/>
            </p:cNvSpPr>
            <p:nvPr/>
          </p:nvSpPr>
          <p:spPr bwMode="auto">
            <a:xfrm>
              <a:off x="1289" y="2559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Oval 211"/>
            <p:cNvSpPr>
              <a:spLocks noChangeArrowheads="1"/>
            </p:cNvSpPr>
            <p:nvPr/>
          </p:nvSpPr>
          <p:spPr bwMode="auto">
            <a:xfrm>
              <a:off x="1334" y="2581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Oval 212"/>
            <p:cNvSpPr>
              <a:spLocks noChangeArrowheads="1"/>
            </p:cNvSpPr>
            <p:nvPr/>
          </p:nvSpPr>
          <p:spPr bwMode="auto">
            <a:xfrm>
              <a:off x="1379" y="2672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" name="Oval 213"/>
            <p:cNvSpPr>
              <a:spLocks noChangeArrowheads="1"/>
            </p:cNvSpPr>
            <p:nvPr/>
          </p:nvSpPr>
          <p:spPr bwMode="auto">
            <a:xfrm>
              <a:off x="1379" y="2536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" name="Oval 214"/>
            <p:cNvSpPr>
              <a:spLocks noChangeArrowheads="1"/>
            </p:cNvSpPr>
            <p:nvPr/>
          </p:nvSpPr>
          <p:spPr bwMode="auto">
            <a:xfrm>
              <a:off x="1289" y="2604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Oval 215"/>
            <p:cNvSpPr>
              <a:spLocks noChangeArrowheads="1"/>
            </p:cNvSpPr>
            <p:nvPr/>
          </p:nvSpPr>
          <p:spPr bwMode="auto">
            <a:xfrm>
              <a:off x="1334" y="2695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Oval 216"/>
            <p:cNvSpPr>
              <a:spLocks noChangeArrowheads="1"/>
            </p:cNvSpPr>
            <p:nvPr/>
          </p:nvSpPr>
          <p:spPr bwMode="auto">
            <a:xfrm>
              <a:off x="1470" y="2536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Oval 217"/>
            <p:cNvSpPr>
              <a:spLocks noChangeArrowheads="1"/>
            </p:cNvSpPr>
            <p:nvPr/>
          </p:nvSpPr>
          <p:spPr bwMode="auto">
            <a:xfrm>
              <a:off x="1447" y="2581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Oval 218"/>
            <p:cNvSpPr>
              <a:spLocks noChangeArrowheads="1"/>
            </p:cNvSpPr>
            <p:nvPr/>
          </p:nvSpPr>
          <p:spPr bwMode="auto">
            <a:xfrm>
              <a:off x="1402" y="2604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Oval 219"/>
            <p:cNvSpPr>
              <a:spLocks noChangeArrowheads="1"/>
            </p:cNvSpPr>
            <p:nvPr/>
          </p:nvSpPr>
          <p:spPr bwMode="auto">
            <a:xfrm>
              <a:off x="1447" y="2627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Oval 220"/>
            <p:cNvSpPr>
              <a:spLocks noChangeArrowheads="1"/>
            </p:cNvSpPr>
            <p:nvPr/>
          </p:nvSpPr>
          <p:spPr bwMode="auto">
            <a:xfrm>
              <a:off x="1357" y="2649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Oval 221"/>
            <p:cNvSpPr>
              <a:spLocks noChangeArrowheads="1"/>
            </p:cNvSpPr>
            <p:nvPr/>
          </p:nvSpPr>
          <p:spPr bwMode="auto">
            <a:xfrm>
              <a:off x="1425" y="2695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Oval 222"/>
            <p:cNvSpPr>
              <a:spLocks noChangeArrowheads="1"/>
            </p:cNvSpPr>
            <p:nvPr/>
          </p:nvSpPr>
          <p:spPr bwMode="auto">
            <a:xfrm>
              <a:off x="1334" y="2513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38762" y="6125059"/>
            <a:ext cx="1216436" cy="326547"/>
            <a:chOff x="238762" y="6125059"/>
            <a:chExt cx="1216436" cy="326547"/>
          </a:xfrm>
        </p:grpSpPr>
        <p:sp>
          <p:nvSpPr>
            <p:cNvPr id="2330" name="Rectangle 2329"/>
            <p:cNvSpPr/>
            <p:nvPr/>
          </p:nvSpPr>
          <p:spPr>
            <a:xfrm>
              <a:off x="368301" y="6181099"/>
              <a:ext cx="970212" cy="2705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Text Box 324"/>
            <p:cNvSpPr txBox="1">
              <a:spLocks noChangeArrowheads="1"/>
            </p:cNvSpPr>
            <p:nvPr/>
          </p:nvSpPr>
          <p:spPr bwMode="auto">
            <a:xfrm>
              <a:off x="238762" y="6125059"/>
              <a:ext cx="1216436" cy="306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57347" rIns="90000" bIns="45000"/>
            <a:lstStyle/>
            <a:p>
              <a:pPr algn="ctr"/>
              <a:r>
                <a:rPr lang="en-GB" sz="1600" b="1" i="1" dirty="0" smtClean="0">
                  <a:solidFill>
                    <a:srgbClr val="000000"/>
                  </a:solidFill>
                </a:rPr>
                <a:t>‘XEP_A01’</a:t>
              </a:r>
            </a:p>
          </p:txBody>
        </p:sp>
      </p:grpSp>
      <p:sp>
        <p:nvSpPr>
          <p:cNvPr id="1054" name="Bent Arrow 1053"/>
          <p:cNvSpPr/>
          <p:nvPr/>
        </p:nvSpPr>
        <p:spPr bwMode="auto">
          <a:xfrm rot="5400000">
            <a:off x="2733458" y="1728286"/>
            <a:ext cx="360040" cy="836327"/>
          </a:xfrm>
          <a:prstGeom prst="bentArrow">
            <a:avLst>
              <a:gd name="adj1" fmla="val 19709"/>
              <a:gd name="adj2" fmla="val 18827"/>
              <a:gd name="adj3" fmla="val 26764"/>
              <a:gd name="adj4" fmla="val 4375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sp>
        <p:nvSpPr>
          <p:cNvPr id="1090" name="Left Brace 1089"/>
          <p:cNvSpPr/>
          <p:nvPr/>
        </p:nvSpPr>
        <p:spPr>
          <a:xfrm>
            <a:off x="2623806" y="3599653"/>
            <a:ext cx="361540" cy="1275064"/>
          </a:xfrm>
          <a:prstGeom prst="leftBrace">
            <a:avLst>
              <a:gd name="adj1" fmla="val 2940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0" name="Picture 1189" descr="cryovial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393" y="5981336"/>
            <a:ext cx="530038" cy="508836"/>
          </a:xfrm>
          <a:prstGeom prst="rect">
            <a:avLst/>
          </a:prstGeom>
        </p:spPr>
      </p:pic>
      <p:grpSp>
        <p:nvGrpSpPr>
          <p:cNvPr id="1089" name="Group 1088"/>
          <p:cNvGrpSpPr/>
          <p:nvPr/>
        </p:nvGrpSpPr>
        <p:grpSpPr>
          <a:xfrm>
            <a:off x="4371540" y="7965166"/>
            <a:ext cx="288032" cy="288032"/>
            <a:chOff x="4371540" y="7838161"/>
            <a:chExt cx="288032" cy="288032"/>
          </a:xfrm>
        </p:grpSpPr>
        <p:sp>
          <p:nvSpPr>
            <p:cNvPr id="1417" name="AutoShape 2"/>
            <p:cNvSpPr>
              <a:spLocks noChangeArrowheads="1"/>
            </p:cNvSpPr>
            <p:nvPr/>
          </p:nvSpPr>
          <p:spPr bwMode="auto">
            <a:xfrm>
              <a:off x="4371540" y="7838161"/>
              <a:ext cx="288032" cy="288032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9" name="Oval 9"/>
            <p:cNvSpPr>
              <a:spLocks noChangeArrowheads="1"/>
            </p:cNvSpPr>
            <p:nvPr/>
          </p:nvSpPr>
          <p:spPr bwMode="auto">
            <a:xfrm>
              <a:off x="4586200" y="7910739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0" name="Oval 10"/>
            <p:cNvSpPr>
              <a:spLocks noChangeArrowheads="1"/>
            </p:cNvSpPr>
            <p:nvPr/>
          </p:nvSpPr>
          <p:spPr bwMode="auto">
            <a:xfrm>
              <a:off x="4538575" y="7910739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1" name="Oval 11"/>
            <p:cNvSpPr>
              <a:spLocks noChangeArrowheads="1"/>
            </p:cNvSpPr>
            <p:nvPr/>
          </p:nvSpPr>
          <p:spPr bwMode="auto">
            <a:xfrm>
              <a:off x="4492537" y="7910739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2" name="Oval 12"/>
            <p:cNvSpPr>
              <a:spLocks noChangeArrowheads="1"/>
            </p:cNvSpPr>
            <p:nvPr/>
          </p:nvSpPr>
          <p:spPr bwMode="auto">
            <a:xfrm>
              <a:off x="4446500" y="7910739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" name="Oval 13"/>
            <p:cNvSpPr>
              <a:spLocks noChangeArrowheads="1"/>
            </p:cNvSpPr>
            <p:nvPr/>
          </p:nvSpPr>
          <p:spPr bwMode="auto">
            <a:xfrm>
              <a:off x="4400462" y="7910739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4" name="Oval 57"/>
            <p:cNvSpPr>
              <a:spLocks noChangeArrowheads="1"/>
            </p:cNvSpPr>
            <p:nvPr/>
          </p:nvSpPr>
          <p:spPr bwMode="auto">
            <a:xfrm>
              <a:off x="4586200" y="8055202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5" name="Oval 58"/>
            <p:cNvSpPr>
              <a:spLocks noChangeArrowheads="1"/>
            </p:cNvSpPr>
            <p:nvPr/>
          </p:nvSpPr>
          <p:spPr bwMode="auto">
            <a:xfrm>
              <a:off x="4538575" y="8055202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6" name="Oval 59"/>
            <p:cNvSpPr>
              <a:spLocks noChangeArrowheads="1"/>
            </p:cNvSpPr>
            <p:nvPr/>
          </p:nvSpPr>
          <p:spPr bwMode="auto">
            <a:xfrm>
              <a:off x="4492537" y="8055202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7" name="Oval 60"/>
            <p:cNvSpPr>
              <a:spLocks noChangeArrowheads="1"/>
            </p:cNvSpPr>
            <p:nvPr/>
          </p:nvSpPr>
          <p:spPr bwMode="auto">
            <a:xfrm>
              <a:off x="4446500" y="8055202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8" name="Oval 61"/>
            <p:cNvSpPr>
              <a:spLocks noChangeArrowheads="1"/>
            </p:cNvSpPr>
            <p:nvPr/>
          </p:nvSpPr>
          <p:spPr bwMode="auto">
            <a:xfrm>
              <a:off x="4400462" y="8055202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9" name="Oval 69"/>
            <p:cNvSpPr>
              <a:spLocks noChangeArrowheads="1"/>
            </p:cNvSpPr>
            <p:nvPr/>
          </p:nvSpPr>
          <p:spPr bwMode="auto">
            <a:xfrm>
              <a:off x="4586200" y="800757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0" name="Oval 70"/>
            <p:cNvSpPr>
              <a:spLocks noChangeArrowheads="1"/>
            </p:cNvSpPr>
            <p:nvPr/>
          </p:nvSpPr>
          <p:spPr bwMode="auto">
            <a:xfrm>
              <a:off x="4538575" y="800757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1" name="Oval 71"/>
            <p:cNvSpPr>
              <a:spLocks noChangeArrowheads="1"/>
            </p:cNvSpPr>
            <p:nvPr/>
          </p:nvSpPr>
          <p:spPr bwMode="auto">
            <a:xfrm>
              <a:off x="4492537" y="800757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2" name="Oval 72"/>
            <p:cNvSpPr>
              <a:spLocks noChangeArrowheads="1"/>
            </p:cNvSpPr>
            <p:nvPr/>
          </p:nvSpPr>
          <p:spPr bwMode="auto">
            <a:xfrm>
              <a:off x="4446500" y="800757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" name="Oval 73"/>
            <p:cNvSpPr>
              <a:spLocks noChangeArrowheads="1"/>
            </p:cNvSpPr>
            <p:nvPr/>
          </p:nvSpPr>
          <p:spPr bwMode="auto">
            <a:xfrm>
              <a:off x="4400462" y="800757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" name="Oval 81"/>
            <p:cNvSpPr>
              <a:spLocks noChangeArrowheads="1"/>
            </p:cNvSpPr>
            <p:nvPr/>
          </p:nvSpPr>
          <p:spPr bwMode="auto">
            <a:xfrm>
              <a:off x="4586200" y="795836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" name="Oval 82"/>
            <p:cNvSpPr>
              <a:spLocks noChangeArrowheads="1"/>
            </p:cNvSpPr>
            <p:nvPr/>
          </p:nvSpPr>
          <p:spPr bwMode="auto">
            <a:xfrm>
              <a:off x="4538575" y="795836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" name="Oval 83"/>
            <p:cNvSpPr>
              <a:spLocks noChangeArrowheads="1"/>
            </p:cNvSpPr>
            <p:nvPr/>
          </p:nvSpPr>
          <p:spPr bwMode="auto">
            <a:xfrm>
              <a:off x="4492537" y="795836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" name="Oval 84"/>
            <p:cNvSpPr>
              <a:spLocks noChangeArrowheads="1"/>
            </p:cNvSpPr>
            <p:nvPr/>
          </p:nvSpPr>
          <p:spPr bwMode="auto">
            <a:xfrm>
              <a:off x="4446500" y="795836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" name="Oval 85"/>
            <p:cNvSpPr>
              <a:spLocks noChangeArrowheads="1"/>
            </p:cNvSpPr>
            <p:nvPr/>
          </p:nvSpPr>
          <p:spPr bwMode="auto">
            <a:xfrm>
              <a:off x="4400462" y="795836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" name="Oval 93"/>
            <p:cNvSpPr>
              <a:spLocks noChangeArrowheads="1"/>
            </p:cNvSpPr>
            <p:nvPr/>
          </p:nvSpPr>
          <p:spPr bwMode="auto">
            <a:xfrm>
              <a:off x="4586200" y="786311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" name="Oval 94"/>
            <p:cNvSpPr>
              <a:spLocks noChangeArrowheads="1"/>
            </p:cNvSpPr>
            <p:nvPr/>
          </p:nvSpPr>
          <p:spPr bwMode="auto">
            <a:xfrm>
              <a:off x="4538575" y="786311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" name="Oval 95"/>
            <p:cNvSpPr>
              <a:spLocks noChangeArrowheads="1"/>
            </p:cNvSpPr>
            <p:nvPr/>
          </p:nvSpPr>
          <p:spPr bwMode="auto">
            <a:xfrm>
              <a:off x="4492537" y="786311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2" name="Oval 96"/>
            <p:cNvSpPr>
              <a:spLocks noChangeArrowheads="1"/>
            </p:cNvSpPr>
            <p:nvPr/>
          </p:nvSpPr>
          <p:spPr bwMode="auto">
            <a:xfrm>
              <a:off x="4446500" y="786311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" name="Oval 97"/>
            <p:cNvSpPr>
              <a:spLocks noChangeArrowheads="1"/>
            </p:cNvSpPr>
            <p:nvPr/>
          </p:nvSpPr>
          <p:spPr bwMode="auto">
            <a:xfrm>
              <a:off x="4400462" y="7863114"/>
              <a:ext cx="44450" cy="4603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44" name="Down Arrow 1443"/>
          <p:cNvSpPr/>
          <p:nvPr/>
        </p:nvSpPr>
        <p:spPr bwMode="auto">
          <a:xfrm rot="16200000">
            <a:off x="4034118" y="7929163"/>
            <a:ext cx="144016" cy="360040"/>
          </a:xfrm>
          <a:prstGeom prst="downArrow">
            <a:avLst>
              <a:gd name="adj1" fmla="val 50000"/>
              <a:gd name="adj2" fmla="val 6763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sp>
        <p:nvSpPr>
          <p:cNvPr id="1548" name="Text Box 324"/>
          <p:cNvSpPr txBox="1">
            <a:spLocks noChangeArrowheads="1"/>
          </p:cNvSpPr>
          <p:nvPr/>
        </p:nvSpPr>
        <p:spPr bwMode="auto">
          <a:xfrm>
            <a:off x="2477428" y="7786349"/>
            <a:ext cx="864096" cy="395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pPr algn="ctr"/>
            <a:r>
              <a:rPr lang="en-GB" sz="1600" b="1" i="1" dirty="0" smtClean="0">
                <a:solidFill>
                  <a:srgbClr val="000000"/>
                </a:solidFill>
              </a:rPr>
              <a:t>‘SEP’</a:t>
            </a:r>
          </a:p>
        </p:txBody>
      </p:sp>
      <p:grpSp>
        <p:nvGrpSpPr>
          <p:cNvPr id="1074" name="Group 1073"/>
          <p:cNvGrpSpPr/>
          <p:nvPr/>
        </p:nvGrpSpPr>
        <p:grpSpPr>
          <a:xfrm>
            <a:off x="4396621" y="6921111"/>
            <a:ext cx="574675" cy="412750"/>
            <a:chOff x="4396621" y="6794106"/>
            <a:chExt cx="574675" cy="412750"/>
          </a:xfrm>
        </p:grpSpPr>
        <p:sp>
          <p:nvSpPr>
            <p:cNvPr id="1551" name="AutoShape 2"/>
            <p:cNvSpPr>
              <a:spLocks noChangeArrowheads="1"/>
            </p:cNvSpPr>
            <p:nvPr/>
          </p:nvSpPr>
          <p:spPr bwMode="auto">
            <a:xfrm>
              <a:off x="4396621" y="6794106"/>
              <a:ext cx="574675" cy="41275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2" name="Oval 3"/>
            <p:cNvSpPr>
              <a:spLocks noChangeArrowheads="1"/>
            </p:cNvSpPr>
            <p:nvPr/>
          </p:nvSpPr>
          <p:spPr bwMode="auto">
            <a:xfrm>
              <a:off x="4915734" y="68544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3" name="Oval 4"/>
            <p:cNvSpPr>
              <a:spLocks noChangeArrowheads="1"/>
            </p:cNvSpPr>
            <p:nvPr/>
          </p:nvSpPr>
          <p:spPr bwMode="auto">
            <a:xfrm>
              <a:off x="4869696" y="68544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4" name="Oval 5"/>
            <p:cNvSpPr>
              <a:spLocks noChangeArrowheads="1"/>
            </p:cNvSpPr>
            <p:nvPr/>
          </p:nvSpPr>
          <p:spPr bwMode="auto">
            <a:xfrm>
              <a:off x="4823659" y="68544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5" name="Oval 6"/>
            <p:cNvSpPr>
              <a:spLocks noChangeArrowheads="1"/>
            </p:cNvSpPr>
            <p:nvPr/>
          </p:nvSpPr>
          <p:spPr bwMode="auto">
            <a:xfrm>
              <a:off x="4776034" y="68544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" name="Oval 7"/>
            <p:cNvSpPr>
              <a:spLocks noChangeArrowheads="1"/>
            </p:cNvSpPr>
            <p:nvPr/>
          </p:nvSpPr>
          <p:spPr bwMode="auto">
            <a:xfrm>
              <a:off x="4683959" y="68544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" name="Oval 8"/>
            <p:cNvSpPr>
              <a:spLocks noChangeArrowheads="1"/>
            </p:cNvSpPr>
            <p:nvPr/>
          </p:nvSpPr>
          <p:spPr bwMode="auto">
            <a:xfrm>
              <a:off x="4637921" y="68544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8" name="Oval 9"/>
            <p:cNvSpPr>
              <a:spLocks noChangeArrowheads="1"/>
            </p:cNvSpPr>
            <p:nvPr/>
          </p:nvSpPr>
          <p:spPr bwMode="auto">
            <a:xfrm>
              <a:off x="4591884" y="68544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9" name="Oval 10"/>
            <p:cNvSpPr>
              <a:spLocks noChangeArrowheads="1"/>
            </p:cNvSpPr>
            <p:nvPr/>
          </p:nvSpPr>
          <p:spPr bwMode="auto">
            <a:xfrm>
              <a:off x="4544259" y="68544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0" name="Oval 11"/>
            <p:cNvSpPr>
              <a:spLocks noChangeArrowheads="1"/>
            </p:cNvSpPr>
            <p:nvPr/>
          </p:nvSpPr>
          <p:spPr bwMode="auto">
            <a:xfrm>
              <a:off x="4498221" y="68544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" name="Oval 12"/>
            <p:cNvSpPr>
              <a:spLocks noChangeArrowheads="1"/>
            </p:cNvSpPr>
            <p:nvPr/>
          </p:nvSpPr>
          <p:spPr bwMode="auto">
            <a:xfrm>
              <a:off x="4452184" y="68544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2" name="Oval 13"/>
            <p:cNvSpPr>
              <a:spLocks noChangeArrowheads="1"/>
            </p:cNvSpPr>
            <p:nvPr/>
          </p:nvSpPr>
          <p:spPr bwMode="auto">
            <a:xfrm>
              <a:off x="4406146" y="68544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3" name="Oval 14"/>
            <p:cNvSpPr>
              <a:spLocks noChangeArrowheads="1"/>
            </p:cNvSpPr>
            <p:nvPr/>
          </p:nvSpPr>
          <p:spPr bwMode="auto">
            <a:xfrm>
              <a:off x="4729996" y="68544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4" name="Oval 15"/>
            <p:cNvSpPr>
              <a:spLocks noChangeArrowheads="1"/>
            </p:cNvSpPr>
            <p:nvPr/>
          </p:nvSpPr>
          <p:spPr bwMode="auto">
            <a:xfrm>
              <a:off x="4915734" y="71433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5" name="Oval 16"/>
            <p:cNvSpPr>
              <a:spLocks noChangeArrowheads="1"/>
            </p:cNvSpPr>
            <p:nvPr/>
          </p:nvSpPr>
          <p:spPr bwMode="auto">
            <a:xfrm>
              <a:off x="4869696" y="71433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" name="Oval 17"/>
            <p:cNvSpPr>
              <a:spLocks noChangeArrowheads="1"/>
            </p:cNvSpPr>
            <p:nvPr/>
          </p:nvSpPr>
          <p:spPr bwMode="auto">
            <a:xfrm>
              <a:off x="4823659" y="71433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7" name="Oval 18"/>
            <p:cNvSpPr>
              <a:spLocks noChangeArrowheads="1"/>
            </p:cNvSpPr>
            <p:nvPr/>
          </p:nvSpPr>
          <p:spPr bwMode="auto">
            <a:xfrm>
              <a:off x="4776034" y="71433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8" name="Oval 19"/>
            <p:cNvSpPr>
              <a:spLocks noChangeArrowheads="1"/>
            </p:cNvSpPr>
            <p:nvPr/>
          </p:nvSpPr>
          <p:spPr bwMode="auto">
            <a:xfrm>
              <a:off x="4683959" y="71433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9" name="Oval 20"/>
            <p:cNvSpPr>
              <a:spLocks noChangeArrowheads="1"/>
            </p:cNvSpPr>
            <p:nvPr/>
          </p:nvSpPr>
          <p:spPr bwMode="auto">
            <a:xfrm>
              <a:off x="4637921" y="71433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0" name="Oval 21"/>
            <p:cNvSpPr>
              <a:spLocks noChangeArrowheads="1"/>
            </p:cNvSpPr>
            <p:nvPr/>
          </p:nvSpPr>
          <p:spPr bwMode="auto">
            <a:xfrm>
              <a:off x="4591884" y="71433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1" name="Oval 22"/>
            <p:cNvSpPr>
              <a:spLocks noChangeArrowheads="1"/>
            </p:cNvSpPr>
            <p:nvPr/>
          </p:nvSpPr>
          <p:spPr bwMode="auto">
            <a:xfrm>
              <a:off x="4544259" y="71433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2" name="Oval 23"/>
            <p:cNvSpPr>
              <a:spLocks noChangeArrowheads="1"/>
            </p:cNvSpPr>
            <p:nvPr/>
          </p:nvSpPr>
          <p:spPr bwMode="auto">
            <a:xfrm>
              <a:off x="4498221" y="71433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3" name="Oval 24"/>
            <p:cNvSpPr>
              <a:spLocks noChangeArrowheads="1"/>
            </p:cNvSpPr>
            <p:nvPr/>
          </p:nvSpPr>
          <p:spPr bwMode="auto">
            <a:xfrm>
              <a:off x="4452184" y="71433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4" name="Oval 25"/>
            <p:cNvSpPr>
              <a:spLocks noChangeArrowheads="1"/>
            </p:cNvSpPr>
            <p:nvPr/>
          </p:nvSpPr>
          <p:spPr bwMode="auto">
            <a:xfrm>
              <a:off x="4406146" y="71433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5" name="Oval 26"/>
            <p:cNvSpPr>
              <a:spLocks noChangeArrowheads="1"/>
            </p:cNvSpPr>
            <p:nvPr/>
          </p:nvSpPr>
          <p:spPr bwMode="auto">
            <a:xfrm>
              <a:off x="4729996" y="71433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6" name="Oval 27"/>
            <p:cNvSpPr>
              <a:spLocks noChangeArrowheads="1"/>
            </p:cNvSpPr>
            <p:nvPr/>
          </p:nvSpPr>
          <p:spPr bwMode="auto">
            <a:xfrm>
              <a:off x="4915734" y="70957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" name="Oval 28"/>
            <p:cNvSpPr>
              <a:spLocks noChangeArrowheads="1"/>
            </p:cNvSpPr>
            <p:nvPr/>
          </p:nvSpPr>
          <p:spPr bwMode="auto">
            <a:xfrm>
              <a:off x="4869696" y="70957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" name="Oval 29"/>
            <p:cNvSpPr>
              <a:spLocks noChangeArrowheads="1"/>
            </p:cNvSpPr>
            <p:nvPr/>
          </p:nvSpPr>
          <p:spPr bwMode="auto">
            <a:xfrm>
              <a:off x="4823659" y="70957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9" name="Oval 30"/>
            <p:cNvSpPr>
              <a:spLocks noChangeArrowheads="1"/>
            </p:cNvSpPr>
            <p:nvPr/>
          </p:nvSpPr>
          <p:spPr bwMode="auto">
            <a:xfrm>
              <a:off x="4776034" y="70957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0" name="Oval 31"/>
            <p:cNvSpPr>
              <a:spLocks noChangeArrowheads="1"/>
            </p:cNvSpPr>
            <p:nvPr/>
          </p:nvSpPr>
          <p:spPr bwMode="auto">
            <a:xfrm>
              <a:off x="4683959" y="70957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" name="Oval 32"/>
            <p:cNvSpPr>
              <a:spLocks noChangeArrowheads="1"/>
            </p:cNvSpPr>
            <p:nvPr/>
          </p:nvSpPr>
          <p:spPr bwMode="auto">
            <a:xfrm>
              <a:off x="4637921" y="70957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2" name="Oval 33"/>
            <p:cNvSpPr>
              <a:spLocks noChangeArrowheads="1"/>
            </p:cNvSpPr>
            <p:nvPr/>
          </p:nvSpPr>
          <p:spPr bwMode="auto">
            <a:xfrm>
              <a:off x="4591884" y="70957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3" name="Oval 34"/>
            <p:cNvSpPr>
              <a:spLocks noChangeArrowheads="1"/>
            </p:cNvSpPr>
            <p:nvPr/>
          </p:nvSpPr>
          <p:spPr bwMode="auto">
            <a:xfrm>
              <a:off x="4544259" y="70957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4" name="Oval 35"/>
            <p:cNvSpPr>
              <a:spLocks noChangeArrowheads="1"/>
            </p:cNvSpPr>
            <p:nvPr/>
          </p:nvSpPr>
          <p:spPr bwMode="auto">
            <a:xfrm>
              <a:off x="4498221" y="70957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5" name="Oval 36"/>
            <p:cNvSpPr>
              <a:spLocks noChangeArrowheads="1"/>
            </p:cNvSpPr>
            <p:nvPr/>
          </p:nvSpPr>
          <p:spPr bwMode="auto">
            <a:xfrm>
              <a:off x="4452184" y="70957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6" name="Oval 37"/>
            <p:cNvSpPr>
              <a:spLocks noChangeArrowheads="1"/>
            </p:cNvSpPr>
            <p:nvPr/>
          </p:nvSpPr>
          <p:spPr bwMode="auto">
            <a:xfrm>
              <a:off x="4406146" y="70957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" name="Oval 38"/>
            <p:cNvSpPr>
              <a:spLocks noChangeArrowheads="1"/>
            </p:cNvSpPr>
            <p:nvPr/>
          </p:nvSpPr>
          <p:spPr bwMode="auto">
            <a:xfrm>
              <a:off x="4729996" y="709573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8" name="Oval 39"/>
            <p:cNvSpPr>
              <a:spLocks noChangeArrowheads="1"/>
            </p:cNvSpPr>
            <p:nvPr/>
          </p:nvSpPr>
          <p:spPr bwMode="auto">
            <a:xfrm>
              <a:off x="4915734" y="70481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9" name="Oval 40"/>
            <p:cNvSpPr>
              <a:spLocks noChangeArrowheads="1"/>
            </p:cNvSpPr>
            <p:nvPr/>
          </p:nvSpPr>
          <p:spPr bwMode="auto">
            <a:xfrm>
              <a:off x="4869696" y="70481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0" name="Oval 41"/>
            <p:cNvSpPr>
              <a:spLocks noChangeArrowheads="1"/>
            </p:cNvSpPr>
            <p:nvPr/>
          </p:nvSpPr>
          <p:spPr bwMode="auto">
            <a:xfrm>
              <a:off x="4823659" y="70481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1" name="Oval 42"/>
            <p:cNvSpPr>
              <a:spLocks noChangeArrowheads="1"/>
            </p:cNvSpPr>
            <p:nvPr/>
          </p:nvSpPr>
          <p:spPr bwMode="auto">
            <a:xfrm>
              <a:off x="4776034" y="70481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2" name="Oval 43"/>
            <p:cNvSpPr>
              <a:spLocks noChangeArrowheads="1"/>
            </p:cNvSpPr>
            <p:nvPr/>
          </p:nvSpPr>
          <p:spPr bwMode="auto">
            <a:xfrm>
              <a:off x="4683959" y="70481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3" name="Oval 44"/>
            <p:cNvSpPr>
              <a:spLocks noChangeArrowheads="1"/>
            </p:cNvSpPr>
            <p:nvPr/>
          </p:nvSpPr>
          <p:spPr bwMode="auto">
            <a:xfrm>
              <a:off x="4637921" y="70481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4" name="Oval 45"/>
            <p:cNvSpPr>
              <a:spLocks noChangeArrowheads="1"/>
            </p:cNvSpPr>
            <p:nvPr/>
          </p:nvSpPr>
          <p:spPr bwMode="auto">
            <a:xfrm>
              <a:off x="4591884" y="70481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5" name="Oval 46"/>
            <p:cNvSpPr>
              <a:spLocks noChangeArrowheads="1"/>
            </p:cNvSpPr>
            <p:nvPr/>
          </p:nvSpPr>
          <p:spPr bwMode="auto">
            <a:xfrm>
              <a:off x="4544259" y="70481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6" name="Oval 47"/>
            <p:cNvSpPr>
              <a:spLocks noChangeArrowheads="1"/>
            </p:cNvSpPr>
            <p:nvPr/>
          </p:nvSpPr>
          <p:spPr bwMode="auto">
            <a:xfrm>
              <a:off x="4498221" y="70481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" name="Oval 48"/>
            <p:cNvSpPr>
              <a:spLocks noChangeArrowheads="1"/>
            </p:cNvSpPr>
            <p:nvPr/>
          </p:nvSpPr>
          <p:spPr bwMode="auto">
            <a:xfrm>
              <a:off x="4452184" y="70481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8" name="Oval 49"/>
            <p:cNvSpPr>
              <a:spLocks noChangeArrowheads="1"/>
            </p:cNvSpPr>
            <p:nvPr/>
          </p:nvSpPr>
          <p:spPr bwMode="auto">
            <a:xfrm>
              <a:off x="4406146" y="70481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" name="Oval 50"/>
            <p:cNvSpPr>
              <a:spLocks noChangeArrowheads="1"/>
            </p:cNvSpPr>
            <p:nvPr/>
          </p:nvSpPr>
          <p:spPr bwMode="auto">
            <a:xfrm>
              <a:off x="4729996" y="70481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0" name="Oval 51"/>
            <p:cNvSpPr>
              <a:spLocks noChangeArrowheads="1"/>
            </p:cNvSpPr>
            <p:nvPr/>
          </p:nvSpPr>
          <p:spPr bwMode="auto">
            <a:xfrm>
              <a:off x="4915734" y="699889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1" name="Oval 52"/>
            <p:cNvSpPr>
              <a:spLocks noChangeArrowheads="1"/>
            </p:cNvSpPr>
            <p:nvPr/>
          </p:nvSpPr>
          <p:spPr bwMode="auto">
            <a:xfrm>
              <a:off x="4869696" y="699889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2" name="Oval 53"/>
            <p:cNvSpPr>
              <a:spLocks noChangeArrowheads="1"/>
            </p:cNvSpPr>
            <p:nvPr/>
          </p:nvSpPr>
          <p:spPr bwMode="auto">
            <a:xfrm>
              <a:off x="4823659" y="699889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3" name="Oval 54"/>
            <p:cNvSpPr>
              <a:spLocks noChangeArrowheads="1"/>
            </p:cNvSpPr>
            <p:nvPr/>
          </p:nvSpPr>
          <p:spPr bwMode="auto">
            <a:xfrm>
              <a:off x="4776034" y="699889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4" name="Oval 55"/>
            <p:cNvSpPr>
              <a:spLocks noChangeArrowheads="1"/>
            </p:cNvSpPr>
            <p:nvPr/>
          </p:nvSpPr>
          <p:spPr bwMode="auto">
            <a:xfrm>
              <a:off x="4683959" y="699889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5" name="Oval 56"/>
            <p:cNvSpPr>
              <a:spLocks noChangeArrowheads="1"/>
            </p:cNvSpPr>
            <p:nvPr/>
          </p:nvSpPr>
          <p:spPr bwMode="auto">
            <a:xfrm>
              <a:off x="4637921" y="699889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6" name="Oval 57"/>
            <p:cNvSpPr>
              <a:spLocks noChangeArrowheads="1"/>
            </p:cNvSpPr>
            <p:nvPr/>
          </p:nvSpPr>
          <p:spPr bwMode="auto">
            <a:xfrm>
              <a:off x="4591884" y="699889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" name="Oval 58"/>
            <p:cNvSpPr>
              <a:spLocks noChangeArrowheads="1"/>
            </p:cNvSpPr>
            <p:nvPr/>
          </p:nvSpPr>
          <p:spPr bwMode="auto">
            <a:xfrm>
              <a:off x="4544259" y="699889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" name="Oval 59"/>
            <p:cNvSpPr>
              <a:spLocks noChangeArrowheads="1"/>
            </p:cNvSpPr>
            <p:nvPr/>
          </p:nvSpPr>
          <p:spPr bwMode="auto">
            <a:xfrm>
              <a:off x="4498221" y="699889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9" name="Oval 60"/>
            <p:cNvSpPr>
              <a:spLocks noChangeArrowheads="1"/>
            </p:cNvSpPr>
            <p:nvPr/>
          </p:nvSpPr>
          <p:spPr bwMode="auto">
            <a:xfrm>
              <a:off x="4452184" y="699889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0" name="Oval 61"/>
            <p:cNvSpPr>
              <a:spLocks noChangeArrowheads="1"/>
            </p:cNvSpPr>
            <p:nvPr/>
          </p:nvSpPr>
          <p:spPr bwMode="auto">
            <a:xfrm>
              <a:off x="4406146" y="699889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1" name="Oval 62"/>
            <p:cNvSpPr>
              <a:spLocks noChangeArrowheads="1"/>
            </p:cNvSpPr>
            <p:nvPr/>
          </p:nvSpPr>
          <p:spPr bwMode="auto">
            <a:xfrm>
              <a:off x="4729996" y="699889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2" name="Oval 63"/>
            <p:cNvSpPr>
              <a:spLocks noChangeArrowheads="1"/>
            </p:cNvSpPr>
            <p:nvPr/>
          </p:nvSpPr>
          <p:spPr bwMode="auto">
            <a:xfrm>
              <a:off x="4915734" y="695126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3" name="Oval 64"/>
            <p:cNvSpPr>
              <a:spLocks noChangeArrowheads="1"/>
            </p:cNvSpPr>
            <p:nvPr/>
          </p:nvSpPr>
          <p:spPr bwMode="auto">
            <a:xfrm>
              <a:off x="4869696" y="695126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4" name="Oval 65"/>
            <p:cNvSpPr>
              <a:spLocks noChangeArrowheads="1"/>
            </p:cNvSpPr>
            <p:nvPr/>
          </p:nvSpPr>
          <p:spPr bwMode="auto">
            <a:xfrm>
              <a:off x="4823659" y="695126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5" name="Oval 66"/>
            <p:cNvSpPr>
              <a:spLocks noChangeArrowheads="1"/>
            </p:cNvSpPr>
            <p:nvPr/>
          </p:nvSpPr>
          <p:spPr bwMode="auto">
            <a:xfrm>
              <a:off x="4776034" y="695126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6" name="Oval 67"/>
            <p:cNvSpPr>
              <a:spLocks noChangeArrowheads="1"/>
            </p:cNvSpPr>
            <p:nvPr/>
          </p:nvSpPr>
          <p:spPr bwMode="auto">
            <a:xfrm>
              <a:off x="4683959" y="695126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7" name="Oval 68"/>
            <p:cNvSpPr>
              <a:spLocks noChangeArrowheads="1"/>
            </p:cNvSpPr>
            <p:nvPr/>
          </p:nvSpPr>
          <p:spPr bwMode="auto">
            <a:xfrm>
              <a:off x="4637921" y="695126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" name="Oval 69"/>
            <p:cNvSpPr>
              <a:spLocks noChangeArrowheads="1"/>
            </p:cNvSpPr>
            <p:nvPr/>
          </p:nvSpPr>
          <p:spPr bwMode="auto">
            <a:xfrm>
              <a:off x="4591884" y="6951269"/>
              <a:ext cx="44450" cy="46038"/>
            </a:xfrm>
            <a:prstGeom prst="ellipse">
              <a:avLst/>
            </a:prstGeom>
            <a:solidFill>
              <a:srgbClr val="558ED5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9" name="Oval 70"/>
            <p:cNvSpPr>
              <a:spLocks noChangeArrowheads="1"/>
            </p:cNvSpPr>
            <p:nvPr/>
          </p:nvSpPr>
          <p:spPr bwMode="auto">
            <a:xfrm>
              <a:off x="4544259" y="695126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0" name="Oval 71"/>
            <p:cNvSpPr>
              <a:spLocks noChangeArrowheads="1"/>
            </p:cNvSpPr>
            <p:nvPr/>
          </p:nvSpPr>
          <p:spPr bwMode="auto">
            <a:xfrm>
              <a:off x="4498221" y="695126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1" name="Oval 72"/>
            <p:cNvSpPr>
              <a:spLocks noChangeArrowheads="1"/>
            </p:cNvSpPr>
            <p:nvPr/>
          </p:nvSpPr>
          <p:spPr bwMode="auto">
            <a:xfrm>
              <a:off x="4452184" y="695126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2" name="Oval 73"/>
            <p:cNvSpPr>
              <a:spLocks noChangeArrowheads="1"/>
            </p:cNvSpPr>
            <p:nvPr/>
          </p:nvSpPr>
          <p:spPr bwMode="auto">
            <a:xfrm>
              <a:off x="4406146" y="695126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3" name="Oval 74"/>
            <p:cNvSpPr>
              <a:spLocks noChangeArrowheads="1"/>
            </p:cNvSpPr>
            <p:nvPr/>
          </p:nvSpPr>
          <p:spPr bwMode="auto">
            <a:xfrm>
              <a:off x="4729996" y="695126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4" name="Oval 75"/>
            <p:cNvSpPr>
              <a:spLocks noChangeArrowheads="1"/>
            </p:cNvSpPr>
            <p:nvPr/>
          </p:nvSpPr>
          <p:spPr bwMode="auto">
            <a:xfrm>
              <a:off x="4915734" y="69020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5" name="Oval 76"/>
            <p:cNvSpPr>
              <a:spLocks noChangeArrowheads="1"/>
            </p:cNvSpPr>
            <p:nvPr/>
          </p:nvSpPr>
          <p:spPr bwMode="auto">
            <a:xfrm>
              <a:off x="4869696" y="69020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6" name="Oval 77"/>
            <p:cNvSpPr>
              <a:spLocks noChangeArrowheads="1"/>
            </p:cNvSpPr>
            <p:nvPr/>
          </p:nvSpPr>
          <p:spPr bwMode="auto">
            <a:xfrm>
              <a:off x="4823659" y="69020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7" name="Oval 78"/>
            <p:cNvSpPr>
              <a:spLocks noChangeArrowheads="1"/>
            </p:cNvSpPr>
            <p:nvPr/>
          </p:nvSpPr>
          <p:spPr bwMode="auto">
            <a:xfrm>
              <a:off x="4776034" y="69020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" name="Oval 79"/>
            <p:cNvSpPr>
              <a:spLocks noChangeArrowheads="1"/>
            </p:cNvSpPr>
            <p:nvPr/>
          </p:nvSpPr>
          <p:spPr bwMode="auto">
            <a:xfrm>
              <a:off x="4683959" y="69020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9" name="Oval 80"/>
            <p:cNvSpPr>
              <a:spLocks noChangeArrowheads="1"/>
            </p:cNvSpPr>
            <p:nvPr/>
          </p:nvSpPr>
          <p:spPr bwMode="auto">
            <a:xfrm>
              <a:off x="4637921" y="69020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0" name="Oval 81"/>
            <p:cNvSpPr>
              <a:spLocks noChangeArrowheads="1"/>
            </p:cNvSpPr>
            <p:nvPr/>
          </p:nvSpPr>
          <p:spPr bwMode="auto">
            <a:xfrm>
              <a:off x="4591884" y="69020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1" name="Oval 82"/>
            <p:cNvSpPr>
              <a:spLocks noChangeArrowheads="1"/>
            </p:cNvSpPr>
            <p:nvPr/>
          </p:nvSpPr>
          <p:spPr bwMode="auto">
            <a:xfrm>
              <a:off x="4544259" y="69020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" name="Oval 83"/>
            <p:cNvSpPr>
              <a:spLocks noChangeArrowheads="1"/>
            </p:cNvSpPr>
            <p:nvPr/>
          </p:nvSpPr>
          <p:spPr bwMode="auto">
            <a:xfrm>
              <a:off x="4498221" y="69020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3" name="Oval 84"/>
            <p:cNvSpPr>
              <a:spLocks noChangeArrowheads="1"/>
            </p:cNvSpPr>
            <p:nvPr/>
          </p:nvSpPr>
          <p:spPr bwMode="auto">
            <a:xfrm>
              <a:off x="4452184" y="69020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4" name="Oval 85"/>
            <p:cNvSpPr>
              <a:spLocks noChangeArrowheads="1"/>
            </p:cNvSpPr>
            <p:nvPr/>
          </p:nvSpPr>
          <p:spPr bwMode="auto">
            <a:xfrm>
              <a:off x="4406146" y="69020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5" name="Oval 86"/>
            <p:cNvSpPr>
              <a:spLocks noChangeArrowheads="1"/>
            </p:cNvSpPr>
            <p:nvPr/>
          </p:nvSpPr>
          <p:spPr bwMode="auto">
            <a:xfrm>
              <a:off x="4729996" y="690205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" name="Oval 87"/>
            <p:cNvSpPr>
              <a:spLocks noChangeArrowheads="1"/>
            </p:cNvSpPr>
            <p:nvPr/>
          </p:nvSpPr>
          <p:spPr bwMode="auto">
            <a:xfrm>
              <a:off x="4915734" y="68068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7" name="Oval 88"/>
            <p:cNvSpPr>
              <a:spLocks noChangeArrowheads="1"/>
            </p:cNvSpPr>
            <p:nvPr/>
          </p:nvSpPr>
          <p:spPr bwMode="auto">
            <a:xfrm>
              <a:off x="4869696" y="68068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" name="Oval 89"/>
            <p:cNvSpPr>
              <a:spLocks noChangeArrowheads="1"/>
            </p:cNvSpPr>
            <p:nvPr/>
          </p:nvSpPr>
          <p:spPr bwMode="auto">
            <a:xfrm>
              <a:off x="4823659" y="68068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" name="Oval 90"/>
            <p:cNvSpPr>
              <a:spLocks noChangeArrowheads="1"/>
            </p:cNvSpPr>
            <p:nvPr/>
          </p:nvSpPr>
          <p:spPr bwMode="auto">
            <a:xfrm>
              <a:off x="4776034" y="68068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" name="Oval 91"/>
            <p:cNvSpPr>
              <a:spLocks noChangeArrowheads="1"/>
            </p:cNvSpPr>
            <p:nvPr/>
          </p:nvSpPr>
          <p:spPr bwMode="auto">
            <a:xfrm>
              <a:off x="4683959" y="68068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" name="Oval 92"/>
            <p:cNvSpPr>
              <a:spLocks noChangeArrowheads="1"/>
            </p:cNvSpPr>
            <p:nvPr/>
          </p:nvSpPr>
          <p:spPr bwMode="auto">
            <a:xfrm>
              <a:off x="4637921" y="68068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" name="Oval 93"/>
            <p:cNvSpPr>
              <a:spLocks noChangeArrowheads="1"/>
            </p:cNvSpPr>
            <p:nvPr/>
          </p:nvSpPr>
          <p:spPr bwMode="auto">
            <a:xfrm>
              <a:off x="4591884" y="68068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" name="Oval 94"/>
            <p:cNvSpPr>
              <a:spLocks noChangeArrowheads="1"/>
            </p:cNvSpPr>
            <p:nvPr/>
          </p:nvSpPr>
          <p:spPr bwMode="auto">
            <a:xfrm>
              <a:off x="4544259" y="68068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" name="Oval 95"/>
            <p:cNvSpPr>
              <a:spLocks noChangeArrowheads="1"/>
            </p:cNvSpPr>
            <p:nvPr/>
          </p:nvSpPr>
          <p:spPr bwMode="auto">
            <a:xfrm>
              <a:off x="4498221" y="68068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" name="Oval 96"/>
            <p:cNvSpPr>
              <a:spLocks noChangeArrowheads="1"/>
            </p:cNvSpPr>
            <p:nvPr/>
          </p:nvSpPr>
          <p:spPr bwMode="auto">
            <a:xfrm>
              <a:off x="4452184" y="68068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" name="Oval 97"/>
            <p:cNvSpPr>
              <a:spLocks noChangeArrowheads="1"/>
            </p:cNvSpPr>
            <p:nvPr/>
          </p:nvSpPr>
          <p:spPr bwMode="auto">
            <a:xfrm>
              <a:off x="4406146" y="68068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" name="Oval 98"/>
            <p:cNvSpPr>
              <a:spLocks noChangeArrowheads="1"/>
            </p:cNvSpPr>
            <p:nvPr/>
          </p:nvSpPr>
          <p:spPr bwMode="auto">
            <a:xfrm>
              <a:off x="4729996" y="680680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8" name="Down Arrow 1647"/>
          <p:cNvSpPr/>
          <p:nvPr/>
        </p:nvSpPr>
        <p:spPr bwMode="auto">
          <a:xfrm rot="16200000">
            <a:off x="5212728" y="6947467"/>
            <a:ext cx="144016" cy="360040"/>
          </a:xfrm>
          <a:prstGeom prst="downArrow">
            <a:avLst>
              <a:gd name="adj1" fmla="val 50000"/>
              <a:gd name="adj2" fmla="val 6763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pic>
        <p:nvPicPr>
          <p:cNvPr id="1649" name="Picture 1648" descr="dna_qc_e-ge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731" y="6911486"/>
            <a:ext cx="576000" cy="432000"/>
          </a:xfrm>
          <a:prstGeom prst="rect">
            <a:avLst/>
          </a:prstGeom>
        </p:spPr>
      </p:pic>
      <p:pic>
        <p:nvPicPr>
          <p:cNvPr id="1650" name="Picture 1649" descr="fragment_dna_qc_e-gel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614" y="6920486"/>
            <a:ext cx="976616" cy="414000"/>
          </a:xfrm>
          <a:prstGeom prst="rect">
            <a:avLst/>
          </a:prstGeom>
        </p:spPr>
      </p:pic>
      <p:sp>
        <p:nvSpPr>
          <p:cNvPr id="1651" name="Text Box 324"/>
          <p:cNvSpPr txBox="1">
            <a:spLocks noChangeArrowheads="1"/>
          </p:cNvSpPr>
          <p:nvPr/>
        </p:nvSpPr>
        <p:spPr bwMode="auto">
          <a:xfrm>
            <a:off x="7930606" y="7298330"/>
            <a:ext cx="1152128" cy="28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fail   weak   pass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1652" name="Text Box 324"/>
          <p:cNvSpPr txBox="1">
            <a:spLocks noChangeArrowheads="1"/>
          </p:cNvSpPr>
          <p:nvPr/>
        </p:nvSpPr>
        <p:spPr bwMode="auto">
          <a:xfrm>
            <a:off x="6850486" y="7298329"/>
            <a:ext cx="504056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E-gel</a:t>
            </a:r>
            <a:endParaRPr lang="en-GB" sz="1000" dirty="0">
              <a:solidFill>
                <a:srgbClr val="000000"/>
              </a:solidFill>
            </a:endParaRPr>
          </a:p>
        </p:txBody>
      </p:sp>
      <p:grpSp>
        <p:nvGrpSpPr>
          <p:cNvPr id="1653" name="Group 1652"/>
          <p:cNvGrpSpPr/>
          <p:nvPr/>
        </p:nvGrpSpPr>
        <p:grpSpPr>
          <a:xfrm>
            <a:off x="7509151" y="6983470"/>
            <a:ext cx="360040" cy="288032"/>
            <a:chOff x="4786560" y="2294834"/>
            <a:chExt cx="360040" cy="288032"/>
          </a:xfrm>
        </p:grpSpPr>
        <p:cxnSp>
          <p:nvCxnSpPr>
            <p:cNvPr id="1654" name="Straight Connector 1653"/>
            <p:cNvCxnSpPr/>
            <p:nvPr/>
          </p:nvCxnSpPr>
          <p:spPr bwMode="auto">
            <a:xfrm flipV="1">
              <a:off x="4786560" y="2294834"/>
              <a:ext cx="360040" cy="14401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55" name="Straight Connector 1654"/>
            <p:cNvCxnSpPr/>
            <p:nvPr/>
          </p:nvCxnSpPr>
          <p:spPr bwMode="auto">
            <a:xfrm>
              <a:off x="4786560" y="2438850"/>
              <a:ext cx="360040" cy="14401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656" name="Text Box 324"/>
          <p:cNvSpPr txBox="1">
            <a:spLocks noChangeArrowheads="1"/>
          </p:cNvSpPr>
          <p:nvPr/>
        </p:nvSpPr>
        <p:spPr bwMode="auto">
          <a:xfrm>
            <a:off x="4323749" y="6353001"/>
            <a:ext cx="720080" cy="544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pPr algn="ctr"/>
            <a:r>
              <a:rPr lang="en-GB" sz="1600" b="1" i="1" dirty="0" smtClean="0">
                <a:solidFill>
                  <a:srgbClr val="000000"/>
                </a:solidFill>
              </a:rPr>
              <a:t>‘DNA’</a:t>
            </a:r>
          </a:p>
          <a:p>
            <a:pPr algn="ctr"/>
            <a:r>
              <a:rPr lang="en-GB" sz="1400" dirty="0" smtClean="0">
                <a:solidFill>
                  <a:srgbClr val="000000"/>
                </a:solidFill>
              </a:rPr>
              <a:t>(Neo)</a:t>
            </a:r>
          </a:p>
        </p:txBody>
      </p:sp>
      <p:grpSp>
        <p:nvGrpSpPr>
          <p:cNvPr id="1657" name="Group 1"/>
          <p:cNvGrpSpPr>
            <a:grpSpLocks/>
          </p:cNvGrpSpPr>
          <p:nvPr/>
        </p:nvGrpSpPr>
        <p:grpSpPr bwMode="auto">
          <a:xfrm>
            <a:off x="5598176" y="6921111"/>
            <a:ext cx="574675" cy="412750"/>
            <a:chOff x="1513" y="425"/>
            <a:chExt cx="362" cy="260"/>
          </a:xfrm>
        </p:grpSpPr>
        <p:sp>
          <p:nvSpPr>
            <p:cNvPr id="1658" name="AutoShape 2"/>
            <p:cNvSpPr>
              <a:spLocks noChangeArrowheads="1"/>
            </p:cNvSpPr>
            <p:nvPr/>
          </p:nvSpPr>
          <p:spPr bwMode="auto">
            <a:xfrm>
              <a:off x="1513" y="425"/>
              <a:ext cx="362" cy="26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9" name="Oval 3"/>
            <p:cNvSpPr>
              <a:spLocks noChangeArrowheads="1"/>
            </p:cNvSpPr>
            <p:nvPr/>
          </p:nvSpPr>
          <p:spPr bwMode="auto">
            <a:xfrm>
              <a:off x="1840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" name="Oval 4"/>
            <p:cNvSpPr>
              <a:spLocks noChangeArrowheads="1"/>
            </p:cNvSpPr>
            <p:nvPr/>
          </p:nvSpPr>
          <p:spPr bwMode="auto">
            <a:xfrm>
              <a:off x="1811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1" name="Oval 5"/>
            <p:cNvSpPr>
              <a:spLocks noChangeArrowheads="1"/>
            </p:cNvSpPr>
            <p:nvPr/>
          </p:nvSpPr>
          <p:spPr bwMode="auto">
            <a:xfrm>
              <a:off x="178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2" name="Oval 6"/>
            <p:cNvSpPr>
              <a:spLocks noChangeArrowheads="1"/>
            </p:cNvSpPr>
            <p:nvPr/>
          </p:nvSpPr>
          <p:spPr bwMode="auto">
            <a:xfrm>
              <a:off x="175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3" name="Oval 7"/>
            <p:cNvSpPr>
              <a:spLocks noChangeArrowheads="1"/>
            </p:cNvSpPr>
            <p:nvPr/>
          </p:nvSpPr>
          <p:spPr bwMode="auto">
            <a:xfrm>
              <a:off x="1694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4" name="Oval 8"/>
            <p:cNvSpPr>
              <a:spLocks noChangeArrowheads="1"/>
            </p:cNvSpPr>
            <p:nvPr/>
          </p:nvSpPr>
          <p:spPr bwMode="auto">
            <a:xfrm>
              <a:off x="1665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5" name="Oval 9"/>
            <p:cNvSpPr>
              <a:spLocks noChangeArrowheads="1"/>
            </p:cNvSpPr>
            <p:nvPr/>
          </p:nvSpPr>
          <p:spPr bwMode="auto">
            <a:xfrm>
              <a:off x="163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6" name="Oval 10"/>
            <p:cNvSpPr>
              <a:spLocks noChangeArrowheads="1"/>
            </p:cNvSpPr>
            <p:nvPr/>
          </p:nvSpPr>
          <p:spPr bwMode="auto">
            <a:xfrm>
              <a:off x="160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7" name="Oval 11"/>
            <p:cNvSpPr>
              <a:spLocks noChangeArrowheads="1"/>
            </p:cNvSpPr>
            <p:nvPr/>
          </p:nvSpPr>
          <p:spPr bwMode="auto">
            <a:xfrm>
              <a:off x="1577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8" name="Oval 12"/>
            <p:cNvSpPr>
              <a:spLocks noChangeArrowheads="1"/>
            </p:cNvSpPr>
            <p:nvPr/>
          </p:nvSpPr>
          <p:spPr bwMode="auto">
            <a:xfrm>
              <a:off x="1548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9" name="Oval 13"/>
            <p:cNvSpPr>
              <a:spLocks noChangeArrowheads="1"/>
            </p:cNvSpPr>
            <p:nvPr/>
          </p:nvSpPr>
          <p:spPr bwMode="auto">
            <a:xfrm>
              <a:off x="1519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0" name="Oval 14"/>
            <p:cNvSpPr>
              <a:spLocks noChangeArrowheads="1"/>
            </p:cNvSpPr>
            <p:nvPr/>
          </p:nvSpPr>
          <p:spPr bwMode="auto">
            <a:xfrm>
              <a:off x="1723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1" name="Oval 15"/>
            <p:cNvSpPr>
              <a:spLocks noChangeArrowheads="1"/>
            </p:cNvSpPr>
            <p:nvPr/>
          </p:nvSpPr>
          <p:spPr bwMode="auto">
            <a:xfrm>
              <a:off x="1840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2" name="Oval 16"/>
            <p:cNvSpPr>
              <a:spLocks noChangeArrowheads="1"/>
            </p:cNvSpPr>
            <p:nvPr/>
          </p:nvSpPr>
          <p:spPr bwMode="auto">
            <a:xfrm>
              <a:off x="1811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3" name="Oval 17"/>
            <p:cNvSpPr>
              <a:spLocks noChangeArrowheads="1"/>
            </p:cNvSpPr>
            <p:nvPr/>
          </p:nvSpPr>
          <p:spPr bwMode="auto">
            <a:xfrm>
              <a:off x="178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4" name="Oval 18"/>
            <p:cNvSpPr>
              <a:spLocks noChangeArrowheads="1"/>
            </p:cNvSpPr>
            <p:nvPr/>
          </p:nvSpPr>
          <p:spPr bwMode="auto">
            <a:xfrm>
              <a:off x="175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5" name="Oval 19"/>
            <p:cNvSpPr>
              <a:spLocks noChangeArrowheads="1"/>
            </p:cNvSpPr>
            <p:nvPr/>
          </p:nvSpPr>
          <p:spPr bwMode="auto">
            <a:xfrm>
              <a:off x="1694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6" name="Oval 20"/>
            <p:cNvSpPr>
              <a:spLocks noChangeArrowheads="1"/>
            </p:cNvSpPr>
            <p:nvPr/>
          </p:nvSpPr>
          <p:spPr bwMode="auto">
            <a:xfrm>
              <a:off x="1665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7" name="Oval 21"/>
            <p:cNvSpPr>
              <a:spLocks noChangeArrowheads="1"/>
            </p:cNvSpPr>
            <p:nvPr/>
          </p:nvSpPr>
          <p:spPr bwMode="auto">
            <a:xfrm>
              <a:off x="163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8" name="Oval 22"/>
            <p:cNvSpPr>
              <a:spLocks noChangeArrowheads="1"/>
            </p:cNvSpPr>
            <p:nvPr/>
          </p:nvSpPr>
          <p:spPr bwMode="auto">
            <a:xfrm>
              <a:off x="160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" name="Oval 23"/>
            <p:cNvSpPr>
              <a:spLocks noChangeArrowheads="1"/>
            </p:cNvSpPr>
            <p:nvPr/>
          </p:nvSpPr>
          <p:spPr bwMode="auto">
            <a:xfrm>
              <a:off x="1577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" name="Oval 24"/>
            <p:cNvSpPr>
              <a:spLocks noChangeArrowheads="1"/>
            </p:cNvSpPr>
            <p:nvPr/>
          </p:nvSpPr>
          <p:spPr bwMode="auto">
            <a:xfrm>
              <a:off x="1548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1" name="Oval 25"/>
            <p:cNvSpPr>
              <a:spLocks noChangeArrowheads="1"/>
            </p:cNvSpPr>
            <p:nvPr/>
          </p:nvSpPr>
          <p:spPr bwMode="auto">
            <a:xfrm>
              <a:off x="1519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2" name="Oval 26"/>
            <p:cNvSpPr>
              <a:spLocks noChangeArrowheads="1"/>
            </p:cNvSpPr>
            <p:nvPr/>
          </p:nvSpPr>
          <p:spPr bwMode="auto">
            <a:xfrm>
              <a:off x="1723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3" name="Oval 27"/>
            <p:cNvSpPr>
              <a:spLocks noChangeArrowheads="1"/>
            </p:cNvSpPr>
            <p:nvPr/>
          </p:nvSpPr>
          <p:spPr bwMode="auto">
            <a:xfrm>
              <a:off x="1840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4" name="Oval 28"/>
            <p:cNvSpPr>
              <a:spLocks noChangeArrowheads="1"/>
            </p:cNvSpPr>
            <p:nvPr/>
          </p:nvSpPr>
          <p:spPr bwMode="auto">
            <a:xfrm>
              <a:off x="1811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5" name="Oval 29"/>
            <p:cNvSpPr>
              <a:spLocks noChangeArrowheads="1"/>
            </p:cNvSpPr>
            <p:nvPr/>
          </p:nvSpPr>
          <p:spPr bwMode="auto">
            <a:xfrm>
              <a:off x="178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6" name="Oval 30"/>
            <p:cNvSpPr>
              <a:spLocks noChangeArrowheads="1"/>
            </p:cNvSpPr>
            <p:nvPr/>
          </p:nvSpPr>
          <p:spPr bwMode="auto">
            <a:xfrm>
              <a:off x="175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7" name="Oval 31"/>
            <p:cNvSpPr>
              <a:spLocks noChangeArrowheads="1"/>
            </p:cNvSpPr>
            <p:nvPr/>
          </p:nvSpPr>
          <p:spPr bwMode="auto">
            <a:xfrm>
              <a:off x="1694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8" name="Oval 32"/>
            <p:cNvSpPr>
              <a:spLocks noChangeArrowheads="1"/>
            </p:cNvSpPr>
            <p:nvPr/>
          </p:nvSpPr>
          <p:spPr bwMode="auto">
            <a:xfrm>
              <a:off x="1665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9" name="Oval 33"/>
            <p:cNvSpPr>
              <a:spLocks noChangeArrowheads="1"/>
            </p:cNvSpPr>
            <p:nvPr/>
          </p:nvSpPr>
          <p:spPr bwMode="auto">
            <a:xfrm>
              <a:off x="163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0" name="Oval 34"/>
            <p:cNvSpPr>
              <a:spLocks noChangeArrowheads="1"/>
            </p:cNvSpPr>
            <p:nvPr/>
          </p:nvSpPr>
          <p:spPr bwMode="auto">
            <a:xfrm>
              <a:off x="160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1" name="Oval 35"/>
            <p:cNvSpPr>
              <a:spLocks noChangeArrowheads="1"/>
            </p:cNvSpPr>
            <p:nvPr/>
          </p:nvSpPr>
          <p:spPr bwMode="auto">
            <a:xfrm>
              <a:off x="1577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2" name="Oval 36"/>
            <p:cNvSpPr>
              <a:spLocks noChangeArrowheads="1"/>
            </p:cNvSpPr>
            <p:nvPr/>
          </p:nvSpPr>
          <p:spPr bwMode="auto">
            <a:xfrm>
              <a:off x="1548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3" name="Oval 37"/>
            <p:cNvSpPr>
              <a:spLocks noChangeArrowheads="1"/>
            </p:cNvSpPr>
            <p:nvPr/>
          </p:nvSpPr>
          <p:spPr bwMode="auto">
            <a:xfrm>
              <a:off x="1519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4" name="Oval 38"/>
            <p:cNvSpPr>
              <a:spLocks noChangeArrowheads="1"/>
            </p:cNvSpPr>
            <p:nvPr/>
          </p:nvSpPr>
          <p:spPr bwMode="auto">
            <a:xfrm>
              <a:off x="1723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5" name="Oval 39"/>
            <p:cNvSpPr>
              <a:spLocks noChangeArrowheads="1"/>
            </p:cNvSpPr>
            <p:nvPr/>
          </p:nvSpPr>
          <p:spPr bwMode="auto">
            <a:xfrm>
              <a:off x="1840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6" name="Oval 40"/>
            <p:cNvSpPr>
              <a:spLocks noChangeArrowheads="1"/>
            </p:cNvSpPr>
            <p:nvPr/>
          </p:nvSpPr>
          <p:spPr bwMode="auto">
            <a:xfrm>
              <a:off x="1811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7" name="Oval 41"/>
            <p:cNvSpPr>
              <a:spLocks noChangeArrowheads="1"/>
            </p:cNvSpPr>
            <p:nvPr/>
          </p:nvSpPr>
          <p:spPr bwMode="auto">
            <a:xfrm>
              <a:off x="178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8" name="Oval 42"/>
            <p:cNvSpPr>
              <a:spLocks noChangeArrowheads="1"/>
            </p:cNvSpPr>
            <p:nvPr/>
          </p:nvSpPr>
          <p:spPr bwMode="auto">
            <a:xfrm>
              <a:off x="175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" name="Oval 43"/>
            <p:cNvSpPr>
              <a:spLocks noChangeArrowheads="1"/>
            </p:cNvSpPr>
            <p:nvPr/>
          </p:nvSpPr>
          <p:spPr bwMode="auto">
            <a:xfrm>
              <a:off x="1694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" name="Oval 44"/>
            <p:cNvSpPr>
              <a:spLocks noChangeArrowheads="1"/>
            </p:cNvSpPr>
            <p:nvPr/>
          </p:nvSpPr>
          <p:spPr bwMode="auto">
            <a:xfrm>
              <a:off x="1665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1" name="Oval 45"/>
            <p:cNvSpPr>
              <a:spLocks noChangeArrowheads="1"/>
            </p:cNvSpPr>
            <p:nvPr/>
          </p:nvSpPr>
          <p:spPr bwMode="auto">
            <a:xfrm>
              <a:off x="163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2" name="Oval 46"/>
            <p:cNvSpPr>
              <a:spLocks noChangeArrowheads="1"/>
            </p:cNvSpPr>
            <p:nvPr/>
          </p:nvSpPr>
          <p:spPr bwMode="auto">
            <a:xfrm>
              <a:off x="160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3" name="Oval 47"/>
            <p:cNvSpPr>
              <a:spLocks noChangeArrowheads="1"/>
            </p:cNvSpPr>
            <p:nvPr/>
          </p:nvSpPr>
          <p:spPr bwMode="auto">
            <a:xfrm>
              <a:off x="1577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4" name="Oval 48"/>
            <p:cNvSpPr>
              <a:spLocks noChangeArrowheads="1"/>
            </p:cNvSpPr>
            <p:nvPr/>
          </p:nvSpPr>
          <p:spPr bwMode="auto">
            <a:xfrm>
              <a:off x="1548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5" name="Oval 49"/>
            <p:cNvSpPr>
              <a:spLocks noChangeArrowheads="1"/>
            </p:cNvSpPr>
            <p:nvPr/>
          </p:nvSpPr>
          <p:spPr bwMode="auto">
            <a:xfrm>
              <a:off x="1519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6" name="Oval 50"/>
            <p:cNvSpPr>
              <a:spLocks noChangeArrowheads="1"/>
            </p:cNvSpPr>
            <p:nvPr/>
          </p:nvSpPr>
          <p:spPr bwMode="auto">
            <a:xfrm>
              <a:off x="1723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7" name="Oval 51"/>
            <p:cNvSpPr>
              <a:spLocks noChangeArrowheads="1"/>
            </p:cNvSpPr>
            <p:nvPr/>
          </p:nvSpPr>
          <p:spPr bwMode="auto">
            <a:xfrm>
              <a:off x="1840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8" name="Oval 52"/>
            <p:cNvSpPr>
              <a:spLocks noChangeArrowheads="1"/>
            </p:cNvSpPr>
            <p:nvPr/>
          </p:nvSpPr>
          <p:spPr bwMode="auto">
            <a:xfrm>
              <a:off x="1811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9" name="Oval 53"/>
            <p:cNvSpPr>
              <a:spLocks noChangeArrowheads="1"/>
            </p:cNvSpPr>
            <p:nvPr/>
          </p:nvSpPr>
          <p:spPr bwMode="auto">
            <a:xfrm>
              <a:off x="178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" name="Oval 54"/>
            <p:cNvSpPr>
              <a:spLocks noChangeArrowheads="1"/>
            </p:cNvSpPr>
            <p:nvPr/>
          </p:nvSpPr>
          <p:spPr bwMode="auto">
            <a:xfrm>
              <a:off x="175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1" name="Oval 55"/>
            <p:cNvSpPr>
              <a:spLocks noChangeArrowheads="1"/>
            </p:cNvSpPr>
            <p:nvPr/>
          </p:nvSpPr>
          <p:spPr bwMode="auto">
            <a:xfrm>
              <a:off x="1694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" name="Oval 56"/>
            <p:cNvSpPr>
              <a:spLocks noChangeArrowheads="1"/>
            </p:cNvSpPr>
            <p:nvPr/>
          </p:nvSpPr>
          <p:spPr bwMode="auto">
            <a:xfrm>
              <a:off x="1665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3" name="Oval 57"/>
            <p:cNvSpPr>
              <a:spLocks noChangeArrowheads="1"/>
            </p:cNvSpPr>
            <p:nvPr/>
          </p:nvSpPr>
          <p:spPr bwMode="auto">
            <a:xfrm>
              <a:off x="163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4" name="Oval 58"/>
            <p:cNvSpPr>
              <a:spLocks noChangeArrowheads="1"/>
            </p:cNvSpPr>
            <p:nvPr/>
          </p:nvSpPr>
          <p:spPr bwMode="auto">
            <a:xfrm>
              <a:off x="160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5" name="Oval 59"/>
            <p:cNvSpPr>
              <a:spLocks noChangeArrowheads="1"/>
            </p:cNvSpPr>
            <p:nvPr/>
          </p:nvSpPr>
          <p:spPr bwMode="auto">
            <a:xfrm>
              <a:off x="1577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6" name="Oval 60"/>
            <p:cNvSpPr>
              <a:spLocks noChangeArrowheads="1"/>
            </p:cNvSpPr>
            <p:nvPr/>
          </p:nvSpPr>
          <p:spPr bwMode="auto">
            <a:xfrm>
              <a:off x="1548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7" name="Oval 61"/>
            <p:cNvSpPr>
              <a:spLocks noChangeArrowheads="1"/>
            </p:cNvSpPr>
            <p:nvPr/>
          </p:nvSpPr>
          <p:spPr bwMode="auto">
            <a:xfrm>
              <a:off x="1519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8" name="Oval 62"/>
            <p:cNvSpPr>
              <a:spLocks noChangeArrowheads="1"/>
            </p:cNvSpPr>
            <p:nvPr/>
          </p:nvSpPr>
          <p:spPr bwMode="auto">
            <a:xfrm>
              <a:off x="1723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9" name="Oval 63"/>
            <p:cNvSpPr>
              <a:spLocks noChangeArrowheads="1"/>
            </p:cNvSpPr>
            <p:nvPr/>
          </p:nvSpPr>
          <p:spPr bwMode="auto">
            <a:xfrm>
              <a:off x="1840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" name="Oval 64"/>
            <p:cNvSpPr>
              <a:spLocks noChangeArrowheads="1"/>
            </p:cNvSpPr>
            <p:nvPr/>
          </p:nvSpPr>
          <p:spPr bwMode="auto">
            <a:xfrm>
              <a:off x="1811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1" name="Oval 65"/>
            <p:cNvSpPr>
              <a:spLocks noChangeArrowheads="1"/>
            </p:cNvSpPr>
            <p:nvPr/>
          </p:nvSpPr>
          <p:spPr bwMode="auto">
            <a:xfrm>
              <a:off x="178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2" name="Oval 66"/>
            <p:cNvSpPr>
              <a:spLocks noChangeArrowheads="1"/>
            </p:cNvSpPr>
            <p:nvPr/>
          </p:nvSpPr>
          <p:spPr bwMode="auto">
            <a:xfrm>
              <a:off x="175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3" name="Oval 67"/>
            <p:cNvSpPr>
              <a:spLocks noChangeArrowheads="1"/>
            </p:cNvSpPr>
            <p:nvPr/>
          </p:nvSpPr>
          <p:spPr bwMode="auto">
            <a:xfrm>
              <a:off x="1694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4" name="Oval 68"/>
            <p:cNvSpPr>
              <a:spLocks noChangeArrowheads="1"/>
            </p:cNvSpPr>
            <p:nvPr/>
          </p:nvSpPr>
          <p:spPr bwMode="auto">
            <a:xfrm>
              <a:off x="1665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5" name="Oval 69"/>
            <p:cNvSpPr>
              <a:spLocks noChangeArrowheads="1"/>
            </p:cNvSpPr>
            <p:nvPr/>
          </p:nvSpPr>
          <p:spPr bwMode="auto">
            <a:xfrm>
              <a:off x="163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6" name="Oval 70"/>
            <p:cNvSpPr>
              <a:spLocks noChangeArrowheads="1"/>
            </p:cNvSpPr>
            <p:nvPr/>
          </p:nvSpPr>
          <p:spPr bwMode="auto">
            <a:xfrm>
              <a:off x="160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7" name="Oval 71"/>
            <p:cNvSpPr>
              <a:spLocks noChangeArrowheads="1"/>
            </p:cNvSpPr>
            <p:nvPr/>
          </p:nvSpPr>
          <p:spPr bwMode="auto">
            <a:xfrm>
              <a:off x="1577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8" name="Oval 72"/>
            <p:cNvSpPr>
              <a:spLocks noChangeArrowheads="1"/>
            </p:cNvSpPr>
            <p:nvPr/>
          </p:nvSpPr>
          <p:spPr bwMode="auto">
            <a:xfrm>
              <a:off x="1548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9" name="Oval 73"/>
            <p:cNvSpPr>
              <a:spLocks noChangeArrowheads="1"/>
            </p:cNvSpPr>
            <p:nvPr/>
          </p:nvSpPr>
          <p:spPr bwMode="auto">
            <a:xfrm>
              <a:off x="1519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0" name="Oval 74"/>
            <p:cNvSpPr>
              <a:spLocks noChangeArrowheads="1"/>
            </p:cNvSpPr>
            <p:nvPr/>
          </p:nvSpPr>
          <p:spPr bwMode="auto">
            <a:xfrm>
              <a:off x="1723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1" name="Oval 75"/>
            <p:cNvSpPr>
              <a:spLocks noChangeArrowheads="1"/>
            </p:cNvSpPr>
            <p:nvPr/>
          </p:nvSpPr>
          <p:spPr bwMode="auto">
            <a:xfrm>
              <a:off x="1840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2" name="Oval 76"/>
            <p:cNvSpPr>
              <a:spLocks noChangeArrowheads="1"/>
            </p:cNvSpPr>
            <p:nvPr/>
          </p:nvSpPr>
          <p:spPr bwMode="auto">
            <a:xfrm>
              <a:off x="1811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3" name="Oval 77"/>
            <p:cNvSpPr>
              <a:spLocks noChangeArrowheads="1"/>
            </p:cNvSpPr>
            <p:nvPr/>
          </p:nvSpPr>
          <p:spPr bwMode="auto">
            <a:xfrm>
              <a:off x="178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4" name="Oval 78"/>
            <p:cNvSpPr>
              <a:spLocks noChangeArrowheads="1"/>
            </p:cNvSpPr>
            <p:nvPr/>
          </p:nvSpPr>
          <p:spPr bwMode="auto">
            <a:xfrm>
              <a:off x="175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5" name="Oval 79"/>
            <p:cNvSpPr>
              <a:spLocks noChangeArrowheads="1"/>
            </p:cNvSpPr>
            <p:nvPr/>
          </p:nvSpPr>
          <p:spPr bwMode="auto">
            <a:xfrm>
              <a:off x="1694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6" name="Oval 80"/>
            <p:cNvSpPr>
              <a:spLocks noChangeArrowheads="1"/>
            </p:cNvSpPr>
            <p:nvPr/>
          </p:nvSpPr>
          <p:spPr bwMode="auto">
            <a:xfrm>
              <a:off x="1665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7" name="Oval 81"/>
            <p:cNvSpPr>
              <a:spLocks noChangeArrowheads="1"/>
            </p:cNvSpPr>
            <p:nvPr/>
          </p:nvSpPr>
          <p:spPr bwMode="auto">
            <a:xfrm>
              <a:off x="163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8" name="Oval 82"/>
            <p:cNvSpPr>
              <a:spLocks noChangeArrowheads="1"/>
            </p:cNvSpPr>
            <p:nvPr/>
          </p:nvSpPr>
          <p:spPr bwMode="auto">
            <a:xfrm>
              <a:off x="160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9" name="Oval 83"/>
            <p:cNvSpPr>
              <a:spLocks noChangeArrowheads="1"/>
            </p:cNvSpPr>
            <p:nvPr/>
          </p:nvSpPr>
          <p:spPr bwMode="auto">
            <a:xfrm>
              <a:off x="1577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0" name="Oval 84"/>
            <p:cNvSpPr>
              <a:spLocks noChangeArrowheads="1"/>
            </p:cNvSpPr>
            <p:nvPr/>
          </p:nvSpPr>
          <p:spPr bwMode="auto">
            <a:xfrm>
              <a:off x="1548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" name="Oval 85"/>
            <p:cNvSpPr>
              <a:spLocks noChangeArrowheads="1"/>
            </p:cNvSpPr>
            <p:nvPr/>
          </p:nvSpPr>
          <p:spPr bwMode="auto">
            <a:xfrm>
              <a:off x="1519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" name="Oval 86"/>
            <p:cNvSpPr>
              <a:spLocks noChangeArrowheads="1"/>
            </p:cNvSpPr>
            <p:nvPr/>
          </p:nvSpPr>
          <p:spPr bwMode="auto">
            <a:xfrm>
              <a:off x="1723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" name="Oval 87"/>
            <p:cNvSpPr>
              <a:spLocks noChangeArrowheads="1"/>
            </p:cNvSpPr>
            <p:nvPr/>
          </p:nvSpPr>
          <p:spPr bwMode="auto">
            <a:xfrm>
              <a:off x="1840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" name="Oval 88"/>
            <p:cNvSpPr>
              <a:spLocks noChangeArrowheads="1"/>
            </p:cNvSpPr>
            <p:nvPr/>
          </p:nvSpPr>
          <p:spPr bwMode="auto">
            <a:xfrm>
              <a:off x="1811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" name="Oval 89"/>
            <p:cNvSpPr>
              <a:spLocks noChangeArrowheads="1"/>
            </p:cNvSpPr>
            <p:nvPr/>
          </p:nvSpPr>
          <p:spPr bwMode="auto">
            <a:xfrm>
              <a:off x="178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" name="Oval 90"/>
            <p:cNvSpPr>
              <a:spLocks noChangeArrowheads="1"/>
            </p:cNvSpPr>
            <p:nvPr/>
          </p:nvSpPr>
          <p:spPr bwMode="auto">
            <a:xfrm>
              <a:off x="175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" name="Oval 91"/>
            <p:cNvSpPr>
              <a:spLocks noChangeArrowheads="1"/>
            </p:cNvSpPr>
            <p:nvPr/>
          </p:nvSpPr>
          <p:spPr bwMode="auto">
            <a:xfrm>
              <a:off x="1694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" name="Oval 92"/>
            <p:cNvSpPr>
              <a:spLocks noChangeArrowheads="1"/>
            </p:cNvSpPr>
            <p:nvPr/>
          </p:nvSpPr>
          <p:spPr bwMode="auto">
            <a:xfrm>
              <a:off x="1665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" name="Oval 93"/>
            <p:cNvSpPr>
              <a:spLocks noChangeArrowheads="1"/>
            </p:cNvSpPr>
            <p:nvPr/>
          </p:nvSpPr>
          <p:spPr bwMode="auto">
            <a:xfrm>
              <a:off x="163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" name="Oval 94"/>
            <p:cNvSpPr>
              <a:spLocks noChangeArrowheads="1"/>
            </p:cNvSpPr>
            <p:nvPr/>
          </p:nvSpPr>
          <p:spPr bwMode="auto">
            <a:xfrm>
              <a:off x="160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" name="Oval 95"/>
            <p:cNvSpPr>
              <a:spLocks noChangeArrowheads="1"/>
            </p:cNvSpPr>
            <p:nvPr/>
          </p:nvSpPr>
          <p:spPr bwMode="auto">
            <a:xfrm>
              <a:off x="1577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" name="Oval 96"/>
            <p:cNvSpPr>
              <a:spLocks noChangeArrowheads="1"/>
            </p:cNvSpPr>
            <p:nvPr/>
          </p:nvSpPr>
          <p:spPr bwMode="auto">
            <a:xfrm>
              <a:off x="1548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" name="Oval 97"/>
            <p:cNvSpPr>
              <a:spLocks noChangeArrowheads="1"/>
            </p:cNvSpPr>
            <p:nvPr/>
          </p:nvSpPr>
          <p:spPr bwMode="auto">
            <a:xfrm>
              <a:off x="1519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" name="Oval 98"/>
            <p:cNvSpPr>
              <a:spLocks noChangeArrowheads="1"/>
            </p:cNvSpPr>
            <p:nvPr/>
          </p:nvSpPr>
          <p:spPr bwMode="auto">
            <a:xfrm>
              <a:off x="1723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5" name="Down Arrow 1754"/>
          <p:cNvSpPr/>
          <p:nvPr/>
        </p:nvSpPr>
        <p:spPr bwMode="auto">
          <a:xfrm rot="16200000">
            <a:off x="6454442" y="6947466"/>
            <a:ext cx="144016" cy="360040"/>
          </a:xfrm>
          <a:prstGeom prst="downArrow">
            <a:avLst>
              <a:gd name="adj1" fmla="val 50000"/>
              <a:gd name="adj2" fmla="val 6763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sp>
        <p:nvSpPr>
          <p:cNvPr id="1756" name="Text Box 324"/>
          <p:cNvSpPr txBox="1">
            <a:spLocks noChangeArrowheads="1"/>
          </p:cNvSpPr>
          <p:nvPr/>
        </p:nvSpPr>
        <p:spPr bwMode="auto">
          <a:xfrm>
            <a:off x="4994848" y="6751249"/>
            <a:ext cx="587453" cy="28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b="1" dirty="0" smtClean="0">
                <a:solidFill>
                  <a:srgbClr val="000000"/>
                </a:solidFill>
              </a:rPr>
              <a:t>QC</a:t>
            </a:r>
            <a:r>
              <a:rPr lang="en-GB" sz="1000" dirty="0" smtClean="0">
                <a:solidFill>
                  <a:srgbClr val="000000"/>
                </a:solidFill>
              </a:rPr>
              <a:t>: 5μL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1760" name="Text Box 324"/>
          <p:cNvSpPr txBox="1">
            <a:spLocks noChangeArrowheads="1"/>
          </p:cNvSpPr>
          <p:nvPr/>
        </p:nvSpPr>
        <p:spPr bwMode="auto">
          <a:xfrm>
            <a:off x="4243202" y="2842274"/>
            <a:ext cx="842392" cy="299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5 x 5 cuvette</a:t>
            </a:r>
          </a:p>
        </p:txBody>
      </p:sp>
      <p:sp>
        <p:nvSpPr>
          <p:cNvPr id="1787" name="Text Box 324"/>
          <p:cNvSpPr txBox="1">
            <a:spLocks noChangeArrowheads="1"/>
          </p:cNvSpPr>
          <p:nvPr/>
        </p:nvSpPr>
        <p:spPr bwMode="auto">
          <a:xfrm>
            <a:off x="5939818" y="7655796"/>
            <a:ext cx="3024336" cy="818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400" b="1" u="sng" dirty="0" smtClean="0">
                <a:solidFill>
                  <a:srgbClr val="000000"/>
                </a:solidFill>
              </a:rPr>
              <a:t>SECOND ELECTROPORATION</a:t>
            </a:r>
            <a:r>
              <a:rPr lang="en-GB" sz="1400" dirty="0" smtClean="0">
                <a:solidFill>
                  <a:srgbClr val="000000"/>
                </a:solidFill>
              </a:rPr>
              <a:t>:</a:t>
            </a:r>
            <a:endParaRPr lang="en-GB" sz="1000" dirty="0">
              <a:solidFill>
                <a:srgbClr val="000000"/>
              </a:solidFill>
            </a:endParaRPr>
          </a:p>
          <a:p>
            <a:r>
              <a:rPr lang="en-GB" sz="1000" dirty="0" smtClean="0">
                <a:solidFill>
                  <a:srgbClr val="000000"/>
                </a:solidFill>
              </a:rPr>
              <a:t>Target 2</a:t>
            </a:r>
            <a:r>
              <a:rPr lang="en-GB" sz="1000" baseline="30000" dirty="0" smtClean="0">
                <a:solidFill>
                  <a:srgbClr val="000000"/>
                </a:solidFill>
              </a:rPr>
              <a:t>nd</a:t>
            </a:r>
            <a:r>
              <a:rPr lang="en-GB" sz="1000" dirty="0" smtClean="0">
                <a:solidFill>
                  <a:srgbClr val="000000"/>
                </a:solidFill>
              </a:rPr>
              <a:t> allele. </a:t>
            </a:r>
            <a:r>
              <a:rPr lang="en-GB" sz="1000" b="1" dirty="0" smtClean="0">
                <a:solidFill>
                  <a:srgbClr val="000000"/>
                </a:solidFill>
              </a:rPr>
              <a:t>One</a:t>
            </a:r>
            <a:r>
              <a:rPr lang="en-GB" sz="1000" dirty="0" smtClean="0">
                <a:solidFill>
                  <a:srgbClr val="000000"/>
                </a:solidFill>
              </a:rPr>
              <a:t> 10cm dish per gene (i.e. per </a:t>
            </a:r>
            <a:r>
              <a:rPr lang="en-GB" sz="1000" b="1" dirty="0" smtClean="0">
                <a:solidFill>
                  <a:srgbClr val="000000"/>
                </a:solidFill>
              </a:rPr>
              <a:t>one</a:t>
            </a:r>
            <a:r>
              <a:rPr lang="en-GB" sz="1000" dirty="0" smtClean="0">
                <a:solidFill>
                  <a:srgbClr val="000000"/>
                </a:solidFill>
              </a:rPr>
              <a:t> cuvette well). ‘A01’ is the well id in the cuvette (‘A01’ to ‘E05’) i.e. not related to FEP/XEP numbers. </a:t>
            </a:r>
          </a:p>
          <a:p>
            <a:endParaRPr lang="en-GB" sz="1000" dirty="0" smtClean="0">
              <a:solidFill>
                <a:srgbClr val="000000"/>
              </a:solidFill>
            </a:endParaRPr>
          </a:p>
        </p:txBody>
      </p:sp>
      <p:grpSp>
        <p:nvGrpSpPr>
          <p:cNvPr id="1788" name="Group 201"/>
          <p:cNvGrpSpPr>
            <a:grpSpLocks/>
          </p:cNvGrpSpPr>
          <p:nvPr/>
        </p:nvGrpSpPr>
        <p:grpSpPr bwMode="auto">
          <a:xfrm>
            <a:off x="5428290" y="7913825"/>
            <a:ext cx="400050" cy="400050"/>
            <a:chOff x="1259" y="2468"/>
            <a:chExt cx="252" cy="252"/>
          </a:xfrm>
        </p:grpSpPr>
        <p:sp>
          <p:nvSpPr>
            <p:cNvPr id="1789" name="Oval 202"/>
            <p:cNvSpPr>
              <a:spLocks noChangeArrowheads="1"/>
            </p:cNvSpPr>
            <p:nvPr/>
          </p:nvSpPr>
          <p:spPr bwMode="auto">
            <a:xfrm>
              <a:off x="1259" y="2468"/>
              <a:ext cx="252" cy="252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0" name="Oval 203"/>
            <p:cNvSpPr>
              <a:spLocks noChangeArrowheads="1"/>
            </p:cNvSpPr>
            <p:nvPr/>
          </p:nvSpPr>
          <p:spPr bwMode="auto">
            <a:xfrm>
              <a:off x="1334" y="2514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1" name="Oval 204"/>
            <p:cNvSpPr>
              <a:spLocks noChangeArrowheads="1"/>
            </p:cNvSpPr>
            <p:nvPr/>
          </p:nvSpPr>
          <p:spPr bwMode="auto">
            <a:xfrm>
              <a:off x="1357" y="2581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" name="Oval 205"/>
            <p:cNvSpPr>
              <a:spLocks noChangeArrowheads="1"/>
            </p:cNvSpPr>
            <p:nvPr/>
          </p:nvSpPr>
          <p:spPr bwMode="auto">
            <a:xfrm>
              <a:off x="1425" y="2536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3" name="Oval 206"/>
            <p:cNvSpPr>
              <a:spLocks noChangeArrowheads="1"/>
            </p:cNvSpPr>
            <p:nvPr/>
          </p:nvSpPr>
          <p:spPr bwMode="auto">
            <a:xfrm>
              <a:off x="1311" y="2627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4" name="Oval 207"/>
            <p:cNvSpPr>
              <a:spLocks noChangeArrowheads="1"/>
            </p:cNvSpPr>
            <p:nvPr/>
          </p:nvSpPr>
          <p:spPr bwMode="auto">
            <a:xfrm>
              <a:off x="1447" y="2649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5" name="Oval 208"/>
            <p:cNvSpPr>
              <a:spLocks noChangeArrowheads="1"/>
            </p:cNvSpPr>
            <p:nvPr/>
          </p:nvSpPr>
          <p:spPr bwMode="auto">
            <a:xfrm>
              <a:off x="1470" y="2581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6" name="Oval 209"/>
            <p:cNvSpPr>
              <a:spLocks noChangeArrowheads="1"/>
            </p:cNvSpPr>
            <p:nvPr/>
          </p:nvSpPr>
          <p:spPr bwMode="auto">
            <a:xfrm>
              <a:off x="1402" y="2491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7" name="Oval 210"/>
            <p:cNvSpPr>
              <a:spLocks noChangeArrowheads="1"/>
            </p:cNvSpPr>
            <p:nvPr/>
          </p:nvSpPr>
          <p:spPr bwMode="auto">
            <a:xfrm>
              <a:off x="1289" y="2559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8" name="Oval 211"/>
            <p:cNvSpPr>
              <a:spLocks noChangeArrowheads="1"/>
            </p:cNvSpPr>
            <p:nvPr/>
          </p:nvSpPr>
          <p:spPr bwMode="auto">
            <a:xfrm>
              <a:off x="1334" y="2581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9" name="Oval 212"/>
            <p:cNvSpPr>
              <a:spLocks noChangeArrowheads="1"/>
            </p:cNvSpPr>
            <p:nvPr/>
          </p:nvSpPr>
          <p:spPr bwMode="auto">
            <a:xfrm>
              <a:off x="1379" y="2672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0" name="Oval 213"/>
            <p:cNvSpPr>
              <a:spLocks noChangeArrowheads="1"/>
            </p:cNvSpPr>
            <p:nvPr/>
          </p:nvSpPr>
          <p:spPr bwMode="auto">
            <a:xfrm>
              <a:off x="1379" y="2536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1" name="Oval 214"/>
            <p:cNvSpPr>
              <a:spLocks noChangeArrowheads="1"/>
            </p:cNvSpPr>
            <p:nvPr/>
          </p:nvSpPr>
          <p:spPr bwMode="auto">
            <a:xfrm>
              <a:off x="1289" y="2604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" name="Oval 215"/>
            <p:cNvSpPr>
              <a:spLocks noChangeArrowheads="1"/>
            </p:cNvSpPr>
            <p:nvPr/>
          </p:nvSpPr>
          <p:spPr bwMode="auto">
            <a:xfrm>
              <a:off x="1334" y="2695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3" name="Oval 216"/>
            <p:cNvSpPr>
              <a:spLocks noChangeArrowheads="1"/>
            </p:cNvSpPr>
            <p:nvPr/>
          </p:nvSpPr>
          <p:spPr bwMode="auto">
            <a:xfrm>
              <a:off x="1470" y="2536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4" name="Oval 217"/>
            <p:cNvSpPr>
              <a:spLocks noChangeArrowheads="1"/>
            </p:cNvSpPr>
            <p:nvPr/>
          </p:nvSpPr>
          <p:spPr bwMode="auto">
            <a:xfrm>
              <a:off x="1447" y="2581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5" name="Oval 218"/>
            <p:cNvSpPr>
              <a:spLocks noChangeArrowheads="1"/>
            </p:cNvSpPr>
            <p:nvPr/>
          </p:nvSpPr>
          <p:spPr bwMode="auto">
            <a:xfrm>
              <a:off x="1402" y="2604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6" name="Oval 219"/>
            <p:cNvSpPr>
              <a:spLocks noChangeArrowheads="1"/>
            </p:cNvSpPr>
            <p:nvPr/>
          </p:nvSpPr>
          <p:spPr bwMode="auto">
            <a:xfrm>
              <a:off x="1447" y="2627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" name="Oval 220"/>
            <p:cNvSpPr>
              <a:spLocks noChangeArrowheads="1"/>
            </p:cNvSpPr>
            <p:nvPr/>
          </p:nvSpPr>
          <p:spPr bwMode="auto">
            <a:xfrm>
              <a:off x="1357" y="2649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8" name="Oval 221"/>
            <p:cNvSpPr>
              <a:spLocks noChangeArrowheads="1"/>
            </p:cNvSpPr>
            <p:nvPr/>
          </p:nvSpPr>
          <p:spPr bwMode="auto">
            <a:xfrm>
              <a:off x="1425" y="2695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9" name="Oval 222"/>
            <p:cNvSpPr>
              <a:spLocks noChangeArrowheads="1"/>
            </p:cNvSpPr>
            <p:nvPr/>
          </p:nvSpPr>
          <p:spPr bwMode="auto">
            <a:xfrm>
              <a:off x="1334" y="2513"/>
              <a:ext cx="6" cy="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12" name="Group 1911"/>
          <p:cNvGrpSpPr/>
          <p:nvPr/>
        </p:nvGrpSpPr>
        <p:grpSpPr>
          <a:xfrm>
            <a:off x="3192371" y="11126188"/>
            <a:ext cx="468052" cy="361849"/>
            <a:chOff x="2480495" y="4322616"/>
            <a:chExt cx="468052" cy="361849"/>
          </a:xfrm>
        </p:grpSpPr>
        <p:sp>
          <p:nvSpPr>
            <p:cNvPr id="1913" name="Down Arrow 1912"/>
            <p:cNvSpPr/>
            <p:nvPr/>
          </p:nvSpPr>
          <p:spPr bwMode="auto">
            <a:xfrm rot="18900000">
              <a:off x="2804531" y="4322616"/>
              <a:ext cx="144016" cy="360040"/>
            </a:xfrm>
            <a:prstGeom prst="downArrow">
              <a:avLst>
                <a:gd name="adj1" fmla="val 50000"/>
                <a:gd name="adj2" fmla="val 67637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DejaVu Sans" charset="0"/>
              </a:endParaRPr>
            </a:p>
          </p:txBody>
        </p:sp>
        <p:sp>
          <p:nvSpPr>
            <p:cNvPr id="1914" name="Down Arrow 1913"/>
            <p:cNvSpPr/>
            <p:nvPr/>
          </p:nvSpPr>
          <p:spPr bwMode="auto">
            <a:xfrm rot="2700000" flipH="1">
              <a:off x="2588507" y="4322616"/>
              <a:ext cx="144016" cy="360040"/>
            </a:xfrm>
            <a:prstGeom prst="downArrow">
              <a:avLst>
                <a:gd name="adj1" fmla="val 50000"/>
                <a:gd name="adj2" fmla="val 67637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DejaVu Sans" charset="0"/>
              </a:endParaRPr>
            </a:p>
          </p:txBody>
        </p:sp>
        <p:sp>
          <p:nvSpPr>
            <p:cNvPr id="1915" name="Down Arrow 1914"/>
            <p:cNvSpPr/>
            <p:nvPr/>
          </p:nvSpPr>
          <p:spPr bwMode="auto">
            <a:xfrm>
              <a:off x="2698328" y="4324425"/>
              <a:ext cx="144016" cy="360040"/>
            </a:xfrm>
            <a:prstGeom prst="downArrow">
              <a:avLst>
                <a:gd name="adj1" fmla="val 50000"/>
                <a:gd name="adj2" fmla="val 6763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DejaVu Sans" charset="0"/>
              </a:endParaRPr>
            </a:p>
          </p:txBody>
        </p:sp>
      </p:grpSp>
      <p:sp>
        <p:nvSpPr>
          <p:cNvPr id="2319" name="Text Box 324"/>
          <p:cNvSpPr txBox="1">
            <a:spLocks noChangeArrowheads="1"/>
          </p:cNvSpPr>
          <p:nvPr/>
        </p:nvSpPr>
        <p:spPr bwMode="auto">
          <a:xfrm>
            <a:off x="2386686" y="9203283"/>
            <a:ext cx="1093975" cy="395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pPr algn="ctr"/>
            <a:r>
              <a:rPr lang="en-GB" sz="1600" b="1" i="1" dirty="0" smtClean="0">
                <a:solidFill>
                  <a:srgbClr val="000000"/>
                </a:solidFill>
              </a:rPr>
              <a:t>‘SEP_A01’</a:t>
            </a:r>
          </a:p>
        </p:txBody>
      </p:sp>
      <p:sp>
        <p:nvSpPr>
          <p:cNvPr id="2419" name="Text Box 324"/>
          <p:cNvSpPr txBox="1">
            <a:spLocks noChangeArrowheads="1"/>
          </p:cNvSpPr>
          <p:nvPr/>
        </p:nvSpPr>
        <p:spPr bwMode="auto">
          <a:xfrm>
            <a:off x="6288894" y="8509600"/>
            <a:ext cx="3024336" cy="197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24hrs no drugs, then dual drug selection (</a:t>
            </a:r>
            <a:r>
              <a:rPr lang="en-GB" sz="1000" b="1" dirty="0" smtClean="0">
                <a:solidFill>
                  <a:srgbClr val="000000"/>
                </a:solidFill>
              </a:rPr>
              <a:t>Neomycin</a:t>
            </a:r>
            <a:r>
              <a:rPr lang="en-GB" sz="1000" dirty="0" smtClean="0">
                <a:solidFill>
                  <a:srgbClr val="000000"/>
                </a:solidFill>
              </a:rPr>
              <a:t> at 200μg/ml and </a:t>
            </a:r>
            <a:r>
              <a:rPr lang="en-GB" sz="1000" b="1" dirty="0" smtClean="0">
                <a:solidFill>
                  <a:srgbClr val="000000"/>
                </a:solidFill>
              </a:rPr>
              <a:t>Blasticidin</a:t>
            </a:r>
            <a:r>
              <a:rPr lang="en-GB" sz="1000" dirty="0" smtClean="0">
                <a:solidFill>
                  <a:srgbClr val="000000"/>
                </a:solidFill>
              </a:rPr>
              <a:t> at 10μg/ml). Once colonies appear transfer back to </a:t>
            </a:r>
            <a:r>
              <a:rPr lang="en-GB" sz="1000" b="1" dirty="0" smtClean="0">
                <a:solidFill>
                  <a:srgbClr val="000000"/>
                </a:solidFill>
              </a:rPr>
              <a:t>one</a:t>
            </a:r>
            <a:r>
              <a:rPr lang="en-GB" sz="1000" dirty="0" smtClean="0">
                <a:solidFill>
                  <a:srgbClr val="000000"/>
                </a:solidFill>
              </a:rPr>
              <a:t> well on </a:t>
            </a:r>
            <a:r>
              <a:rPr lang="en-GB" sz="1000" b="1" dirty="0" smtClean="0">
                <a:solidFill>
                  <a:srgbClr val="000000"/>
                </a:solidFill>
              </a:rPr>
              <a:t>one </a:t>
            </a:r>
            <a:r>
              <a:rPr lang="en-GB" sz="1000" dirty="0" smtClean="0">
                <a:solidFill>
                  <a:srgbClr val="000000"/>
                </a:solidFill>
              </a:rPr>
              <a:t>6-well plate.</a:t>
            </a:r>
          </a:p>
          <a:p>
            <a:endParaRPr lang="en-GB" sz="1000" dirty="0">
              <a:solidFill>
                <a:srgbClr val="000000"/>
              </a:solidFill>
            </a:endParaRPr>
          </a:p>
          <a:p>
            <a:r>
              <a:rPr lang="en-GB" sz="1000" dirty="0" smtClean="0">
                <a:solidFill>
                  <a:srgbClr val="000000"/>
                </a:solidFill>
              </a:rPr>
              <a:t>Grow 2 days and expand into </a:t>
            </a:r>
            <a:r>
              <a:rPr lang="en-GB" sz="1000" b="1" dirty="0" smtClean="0">
                <a:solidFill>
                  <a:srgbClr val="000000"/>
                </a:solidFill>
              </a:rPr>
              <a:t>two</a:t>
            </a:r>
            <a:r>
              <a:rPr lang="en-GB" sz="1000" dirty="0" smtClean="0">
                <a:solidFill>
                  <a:srgbClr val="000000"/>
                </a:solidFill>
              </a:rPr>
              <a:t> 6-well plate wells with </a:t>
            </a:r>
            <a:r>
              <a:rPr lang="en-GB" sz="1000" b="1" dirty="0" smtClean="0">
                <a:solidFill>
                  <a:srgbClr val="000000"/>
                </a:solidFill>
              </a:rPr>
              <a:t>Doxycyclin</a:t>
            </a:r>
            <a:r>
              <a:rPr lang="en-GB" sz="1000" dirty="0" smtClean="0">
                <a:solidFill>
                  <a:srgbClr val="000000"/>
                </a:solidFill>
              </a:rPr>
              <a:t> (induces </a:t>
            </a:r>
            <a:r>
              <a:rPr lang="en-GB" sz="1000" b="1" dirty="0" err="1" smtClean="0">
                <a:solidFill>
                  <a:srgbClr val="000000"/>
                </a:solidFill>
              </a:rPr>
              <a:t>Flp</a:t>
            </a:r>
            <a:r>
              <a:rPr lang="en-GB" sz="1000" dirty="0" smtClean="0">
                <a:solidFill>
                  <a:srgbClr val="000000"/>
                </a:solidFill>
              </a:rPr>
              <a:t> to excise between </a:t>
            </a:r>
            <a:r>
              <a:rPr lang="en-GB" sz="1000" b="1" dirty="0" err="1" smtClean="0">
                <a:solidFill>
                  <a:srgbClr val="000000"/>
                </a:solidFill>
              </a:rPr>
              <a:t>Frt</a:t>
            </a:r>
            <a:r>
              <a:rPr lang="en-GB" sz="1000" dirty="0" smtClean="0">
                <a:solidFill>
                  <a:srgbClr val="000000"/>
                </a:solidFill>
              </a:rPr>
              <a:t> sites to remove </a:t>
            </a:r>
            <a:r>
              <a:rPr lang="en-GB" sz="1000" b="1" dirty="0" smtClean="0">
                <a:solidFill>
                  <a:srgbClr val="000000"/>
                </a:solidFill>
              </a:rPr>
              <a:t>both</a:t>
            </a:r>
            <a:r>
              <a:rPr lang="en-GB" sz="1000" dirty="0" smtClean="0">
                <a:solidFill>
                  <a:srgbClr val="000000"/>
                </a:solidFill>
              </a:rPr>
              <a:t> resistance markers).</a:t>
            </a:r>
          </a:p>
          <a:p>
            <a:endParaRPr lang="en-GB" sz="1000" dirty="0">
              <a:solidFill>
                <a:srgbClr val="000000"/>
              </a:solidFill>
            </a:endParaRPr>
          </a:p>
          <a:p>
            <a:r>
              <a:rPr lang="en-GB" sz="1000" dirty="0">
                <a:solidFill>
                  <a:srgbClr val="000000"/>
                </a:solidFill>
              </a:rPr>
              <a:t>Archive contents of </a:t>
            </a:r>
            <a:r>
              <a:rPr lang="en-GB" sz="1000" b="1" dirty="0">
                <a:solidFill>
                  <a:srgbClr val="000000"/>
                </a:solidFill>
              </a:rPr>
              <a:t>one</a:t>
            </a:r>
            <a:r>
              <a:rPr lang="en-GB" sz="1000" dirty="0">
                <a:solidFill>
                  <a:srgbClr val="000000"/>
                </a:solidFill>
              </a:rPr>
              <a:t> well and plate </a:t>
            </a:r>
            <a:r>
              <a:rPr lang="en-GB" sz="1000" b="1" dirty="0">
                <a:solidFill>
                  <a:srgbClr val="000000"/>
                </a:solidFill>
              </a:rPr>
              <a:t>one</a:t>
            </a:r>
            <a:r>
              <a:rPr lang="en-GB" sz="1000" dirty="0">
                <a:solidFill>
                  <a:srgbClr val="000000"/>
                </a:solidFill>
              </a:rPr>
              <a:t> well at ~1000 cells per dish on </a:t>
            </a:r>
            <a:r>
              <a:rPr lang="en-GB" sz="1000" b="1" dirty="0">
                <a:solidFill>
                  <a:srgbClr val="000000"/>
                </a:solidFill>
              </a:rPr>
              <a:t>two </a:t>
            </a:r>
            <a:r>
              <a:rPr lang="en-GB" sz="1000" dirty="0">
                <a:solidFill>
                  <a:srgbClr val="000000"/>
                </a:solidFill>
              </a:rPr>
              <a:t>10cm dishes (no drugs) and grow 7-10 days</a:t>
            </a:r>
            <a:r>
              <a:rPr lang="en-GB" sz="1000" dirty="0" smtClean="0">
                <a:solidFill>
                  <a:srgbClr val="000000"/>
                </a:solidFill>
              </a:rPr>
              <a:t>. </a:t>
            </a:r>
            <a:r>
              <a:rPr lang="en-GB" sz="1000" dirty="0">
                <a:solidFill>
                  <a:srgbClr val="000000"/>
                </a:solidFill>
              </a:rPr>
              <a:t>Pick 96 </a:t>
            </a:r>
            <a:r>
              <a:rPr lang="en-GB" sz="1000" dirty="0" smtClean="0">
                <a:solidFill>
                  <a:srgbClr val="000000"/>
                </a:solidFill>
              </a:rPr>
              <a:t>best colonies (in total) </a:t>
            </a:r>
            <a:r>
              <a:rPr lang="en-GB" sz="1000" dirty="0">
                <a:solidFill>
                  <a:srgbClr val="000000"/>
                </a:solidFill>
              </a:rPr>
              <a:t>from </a:t>
            </a:r>
            <a:r>
              <a:rPr lang="en-GB" sz="1000" b="1" dirty="0" smtClean="0">
                <a:solidFill>
                  <a:srgbClr val="000000"/>
                </a:solidFill>
              </a:rPr>
              <a:t>both</a:t>
            </a:r>
            <a:r>
              <a:rPr lang="en-GB" sz="1000" dirty="0" smtClean="0">
                <a:solidFill>
                  <a:srgbClr val="000000"/>
                </a:solidFill>
              </a:rPr>
              <a:t> dishes. 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2523" name="Text Box 324"/>
          <p:cNvSpPr txBox="1">
            <a:spLocks noChangeArrowheads="1"/>
          </p:cNvSpPr>
          <p:nvPr/>
        </p:nvSpPr>
        <p:spPr bwMode="auto">
          <a:xfrm>
            <a:off x="4086835" y="8251517"/>
            <a:ext cx="842392" cy="299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5 x 5 cuvette</a:t>
            </a:r>
          </a:p>
        </p:txBody>
      </p:sp>
      <p:sp>
        <p:nvSpPr>
          <p:cNvPr id="2564" name="Left Brace 2563"/>
          <p:cNvSpPr/>
          <p:nvPr/>
        </p:nvSpPr>
        <p:spPr>
          <a:xfrm>
            <a:off x="1419163" y="5414054"/>
            <a:ext cx="361540" cy="1821754"/>
          </a:xfrm>
          <a:prstGeom prst="leftBrace">
            <a:avLst>
              <a:gd name="adj1" fmla="val 2940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1" name="Group 1090"/>
          <p:cNvGrpSpPr/>
          <p:nvPr/>
        </p:nvGrpSpPr>
        <p:grpSpPr>
          <a:xfrm>
            <a:off x="5428290" y="9938533"/>
            <a:ext cx="400050" cy="400050"/>
            <a:chOff x="5374145" y="9706511"/>
            <a:chExt cx="400050" cy="400050"/>
          </a:xfrm>
        </p:grpSpPr>
        <p:sp>
          <p:nvSpPr>
            <p:cNvPr id="2586" name="Oval 222"/>
            <p:cNvSpPr>
              <a:spLocks noChangeArrowheads="1"/>
            </p:cNvSpPr>
            <p:nvPr/>
          </p:nvSpPr>
          <p:spPr bwMode="auto">
            <a:xfrm>
              <a:off x="5546705" y="9797432"/>
              <a:ext cx="45719" cy="45719"/>
            </a:xfrm>
            <a:prstGeom prst="ellipse">
              <a:avLst/>
            </a:prstGeom>
            <a:solidFill>
              <a:srgbClr val="558ED5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" name="Oval 202"/>
            <p:cNvSpPr>
              <a:spLocks noChangeArrowheads="1"/>
            </p:cNvSpPr>
            <p:nvPr/>
          </p:nvSpPr>
          <p:spPr bwMode="auto">
            <a:xfrm>
              <a:off x="5374145" y="9706511"/>
              <a:ext cx="400050" cy="400050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" name="Oval 203"/>
            <p:cNvSpPr>
              <a:spLocks noChangeArrowheads="1"/>
            </p:cNvSpPr>
            <p:nvPr/>
          </p:nvSpPr>
          <p:spPr bwMode="auto">
            <a:xfrm>
              <a:off x="5493208" y="9779536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" name="Oval 204"/>
            <p:cNvSpPr>
              <a:spLocks noChangeArrowheads="1"/>
            </p:cNvSpPr>
            <p:nvPr/>
          </p:nvSpPr>
          <p:spPr bwMode="auto">
            <a:xfrm>
              <a:off x="5529720" y="9885899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" name="Oval 205"/>
            <p:cNvSpPr>
              <a:spLocks noChangeArrowheads="1"/>
            </p:cNvSpPr>
            <p:nvPr/>
          </p:nvSpPr>
          <p:spPr bwMode="auto">
            <a:xfrm>
              <a:off x="5637670" y="9814461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" name="Oval 206"/>
            <p:cNvSpPr>
              <a:spLocks noChangeArrowheads="1"/>
            </p:cNvSpPr>
            <p:nvPr/>
          </p:nvSpPr>
          <p:spPr bwMode="auto">
            <a:xfrm>
              <a:off x="5456695" y="9958924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1" name="Oval 207"/>
            <p:cNvSpPr>
              <a:spLocks noChangeArrowheads="1"/>
            </p:cNvSpPr>
            <p:nvPr/>
          </p:nvSpPr>
          <p:spPr bwMode="auto">
            <a:xfrm>
              <a:off x="5672595" y="9993849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2" name="Oval 208"/>
            <p:cNvSpPr>
              <a:spLocks noChangeArrowheads="1"/>
            </p:cNvSpPr>
            <p:nvPr/>
          </p:nvSpPr>
          <p:spPr bwMode="auto">
            <a:xfrm>
              <a:off x="5709108" y="9885899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" name="Oval 209"/>
            <p:cNvSpPr>
              <a:spLocks noChangeArrowheads="1"/>
            </p:cNvSpPr>
            <p:nvPr/>
          </p:nvSpPr>
          <p:spPr bwMode="auto">
            <a:xfrm>
              <a:off x="5601158" y="9743024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4" name="Oval 210"/>
            <p:cNvSpPr>
              <a:spLocks noChangeArrowheads="1"/>
            </p:cNvSpPr>
            <p:nvPr/>
          </p:nvSpPr>
          <p:spPr bwMode="auto">
            <a:xfrm>
              <a:off x="5421770" y="9850974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5" name="Oval 211"/>
            <p:cNvSpPr>
              <a:spLocks noChangeArrowheads="1"/>
            </p:cNvSpPr>
            <p:nvPr/>
          </p:nvSpPr>
          <p:spPr bwMode="auto">
            <a:xfrm>
              <a:off x="5493208" y="9885899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6" name="Oval 212"/>
            <p:cNvSpPr>
              <a:spLocks noChangeArrowheads="1"/>
            </p:cNvSpPr>
            <p:nvPr/>
          </p:nvSpPr>
          <p:spPr bwMode="auto">
            <a:xfrm>
              <a:off x="5564645" y="10030361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7" name="Oval 213"/>
            <p:cNvSpPr>
              <a:spLocks noChangeArrowheads="1"/>
            </p:cNvSpPr>
            <p:nvPr/>
          </p:nvSpPr>
          <p:spPr bwMode="auto">
            <a:xfrm>
              <a:off x="5564645" y="9814461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8" name="Oval 214"/>
            <p:cNvSpPr>
              <a:spLocks noChangeArrowheads="1"/>
            </p:cNvSpPr>
            <p:nvPr/>
          </p:nvSpPr>
          <p:spPr bwMode="auto">
            <a:xfrm>
              <a:off x="5421770" y="9922411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9" name="Oval 215"/>
            <p:cNvSpPr>
              <a:spLocks noChangeArrowheads="1"/>
            </p:cNvSpPr>
            <p:nvPr/>
          </p:nvSpPr>
          <p:spPr bwMode="auto">
            <a:xfrm>
              <a:off x="5493208" y="10066874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" name="Oval 216"/>
            <p:cNvSpPr>
              <a:spLocks noChangeArrowheads="1"/>
            </p:cNvSpPr>
            <p:nvPr/>
          </p:nvSpPr>
          <p:spPr bwMode="auto">
            <a:xfrm>
              <a:off x="5709108" y="9814461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1" name="Oval 217"/>
            <p:cNvSpPr>
              <a:spLocks noChangeArrowheads="1"/>
            </p:cNvSpPr>
            <p:nvPr/>
          </p:nvSpPr>
          <p:spPr bwMode="auto">
            <a:xfrm>
              <a:off x="5672595" y="9885899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2" name="Oval 218"/>
            <p:cNvSpPr>
              <a:spLocks noChangeArrowheads="1"/>
            </p:cNvSpPr>
            <p:nvPr/>
          </p:nvSpPr>
          <p:spPr bwMode="auto">
            <a:xfrm>
              <a:off x="5601158" y="9922411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3" name="Oval 219"/>
            <p:cNvSpPr>
              <a:spLocks noChangeArrowheads="1"/>
            </p:cNvSpPr>
            <p:nvPr/>
          </p:nvSpPr>
          <p:spPr bwMode="auto">
            <a:xfrm>
              <a:off x="5672595" y="9958924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4" name="Oval 220"/>
            <p:cNvSpPr>
              <a:spLocks noChangeArrowheads="1"/>
            </p:cNvSpPr>
            <p:nvPr/>
          </p:nvSpPr>
          <p:spPr bwMode="auto">
            <a:xfrm>
              <a:off x="5529720" y="9993849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5" name="Oval 221"/>
            <p:cNvSpPr>
              <a:spLocks noChangeArrowheads="1"/>
            </p:cNvSpPr>
            <p:nvPr/>
          </p:nvSpPr>
          <p:spPr bwMode="auto">
            <a:xfrm>
              <a:off x="5637670" y="10066874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28" name="Text Box 324"/>
          <p:cNvSpPr txBox="1">
            <a:spLocks noChangeArrowheads="1"/>
          </p:cNvSpPr>
          <p:nvPr/>
        </p:nvSpPr>
        <p:spPr bwMode="auto">
          <a:xfrm>
            <a:off x="3521306" y="9067047"/>
            <a:ext cx="1171167" cy="445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pPr algn="ctr"/>
            <a:r>
              <a:rPr lang="en-GB" sz="1000" b="1" dirty="0" smtClean="0">
                <a:solidFill>
                  <a:srgbClr val="000000"/>
                </a:solidFill>
              </a:rPr>
              <a:t>Archive</a:t>
            </a:r>
            <a:r>
              <a:rPr lang="en-GB" sz="1000" dirty="0" smtClean="0">
                <a:solidFill>
                  <a:srgbClr val="000000"/>
                </a:solidFill>
              </a:rPr>
              <a:t> one well:</a:t>
            </a:r>
          </a:p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Post-</a:t>
            </a:r>
            <a:r>
              <a:rPr lang="en-GB" sz="1000" dirty="0" err="1" smtClean="0">
                <a:solidFill>
                  <a:srgbClr val="000000"/>
                </a:solidFill>
              </a:rPr>
              <a:t>Dox</a:t>
            </a:r>
            <a:r>
              <a:rPr lang="en-GB" sz="1000" dirty="0" smtClean="0">
                <a:solidFill>
                  <a:srgbClr val="000000"/>
                </a:solidFill>
              </a:rPr>
              <a:t> in</a:t>
            </a:r>
          </a:p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1ml </a:t>
            </a:r>
            <a:r>
              <a:rPr lang="en-GB" sz="1000" dirty="0" err="1" smtClean="0">
                <a:solidFill>
                  <a:srgbClr val="000000"/>
                </a:solidFill>
              </a:rPr>
              <a:t>Cryo</a:t>
            </a:r>
            <a:r>
              <a:rPr lang="en-GB" sz="1000" dirty="0" smtClean="0">
                <a:solidFill>
                  <a:srgbClr val="000000"/>
                </a:solidFill>
              </a:rPr>
              <a:t>-vial(s)</a:t>
            </a:r>
          </a:p>
        </p:txBody>
      </p:sp>
      <p:pic>
        <p:nvPicPr>
          <p:cNvPr id="2630" name="Picture 2629" descr="cryovial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765" y="9123090"/>
            <a:ext cx="530038" cy="508836"/>
          </a:xfrm>
          <a:prstGeom prst="rect">
            <a:avLst/>
          </a:prstGeom>
        </p:spPr>
      </p:pic>
      <p:grpSp>
        <p:nvGrpSpPr>
          <p:cNvPr id="1071" name="Group 1070"/>
          <p:cNvGrpSpPr/>
          <p:nvPr/>
        </p:nvGrpSpPr>
        <p:grpSpPr>
          <a:xfrm>
            <a:off x="5340978" y="10604967"/>
            <a:ext cx="574675" cy="412750"/>
            <a:chOff x="3992415" y="9695935"/>
            <a:chExt cx="574675" cy="412750"/>
          </a:xfrm>
        </p:grpSpPr>
        <p:sp>
          <p:nvSpPr>
            <p:cNvPr id="2632" name="AutoShape 2"/>
            <p:cNvSpPr>
              <a:spLocks noChangeArrowheads="1"/>
            </p:cNvSpPr>
            <p:nvPr/>
          </p:nvSpPr>
          <p:spPr bwMode="auto">
            <a:xfrm>
              <a:off x="3992415" y="9695935"/>
              <a:ext cx="574675" cy="41275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3" name="Oval 3"/>
            <p:cNvSpPr>
              <a:spLocks noChangeArrowheads="1"/>
            </p:cNvSpPr>
            <p:nvPr/>
          </p:nvSpPr>
          <p:spPr bwMode="auto">
            <a:xfrm>
              <a:off x="4511528" y="97562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4" name="Oval 4"/>
            <p:cNvSpPr>
              <a:spLocks noChangeArrowheads="1"/>
            </p:cNvSpPr>
            <p:nvPr/>
          </p:nvSpPr>
          <p:spPr bwMode="auto">
            <a:xfrm>
              <a:off x="4465490" y="97562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5" name="Oval 5"/>
            <p:cNvSpPr>
              <a:spLocks noChangeArrowheads="1"/>
            </p:cNvSpPr>
            <p:nvPr/>
          </p:nvSpPr>
          <p:spPr bwMode="auto">
            <a:xfrm>
              <a:off x="4419453" y="97562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6" name="Oval 6"/>
            <p:cNvSpPr>
              <a:spLocks noChangeArrowheads="1"/>
            </p:cNvSpPr>
            <p:nvPr/>
          </p:nvSpPr>
          <p:spPr bwMode="auto">
            <a:xfrm>
              <a:off x="4371828" y="97562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7" name="Oval 7"/>
            <p:cNvSpPr>
              <a:spLocks noChangeArrowheads="1"/>
            </p:cNvSpPr>
            <p:nvPr/>
          </p:nvSpPr>
          <p:spPr bwMode="auto">
            <a:xfrm>
              <a:off x="4279753" y="97562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8" name="Oval 8"/>
            <p:cNvSpPr>
              <a:spLocks noChangeArrowheads="1"/>
            </p:cNvSpPr>
            <p:nvPr/>
          </p:nvSpPr>
          <p:spPr bwMode="auto">
            <a:xfrm>
              <a:off x="4233715" y="9756260"/>
              <a:ext cx="44450" cy="46038"/>
            </a:xfrm>
            <a:prstGeom prst="ellipse">
              <a:avLst/>
            </a:prstGeom>
            <a:solidFill>
              <a:srgbClr val="558ED5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9" name="Oval 9"/>
            <p:cNvSpPr>
              <a:spLocks noChangeArrowheads="1"/>
            </p:cNvSpPr>
            <p:nvPr/>
          </p:nvSpPr>
          <p:spPr bwMode="auto">
            <a:xfrm>
              <a:off x="4187678" y="97562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0" name="Oval 10"/>
            <p:cNvSpPr>
              <a:spLocks noChangeArrowheads="1"/>
            </p:cNvSpPr>
            <p:nvPr/>
          </p:nvSpPr>
          <p:spPr bwMode="auto">
            <a:xfrm>
              <a:off x="4140053" y="97562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1" name="Oval 11"/>
            <p:cNvSpPr>
              <a:spLocks noChangeArrowheads="1"/>
            </p:cNvSpPr>
            <p:nvPr/>
          </p:nvSpPr>
          <p:spPr bwMode="auto">
            <a:xfrm>
              <a:off x="4094015" y="97562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" name="Oval 12"/>
            <p:cNvSpPr>
              <a:spLocks noChangeArrowheads="1"/>
            </p:cNvSpPr>
            <p:nvPr/>
          </p:nvSpPr>
          <p:spPr bwMode="auto">
            <a:xfrm>
              <a:off x="4047978" y="97562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3" name="Oval 13"/>
            <p:cNvSpPr>
              <a:spLocks noChangeArrowheads="1"/>
            </p:cNvSpPr>
            <p:nvPr/>
          </p:nvSpPr>
          <p:spPr bwMode="auto">
            <a:xfrm>
              <a:off x="4001940" y="97562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4" name="Oval 14"/>
            <p:cNvSpPr>
              <a:spLocks noChangeArrowheads="1"/>
            </p:cNvSpPr>
            <p:nvPr/>
          </p:nvSpPr>
          <p:spPr bwMode="auto">
            <a:xfrm>
              <a:off x="4325790" y="97562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5" name="Oval 15"/>
            <p:cNvSpPr>
              <a:spLocks noChangeArrowheads="1"/>
            </p:cNvSpPr>
            <p:nvPr/>
          </p:nvSpPr>
          <p:spPr bwMode="auto">
            <a:xfrm>
              <a:off x="4511528" y="100451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6" name="Oval 16"/>
            <p:cNvSpPr>
              <a:spLocks noChangeArrowheads="1"/>
            </p:cNvSpPr>
            <p:nvPr/>
          </p:nvSpPr>
          <p:spPr bwMode="auto">
            <a:xfrm>
              <a:off x="4465490" y="100451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7" name="Oval 17"/>
            <p:cNvSpPr>
              <a:spLocks noChangeArrowheads="1"/>
            </p:cNvSpPr>
            <p:nvPr/>
          </p:nvSpPr>
          <p:spPr bwMode="auto">
            <a:xfrm>
              <a:off x="4419453" y="100451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8" name="Oval 18"/>
            <p:cNvSpPr>
              <a:spLocks noChangeArrowheads="1"/>
            </p:cNvSpPr>
            <p:nvPr/>
          </p:nvSpPr>
          <p:spPr bwMode="auto">
            <a:xfrm>
              <a:off x="4371828" y="100451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9" name="Oval 19"/>
            <p:cNvSpPr>
              <a:spLocks noChangeArrowheads="1"/>
            </p:cNvSpPr>
            <p:nvPr/>
          </p:nvSpPr>
          <p:spPr bwMode="auto">
            <a:xfrm>
              <a:off x="4279753" y="100451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0" name="Oval 20"/>
            <p:cNvSpPr>
              <a:spLocks noChangeArrowheads="1"/>
            </p:cNvSpPr>
            <p:nvPr/>
          </p:nvSpPr>
          <p:spPr bwMode="auto">
            <a:xfrm>
              <a:off x="4233715" y="100451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1" name="Oval 21"/>
            <p:cNvSpPr>
              <a:spLocks noChangeArrowheads="1"/>
            </p:cNvSpPr>
            <p:nvPr/>
          </p:nvSpPr>
          <p:spPr bwMode="auto">
            <a:xfrm>
              <a:off x="4187678" y="100451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" name="Oval 22"/>
            <p:cNvSpPr>
              <a:spLocks noChangeArrowheads="1"/>
            </p:cNvSpPr>
            <p:nvPr/>
          </p:nvSpPr>
          <p:spPr bwMode="auto">
            <a:xfrm>
              <a:off x="4140053" y="100451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" name="Oval 23"/>
            <p:cNvSpPr>
              <a:spLocks noChangeArrowheads="1"/>
            </p:cNvSpPr>
            <p:nvPr/>
          </p:nvSpPr>
          <p:spPr bwMode="auto">
            <a:xfrm>
              <a:off x="4094015" y="100451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4" name="Oval 24"/>
            <p:cNvSpPr>
              <a:spLocks noChangeArrowheads="1"/>
            </p:cNvSpPr>
            <p:nvPr/>
          </p:nvSpPr>
          <p:spPr bwMode="auto">
            <a:xfrm>
              <a:off x="4047978" y="100451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5" name="Oval 25"/>
            <p:cNvSpPr>
              <a:spLocks noChangeArrowheads="1"/>
            </p:cNvSpPr>
            <p:nvPr/>
          </p:nvSpPr>
          <p:spPr bwMode="auto">
            <a:xfrm>
              <a:off x="4001940" y="100451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6" name="Oval 26"/>
            <p:cNvSpPr>
              <a:spLocks noChangeArrowheads="1"/>
            </p:cNvSpPr>
            <p:nvPr/>
          </p:nvSpPr>
          <p:spPr bwMode="auto">
            <a:xfrm>
              <a:off x="4325790" y="100451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7" name="Oval 27"/>
            <p:cNvSpPr>
              <a:spLocks noChangeArrowheads="1"/>
            </p:cNvSpPr>
            <p:nvPr/>
          </p:nvSpPr>
          <p:spPr bwMode="auto">
            <a:xfrm>
              <a:off x="4511528" y="99975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8" name="Oval 28"/>
            <p:cNvSpPr>
              <a:spLocks noChangeArrowheads="1"/>
            </p:cNvSpPr>
            <p:nvPr/>
          </p:nvSpPr>
          <p:spPr bwMode="auto">
            <a:xfrm>
              <a:off x="4465490" y="99975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9" name="Oval 29"/>
            <p:cNvSpPr>
              <a:spLocks noChangeArrowheads="1"/>
            </p:cNvSpPr>
            <p:nvPr/>
          </p:nvSpPr>
          <p:spPr bwMode="auto">
            <a:xfrm>
              <a:off x="4419453" y="99975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0" name="Oval 30"/>
            <p:cNvSpPr>
              <a:spLocks noChangeArrowheads="1"/>
            </p:cNvSpPr>
            <p:nvPr/>
          </p:nvSpPr>
          <p:spPr bwMode="auto">
            <a:xfrm>
              <a:off x="4371828" y="99975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1" name="Oval 31"/>
            <p:cNvSpPr>
              <a:spLocks noChangeArrowheads="1"/>
            </p:cNvSpPr>
            <p:nvPr/>
          </p:nvSpPr>
          <p:spPr bwMode="auto">
            <a:xfrm>
              <a:off x="4279753" y="99975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" name="Oval 32"/>
            <p:cNvSpPr>
              <a:spLocks noChangeArrowheads="1"/>
            </p:cNvSpPr>
            <p:nvPr/>
          </p:nvSpPr>
          <p:spPr bwMode="auto">
            <a:xfrm>
              <a:off x="4233715" y="99975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" name="Oval 33"/>
            <p:cNvSpPr>
              <a:spLocks noChangeArrowheads="1"/>
            </p:cNvSpPr>
            <p:nvPr/>
          </p:nvSpPr>
          <p:spPr bwMode="auto">
            <a:xfrm>
              <a:off x="4187678" y="99975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" name="Oval 34"/>
            <p:cNvSpPr>
              <a:spLocks noChangeArrowheads="1"/>
            </p:cNvSpPr>
            <p:nvPr/>
          </p:nvSpPr>
          <p:spPr bwMode="auto">
            <a:xfrm>
              <a:off x="4140053" y="99975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" name="Oval 35"/>
            <p:cNvSpPr>
              <a:spLocks noChangeArrowheads="1"/>
            </p:cNvSpPr>
            <p:nvPr/>
          </p:nvSpPr>
          <p:spPr bwMode="auto">
            <a:xfrm>
              <a:off x="4094015" y="99975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" name="Oval 36"/>
            <p:cNvSpPr>
              <a:spLocks noChangeArrowheads="1"/>
            </p:cNvSpPr>
            <p:nvPr/>
          </p:nvSpPr>
          <p:spPr bwMode="auto">
            <a:xfrm>
              <a:off x="4047978" y="99975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" name="Oval 37"/>
            <p:cNvSpPr>
              <a:spLocks noChangeArrowheads="1"/>
            </p:cNvSpPr>
            <p:nvPr/>
          </p:nvSpPr>
          <p:spPr bwMode="auto">
            <a:xfrm>
              <a:off x="4001940" y="99975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" name="Oval 38"/>
            <p:cNvSpPr>
              <a:spLocks noChangeArrowheads="1"/>
            </p:cNvSpPr>
            <p:nvPr/>
          </p:nvSpPr>
          <p:spPr bwMode="auto">
            <a:xfrm>
              <a:off x="4325790" y="9997560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" name="Oval 39"/>
            <p:cNvSpPr>
              <a:spLocks noChangeArrowheads="1"/>
            </p:cNvSpPr>
            <p:nvPr/>
          </p:nvSpPr>
          <p:spPr bwMode="auto">
            <a:xfrm>
              <a:off x="4511528" y="99499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" name="Oval 40"/>
            <p:cNvSpPr>
              <a:spLocks noChangeArrowheads="1"/>
            </p:cNvSpPr>
            <p:nvPr/>
          </p:nvSpPr>
          <p:spPr bwMode="auto">
            <a:xfrm>
              <a:off x="4465490" y="99499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1" name="Oval 41"/>
            <p:cNvSpPr>
              <a:spLocks noChangeArrowheads="1"/>
            </p:cNvSpPr>
            <p:nvPr/>
          </p:nvSpPr>
          <p:spPr bwMode="auto">
            <a:xfrm>
              <a:off x="4419453" y="99499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" name="Oval 42"/>
            <p:cNvSpPr>
              <a:spLocks noChangeArrowheads="1"/>
            </p:cNvSpPr>
            <p:nvPr/>
          </p:nvSpPr>
          <p:spPr bwMode="auto">
            <a:xfrm>
              <a:off x="4371828" y="99499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" name="Oval 43"/>
            <p:cNvSpPr>
              <a:spLocks noChangeArrowheads="1"/>
            </p:cNvSpPr>
            <p:nvPr/>
          </p:nvSpPr>
          <p:spPr bwMode="auto">
            <a:xfrm>
              <a:off x="4279753" y="99499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" name="Oval 44"/>
            <p:cNvSpPr>
              <a:spLocks noChangeArrowheads="1"/>
            </p:cNvSpPr>
            <p:nvPr/>
          </p:nvSpPr>
          <p:spPr bwMode="auto">
            <a:xfrm>
              <a:off x="4233715" y="99499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5" name="Oval 45"/>
            <p:cNvSpPr>
              <a:spLocks noChangeArrowheads="1"/>
            </p:cNvSpPr>
            <p:nvPr/>
          </p:nvSpPr>
          <p:spPr bwMode="auto">
            <a:xfrm>
              <a:off x="4187678" y="99499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6" name="Oval 46"/>
            <p:cNvSpPr>
              <a:spLocks noChangeArrowheads="1"/>
            </p:cNvSpPr>
            <p:nvPr/>
          </p:nvSpPr>
          <p:spPr bwMode="auto">
            <a:xfrm>
              <a:off x="4140053" y="99499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7" name="Oval 47"/>
            <p:cNvSpPr>
              <a:spLocks noChangeArrowheads="1"/>
            </p:cNvSpPr>
            <p:nvPr/>
          </p:nvSpPr>
          <p:spPr bwMode="auto">
            <a:xfrm>
              <a:off x="4094015" y="99499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8" name="Oval 48"/>
            <p:cNvSpPr>
              <a:spLocks noChangeArrowheads="1"/>
            </p:cNvSpPr>
            <p:nvPr/>
          </p:nvSpPr>
          <p:spPr bwMode="auto">
            <a:xfrm>
              <a:off x="4047978" y="99499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9" name="Oval 49"/>
            <p:cNvSpPr>
              <a:spLocks noChangeArrowheads="1"/>
            </p:cNvSpPr>
            <p:nvPr/>
          </p:nvSpPr>
          <p:spPr bwMode="auto">
            <a:xfrm>
              <a:off x="4001940" y="99499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0" name="Oval 50"/>
            <p:cNvSpPr>
              <a:spLocks noChangeArrowheads="1"/>
            </p:cNvSpPr>
            <p:nvPr/>
          </p:nvSpPr>
          <p:spPr bwMode="auto">
            <a:xfrm>
              <a:off x="4325790" y="99499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1" name="Oval 51"/>
            <p:cNvSpPr>
              <a:spLocks noChangeArrowheads="1"/>
            </p:cNvSpPr>
            <p:nvPr/>
          </p:nvSpPr>
          <p:spPr bwMode="auto">
            <a:xfrm>
              <a:off x="4511528" y="9900723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2" name="Oval 52"/>
            <p:cNvSpPr>
              <a:spLocks noChangeArrowheads="1"/>
            </p:cNvSpPr>
            <p:nvPr/>
          </p:nvSpPr>
          <p:spPr bwMode="auto">
            <a:xfrm>
              <a:off x="4465490" y="9900723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" name="Oval 53"/>
            <p:cNvSpPr>
              <a:spLocks noChangeArrowheads="1"/>
            </p:cNvSpPr>
            <p:nvPr/>
          </p:nvSpPr>
          <p:spPr bwMode="auto">
            <a:xfrm>
              <a:off x="4419453" y="9900723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4" name="Oval 54"/>
            <p:cNvSpPr>
              <a:spLocks noChangeArrowheads="1"/>
            </p:cNvSpPr>
            <p:nvPr/>
          </p:nvSpPr>
          <p:spPr bwMode="auto">
            <a:xfrm>
              <a:off x="4371828" y="9900723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5" name="Oval 55"/>
            <p:cNvSpPr>
              <a:spLocks noChangeArrowheads="1"/>
            </p:cNvSpPr>
            <p:nvPr/>
          </p:nvSpPr>
          <p:spPr bwMode="auto">
            <a:xfrm>
              <a:off x="4279753" y="9900723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6" name="Oval 56"/>
            <p:cNvSpPr>
              <a:spLocks noChangeArrowheads="1"/>
            </p:cNvSpPr>
            <p:nvPr/>
          </p:nvSpPr>
          <p:spPr bwMode="auto">
            <a:xfrm>
              <a:off x="4233715" y="9900723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7" name="Oval 57"/>
            <p:cNvSpPr>
              <a:spLocks noChangeArrowheads="1"/>
            </p:cNvSpPr>
            <p:nvPr/>
          </p:nvSpPr>
          <p:spPr bwMode="auto">
            <a:xfrm>
              <a:off x="4187678" y="9900723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8" name="Oval 58"/>
            <p:cNvSpPr>
              <a:spLocks noChangeArrowheads="1"/>
            </p:cNvSpPr>
            <p:nvPr/>
          </p:nvSpPr>
          <p:spPr bwMode="auto">
            <a:xfrm>
              <a:off x="4140053" y="9900723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9" name="Oval 59"/>
            <p:cNvSpPr>
              <a:spLocks noChangeArrowheads="1"/>
            </p:cNvSpPr>
            <p:nvPr/>
          </p:nvSpPr>
          <p:spPr bwMode="auto">
            <a:xfrm>
              <a:off x="4094015" y="9900723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0" name="Oval 60"/>
            <p:cNvSpPr>
              <a:spLocks noChangeArrowheads="1"/>
            </p:cNvSpPr>
            <p:nvPr/>
          </p:nvSpPr>
          <p:spPr bwMode="auto">
            <a:xfrm>
              <a:off x="4047978" y="9900723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1" name="Oval 61"/>
            <p:cNvSpPr>
              <a:spLocks noChangeArrowheads="1"/>
            </p:cNvSpPr>
            <p:nvPr/>
          </p:nvSpPr>
          <p:spPr bwMode="auto">
            <a:xfrm>
              <a:off x="4001940" y="9900723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2" name="Oval 62"/>
            <p:cNvSpPr>
              <a:spLocks noChangeArrowheads="1"/>
            </p:cNvSpPr>
            <p:nvPr/>
          </p:nvSpPr>
          <p:spPr bwMode="auto">
            <a:xfrm>
              <a:off x="4325790" y="9900723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3" name="Oval 63"/>
            <p:cNvSpPr>
              <a:spLocks noChangeArrowheads="1"/>
            </p:cNvSpPr>
            <p:nvPr/>
          </p:nvSpPr>
          <p:spPr bwMode="auto">
            <a:xfrm>
              <a:off x="4511528" y="9853098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4" name="Oval 64"/>
            <p:cNvSpPr>
              <a:spLocks noChangeArrowheads="1"/>
            </p:cNvSpPr>
            <p:nvPr/>
          </p:nvSpPr>
          <p:spPr bwMode="auto">
            <a:xfrm>
              <a:off x="4465490" y="9853098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5" name="Oval 65"/>
            <p:cNvSpPr>
              <a:spLocks noChangeArrowheads="1"/>
            </p:cNvSpPr>
            <p:nvPr/>
          </p:nvSpPr>
          <p:spPr bwMode="auto">
            <a:xfrm>
              <a:off x="4419453" y="9853098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6" name="Oval 66"/>
            <p:cNvSpPr>
              <a:spLocks noChangeArrowheads="1"/>
            </p:cNvSpPr>
            <p:nvPr/>
          </p:nvSpPr>
          <p:spPr bwMode="auto">
            <a:xfrm>
              <a:off x="4371828" y="9853098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7" name="Oval 67"/>
            <p:cNvSpPr>
              <a:spLocks noChangeArrowheads="1"/>
            </p:cNvSpPr>
            <p:nvPr/>
          </p:nvSpPr>
          <p:spPr bwMode="auto">
            <a:xfrm>
              <a:off x="4279753" y="9853098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8" name="Oval 68"/>
            <p:cNvSpPr>
              <a:spLocks noChangeArrowheads="1"/>
            </p:cNvSpPr>
            <p:nvPr/>
          </p:nvSpPr>
          <p:spPr bwMode="auto">
            <a:xfrm>
              <a:off x="4233715" y="9853098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9" name="Oval 69"/>
            <p:cNvSpPr>
              <a:spLocks noChangeArrowheads="1"/>
            </p:cNvSpPr>
            <p:nvPr/>
          </p:nvSpPr>
          <p:spPr bwMode="auto">
            <a:xfrm>
              <a:off x="4187678" y="9853098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0" name="Oval 70"/>
            <p:cNvSpPr>
              <a:spLocks noChangeArrowheads="1"/>
            </p:cNvSpPr>
            <p:nvPr/>
          </p:nvSpPr>
          <p:spPr bwMode="auto">
            <a:xfrm>
              <a:off x="4140053" y="9853098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1" name="Oval 71"/>
            <p:cNvSpPr>
              <a:spLocks noChangeArrowheads="1"/>
            </p:cNvSpPr>
            <p:nvPr/>
          </p:nvSpPr>
          <p:spPr bwMode="auto">
            <a:xfrm>
              <a:off x="4094015" y="9853098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2" name="Oval 72"/>
            <p:cNvSpPr>
              <a:spLocks noChangeArrowheads="1"/>
            </p:cNvSpPr>
            <p:nvPr/>
          </p:nvSpPr>
          <p:spPr bwMode="auto">
            <a:xfrm>
              <a:off x="4047978" y="9853098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3" name="Oval 73"/>
            <p:cNvSpPr>
              <a:spLocks noChangeArrowheads="1"/>
            </p:cNvSpPr>
            <p:nvPr/>
          </p:nvSpPr>
          <p:spPr bwMode="auto">
            <a:xfrm>
              <a:off x="4001940" y="9853098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4" name="Oval 74"/>
            <p:cNvSpPr>
              <a:spLocks noChangeArrowheads="1"/>
            </p:cNvSpPr>
            <p:nvPr/>
          </p:nvSpPr>
          <p:spPr bwMode="auto">
            <a:xfrm>
              <a:off x="4325790" y="9853098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5" name="Oval 75"/>
            <p:cNvSpPr>
              <a:spLocks noChangeArrowheads="1"/>
            </p:cNvSpPr>
            <p:nvPr/>
          </p:nvSpPr>
          <p:spPr bwMode="auto">
            <a:xfrm>
              <a:off x="4511528" y="98038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6" name="Oval 76"/>
            <p:cNvSpPr>
              <a:spLocks noChangeArrowheads="1"/>
            </p:cNvSpPr>
            <p:nvPr/>
          </p:nvSpPr>
          <p:spPr bwMode="auto">
            <a:xfrm>
              <a:off x="4465490" y="98038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7" name="Oval 77"/>
            <p:cNvSpPr>
              <a:spLocks noChangeArrowheads="1"/>
            </p:cNvSpPr>
            <p:nvPr/>
          </p:nvSpPr>
          <p:spPr bwMode="auto">
            <a:xfrm>
              <a:off x="4419453" y="98038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8" name="Oval 78"/>
            <p:cNvSpPr>
              <a:spLocks noChangeArrowheads="1"/>
            </p:cNvSpPr>
            <p:nvPr/>
          </p:nvSpPr>
          <p:spPr bwMode="auto">
            <a:xfrm>
              <a:off x="4371828" y="98038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9" name="Oval 79"/>
            <p:cNvSpPr>
              <a:spLocks noChangeArrowheads="1"/>
            </p:cNvSpPr>
            <p:nvPr/>
          </p:nvSpPr>
          <p:spPr bwMode="auto">
            <a:xfrm>
              <a:off x="4279753" y="98038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0" name="Oval 80"/>
            <p:cNvSpPr>
              <a:spLocks noChangeArrowheads="1"/>
            </p:cNvSpPr>
            <p:nvPr/>
          </p:nvSpPr>
          <p:spPr bwMode="auto">
            <a:xfrm>
              <a:off x="4233715" y="98038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1" name="Oval 81"/>
            <p:cNvSpPr>
              <a:spLocks noChangeArrowheads="1"/>
            </p:cNvSpPr>
            <p:nvPr/>
          </p:nvSpPr>
          <p:spPr bwMode="auto">
            <a:xfrm>
              <a:off x="4187678" y="98038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2" name="Oval 82"/>
            <p:cNvSpPr>
              <a:spLocks noChangeArrowheads="1"/>
            </p:cNvSpPr>
            <p:nvPr/>
          </p:nvSpPr>
          <p:spPr bwMode="auto">
            <a:xfrm>
              <a:off x="4140053" y="98038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" name="Oval 83"/>
            <p:cNvSpPr>
              <a:spLocks noChangeArrowheads="1"/>
            </p:cNvSpPr>
            <p:nvPr/>
          </p:nvSpPr>
          <p:spPr bwMode="auto">
            <a:xfrm>
              <a:off x="4094015" y="98038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4" name="Oval 84"/>
            <p:cNvSpPr>
              <a:spLocks noChangeArrowheads="1"/>
            </p:cNvSpPr>
            <p:nvPr/>
          </p:nvSpPr>
          <p:spPr bwMode="auto">
            <a:xfrm>
              <a:off x="4047978" y="98038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5" name="Oval 85"/>
            <p:cNvSpPr>
              <a:spLocks noChangeArrowheads="1"/>
            </p:cNvSpPr>
            <p:nvPr/>
          </p:nvSpPr>
          <p:spPr bwMode="auto">
            <a:xfrm>
              <a:off x="4001940" y="98038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6" name="Oval 86"/>
            <p:cNvSpPr>
              <a:spLocks noChangeArrowheads="1"/>
            </p:cNvSpPr>
            <p:nvPr/>
          </p:nvSpPr>
          <p:spPr bwMode="auto">
            <a:xfrm>
              <a:off x="4325790" y="980388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7" name="Oval 87"/>
            <p:cNvSpPr>
              <a:spLocks noChangeArrowheads="1"/>
            </p:cNvSpPr>
            <p:nvPr/>
          </p:nvSpPr>
          <p:spPr bwMode="auto">
            <a:xfrm>
              <a:off x="4511528" y="97086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8" name="Oval 88"/>
            <p:cNvSpPr>
              <a:spLocks noChangeArrowheads="1"/>
            </p:cNvSpPr>
            <p:nvPr/>
          </p:nvSpPr>
          <p:spPr bwMode="auto">
            <a:xfrm>
              <a:off x="4465490" y="97086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9" name="Oval 89"/>
            <p:cNvSpPr>
              <a:spLocks noChangeArrowheads="1"/>
            </p:cNvSpPr>
            <p:nvPr/>
          </p:nvSpPr>
          <p:spPr bwMode="auto">
            <a:xfrm>
              <a:off x="4419453" y="97086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0" name="Oval 90"/>
            <p:cNvSpPr>
              <a:spLocks noChangeArrowheads="1"/>
            </p:cNvSpPr>
            <p:nvPr/>
          </p:nvSpPr>
          <p:spPr bwMode="auto">
            <a:xfrm>
              <a:off x="4371828" y="97086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1" name="Oval 91"/>
            <p:cNvSpPr>
              <a:spLocks noChangeArrowheads="1"/>
            </p:cNvSpPr>
            <p:nvPr/>
          </p:nvSpPr>
          <p:spPr bwMode="auto">
            <a:xfrm>
              <a:off x="4279753" y="97086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2" name="Oval 92"/>
            <p:cNvSpPr>
              <a:spLocks noChangeArrowheads="1"/>
            </p:cNvSpPr>
            <p:nvPr/>
          </p:nvSpPr>
          <p:spPr bwMode="auto">
            <a:xfrm>
              <a:off x="4233715" y="97086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3" name="Oval 93"/>
            <p:cNvSpPr>
              <a:spLocks noChangeArrowheads="1"/>
            </p:cNvSpPr>
            <p:nvPr/>
          </p:nvSpPr>
          <p:spPr bwMode="auto">
            <a:xfrm>
              <a:off x="4187678" y="97086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4" name="Oval 94"/>
            <p:cNvSpPr>
              <a:spLocks noChangeArrowheads="1"/>
            </p:cNvSpPr>
            <p:nvPr/>
          </p:nvSpPr>
          <p:spPr bwMode="auto">
            <a:xfrm>
              <a:off x="4140053" y="97086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5" name="Oval 95"/>
            <p:cNvSpPr>
              <a:spLocks noChangeArrowheads="1"/>
            </p:cNvSpPr>
            <p:nvPr/>
          </p:nvSpPr>
          <p:spPr bwMode="auto">
            <a:xfrm>
              <a:off x="4094015" y="97086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6" name="Oval 96"/>
            <p:cNvSpPr>
              <a:spLocks noChangeArrowheads="1"/>
            </p:cNvSpPr>
            <p:nvPr/>
          </p:nvSpPr>
          <p:spPr bwMode="auto">
            <a:xfrm>
              <a:off x="4047978" y="97086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7" name="Oval 97"/>
            <p:cNvSpPr>
              <a:spLocks noChangeArrowheads="1"/>
            </p:cNvSpPr>
            <p:nvPr/>
          </p:nvSpPr>
          <p:spPr bwMode="auto">
            <a:xfrm>
              <a:off x="4001940" y="97086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8" name="Oval 98"/>
            <p:cNvSpPr>
              <a:spLocks noChangeArrowheads="1"/>
            </p:cNvSpPr>
            <p:nvPr/>
          </p:nvSpPr>
          <p:spPr bwMode="auto">
            <a:xfrm>
              <a:off x="4325790" y="9708635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30" name="Text Box 324"/>
          <p:cNvSpPr txBox="1">
            <a:spLocks noChangeArrowheads="1"/>
          </p:cNvSpPr>
          <p:nvPr/>
        </p:nvSpPr>
        <p:spPr bwMode="auto">
          <a:xfrm>
            <a:off x="1582959" y="11187001"/>
            <a:ext cx="1180451" cy="42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pPr algn="ctr"/>
            <a:r>
              <a:rPr lang="en-GB" sz="1600" b="1" i="1" dirty="0" smtClean="0">
                <a:solidFill>
                  <a:srgbClr val="000000"/>
                </a:solidFill>
              </a:rPr>
              <a:t>‘SEPD_A01’</a:t>
            </a:r>
          </a:p>
        </p:txBody>
      </p:sp>
      <p:grpSp>
        <p:nvGrpSpPr>
          <p:cNvPr id="2731" name="Group 1"/>
          <p:cNvGrpSpPr>
            <a:grpSpLocks/>
          </p:cNvGrpSpPr>
          <p:nvPr/>
        </p:nvGrpSpPr>
        <p:grpSpPr bwMode="auto">
          <a:xfrm>
            <a:off x="4207226" y="11600559"/>
            <a:ext cx="574675" cy="412750"/>
            <a:chOff x="1513" y="425"/>
            <a:chExt cx="362" cy="260"/>
          </a:xfrm>
        </p:grpSpPr>
        <p:sp>
          <p:nvSpPr>
            <p:cNvPr id="2732" name="AutoShape 2"/>
            <p:cNvSpPr>
              <a:spLocks noChangeArrowheads="1"/>
            </p:cNvSpPr>
            <p:nvPr/>
          </p:nvSpPr>
          <p:spPr bwMode="auto">
            <a:xfrm>
              <a:off x="1513" y="425"/>
              <a:ext cx="362" cy="26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3" name="Oval 3"/>
            <p:cNvSpPr>
              <a:spLocks noChangeArrowheads="1"/>
            </p:cNvSpPr>
            <p:nvPr/>
          </p:nvSpPr>
          <p:spPr bwMode="auto">
            <a:xfrm>
              <a:off x="1840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" name="Oval 4"/>
            <p:cNvSpPr>
              <a:spLocks noChangeArrowheads="1"/>
            </p:cNvSpPr>
            <p:nvPr/>
          </p:nvSpPr>
          <p:spPr bwMode="auto">
            <a:xfrm>
              <a:off x="1811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5" name="Oval 5"/>
            <p:cNvSpPr>
              <a:spLocks noChangeArrowheads="1"/>
            </p:cNvSpPr>
            <p:nvPr/>
          </p:nvSpPr>
          <p:spPr bwMode="auto">
            <a:xfrm>
              <a:off x="178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6" name="Oval 6"/>
            <p:cNvSpPr>
              <a:spLocks noChangeArrowheads="1"/>
            </p:cNvSpPr>
            <p:nvPr/>
          </p:nvSpPr>
          <p:spPr bwMode="auto">
            <a:xfrm>
              <a:off x="175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7" name="Oval 7"/>
            <p:cNvSpPr>
              <a:spLocks noChangeArrowheads="1"/>
            </p:cNvSpPr>
            <p:nvPr/>
          </p:nvSpPr>
          <p:spPr bwMode="auto">
            <a:xfrm>
              <a:off x="1694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8" name="Oval 8"/>
            <p:cNvSpPr>
              <a:spLocks noChangeArrowheads="1"/>
            </p:cNvSpPr>
            <p:nvPr/>
          </p:nvSpPr>
          <p:spPr bwMode="auto">
            <a:xfrm>
              <a:off x="1665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9" name="Oval 9"/>
            <p:cNvSpPr>
              <a:spLocks noChangeArrowheads="1"/>
            </p:cNvSpPr>
            <p:nvPr/>
          </p:nvSpPr>
          <p:spPr bwMode="auto">
            <a:xfrm>
              <a:off x="163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0" name="Oval 10"/>
            <p:cNvSpPr>
              <a:spLocks noChangeArrowheads="1"/>
            </p:cNvSpPr>
            <p:nvPr/>
          </p:nvSpPr>
          <p:spPr bwMode="auto">
            <a:xfrm>
              <a:off x="160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1" name="Oval 11"/>
            <p:cNvSpPr>
              <a:spLocks noChangeArrowheads="1"/>
            </p:cNvSpPr>
            <p:nvPr/>
          </p:nvSpPr>
          <p:spPr bwMode="auto">
            <a:xfrm>
              <a:off x="1577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2" name="Oval 12"/>
            <p:cNvSpPr>
              <a:spLocks noChangeArrowheads="1"/>
            </p:cNvSpPr>
            <p:nvPr/>
          </p:nvSpPr>
          <p:spPr bwMode="auto">
            <a:xfrm>
              <a:off x="1548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3" name="Oval 13"/>
            <p:cNvSpPr>
              <a:spLocks noChangeArrowheads="1"/>
            </p:cNvSpPr>
            <p:nvPr/>
          </p:nvSpPr>
          <p:spPr bwMode="auto">
            <a:xfrm>
              <a:off x="1519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" name="Oval 14"/>
            <p:cNvSpPr>
              <a:spLocks noChangeArrowheads="1"/>
            </p:cNvSpPr>
            <p:nvPr/>
          </p:nvSpPr>
          <p:spPr bwMode="auto">
            <a:xfrm>
              <a:off x="1723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5" name="Oval 15"/>
            <p:cNvSpPr>
              <a:spLocks noChangeArrowheads="1"/>
            </p:cNvSpPr>
            <p:nvPr/>
          </p:nvSpPr>
          <p:spPr bwMode="auto">
            <a:xfrm>
              <a:off x="1840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6" name="Oval 16"/>
            <p:cNvSpPr>
              <a:spLocks noChangeArrowheads="1"/>
            </p:cNvSpPr>
            <p:nvPr/>
          </p:nvSpPr>
          <p:spPr bwMode="auto">
            <a:xfrm>
              <a:off x="1811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7" name="Oval 17"/>
            <p:cNvSpPr>
              <a:spLocks noChangeArrowheads="1"/>
            </p:cNvSpPr>
            <p:nvPr/>
          </p:nvSpPr>
          <p:spPr bwMode="auto">
            <a:xfrm>
              <a:off x="178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8" name="Oval 18"/>
            <p:cNvSpPr>
              <a:spLocks noChangeArrowheads="1"/>
            </p:cNvSpPr>
            <p:nvPr/>
          </p:nvSpPr>
          <p:spPr bwMode="auto">
            <a:xfrm>
              <a:off x="175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9" name="Oval 19"/>
            <p:cNvSpPr>
              <a:spLocks noChangeArrowheads="1"/>
            </p:cNvSpPr>
            <p:nvPr/>
          </p:nvSpPr>
          <p:spPr bwMode="auto">
            <a:xfrm>
              <a:off x="1694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0" name="Oval 20"/>
            <p:cNvSpPr>
              <a:spLocks noChangeArrowheads="1"/>
            </p:cNvSpPr>
            <p:nvPr/>
          </p:nvSpPr>
          <p:spPr bwMode="auto">
            <a:xfrm>
              <a:off x="1665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1" name="Oval 21"/>
            <p:cNvSpPr>
              <a:spLocks noChangeArrowheads="1"/>
            </p:cNvSpPr>
            <p:nvPr/>
          </p:nvSpPr>
          <p:spPr bwMode="auto">
            <a:xfrm>
              <a:off x="163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2" name="Oval 22"/>
            <p:cNvSpPr>
              <a:spLocks noChangeArrowheads="1"/>
            </p:cNvSpPr>
            <p:nvPr/>
          </p:nvSpPr>
          <p:spPr bwMode="auto">
            <a:xfrm>
              <a:off x="160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3" name="Oval 23"/>
            <p:cNvSpPr>
              <a:spLocks noChangeArrowheads="1"/>
            </p:cNvSpPr>
            <p:nvPr/>
          </p:nvSpPr>
          <p:spPr bwMode="auto">
            <a:xfrm>
              <a:off x="1577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" name="Oval 24"/>
            <p:cNvSpPr>
              <a:spLocks noChangeArrowheads="1"/>
            </p:cNvSpPr>
            <p:nvPr/>
          </p:nvSpPr>
          <p:spPr bwMode="auto">
            <a:xfrm>
              <a:off x="1548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5" name="Oval 25"/>
            <p:cNvSpPr>
              <a:spLocks noChangeArrowheads="1"/>
            </p:cNvSpPr>
            <p:nvPr/>
          </p:nvSpPr>
          <p:spPr bwMode="auto">
            <a:xfrm>
              <a:off x="1519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6" name="Oval 26"/>
            <p:cNvSpPr>
              <a:spLocks noChangeArrowheads="1"/>
            </p:cNvSpPr>
            <p:nvPr/>
          </p:nvSpPr>
          <p:spPr bwMode="auto">
            <a:xfrm>
              <a:off x="1723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7" name="Oval 27"/>
            <p:cNvSpPr>
              <a:spLocks noChangeArrowheads="1"/>
            </p:cNvSpPr>
            <p:nvPr/>
          </p:nvSpPr>
          <p:spPr bwMode="auto">
            <a:xfrm>
              <a:off x="1840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8" name="Oval 28"/>
            <p:cNvSpPr>
              <a:spLocks noChangeArrowheads="1"/>
            </p:cNvSpPr>
            <p:nvPr/>
          </p:nvSpPr>
          <p:spPr bwMode="auto">
            <a:xfrm>
              <a:off x="1811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9" name="Oval 29"/>
            <p:cNvSpPr>
              <a:spLocks noChangeArrowheads="1"/>
            </p:cNvSpPr>
            <p:nvPr/>
          </p:nvSpPr>
          <p:spPr bwMode="auto">
            <a:xfrm>
              <a:off x="178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0" name="Oval 30"/>
            <p:cNvSpPr>
              <a:spLocks noChangeArrowheads="1"/>
            </p:cNvSpPr>
            <p:nvPr/>
          </p:nvSpPr>
          <p:spPr bwMode="auto">
            <a:xfrm>
              <a:off x="175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1" name="Oval 31"/>
            <p:cNvSpPr>
              <a:spLocks noChangeArrowheads="1"/>
            </p:cNvSpPr>
            <p:nvPr/>
          </p:nvSpPr>
          <p:spPr bwMode="auto">
            <a:xfrm>
              <a:off x="1694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2" name="Oval 32"/>
            <p:cNvSpPr>
              <a:spLocks noChangeArrowheads="1"/>
            </p:cNvSpPr>
            <p:nvPr/>
          </p:nvSpPr>
          <p:spPr bwMode="auto">
            <a:xfrm>
              <a:off x="1665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3" name="Oval 33"/>
            <p:cNvSpPr>
              <a:spLocks noChangeArrowheads="1"/>
            </p:cNvSpPr>
            <p:nvPr/>
          </p:nvSpPr>
          <p:spPr bwMode="auto">
            <a:xfrm>
              <a:off x="163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4" name="Oval 34"/>
            <p:cNvSpPr>
              <a:spLocks noChangeArrowheads="1"/>
            </p:cNvSpPr>
            <p:nvPr/>
          </p:nvSpPr>
          <p:spPr bwMode="auto">
            <a:xfrm>
              <a:off x="160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" name="Oval 35"/>
            <p:cNvSpPr>
              <a:spLocks noChangeArrowheads="1"/>
            </p:cNvSpPr>
            <p:nvPr/>
          </p:nvSpPr>
          <p:spPr bwMode="auto">
            <a:xfrm>
              <a:off x="1577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" name="Oval 36"/>
            <p:cNvSpPr>
              <a:spLocks noChangeArrowheads="1"/>
            </p:cNvSpPr>
            <p:nvPr/>
          </p:nvSpPr>
          <p:spPr bwMode="auto">
            <a:xfrm>
              <a:off x="1548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" name="Oval 37"/>
            <p:cNvSpPr>
              <a:spLocks noChangeArrowheads="1"/>
            </p:cNvSpPr>
            <p:nvPr/>
          </p:nvSpPr>
          <p:spPr bwMode="auto">
            <a:xfrm>
              <a:off x="1519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" name="Oval 38"/>
            <p:cNvSpPr>
              <a:spLocks noChangeArrowheads="1"/>
            </p:cNvSpPr>
            <p:nvPr/>
          </p:nvSpPr>
          <p:spPr bwMode="auto">
            <a:xfrm>
              <a:off x="1723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" name="Oval 39"/>
            <p:cNvSpPr>
              <a:spLocks noChangeArrowheads="1"/>
            </p:cNvSpPr>
            <p:nvPr/>
          </p:nvSpPr>
          <p:spPr bwMode="auto">
            <a:xfrm>
              <a:off x="1840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" name="Oval 40"/>
            <p:cNvSpPr>
              <a:spLocks noChangeArrowheads="1"/>
            </p:cNvSpPr>
            <p:nvPr/>
          </p:nvSpPr>
          <p:spPr bwMode="auto">
            <a:xfrm>
              <a:off x="1811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" name="Oval 41"/>
            <p:cNvSpPr>
              <a:spLocks noChangeArrowheads="1"/>
            </p:cNvSpPr>
            <p:nvPr/>
          </p:nvSpPr>
          <p:spPr bwMode="auto">
            <a:xfrm>
              <a:off x="178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2" name="Oval 42"/>
            <p:cNvSpPr>
              <a:spLocks noChangeArrowheads="1"/>
            </p:cNvSpPr>
            <p:nvPr/>
          </p:nvSpPr>
          <p:spPr bwMode="auto">
            <a:xfrm>
              <a:off x="175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3" name="Oval 43"/>
            <p:cNvSpPr>
              <a:spLocks noChangeArrowheads="1"/>
            </p:cNvSpPr>
            <p:nvPr/>
          </p:nvSpPr>
          <p:spPr bwMode="auto">
            <a:xfrm>
              <a:off x="1694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4" name="Oval 44"/>
            <p:cNvSpPr>
              <a:spLocks noChangeArrowheads="1"/>
            </p:cNvSpPr>
            <p:nvPr/>
          </p:nvSpPr>
          <p:spPr bwMode="auto">
            <a:xfrm>
              <a:off x="1665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" name="Oval 45"/>
            <p:cNvSpPr>
              <a:spLocks noChangeArrowheads="1"/>
            </p:cNvSpPr>
            <p:nvPr/>
          </p:nvSpPr>
          <p:spPr bwMode="auto">
            <a:xfrm>
              <a:off x="163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6" name="Oval 46"/>
            <p:cNvSpPr>
              <a:spLocks noChangeArrowheads="1"/>
            </p:cNvSpPr>
            <p:nvPr/>
          </p:nvSpPr>
          <p:spPr bwMode="auto">
            <a:xfrm>
              <a:off x="160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7" name="Oval 47"/>
            <p:cNvSpPr>
              <a:spLocks noChangeArrowheads="1"/>
            </p:cNvSpPr>
            <p:nvPr/>
          </p:nvSpPr>
          <p:spPr bwMode="auto">
            <a:xfrm>
              <a:off x="1577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8" name="Oval 48"/>
            <p:cNvSpPr>
              <a:spLocks noChangeArrowheads="1"/>
            </p:cNvSpPr>
            <p:nvPr/>
          </p:nvSpPr>
          <p:spPr bwMode="auto">
            <a:xfrm>
              <a:off x="1548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9" name="Oval 49"/>
            <p:cNvSpPr>
              <a:spLocks noChangeArrowheads="1"/>
            </p:cNvSpPr>
            <p:nvPr/>
          </p:nvSpPr>
          <p:spPr bwMode="auto">
            <a:xfrm>
              <a:off x="1519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0" name="Oval 50"/>
            <p:cNvSpPr>
              <a:spLocks noChangeArrowheads="1"/>
            </p:cNvSpPr>
            <p:nvPr/>
          </p:nvSpPr>
          <p:spPr bwMode="auto">
            <a:xfrm>
              <a:off x="1723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1" name="Oval 51"/>
            <p:cNvSpPr>
              <a:spLocks noChangeArrowheads="1"/>
            </p:cNvSpPr>
            <p:nvPr/>
          </p:nvSpPr>
          <p:spPr bwMode="auto">
            <a:xfrm>
              <a:off x="1840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2" name="Oval 52"/>
            <p:cNvSpPr>
              <a:spLocks noChangeArrowheads="1"/>
            </p:cNvSpPr>
            <p:nvPr/>
          </p:nvSpPr>
          <p:spPr bwMode="auto">
            <a:xfrm>
              <a:off x="1811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3" name="Oval 53"/>
            <p:cNvSpPr>
              <a:spLocks noChangeArrowheads="1"/>
            </p:cNvSpPr>
            <p:nvPr/>
          </p:nvSpPr>
          <p:spPr bwMode="auto">
            <a:xfrm>
              <a:off x="178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4" name="Oval 54"/>
            <p:cNvSpPr>
              <a:spLocks noChangeArrowheads="1"/>
            </p:cNvSpPr>
            <p:nvPr/>
          </p:nvSpPr>
          <p:spPr bwMode="auto">
            <a:xfrm>
              <a:off x="175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" name="Oval 55"/>
            <p:cNvSpPr>
              <a:spLocks noChangeArrowheads="1"/>
            </p:cNvSpPr>
            <p:nvPr/>
          </p:nvSpPr>
          <p:spPr bwMode="auto">
            <a:xfrm>
              <a:off x="1694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6" name="Oval 56"/>
            <p:cNvSpPr>
              <a:spLocks noChangeArrowheads="1"/>
            </p:cNvSpPr>
            <p:nvPr/>
          </p:nvSpPr>
          <p:spPr bwMode="auto">
            <a:xfrm>
              <a:off x="1665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7" name="Oval 57"/>
            <p:cNvSpPr>
              <a:spLocks noChangeArrowheads="1"/>
            </p:cNvSpPr>
            <p:nvPr/>
          </p:nvSpPr>
          <p:spPr bwMode="auto">
            <a:xfrm>
              <a:off x="163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8" name="Oval 58"/>
            <p:cNvSpPr>
              <a:spLocks noChangeArrowheads="1"/>
            </p:cNvSpPr>
            <p:nvPr/>
          </p:nvSpPr>
          <p:spPr bwMode="auto">
            <a:xfrm>
              <a:off x="160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9" name="Oval 59"/>
            <p:cNvSpPr>
              <a:spLocks noChangeArrowheads="1"/>
            </p:cNvSpPr>
            <p:nvPr/>
          </p:nvSpPr>
          <p:spPr bwMode="auto">
            <a:xfrm>
              <a:off x="1577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0" name="Oval 60"/>
            <p:cNvSpPr>
              <a:spLocks noChangeArrowheads="1"/>
            </p:cNvSpPr>
            <p:nvPr/>
          </p:nvSpPr>
          <p:spPr bwMode="auto">
            <a:xfrm>
              <a:off x="1548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1" name="Oval 61"/>
            <p:cNvSpPr>
              <a:spLocks noChangeArrowheads="1"/>
            </p:cNvSpPr>
            <p:nvPr/>
          </p:nvSpPr>
          <p:spPr bwMode="auto">
            <a:xfrm>
              <a:off x="1519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2" name="Oval 62"/>
            <p:cNvSpPr>
              <a:spLocks noChangeArrowheads="1"/>
            </p:cNvSpPr>
            <p:nvPr/>
          </p:nvSpPr>
          <p:spPr bwMode="auto">
            <a:xfrm>
              <a:off x="1723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3" name="Oval 63"/>
            <p:cNvSpPr>
              <a:spLocks noChangeArrowheads="1"/>
            </p:cNvSpPr>
            <p:nvPr/>
          </p:nvSpPr>
          <p:spPr bwMode="auto">
            <a:xfrm>
              <a:off x="1840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4" name="Oval 64"/>
            <p:cNvSpPr>
              <a:spLocks noChangeArrowheads="1"/>
            </p:cNvSpPr>
            <p:nvPr/>
          </p:nvSpPr>
          <p:spPr bwMode="auto">
            <a:xfrm>
              <a:off x="1811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" name="Oval 65"/>
            <p:cNvSpPr>
              <a:spLocks noChangeArrowheads="1"/>
            </p:cNvSpPr>
            <p:nvPr/>
          </p:nvSpPr>
          <p:spPr bwMode="auto">
            <a:xfrm>
              <a:off x="178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6" name="Oval 66"/>
            <p:cNvSpPr>
              <a:spLocks noChangeArrowheads="1"/>
            </p:cNvSpPr>
            <p:nvPr/>
          </p:nvSpPr>
          <p:spPr bwMode="auto">
            <a:xfrm>
              <a:off x="175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7" name="Oval 67"/>
            <p:cNvSpPr>
              <a:spLocks noChangeArrowheads="1"/>
            </p:cNvSpPr>
            <p:nvPr/>
          </p:nvSpPr>
          <p:spPr bwMode="auto">
            <a:xfrm>
              <a:off x="1694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8" name="Oval 68"/>
            <p:cNvSpPr>
              <a:spLocks noChangeArrowheads="1"/>
            </p:cNvSpPr>
            <p:nvPr/>
          </p:nvSpPr>
          <p:spPr bwMode="auto">
            <a:xfrm>
              <a:off x="1665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9" name="Oval 69"/>
            <p:cNvSpPr>
              <a:spLocks noChangeArrowheads="1"/>
            </p:cNvSpPr>
            <p:nvPr/>
          </p:nvSpPr>
          <p:spPr bwMode="auto">
            <a:xfrm>
              <a:off x="163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0" name="Oval 70"/>
            <p:cNvSpPr>
              <a:spLocks noChangeArrowheads="1"/>
            </p:cNvSpPr>
            <p:nvPr/>
          </p:nvSpPr>
          <p:spPr bwMode="auto">
            <a:xfrm>
              <a:off x="160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1" name="Oval 71"/>
            <p:cNvSpPr>
              <a:spLocks noChangeArrowheads="1"/>
            </p:cNvSpPr>
            <p:nvPr/>
          </p:nvSpPr>
          <p:spPr bwMode="auto">
            <a:xfrm>
              <a:off x="1577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2" name="Oval 72"/>
            <p:cNvSpPr>
              <a:spLocks noChangeArrowheads="1"/>
            </p:cNvSpPr>
            <p:nvPr/>
          </p:nvSpPr>
          <p:spPr bwMode="auto">
            <a:xfrm>
              <a:off x="1548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3" name="Oval 73"/>
            <p:cNvSpPr>
              <a:spLocks noChangeArrowheads="1"/>
            </p:cNvSpPr>
            <p:nvPr/>
          </p:nvSpPr>
          <p:spPr bwMode="auto">
            <a:xfrm>
              <a:off x="1519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4" name="Oval 74"/>
            <p:cNvSpPr>
              <a:spLocks noChangeArrowheads="1"/>
            </p:cNvSpPr>
            <p:nvPr/>
          </p:nvSpPr>
          <p:spPr bwMode="auto">
            <a:xfrm>
              <a:off x="1723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5" name="Oval 75"/>
            <p:cNvSpPr>
              <a:spLocks noChangeArrowheads="1"/>
            </p:cNvSpPr>
            <p:nvPr/>
          </p:nvSpPr>
          <p:spPr bwMode="auto">
            <a:xfrm>
              <a:off x="1840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" name="Oval 76"/>
            <p:cNvSpPr>
              <a:spLocks noChangeArrowheads="1"/>
            </p:cNvSpPr>
            <p:nvPr/>
          </p:nvSpPr>
          <p:spPr bwMode="auto">
            <a:xfrm>
              <a:off x="1811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7" name="Oval 77"/>
            <p:cNvSpPr>
              <a:spLocks noChangeArrowheads="1"/>
            </p:cNvSpPr>
            <p:nvPr/>
          </p:nvSpPr>
          <p:spPr bwMode="auto">
            <a:xfrm>
              <a:off x="178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8" name="Oval 78"/>
            <p:cNvSpPr>
              <a:spLocks noChangeArrowheads="1"/>
            </p:cNvSpPr>
            <p:nvPr/>
          </p:nvSpPr>
          <p:spPr bwMode="auto">
            <a:xfrm>
              <a:off x="175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9" name="Oval 79"/>
            <p:cNvSpPr>
              <a:spLocks noChangeArrowheads="1"/>
            </p:cNvSpPr>
            <p:nvPr/>
          </p:nvSpPr>
          <p:spPr bwMode="auto">
            <a:xfrm>
              <a:off x="1694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0" name="Oval 80"/>
            <p:cNvSpPr>
              <a:spLocks noChangeArrowheads="1"/>
            </p:cNvSpPr>
            <p:nvPr/>
          </p:nvSpPr>
          <p:spPr bwMode="auto">
            <a:xfrm>
              <a:off x="1665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1" name="Oval 81"/>
            <p:cNvSpPr>
              <a:spLocks noChangeArrowheads="1"/>
            </p:cNvSpPr>
            <p:nvPr/>
          </p:nvSpPr>
          <p:spPr bwMode="auto">
            <a:xfrm>
              <a:off x="163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2" name="Oval 82"/>
            <p:cNvSpPr>
              <a:spLocks noChangeArrowheads="1"/>
            </p:cNvSpPr>
            <p:nvPr/>
          </p:nvSpPr>
          <p:spPr bwMode="auto">
            <a:xfrm>
              <a:off x="160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3" name="Oval 83"/>
            <p:cNvSpPr>
              <a:spLocks noChangeArrowheads="1"/>
            </p:cNvSpPr>
            <p:nvPr/>
          </p:nvSpPr>
          <p:spPr bwMode="auto">
            <a:xfrm>
              <a:off x="1577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4" name="Oval 84"/>
            <p:cNvSpPr>
              <a:spLocks noChangeArrowheads="1"/>
            </p:cNvSpPr>
            <p:nvPr/>
          </p:nvSpPr>
          <p:spPr bwMode="auto">
            <a:xfrm>
              <a:off x="1548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5" name="Oval 85"/>
            <p:cNvSpPr>
              <a:spLocks noChangeArrowheads="1"/>
            </p:cNvSpPr>
            <p:nvPr/>
          </p:nvSpPr>
          <p:spPr bwMode="auto">
            <a:xfrm>
              <a:off x="1519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" name="Oval 86"/>
            <p:cNvSpPr>
              <a:spLocks noChangeArrowheads="1"/>
            </p:cNvSpPr>
            <p:nvPr/>
          </p:nvSpPr>
          <p:spPr bwMode="auto">
            <a:xfrm>
              <a:off x="1723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7" name="Oval 87"/>
            <p:cNvSpPr>
              <a:spLocks noChangeArrowheads="1"/>
            </p:cNvSpPr>
            <p:nvPr/>
          </p:nvSpPr>
          <p:spPr bwMode="auto">
            <a:xfrm>
              <a:off x="1840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8" name="Oval 88"/>
            <p:cNvSpPr>
              <a:spLocks noChangeArrowheads="1"/>
            </p:cNvSpPr>
            <p:nvPr/>
          </p:nvSpPr>
          <p:spPr bwMode="auto">
            <a:xfrm>
              <a:off x="1811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9" name="Oval 89"/>
            <p:cNvSpPr>
              <a:spLocks noChangeArrowheads="1"/>
            </p:cNvSpPr>
            <p:nvPr/>
          </p:nvSpPr>
          <p:spPr bwMode="auto">
            <a:xfrm>
              <a:off x="178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0" name="Oval 90"/>
            <p:cNvSpPr>
              <a:spLocks noChangeArrowheads="1"/>
            </p:cNvSpPr>
            <p:nvPr/>
          </p:nvSpPr>
          <p:spPr bwMode="auto">
            <a:xfrm>
              <a:off x="175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1" name="Oval 91"/>
            <p:cNvSpPr>
              <a:spLocks noChangeArrowheads="1"/>
            </p:cNvSpPr>
            <p:nvPr/>
          </p:nvSpPr>
          <p:spPr bwMode="auto">
            <a:xfrm>
              <a:off x="1694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2" name="Oval 92"/>
            <p:cNvSpPr>
              <a:spLocks noChangeArrowheads="1"/>
            </p:cNvSpPr>
            <p:nvPr/>
          </p:nvSpPr>
          <p:spPr bwMode="auto">
            <a:xfrm>
              <a:off x="1665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3" name="Oval 93"/>
            <p:cNvSpPr>
              <a:spLocks noChangeArrowheads="1"/>
            </p:cNvSpPr>
            <p:nvPr/>
          </p:nvSpPr>
          <p:spPr bwMode="auto">
            <a:xfrm>
              <a:off x="163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4" name="Oval 94"/>
            <p:cNvSpPr>
              <a:spLocks noChangeArrowheads="1"/>
            </p:cNvSpPr>
            <p:nvPr/>
          </p:nvSpPr>
          <p:spPr bwMode="auto">
            <a:xfrm>
              <a:off x="160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5" name="Oval 95"/>
            <p:cNvSpPr>
              <a:spLocks noChangeArrowheads="1"/>
            </p:cNvSpPr>
            <p:nvPr/>
          </p:nvSpPr>
          <p:spPr bwMode="auto">
            <a:xfrm>
              <a:off x="1577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" name="Oval 96"/>
            <p:cNvSpPr>
              <a:spLocks noChangeArrowheads="1"/>
            </p:cNvSpPr>
            <p:nvPr/>
          </p:nvSpPr>
          <p:spPr bwMode="auto">
            <a:xfrm>
              <a:off x="1548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7" name="Oval 97"/>
            <p:cNvSpPr>
              <a:spLocks noChangeArrowheads="1"/>
            </p:cNvSpPr>
            <p:nvPr/>
          </p:nvSpPr>
          <p:spPr bwMode="auto">
            <a:xfrm>
              <a:off x="1519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8" name="Oval 98"/>
            <p:cNvSpPr>
              <a:spLocks noChangeArrowheads="1"/>
            </p:cNvSpPr>
            <p:nvPr/>
          </p:nvSpPr>
          <p:spPr bwMode="auto">
            <a:xfrm>
              <a:off x="1723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29" name="Group 1"/>
          <p:cNvGrpSpPr>
            <a:grpSpLocks/>
          </p:cNvGrpSpPr>
          <p:nvPr/>
        </p:nvGrpSpPr>
        <p:grpSpPr bwMode="auto">
          <a:xfrm>
            <a:off x="3200549" y="11600559"/>
            <a:ext cx="574675" cy="412750"/>
            <a:chOff x="1513" y="425"/>
            <a:chExt cx="362" cy="260"/>
          </a:xfrm>
        </p:grpSpPr>
        <p:sp>
          <p:nvSpPr>
            <p:cNvPr id="2830" name="AutoShape 2"/>
            <p:cNvSpPr>
              <a:spLocks noChangeArrowheads="1"/>
            </p:cNvSpPr>
            <p:nvPr/>
          </p:nvSpPr>
          <p:spPr bwMode="auto">
            <a:xfrm>
              <a:off x="1513" y="425"/>
              <a:ext cx="362" cy="26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1" name="Oval 3"/>
            <p:cNvSpPr>
              <a:spLocks noChangeArrowheads="1"/>
            </p:cNvSpPr>
            <p:nvPr/>
          </p:nvSpPr>
          <p:spPr bwMode="auto">
            <a:xfrm>
              <a:off x="1840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2" name="Oval 4"/>
            <p:cNvSpPr>
              <a:spLocks noChangeArrowheads="1"/>
            </p:cNvSpPr>
            <p:nvPr/>
          </p:nvSpPr>
          <p:spPr bwMode="auto">
            <a:xfrm>
              <a:off x="1811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3" name="Oval 5"/>
            <p:cNvSpPr>
              <a:spLocks noChangeArrowheads="1"/>
            </p:cNvSpPr>
            <p:nvPr/>
          </p:nvSpPr>
          <p:spPr bwMode="auto">
            <a:xfrm>
              <a:off x="178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4" name="Oval 6"/>
            <p:cNvSpPr>
              <a:spLocks noChangeArrowheads="1"/>
            </p:cNvSpPr>
            <p:nvPr/>
          </p:nvSpPr>
          <p:spPr bwMode="auto">
            <a:xfrm>
              <a:off x="175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5" name="Oval 7"/>
            <p:cNvSpPr>
              <a:spLocks noChangeArrowheads="1"/>
            </p:cNvSpPr>
            <p:nvPr/>
          </p:nvSpPr>
          <p:spPr bwMode="auto">
            <a:xfrm>
              <a:off x="1694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" name="Oval 8"/>
            <p:cNvSpPr>
              <a:spLocks noChangeArrowheads="1"/>
            </p:cNvSpPr>
            <p:nvPr/>
          </p:nvSpPr>
          <p:spPr bwMode="auto">
            <a:xfrm>
              <a:off x="1665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7" name="Oval 9"/>
            <p:cNvSpPr>
              <a:spLocks noChangeArrowheads="1"/>
            </p:cNvSpPr>
            <p:nvPr/>
          </p:nvSpPr>
          <p:spPr bwMode="auto">
            <a:xfrm>
              <a:off x="163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8" name="Oval 10"/>
            <p:cNvSpPr>
              <a:spLocks noChangeArrowheads="1"/>
            </p:cNvSpPr>
            <p:nvPr/>
          </p:nvSpPr>
          <p:spPr bwMode="auto">
            <a:xfrm>
              <a:off x="160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9" name="Oval 11"/>
            <p:cNvSpPr>
              <a:spLocks noChangeArrowheads="1"/>
            </p:cNvSpPr>
            <p:nvPr/>
          </p:nvSpPr>
          <p:spPr bwMode="auto">
            <a:xfrm>
              <a:off x="1577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0" name="Oval 12"/>
            <p:cNvSpPr>
              <a:spLocks noChangeArrowheads="1"/>
            </p:cNvSpPr>
            <p:nvPr/>
          </p:nvSpPr>
          <p:spPr bwMode="auto">
            <a:xfrm>
              <a:off x="1548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1" name="Oval 13"/>
            <p:cNvSpPr>
              <a:spLocks noChangeArrowheads="1"/>
            </p:cNvSpPr>
            <p:nvPr/>
          </p:nvSpPr>
          <p:spPr bwMode="auto">
            <a:xfrm>
              <a:off x="1519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2" name="Oval 14"/>
            <p:cNvSpPr>
              <a:spLocks noChangeArrowheads="1"/>
            </p:cNvSpPr>
            <p:nvPr/>
          </p:nvSpPr>
          <p:spPr bwMode="auto">
            <a:xfrm>
              <a:off x="1723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3" name="Oval 15"/>
            <p:cNvSpPr>
              <a:spLocks noChangeArrowheads="1"/>
            </p:cNvSpPr>
            <p:nvPr/>
          </p:nvSpPr>
          <p:spPr bwMode="auto">
            <a:xfrm>
              <a:off x="1840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4" name="Oval 16"/>
            <p:cNvSpPr>
              <a:spLocks noChangeArrowheads="1"/>
            </p:cNvSpPr>
            <p:nvPr/>
          </p:nvSpPr>
          <p:spPr bwMode="auto">
            <a:xfrm>
              <a:off x="1811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5" name="Oval 17"/>
            <p:cNvSpPr>
              <a:spLocks noChangeArrowheads="1"/>
            </p:cNvSpPr>
            <p:nvPr/>
          </p:nvSpPr>
          <p:spPr bwMode="auto">
            <a:xfrm>
              <a:off x="178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" name="Oval 18"/>
            <p:cNvSpPr>
              <a:spLocks noChangeArrowheads="1"/>
            </p:cNvSpPr>
            <p:nvPr/>
          </p:nvSpPr>
          <p:spPr bwMode="auto">
            <a:xfrm>
              <a:off x="175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" name="Oval 19"/>
            <p:cNvSpPr>
              <a:spLocks noChangeArrowheads="1"/>
            </p:cNvSpPr>
            <p:nvPr/>
          </p:nvSpPr>
          <p:spPr bwMode="auto">
            <a:xfrm>
              <a:off x="1694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8" name="Oval 20"/>
            <p:cNvSpPr>
              <a:spLocks noChangeArrowheads="1"/>
            </p:cNvSpPr>
            <p:nvPr/>
          </p:nvSpPr>
          <p:spPr bwMode="auto">
            <a:xfrm>
              <a:off x="1665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9" name="Oval 21"/>
            <p:cNvSpPr>
              <a:spLocks noChangeArrowheads="1"/>
            </p:cNvSpPr>
            <p:nvPr/>
          </p:nvSpPr>
          <p:spPr bwMode="auto">
            <a:xfrm>
              <a:off x="163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0" name="Oval 22"/>
            <p:cNvSpPr>
              <a:spLocks noChangeArrowheads="1"/>
            </p:cNvSpPr>
            <p:nvPr/>
          </p:nvSpPr>
          <p:spPr bwMode="auto">
            <a:xfrm>
              <a:off x="160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1" name="Oval 23"/>
            <p:cNvSpPr>
              <a:spLocks noChangeArrowheads="1"/>
            </p:cNvSpPr>
            <p:nvPr/>
          </p:nvSpPr>
          <p:spPr bwMode="auto">
            <a:xfrm>
              <a:off x="1577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2" name="Oval 24"/>
            <p:cNvSpPr>
              <a:spLocks noChangeArrowheads="1"/>
            </p:cNvSpPr>
            <p:nvPr/>
          </p:nvSpPr>
          <p:spPr bwMode="auto">
            <a:xfrm>
              <a:off x="1548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3" name="Oval 25"/>
            <p:cNvSpPr>
              <a:spLocks noChangeArrowheads="1"/>
            </p:cNvSpPr>
            <p:nvPr/>
          </p:nvSpPr>
          <p:spPr bwMode="auto">
            <a:xfrm>
              <a:off x="1519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4" name="Oval 26"/>
            <p:cNvSpPr>
              <a:spLocks noChangeArrowheads="1"/>
            </p:cNvSpPr>
            <p:nvPr/>
          </p:nvSpPr>
          <p:spPr bwMode="auto">
            <a:xfrm>
              <a:off x="1723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5" name="Oval 27"/>
            <p:cNvSpPr>
              <a:spLocks noChangeArrowheads="1"/>
            </p:cNvSpPr>
            <p:nvPr/>
          </p:nvSpPr>
          <p:spPr bwMode="auto">
            <a:xfrm>
              <a:off x="1840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6" name="Oval 28"/>
            <p:cNvSpPr>
              <a:spLocks noChangeArrowheads="1"/>
            </p:cNvSpPr>
            <p:nvPr/>
          </p:nvSpPr>
          <p:spPr bwMode="auto">
            <a:xfrm>
              <a:off x="1811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" name="Oval 29"/>
            <p:cNvSpPr>
              <a:spLocks noChangeArrowheads="1"/>
            </p:cNvSpPr>
            <p:nvPr/>
          </p:nvSpPr>
          <p:spPr bwMode="auto">
            <a:xfrm>
              <a:off x="178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8" name="Oval 30"/>
            <p:cNvSpPr>
              <a:spLocks noChangeArrowheads="1"/>
            </p:cNvSpPr>
            <p:nvPr/>
          </p:nvSpPr>
          <p:spPr bwMode="auto">
            <a:xfrm>
              <a:off x="175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9" name="Oval 31"/>
            <p:cNvSpPr>
              <a:spLocks noChangeArrowheads="1"/>
            </p:cNvSpPr>
            <p:nvPr/>
          </p:nvSpPr>
          <p:spPr bwMode="auto">
            <a:xfrm>
              <a:off x="1694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0" name="Oval 32"/>
            <p:cNvSpPr>
              <a:spLocks noChangeArrowheads="1"/>
            </p:cNvSpPr>
            <p:nvPr/>
          </p:nvSpPr>
          <p:spPr bwMode="auto">
            <a:xfrm>
              <a:off x="1665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1" name="Oval 33"/>
            <p:cNvSpPr>
              <a:spLocks noChangeArrowheads="1"/>
            </p:cNvSpPr>
            <p:nvPr/>
          </p:nvSpPr>
          <p:spPr bwMode="auto">
            <a:xfrm>
              <a:off x="163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2" name="Oval 34"/>
            <p:cNvSpPr>
              <a:spLocks noChangeArrowheads="1"/>
            </p:cNvSpPr>
            <p:nvPr/>
          </p:nvSpPr>
          <p:spPr bwMode="auto">
            <a:xfrm>
              <a:off x="160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3" name="Oval 35"/>
            <p:cNvSpPr>
              <a:spLocks noChangeArrowheads="1"/>
            </p:cNvSpPr>
            <p:nvPr/>
          </p:nvSpPr>
          <p:spPr bwMode="auto">
            <a:xfrm>
              <a:off x="1577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4" name="Oval 36"/>
            <p:cNvSpPr>
              <a:spLocks noChangeArrowheads="1"/>
            </p:cNvSpPr>
            <p:nvPr/>
          </p:nvSpPr>
          <p:spPr bwMode="auto">
            <a:xfrm>
              <a:off x="1548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5" name="Oval 37"/>
            <p:cNvSpPr>
              <a:spLocks noChangeArrowheads="1"/>
            </p:cNvSpPr>
            <p:nvPr/>
          </p:nvSpPr>
          <p:spPr bwMode="auto">
            <a:xfrm>
              <a:off x="1519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6" name="Oval 38"/>
            <p:cNvSpPr>
              <a:spLocks noChangeArrowheads="1"/>
            </p:cNvSpPr>
            <p:nvPr/>
          </p:nvSpPr>
          <p:spPr bwMode="auto">
            <a:xfrm>
              <a:off x="1723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" name="Oval 39"/>
            <p:cNvSpPr>
              <a:spLocks noChangeArrowheads="1"/>
            </p:cNvSpPr>
            <p:nvPr/>
          </p:nvSpPr>
          <p:spPr bwMode="auto">
            <a:xfrm>
              <a:off x="1840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" name="Oval 40"/>
            <p:cNvSpPr>
              <a:spLocks noChangeArrowheads="1"/>
            </p:cNvSpPr>
            <p:nvPr/>
          </p:nvSpPr>
          <p:spPr bwMode="auto">
            <a:xfrm>
              <a:off x="1811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" name="Oval 41"/>
            <p:cNvSpPr>
              <a:spLocks noChangeArrowheads="1"/>
            </p:cNvSpPr>
            <p:nvPr/>
          </p:nvSpPr>
          <p:spPr bwMode="auto">
            <a:xfrm>
              <a:off x="178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" name="Oval 42"/>
            <p:cNvSpPr>
              <a:spLocks noChangeArrowheads="1"/>
            </p:cNvSpPr>
            <p:nvPr/>
          </p:nvSpPr>
          <p:spPr bwMode="auto">
            <a:xfrm>
              <a:off x="175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" name="Oval 43"/>
            <p:cNvSpPr>
              <a:spLocks noChangeArrowheads="1"/>
            </p:cNvSpPr>
            <p:nvPr/>
          </p:nvSpPr>
          <p:spPr bwMode="auto">
            <a:xfrm>
              <a:off x="1694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" name="Oval 44"/>
            <p:cNvSpPr>
              <a:spLocks noChangeArrowheads="1"/>
            </p:cNvSpPr>
            <p:nvPr/>
          </p:nvSpPr>
          <p:spPr bwMode="auto">
            <a:xfrm>
              <a:off x="1665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" name="Oval 45"/>
            <p:cNvSpPr>
              <a:spLocks noChangeArrowheads="1"/>
            </p:cNvSpPr>
            <p:nvPr/>
          </p:nvSpPr>
          <p:spPr bwMode="auto">
            <a:xfrm>
              <a:off x="163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" name="Oval 46"/>
            <p:cNvSpPr>
              <a:spLocks noChangeArrowheads="1"/>
            </p:cNvSpPr>
            <p:nvPr/>
          </p:nvSpPr>
          <p:spPr bwMode="auto">
            <a:xfrm>
              <a:off x="160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5" name="Oval 47"/>
            <p:cNvSpPr>
              <a:spLocks noChangeArrowheads="1"/>
            </p:cNvSpPr>
            <p:nvPr/>
          </p:nvSpPr>
          <p:spPr bwMode="auto">
            <a:xfrm>
              <a:off x="1577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6" name="Oval 48"/>
            <p:cNvSpPr>
              <a:spLocks noChangeArrowheads="1"/>
            </p:cNvSpPr>
            <p:nvPr/>
          </p:nvSpPr>
          <p:spPr bwMode="auto">
            <a:xfrm>
              <a:off x="1548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" name="Oval 49"/>
            <p:cNvSpPr>
              <a:spLocks noChangeArrowheads="1"/>
            </p:cNvSpPr>
            <p:nvPr/>
          </p:nvSpPr>
          <p:spPr bwMode="auto">
            <a:xfrm>
              <a:off x="1519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" name="Oval 50"/>
            <p:cNvSpPr>
              <a:spLocks noChangeArrowheads="1"/>
            </p:cNvSpPr>
            <p:nvPr/>
          </p:nvSpPr>
          <p:spPr bwMode="auto">
            <a:xfrm>
              <a:off x="1723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" name="Oval 51"/>
            <p:cNvSpPr>
              <a:spLocks noChangeArrowheads="1"/>
            </p:cNvSpPr>
            <p:nvPr/>
          </p:nvSpPr>
          <p:spPr bwMode="auto">
            <a:xfrm>
              <a:off x="1840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" name="Oval 52"/>
            <p:cNvSpPr>
              <a:spLocks noChangeArrowheads="1"/>
            </p:cNvSpPr>
            <p:nvPr/>
          </p:nvSpPr>
          <p:spPr bwMode="auto">
            <a:xfrm>
              <a:off x="1811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1" name="Oval 53"/>
            <p:cNvSpPr>
              <a:spLocks noChangeArrowheads="1"/>
            </p:cNvSpPr>
            <p:nvPr/>
          </p:nvSpPr>
          <p:spPr bwMode="auto">
            <a:xfrm>
              <a:off x="178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2" name="Oval 54"/>
            <p:cNvSpPr>
              <a:spLocks noChangeArrowheads="1"/>
            </p:cNvSpPr>
            <p:nvPr/>
          </p:nvSpPr>
          <p:spPr bwMode="auto">
            <a:xfrm>
              <a:off x="175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3" name="Oval 55"/>
            <p:cNvSpPr>
              <a:spLocks noChangeArrowheads="1"/>
            </p:cNvSpPr>
            <p:nvPr/>
          </p:nvSpPr>
          <p:spPr bwMode="auto">
            <a:xfrm>
              <a:off x="1694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4" name="Oval 56"/>
            <p:cNvSpPr>
              <a:spLocks noChangeArrowheads="1"/>
            </p:cNvSpPr>
            <p:nvPr/>
          </p:nvSpPr>
          <p:spPr bwMode="auto">
            <a:xfrm>
              <a:off x="1665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5" name="Oval 57"/>
            <p:cNvSpPr>
              <a:spLocks noChangeArrowheads="1"/>
            </p:cNvSpPr>
            <p:nvPr/>
          </p:nvSpPr>
          <p:spPr bwMode="auto">
            <a:xfrm>
              <a:off x="163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6" name="Oval 58"/>
            <p:cNvSpPr>
              <a:spLocks noChangeArrowheads="1"/>
            </p:cNvSpPr>
            <p:nvPr/>
          </p:nvSpPr>
          <p:spPr bwMode="auto">
            <a:xfrm>
              <a:off x="160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" name="Oval 59"/>
            <p:cNvSpPr>
              <a:spLocks noChangeArrowheads="1"/>
            </p:cNvSpPr>
            <p:nvPr/>
          </p:nvSpPr>
          <p:spPr bwMode="auto">
            <a:xfrm>
              <a:off x="1577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8" name="Oval 60"/>
            <p:cNvSpPr>
              <a:spLocks noChangeArrowheads="1"/>
            </p:cNvSpPr>
            <p:nvPr/>
          </p:nvSpPr>
          <p:spPr bwMode="auto">
            <a:xfrm>
              <a:off x="1548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9" name="Oval 61"/>
            <p:cNvSpPr>
              <a:spLocks noChangeArrowheads="1"/>
            </p:cNvSpPr>
            <p:nvPr/>
          </p:nvSpPr>
          <p:spPr bwMode="auto">
            <a:xfrm>
              <a:off x="1519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0" name="Oval 62"/>
            <p:cNvSpPr>
              <a:spLocks noChangeArrowheads="1"/>
            </p:cNvSpPr>
            <p:nvPr/>
          </p:nvSpPr>
          <p:spPr bwMode="auto">
            <a:xfrm>
              <a:off x="1723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1" name="Oval 63"/>
            <p:cNvSpPr>
              <a:spLocks noChangeArrowheads="1"/>
            </p:cNvSpPr>
            <p:nvPr/>
          </p:nvSpPr>
          <p:spPr bwMode="auto">
            <a:xfrm>
              <a:off x="1840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2" name="Oval 64"/>
            <p:cNvSpPr>
              <a:spLocks noChangeArrowheads="1"/>
            </p:cNvSpPr>
            <p:nvPr/>
          </p:nvSpPr>
          <p:spPr bwMode="auto">
            <a:xfrm>
              <a:off x="1811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3" name="Oval 65"/>
            <p:cNvSpPr>
              <a:spLocks noChangeArrowheads="1"/>
            </p:cNvSpPr>
            <p:nvPr/>
          </p:nvSpPr>
          <p:spPr bwMode="auto">
            <a:xfrm>
              <a:off x="178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4" name="Oval 66"/>
            <p:cNvSpPr>
              <a:spLocks noChangeArrowheads="1"/>
            </p:cNvSpPr>
            <p:nvPr/>
          </p:nvSpPr>
          <p:spPr bwMode="auto">
            <a:xfrm>
              <a:off x="175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5" name="Oval 67"/>
            <p:cNvSpPr>
              <a:spLocks noChangeArrowheads="1"/>
            </p:cNvSpPr>
            <p:nvPr/>
          </p:nvSpPr>
          <p:spPr bwMode="auto">
            <a:xfrm>
              <a:off x="1694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6" name="Oval 68"/>
            <p:cNvSpPr>
              <a:spLocks noChangeArrowheads="1"/>
            </p:cNvSpPr>
            <p:nvPr/>
          </p:nvSpPr>
          <p:spPr bwMode="auto">
            <a:xfrm>
              <a:off x="1665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7" name="Oval 69"/>
            <p:cNvSpPr>
              <a:spLocks noChangeArrowheads="1"/>
            </p:cNvSpPr>
            <p:nvPr/>
          </p:nvSpPr>
          <p:spPr bwMode="auto">
            <a:xfrm>
              <a:off x="163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8" name="Oval 70"/>
            <p:cNvSpPr>
              <a:spLocks noChangeArrowheads="1"/>
            </p:cNvSpPr>
            <p:nvPr/>
          </p:nvSpPr>
          <p:spPr bwMode="auto">
            <a:xfrm>
              <a:off x="160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9" name="Oval 71"/>
            <p:cNvSpPr>
              <a:spLocks noChangeArrowheads="1"/>
            </p:cNvSpPr>
            <p:nvPr/>
          </p:nvSpPr>
          <p:spPr bwMode="auto">
            <a:xfrm>
              <a:off x="1577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0" name="Oval 72"/>
            <p:cNvSpPr>
              <a:spLocks noChangeArrowheads="1"/>
            </p:cNvSpPr>
            <p:nvPr/>
          </p:nvSpPr>
          <p:spPr bwMode="auto">
            <a:xfrm>
              <a:off x="1548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1" name="Oval 73"/>
            <p:cNvSpPr>
              <a:spLocks noChangeArrowheads="1"/>
            </p:cNvSpPr>
            <p:nvPr/>
          </p:nvSpPr>
          <p:spPr bwMode="auto">
            <a:xfrm>
              <a:off x="1519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2" name="Oval 74"/>
            <p:cNvSpPr>
              <a:spLocks noChangeArrowheads="1"/>
            </p:cNvSpPr>
            <p:nvPr/>
          </p:nvSpPr>
          <p:spPr bwMode="auto">
            <a:xfrm>
              <a:off x="1723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3" name="Oval 75"/>
            <p:cNvSpPr>
              <a:spLocks noChangeArrowheads="1"/>
            </p:cNvSpPr>
            <p:nvPr/>
          </p:nvSpPr>
          <p:spPr bwMode="auto">
            <a:xfrm>
              <a:off x="1840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4" name="Oval 76"/>
            <p:cNvSpPr>
              <a:spLocks noChangeArrowheads="1"/>
            </p:cNvSpPr>
            <p:nvPr/>
          </p:nvSpPr>
          <p:spPr bwMode="auto">
            <a:xfrm>
              <a:off x="1811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5" name="Oval 77"/>
            <p:cNvSpPr>
              <a:spLocks noChangeArrowheads="1"/>
            </p:cNvSpPr>
            <p:nvPr/>
          </p:nvSpPr>
          <p:spPr bwMode="auto">
            <a:xfrm>
              <a:off x="178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6" name="Oval 78"/>
            <p:cNvSpPr>
              <a:spLocks noChangeArrowheads="1"/>
            </p:cNvSpPr>
            <p:nvPr/>
          </p:nvSpPr>
          <p:spPr bwMode="auto">
            <a:xfrm>
              <a:off x="175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7" name="Oval 79"/>
            <p:cNvSpPr>
              <a:spLocks noChangeArrowheads="1"/>
            </p:cNvSpPr>
            <p:nvPr/>
          </p:nvSpPr>
          <p:spPr bwMode="auto">
            <a:xfrm>
              <a:off x="1694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8" name="Oval 80"/>
            <p:cNvSpPr>
              <a:spLocks noChangeArrowheads="1"/>
            </p:cNvSpPr>
            <p:nvPr/>
          </p:nvSpPr>
          <p:spPr bwMode="auto">
            <a:xfrm>
              <a:off x="1665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9" name="Oval 81"/>
            <p:cNvSpPr>
              <a:spLocks noChangeArrowheads="1"/>
            </p:cNvSpPr>
            <p:nvPr/>
          </p:nvSpPr>
          <p:spPr bwMode="auto">
            <a:xfrm>
              <a:off x="163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0" name="Oval 82"/>
            <p:cNvSpPr>
              <a:spLocks noChangeArrowheads="1"/>
            </p:cNvSpPr>
            <p:nvPr/>
          </p:nvSpPr>
          <p:spPr bwMode="auto">
            <a:xfrm>
              <a:off x="160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1" name="Oval 83"/>
            <p:cNvSpPr>
              <a:spLocks noChangeArrowheads="1"/>
            </p:cNvSpPr>
            <p:nvPr/>
          </p:nvSpPr>
          <p:spPr bwMode="auto">
            <a:xfrm>
              <a:off x="1577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2" name="Oval 84"/>
            <p:cNvSpPr>
              <a:spLocks noChangeArrowheads="1"/>
            </p:cNvSpPr>
            <p:nvPr/>
          </p:nvSpPr>
          <p:spPr bwMode="auto">
            <a:xfrm>
              <a:off x="1548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3" name="Oval 85"/>
            <p:cNvSpPr>
              <a:spLocks noChangeArrowheads="1"/>
            </p:cNvSpPr>
            <p:nvPr/>
          </p:nvSpPr>
          <p:spPr bwMode="auto">
            <a:xfrm>
              <a:off x="1519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4" name="Oval 86"/>
            <p:cNvSpPr>
              <a:spLocks noChangeArrowheads="1"/>
            </p:cNvSpPr>
            <p:nvPr/>
          </p:nvSpPr>
          <p:spPr bwMode="auto">
            <a:xfrm>
              <a:off x="1723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5" name="Oval 87"/>
            <p:cNvSpPr>
              <a:spLocks noChangeArrowheads="1"/>
            </p:cNvSpPr>
            <p:nvPr/>
          </p:nvSpPr>
          <p:spPr bwMode="auto">
            <a:xfrm>
              <a:off x="1840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6" name="Oval 88"/>
            <p:cNvSpPr>
              <a:spLocks noChangeArrowheads="1"/>
            </p:cNvSpPr>
            <p:nvPr/>
          </p:nvSpPr>
          <p:spPr bwMode="auto">
            <a:xfrm>
              <a:off x="1811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7" name="Oval 89"/>
            <p:cNvSpPr>
              <a:spLocks noChangeArrowheads="1"/>
            </p:cNvSpPr>
            <p:nvPr/>
          </p:nvSpPr>
          <p:spPr bwMode="auto">
            <a:xfrm>
              <a:off x="178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8" name="Oval 90"/>
            <p:cNvSpPr>
              <a:spLocks noChangeArrowheads="1"/>
            </p:cNvSpPr>
            <p:nvPr/>
          </p:nvSpPr>
          <p:spPr bwMode="auto">
            <a:xfrm>
              <a:off x="175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9" name="Oval 91"/>
            <p:cNvSpPr>
              <a:spLocks noChangeArrowheads="1"/>
            </p:cNvSpPr>
            <p:nvPr/>
          </p:nvSpPr>
          <p:spPr bwMode="auto">
            <a:xfrm>
              <a:off x="1694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0" name="Oval 92"/>
            <p:cNvSpPr>
              <a:spLocks noChangeArrowheads="1"/>
            </p:cNvSpPr>
            <p:nvPr/>
          </p:nvSpPr>
          <p:spPr bwMode="auto">
            <a:xfrm>
              <a:off x="1665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1" name="Oval 93"/>
            <p:cNvSpPr>
              <a:spLocks noChangeArrowheads="1"/>
            </p:cNvSpPr>
            <p:nvPr/>
          </p:nvSpPr>
          <p:spPr bwMode="auto">
            <a:xfrm>
              <a:off x="163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2" name="Oval 94"/>
            <p:cNvSpPr>
              <a:spLocks noChangeArrowheads="1"/>
            </p:cNvSpPr>
            <p:nvPr/>
          </p:nvSpPr>
          <p:spPr bwMode="auto">
            <a:xfrm>
              <a:off x="160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3" name="Oval 95"/>
            <p:cNvSpPr>
              <a:spLocks noChangeArrowheads="1"/>
            </p:cNvSpPr>
            <p:nvPr/>
          </p:nvSpPr>
          <p:spPr bwMode="auto">
            <a:xfrm>
              <a:off x="1577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4" name="Oval 96"/>
            <p:cNvSpPr>
              <a:spLocks noChangeArrowheads="1"/>
            </p:cNvSpPr>
            <p:nvPr/>
          </p:nvSpPr>
          <p:spPr bwMode="auto">
            <a:xfrm>
              <a:off x="1548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5" name="Oval 97"/>
            <p:cNvSpPr>
              <a:spLocks noChangeArrowheads="1"/>
            </p:cNvSpPr>
            <p:nvPr/>
          </p:nvSpPr>
          <p:spPr bwMode="auto">
            <a:xfrm>
              <a:off x="1519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6" name="Oval 98"/>
            <p:cNvSpPr>
              <a:spLocks noChangeArrowheads="1"/>
            </p:cNvSpPr>
            <p:nvPr/>
          </p:nvSpPr>
          <p:spPr bwMode="auto">
            <a:xfrm>
              <a:off x="1723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27" name="Group 1"/>
          <p:cNvGrpSpPr>
            <a:grpSpLocks/>
          </p:cNvGrpSpPr>
          <p:nvPr/>
        </p:nvGrpSpPr>
        <p:grpSpPr bwMode="auto">
          <a:xfrm>
            <a:off x="5224118" y="11600559"/>
            <a:ext cx="574675" cy="412750"/>
            <a:chOff x="1513" y="425"/>
            <a:chExt cx="362" cy="260"/>
          </a:xfrm>
        </p:grpSpPr>
        <p:sp>
          <p:nvSpPr>
            <p:cNvPr id="2928" name="AutoShape 2"/>
            <p:cNvSpPr>
              <a:spLocks noChangeArrowheads="1"/>
            </p:cNvSpPr>
            <p:nvPr/>
          </p:nvSpPr>
          <p:spPr bwMode="auto">
            <a:xfrm>
              <a:off x="1513" y="425"/>
              <a:ext cx="362" cy="26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9" name="Oval 3"/>
            <p:cNvSpPr>
              <a:spLocks noChangeArrowheads="1"/>
            </p:cNvSpPr>
            <p:nvPr/>
          </p:nvSpPr>
          <p:spPr bwMode="auto">
            <a:xfrm>
              <a:off x="1840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0" name="Oval 4"/>
            <p:cNvSpPr>
              <a:spLocks noChangeArrowheads="1"/>
            </p:cNvSpPr>
            <p:nvPr/>
          </p:nvSpPr>
          <p:spPr bwMode="auto">
            <a:xfrm>
              <a:off x="1811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1" name="Oval 5"/>
            <p:cNvSpPr>
              <a:spLocks noChangeArrowheads="1"/>
            </p:cNvSpPr>
            <p:nvPr/>
          </p:nvSpPr>
          <p:spPr bwMode="auto">
            <a:xfrm>
              <a:off x="178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2" name="Oval 6"/>
            <p:cNvSpPr>
              <a:spLocks noChangeArrowheads="1"/>
            </p:cNvSpPr>
            <p:nvPr/>
          </p:nvSpPr>
          <p:spPr bwMode="auto">
            <a:xfrm>
              <a:off x="175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3" name="Oval 7"/>
            <p:cNvSpPr>
              <a:spLocks noChangeArrowheads="1"/>
            </p:cNvSpPr>
            <p:nvPr/>
          </p:nvSpPr>
          <p:spPr bwMode="auto">
            <a:xfrm>
              <a:off x="1694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4" name="Oval 8"/>
            <p:cNvSpPr>
              <a:spLocks noChangeArrowheads="1"/>
            </p:cNvSpPr>
            <p:nvPr/>
          </p:nvSpPr>
          <p:spPr bwMode="auto">
            <a:xfrm>
              <a:off x="1665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5" name="Oval 9"/>
            <p:cNvSpPr>
              <a:spLocks noChangeArrowheads="1"/>
            </p:cNvSpPr>
            <p:nvPr/>
          </p:nvSpPr>
          <p:spPr bwMode="auto">
            <a:xfrm>
              <a:off x="163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6" name="Oval 10"/>
            <p:cNvSpPr>
              <a:spLocks noChangeArrowheads="1"/>
            </p:cNvSpPr>
            <p:nvPr/>
          </p:nvSpPr>
          <p:spPr bwMode="auto">
            <a:xfrm>
              <a:off x="160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7" name="Oval 11"/>
            <p:cNvSpPr>
              <a:spLocks noChangeArrowheads="1"/>
            </p:cNvSpPr>
            <p:nvPr/>
          </p:nvSpPr>
          <p:spPr bwMode="auto">
            <a:xfrm>
              <a:off x="1577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8" name="Oval 12"/>
            <p:cNvSpPr>
              <a:spLocks noChangeArrowheads="1"/>
            </p:cNvSpPr>
            <p:nvPr/>
          </p:nvSpPr>
          <p:spPr bwMode="auto">
            <a:xfrm>
              <a:off x="1548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" name="Oval 13"/>
            <p:cNvSpPr>
              <a:spLocks noChangeArrowheads="1"/>
            </p:cNvSpPr>
            <p:nvPr/>
          </p:nvSpPr>
          <p:spPr bwMode="auto">
            <a:xfrm>
              <a:off x="1519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0" name="Oval 14"/>
            <p:cNvSpPr>
              <a:spLocks noChangeArrowheads="1"/>
            </p:cNvSpPr>
            <p:nvPr/>
          </p:nvSpPr>
          <p:spPr bwMode="auto">
            <a:xfrm>
              <a:off x="1723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1" name="Oval 15"/>
            <p:cNvSpPr>
              <a:spLocks noChangeArrowheads="1"/>
            </p:cNvSpPr>
            <p:nvPr/>
          </p:nvSpPr>
          <p:spPr bwMode="auto">
            <a:xfrm>
              <a:off x="1840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2" name="Oval 16"/>
            <p:cNvSpPr>
              <a:spLocks noChangeArrowheads="1"/>
            </p:cNvSpPr>
            <p:nvPr/>
          </p:nvSpPr>
          <p:spPr bwMode="auto">
            <a:xfrm>
              <a:off x="1811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3" name="Oval 17"/>
            <p:cNvSpPr>
              <a:spLocks noChangeArrowheads="1"/>
            </p:cNvSpPr>
            <p:nvPr/>
          </p:nvSpPr>
          <p:spPr bwMode="auto">
            <a:xfrm>
              <a:off x="178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4" name="Oval 18"/>
            <p:cNvSpPr>
              <a:spLocks noChangeArrowheads="1"/>
            </p:cNvSpPr>
            <p:nvPr/>
          </p:nvSpPr>
          <p:spPr bwMode="auto">
            <a:xfrm>
              <a:off x="175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5" name="Oval 19"/>
            <p:cNvSpPr>
              <a:spLocks noChangeArrowheads="1"/>
            </p:cNvSpPr>
            <p:nvPr/>
          </p:nvSpPr>
          <p:spPr bwMode="auto">
            <a:xfrm>
              <a:off x="1694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6" name="Oval 20"/>
            <p:cNvSpPr>
              <a:spLocks noChangeArrowheads="1"/>
            </p:cNvSpPr>
            <p:nvPr/>
          </p:nvSpPr>
          <p:spPr bwMode="auto">
            <a:xfrm>
              <a:off x="1665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7" name="Oval 21"/>
            <p:cNvSpPr>
              <a:spLocks noChangeArrowheads="1"/>
            </p:cNvSpPr>
            <p:nvPr/>
          </p:nvSpPr>
          <p:spPr bwMode="auto">
            <a:xfrm>
              <a:off x="163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8" name="Oval 22"/>
            <p:cNvSpPr>
              <a:spLocks noChangeArrowheads="1"/>
            </p:cNvSpPr>
            <p:nvPr/>
          </p:nvSpPr>
          <p:spPr bwMode="auto">
            <a:xfrm>
              <a:off x="160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" name="Oval 23"/>
            <p:cNvSpPr>
              <a:spLocks noChangeArrowheads="1"/>
            </p:cNvSpPr>
            <p:nvPr/>
          </p:nvSpPr>
          <p:spPr bwMode="auto">
            <a:xfrm>
              <a:off x="1577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0" name="Oval 24"/>
            <p:cNvSpPr>
              <a:spLocks noChangeArrowheads="1"/>
            </p:cNvSpPr>
            <p:nvPr/>
          </p:nvSpPr>
          <p:spPr bwMode="auto">
            <a:xfrm>
              <a:off x="1548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1" name="Oval 25"/>
            <p:cNvSpPr>
              <a:spLocks noChangeArrowheads="1"/>
            </p:cNvSpPr>
            <p:nvPr/>
          </p:nvSpPr>
          <p:spPr bwMode="auto">
            <a:xfrm>
              <a:off x="1519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2" name="Oval 26"/>
            <p:cNvSpPr>
              <a:spLocks noChangeArrowheads="1"/>
            </p:cNvSpPr>
            <p:nvPr/>
          </p:nvSpPr>
          <p:spPr bwMode="auto">
            <a:xfrm>
              <a:off x="1723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3" name="Oval 27"/>
            <p:cNvSpPr>
              <a:spLocks noChangeArrowheads="1"/>
            </p:cNvSpPr>
            <p:nvPr/>
          </p:nvSpPr>
          <p:spPr bwMode="auto">
            <a:xfrm>
              <a:off x="1840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4" name="Oval 28"/>
            <p:cNvSpPr>
              <a:spLocks noChangeArrowheads="1"/>
            </p:cNvSpPr>
            <p:nvPr/>
          </p:nvSpPr>
          <p:spPr bwMode="auto">
            <a:xfrm>
              <a:off x="1811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5" name="Oval 29"/>
            <p:cNvSpPr>
              <a:spLocks noChangeArrowheads="1"/>
            </p:cNvSpPr>
            <p:nvPr/>
          </p:nvSpPr>
          <p:spPr bwMode="auto">
            <a:xfrm>
              <a:off x="178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6" name="Oval 30"/>
            <p:cNvSpPr>
              <a:spLocks noChangeArrowheads="1"/>
            </p:cNvSpPr>
            <p:nvPr/>
          </p:nvSpPr>
          <p:spPr bwMode="auto">
            <a:xfrm>
              <a:off x="175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7" name="Oval 31"/>
            <p:cNvSpPr>
              <a:spLocks noChangeArrowheads="1"/>
            </p:cNvSpPr>
            <p:nvPr/>
          </p:nvSpPr>
          <p:spPr bwMode="auto">
            <a:xfrm>
              <a:off x="1694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8" name="Oval 32"/>
            <p:cNvSpPr>
              <a:spLocks noChangeArrowheads="1"/>
            </p:cNvSpPr>
            <p:nvPr/>
          </p:nvSpPr>
          <p:spPr bwMode="auto">
            <a:xfrm>
              <a:off x="1665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9" name="Oval 33"/>
            <p:cNvSpPr>
              <a:spLocks noChangeArrowheads="1"/>
            </p:cNvSpPr>
            <p:nvPr/>
          </p:nvSpPr>
          <p:spPr bwMode="auto">
            <a:xfrm>
              <a:off x="163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0" name="Oval 34"/>
            <p:cNvSpPr>
              <a:spLocks noChangeArrowheads="1"/>
            </p:cNvSpPr>
            <p:nvPr/>
          </p:nvSpPr>
          <p:spPr bwMode="auto">
            <a:xfrm>
              <a:off x="160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1" name="Oval 35"/>
            <p:cNvSpPr>
              <a:spLocks noChangeArrowheads="1"/>
            </p:cNvSpPr>
            <p:nvPr/>
          </p:nvSpPr>
          <p:spPr bwMode="auto">
            <a:xfrm>
              <a:off x="1577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2" name="Oval 36"/>
            <p:cNvSpPr>
              <a:spLocks noChangeArrowheads="1"/>
            </p:cNvSpPr>
            <p:nvPr/>
          </p:nvSpPr>
          <p:spPr bwMode="auto">
            <a:xfrm>
              <a:off x="1548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3" name="Oval 37"/>
            <p:cNvSpPr>
              <a:spLocks noChangeArrowheads="1"/>
            </p:cNvSpPr>
            <p:nvPr/>
          </p:nvSpPr>
          <p:spPr bwMode="auto">
            <a:xfrm>
              <a:off x="1519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4" name="Oval 38"/>
            <p:cNvSpPr>
              <a:spLocks noChangeArrowheads="1"/>
            </p:cNvSpPr>
            <p:nvPr/>
          </p:nvSpPr>
          <p:spPr bwMode="auto">
            <a:xfrm>
              <a:off x="1723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5" name="Oval 39"/>
            <p:cNvSpPr>
              <a:spLocks noChangeArrowheads="1"/>
            </p:cNvSpPr>
            <p:nvPr/>
          </p:nvSpPr>
          <p:spPr bwMode="auto">
            <a:xfrm>
              <a:off x="1840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6" name="Oval 40"/>
            <p:cNvSpPr>
              <a:spLocks noChangeArrowheads="1"/>
            </p:cNvSpPr>
            <p:nvPr/>
          </p:nvSpPr>
          <p:spPr bwMode="auto">
            <a:xfrm>
              <a:off x="1811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7" name="Oval 41"/>
            <p:cNvSpPr>
              <a:spLocks noChangeArrowheads="1"/>
            </p:cNvSpPr>
            <p:nvPr/>
          </p:nvSpPr>
          <p:spPr bwMode="auto">
            <a:xfrm>
              <a:off x="178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8" name="Oval 42"/>
            <p:cNvSpPr>
              <a:spLocks noChangeArrowheads="1"/>
            </p:cNvSpPr>
            <p:nvPr/>
          </p:nvSpPr>
          <p:spPr bwMode="auto">
            <a:xfrm>
              <a:off x="175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9" name="Oval 43"/>
            <p:cNvSpPr>
              <a:spLocks noChangeArrowheads="1"/>
            </p:cNvSpPr>
            <p:nvPr/>
          </p:nvSpPr>
          <p:spPr bwMode="auto">
            <a:xfrm>
              <a:off x="1694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" name="Oval 44"/>
            <p:cNvSpPr>
              <a:spLocks noChangeArrowheads="1"/>
            </p:cNvSpPr>
            <p:nvPr/>
          </p:nvSpPr>
          <p:spPr bwMode="auto">
            <a:xfrm>
              <a:off x="1665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" name="Oval 45"/>
            <p:cNvSpPr>
              <a:spLocks noChangeArrowheads="1"/>
            </p:cNvSpPr>
            <p:nvPr/>
          </p:nvSpPr>
          <p:spPr bwMode="auto">
            <a:xfrm>
              <a:off x="163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" name="Oval 46"/>
            <p:cNvSpPr>
              <a:spLocks noChangeArrowheads="1"/>
            </p:cNvSpPr>
            <p:nvPr/>
          </p:nvSpPr>
          <p:spPr bwMode="auto">
            <a:xfrm>
              <a:off x="160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" name="Oval 47"/>
            <p:cNvSpPr>
              <a:spLocks noChangeArrowheads="1"/>
            </p:cNvSpPr>
            <p:nvPr/>
          </p:nvSpPr>
          <p:spPr bwMode="auto">
            <a:xfrm>
              <a:off x="1577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" name="Oval 48"/>
            <p:cNvSpPr>
              <a:spLocks noChangeArrowheads="1"/>
            </p:cNvSpPr>
            <p:nvPr/>
          </p:nvSpPr>
          <p:spPr bwMode="auto">
            <a:xfrm>
              <a:off x="1548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" name="Oval 49"/>
            <p:cNvSpPr>
              <a:spLocks noChangeArrowheads="1"/>
            </p:cNvSpPr>
            <p:nvPr/>
          </p:nvSpPr>
          <p:spPr bwMode="auto">
            <a:xfrm>
              <a:off x="1519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" name="Oval 50"/>
            <p:cNvSpPr>
              <a:spLocks noChangeArrowheads="1"/>
            </p:cNvSpPr>
            <p:nvPr/>
          </p:nvSpPr>
          <p:spPr bwMode="auto">
            <a:xfrm>
              <a:off x="1723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" name="Oval 51"/>
            <p:cNvSpPr>
              <a:spLocks noChangeArrowheads="1"/>
            </p:cNvSpPr>
            <p:nvPr/>
          </p:nvSpPr>
          <p:spPr bwMode="auto">
            <a:xfrm>
              <a:off x="1840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8" name="Oval 52"/>
            <p:cNvSpPr>
              <a:spLocks noChangeArrowheads="1"/>
            </p:cNvSpPr>
            <p:nvPr/>
          </p:nvSpPr>
          <p:spPr bwMode="auto">
            <a:xfrm>
              <a:off x="1811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9" name="Oval 53"/>
            <p:cNvSpPr>
              <a:spLocks noChangeArrowheads="1"/>
            </p:cNvSpPr>
            <p:nvPr/>
          </p:nvSpPr>
          <p:spPr bwMode="auto">
            <a:xfrm>
              <a:off x="178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" name="Oval 54"/>
            <p:cNvSpPr>
              <a:spLocks noChangeArrowheads="1"/>
            </p:cNvSpPr>
            <p:nvPr/>
          </p:nvSpPr>
          <p:spPr bwMode="auto">
            <a:xfrm>
              <a:off x="175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1" name="Oval 55"/>
            <p:cNvSpPr>
              <a:spLocks noChangeArrowheads="1"/>
            </p:cNvSpPr>
            <p:nvPr/>
          </p:nvSpPr>
          <p:spPr bwMode="auto">
            <a:xfrm>
              <a:off x="1694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2" name="Oval 56"/>
            <p:cNvSpPr>
              <a:spLocks noChangeArrowheads="1"/>
            </p:cNvSpPr>
            <p:nvPr/>
          </p:nvSpPr>
          <p:spPr bwMode="auto">
            <a:xfrm>
              <a:off x="1665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3" name="Oval 57"/>
            <p:cNvSpPr>
              <a:spLocks noChangeArrowheads="1"/>
            </p:cNvSpPr>
            <p:nvPr/>
          </p:nvSpPr>
          <p:spPr bwMode="auto">
            <a:xfrm>
              <a:off x="163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4" name="Oval 58"/>
            <p:cNvSpPr>
              <a:spLocks noChangeArrowheads="1"/>
            </p:cNvSpPr>
            <p:nvPr/>
          </p:nvSpPr>
          <p:spPr bwMode="auto">
            <a:xfrm>
              <a:off x="160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5" name="Oval 59"/>
            <p:cNvSpPr>
              <a:spLocks noChangeArrowheads="1"/>
            </p:cNvSpPr>
            <p:nvPr/>
          </p:nvSpPr>
          <p:spPr bwMode="auto">
            <a:xfrm>
              <a:off x="1577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6" name="Oval 60"/>
            <p:cNvSpPr>
              <a:spLocks noChangeArrowheads="1"/>
            </p:cNvSpPr>
            <p:nvPr/>
          </p:nvSpPr>
          <p:spPr bwMode="auto">
            <a:xfrm>
              <a:off x="1548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7" name="Oval 61"/>
            <p:cNvSpPr>
              <a:spLocks noChangeArrowheads="1"/>
            </p:cNvSpPr>
            <p:nvPr/>
          </p:nvSpPr>
          <p:spPr bwMode="auto">
            <a:xfrm>
              <a:off x="1519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8" name="Oval 62"/>
            <p:cNvSpPr>
              <a:spLocks noChangeArrowheads="1"/>
            </p:cNvSpPr>
            <p:nvPr/>
          </p:nvSpPr>
          <p:spPr bwMode="auto">
            <a:xfrm>
              <a:off x="1723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9" name="Oval 63"/>
            <p:cNvSpPr>
              <a:spLocks noChangeArrowheads="1"/>
            </p:cNvSpPr>
            <p:nvPr/>
          </p:nvSpPr>
          <p:spPr bwMode="auto">
            <a:xfrm>
              <a:off x="1840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0" name="Oval 64"/>
            <p:cNvSpPr>
              <a:spLocks noChangeArrowheads="1"/>
            </p:cNvSpPr>
            <p:nvPr/>
          </p:nvSpPr>
          <p:spPr bwMode="auto">
            <a:xfrm>
              <a:off x="1811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1" name="Oval 65"/>
            <p:cNvSpPr>
              <a:spLocks noChangeArrowheads="1"/>
            </p:cNvSpPr>
            <p:nvPr/>
          </p:nvSpPr>
          <p:spPr bwMode="auto">
            <a:xfrm>
              <a:off x="178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2" name="Oval 66"/>
            <p:cNvSpPr>
              <a:spLocks noChangeArrowheads="1"/>
            </p:cNvSpPr>
            <p:nvPr/>
          </p:nvSpPr>
          <p:spPr bwMode="auto">
            <a:xfrm>
              <a:off x="175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3" name="Oval 67"/>
            <p:cNvSpPr>
              <a:spLocks noChangeArrowheads="1"/>
            </p:cNvSpPr>
            <p:nvPr/>
          </p:nvSpPr>
          <p:spPr bwMode="auto">
            <a:xfrm>
              <a:off x="1694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4" name="Oval 68"/>
            <p:cNvSpPr>
              <a:spLocks noChangeArrowheads="1"/>
            </p:cNvSpPr>
            <p:nvPr/>
          </p:nvSpPr>
          <p:spPr bwMode="auto">
            <a:xfrm>
              <a:off x="1665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5" name="Oval 69"/>
            <p:cNvSpPr>
              <a:spLocks noChangeArrowheads="1"/>
            </p:cNvSpPr>
            <p:nvPr/>
          </p:nvSpPr>
          <p:spPr bwMode="auto">
            <a:xfrm>
              <a:off x="163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6" name="Oval 70"/>
            <p:cNvSpPr>
              <a:spLocks noChangeArrowheads="1"/>
            </p:cNvSpPr>
            <p:nvPr/>
          </p:nvSpPr>
          <p:spPr bwMode="auto">
            <a:xfrm>
              <a:off x="160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7" name="Oval 71"/>
            <p:cNvSpPr>
              <a:spLocks noChangeArrowheads="1"/>
            </p:cNvSpPr>
            <p:nvPr/>
          </p:nvSpPr>
          <p:spPr bwMode="auto">
            <a:xfrm>
              <a:off x="1577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8" name="Oval 72"/>
            <p:cNvSpPr>
              <a:spLocks noChangeArrowheads="1"/>
            </p:cNvSpPr>
            <p:nvPr/>
          </p:nvSpPr>
          <p:spPr bwMode="auto">
            <a:xfrm>
              <a:off x="1548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9" name="Oval 73"/>
            <p:cNvSpPr>
              <a:spLocks noChangeArrowheads="1"/>
            </p:cNvSpPr>
            <p:nvPr/>
          </p:nvSpPr>
          <p:spPr bwMode="auto">
            <a:xfrm>
              <a:off x="1519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" name="Oval 74"/>
            <p:cNvSpPr>
              <a:spLocks noChangeArrowheads="1"/>
            </p:cNvSpPr>
            <p:nvPr/>
          </p:nvSpPr>
          <p:spPr bwMode="auto">
            <a:xfrm>
              <a:off x="1723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1" name="Oval 75"/>
            <p:cNvSpPr>
              <a:spLocks noChangeArrowheads="1"/>
            </p:cNvSpPr>
            <p:nvPr/>
          </p:nvSpPr>
          <p:spPr bwMode="auto">
            <a:xfrm>
              <a:off x="1840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2" name="Oval 76"/>
            <p:cNvSpPr>
              <a:spLocks noChangeArrowheads="1"/>
            </p:cNvSpPr>
            <p:nvPr/>
          </p:nvSpPr>
          <p:spPr bwMode="auto">
            <a:xfrm>
              <a:off x="1811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3" name="Oval 77"/>
            <p:cNvSpPr>
              <a:spLocks noChangeArrowheads="1"/>
            </p:cNvSpPr>
            <p:nvPr/>
          </p:nvSpPr>
          <p:spPr bwMode="auto">
            <a:xfrm>
              <a:off x="178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4" name="Oval 78"/>
            <p:cNvSpPr>
              <a:spLocks noChangeArrowheads="1"/>
            </p:cNvSpPr>
            <p:nvPr/>
          </p:nvSpPr>
          <p:spPr bwMode="auto">
            <a:xfrm>
              <a:off x="175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5" name="Oval 79"/>
            <p:cNvSpPr>
              <a:spLocks noChangeArrowheads="1"/>
            </p:cNvSpPr>
            <p:nvPr/>
          </p:nvSpPr>
          <p:spPr bwMode="auto">
            <a:xfrm>
              <a:off x="1694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6" name="Oval 80"/>
            <p:cNvSpPr>
              <a:spLocks noChangeArrowheads="1"/>
            </p:cNvSpPr>
            <p:nvPr/>
          </p:nvSpPr>
          <p:spPr bwMode="auto">
            <a:xfrm>
              <a:off x="1665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7" name="Oval 81"/>
            <p:cNvSpPr>
              <a:spLocks noChangeArrowheads="1"/>
            </p:cNvSpPr>
            <p:nvPr/>
          </p:nvSpPr>
          <p:spPr bwMode="auto">
            <a:xfrm>
              <a:off x="163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8" name="Oval 82"/>
            <p:cNvSpPr>
              <a:spLocks noChangeArrowheads="1"/>
            </p:cNvSpPr>
            <p:nvPr/>
          </p:nvSpPr>
          <p:spPr bwMode="auto">
            <a:xfrm>
              <a:off x="160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9" name="Oval 83"/>
            <p:cNvSpPr>
              <a:spLocks noChangeArrowheads="1"/>
            </p:cNvSpPr>
            <p:nvPr/>
          </p:nvSpPr>
          <p:spPr bwMode="auto">
            <a:xfrm>
              <a:off x="1577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" name="Oval 84"/>
            <p:cNvSpPr>
              <a:spLocks noChangeArrowheads="1"/>
            </p:cNvSpPr>
            <p:nvPr/>
          </p:nvSpPr>
          <p:spPr bwMode="auto">
            <a:xfrm>
              <a:off x="1548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1" name="Oval 85"/>
            <p:cNvSpPr>
              <a:spLocks noChangeArrowheads="1"/>
            </p:cNvSpPr>
            <p:nvPr/>
          </p:nvSpPr>
          <p:spPr bwMode="auto">
            <a:xfrm>
              <a:off x="1519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2" name="Oval 86"/>
            <p:cNvSpPr>
              <a:spLocks noChangeArrowheads="1"/>
            </p:cNvSpPr>
            <p:nvPr/>
          </p:nvSpPr>
          <p:spPr bwMode="auto">
            <a:xfrm>
              <a:off x="1723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3" name="Oval 87"/>
            <p:cNvSpPr>
              <a:spLocks noChangeArrowheads="1"/>
            </p:cNvSpPr>
            <p:nvPr/>
          </p:nvSpPr>
          <p:spPr bwMode="auto">
            <a:xfrm>
              <a:off x="1840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4" name="Oval 88"/>
            <p:cNvSpPr>
              <a:spLocks noChangeArrowheads="1"/>
            </p:cNvSpPr>
            <p:nvPr/>
          </p:nvSpPr>
          <p:spPr bwMode="auto">
            <a:xfrm>
              <a:off x="1811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5" name="Oval 89"/>
            <p:cNvSpPr>
              <a:spLocks noChangeArrowheads="1"/>
            </p:cNvSpPr>
            <p:nvPr/>
          </p:nvSpPr>
          <p:spPr bwMode="auto">
            <a:xfrm>
              <a:off x="178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6" name="Oval 90"/>
            <p:cNvSpPr>
              <a:spLocks noChangeArrowheads="1"/>
            </p:cNvSpPr>
            <p:nvPr/>
          </p:nvSpPr>
          <p:spPr bwMode="auto">
            <a:xfrm>
              <a:off x="175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7" name="Oval 91"/>
            <p:cNvSpPr>
              <a:spLocks noChangeArrowheads="1"/>
            </p:cNvSpPr>
            <p:nvPr/>
          </p:nvSpPr>
          <p:spPr bwMode="auto">
            <a:xfrm>
              <a:off x="1694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8" name="Oval 92"/>
            <p:cNvSpPr>
              <a:spLocks noChangeArrowheads="1"/>
            </p:cNvSpPr>
            <p:nvPr/>
          </p:nvSpPr>
          <p:spPr bwMode="auto">
            <a:xfrm>
              <a:off x="1665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9" name="Oval 93"/>
            <p:cNvSpPr>
              <a:spLocks noChangeArrowheads="1"/>
            </p:cNvSpPr>
            <p:nvPr/>
          </p:nvSpPr>
          <p:spPr bwMode="auto">
            <a:xfrm>
              <a:off x="163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0" name="Oval 94"/>
            <p:cNvSpPr>
              <a:spLocks noChangeArrowheads="1"/>
            </p:cNvSpPr>
            <p:nvPr/>
          </p:nvSpPr>
          <p:spPr bwMode="auto">
            <a:xfrm>
              <a:off x="160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1" name="Oval 95"/>
            <p:cNvSpPr>
              <a:spLocks noChangeArrowheads="1"/>
            </p:cNvSpPr>
            <p:nvPr/>
          </p:nvSpPr>
          <p:spPr bwMode="auto">
            <a:xfrm>
              <a:off x="1577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2" name="Oval 96"/>
            <p:cNvSpPr>
              <a:spLocks noChangeArrowheads="1"/>
            </p:cNvSpPr>
            <p:nvPr/>
          </p:nvSpPr>
          <p:spPr bwMode="auto">
            <a:xfrm>
              <a:off x="1548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3" name="Oval 97"/>
            <p:cNvSpPr>
              <a:spLocks noChangeArrowheads="1"/>
            </p:cNvSpPr>
            <p:nvPr/>
          </p:nvSpPr>
          <p:spPr bwMode="auto">
            <a:xfrm>
              <a:off x="1519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4" name="Oval 98"/>
            <p:cNvSpPr>
              <a:spLocks noChangeArrowheads="1"/>
            </p:cNvSpPr>
            <p:nvPr/>
          </p:nvSpPr>
          <p:spPr bwMode="auto">
            <a:xfrm>
              <a:off x="1723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30" name="Text Box 324"/>
          <p:cNvSpPr txBox="1">
            <a:spLocks noChangeArrowheads="1"/>
          </p:cNvSpPr>
          <p:nvPr/>
        </p:nvSpPr>
        <p:spPr bwMode="auto">
          <a:xfrm>
            <a:off x="4139027" y="12004328"/>
            <a:ext cx="1008112" cy="422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b="1" dirty="0" smtClean="0">
                <a:solidFill>
                  <a:srgbClr val="000000"/>
                </a:solidFill>
              </a:rPr>
              <a:t>QC</a:t>
            </a:r>
            <a:r>
              <a:rPr lang="en-GB" sz="1000" dirty="0" smtClean="0">
                <a:solidFill>
                  <a:srgbClr val="000000"/>
                </a:solidFill>
              </a:rPr>
              <a:t>: </a:t>
            </a:r>
          </a:p>
          <a:p>
            <a:r>
              <a:rPr lang="en-GB" sz="1000" dirty="0" smtClean="0">
                <a:solidFill>
                  <a:srgbClr val="000000"/>
                </a:solidFill>
              </a:rPr>
              <a:t>Tamoxifen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131" name="Text Box 324"/>
          <p:cNvSpPr txBox="1">
            <a:spLocks noChangeArrowheads="1"/>
          </p:cNvSpPr>
          <p:nvPr/>
        </p:nvSpPr>
        <p:spPr bwMode="auto">
          <a:xfrm>
            <a:off x="5158363" y="12004328"/>
            <a:ext cx="792088" cy="422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b="1" dirty="0" smtClean="0">
                <a:solidFill>
                  <a:srgbClr val="000000"/>
                </a:solidFill>
              </a:rPr>
              <a:t>QC</a:t>
            </a:r>
            <a:r>
              <a:rPr lang="en-GB" sz="1000" dirty="0" smtClean="0">
                <a:solidFill>
                  <a:srgbClr val="000000"/>
                </a:solidFill>
              </a:rPr>
              <a:t>: Control</a:t>
            </a:r>
          </a:p>
          <a:p>
            <a:r>
              <a:rPr lang="en-GB" sz="1000" dirty="0" smtClean="0">
                <a:solidFill>
                  <a:srgbClr val="000000"/>
                </a:solidFill>
              </a:rPr>
              <a:t>(no drugs)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132" name="Left Brace 3131"/>
          <p:cNvSpPr/>
          <p:nvPr/>
        </p:nvSpPr>
        <p:spPr>
          <a:xfrm>
            <a:off x="2745310" y="10608199"/>
            <a:ext cx="361540" cy="1550287"/>
          </a:xfrm>
          <a:prstGeom prst="leftBrace">
            <a:avLst>
              <a:gd name="adj1" fmla="val 2940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4" name="Text Box 324"/>
          <p:cNvSpPr txBox="1">
            <a:spLocks noChangeArrowheads="1"/>
          </p:cNvSpPr>
          <p:nvPr/>
        </p:nvSpPr>
        <p:spPr bwMode="auto">
          <a:xfrm>
            <a:off x="3121836" y="12003924"/>
            <a:ext cx="1094915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b="1" dirty="0" smtClean="0">
                <a:solidFill>
                  <a:srgbClr val="000000"/>
                </a:solidFill>
              </a:rPr>
              <a:t>Archive</a:t>
            </a:r>
            <a:r>
              <a:rPr lang="en-GB" sz="1000" dirty="0" smtClean="0">
                <a:solidFill>
                  <a:srgbClr val="000000"/>
                </a:solidFill>
              </a:rPr>
              <a:t>:</a:t>
            </a:r>
          </a:p>
          <a:p>
            <a:r>
              <a:rPr lang="en-GB" sz="1000" dirty="0" smtClean="0">
                <a:solidFill>
                  <a:srgbClr val="000000"/>
                </a:solidFill>
              </a:rPr>
              <a:t>96 x matrix tubes (no drugs)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148" name="TextBox 19"/>
          <p:cNvSpPr txBox="1">
            <a:spLocks noChangeArrowheads="1"/>
          </p:cNvSpPr>
          <p:nvPr/>
        </p:nvSpPr>
        <p:spPr bwMode="auto">
          <a:xfrm>
            <a:off x="194513" y="8722648"/>
            <a:ext cx="21520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GB" sz="1600" dirty="0" smtClean="0">
                <a:latin typeface="Calibri" charset="0"/>
              </a:rPr>
              <a:t>Genotype (</a:t>
            </a:r>
            <a:r>
              <a:rPr lang="en-GB" sz="1600" dirty="0">
                <a:latin typeface="Calibri" charset="0"/>
              </a:rPr>
              <a:t>+/- 4-OHT)</a:t>
            </a:r>
            <a:endParaRPr lang="en-US" sz="1600" dirty="0">
              <a:latin typeface="Calibri" charset="0"/>
            </a:endParaRPr>
          </a:p>
        </p:txBody>
      </p:sp>
      <p:sp>
        <p:nvSpPr>
          <p:cNvPr id="3149" name="Text Box 324"/>
          <p:cNvSpPr txBox="1">
            <a:spLocks noChangeArrowheads="1"/>
          </p:cNvSpPr>
          <p:nvPr/>
        </p:nvSpPr>
        <p:spPr bwMode="auto">
          <a:xfrm>
            <a:off x="233482" y="8274778"/>
            <a:ext cx="2242369" cy="431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Second allele deletion knockout</a:t>
            </a:r>
          </a:p>
          <a:p>
            <a:r>
              <a:rPr lang="en-GB" sz="1000" dirty="0" smtClean="0">
                <a:solidFill>
                  <a:srgbClr val="000000"/>
                </a:solidFill>
              </a:rPr>
              <a:t>(Post-electroporation, pre-</a:t>
            </a:r>
            <a:r>
              <a:rPr lang="en-GB" sz="1000" dirty="0" err="1" smtClean="0">
                <a:solidFill>
                  <a:srgbClr val="000000"/>
                </a:solidFill>
              </a:rPr>
              <a:t>Doxycylin</a:t>
            </a:r>
            <a:r>
              <a:rPr lang="en-GB" sz="1000" dirty="0" smtClean="0">
                <a:solidFill>
                  <a:srgbClr val="000000"/>
                </a:solidFill>
              </a:rPr>
              <a:t>)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150" name="Text Box 324"/>
          <p:cNvSpPr txBox="1">
            <a:spLocks noChangeArrowheads="1"/>
          </p:cNvSpPr>
          <p:nvPr/>
        </p:nvSpPr>
        <p:spPr bwMode="auto">
          <a:xfrm>
            <a:off x="233482" y="9697168"/>
            <a:ext cx="2194143" cy="414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Heterozygous conditional knockout</a:t>
            </a:r>
          </a:p>
          <a:p>
            <a:r>
              <a:rPr lang="en-GB" sz="1000" dirty="0">
                <a:solidFill>
                  <a:srgbClr val="000000"/>
                </a:solidFill>
              </a:rPr>
              <a:t>(Archive </a:t>
            </a:r>
            <a:r>
              <a:rPr lang="en-GB" sz="1000" dirty="0" smtClean="0">
                <a:solidFill>
                  <a:srgbClr val="000000"/>
                </a:solidFill>
              </a:rPr>
              <a:t>‘F’ </a:t>
            </a:r>
            <a:r>
              <a:rPr lang="en-GB" sz="1000" dirty="0">
                <a:solidFill>
                  <a:srgbClr val="000000"/>
                </a:solidFill>
              </a:rPr>
              <a:t>and QC: Control plate</a:t>
            </a:r>
            <a:r>
              <a:rPr lang="en-GB" sz="1000" dirty="0" smtClean="0">
                <a:solidFill>
                  <a:srgbClr val="000000"/>
                </a:solidFill>
              </a:rPr>
              <a:t>)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155" name="Down Arrow 3154"/>
          <p:cNvSpPr/>
          <p:nvPr/>
        </p:nvSpPr>
        <p:spPr bwMode="auto">
          <a:xfrm rot="5400000">
            <a:off x="5021948" y="10656257"/>
            <a:ext cx="144016" cy="360040"/>
          </a:xfrm>
          <a:prstGeom prst="downArrow">
            <a:avLst>
              <a:gd name="adj1" fmla="val 50000"/>
              <a:gd name="adj2" fmla="val 6763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sp>
        <p:nvSpPr>
          <p:cNvPr id="3157" name="Text Box 324"/>
          <p:cNvSpPr txBox="1">
            <a:spLocks noChangeArrowheads="1"/>
          </p:cNvSpPr>
          <p:nvPr/>
        </p:nvSpPr>
        <p:spPr bwMode="auto">
          <a:xfrm>
            <a:off x="4711843" y="11468035"/>
            <a:ext cx="371513" cy="31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600" dirty="0" smtClean="0">
                <a:solidFill>
                  <a:srgbClr val="000000"/>
                </a:solidFill>
              </a:rPr>
              <a:t>x2</a:t>
            </a:r>
            <a:endParaRPr lang="en-GB" sz="1600" dirty="0">
              <a:solidFill>
                <a:srgbClr val="000000"/>
              </a:solidFill>
            </a:endParaRPr>
          </a:p>
        </p:txBody>
      </p:sp>
      <p:sp>
        <p:nvSpPr>
          <p:cNvPr id="3158" name="Text Box 324"/>
          <p:cNvSpPr txBox="1">
            <a:spLocks noChangeArrowheads="1"/>
          </p:cNvSpPr>
          <p:nvPr/>
        </p:nvSpPr>
        <p:spPr bwMode="auto">
          <a:xfrm>
            <a:off x="3705226" y="11468035"/>
            <a:ext cx="371513" cy="31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600" dirty="0" smtClean="0">
                <a:solidFill>
                  <a:srgbClr val="000000"/>
                </a:solidFill>
              </a:rPr>
              <a:t>x2</a:t>
            </a:r>
            <a:endParaRPr lang="en-GB" sz="1600" dirty="0">
              <a:solidFill>
                <a:srgbClr val="000000"/>
              </a:solidFill>
            </a:endParaRPr>
          </a:p>
        </p:txBody>
      </p:sp>
      <p:sp>
        <p:nvSpPr>
          <p:cNvPr id="3160" name="Text Box 324"/>
          <p:cNvSpPr txBox="1">
            <a:spLocks noChangeArrowheads="1"/>
          </p:cNvSpPr>
          <p:nvPr/>
        </p:nvSpPr>
        <p:spPr bwMode="auto">
          <a:xfrm>
            <a:off x="5733750" y="11468035"/>
            <a:ext cx="371513" cy="31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600" dirty="0" smtClean="0">
                <a:solidFill>
                  <a:srgbClr val="000000"/>
                </a:solidFill>
              </a:rPr>
              <a:t>x2</a:t>
            </a:r>
            <a:endParaRPr lang="en-GB" sz="1600" dirty="0">
              <a:solidFill>
                <a:srgbClr val="000000"/>
              </a:solidFill>
            </a:endParaRPr>
          </a:p>
        </p:txBody>
      </p:sp>
      <p:sp>
        <p:nvSpPr>
          <p:cNvPr id="3164" name="Text Box 324"/>
          <p:cNvSpPr txBox="1">
            <a:spLocks noChangeArrowheads="1"/>
          </p:cNvSpPr>
          <p:nvPr/>
        </p:nvSpPr>
        <p:spPr bwMode="auto">
          <a:xfrm>
            <a:off x="5789018" y="9851028"/>
            <a:ext cx="371513" cy="31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600" dirty="0" smtClean="0">
                <a:solidFill>
                  <a:srgbClr val="000000"/>
                </a:solidFill>
              </a:rPr>
              <a:t>x2</a:t>
            </a:r>
            <a:endParaRPr lang="en-GB" sz="1600" dirty="0">
              <a:solidFill>
                <a:srgbClr val="000000"/>
              </a:solidFill>
            </a:endParaRPr>
          </a:p>
        </p:txBody>
      </p:sp>
      <p:cxnSp>
        <p:nvCxnSpPr>
          <p:cNvPr id="1061" name="Straight Connector 1060"/>
          <p:cNvCxnSpPr>
            <a:stCxn id="1443" idx="6"/>
            <a:endCxn id="1789" idx="2"/>
          </p:cNvCxnSpPr>
          <p:nvPr/>
        </p:nvCxnSpPr>
        <p:spPr>
          <a:xfrm>
            <a:off x="4444912" y="8013138"/>
            <a:ext cx="983378" cy="100712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6" name="Straight Connector 2135"/>
          <p:cNvCxnSpPr>
            <a:stCxn id="1789" idx="4"/>
            <a:endCxn id="2161" idx="0"/>
          </p:cNvCxnSpPr>
          <p:nvPr/>
        </p:nvCxnSpPr>
        <p:spPr>
          <a:xfrm flipH="1">
            <a:off x="5449723" y="8313875"/>
            <a:ext cx="178592" cy="296549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0" name="Straight Connector 2139"/>
          <p:cNvCxnSpPr>
            <a:stCxn id="2148" idx="4"/>
            <a:endCxn id="2566" idx="0"/>
          </p:cNvCxnSpPr>
          <p:nvPr/>
        </p:nvCxnSpPr>
        <p:spPr>
          <a:xfrm>
            <a:off x="5449723" y="9465773"/>
            <a:ext cx="178592" cy="472760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3" name="Straight Connector 2142"/>
          <p:cNvCxnSpPr>
            <a:stCxn id="2148" idx="2"/>
            <a:endCxn id="2630" idx="3"/>
          </p:cNvCxnSpPr>
          <p:nvPr/>
        </p:nvCxnSpPr>
        <p:spPr>
          <a:xfrm flipH="1" flipV="1">
            <a:off x="5108803" y="9377508"/>
            <a:ext cx="252813" cy="159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6" name="Straight Connector 2145"/>
          <p:cNvCxnSpPr>
            <a:stCxn id="2586" idx="4"/>
            <a:endCxn id="2638" idx="0"/>
          </p:cNvCxnSpPr>
          <p:nvPr/>
        </p:nvCxnSpPr>
        <p:spPr>
          <a:xfrm flipH="1">
            <a:off x="5604503" y="10075173"/>
            <a:ext cx="19207" cy="590119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0" name="Text Box 324"/>
          <p:cNvSpPr txBox="1">
            <a:spLocks noChangeArrowheads="1"/>
          </p:cNvSpPr>
          <p:nvPr/>
        </p:nvSpPr>
        <p:spPr bwMode="auto">
          <a:xfrm>
            <a:off x="5585283" y="10298092"/>
            <a:ext cx="404809" cy="305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200" dirty="0" smtClean="0">
                <a:solidFill>
                  <a:srgbClr val="000000"/>
                </a:solidFill>
              </a:rPr>
              <a:t>x96</a:t>
            </a:r>
            <a:endParaRPr lang="en-GB" sz="1200" dirty="0">
              <a:solidFill>
                <a:srgbClr val="000000"/>
              </a:solidFill>
            </a:endParaRPr>
          </a:p>
        </p:txBody>
      </p:sp>
      <p:cxnSp>
        <p:nvCxnSpPr>
          <p:cNvPr id="2151" name="Straight Connector 2150"/>
          <p:cNvCxnSpPr>
            <a:stCxn id="1027" idx="4"/>
            <a:endCxn id="1288" idx="0"/>
          </p:cNvCxnSpPr>
          <p:nvPr/>
        </p:nvCxnSpPr>
        <p:spPr>
          <a:xfrm flipH="1">
            <a:off x="3249761" y="7325100"/>
            <a:ext cx="9489" cy="590406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73" name="Group 1072"/>
          <p:cNvGrpSpPr/>
          <p:nvPr/>
        </p:nvGrpSpPr>
        <p:grpSpPr>
          <a:xfrm>
            <a:off x="3218011" y="7902806"/>
            <a:ext cx="574675" cy="412750"/>
            <a:chOff x="3218011" y="7775801"/>
            <a:chExt cx="574675" cy="412750"/>
          </a:xfrm>
        </p:grpSpPr>
        <p:sp>
          <p:nvSpPr>
            <p:cNvPr id="1193" name="AutoShape 2"/>
            <p:cNvSpPr>
              <a:spLocks noChangeArrowheads="1"/>
            </p:cNvSpPr>
            <p:nvPr/>
          </p:nvSpPr>
          <p:spPr bwMode="auto">
            <a:xfrm>
              <a:off x="3218011" y="7775801"/>
              <a:ext cx="574675" cy="41275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4" name="Oval 3"/>
            <p:cNvSpPr>
              <a:spLocks noChangeArrowheads="1"/>
            </p:cNvSpPr>
            <p:nvPr/>
          </p:nvSpPr>
          <p:spPr bwMode="auto">
            <a:xfrm>
              <a:off x="3737124" y="78361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5" name="Oval 4"/>
            <p:cNvSpPr>
              <a:spLocks noChangeArrowheads="1"/>
            </p:cNvSpPr>
            <p:nvPr/>
          </p:nvSpPr>
          <p:spPr bwMode="auto">
            <a:xfrm>
              <a:off x="3691086" y="78361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6" name="Oval 5"/>
            <p:cNvSpPr>
              <a:spLocks noChangeArrowheads="1"/>
            </p:cNvSpPr>
            <p:nvPr/>
          </p:nvSpPr>
          <p:spPr bwMode="auto">
            <a:xfrm>
              <a:off x="3645049" y="78361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7" name="Oval 6"/>
            <p:cNvSpPr>
              <a:spLocks noChangeArrowheads="1"/>
            </p:cNvSpPr>
            <p:nvPr/>
          </p:nvSpPr>
          <p:spPr bwMode="auto">
            <a:xfrm>
              <a:off x="3597424" y="78361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" name="Oval 7"/>
            <p:cNvSpPr>
              <a:spLocks noChangeArrowheads="1"/>
            </p:cNvSpPr>
            <p:nvPr/>
          </p:nvSpPr>
          <p:spPr bwMode="auto">
            <a:xfrm>
              <a:off x="3505349" y="78361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9" name="Oval 8"/>
            <p:cNvSpPr>
              <a:spLocks noChangeArrowheads="1"/>
            </p:cNvSpPr>
            <p:nvPr/>
          </p:nvSpPr>
          <p:spPr bwMode="auto">
            <a:xfrm>
              <a:off x="3459311" y="78361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0" name="Oval 9"/>
            <p:cNvSpPr>
              <a:spLocks noChangeArrowheads="1"/>
            </p:cNvSpPr>
            <p:nvPr/>
          </p:nvSpPr>
          <p:spPr bwMode="auto">
            <a:xfrm>
              <a:off x="3413274" y="7836126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1" name="Oval 10"/>
            <p:cNvSpPr>
              <a:spLocks noChangeArrowheads="1"/>
            </p:cNvSpPr>
            <p:nvPr/>
          </p:nvSpPr>
          <p:spPr bwMode="auto">
            <a:xfrm>
              <a:off x="3365649" y="7836126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2" name="Oval 11"/>
            <p:cNvSpPr>
              <a:spLocks noChangeArrowheads="1"/>
            </p:cNvSpPr>
            <p:nvPr/>
          </p:nvSpPr>
          <p:spPr bwMode="auto">
            <a:xfrm>
              <a:off x="3319611" y="7836126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3" name="Oval 12"/>
            <p:cNvSpPr>
              <a:spLocks noChangeArrowheads="1"/>
            </p:cNvSpPr>
            <p:nvPr/>
          </p:nvSpPr>
          <p:spPr bwMode="auto">
            <a:xfrm>
              <a:off x="3273574" y="7836126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4" name="Oval 13"/>
            <p:cNvSpPr>
              <a:spLocks noChangeArrowheads="1"/>
            </p:cNvSpPr>
            <p:nvPr/>
          </p:nvSpPr>
          <p:spPr bwMode="auto">
            <a:xfrm>
              <a:off x="3227536" y="7836126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5" name="Oval 14"/>
            <p:cNvSpPr>
              <a:spLocks noChangeArrowheads="1"/>
            </p:cNvSpPr>
            <p:nvPr/>
          </p:nvSpPr>
          <p:spPr bwMode="auto">
            <a:xfrm>
              <a:off x="3551386" y="78361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6" name="Oval 15"/>
            <p:cNvSpPr>
              <a:spLocks noChangeArrowheads="1"/>
            </p:cNvSpPr>
            <p:nvPr/>
          </p:nvSpPr>
          <p:spPr bwMode="auto">
            <a:xfrm>
              <a:off x="3737124" y="81250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7" name="Oval 16"/>
            <p:cNvSpPr>
              <a:spLocks noChangeArrowheads="1"/>
            </p:cNvSpPr>
            <p:nvPr/>
          </p:nvSpPr>
          <p:spPr bwMode="auto">
            <a:xfrm>
              <a:off x="3691086" y="81250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" name="Oval 17"/>
            <p:cNvSpPr>
              <a:spLocks noChangeArrowheads="1"/>
            </p:cNvSpPr>
            <p:nvPr/>
          </p:nvSpPr>
          <p:spPr bwMode="auto">
            <a:xfrm>
              <a:off x="3645049" y="81250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" name="Oval 18"/>
            <p:cNvSpPr>
              <a:spLocks noChangeArrowheads="1"/>
            </p:cNvSpPr>
            <p:nvPr/>
          </p:nvSpPr>
          <p:spPr bwMode="auto">
            <a:xfrm>
              <a:off x="3597424" y="81250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0" name="Oval 19"/>
            <p:cNvSpPr>
              <a:spLocks noChangeArrowheads="1"/>
            </p:cNvSpPr>
            <p:nvPr/>
          </p:nvSpPr>
          <p:spPr bwMode="auto">
            <a:xfrm>
              <a:off x="3505349" y="81250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1" name="Oval 20"/>
            <p:cNvSpPr>
              <a:spLocks noChangeArrowheads="1"/>
            </p:cNvSpPr>
            <p:nvPr/>
          </p:nvSpPr>
          <p:spPr bwMode="auto">
            <a:xfrm>
              <a:off x="3459311" y="81250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2" name="Oval 21"/>
            <p:cNvSpPr>
              <a:spLocks noChangeArrowheads="1"/>
            </p:cNvSpPr>
            <p:nvPr/>
          </p:nvSpPr>
          <p:spPr bwMode="auto">
            <a:xfrm>
              <a:off x="3413274" y="81250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3" name="Oval 22"/>
            <p:cNvSpPr>
              <a:spLocks noChangeArrowheads="1"/>
            </p:cNvSpPr>
            <p:nvPr/>
          </p:nvSpPr>
          <p:spPr bwMode="auto">
            <a:xfrm>
              <a:off x="3365649" y="81250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4" name="Oval 23"/>
            <p:cNvSpPr>
              <a:spLocks noChangeArrowheads="1"/>
            </p:cNvSpPr>
            <p:nvPr/>
          </p:nvSpPr>
          <p:spPr bwMode="auto">
            <a:xfrm>
              <a:off x="3319611" y="81250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5" name="Oval 24"/>
            <p:cNvSpPr>
              <a:spLocks noChangeArrowheads="1"/>
            </p:cNvSpPr>
            <p:nvPr/>
          </p:nvSpPr>
          <p:spPr bwMode="auto">
            <a:xfrm>
              <a:off x="3273574" y="81250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6" name="Oval 25"/>
            <p:cNvSpPr>
              <a:spLocks noChangeArrowheads="1"/>
            </p:cNvSpPr>
            <p:nvPr/>
          </p:nvSpPr>
          <p:spPr bwMode="auto">
            <a:xfrm>
              <a:off x="3227536" y="81250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7" name="Oval 26"/>
            <p:cNvSpPr>
              <a:spLocks noChangeArrowheads="1"/>
            </p:cNvSpPr>
            <p:nvPr/>
          </p:nvSpPr>
          <p:spPr bwMode="auto">
            <a:xfrm>
              <a:off x="3551386" y="81250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" name="Oval 27"/>
            <p:cNvSpPr>
              <a:spLocks noChangeArrowheads="1"/>
            </p:cNvSpPr>
            <p:nvPr/>
          </p:nvSpPr>
          <p:spPr bwMode="auto">
            <a:xfrm>
              <a:off x="3737124" y="80774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" name="Oval 28"/>
            <p:cNvSpPr>
              <a:spLocks noChangeArrowheads="1"/>
            </p:cNvSpPr>
            <p:nvPr/>
          </p:nvSpPr>
          <p:spPr bwMode="auto">
            <a:xfrm>
              <a:off x="3691086" y="80774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0" name="Oval 29"/>
            <p:cNvSpPr>
              <a:spLocks noChangeArrowheads="1"/>
            </p:cNvSpPr>
            <p:nvPr/>
          </p:nvSpPr>
          <p:spPr bwMode="auto">
            <a:xfrm>
              <a:off x="3645049" y="80774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1" name="Oval 30"/>
            <p:cNvSpPr>
              <a:spLocks noChangeArrowheads="1"/>
            </p:cNvSpPr>
            <p:nvPr/>
          </p:nvSpPr>
          <p:spPr bwMode="auto">
            <a:xfrm>
              <a:off x="3597424" y="80774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2" name="Oval 31"/>
            <p:cNvSpPr>
              <a:spLocks noChangeArrowheads="1"/>
            </p:cNvSpPr>
            <p:nvPr/>
          </p:nvSpPr>
          <p:spPr bwMode="auto">
            <a:xfrm>
              <a:off x="3505349" y="80774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3" name="Oval 32"/>
            <p:cNvSpPr>
              <a:spLocks noChangeArrowheads="1"/>
            </p:cNvSpPr>
            <p:nvPr/>
          </p:nvSpPr>
          <p:spPr bwMode="auto">
            <a:xfrm>
              <a:off x="3459311" y="80774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4" name="Oval 33"/>
            <p:cNvSpPr>
              <a:spLocks noChangeArrowheads="1"/>
            </p:cNvSpPr>
            <p:nvPr/>
          </p:nvSpPr>
          <p:spPr bwMode="auto">
            <a:xfrm>
              <a:off x="3413274" y="80774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" name="Oval 34"/>
            <p:cNvSpPr>
              <a:spLocks noChangeArrowheads="1"/>
            </p:cNvSpPr>
            <p:nvPr/>
          </p:nvSpPr>
          <p:spPr bwMode="auto">
            <a:xfrm>
              <a:off x="3365649" y="80774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6" name="Oval 35"/>
            <p:cNvSpPr>
              <a:spLocks noChangeArrowheads="1"/>
            </p:cNvSpPr>
            <p:nvPr/>
          </p:nvSpPr>
          <p:spPr bwMode="auto">
            <a:xfrm>
              <a:off x="3319611" y="80774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7" name="Oval 36"/>
            <p:cNvSpPr>
              <a:spLocks noChangeArrowheads="1"/>
            </p:cNvSpPr>
            <p:nvPr/>
          </p:nvSpPr>
          <p:spPr bwMode="auto">
            <a:xfrm>
              <a:off x="3273574" y="80774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" name="Oval 37"/>
            <p:cNvSpPr>
              <a:spLocks noChangeArrowheads="1"/>
            </p:cNvSpPr>
            <p:nvPr/>
          </p:nvSpPr>
          <p:spPr bwMode="auto">
            <a:xfrm>
              <a:off x="3227536" y="80774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" name="Oval 38"/>
            <p:cNvSpPr>
              <a:spLocks noChangeArrowheads="1"/>
            </p:cNvSpPr>
            <p:nvPr/>
          </p:nvSpPr>
          <p:spPr bwMode="auto">
            <a:xfrm>
              <a:off x="3551386" y="8077426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" name="Oval 39"/>
            <p:cNvSpPr>
              <a:spLocks noChangeArrowheads="1"/>
            </p:cNvSpPr>
            <p:nvPr/>
          </p:nvSpPr>
          <p:spPr bwMode="auto">
            <a:xfrm>
              <a:off x="3737124" y="80298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" name="Oval 40"/>
            <p:cNvSpPr>
              <a:spLocks noChangeArrowheads="1"/>
            </p:cNvSpPr>
            <p:nvPr/>
          </p:nvSpPr>
          <p:spPr bwMode="auto">
            <a:xfrm>
              <a:off x="3691086" y="80298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" name="Oval 41"/>
            <p:cNvSpPr>
              <a:spLocks noChangeArrowheads="1"/>
            </p:cNvSpPr>
            <p:nvPr/>
          </p:nvSpPr>
          <p:spPr bwMode="auto">
            <a:xfrm>
              <a:off x="3645049" y="80298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" name="Oval 42"/>
            <p:cNvSpPr>
              <a:spLocks noChangeArrowheads="1"/>
            </p:cNvSpPr>
            <p:nvPr/>
          </p:nvSpPr>
          <p:spPr bwMode="auto">
            <a:xfrm>
              <a:off x="3597424" y="80298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" name="Oval 43"/>
            <p:cNvSpPr>
              <a:spLocks noChangeArrowheads="1"/>
            </p:cNvSpPr>
            <p:nvPr/>
          </p:nvSpPr>
          <p:spPr bwMode="auto">
            <a:xfrm>
              <a:off x="3505349" y="80298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" name="Oval 44"/>
            <p:cNvSpPr>
              <a:spLocks noChangeArrowheads="1"/>
            </p:cNvSpPr>
            <p:nvPr/>
          </p:nvSpPr>
          <p:spPr bwMode="auto">
            <a:xfrm>
              <a:off x="3459311" y="80298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" name="Oval 45"/>
            <p:cNvSpPr>
              <a:spLocks noChangeArrowheads="1"/>
            </p:cNvSpPr>
            <p:nvPr/>
          </p:nvSpPr>
          <p:spPr bwMode="auto">
            <a:xfrm>
              <a:off x="3413274" y="80298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" name="Oval 46"/>
            <p:cNvSpPr>
              <a:spLocks noChangeArrowheads="1"/>
            </p:cNvSpPr>
            <p:nvPr/>
          </p:nvSpPr>
          <p:spPr bwMode="auto">
            <a:xfrm>
              <a:off x="3365649" y="80298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" name="Oval 47"/>
            <p:cNvSpPr>
              <a:spLocks noChangeArrowheads="1"/>
            </p:cNvSpPr>
            <p:nvPr/>
          </p:nvSpPr>
          <p:spPr bwMode="auto">
            <a:xfrm>
              <a:off x="3319611" y="80298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" name="Oval 48"/>
            <p:cNvSpPr>
              <a:spLocks noChangeArrowheads="1"/>
            </p:cNvSpPr>
            <p:nvPr/>
          </p:nvSpPr>
          <p:spPr bwMode="auto">
            <a:xfrm>
              <a:off x="3273574" y="80298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" name="Oval 49"/>
            <p:cNvSpPr>
              <a:spLocks noChangeArrowheads="1"/>
            </p:cNvSpPr>
            <p:nvPr/>
          </p:nvSpPr>
          <p:spPr bwMode="auto">
            <a:xfrm>
              <a:off x="3227536" y="80298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" name="Oval 50"/>
            <p:cNvSpPr>
              <a:spLocks noChangeArrowheads="1"/>
            </p:cNvSpPr>
            <p:nvPr/>
          </p:nvSpPr>
          <p:spPr bwMode="auto">
            <a:xfrm>
              <a:off x="3551386" y="80298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2" name="Oval 51"/>
            <p:cNvSpPr>
              <a:spLocks noChangeArrowheads="1"/>
            </p:cNvSpPr>
            <p:nvPr/>
          </p:nvSpPr>
          <p:spPr bwMode="auto">
            <a:xfrm>
              <a:off x="3737124" y="798058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3" name="Oval 52"/>
            <p:cNvSpPr>
              <a:spLocks noChangeArrowheads="1"/>
            </p:cNvSpPr>
            <p:nvPr/>
          </p:nvSpPr>
          <p:spPr bwMode="auto">
            <a:xfrm>
              <a:off x="3691086" y="798058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4" name="Oval 53"/>
            <p:cNvSpPr>
              <a:spLocks noChangeArrowheads="1"/>
            </p:cNvSpPr>
            <p:nvPr/>
          </p:nvSpPr>
          <p:spPr bwMode="auto">
            <a:xfrm>
              <a:off x="3645049" y="798058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5" name="Oval 54"/>
            <p:cNvSpPr>
              <a:spLocks noChangeArrowheads="1"/>
            </p:cNvSpPr>
            <p:nvPr/>
          </p:nvSpPr>
          <p:spPr bwMode="auto">
            <a:xfrm>
              <a:off x="3597424" y="798058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6" name="Oval 55"/>
            <p:cNvSpPr>
              <a:spLocks noChangeArrowheads="1"/>
            </p:cNvSpPr>
            <p:nvPr/>
          </p:nvSpPr>
          <p:spPr bwMode="auto">
            <a:xfrm>
              <a:off x="3505349" y="798058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7" name="Oval 56"/>
            <p:cNvSpPr>
              <a:spLocks noChangeArrowheads="1"/>
            </p:cNvSpPr>
            <p:nvPr/>
          </p:nvSpPr>
          <p:spPr bwMode="auto">
            <a:xfrm>
              <a:off x="3459311" y="798058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8" name="Oval 57"/>
            <p:cNvSpPr>
              <a:spLocks noChangeArrowheads="1"/>
            </p:cNvSpPr>
            <p:nvPr/>
          </p:nvSpPr>
          <p:spPr bwMode="auto">
            <a:xfrm>
              <a:off x="3413274" y="7980589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" name="Oval 58"/>
            <p:cNvSpPr>
              <a:spLocks noChangeArrowheads="1"/>
            </p:cNvSpPr>
            <p:nvPr/>
          </p:nvSpPr>
          <p:spPr bwMode="auto">
            <a:xfrm>
              <a:off x="3365649" y="7980589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" name="Oval 59"/>
            <p:cNvSpPr>
              <a:spLocks noChangeArrowheads="1"/>
            </p:cNvSpPr>
            <p:nvPr/>
          </p:nvSpPr>
          <p:spPr bwMode="auto">
            <a:xfrm>
              <a:off x="3319611" y="7980589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" name="Oval 60"/>
            <p:cNvSpPr>
              <a:spLocks noChangeArrowheads="1"/>
            </p:cNvSpPr>
            <p:nvPr/>
          </p:nvSpPr>
          <p:spPr bwMode="auto">
            <a:xfrm>
              <a:off x="3273574" y="7980589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2" name="Oval 61"/>
            <p:cNvSpPr>
              <a:spLocks noChangeArrowheads="1"/>
            </p:cNvSpPr>
            <p:nvPr/>
          </p:nvSpPr>
          <p:spPr bwMode="auto">
            <a:xfrm>
              <a:off x="3227536" y="7980589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3" name="Oval 62"/>
            <p:cNvSpPr>
              <a:spLocks noChangeArrowheads="1"/>
            </p:cNvSpPr>
            <p:nvPr/>
          </p:nvSpPr>
          <p:spPr bwMode="auto">
            <a:xfrm>
              <a:off x="3551386" y="7980589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4" name="Oval 63"/>
            <p:cNvSpPr>
              <a:spLocks noChangeArrowheads="1"/>
            </p:cNvSpPr>
            <p:nvPr/>
          </p:nvSpPr>
          <p:spPr bwMode="auto">
            <a:xfrm>
              <a:off x="3737124" y="793296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5" name="Oval 64"/>
            <p:cNvSpPr>
              <a:spLocks noChangeArrowheads="1"/>
            </p:cNvSpPr>
            <p:nvPr/>
          </p:nvSpPr>
          <p:spPr bwMode="auto">
            <a:xfrm>
              <a:off x="3691086" y="793296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6" name="Oval 65"/>
            <p:cNvSpPr>
              <a:spLocks noChangeArrowheads="1"/>
            </p:cNvSpPr>
            <p:nvPr/>
          </p:nvSpPr>
          <p:spPr bwMode="auto">
            <a:xfrm>
              <a:off x="3645049" y="793296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7" name="Oval 66"/>
            <p:cNvSpPr>
              <a:spLocks noChangeArrowheads="1"/>
            </p:cNvSpPr>
            <p:nvPr/>
          </p:nvSpPr>
          <p:spPr bwMode="auto">
            <a:xfrm>
              <a:off x="3597424" y="793296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8" name="Oval 67"/>
            <p:cNvSpPr>
              <a:spLocks noChangeArrowheads="1"/>
            </p:cNvSpPr>
            <p:nvPr/>
          </p:nvSpPr>
          <p:spPr bwMode="auto">
            <a:xfrm>
              <a:off x="3505349" y="793296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" name="Oval 68"/>
            <p:cNvSpPr>
              <a:spLocks noChangeArrowheads="1"/>
            </p:cNvSpPr>
            <p:nvPr/>
          </p:nvSpPr>
          <p:spPr bwMode="auto">
            <a:xfrm>
              <a:off x="3459311" y="793296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0" name="Oval 69"/>
            <p:cNvSpPr>
              <a:spLocks noChangeArrowheads="1"/>
            </p:cNvSpPr>
            <p:nvPr/>
          </p:nvSpPr>
          <p:spPr bwMode="auto">
            <a:xfrm>
              <a:off x="3413274" y="793296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1" name="Oval 70"/>
            <p:cNvSpPr>
              <a:spLocks noChangeArrowheads="1"/>
            </p:cNvSpPr>
            <p:nvPr/>
          </p:nvSpPr>
          <p:spPr bwMode="auto">
            <a:xfrm>
              <a:off x="3365649" y="793296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2" name="Oval 71"/>
            <p:cNvSpPr>
              <a:spLocks noChangeArrowheads="1"/>
            </p:cNvSpPr>
            <p:nvPr/>
          </p:nvSpPr>
          <p:spPr bwMode="auto">
            <a:xfrm>
              <a:off x="3319611" y="793296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3" name="Oval 72"/>
            <p:cNvSpPr>
              <a:spLocks noChangeArrowheads="1"/>
            </p:cNvSpPr>
            <p:nvPr/>
          </p:nvSpPr>
          <p:spPr bwMode="auto">
            <a:xfrm>
              <a:off x="3273574" y="793296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4" name="Oval 73"/>
            <p:cNvSpPr>
              <a:spLocks noChangeArrowheads="1"/>
            </p:cNvSpPr>
            <p:nvPr/>
          </p:nvSpPr>
          <p:spPr bwMode="auto">
            <a:xfrm>
              <a:off x="3227536" y="793296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5" name="Oval 74"/>
            <p:cNvSpPr>
              <a:spLocks noChangeArrowheads="1"/>
            </p:cNvSpPr>
            <p:nvPr/>
          </p:nvSpPr>
          <p:spPr bwMode="auto">
            <a:xfrm>
              <a:off x="3551386" y="7932964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6" name="Oval 75"/>
            <p:cNvSpPr>
              <a:spLocks noChangeArrowheads="1"/>
            </p:cNvSpPr>
            <p:nvPr/>
          </p:nvSpPr>
          <p:spPr bwMode="auto">
            <a:xfrm>
              <a:off x="3737124" y="78837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7" name="Oval 76"/>
            <p:cNvSpPr>
              <a:spLocks noChangeArrowheads="1"/>
            </p:cNvSpPr>
            <p:nvPr/>
          </p:nvSpPr>
          <p:spPr bwMode="auto">
            <a:xfrm>
              <a:off x="3691086" y="78837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8" name="Oval 77"/>
            <p:cNvSpPr>
              <a:spLocks noChangeArrowheads="1"/>
            </p:cNvSpPr>
            <p:nvPr/>
          </p:nvSpPr>
          <p:spPr bwMode="auto">
            <a:xfrm>
              <a:off x="3645049" y="78837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" name="Oval 78"/>
            <p:cNvSpPr>
              <a:spLocks noChangeArrowheads="1"/>
            </p:cNvSpPr>
            <p:nvPr/>
          </p:nvSpPr>
          <p:spPr bwMode="auto">
            <a:xfrm>
              <a:off x="3597424" y="78837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" name="Oval 79"/>
            <p:cNvSpPr>
              <a:spLocks noChangeArrowheads="1"/>
            </p:cNvSpPr>
            <p:nvPr/>
          </p:nvSpPr>
          <p:spPr bwMode="auto">
            <a:xfrm>
              <a:off x="3505349" y="78837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" name="Oval 80"/>
            <p:cNvSpPr>
              <a:spLocks noChangeArrowheads="1"/>
            </p:cNvSpPr>
            <p:nvPr/>
          </p:nvSpPr>
          <p:spPr bwMode="auto">
            <a:xfrm>
              <a:off x="3459311" y="78837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2" name="Oval 81"/>
            <p:cNvSpPr>
              <a:spLocks noChangeArrowheads="1"/>
            </p:cNvSpPr>
            <p:nvPr/>
          </p:nvSpPr>
          <p:spPr bwMode="auto">
            <a:xfrm>
              <a:off x="3413274" y="7883751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3" name="Oval 82"/>
            <p:cNvSpPr>
              <a:spLocks noChangeArrowheads="1"/>
            </p:cNvSpPr>
            <p:nvPr/>
          </p:nvSpPr>
          <p:spPr bwMode="auto">
            <a:xfrm>
              <a:off x="3365649" y="7883751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4" name="Oval 83"/>
            <p:cNvSpPr>
              <a:spLocks noChangeArrowheads="1"/>
            </p:cNvSpPr>
            <p:nvPr/>
          </p:nvSpPr>
          <p:spPr bwMode="auto">
            <a:xfrm>
              <a:off x="3319611" y="7883751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5" name="Oval 84"/>
            <p:cNvSpPr>
              <a:spLocks noChangeArrowheads="1"/>
            </p:cNvSpPr>
            <p:nvPr/>
          </p:nvSpPr>
          <p:spPr bwMode="auto">
            <a:xfrm>
              <a:off x="3273574" y="7883751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6" name="Oval 85"/>
            <p:cNvSpPr>
              <a:spLocks noChangeArrowheads="1"/>
            </p:cNvSpPr>
            <p:nvPr/>
          </p:nvSpPr>
          <p:spPr bwMode="auto">
            <a:xfrm>
              <a:off x="3227536" y="7883751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7" name="Oval 86"/>
            <p:cNvSpPr>
              <a:spLocks noChangeArrowheads="1"/>
            </p:cNvSpPr>
            <p:nvPr/>
          </p:nvSpPr>
          <p:spPr bwMode="auto">
            <a:xfrm>
              <a:off x="3551386" y="788375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8" name="Oval 87"/>
            <p:cNvSpPr>
              <a:spLocks noChangeArrowheads="1"/>
            </p:cNvSpPr>
            <p:nvPr/>
          </p:nvSpPr>
          <p:spPr bwMode="auto">
            <a:xfrm>
              <a:off x="3737124" y="77885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9" name="Oval 88"/>
            <p:cNvSpPr>
              <a:spLocks noChangeArrowheads="1"/>
            </p:cNvSpPr>
            <p:nvPr/>
          </p:nvSpPr>
          <p:spPr bwMode="auto">
            <a:xfrm>
              <a:off x="3691086" y="77885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" name="Oval 89"/>
            <p:cNvSpPr>
              <a:spLocks noChangeArrowheads="1"/>
            </p:cNvSpPr>
            <p:nvPr/>
          </p:nvSpPr>
          <p:spPr bwMode="auto">
            <a:xfrm>
              <a:off x="3645049" y="77885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1" name="Oval 90"/>
            <p:cNvSpPr>
              <a:spLocks noChangeArrowheads="1"/>
            </p:cNvSpPr>
            <p:nvPr/>
          </p:nvSpPr>
          <p:spPr bwMode="auto">
            <a:xfrm>
              <a:off x="3597424" y="77885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2" name="Oval 91"/>
            <p:cNvSpPr>
              <a:spLocks noChangeArrowheads="1"/>
            </p:cNvSpPr>
            <p:nvPr/>
          </p:nvSpPr>
          <p:spPr bwMode="auto">
            <a:xfrm>
              <a:off x="3505349" y="77885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3" name="Oval 92"/>
            <p:cNvSpPr>
              <a:spLocks noChangeArrowheads="1"/>
            </p:cNvSpPr>
            <p:nvPr/>
          </p:nvSpPr>
          <p:spPr bwMode="auto">
            <a:xfrm>
              <a:off x="3459311" y="77885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4" name="Oval 93"/>
            <p:cNvSpPr>
              <a:spLocks noChangeArrowheads="1"/>
            </p:cNvSpPr>
            <p:nvPr/>
          </p:nvSpPr>
          <p:spPr bwMode="auto">
            <a:xfrm>
              <a:off x="3413274" y="7788501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5" name="Oval 94"/>
            <p:cNvSpPr>
              <a:spLocks noChangeArrowheads="1"/>
            </p:cNvSpPr>
            <p:nvPr/>
          </p:nvSpPr>
          <p:spPr bwMode="auto">
            <a:xfrm>
              <a:off x="3365649" y="7788501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6" name="Oval 95"/>
            <p:cNvSpPr>
              <a:spLocks noChangeArrowheads="1"/>
            </p:cNvSpPr>
            <p:nvPr/>
          </p:nvSpPr>
          <p:spPr bwMode="auto">
            <a:xfrm>
              <a:off x="3319611" y="7788501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7" name="Oval 96"/>
            <p:cNvSpPr>
              <a:spLocks noChangeArrowheads="1"/>
            </p:cNvSpPr>
            <p:nvPr/>
          </p:nvSpPr>
          <p:spPr bwMode="auto">
            <a:xfrm>
              <a:off x="3273574" y="7788501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8" name="Oval 97"/>
            <p:cNvSpPr>
              <a:spLocks noChangeArrowheads="1"/>
            </p:cNvSpPr>
            <p:nvPr/>
          </p:nvSpPr>
          <p:spPr bwMode="auto">
            <a:xfrm>
              <a:off x="3227536" y="7788501"/>
              <a:ext cx="44450" cy="46038"/>
            </a:xfrm>
            <a:prstGeom prst="ellipse">
              <a:avLst/>
            </a:prstGeom>
            <a:solidFill>
              <a:srgbClr val="558ED5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9" name="Oval 98"/>
            <p:cNvSpPr>
              <a:spLocks noChangeArrowheads="1"/>
            </p:cNvSpPr>
            <p:nvPr/>
          </p:nvSpPr>
          <p:spPr bwMode="auto">
            <a:xfrm>
              <a:off x="3551386" y="7788501"/>
              <a:ext cx="44450" cy="46038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155" name="Straight Connector 2154"/>
          <p:cNvCxnSpPr>
            <a:stCxn id="1618" idx="3"/>
            <a:endCxn id="1288" idx="7"/>
          </p:cNvCxnSpPr>
          <p:nvPr/>
        </p:nvCxnSpPr>
        <p:spPr>
          <a:xfrm flipH="1">
            <a:off x="3265476" y="7117570"/>
            <a:ext cx="1332918" cy="804678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9" name="Straight Connector 2158"/>
          <p:cNvCxnSpPr>
            <a:stCxn id="2135" idx="4"/>
            <a:endCxn id="1027" idx="0"/>
          </p:cNvCxnSpPr>
          <p:nvPr/>
        </p:nvCxnSpPr>
        <p:spPr>
          <a:xfrm flipH="1">
            <a:off x="3259250" y="6322322"/>
            <a:ext cx="1394" cy="602728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2" name="Straight Connector 2161"/>
          <p:cNvCxnSpPr>
            <a:stCxn id="2135" idx="2"/>
            <a:endCxn id="1190" idx="3"/>
          </p:cNvCxnSpPr>
          <p:nvPr/>
        </p:nvCxnSpPr>
        <p:spPr>
          <a:xfrm flipH="1">
            <a:off x="2358431" y="6234216"/>
            <a:ext cx="814106" cy="1538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93" name="Group 2192"/>
          <p:cNvGrpSpPr/>
          <p:nvPr/>
        </p:nvGrpSpPr>
        <p:grpSpPr>
          <a:xfrm>
            <a:off x="4517149" y="2558087"/>
            <a:ext cx="288032" cy="288032"/>
            <a:chOff x="4371540" y="7838161"/>
            <a:chExt cx="288032" cy="288032"/>
          </a:xfrm>
        </p:grpSpPr>
        <p:sp>
          <p:nvSpPr>
            <p:cNvPr id="2194" name="AutoShape 2"/>
            <p:cNvSpPr>
              <a:spLocks noChangeArrowheads="1"/>
            </p:cNvSpPr>
            <p:nvPr/>
          </p:nvSpPr>
          <p:spPr bwMode="auto">
            <a:xfrm>
              <a:off x="4371540" y="7838161"/>
              <a:ext cx="288032" cy="288032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5" name="Oval 9"/>
            <p:cNvSpPr>
              <a:spLocks noChangeArrowheads="1"/>
            </p:cNvSpPr>
            <p:nvPr/>
          </p:nvSpPr>
          <p:spPr bwMode="auto">
            <a:xfrm>
              <a:off x="4586200" y="7910739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6" name="Oval 10"/>
            <p:cNvSpPr>
              <a:spLocks noChangeArrowheads="1"/>
            </p:cNvSpPr>
            <p:nvPr/>
          </p:nvSpPr>
          <p:spPr bwMode="auto">
            <a:xfrm>
              <a:off x="4538575" y="7910739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7" name="Oval 11"/>
            <p:cNvSpPr>
              <a:spLocks noChangeArrowheads="1"/>
            </p:cNvSpPr>
            <p:nvPr/>
          </p:nvSpPr>
          <p:spPr bwMode="auto">
            <a:xfrm>
              <a:off x="4492537" y="7910739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8" name="Oval 12"/>
            <p:cNvSpPr>
              <a:spLocks noChangeArrowheads="1"/>
            </p:cNvSpPr>
            <p:nvPr/>
          </p:nvSpPr>
          <p:spPr bwMode="auto">
            <a:xfrm>
              <a:off x="4446500" y="7910739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9" name="Oval 13"/>
            <p:cNvSpPr>
              <a:spLocks noChangeArrowheads="1"/>
            </p:cNvSpPr>
            <p:nvPr/>
          </p:nvSpPr>
          <p:spPr bwMode="auto">
            <a:xfrm>
              <a:off x="4400462" y="7910739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0" name="Oval 57"/>
            <p:cNvSpPr>
              <a:spLocks noChangeArrowheads="1"/>
            </p:cNvSpPr>
            <p:nvPr/>
          </p:nvSpPr>
          <p:spPr bwMode="auto">
            <a:xfrm>
              <a:off x="4586200" y="8055202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" name="Oval 58"/>
            <p:cNvSpPr>
              <a:spLocks noChangeArrowheads="1"/>
            </p:cNvSpPr>
            <p:nvPr/>
          </p:nvSpPr>
          <p:spPr bwMode="auto">
            <a:xfrm>
              <a:off x="4538575" y="8055202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" name="Oval 59"/>
            <p:cNvSpPr>
              <a:spLocks noChangeArrowheads="1"/>
            </p:cNvSpPr>
            <p:nvPr/>
          </p:nvSpPr>
          <p:spPr bwMode="auto">
            <a:xfrm>
              <a:off x="4492537" y="8055202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3" name="Oval 60"/>
            <p:cNvSpPr>
              <a:spLocks noChangeArrowheads="1"/>
            </p:cNvSpPr>
            <p:nvPr/>
          </p:nvSpPr>
          <p:spPr bwMode="auto">
            <a:xfrm>
              <a:off x="4446500" y="8055202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4" name="Oval 61"/>
            <p:cNvSpPr>
              <a:spLocks noChangeArrowheads="1"/>
            </p:cNvSpPr>
            <p:nvPr/>
          </p:nvSpPr>
          <p:spPr bwMode="auto">
            <a:xfrm>
              <a:off x="4400462" y="8055202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5" name="Oval 69"/>
            <p:cNvSpPr>
              <a:spLocks noChangeArrowheads="1"/>
            </p:cNvSpPr>
            <p:nvPr/>
          </p:nvSpPr>
          <p:spPr bwMode="auto">
            <a:xfrm>
              <a:off x="4586200" y="800757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6" name="Oval 70"/>
            <p:cNvSpPr>
              <a:spLocks noChangeArrowheads="1"/>
            </p:cNvSpPr>
            <p:nvPr/>
          </p:nvSpPr>
          <p:spPr bwMode="auto">
            <a:xfrm>
              <a:off x="4538575" y="800757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7" name="Oval 71"/>
            <p:cNvSpPr>
              <a:spLocks noChangeArrowheads="1"/>
            </p:cNvSpPr>
            <p:nvPr/>
          </p:nvSpPr>
          <p:spPr bwMode="auto">
            <a:xfrm>
              <a:off x="4492537" y="800757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8" name="Oval 72"/>
            <p:cNvSpPr>
              <a:spLocks noChangeArrowheads="1"/>
            </p:cNvSpPr>
            <p:nvPr/>
          </p:nvSpPr>
          <p:spPr bwMode="auto">
            <a:xfrm>
              <a:off x="4446500" y="800757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9" name="Oval 73"/>
            <p:cNvSpPr>
              <a:spLocks noChangeArrowheads="1"/>
            </p:cNvSpPr>
            <p:nvPr/>
          </p:nvSpPr>
          <p:spPr bwMode="auto">
            <a:xfrm>
              <a:off x="4400462" y="8007577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0" name="Oval 81"/>
            <p:cNvSpPr>
              <a:spLocks noChangeArrowheads="1"/>
            </p:cNvSpPr>
            <p:nvPr/>
          </p:nvSpPr>
          <p:spPr bwMode="auto">
            <a:xfrm>
              <a:off x="4586200" y="795836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1" name="Oval 82"/>
            <p:cNvSpPr>
              <a:spLocks noChangeArrowheads="1"/>
            </p:cNvSpPr>
            <p:nvPr/>
          </p:nvSpPr>
          <p:spPr bwMode="auto">
            <a:xfrm>
              <a:off x="4538575" y="795836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2" name="Oval 83"/>
            <p:cNvSpPr>
              <a:spLocks noChangeArrowheads="1"/>
            </p:cNvSpPr>
            <p:nvPr/>
          </p:nvSpPr>
          <p:spPr bwMode="auto">
            <a:xfrm>
              <a:off x="4492537" y="795836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3" name="Oval 84"/>
            <p:cNvSpPr>
              <a:spLocks noChangeArrowheads="1"/>
            </p:cNvSpPr>
            <p:nvPr/>
          </p:nvSpPr>
          <p:spPr bwMode="auto">
            <a:xfrm>
              <a:off x="4446500" y="795836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4" name="Oval 85"/>
            <p:cNvSpPr>
              <a:spLocks noChangeArrowheads="1"/>
            </p:cNvSpPr>
            <p:nvPr/>
          </p:nvSpPr>
          <p:spPr bwMode="auto">
            <a:xfrm>
              <a:off x="4400462" y="795836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5" name="Oval 93"/>
            <p:cNvSpPr>
              <a:spLocks noChangeArrowheads="1"/>
            </p:cNvSpPr>
            <p:nvPr/>
          </p:nvSpPr>
          <p:spPr bwMode="auto">
            <a:xfrm>
              <a:off x="4586200" y="786311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6" name="Oval 94"/>
            <p:cNvSpPr>
              <a:spLocks noChangeArrowheads="1"/>
            </p:cNvSpPr>
            <p:nvPr/>
          </p:nvSpPr>
          <p:spPr bwMode="auto">
            <a:xfrm>
              <a:off x="4538575" y="786311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7" name="Oval 95"/>
            <p:cNvSpPr>
              <a:spLocks noChangeArrowheads="1"/>
            </p:cNvSpPr>
            <p:nvPr/>
          </p:nvSpPr>
          <p:spPr bwMode="auto">
            <a:xfrm>
              <a:off x="4492537" y="786311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8" name="Oval 96"/>
            <p:cNvSpPr>
              <a:spLocks noChangeArrowheads="1"/>
            </p:cNvSpPr>
            <p:nvPr/>
          </p:nvSpPr>
          <p:spPr bwMode="auto">
            <a:xfrm>
              <a:off x="4446500" y="7863114"/>
              <a:ext cx="44450" cy="46038"/>
            </a:xfrm>
            <a:prstGeom prst="ellipse">
              <a:avLst/>
            </a:prstGeom>
            <a:solidFill>
              <a:srgbClr val="CCFFCC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9" name="Oval 97"/>
            <p:cNvSpPr>
              <a:spLocks noChangeArrowheads="1"/>
            </p:cNvSpPr>
            <p:nvPr/>
          </p:nvSpPr>
          <p:spPr bwMode="auto">
            <a:xfrm>
              <a:off x="4400462" y="7863114"/>
              <a:ext cx="44450" cy="4603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242" name="Straight Connector 2241"/>
          <p:cNvCxnSpPr>
            <a:stCxn id="2219" idx="6"/>
            <a:endCxn id="2246" idx="2"/>
          </p:cNvCxnSpPr>
          <p:nvPr/>
        </p:nvCxnSpPr>
        <p:spPr>
          <a:xfrm>
            <a:off x="4590521" y="2606059"/>
            <a:ext cx="918562" cy="95064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44" name="Group 2243"/>
          <p:cNvGrpSpPr/>
          <p:nvPr/>
        </p:nvGrpSpPr>
        <p:grpSpPr>
          <a:xfrm>
            <a:off x="5509083" y="2501098"/>
            <a:ext cx="400050" cy="400050"/>
            <a:chOff x="5374145" y="9706511"/>
            <a:chExt cx="400050" cy="400050"/>
          </a:xfrm>
        </p:grpSpPr>
        <p:sp>
          <p:nvSpPr>
            <p:cNvPr id="2245" name="Oval 222"/>
            <p:cNvSpPr>
              <a:spLocks noChangeArrowheads="1"/>
            </p:cNvSpPr>
            <p:nvPr/>
          </p:nvSpPr>
          <p:spPr bwMode="auto">
            <a:xfrm>
              <a:off x="5546705" y="9797432"/>
              <a:ext cx="45719" cy="45719"/>
            </a:xfrm>
            <a:prstGeom prst="ellipse">
              <a:avLst/>
            </a:prstGeom>
            <a:solidFill>
              <a:srgbClr val="558ED5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6" name="Oval 202"/>
            <p:cNvSpPr>
              <a:spLocks noChangeArrowheads="1"/>
            </p:cNvSpPr>
            <p:nvPr/>
          </p:nvSpPr>
          <p:spPr bwMode="auto">
            <a:xfrm>
              <a:off x="5374145" y="9706511"/>
              <a:ext cx="400050" cy="400050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7" name="Oval 203"/>
            <p:cNvSpPr>
              <a:spLocks noChangeArrowheads="1"/>
            </p:cNvSpPr>
            <p:nvPr/>
          </p:nvSpPr>
          <p:spPr bwMode="auto">
            <a:xfrm>
              <a:off x="5493208" y="9779536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8" name="Oval 204"/>
            <p:cNvSpPr>
              <a:spLocks noChangeArrowheads="1"/>
            </p:cNvSpPr>
            <p:nvPr/>
          </p:nvSpPr>
          <p:spPr bwMode="auto">
            <a:xfrm>
              <a:off x="5529720" y="9885899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9" name="Oval 205"/>
            <p:cNvSpPr>
              <a:spLocks noChangeArrowheads="1"/>
            </p:cNvSpPr>
            <p:nvPr/>
          </p:nvSpPr>
          <p:spPr bwMode="auto">
            <a:xfrm>
              <a:off x="5637670" y="9814461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0" name="Oval 206"/>
            <p:cNvSpPr>
              <a:spLocks noChangeArrowheads="1"/>
            </p:cNvSpPr>
            <p:nvPr/>
          </p:nvSpPr>
          <p:spPr bwMode="auto">
            <a:xfrm>
              <a:off x="5456695" y="9958924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1" name="Oval 207"/>
            <p:cNvSpPr>
              <a:spLocks noChangeArrowheads="1"/>
            </p:cNvSpPr>
            <p:nvPr/>
          </p:nvSpPr>
          <p:spPr bwMode="auto">
            <a:xfrm>
              <a:off x="5672595" y="9993849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2" name="Oval 208"/>
            <p:cNvSpPr>
              <a:spLocks noChangeArrowheads="1"/>
            </p:cNvSpPr>
            <p:nvPr/>
          </p:nvSpPr>
          <p:spPr bwMode="auto">
            <a:xfrm>
              <a:off x="5709108" y="9885899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" name="Oval 209"/>
            <p:cNvSpPr>
              <a:spLocks noChangeArrowheads="1"/>
            </p:cNvSpPr>
            <p:nvPr/>
          </p:nvSpPr>
          <p:spPr bwMode="auto">
            <a:xfrm>
              <a:off x="5601158" y="9743024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" name="Oval 210"/>
            <p:cNvSpPr>
              <a:spLocks noChangeArrowheads="1"/>
            </p:cNvSpPr>
            <p:nvPr/>
          </p:nvSpPr>
          <p:spPr bwMode="auto">
            <a:xfrm>
              <a:off x="5421770" y="9850974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" name="Oval 211"/>
            <p:cNvSpPr>
              <a:spLocks noChangeArrowheads="1"/>
            </p:cNvSpPr>
            <p:nvPr/>
          </p:nvSpPr>
          <p:spPr bwMode="auto">
            <a:xfrm>
              <a:off x="5493208" y="9885899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" name="Oval 212"/>
            <p:cNvSpPr>
              <a:spLocks noChangeArrowheads="1"/>
            </p:cNvSpPr>
            <p:nvPr/>
          </p:nvSpPr>
          <p:spPr bwMode="auto">
            <a:xfrm>
              <a:off x="5564645" y="10030361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" name="Oval 213"/>
            <p:cNvSpPr>
              <a:spLocks noChangeArrowheads="1"/>
            </p:cNvSpPr>
            <p:nvPr/>
          </p:nvSpPr>
          <p:spPr bwMode="auto">
            <a:xfrm>
              <a:off x="5564645" y="9814461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" name="Oval 214"/>
            <p:cNvSpPr>
              <a:spLocks noChangeArrowheads="1"/>
            </p:cNvSpPr>
            <p:nvPr/>
          </p:nvSpPr>
          <p:spPr bwMode="auto">
            <a:xfrm>
              <a:off x="5421770" y="9922411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" name="Oval 215"/>
            <p:cNvSpPr>
              <a:spLocks noChangeArrowheads="1"/>
            </p:cNvSpPr>
            <p:nvPr/>
          </p:nvSpPr>
          <p:spPr bwMode="auto">
            <a:xfrm>
              <a:off x="5493208" y="10066874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" name="Oval 216"/>
            <p:cNvSpPr>
              <a:spLocks noChangeArrowheads="1"/>
            </p:cNvSpPr>
            <p:nvPr/>
          </p:nvSpPr>
          <p:spPr bwMode="auto">
            <a:xfrm>
              <a:off x="5709108" y="9814461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1" name="Oval 217"/>
            <p:cNvSpPr>
              <a:spLocks noChangeArrowheads="1"/>
            </p:cNvSpPr>
            <p:nvPr/>
          </p:nvSpPr>
          <p:spPr bwMode="auto">
            <a:xfrm>
              <a:off x="5672595" y="9885899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2" name="Oval 218"/>
            <p:cNvSpPr>
              <a:spLocks noChangeArrowheads="1"/>
            </p:cNvSpPr>
            <p:nvPr/>
          </p:nvSpPr>
          <p:spPr bwMode="auto">
            <a:xfrm>
              <a:off x="5601158" y="9922411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" name="Oval 219"/>
            <p:cNvSpPr>
              <a:spLocks noChangeArrowheads="1"/>
            </p:cNvSpPr>
            <p:nvPr/>
          </p:nvSpPr>
          <p:spPr bwMode="auto">
            <a:xfrm>
              <a:off x="5672595" y="9958924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" name="Oval 220"/>
            <p:cNvSpPr>
              <a:spLocks noChangeArrowheads="1"/>
            </p:cNvSpPr>
            <p:nvPr/>
          </p:nvSpPr>
          <p:spPr bwMode="auto">
            <a:xfrm>
              <a:off x="5529720" y="9993849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5" name="Oval 221"/>
            <p:cNvSpPr>
              <a:spLocks noChangeArrowheads="1"/>
            </p:cNvSpPr>
            <p:nvPr/>
          </p:nvSpPr>
          <p:spPr bwMode="auto">
            <a:xfrm>
              <a:off x="5637670" y="10066874"/>
              <a:ext cx="9525" cy="9525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267" name="Straight Connector 2266"/>
          <p:cNvCxnSpPr>
            <a:stCxn id="2245" idx="4"/>
            <a:endCxn id="911" idx="0"/>
          </p:cNvCxnSpPr>
          <p:nvPr/>
        </p:nvCxnSpPr>
        <p:spPr>
          <a:xfrm flipH="1">
            <a:off x="5599422" y="2637738"/>
            <a:ext cx="105081" cy="935428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2" name="Text Box 324"/>
          <p:cNvSpPr txBox="1">
            <a:spLocks noChangeArrowheads="1"/>
          </p:cNvSpPr>
          <p:nvPr/>
        </p:nvSpPr>
        <p:spPr bwMode="auto">
          <a:xfrm>
            <a:off x="5585283" y="3017991"/>
            <a:ext cx="404809" cy="305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200" dirty="0" smtClean="0">
                <a:solidFill>
                  <a:srgbClr val="000000"/>
                </a:solidFill>
              </a:rPr>
              <a:t>x96</a:t>
            </a:r>
            <a:endParaRPr lang="en-GB" sz="1200" dirty="0">
              <a:solidFill>
                <a:srgbClr val="000000"/>
              </a:solidFill>
            </a:endParaRPr>
          </a:p>
        </p:txBody>
      </p:sp>
      <p:cxnSp>
        <p:nvCxnSpPr>
          <p:cNvPr id="2276" name="Straight Connector 2275"/>
          <p:cNvCxnSpPr>
            <a:stCxn id="31" idx="3"/>
            <a:endCxn id="206" idx="0"/>
          </p:cNvCxnSpPr>
          <p:nvPr/>
        </p:nvCxnSpPr>
        <p:spPr>
          <a:xfrm flipH="1">
            <a:off x="3268811" y="1653850"/>
            <a:ext cx="447835" cy="850732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6" name="Text Box 324"/>
          <p:cNvSpPr txBox="1">
            <a:spLocks noChangeArrowheads="1"/>
          </p:cNvSpPr>
          <p:nvPr/>
        </p:nvSpPr>
        <p:spPr bwMode="auto">
          <a:xfrm>
            <a:off x="3921088" y="7391825"/>
            <a:ext cx="1423497" cy="460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Cherry-pick QC passes</a:t>
            </a:r>
          </a:p>
          <a:p>
            <a:r>
              <a:rPr lang="en-GB" sz="1000" dirty="0" smtClean="0">
                <a:solidFill>
                  <a:srgbClr val="000000"/>
                </a:solidFill>
              </a:rPr>
              <a:t>(1-2μg DNA).</a:t>
            </a:r>
            <a:endParaRPr lang="en-GB" sz="1000" dirty="0">
              <a:solidFill>
                <a:srgbClr val="000000"/>
              </a:solidFill>
            </a:endParaRPr>
          </a:p>
        </p:txBody>
      </p:sp>
      <p:grpSp>
        <p:nvGrpSpPr>
          <p:cNvPr id="1188" name="Group 1187"/>
          <p:cNvGrpSpPr/>
          <p:nvPr/>
        </p:nvGrpSpPr>
        <p:grpSpPr>
          <a:xfrm>
            <a:off x="265783" y="7692564"/>
            <a:ext cx="2134060" cy="642732"/>
            <a:chOff x="265783" y="7711614"/>
            <a:chExt cx="2134060" cy="642732"/>
          </a:xfrm>
        </p:grpSpPr>
        <p:sp>
          <p:nvSpPr>
            <p:cNvPr id="2592" name="AutoShape 171"/>
            <p:cNvSpPr>
              <a:spLocks noChangeArrowheads="1"/>
            </p:cNvSpPr>
            <p:nvPr/>
          </p:nvSpPr>
          <p:spPr bwMode="auto">
            <a:xfrm>
              <a:off x="265783" y="7711614"/>
              <a:ext cx="2134060" cy="64273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595" name="Line 180"/>
            <p:cNvSpPr>
              <a:spLocks noChangeShapeType="1"/>
            </p:cNvSpPr>
            <p:nvPr/>
          </p:nvSpPr>
          <p:spPr bwMode="auto">
            <a:xfrm>
              <a:off x="505162" y="7882699"/>
              <a:ext cx="1704375" cy="119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6" name="Oval 181"/>
            <p:cNvSpPr>
              <a:spLocks noChangeArrowheads="1"/>
            </p:cNvSpPr>
            <p:nvPr/>
          </p:nvSpPr>
          <p:spPr bwMode="auto">
            <a:xfrm>
              <a:off x="416591" y="7838414"/>
              <a:ext cx="89767" cy="8976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294" name="Line 163"/>
            <p:cNvSpPr>
              <a:spLocks noChangeShapeType="1"/>
            </p:cNvSpPr>
            <p:nvPr/>
          </p:nvSpPr>
          <p:spPr bwMode="auto">
            <a:xfrm>
              <a:off x="511266" y="8140953"/>
              <a:ext cx="1697311" cy="11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5" name="Oval 164"/>
            <p:cNvSpPr>
              <a:spLocks noChangeArrowheads="1"/>
            </p:cNvSpPr>
            <p:nvPr/>
          </p:nvSpPr>
          <p:spPr bwMode="auto">
            <a:xfrm>
              <a:off x="423063" y="8096852"/>
              <a:ext cx="89395" cy="89395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296" name="AutoShape 165"/>
            <p:cNvSpPr>
              <a:spLocks noChangeArrowheads="1"/>
            </p:cNvSpPr>
            <p:nvPr/>
          </p:nvSpPr>
          <p:spPr bwMode="auto">
            <a:xfrm rot="5400000">
              <a:off x="1331315" y="8111155"/>
              <a:ext cx="206204" cy="6078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297" name="Rectangle 167"/>
            <p:cNvSpPr>
              <a:spLocks noChangeArrowheads="1"/>
            </p:cNvSpPr>
            <p:nvPr/>
          </p:nvSpPr>
          <p:spPr bwMode="auto">
            <a:xfrm>
              <a:off x="1510105" y="8056326"/>
              <a:ext cx="60789" cy="17044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2298" name="AutoShape 168"/>
            <p:cNvSpPr>
              <a:spLocks noChangeArrowheads="1"/>
            </p:cNvSpPr>
            <p:nvPr/>
          </p:nvSpPr>
          <p:spPr bwMode="auto">
            <a:xfrm rot="5400000">
              <a:off x="1566126" y="8111155"/>
              <a:ext cx="206204" cy="6078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299" name="Oval 2298"/>
            <p:cNvSpPr/>
            <p:nvPr/>
          </p:nvSpPr>
          <p:spPr bwMode="auto">
            <a:xfrm>
              <a:off x="659231" y="8032980"/>
              <a:ext cx="79684" cy="217139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00" name="Oval 2299"/>
            <p:cNvSpPr/>
            <p:nvPr/>
          </p:nvSpPr>
          <p:spPr bwMode="auto">
            <a:xfrm>
              <a:off x="1268849" y="8032980"/>
              <a:ext cx="79684" cy="217139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01" name="Rectangle 2300"/>
            <p:cNvSpPr/>
            <p:nvPr/>
          </p:nvSpPr>
          <p:spPr bwMode="auto">
            <a:xfrm>
              <a:off x="758499" y="8038447"/>
              <a:ext cx="490766" cy="206205"/>
            </a:xfrm>
            <a:prstGeom prst="rect">
              <a:avLst/>
            </a:prstGeom>
            <a:solidFill>
              <a:srgbClr val="46E3E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Neo</a:t>
              </a:r>
            </a:p>
          </p:txBody>
        </p:sp>
        <p:sp>
          <p:nvSpPr>
            <p:cNvPr id="2318" name="Rectangle 2317"/>
            <p:cNvSpPr/>
            <p:nvPr/>
          </p:nvSpPr>
          <p:spPr bwMode="auto">
            <a:xfrm>
              <a:off x="1247794" y="7774728"/>
              <a:ext cx="451829" cy="208785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 err="1"/>
                <a:t>B</a:t>
              </a:r>
              <a:r>
                <a:rPr lang="en-US" sz="1400" dirty="0" err="1" smtClean="0"/>
                <a:t>sd</a:t>
              </a:r>
              <a:endParaRPr lang="en-US" sz="1400" dirty="0"/>
            </a:p>
          </p:txBody>
        </p:sp>
        <p:sp>
          <p:nvSpPr>
            <p:cNvPr id="2320" name="Oval 2319"/>
            <p:cNvSpPr/>
            <p:nvPr/>
          </p:nvSpPr>
          <p:spPr bwMode="auto">
            <a:xfrm>
              <a:off x="1150311" y="7774728"/>
              <a:ext cx="79684" cy="217139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21" name="Oval 2320"/>
            <p:cNvSpPr/>
            <p:nvPr/>
          </p:nvSpPr>
          <p:spPr bwMode="auto">
            <a:xfrm>
              <a:off x="1721832" y="7774728"/>
              <a:ext cx="79684" cy="217139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189" name="Group 1188"/>
          <p:cNvGrpSpPr/>
          <p:nvPr/>
        </p:nvGrpSpPr>
        <p:grpSpPr>
          <a:xfrm>
            <a:off x="265783" y="9035628"/>
            <a:ext cx="2137080" cy="683194"/>
            <a:chOff x="265783" y="8953078"/>
            <a:chExt cx="2137080" cy="683194"/>
          </a:xfrm>
        </p:grpSpPr>
        <p:sp>
          <p:nvSpPr>
            <p:cNvPr id="3136" name="AutoShape 157"/>
            <p:cNvSpPr>
              <a:spLocks noChangeArrowheads="1"/>
            </p:cNvSpPr>
            <p:nvPr/>
          </p:nvSpPr>
          <p:spPr bwMode="auto">
            <a:xfrm>
              <a:off x="265783" y="8953078"/>
              <a:ext cx="2137080" cy="68319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137" name="Line 194"/>
            <p:cNvSpPr>
              <a:spLocks noChangeShapeType="1"/>
            </p:cNvSpPr>
            <p:nvPr/>
          </p:nvSpPr>
          <p:spPr bwMode="auto">
            <a:xfrm flipV="1">
              <a:off x="518685" y="9176014"/>
              <a:ext cx="66548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8" name="Oval 195"/>
            <p:cNvSpPr>
              <a:spLocks noChangeArrowheads="1"/>
            </p:cNvSpPr>
            <p:nvPr/>
          </p:nvSpPr>
          <p:spPr bwMode="auto">
            <a:xfrm>
              <a:off x="429990" y="9130469"/>
              <a:ext cx="89894" cy="89894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139" name="Line 201"/>
            <p:cNvSpPr>
              <a:spLocks noChangeShapeType="1"/>
            </p:cNvSpPr>
            <p:nvPr/>
          </p:nvSpPr>
          <p:spPr bwMode="auto">
            <a:xfrm>
              <a:off x="513891" y="9439704"/>
              <a:ext cx="1705588" cy="119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0" name="Oval 202"/>
            <p:cNvSpPr>
              <a:spLocks noChangeArrowheads="1"/>
            </p:cNvSpPr>
            <p:nvPr/>
          </p:nvSpPr>
          <p:spPr bwMode="auto">
            <a:xfrm>
              <a:off x="425195" y="9394158"/>
              <a:ext cx="89894" cy="89894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141" name="Line 194"/>
            <p:cNvSpPr>
              <a:spLocks noChangeShapeType="1"/>
            </p:cNvSpPr>
            <p:nvPr/>
          </p:nvSpPr>
          <p:spPr bwMode="auto">
            <a:xfrm>
              <a:off x="1699624" y="9176015"/>
              <a:ext cx="51386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2" name="AutoShape 165"/>
            <p:cNvSpPr>
              <a:spLocks noChangeArrowheads="1"/>
            </p:cNvSpPr>
            <p:nvPr/>
          </p:nvSpPr>
          <p:spPr bwMode="auto">
            <a:xfrm rot="5400000">
              <a:off x="1235440" y="9410937"/>
              <a:ext cx="207356" cy="6112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143" name="Rectangle 167"/>
            <p:cNvSpPr>
              <a:spLocks noChangeArrowheads="1"/>
            </p:cNvSpPr>
            <p:nvPr/>
          </p:nvSpPr>
          <p:spPr bwMode="auto">
            <a:xfrm>
              <a:off x="1415228" y="9357001"/>
              <a:ext cx="61128" cy="17139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3144" name="AutoShape 168"/>
            <p:cNvSpPr>
              <a:spLocks noChangeArrowheads="1"/>
            </p:cNvSpPr>
            <p:nvPr/>
          </p:nvSpPr>
          <p:spPr bwMode="auto">
            <a:xfrm rot="5400000">
              <a:off x="1471561" y="9410938"/>
              <a:ext cx="207356" cy="6112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322" name="Oval 2321"/>
            <p:cNvSpPr/>
            <p:nvPr/>
          </p:nvSpPr>
          <p:spPr bwMode="auto">
            <a:xfrm>
              <a:off x="1150311" y="9061706"/>
              <a:ext cx="79684" cy="217139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23" name="Oval 2322"/>
            <p:cNvSpPr/>
            <p:nvPr/>
          </p:nvSpPr>
          <p:spPr bwMode="auto">
            <a:xfrm>
              <a:off x="1184167" y="9324177"/>
              <a:ext cx="79684" cy="217139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116" name="Picture 1115" descr="neo_cassette_dna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829" y="6172074"/>
            <a:ext cx="4406931" cy="623349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pic>
        <p:nvPicPr>
          <p:cNvPr id="1117" name="Picture 1116" descr="bsd_cassette_dna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502" y="662883"/>
            <a:ext cx="2747783" cy="523208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sp>
        <p:nvSpPr>
          <p:cNvPr id="2337" name="Left Brace 2336"/>
          <p:cNvSpPr/>
          <p:nvPr/>
        </p:nvSpPr>
        <p:spPr>
          <a:xfrm>
            <a:off x="3416675" y="8402665"/>
            <a:ext cx="361540" cy="2011334"/>
          </a:xfrm>
          <a:prstGeom prst="leftBrace">
            <a:avLst>
              <a:gd name="adj1" fmla="val 2940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4" name="Text Box 324"/>
          <p:cNvSpPr txBox="1">
            <a:spLocks noChangeArrowheads="1"/>
          </p:cNvSpPr>
          <p:nvPr/>
        </p:nvSpPr>
        <p:spPr bwMode="auto">
          <a:xfrm>
            <a:off x="3249725" y="6500122"/>
            <a:ext cx="1185127" cy="538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one well to 10cm dish (no drugs)</a:t>
            </a:r>
            <a:endParaRPr lang="en-GB" sz="1000" dirty="0">
              <a:solidFill>
                <a:srgbClr val="0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5783" y="2989568"/>
            <a:ext cx="2134060" cy="642732"/>
            <a:chOff x="265783" y="2989568"/>
            <a:chExt cx="2134060" cy="642732"/>
          </a:xfrm>
        </p:grpSpPr>
        <p:sp>
          <p:nvSpPr>
            <p:cNvPr id="2104" name="AutoShape 171"/>
            <p:cNvSpPr>
              <a:spLocks noChangeArrowheads="1"/>
            </p:cNvSpPr>
            <p:nvPr/>
          </p:nvSpPr>
          <p:spPr bwMode="auto">
            <a:xfrm>
              <a:off x="265783" y="2989568"/>
              <a:ext cx="2134060" cy="64273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105" name="Line 180"/>
            <p:cNvSpPr>
              <a:spLocks noChangeShapeType="1"/>
            </p:cNvSpPr>
            <p:nvPr/>
          </p:nvSpPr>
          <p:spPr bwMode="auto">
            <a:xfrm>
              <a:off x="505162" y="3160653"/>
              <a:ext cx="1704375" cy="119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6" name="Oval 181"/>
            <p:cNvSpPr>
              <a:spLocks noChangeArrowheads="1"/>
            </p:cNvSpPr>
            <p:nvPr/>
          </p:nvSpPr>
          <p:spPr bwMode="auto">
            <a:xfrm>
              <a:off x="416591" y="3116368"/>
              <a:ext cx="89767" cy="8976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107" name="Line 163"/>
            <p:cNvSpPr>
              <a:spLocks noChangeShapeType="1"/>
            </p:cNvSpPr>
            <p:nvPr/>
          </p:nvSpPr>
          <p:spPr bwMode="auto">
            <a:xfrm>
              <a:off x="511266" y="3418907"/>
              <a:ext cx="1697311" cy="11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8" name="Oval 164"/>
            <p:cNvSpPr>
              <a:spLocks noChangeArrowheads="1"/>
            </p:cNvSpPr>
            <p:nvPr/>
          </p:nvSpPr>
          <p:spPr bwMode="auto">
            <a:xfrm>
              <a:off x="423063" y="3374806"/>
              <a:ext cx="89395" cy="89395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117" name="Rectangle 2116"/>
            <p:cNvSpPr/>
            <p:nvPr/>
          </p:nvSpPr>
          <p:spPr bwMode="auto">
            <a:xfrm>
              <a:off x="1247794" y="3052682"/>
              <a:ext cx="451829" cy="208785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 err="1"/>
                <a:t>B</a:t>
              </a:r>
              <a:r>
                <a:rPr lang="en-US" sz="1400" dirty="0" err="1" smtClean="0"/>
                <a:t>sd</a:t>
              </a:r>
              <a:endParaRPr lang="en-US" sz="1400" dirty="0"/>
            </a:p>
          </p:txBody>
        </p:sp>
        <p:sp>
          <p:nvSpPr>
            <p:cNvPr id="2119" name="Oval 2118"/>
            <p:cNvSpPr/>
            <p:nvPr/>
          </p:nvSpPr>
          <p:spPr bwMode="auto">
            <a:xfrm>
              <a:off x="1150311" y="3052682"/>
              <a:ext cx="79684" cy="217139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20" name="Oval 2119"/>
            <p:cNvSpPr/>
            <p:nvPr/>
          </p:nvSpPr>
          <p:spPr bwMode="auto">
            <a:xfrm>
              <a:off x="1721832" y="3052682"/>
              <a:ext cx="79684" cy="217139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121" name="Octagon 2120"/>
          <p:cNvSpPr/>
          <p:nvPr/>
        </p:nvSpPr>
        <p:spPr>
          <a:xfrm>
            <a:off x="1909998" y="7024023"/>
            <a:ext cx="417886" cy="417886"/>
          </a:xfrm>
          <a:prstGeom prst="octag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22" name="Octagon 2121"/>
          <p:cNvSpPr/>
          <p:nvPr/>
        </p:nvSpPr>
        <p:spPr>
          <a:xfrm>
            <a:off x="3909219" y="9649101"/>
            <a:ext cx="417886" cy="417886"/>
          </a:xfrm>
          <a:prstGeom prst="octag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97" name="Group 1996"/>
          <p:cNvGrpSpPr/>
          <p:nvPr/>
        </p:nvGrpSpPr>
        <p:grpSpPr>
          <a:xfrm>
            <a:off x="3151899" y="4815133"/>
            <a:ext cx="887250" cy="1713563"/>
            <a:chOff x="3124313" y="4815133"/>
            <a:chExt cx="887250" cy="1713563"/>
          </a:xfrm>
        </p:grpSpPr>
        <p:sp>
          <p:nvSpPr>
            <p:cNvPr id="1998" name="Text Box 324"/>
            <p:cNvSpPr txBox="1">
              <a:spLocks noChangeArrowheads="1"/>
            </p:cNvSpPr>
            <p:nvPr/>
          </p:nvSpPr>
          <p:spPr bwMode="auto">
            <a:xfrm>
              <a:off x="3640050" y="5993692"/>
              <a:ext cx="371513" cy="319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57347" rIns="90000" bIns="45000"/>
            <a:lstStyle/>
            <a:p>
              <a:r>
                <a:rPr lang="en-GB" sz="1600" dirty="0" smtClean="0">
                  <a:solidFill>
                    <a:srgbClr val="000000"/>
                  </a:solidFill>
                </a:rPr>
                <a:t>x2</a:t>
              </a:r>
              <a:endParaRPr lang="en-GB" sz="1600" dirty="0">
                <a:solidFill>
                  <a:srgbClr val="000000"/>
                </a:solidFill>
              </a:endParaRPr>
            </a:p>
          </p:txBody>
        </p:sp>
        <p:grpSp>
          <p:nvGrpSpPr>
            <p:cNvPr id="1999" name="Group 1998"/>
            <p:cNvGrpSpPr/>
            <p:nvPr/>
          </p:nvGrpSpPr>
          <p:grpSpPr>
            <a:xfrm>
              <a:off x="3124313" y="6115946"/>
              <a:ext cx="574675" cy="412750"/>
              <a:chOff x="3124313" y="5804791"/>
              <a:chExt cx="574675" cy="412750"/>
            </a:xfrm>
          </p:grpSpPr>
          <p:sp>
            <p:nvSpPr>
              <p:cNvPr id="2130" name="Oval 152"/>
              <p:cNvSpPr>
                <a:spLocks noChangeArrowheads="1"/>
              </p:cNvSpPr>
              <p:nvPr/>
            </p:nvSpPr>
            <p:spPr bwMode="auto">
              <a:xfrm>
                <a:off x="3502139" y="6012754"/>
                <a:ext cx="176213" cy="176213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1" name="Oval 153"/>
              <p:cNvSpPr>
                <a:spLocks noChangeArrowheads="1"/>
              </p:cNvSpPr>
              <p:nvPr/>
            </p:nvSpPr>
            <p:spPr bwMode="auto">
              <a:xfrm>
                <a:off x="3322751" y="6012754"/>
                <a:ext cx="176213" cy="176213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2" name="Oval 154"/>
              <p:cNvSpPr>
                <a:spLocks noChangeArrowheads="1"/>
              </p:cNvSpPr>
              <p:nvPr/>
            </p:nvSpPr>
            <p:spPr bwMode="auto">
              <a:xfrm>
                <a:off x="3144951" y="6012754"/>
                <a:ext cx="176213" cy="176213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3" name="Oval 155"/>
              <p:cNvSpPr>
                <a:spLocks noChangeArrowheads="1"/>
              </p:cNvSpPr>
              <p:nvPr/>
            </p:nvSpPr>
            <p:spPr bwMode="auto">
              <a:xfrm>
                <a:off x="3502139" y="5834954"/>
                <a:ext cx="176213" cy="176213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4" name="Oval 156"/>
              <p:cNvSpPr>
                <a:spLocks noChangeArrowheads="1"/>
              </p:cNvSpPr>
              <p:nvPr/>
            </p:nvSpPr>
            <p:spPr bwMode="auto">
              <a:xfrm>
                <a:off x="3322751" y="5834954"/>
                <a:ext cx="176213" cy="176213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5" name="Oval 157"/>
              <p:cNvSpPr>
                <a:spLocks noChangeArrowheads="1"/>
              </p:cNvSpPr>
              <p:nvPr/>
            </p:nvSpPr>
            <p:spPr bwMode="auto">
              <a:xfrm>
                <a:off x="3144951" y="5834954"/>
                <a:ext cx="176213" cy="176213"/>
              </a:xfrm>
              <a:prstGeom prst="ellipse">
                <a:avLst/>
              </a:prstGeom>
              <a:solidFill>
                <a:srgbClr val="558ED5"/>
              </a:solidFill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7" name="AutoShape 158"/>
              <p:cNvSpPr>
                <a:spLocks noChangeArrowheads="1"/>
              </p:cNvSpPr>
              <p:nvPr/>
            </p:nvSpPr>
            <p:spPr bwMode="auto">
              <a:xfrm>
                <a:off x="3124313" y="5804791"/>
                <a:ext cx="574675" cy="412750"/>
              </a:xfrm>
              <a:prstGeom prst="roundRect">
                <a:avLst>
                  <a:gd name="adj" fmla="val 384"/>
                </a:avLst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00" name="Group 1999"/>
            <p:cNvGrpSpPr/>
            <p:nvPr/>
          </p:nvGrpSpPr>
          <p:grpSpPr>
            <a:xfrm>
              <a:off x="3135461" y="4815133"/>
              <a:ext cx="574675" cy="412750"/>
              <a:chOff x="3135461" y="4815133"/>
              <a:chExt cx="574675" cy="412750"/>
            </a:xfrm>
          </p:grpSpPr>
          <p:sp>
            <p:nvSpPr>
              <p:cNvPr id="2020" name="AutoShape 2"/>
              <p:cNvSpPr>
                <a:spLocks noChangeArrowheads="1"/>
              </p:cNvSpPr>
              <p:nvPr/>
            </p:nvSpPr>
            <p:spPr bwMode="auto">
              <a:xfrm>
                <a:off x="3135461" y="4815133"/>
                <a:ext cx="574675" cy="412750"/>
              </a:xfrm>
              <a:prstGeom prst="roundRect">
                <a:avLst>
                  <a:gd name="adj" fmla="val 384"/>
                </a:avLst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1" name="Oval 3"/>
              <p:cNvSpPr>
                <a:spLocks noChangeArrowheads="1"/>
              </p:cNvSpPr>
              <p:nvPr/>
            </p:nvSpPr>
            <p:spPr bwMode="auto">
              <a:xfrm>
                <a:off x="3654574" y="48754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2" name="Oval 4"/>
              <p:cNvSpPr>
                <a:spLocks noChangeArrowheads="1"/>
              </p:cNvSpPr>
              <p:nvPr/>
            </p:nvSpPr>
            <p:spPr bwMode="auto">
              <a:xfrm>
                <a:off x="3608536" y="48754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3" name="Oval 5"/>
              <p:cNvSpPr>
                <a:spLocks noChangeArrowheads="1"/>
              </p:cNvSpPr>
              <p:nvPr/>
            </p:nvSpPr>
            <p:spPr bwMode="auto">
              <a:xfrm>
                <a:off x="3562499" y="48754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4" name="Oval 6"/>
              <p:cNvSpPr>
                <a:spLocks noChangeArrowheads="1"/>
              </p:cNvSpPr>
              <p:nvPr/>
            </p:nvSpPr>
            <p:spPr bwMode="auto">
              <a:xfrm>
                <a:off x="3514874" y="48754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5" name="Oval 7"/>
              <p:cNvSpPr>
                <a:spLocks noChangeArrowheads="1"/>
              </p:cNvSpPr>
              <p:nvPr/>
            </p:nvSpPr>
            <p:spPr bwMode="auto">
              <a:xfrm>
                <a:off x="3422799" y="4875458"/>
                <a:ext cx="44450" cy="46038"/>
              </a:xfrm>
              <a:prstGeom prst="ellipse">
                <a:avLst/>
              </a:prstGeom>
              <a:solidFill>
                <a:srgbClr val="558ED5"/>
              </a:solidFill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6" name="Oval 8"/>
              <p:cNvSpPr>
                <a:spLocks noChangeArrowheads="1"/>
              </p:cNvSpPr>
              <p:nvPr/>
            </p:nvSpPr>
            <p:spPr bwMode="auto">
              <a:xfrm>
                <a:off x="3376761" y="48754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7" name="Oval 9"/>
              <p:cNvSpPr>
                <a:spLocks noChangeArrowheads="1"/>
              </p:cNvSpPr>
              <p:nvPr/>
            </p:nvSpPr>
            <p:spPr bwMode="auto">
              <a:xfrm>
                <a:off x="3330724" y="48754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8" name="Oval 10"/>
              <p:cNvSpPr>
                <a:spLocks noChangeArrowheads="1"/>
              </p:cNvSpPr>
              <p:nvPr/>
            </p:nvSpPr>
            <p:spPr bwMode="auto">
              <a:xfrm>
                <a:off x="3283099" y="48754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9" name="Oval 11"/>
              <p:cNvSpPr>
                <a:spLocks noChangeArrowheads="1"/>
              </p:cNvSpPr>
              <p:nvPr/>
            </p:nvSpPr>
            <p:spPr bwMode="auto">
              <a:xfrm>
                <a:off x="3237061" y="48754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0" name="Oval 12"/>
              <p:cNvSpPr>
                <a:spLocks noChangeArrowheads="1"/>
              </p:cNvSpPr>
              <p:nvPr/>
            </p:nvSpPr>
            <p:spPr bwMode="auto">
              <a:xfrm>
                <a:off x="3191024" y="48754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1" name="Oval 13"/>
              <p:cNvSpPr>
                <a:spLocks noChangeArrowheads="1"/>
              </p:cNvSpPr>
              <p:nvPr/>
            </p:nvSpPr>
            <p:spPr bwMode="auto">
              <a:xfrm>
                <a:off x="3144986" y="48754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2" name="Oval 14"/>
              <p:cNvSpPr>
                <a:spLocks noChangeArrowheads="1"/>
              </p:cNvSpPr>
              <p:nvPr/>
            </p:nvSpPr>
            <p:spPr bwMode="auto">
              <a:xfrm>
                <a:off x="3468836" y="48754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3" name="Oval 15"/>
              <p:cNvSpPr>
                <a:spLocks noChangeArrowheads="1"/>
              </p:cNvSpPr>
              <p:nvPr/>
            </p:nvSpPr>
            <p:spPr bwMode="auto">
              <a:xfrm>
                <a:off x="3654574" y="51643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4" name="Oval 16"/>
              <p:cNvSpPr>
                <a:spLocks noChangeArrowheads="1"/>
              </p:cNvSpPr>
              <p:nvPr/>
            </p:nvSpPr>
            <p:spPr bwMode="auto">
              <a:xfrm>
                <a:off x="3608536" y="51643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5" name="Oval 17"/>
              <p:cNvSpPr>
                <a:spLocks noChangeArrowheads="1"/>
              </p:cNvSpPr>
              <p:nvPr/>
            </p:nvSpPr>
            <p:spPr bwMode="auto">
              <a:xfrm>
                <a:off x="3562499" y="51643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6" name="Oval 18"/>
              <p:cNvSpPr>
                <a:spLocks noChangeArrowheads="1"/>
              </p:cNvSpPr>
              <p:nvPr/>
            </p:nvSpPr>
            <p:spPr bwMode="auto">
              <a:xfrm>
                <a:off x="3514874" y="51643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7" name="Oval 19"/>
              <p:cNvSpPr>
                <a:spLocks noChangeArrowheads="1"/>
              </p:cNvSpPr>
              <p:nvPr/>
            </p:nvSpPr>
            <p:spPr bwMode="auto">
              <a:xfrm>
                <a:off x="3422799" y="51643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8" name="Oval 20"/>
              <p:cNvSpPr>
                <a:spLocks noChangeArrowheads="1"/>
              </p:cNvSpPr>
              <p:nvPr/>
            </p:nvSpPr>
            <p:spPr bwMode="auto">
              <a:xfrm>
                <a:off x="3376761" y="51643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9" name="Oval 21"/>
              <p:cNvSpPr>
                <a:spLocks noChangeArrowheads="1"/>
              </p:cNvSpPr>
              <p:nvPr/>
            </p:nvSpPr>
            <p:spPr bwMode="auto">
              <a:xfrm>
                <a:off x="3330724" y="51643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0" name="Oval 22"/>
              <p:cNvSpPr>
                <a:spLocks noChangeArrowheads="1"/>
              </p:cNvSpPr>
              <p:nvPr/>
            </p:nvSpPr>
            <p:spPr bwMode="auto">
              <a:xfrm>
                <a:off x="3283099" y="51643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1" name="Oval 23"/>
              <p:cNvSpPr>
                <a:spLocks noChangeArrowheads="1"/>
              </p:cNvSpPr>
              <p:nvPr/>
            </p:nvSpPr>
            <p:spPr bwMode="auto">
              <a:xfrm>
                <a:off x="3237061" y="51643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2" name="Oval 24"/>
              <p:cNvSpPr>
                <a:spLocks noChangeArrowheads="1"/>
              </p:cNvSpPr>
              <p:nvPr/>
            </p:nvSpPr>
            <p:spPr bwMode="auto">
              <a:xfrm>
                <a:off x="3191024" y="51643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3" name="Oval 25"/>
              <p:cNvSpPr>
                <a:spLocks noChangeArrowheads="1"/>
              </p:cNvSpPr>
              <p:nvPr/>
            </p:nvSpPr>
            <p:spPr bwMode="auto">
              <a:xfrm>
                <a:off x="3144986" y="51643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4" name="Oval 26"/>
              <p:cNvSpPr>
                <a:spLocks noChangeArrowheads="1"/>
              </p:cNvSpPr>
              <p:nvPr/>
            </p:nvSpPr>
            <p:spPr bwMode="auto">
              <a:xfrm>
                <a:off x="3468836" y="51643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5" name="Oval 27"/>
              <p:cNvSpPr>
                <a:spLocks noChangeArrowheads="1"/>
              </p:cNvSpPr>
              <p:nvPr/>
            </p:nvSpPr>
            <p:spPr bwMode="auto">
              <a:xfrm>
                <a:off x="3654574" y="51167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6" name="Oval 28"/>
              <p:cNvSpPr>
                <a:spLocks noChangeArrowheads="1"/>
              </p:cNvSpPr>
              <p:nvPr/>
            </p:nvSpPr>
            <p:spPr bwMode="auto">
              <a:xfrm>
                <a:off x="3608536" y="51167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7" name="Oval 29"/>
              <p:cNvSpPr>
                <a:spLocks noChangeArrowheads="1"/>
              </p:cNvSpPr>
              <p:nvPr/>
            </p:nvSpPr>
            <p:spPr bwMode="auto">
              <a:xfrm>
                <a:off x="3562499" y="51167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8" name="Oval 30"/>
              <p:cNvSpPr>
                <a:spLocks noChangeArrowheads="1"/>
              </p:cNvSpPr>
              <p:nvPr/>
            </p:nvSpPr>
            <p:spPr bwMode="auto">
              <a:xfrm>
                <a:off x="3514874" y="5116758"/>
                <a:ext cx="44450" cy="46038"/>
              </a:xfrm>
              <a:prstGeom prst="ellipse">
                <a:avLst/>
              </a:prstGeom>
              <a:solidFill>
                <a:srgbClr val="558ED5"/>
              </a:solidFill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" name="Oval 31"/>
              <p:cNvSpPr>
                <a:spLocks noChangeArrowheads="1"/>
              </p:cNvSpPr>
              <p:nvPr/>
            </p:nvSpPr>
            <p:spPr bwMode="auto">
              <a:xfrm>
                <a:off x="3422799" y="51167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" name="Oval 32"/>
              <p:cNvSpPr>
                <a:spLocks noChangeArrowheads="1"/>
              </p:cNvSpPr>
              <p:nvPr/>
            </p:nvSpPr>
            <p:spPr bwMode="auto">
              <a:xfrm>
                <a:off x="3376761" y="51167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" name="Oval 33"/>
              <p:cNvSpPr>
                <a:spLocks noChangeArrowheads="1"/>
              </p:cNvSpPr>
              <p:nvPr/>
            </p:nvSpPr>
            <p:spPr bwMode="auto">
              <a:xfrm>
                <a:off x="3330724" y="51167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" name="Oval 34"/>
              <p:cNvSpPr>
                <a:spLocks noChangeArrowheads="1"/>
              </p:cNvSpPr>
              <p:nvPr/>
            </p:nvSpPr>
            <p:spPr bwMode="auto">
              <a:xfrm>
                <a:off x="3283099" y="51167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" name="Oval 35"/>
              <p:cNvSpPr>
                <a:spLocks noChangeArrowheads="1"/>
              </p:cNvSpPr>
              <p:nvPr/>
            </p:nvSpPr>
            <p:spPr bwMode="auto">
              <a:xfrm>
                <a:off x="3237061" y="51167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" name="Oval 36"/>
              <p:cNvSpPr>
                <a:spLocks noChangeArrowheads="1"/>
              </p:cNvSpPr>
              <p:nvPr/>
            </p:nvSpPr>
            <p:spPr bwMode="auto">
              <a:xfrm>
                <a:off x="3191024" y="5116758"/>
                <a:ext cx="44450" cy="46038"/>
              </a:xfrm>
              <a:prstGeom prst="ellipse">
                <a:avLst/>
              </a:prstGeom>
              <a:solidFill>
                <a:srgbClr val="558ED5"/>
              </a:solidFill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5" name="Oval 37"/>
              <p:cNvSpPr>
                <a:spLocks noChangeArrowheads="1"/>
              </p:cNvSpPr>
              <p:nvPr/>
            </p:nvSpPr>
            <p:spPr bwMode="auto">
              <a:xfrm>
                <a:off x="3144986" y="51167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6" name="Oval 38"/>
              <p:cNvSpPr>
                <a:spLocks noChangeArrowheads="1"/>
              </p:cNvSpPr>
              <p:nvPr/>
            </p:nvSpPr>
            <p:spPr bwMode="auto">
              <a:xfrm>
                <a:off x="3468836" y="5116758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7" name="Oval 39"/>
              <p:cNvSpPr>
                <a:spLocks noChangeArrowheads="1"/>
              </p:cNvSpPr>
              <p:nvPr/>
            </p:nvSpPr>
            <p:spPr bwMode="auto">
              <a:xfrm>
                <a:off x="3654574" y="50691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8" name="Oval 40"/>
              <p:cNvSpPr>
                <a:spLocks noChangeArrowheads="1"/>
              </p:cNvSpPr>
              <p:nvPr/>
            </p:nvSpPr>
            <p:spPr bwMode="auto">
              <a:xfrm>
                <a:off x="3608536" y="50691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9" name="Oval 41"/>
              <p:cNvSpPr>
                <a:spLocks noChangeArrowheads="1"/>
              </p:cNvSpPr>
              <p:nvPr/>
            </p:nvSpPr>
            <p:spPr bwMode="auto">
              <a:xfrm>
                <a:off x="3562499" y="50691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" name="Oval 42"/>
              <p:cNvSpPr>
                <a:spLocks noChangeArrowheads="1"/>
              </p:cNvSpPr>
              <p:nvPr/>
            </p:nvSpPr>
            <p:spPr bwMode="auto">
              <a:xfrm>
                <a:off x="3514874" y="50691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" name="Oval 43"/>
              <p:cNvSpPr>
                <a:spLocks noChangeArrowheads="1"/>
              </p:cNvSpPr>
              <p:nvPr/>
            </p:nvSpPr>
            <p:spPr bwMode="auto">
              <a:xfrm>
                <a:off x="3422799" y="50691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" name="Oval 44"/>
              <p:cNvSpPr>
                <a:spLocks noChangeArrowheads="1"/>
              </p:cNvSpPr>
              <p:nvPr/>
            </p:nvSpPr>
            <p:spPr bwMode="auto">
              <a:xfrm>
                <a:off x="3376761" y="50691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" name="Oval 45"/>
              <p:cNvSpPr>
                <a:spLocks noChangeArrowheads="1"/>
              </p:cNvSpPr>
              <p:nvPr/>
            </p:nvSpPr>
            <p:spPr bwMode="auto">
              <a:xfrm>
                <a:off x="3330724" y="50691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4" name="Oval 46"/>
              <p:cNvSpPr>
                <a:spLocks noChangeArrowheads="1"/>
              </p:cNvSpPr>
              <p:nvPr/>
            </p:nvSpPr>
            <p:spPr bwMode="auto">
              <a:xfrm>
                <a:off x="3283099" y="50691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" name="Oval 47"/>
              <p:cNvSpPr>
                <a:spLocks noChangeArrowheads="1"/>
              </p:cNvSpPr>
              <p:nvPr/>
            </p:nvSpPr>
            <p:spPr bwMode="auto">
              <a:xfrm>
                <a:off x="3237061" y="50691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6" name="Oval 48"/>
              <p:cNvSpPr>
                <a:spLocks noChangeArrowheads="1"/>
              </p:cNvSpPr>
              <p:nvPr/>
            </p:nvSpPr>
            <p:spPr bwMode="auto">
              <a:xfrm>
                <a:off x="3191024" y="50691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" name="Oval 49"/>
              <p:cNvSpPr>
                <a:spLocks noChangeArrowheads="1"/>
              </p:cNvSpPr>
              <p:nvPr/>
            </p:nvSpPr>
            <p:spPr bwMode="auto">
              <a:xfrm>
                <a:off x="3144986" y="50691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8" name="Oval 50"/>
              <p:cNvSpPr>
                <a:spLocks noChangeArrowheads="1"/>
              </p:cNvSpPr>
              <p:nvPr/>
            </p:nvSpPr>
            <p:spPr bwMode="auto">
              <a:xfrm>
                <a:off x="3468836" y="50691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9" name="Oval 51"/>
              <p:cNvSpPr>
                <a:spLocks noChangeArrowheads="1"/>
              </p:cNvSpPr>
              <p:nvPr/>
            </p:nvSpPr>
            <p:spPr bwMode="auto">
              <a:xfrm>
                <a:off x="3654574" y="5019921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" name="Oval 52"/>
              <p:cNvSpPr>
                <a:spLocks noChangeArrowheads="1"/>
              </p:cNvSpPr>
              <p:nvPr/>
            </p:nvSpPr>
            <p:spPr bwMode="auto">
              <a:xfrm>
                <a:off x="3608536" y="5019921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1" name="Oval 53"/>
              <p:cNvSpPr>
                <a:spLocks noChangeArrowheads="1"/>
              </p:cNvSpPr>
              <p:nvPr/>
            </p:nvSpPr>
            <p:spPr bwMode="auto">
              <a:xfrm>
                <a:off x="3562499" y="5019921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" name="Oval 54"/>
              <p:cNvSpPr>
                <a:spLocks noChangeArrowheads="1"/>
              </p:cNvSpPr>
              <p:nvPr/>
            </p:nvSpPr>
            <p:spPr bwMode="auto">
              <a:xfrm>
                <a:off x="3514874" y="5019921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3" name="Oval 55"/>
              <p:cNvSpPr>
                <a:spLocks noChangeArrowheads="1"/>
              </p:cNvSpPr>
              <p:nvPr/>
            </p:nvSpPr>
            <p:spPr bwMode="auto">
              <a:xfrm>
                <a:off x="3422799" y="5019921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4" name="Oval 56"/>
              <p:cNvSpPr>
                <a:spLocks noChangeArrowheads="1"/>
              </p:cNvSpPr>
              <p:nvPr/>
            </p:nvSpPr>
            <p:spPr bwMode="auto">
              <a:xfrm>
                <a:off x="3376761" y="5019921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5" name="Oval 57"/>
              <p:cNvSpPr>
                <a:spLocks noChangeArrowheads="1"/>
              </p:cNvSpPr>
              <p:nvPr/>
            </p:nvSpPr>
            <p:spPr bwMode="auto">
              <a:xfrm>
                <a:off x="3330724" y="5019921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6" name="Oval 58"/>
              <p:cNvSpPr>
                <a:spLocks noChangeArrowheads="1"/>
              </p:cNvSpPr>
              <p:nvPr/>
            </p:nvSpPr>
            <p:spPr bwMode="auto">
              <a:xfrm>
                <a:off x="3283099" y="5019921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7" name="Oval 59"/>
              <p:cNvSpPr>
                <a:spLocks noChangeArrowheads="1"/>
              </p:cNvSpPr>
              <p:nvPr/>
            </p:nvSpPr>
            <p:spPr bwMode="auto">
              <a:xfrm>
                <a:off x="3237061" y="5019921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8" name="Oval 60"/>
              <p:cNvSpPr>
                <a:spLocks noChangeArrowheads="1"/>
              </p:cNvSpPr>
              <p:nvPr/>
            </p:nvSpPr>
            <p:spPr bwMode="auto">
              <a:xfrm>
                <a:off x="3191024" y="5019921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9" name="Oval 61"/>
              <p:cNvSpPr>
                <a:spLocks noChangeArrowheads="1"/>
              </p:cNvSpPr>
              <p:nvPr/>
            </p:nvSpPr>
            <p:spPr bwMode="auto">
              <a:xfrm>
                <a:off x="3144986" y="5019921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0" name="Oval 62"/>
              <p:cNvSpPr>
                <a:spLocks noChangeArrowheads="1"/>
              </p:cNvSpPr>
              <p:nvPr/>
            </p:nvSpPr>
            <p:spPr bwMode="auto">
              <a:xfrm>
                <a:off x="3468836" y="5019921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1" name="Oval 63"/>
              <p:cNvSpPr>
                <a:spLocks noChangeArrowheads="1"/>
              </p:cNvSpPr>
              <p:nvPr/>
            </p:nvSpPr>
            <p:spPr bwMode="auto">
              <a:xfrm>
                <a:off x="3654574" y="4972296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2" name="Oval 64"/>
              <p:cNvSpPr>
                <a:spLocks noChangeArrowheads="1"/>
              </p:cNvSpPr>
              <p:nvPr/>
            </p:nvSpPr>
            <p:spPr bwMode="auto">
              <a:xfrm>
                <a:off x="3608536" y="4972296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3" name="Oval 65"/>
              <p:cNvSpPr>
                <a:spLocks noChangeArrowheads="1"/>
              </p:cNvSpPr>
              <p:nvPr/>
            </p:nvSpPr>
            <p:spPr bwMode="auto">
              <a:xfrm>
                <a:off x="3562499" y="4972296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4" name="Oval 66"/>
              <p:cNvSpPr>
                <a:spLocks noChangeArrowheads="1"/>
              </p:cNvSpPr>
              <p:nvPr/>
            </p:nvSpPr>
            <p:spPr bwMode="auto">
              <a:xfrm>
                <a:off x="3514874" y="4972296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5" name="Oval 67"/>
              <p:cNvSpPr>
                <a:spLocks noChangeArrowheads="1"/>
              </p:cNvSpPr>
              <p:nvPr/>
            </p:nvSpPr>
            <p:spPr bwMode="auto">
              <a:xfrm>
                <a:off x="3422799" y="4972296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6" name="Oval 68"/>
              <p:cNvSpPr>
                <a:spLocks noChangeArrowheads="1"/>
              </p:cNvSpPr>
              <p:nvPr/>
            </p:nvSpPr>
            <p:spPr bwMode="auto">
              <a:xfrm>
                <a:off x="3376761" y="4972296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7" name="Oval 69"/>
              <p:cNvSpPr>
                <a:spLocks noChangeArrowheads="1"/>
              </p:cNvSpPr>
              <p:nvPr/>
            </p:nvSpPr>
            <p:spPr bwMode="auto">
              <a:xfrm>
                <a:off x="3330724" y="4972296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8" name="Oval 70"/>
              <p:cNvSpPr>
                <a:spLocks noChangeArrowheads="1"/>
              </p:cNvSpPr>
              <p:nvPr/>
            </p:nvSpPr>
            <p:spPr bwMode="auto">
              <a:xfrm>
                <a:off x="3283099" y="4972296"/>
                <a:ext cx="44450" cy="4603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9" name="Oval 71"/>
              <p:cNvSpPr>
                <a:spLocks noChangeArrowheads="1"/>
              </p:cNvSpPr>
              <p:nvPr/>
            </p:nvSpPr>
            <p:spPr bwMode="auto">
              <a:xfrm>
                <a:off x="3237061" y="4972296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0" name="Oval 72"/>
              <p:cNvSpPr>
                <a:spLocks noChangeArrowheads="1"/>
              </p:cNvSpPr>
              <p:nvPr/>
            </p:nvSpPr>
            <p:spPr bwMode="auto">
              <a:xfrm>
                <a:off x="3191024" y="4972296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1" name="Oval 73"/>
              <p:cNvSpPr>
                <a:spLocks noChangeArrowheads="1"/>
              </p:cNvSpPr>
              <p:nvPr/>
            </p:nvSpPr>
            <p:spPr bwMode="auto">
              <a:xfrm>
                <a:off x="3144986" y="4972296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2" name="Oval 74"/>
              <p:cNvSpPr>
                <a:spLocks noChangeArrowheads="1"/>
              </p:cNvSpPr>
              <p:nvPr/>
            </p:nvSpPr>
            <p:spPr bwMode="auto">
              <a:xfrm>
                <a:off x="3468836" y="4972296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3" name="Oval 75"/>
              <p:cNvSpPr>
                <a:spLocks noChangeArrowheads="1"/>
              </p:cNvSpPr>
              <p:nvPr/>
            </p:nvSpPr>
            <p:spPr bwMode="auto">
              <a:xfrm>
                <a:off x="3654574" y="49230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4" name="Oval 76"/>
              <p:cNvSpPr>
                <a:spLocks noChangeArrowheads="1"/>
              </p:cNvSpPr>
              <p:nvPr/>
            </p:nvSpPr>
            <p:spPr bwMode="auto">
              <a:xfrm>
                <a:off x="3608536" y="49230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5" name="Oval 77"/>
              <p:cNvSpPr>
                <a:spLocks noChangeArrowheads="1"/>
              </p:cNvSpPr>
              <p:nvPr/>
            </p:nvSpPr>
            <p:spPr bwMode="auto">
              <a:xfrm>
                <a:off x="3562499" y="49230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6" name="Oval 78"/>
              <p:cNvSpPr>
                <a:spLocks noChangeArrowheads="1"/>
              </p:cNvSpPr>
              <p:nvPr/>
            </p:nvSpPr>
            <p:spPr bwMode="auto">
              <a:xfrm>
                <a:off x="3514874" y="49230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7" name="Oval 79"/>
              <p:cNvSpPr>
                <a:spLocks noChangeArrowheads="1"/>
              </p:cNvSpPr>
              <p:nvPr/>
            </p:nvSpPr>
            <p:spPr bwMode="auto">
              <a:xfrm>
                <a:off x="3422799" y="49230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8" name="Oval 80"/>
              <p:cNvSpPr>
                <a:spLocks noChangeArrowheads="1"/>
              </p:cNvSpPr>
              <p:nvPr/>
            </p:nvSpPr>
            <p:spPr bwMode="auto">
              <a:xfrm>
                <a:off x="3376761" y="49230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9" name="Oval 81"/>
              <p:cNvSpPr>
                <a:spLocks noChangeArrowheads="1"/>
              </p:cNvSpPr>
              <p:nvPr/>
            </p:nvSpPr>
            <p:spPr bwMode="auto">
              <a:xfrm>
                <a:off x="3330724" y="49230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0" name="Oval 82"/>
              <p:cNvSpPr>
                <a:spLocks noChangeArrowheads="1"/>
              </p:cNvSpPr>
              <p:nvPr/>
            </p:nvSpPr>
            <p:spPr bwMode="auto">
              <a:xfrm>
                <a:off x="3283099" y="49230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1" name="Oval 83"/>
              <p:cNvSpPr>
                <a:spLocks noChangeArrowheads="1"/>
              </p:cNvSpPr>
              <p:nvPr/>
            </p:nvSpPr>
            <p:spPr bwMode="auto">
              <a:xfrm>
                <a:off x="3237061" y="49230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2" name="Oval 84"/>
              <p:cNvSpPr>
                <a:spLocks noChangeArrowheads="1"/>
              </p:cNvSpPr>
              <p:nvPr/>
            </p:nvSpPr>
            <p:spPr bwMode="auto">
              <a:xfrm>
                <a:off x="3191024" y="49230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3" name="Oval 85"/>
              <p:cNvSpPr>
                <a:spLocks noChangeArrowheads="1"/>
              </p:cNvSpPr>
              <p:nvPr/>
            </p:nvSpPr>
            <p:spPr bwMode="auto">
              <a:xfrm>
                <a:off x="3144986" y="49230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" name="Oval 86"/>
              <p:cNvSpPr>
                <a:spLocks noChangeArrowheads="1"/>
              </p:cNvSpPr>
              <p:nvPr/>
            </p:nvSpPr>
            <p:spPr bwMode="auto">
              <a:xfrm>
                <a:off x="3468836" y="492308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0" name="Oval 87"/>
              <p:cNvSpPr>
                <a:spLocks noChangeArrowheads="1"/>
              </p:cNvSpPr>
              <p:nvPr/>
            </p:nvSpPr>
            <p:spPr bwMode="auto">
              <a:xfrm>
                <a:off x="3654574" y="48278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1" name="Oval 88"/>
              <p:cNvSpPr>
                <a:spLocks noChangeArrowheads="1"/>
              </p:cNvSpPr>
              <p:nvPr/>
            </p:nvSpPr>
            <p:spPr bwMode="auto">
              <a:xfrm>
                <a:off x="3608536" y="48278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3" name="Oval 89"/>
              <p:cNvSpPr>
                <a:spLocks noChangeArrowheads="1"/>
              </p:cNvSpPr>
              <p:nvPr/>
            </p:nvSpPr>
            <p:spPr bwMode="auto">
              <a:xfrm>
                <a:off x="3562499" y="48278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4" name="Oval 90"/>
              <p:cNvSpPr>
                <a:spLocks noChangeArrowheads="1"/>
              </p:cNvSpPr>
              <p:nvPr/>
            </p:nvSpPr>
            <p:spPr bwMode="auto">
              <a:xfrm>
                <a:off x="3514874" y="48278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6" name="Oval 91"/>
              <p:cNvSpPr>
                <a:spLocks noChangeArrowheads="1"/>
              </p:cNvSpPr>
              <p:nvPr/>
            </p:nvSpPr>
            <p:spPr bwMode="auto">
              <a:xfrm>
                <a:off x="3422799" y="48278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3" name="Oval 92"/>
              <p:cNvSpPr>
                <a:spLocks noChangeArrowheads="1"/>
              </p:cNvSpPr>
              <p:nvPr/>
            </p:nvSpPr>
            <p:spPr bwMode="auto">
              <a:xfrm>
                <a:off x="3376761" y="48278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4" name="Oval 93"/>
              <p:cNvSpPr>
                <a:spLocks noChangeArrowheads="1"/>
              </p:cNvSpPr>
              <p:nvPr/>
            </p:nvSpPr>
            <p:spPr bwMode="auto">
              <a:xfrm>
                <a:off x="3330724" y="48278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5" name="Oval 94"/>
              <p:cNvSpPr>
                <a:spLocks noChangeArrowheads="1"/>
              </p:cNvSpPr>
              <p:nvPr/>
            </p:nvSpPr>
            <p:spPr bwMode="auto">
              <a:xfrm>
                <a:off x="3283099" y="48278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6" name="Oval 95"/>
              <p:cNvSpPr>
                <a:spLocks noChangeArrowheads="1"/>
              </p:cNvSpPr>
              <p:nvPr/>
            </p:nvSpPr>
            <p:spPr bwMode="auto">
              <a:xfrm>
                <a:off x="3237061" y="48278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7" name="Oval 96"/>
              <p:cNvSpPr>
                <a:spLocks noChangeArrowheads="1"/>
              </p:cNvSpPr>
              <p:nvPr/>
            </p:nvSpPr>
            <p:spPr bwMode="auto">
              <a:xfrm>
                <a:off x="3191024" y="48278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8" name="Oval 97"/>
              <p:cNvSpPr>
                <a:spLocks noChangeArrowheads="1"/>
              </p:cNvSpPr>
              <p:nvPr/>
            </p:nvSpPr>
            <p:spPr bwMode="auto">
              <a:xfrm>
                <a:off x="3144986" y="48278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9" name="Oval 98"/>
              <p:cNvSpPr>
                <a:spLocks noChangeArrowheads="1"/>
              </p:cNvSpPr>
              <p:nvPr/>
            </p:nvSpPr>
            <p:spPr bwMode="auto">
              <a:xfrm>
                <a:off x="3468836" y="4827833"/>
                <a:ext cx="44450" cy="4603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001" name="Straight Connector 2000"/>
            <p:cNvCxnSpPr>
              <a:stCxn id="2054" idx="4"/>
              <a:endCxn id="2018" idx="0"/>
            </p:cNvCxnSpPr>
            <p:nvPr/>
          </p:nvCxnSpPr>
          <p:spPr>
            <a:xfrm>
              <a:off x="3213249" y="5162796"/>
              <a:ext cx="3969" cy="309172"/>
            </a:xfrm>
            <a:prstGeom prst="line">
              <a:avLst/>
            </a:prstGeom>
            <a:ln w="9525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02" name="Straight Connector 2001"/>
            <p:cNvCxnSpPr>
              <a:stCxn id="2088" idx="4"/>
              <a:endCxn id="2018" idx="0"/>
            </p:cNvCxnSpPr>
            <p:nvPr/>
          </p:nvCxnSpPr>
          <p:spPr>
            <a:xfrm flipH="1">
              <a:off x="3217218" y="5018334"/>
              <a:ext cx="88106" cy="453634"/>
            </a:xfrm>
            <a:prstGeom prst="line">
              <a:avLst/>
            </a:prstGeom>
            <a:ln w="9525" cmpd="sng">
              <a:headEnd type="none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03" name="Straight Connector 2002"/>
            <p:cNvCxnSpPr>
              <a:stCxn id="2025" idx="4"/>
              <a:endCxn id="2018" idx="0"/>
            </p:cNvCxnSpPr>
            <p:nvPr/>
          </p:nvCxnSpPr>
          <p:spPr>
            <a:xfrm flipH="1">
              <a:off x="3217218" y="4921496"/>
              <a:ext cx="227806" cy="550472"/>
            </a:xfrm>
            <a:prstGeom prst="line">
              <a:avLst/>
            </a:prstGeom>
            <a:ln w="9525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04" name="Straight Connector 2003"/>
            <p:cNvCxnSpPr>
              <a:stCxn id="2048" idx="4"/>
              <a:endCxn id="2018" idx="0"/>
            </p:cNvCxnSpPr>
            <p:nvPr/>
          </p:nvCxnSpPr>
          <p:spPr>
            <a:xfrm flipH="1">
              <a:off x="3217218" y="5162796"/>
              <a:ext cx="319881" cy="309172"/>
            </a:xfrm>
            <a:prstGeom prst="line">
              <a:avLst/>
            </a:prstGeom>
            <a:ln w="9525" cmpd="sng">
              <a:headEnd type="none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005" name="Group 2004"/>
            <p:cNvGrpSpPr/>
            <p:nvPr/>
          </p:nvGrpSpPr>
          <p:grpSpPr>
            <a:xfrm>
              <a:off x="3125936" y="5460855"/>
              <a:ext cx="574675" cy="412750"/>
              <a:chOff x="2211161" y="5235366"/>
              <a:chExt cx="574675" cy="412750"/>
            </a:xfrm>
          </p:grpSpPr>
          <p:sp>
            <p:nvSpPr>
              <p:cNvPr id="2007" name="Oval 161"/>
              <p:cNvSpPr>
                <a:spLocks noChangeArrowheads="1"/>
              </p:cNvSpPr>
              <p:nvPr/>
            </p:nvSpPr>
            <p:spPr bwMode="auto">
              <a:xfrm>
                <a:off x="2628674" y="5378242"/>
                <a:ext cx="128588" cy="12858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8" name="Oval 162"/>
              <p:cNvSpPr>
                <a:spLocks noChangeArrowheads="1"/>
              </p:cNvSpPr>
              <p:nvPr/>
            </p:nvSpPr>
            <p:spPr bwMode="auto">
              <a:xfrm>
                <a:off x="2498499" y="5378242"/>
                <a:ext cx="128588" cy="12858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9" name="Oval 163"/>
              <p:cNvSpPr>
                <a:spLocks noChangeArrowheads="1"/>
              </p:cNvSpPr>
              <p:nvPr/>
            </p:nvSpPr>
            <p:spPr bwMode="auto">
              <a:xfrm>
                <a:off x="2368324" y="5378242"/>
                <a:ext cx="128588" cy="12858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0" name="Oval 164"/>
              <p:cNvSpPr>
                <a:spLocks noChangeArrowheads="1"/>
              </p:cNvSpPr>
              <p:nvPr/>
            </p:nvSpPr>
            <p:spPr bwMode="auto">
              <a:xfrm>
                <a:off x="2238149" y="5378242"/>
                <a:ext cx="128588" cy="12858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1" name="Oval 165"/>
              <p:cNvSpPr>
                <a:spLocks noChangeArrowheads="1"/>
              </p:cNvSpPr>
              <p:nvPr/>
            </p:nvSpPr>
            <p:spPr bwMode="auto">
              <a:xfrm>
                <a:off x="2628674" y="5508417"/>
                <a:ext cx="128588" cy="12858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2" name="Oval 166"/>
              <p:cNvSpPr>
                <a:spLocks noChangeArrowheads="1"/>
              </p:cNvSpPr>
              <p:nvPr/>
            </p:nvSpPr>
            <p:spPr bwMode="auto">
              <a:xfrm>
                <a:off x="2498499" y="5508417"/>
                <a:ext cx="128588" cy="12858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3" name="Oval 167"/>
              <p:cNvSpPr>
                <a:spLocks noChangeArrowheads="1"/>
              </p:cNvSpPr>
              <p:nvPr/>
            </p:nvSpPr>
            <p:spPr bwMode="auto">
              <a:xfrm>
                <a:off x="2368324" y="5508417"/>
                <a:ext cx="128588" cy="12858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4" name="Oval 168"/>
              <p:cNvSpPr>
                <a:spLocks noChangeArrowheads="1"/>
              </p:cNvSpPr>
              <p:nvPr/>
            </p:nvSpPr>
            <p:spPr bwMode="auto">
              <a:xfrm>
                <a:off x="2238149" y="5508417"/>
                <a:ext cx="128588" cy="12858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5" name="Oval 169"/>
              <p:cNvSpPr>
                <a:spLocks noChangeArrowheads="1"/>
              </p:cNvSpPr>
              <p:nvPr/>
            </p:nvSpPr>
            <p:spPr bwMode="auto">
              <a:xfrm>
                <a:off x="2628674" y="5246479"/>
                <a:ext cx="128588" cy="12858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6" name="Oval 170"/>
              <p:cNvSpPr>
                <a:spLocks noChangeArrowheads="1"/>
              </p:cNvSpPr>
              <p:nvPr/>
            </p:nvSpPr>
            <p:spPr bwMode="auto">
              <a:xfrm>
                <a:off x="2498499" y="5246479"/>
                <a:ext cx="128588" cy="12858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7" name="Oval 171"/>
              <p:cNvSpPr>
                <a:spLocks noChangeArrowheads="1"/>
              </p:cNvSpPr>
              <p:nvPr/>
            </p:nvSpPr>
            <p:spPr bwMode="auto">
              <a:xfrm>
                <a:off x="2368324" y="5246479"/>
                <a:ext cx="128588" cy="128588"/>
              </a:xfrm>
              <a:prstGeom prst="ellipse">
                <a:avLst/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8" name="Oval 172"/>
              <p:cNvSpPr>
                <a:spLocks noChangeArrowheads="1"/>
              </p:cNvSpPr>
              <p:nvPr/>
            </p:nvSpPr>
            <p:spPr bwMode="auto">
              <a:xfrm>
                <a:off x="2238149" y="5246479"/>
                <a:ext cx="128588" cy="12858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600" cap="flat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9" name="AutoShape 173"/>
              <p:cNvSpPr>
                <a:spLocks noChangeArrowheads="1"/>
              </p:cNvSpPr>
              <p:nvPr/>
            </p:nvSpPr>
            <p:spPr bwMode="auto">
              <a:xfrm>
                <a:off x="2211161" y="5235366"/>
                <a:ext cx="574675" cy="412750"/>
              </a:xfrm>
              <a:prstGeom prst="roundRect">
                <a:avLst>
                  <a:gd name="adj" fmla="val 384"/>
                </a:avLst>
              </a:prstGeom>
              <a:noFill/>
              <a:ln w="360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006" name="Straight Connector 2005"/>
            <p:cNvCxnSpPr>
              <a:stCxn id="2018" idx="4"/>
              <a:endCxn id="2135" idx="0"/>
            </p:cNvCxnSpPr>
            <p:nvPr/>
          </p:nvCxnSpPr>
          <p:spPr>
            <a:xfrm>
              <a:off x="3217218" y="5600556"/>
              <a:ext cx="15840" cy="545553"/>
            </a:xfrm>
            <a:prstGeom prst="line">
              <a:avLst/>
            </a:prstGeom>
            <a:ln w="9525" cmpd="sng">
              <a:headEnd type="none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38" name="Text Box 324"/>
          <p:cNvSpPr txBox="1">
            <a:spLocks noChangeArrowheads="1"/>
          </p:cNvSpPr>
          <p:nvPr/>
        </p:nvSpPr>
        <p:spPr bwMode="auto">
          <a:xfrm>
            <a:off x="3765663" y="5414054"/>
            <a:ext cx="4438537" cy="45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b="1" dirty="0" smtClean="0">
                <a:solidFill>
                  <a:srgbClr val="000000"/>
                </a:solidFill>
              </a:rPr>
              <a:t>Thaw and expand</a:t>
            </a:r>
            <a:r>
              <a:rPr lang="en-GB" sz="1000" dirty="0" smtClean="0">
                <a:solidFill>
                  <a:srgbClr val="000000"/>
                </a:solidFill>
              </a:rPr>
              <a:t>: QC passes pooled (~4 tubes : 1 well) into </a:t>
            </a:r>
            <a:r>
              <a:rPr lang="en-GB" sz="1000" b="1" dirty="0" smtClean="0">
                <a:solidFill>
                  <a:srgbClr val="000000"/>
                </a:solidFill>
              </a:rPr>
              <a:t>one</a:t>
            </a:r>
            <a:r>
              <a:rPr lang="en-GB" sz="1000" dirty="0" smtClean="0">
                <a:solidFill>
                  <a:srgbClr val="000000"/>
                </a:solidFill>
              </a:rPr>
              <a:t> 12-well plate well (no drugs) and then later expanded into </a:t>
            </a:r>
            <a:r>
              <a:rPr lang="en-GB" sz="1000" b="1" dirty="0" smtClean="0">
                <a:solidFill>
                  <a:srgbClr val="000000"/>
                </a:solidFill>
              </a:rPr>
              <a:t>two </a:t>
            </a:r>
            <a:r>
              <a:rPr lang="en-GB" sz="1000" dirty="0" smtClean="0">
                <a:solidFill>
                  <a:srgbClr val="000000"/>
                </a:solidFill>
              </a:rPr>
              <a:t>6-well plate wells (no drugs).</a:t>
            </a:r>
          </a:p>
        </p:txBody>
      </p:sp>
      <p:grpSp>
        <p:nvGrpSpPr>
          <p:cNvPr id="2139" name="Group 2138"/>
          <p:cNvGrpSpPr/>
          <p:nvPr/>
        </p:nvGrpSpPr>
        <p:grpSpPr>
          <a:xfrm>
            <a:off x="5340978" y="9259397"/>
            <a:ext cx="574675" cy="412750"/>
            <a:chOff x="5268464" y="8761506"/>
            <a:chExt cx="574675" cy="412750"/>
          </a:xfrm>
        </p:grpSpPr>
        <p:sp>
          <p:nvSpPr>
            <p:cNvPr id="2141" name="Oval 152"/>
            <p:cNvSpPr>
              <a:spLocks noChangeArrowheads="1"/>
            </p:cNvSpPr>
            <p:nvPr/>
          </p:nvSpPr>
          <p:spPr bwMode="auto">
            <a:xfrm>
              <a:off x="5646290" y="8969469"/>
              <a:ext cx="176213" cy="176213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2" name="Oval 153"/>
            <p:cNvSpPr>
              <a:spLocks noChangeArrowheads="1"/>
            </p:cNvSpPr>
            <p:nvPr/>
          </p:nvSpPr>
          <p:spPr bwMode="auto">
            <a:xfrm>
              <a:off x="5466902" y="8969469"/>
              <a:ext cx="176213" cy="176213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4" name="Oval 154"/>
            <p:cNvSpPr>
              <a:spLocks noChangeArrowheads="1"/>
            </p:cNvSpPr>
            <p:nvPr/>
          </p:nvSpPr>
          <p:spPr bwMode="auto">
            <a:xfrm>
              <a:off x="5289102" y="8969469"/>
              <a:ext cx="176213" cy="176213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5" name="Oval 155"/>
            <p:cNvSpPr>
              <a:spLocks noChangeArrowheads="1"/>
            </p:cNvSpPr>
            <p:nvPr/>
          </p:nvSpPr>
          <p:spPr bwMode="auto">
            <a:xfrm>
              <a:off x="5646290" y="8791669"/>
              <a:ext cx="176213" cy="176213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7" name="Oval 156"/>
            <p:cNvSpPr>
              <a:spLocks noChangeArrowheads="1"/>
            </p:cNvSpPr>
            <p:nvPr/>
          </p:nvSpPr>
          <p:spPr bwMode="auto">
            <a:xfrm>
              <a:off x="5466902" y="8791669"/>
              <a:ext cx="176213" cy="176213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8" name="Oval 157"/>
            <p:cNvSpPr>
              <a:spLocks noChangeArrowheads="1"/>
            </p:cNvSpPr>
            <p:nvPr/>
          </p:nvSpPr>
          <p:spPr bwMode="auto">
            <a:xfrm>
              <a:off x="5289102" y="8791669"/>
              <a:ext cx="176213" cy="176213"/>
            </a:xfrm>
            <a:prstGeom prst="ellipse">
              <a:avLst/>
            </a:prstGeom>
            <a:solidFill>
              <a:srgbClr val="558ED5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9" name="AutoShape 158"/>
            <p:cNvSpPr>
              <a:spLocks noChangeArrowheads="1"/>
            </p:cNvSpPr>
            <p:nvPr/>
          </p:nvSpPr>
          <p:spPr bwMode="auto">
            <a:xfrm>
              <a:off x="5268464" y="8761506"/>
              <a:ext cx="574675" cy="41275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152" name="Straight Connector 2151"/>
          <p:cNvCxnSpPr>
            <a:stCxn id="2161" idx="4"/>
            <a:endCxn id="2148" idx="0"/>
          </p:cNvCxnSpPr>
          <p:nvPr/>
        </p:nvCxnSpPr>
        <p:spPr>
          <a:xfrm>
            <a:off x="5449723" y="8786637"/>
            <a:ext cx="0" cy="502923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53" name="Group 2152"/>
          <p:cNvGrpSpPr/>
          <p:nvPr/>
        </p:nvGrpSpPr>
        <p:grpSpPr>
          <a:xfrm>
            <a:off x="5340978" y="8580261"/>
            <a:ext cx="574675" cy="412750"/>
            <a:chOff x="5268464" y="8761506"/>
            <a:chExt cx="574675" cy="412750"/>
          </a:xfrm>
        </p:grpSpPr>
        <p:sp>
          <p:nvSpPr>
            <p:cNvPr id="2154" name="Oval 152"/>
            <p:cNvSpPr>
              <a:spLocks noChangeArrowheads="1"/>
            </p:cNvSpPr>
            <p:nvPr/>
          </p:nvSpPr>
          <p:spPr bwMode="auto">
            <a:xfrm>
              <a:off x="5646290" y="8969469"/>
              <a:ext cx="176213" cy="176213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" name="Oval 153"/>
            <p:cNvSpPr>
              <a:spLocks noChangeArrowheads="1"/>
            </p:cNvSpPr>
            <p:nvPr/>
          </p:nvSpPr>
          <p:spPr bwMode="auto">
            <a:xfrm>
              <a:off x="5466902" y="8969469"/>
              <a:ext cx="176213" cy="176213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" name="Oval 154"/>
            <p:cNvSpPr>
              <a:spLocks noChangeArrowheads="1"/>
            </p:cNvSpPr>
            <p:nvPr/>
          </p:nvSpPr>
          <p:spPr bwMode="auto">
            <a:xfrm>
              <a:off x="5289102" y="8969469"/>
              <a:ext cx="176213" cy="176213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" name="Oval 155"/>
            <p:cNvSpPr>
              <a:spLocks noChangeArrowheads="1"/>
            </p:cNvSpPr>
            <p:nvPr/>
          </p:nvSpPr>
          <p:spPr bwMode="auto">
            <a:xfrm>
              <a:off x="5646290" y="8791669"/>
              <a:ext cx="176213" cy="176213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" name="Oval 156"/>
            <p:cNvSpPr>
              <a:spLocks noChangeArrowheads="1"/>
            </p:cNvSpPr>
            <p:nvPr/>
          </p:nvSpPr>
          <p:spPr bwMode="auto">
            <a:xfrm>
              <a:off x="5466902" y="8791669"/>
              <a:ext cx="176213" cy="176213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" name="Oval 157"/>
            <p:cNvSpPr>
              <a:spLocks noChangeArrowheads="1"/>
            </p:cNvSpPr>
            <p:nvPr/>
          </p:nvSpPr>
          <p:spPr bwMode="auto">
            <a:xfrm>
              <a:off x="5289102" y="8791669"/>
              <a:ext cx="176213" cy="176213"/>
            </a:xfrm>
            <a:prstGeom prst="ellipse">
              <a:avLst/>
            </a:prstGeom>
            <a:solidFill>
              <a:srgbClr val="558ED5"/>
            </a:solidFill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3" name="AutoShape 158"/>
            <p:cNvSpPr>
              <a:spLocks noChangeArrowheads="1"/>
            </p:cNvSpPr>
            <p:nvPr/>
          </p:nvSpPr>
          <p:spPr bwMode="auto">
            <a:xfrm>
              <a:off x="5268464" y="8761506"/>
              <a:ext cx="574675" cy="41275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64" name="Text Box 324"/>
          <p:cNvSpPr txBox="1">
            <a:spLocks noChangeArrowheads="1"/>
          </p:cNvSpPr>
          <p:nvPr/>
        </p:nvSpPr>
        <p:spPr bwMode="auto">
          <a:xfrm>
            <a:off x="5895017" y="9119333"/>
            <a:ext cx="371513" cy="31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600" dirty="0" smtClean="0">
                <a:solidFill>
                  <a:srgbClr val="000000"/>
                </a:solidFill>
              </a:rPr>
              <a:t>x2</a:t>
            </a:r>
            <a:endParaRPr lang="en-GB" sz="1600" dirty="0">
              <a:solidFill>
                <a:srgbClr val="000000"/>
              </a:solidFill>
            </a:endParaRPr>
          </a:p>
        </p:txBody>
      </p:sp>
      <p:sp>
        <p:nvSpPr>
          <p:cNvPr id="2165" name="Text Box 324"/>
          <p:cNvSpPr txBox="1">
            <a:spLocks noChangeArrowheads="1"/>
          </p:cNvSpPr>
          <p:nvPr/>
        </p:nvSpPr>
        <p:spPr bwMode="auto">
          <a:xfrm>
            <a:off x="6246822" y="10483850"/>
            <a:ext cx="3024336" cy="1270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Pick 96 colonies into trypsin (round-bottomed wells)</a:t>
            </a:r>
          </a:p>
          <a:p>
            <a:r>
              <a:rPr lang="en-GB" sz="1000" dirty="0" smtClean="0">
                <a:solidFill>
                  <a:srgbClr val="000000"/>
                </a:solidFill>
              </a:rPr>
              <a:t>Add media (no drugs) and transfer to flat-bottomed wells plate</a:t>
            </a:r>
            <a:r>
              <a:rPr lang="en-GB" sz="1000" dirty="0">
                <a:solidFill>
                  <a:srgbClr val="000000"/>
                </a:solidFill>
              </a:rPr>
              <a:t>. G</a:t>
            </a:r>
            <a:r>
              <a:rPr lang="en-GB" sz="1000" dirty="0" smtClean="0">
                <a:solidFill>
                  <a:srgbClr val="000000"/>
                </a:solidFill>
              </a:rPr>
              <a:t>row for 2 days then </a:t>
            </a:r>
            <a:r>
              <a:rPr lang="en-GB" sz="1000" dirty="0">
                <a:solidFill>
                  <a:srgbClr val="000000"/>
                </a:solidFill>
              </a:rPr>
              <a:t>split 1:4 and keep 2 copies (no drugs</a:t>
            </a:r>
            <a:r>
              <a:rPr lang="en-GB" sz="1000" dirty="0" smtClean="0">
                <a:solidFill>
                  <a:srgbClr val="000000"/>
                </a:solidFill>
              </a:rPr>
              <a:t>).</a:t>
            </a:r>
            <a:endParaRPr lang="en-GB" sz="1000" dirty="0">
              <a:solidFill>
                <a:srgbClr val="000000"/>
              </a:solidFill>
            </a:endParaRPr>
          </a:p>
          <a:p>
            <a:endParaRPr lang="en-GB" sz="1000" dirty="0" smtClean="0">
              <a:solidFill>
                <a:srgbClr val="000000"/>
              </a:solidFill>
            </a:endParaRPr>
          </a:p>
          <a:p>
            <a:r>
              <a:rPr lang="en-GB" sz="1000" dirty="0" smtClean="0">
                <a:solidFill>
                  <a:srgbClr val="000000"/>
                </a:solidFill>
              </a:rPr>
              <a:t>Grow </a:t>
            </a:r>
            <a:r>
              <a:rPr lang="en-GB" sz="1000" dirty="0">
                <a:solidFill>
                  <a:srgbClr val="000000"/>
                </a:solidFill>
              </a:rPr>
              <a:t>for 2 days then split each 1:4 and keep 6 copies (4 no drugs, 2 Tamoxifen) and grow for 2 days</a:t>
            </a:r>
            <a:r>
              <a:rPr lang="en-GB" sz="1000" dirty="0" smtClean="0">
                <a:solidFill>
                  <a:srgbClr val="000000"/>
                </a:solidFill>
              </a:rPr>
              <a:t>.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2166" name="Text Box 324"/>
          <p:cNvSpPr txBox="1">
            <a:spLocks noChangeArrowheads="1"/>
          </p:cNvSpPr>
          <p:nvPr/>
        </p:nvSpPr>
        <p:spPr bwMode="auto">
          <a:xfrm>
            <a:off x="3730499" y="10443246"/>
            <a:ext cx="371513" cy="31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600" dirty="0" smtClean="0">
                <a:solidFill>
                  <a:srgbClr val="000000"/>
                </a:solidFill>
              </a:rPr>
              <a:t>x2</a:t>
            </a:r>
            <a:endParaRPr lang="en-GB" sz="1600" dirty="0">
              <a:solidFill>
                <a:srgbClr val="000000"/>
              </a:solidFill>
            </a:endParaRPr>
          </a:p>
        </p:txBody>
      </p:sp>
      <p:grpSp>
        <p:nvGrpSpPr>
          <p:cNvPr id="2168" name="Group 1"/>
          <p:cNvGrpSpPr>
            <a:grpSpLocks/>
          </p:cNvGrpSpPr>
          <p:nvPr/>
        </p:nvGrpSpPr>
        <p:grpSpPr bwMode="auto">
          <a:xfrm>
            <a:off x="3203540" y="10608199"/>
            <a:ext cx="574675" cy="412750"/>
            <a:chOff x="1513" y="425"/>
            <a:chExt cx="362" cy="260"/>
          </a:xfrm>
        </p:grpSpPr>
        <p:sp>
          <p:nvSpPr>
            <p:cNvPr id="2169" name="AutoShape 2"/>
            <p:cNvSpPr>
              <a:spLocks noChangeArrowheads="1"/>
            </p:cNvSpPr>
            <p:nvPr/>
          </p:nvSpPr>
          <p:spPr bwMode="auto">
            <a:xfrm>
              <a:off x="1513" y="425"/>
              <a:ext cx="362" cy="26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0" name="Oval 3"/>
            <p:cNvSpPr>
              <a:spLocks noChangeArrowheads="1"/>
            </p:cNvSpPr>
            <p:nvPr/>
          </p:nvSpPr>
          <p:spPr bwMode="auto">
            <a:xfrm>
              <a:off x="1840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1" name="Oval 4"/>
            <p:cNvSpPr>
              <a:spLocks noChangeArrowheads="1"/>
            </p:cNvSpPr>
            <p:nvPr/>
          </p:nvSpPr>
          <p:spPr bwMode="auto">
            <a:xfrm>
              <a:off x="1811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2" name="Oval 5"/>
            <p:cNvSpPr>
              <a:spLocks noChangeArrowheads="1"/>
            </p:cNvSpPr>
            <p:nvPr/>
          </p:nvSpPr>
          <p:spPr bwMode="auto">
            <a:xfrm>
              <a:off x="178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3" name="Oval 6"/>
            <p:cNvSpPr>
              <a:spLocks noChangeArrowheads="1"/>
            </p:cNvSpPr>
            <p:nvPr/>
          </p:nvSpPr>
          <p:spPr bwMode="auto">
            <a:xfrm>
              <a:off x="175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4" name="Oval 7"/>
            <p:cNvSpPr>
              <a:spLocks noChangeArrowheads="1"/>
            </p:cNvSpPr>
            <p:nvPr/>
          </p:nvSpPr>
          <p:spPr bwMode="auto">
            <a:xfrm>
              <a:off x="1694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5" name="Oval 8"/>
            <p:cNvSpPr>
              <a:spLocks noChangeArrowheads="1"/>
            </p:cNvSpPr>
            <p:nvPr/>
          </p:nvSpPr>
          <p:spPr bwMode="auto">
            <a:xfrm>
              <a:off x="1665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6" name="Oval 9"/>
            <p:cNvSpPr>
              <a:spLocks noChangeArrowheads="1"/>
            </p:cNvSpPr>
            <p:nvPr/>
          </p:nvSpPr>
          <p:spPr bwMode="auto">
            <a:xfrm>
              <a:off x="163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7" name="Oval 10"/>
            <p:cNvSpPr>
              <a:spLocks noChangeArrowheads="1"/>
            </p:cNvSpPr>
            <p:nvPr/>
          </p:nvSpPr>
          <p:spPr bwMode="auto">
            <a:xfrm>
              <a:off x="160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8" name="Oval 11"/>
            <p:cNvSpPr>
              <a:spLocks noChangeArrowheads="1"/>
            </p:cNvSpPr>
            <p:nvPr/>
          </p:nvSpPr>
          <p:spPr bwMode="auto">
            <a:xfrm>
              <a:off x="1577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9" name="Oval 12"/>
            <p:cNvSpPr>
              <a:spLocks noChangeArrowheads="1"/>
            </p:cNvSpPr>
            <p:nvPr/>
          </p:nvSpPr>
          <p:spPr bwMode="auto">
            <a:xfrm>
              <a:off x="1548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0" name="Oval 13"/>
            <p:cNvSpPr>
              <a:spLocks noChangeArrowheads="1"/>
            </p:cNvSpPr>
            <p:nvPr/>
          </p:nvSpPr>
          <p:spPr bwMode="auto">
            <a:xfrm>
              <a:off x="1519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1" name="Oval 14"/>
            <p:cNvSpPr>
              <a:spLocks noChangeArrowheads="1"/>
            </p:cNvSpPr>
            <p:nvPr/>
          </p:nvSpPr>
          <p:spPr bwMode="auto">
            <a:xfrm>
              <a:off x="1723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2" name="Oval 15"/>
            <p:cNvSpPr>
              <a:spLocks noChangeArrowheads="1"/>
            </p:cNvSpPr>
            <p:nvPr/>
          </p:nvSpPr>
          <p:spPr bwMode="auto">
            <a:xfrm>
              <a:off x="1840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3" name="Oval 16"/>
            <p:cNvSpPr>
              <a:spLocks noChangeArrowheads="1"/>
            </p:cNvSpPr>
            <p:nvPr/>
          </p:nvSpPr>
          <p:spPr bwMode="auto">
            <a:xfrm>
              <a:off x="1811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4" name="Oval 17"/>
            <p:cNvSpPr>
              <a:spLocks noChangeArrowheads="1"/>
            </p:cNvSpPr>
            <p:nvPr/>
          </p:nvSpPr>
          <p:spPr bwMode="auto">
            <a:xfrm>
              <a:off x="178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5" name="Oval 18"/>
            <p:cNvSpPr>
              <a:spLocks noChangeArrowheads="1"/>
            </p:cNvSpPr>
            <p:nvPr/>
          </p:nvSpPr>
          <p:spPr bwMode="auto">
            <a:xfrm>
              <a:off x="175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6" name="Oval 19"/>
            <p:cNvSpPr>
              <a:spLocks noChangeArrowheads="1"/>
            </p:cNvSpPr>
            <p:nvPr/>
          </p:nvSpPr>
          <p:spPr bwMode="auto">
            <a:xfrm>
              <a:off x="1694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7" name="Oval 20"/>
            <p:cNvSpPr>
              <a:spLocks noChangeArrowheads="1"/>
            </p:cNvSpPr>
            <p:nvPr/>
          </p:nvSpPr>
          <p:spPr bwMode="auto">
            <a:xfrm>
              <a:off x="1665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8" name="Oval 21"/>
            <p:cNvSpPr>
              <a:spLocks noChangeArrowheads="1"/>
            </p:cNvSpPr>
            <p:nvPr/>
          </p:nvSpPr>
          <p:spPr bwMode="auto">
            <a:xfrm>
              <a:off x="163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9" name="Oval 22"/>
            <p:cNvSpPr>
              <a:spLocks noChangeArrowheads="1"/>
            </p:cNvSpPr>
            <p:nvPr/>
          </p:nvSpPr>
          <p:spPr bwMode="auto">
            <a:xfrm>
              <a:off x="160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0" name="Oval 23"/>
            <p:cNvSpPr>
              <a:spLocks noChangeArrowheads="1"/>
            </p:cNvSpPr>
            <p:nvPr/>
          </p:nvSpPr>
          <p:spPr bwMode="auto">
            <a:xfrm>
              <a:off x="1577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1" name="Oval 24"/>
            <p:cNvSpPr>
              <a:spLocks noChangeArrowheads="1"/>
            </p:cNvSpPr>
            <p:nvPr/>
          </p:nvSpPr>
          <p:spPr bwMode="auto">
            <a:xfrm>
              <a:off x="1548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2" name="Oval 25"/>
            <p:cNvSpPr>
              <a:spLocks noChangeArrowheads="1"/>
            </p:cNvSpPr>
            <p:nvPr/>
          </p:nvSpPr>
          <p:spPr bwMode="auto">
            <a:xfrm>
              <a:off x="1519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0" name="Oval 26"/>
            <p:cNvSpPr>
              <a:spLocks noChangeArrowheads="1"/>
            </p:cNvSpPr>
            <p:nvPr/>
          </p:nvSpPr>
          <p:spPr bwMode="auto">
            <a:xfrm>
              <a:off x="1723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1" name="Oval 27"/>
            <p:cNvSpPr>
              <a:spLocks noChangeArrowheads="1"/>
            </p:cNvSpPr>
            <p:nvPr/>
          </p:nvSpPr>
          <p:spPr bwMode="auto">
            <a:xfrm>
              <a:off x="1840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" name="Oval 28"/>
            <p:cNvSpPr>
              <a:spLocks noChangeArrowheads="1"/>
            </p:cNvSpPr>
            <p:nvPr/>
          </p:nvSpPr>
          <p:spPr bwMode="auto">
            <a:xfrm>
              <a:off x="1811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3" name="Oval 29"/>
            <p:cNvSpPr>
              <a:spLocks noChangeArrowheads="1"/>
            </p:cNvSpPr>
            <p:nvPr/>
          </p:nvSpPr>
          <p:spPr bwMode="auto">
            <a:xfrm>
              <a:off x="178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4" name="Oval 30"/>
            <p:cNvSpPr>
              <a:spLocks noChangeArrowheads="1"/>
            </p:cNvSpPr>
            <p:nvPr/>
          </p:nvSpPr>
          <p:spPr bwMode="auto">
            <a:xfrm>
              <a:off x="175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5" name="Oval 31"/>
            <p:cNvSpPr>
              <a:spLocks noChangeArrowheads="1"/>
            </p:cNvSpPr>
            <p:nvPr/>
          </p:nvSpPr>
          <p:spPr bwMode="auto">
            <a:xfrm>
              <a:off x="1694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6" name="Oval 32"/>
            <p:cNvSpPr>
              <a:spLocks noChangeArrowheads="1"/>
            </p:cNvSpPr>
            <p:nvPr/>
          </p:nvSpPr>
          <p:spPr bwMode="auto">
            <a:xfrm>
              <a:off x="1665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7" name="Oval 33"/>
            <p:cNvSpPr>
              <a:spLocks noChangeArrowheads="1"/>
            </p:cNvSpPr>
            <p:nvPr/>
          </p:nvSpPr>
          <p:spPr bwMode="auto">
            <a:xfrm>
              <a:off x="163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8" name="Oval 34"/>
            <p:cNvSpPr>
              <a:spLocks noChangeArrowheads="1"/>
            </p:cNvSpPr>
            <p:nvPr/>
          </p:nvSpPr>
          <p:spPr bwMode="auto">
            <a:xfrm>
              <a:off x="160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9" name="Oval 35"/>
            <p:cNvSpPr>
              <a:spLocks noChangeArrowheads="1"/>
            </p:cNvSpPr>
            <p:nvPr/>
          </p:nvSpPr>
          <p:spPr bwMode="auto">
            <a:xfrm>
              <a:off x="1577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0" name="Oval 36"/>
            <p:cNvSpPr>
              <a:spLocks noChangeArrowheads="1"/>
            </p:cNvSpPr>
            <p:nvPr/>
          </p:nvSpPr>
          <p:spPr bwMode="auto">
            <a:xfrm>
              <a:off x="1548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1" name="Oval 37"/>
            <p:cNvSpPr>
              <a:spLocks noChangeArrowheads="1"/>
            </p:cNvSpPr>
            <p:nvPr/>
          </p:nvSpPr>
          <p:spPr bwMode="auto">
            <a:xfrm>
              <a:off x="1519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2" name="Oval 38"/>
            <p:cNvSpPr>
              <a:spLocks noChangeArrowheads="1"/>
            </p:cNvSpPr>
            <p:nvPr/>
          </p:nvSpPr>
          <p:spPr bwMode="auto">
            <a:xfrm>
              <a:off x="1723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3" name="Oval 39"/>
            <p:cNvSpPr>
              <a:spLocks noChangeArrowheads="1"/>
            </p:cNvSpPr>
            <p:nvPr/>
          </p:nvSpPr>
          <p:spPr bwMode="auto">
            <a:xfrm>
              <a:off x="1840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4" name="Oval 40"/>
            <p:cNvSpPr>
              <a:spLocks noChangeArrowheads="1"/>
            </p:cNvSpPr>
            <p:nvPr/>
          </p:nvSpPr>
          <p:spPr bwMode="auto">
            <a:xfrm>
              <a:off x="1811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5" name="Oval 41"/>
            <p:cNvSpPr>
              <a:spLocks noChangeArrowheads="1"/>
            </p:cNvSpPr>
            <p:nvPr/>
          </p:nvSpPr>
          <p:spPr bwMode="auto">
            <a:xfrm>
              <a:off x="178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6" name="Oval 42"/>
            <p:cNvSpPr>
              <a:spLocks noChangeArrowheads="1"/>
            </p:cNvSpPr>
            <p:nvPr/>
          </p:nvSpPr>
          <p:spPr bwMode="auto">
            <a:xfrm>
              <a:off x="175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7" name="Oval 43"/>
            <p:cNvSpPr>
              <a:spLocks noChangeArrowheads="1"/>
            </p:cNvSpPr>
            <p:nvPr/>
          </p:nvSpPr>
          <p:spPr bwMode="auto">
            <a:xfrm>
              <a:off x="1694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8" name="Oval 44"/>
            <p:cNvSpPr>
              <a:spLocks noChangeArrowheads="1"/>
            </p:cNvSpPr>
            <p:nvPr/>
          </p:nvSpPr>
          <p:spPr bwMode="auto">
            <a:xfrm>
              <a:off x="1665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9" name="Oval 45"/>
            <p:cNvSpPr>
              <a:spLocks noChangeArrowheads="1"/>
            </p:cNvSpPr>
            <p:nvPr/>
          </p:nvSpPr>
          <p:spPr bwMode="auto">
            <a:xfrm>
              <a:off x="163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0" name="Oval 46"/>
            <p:cNvSpPr>
              <a:spLocks noChangeArrowheads="1"/>
            </p:cNvSpPr>
            <p:nvPr/>
          </p:nvSpPr>
          <p:spPr bwMode="auto">
            <a:xfrm>
              <a:off x="160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1" name="Oval 47"/>
            <p:cNvSpPr>
              <a:spLocks noChangeArrowheads="1"/>
            </p:cNvSpPr>
            <p:nvPr/>
          </p:nvSpPr>
          <p:spPr bwMode="auto">
            <a:xfrm>
              <a:off x="1577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3" name="Oval 48"/>
            <p:cNvSpPr>
              <a:spLocks noChangeArrowheads="1"/>
            </p:cNvSpPr>
            <p:nvPr/>
          </p:nvSpPr>
          <p:spPr bwMode="auto">
            <a:xfrm>
              <a:off x="1548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6" name="Oval 49"/>
            <p:cNvSpPr>
              <a:spLocks noChangeArrowheads="1"/>
            </p:cNvSpPr>
            <p:nvPr/>
          </p:nvSpPr>
          <p:spPr bwMode="auto">
            <a:xfrm>
              <a:off x="1519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8" name="Oval 50"/>
            <p:cNvSpPr>
              <a:spLocks noChangeArrowheads="1"/>
            </p:cNvSpPr>
            <p:nvPr/>
          </p:nvSpPr>
          <p:spPr bwMode="auto">
            <a:xfrm>
              <a:off x="1723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9" name="Oval 51"/>
            <p:cNvSpPr>
              <a:spLocks noChangeArrowheads="1"/>
            </p:cNvSpPr>
            <p:nvPr/>
          </p:nvSpPr>
          <p:spPr bwMode="auto">
            <a:xfrm>
              <a:off x="1840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0" name="Oval 52"/>
            <p:cNvSpPr>
              <a:spLocks noChangeArrowheads="1"/>
            </p:cNvSpPr>
            <p:nvPr/>
          </p:nvSpPr>
          <p:spPr bwMode="auto">
            <a:xfrm>
              <a:off x="1811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1" name="Oval 53"/>
            <p:cNvSpPr>
              <a:spLocks noChangeArrowheads="1"/>
            </p:cNvSpPr>
            <p:nvPr/>
          </p:nvSpPr>
          <p:spPr bwMode="auto">
            <a:xfrm>
              <a:off x="178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" name="Oval 54"/>
            <p:cNvSpPr>
              <a:spLocks noChangeArrowheads="1"/>
            </p:cNvSpPr>
            <p:nvPr/>
          </p:nvSpPr>
          <p:spPr bwMode="auto">
            <a:xfrm>
              <a:off x="175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4" name="Oval 55"/>
            <p:cNvSpPr>
              <a:spLocks noChangeArrowheads="1"/>
            </p:cNvSpPr>
            <p:nvPr/>
          </p:nvSpPr>
          <p:spPr bwMode="auto">
            <a:xfrm>
              <a:off x="1694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5" name="Oval 56"/>
            <p:cNvSpPr>
              <a:spLocks noChangeArrowheads="1"/>
            </p:cNvSpPr>
            <p:nvPr/>
          </p:nvSpPr>
          <p:spPr bwMode="auto">
            <a:xfrm>
              <a:off x="1665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7" name="Oval 57"/>
            <p:cNvSpPr>
              <a:spLocks noChangeArrowheads="1"/>
            </p:cNvSpPr>
            <p:nvPr/>
          </p:nvSpPr>
          <p:spPr bwMode="auto">
            <a:xfrm>
              <a:off x="163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8" name="Oval 58"/>
            <p:cNvSpPr>
              <a:spLocks noChangeArrowheads="1"/>
            </p:cNvSpPr>
            <p:nvPr/>
          </p:nvSpPr>
          <p:spPr bwMode="auto">
            <a:xfrm>
              <a:off x="160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9" name="Oval 59"/>
            <p:cNvSpPr>
              <a:spLocks noChangeArrowheads="1"/>
            </p:cNvSpPr>
            <p:nvPr/>
          </p:nvSpPr>
          <p:spPr bwMode="auto">
            <a:xfrm>
              <a:off x="1577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0" name="Oval 60"/>
            <p:cNvSpPr>
              <a:spLocks noChangeArrowheads="1"/>
            </p:cNvSpPr>
            <p:nvPr/>
          </p:nvSpPr>
          <p:spPr bwMode="auto">
            <a:xfrm>
              <a:off x="1548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1" name="Oval 61"/>
            <p:cNvSpPr>
              <a:spLocks noChangeArrowheads="1"/>
            </p:cNvSpPr>
            <p:nvPr/>
          </p:nvSpPr>
          <p:spPr bwMode="auto">
            <a:xfrm>
              <a:off x="1519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2" name="Oval 62"/>
            <p:cNvSpPr>
              <a:spLocks noChangeArrowheads="1"/>
            </p:cNvSpPr>
            <p:nvPr/>
          </p:nvSpPr>
          <p:spPr bwMode="auto">
            <a:xfrm>
              <a:off x="1723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3" name="Oval 63"/>
            <p:cNvSpPr>
              <a:spLocks noChangeArrowheads="1"/>
            </p:cNvSpPr>
            <p:nvPr/>
          </p:nvSpPr>
          <p:spPr bwMode="auto">
            <a:xfrm>
              <a:off x="1840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4" name="Oval 64"/>
            <p:cNvSpPr>
              <a:spLocks noChangeArrowheads="1"/>
            </p:cNvSpPr>
            <p:nvPr/>
          </p:nvSpPr>
          <p:spPr bwMode="auto">
            <a:xfrm>
              <a:off x="1811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5" name="Oval 65"/>
            <p:cNvSpPr>
              <a:spLocks noChangeArrowheads="1"/>
            </p:cNvSpPr>
            <p:nvPr/>
          </p:nvSpPr>
          <p:spPr bwMode="auto">
            <a:xfrm>
              <a:off x="178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7" name="Oval 66"/>
            <p:cNvSpPr>
              <a:spLocks noChangeArrowheads="1"/>
            </p:cNvSpPr>
            <p:nvPr/>
          </p:nvSpPr>
          <p:spPr bwMode="auto">
            <a:xfrm>
              <a:off x="175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8" name="Oval 67"/>
            <p:cNvSpPr>
              <a:spLocks noChangeArrowheads="1"/>
            </p:cNvSpPr>
            <p:nvPr/>
          </p:nvSpPr>
          <p:spPr bwMode="auto">
            <a:xfrm>
              <a:off x="1694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" name="Oval 68"/>
            <p:cNvSpPr>
              <a:spLocks noChangeArrowheads="1"/>
            </p:cNvSpPr>
            <p:nvPr/>
          </p:nvSpPr>
          <p:spPr bwMode="auto">
            <a:xfrm>
              <a:off x="1665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0" name="Oval 69"/>
            <p:cNvSpPr>
              <a:spLocks noChangeArrowheads="1"/>
            </p:cNvSpPr>
            <p:nvPr/>
          </p:nvSpPr>
          <p:spPr bwMode="auto">
            <a:xfrm>
              <a:off x="163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1" name="Oval 70"/>
            <p:cNvSpPr>
              <a:spLocks noChangeArrowheads="1"/>
            </p:cNvSpPr>
            <p:nvPr/>
          </p:nvSpPr>
          <p:spPr bwMode="auto">
            <a:xfrm>
              <a:off x="160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2" name="Oval 71"/>
            <p:cNvSpPr>
              <a:spLocks noChangeArrowheads="1"/>
            </p:cNvSpPr>
            <p:nvPr/>
          </p:nvSpPr>
          <p:spPr bwMode="auto">
            <a:xfrm>
              <a:off x="1577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3" name="Oval 72"/>
            <p:cNvSpPr>
              <a:spLocks noChangeArrowheads="1"/>
            </p:cNvSpPr>
            <p:nvPr/>
          </p:nvSpPr>
          <p:spPr bwMode="auto">
            <a:xfrm>
              <a:off x="1548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2" name="Oval 73"/>
            <p:cNvSpPr>
              <a:spLocks noChangeArrowheads="1"/>
            </p:cNvSpPr>
            <p:nvPr/>
          </p:nvSpPr>
          <p:spPr bwMode="auto">
            <a:xfrm>
              <a:off x="1519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3" name="Oval 74"/>
            <p:cNvSpPr>
              <a:spLocks noChangeArrowheads="1"/>
            </p:cNvSpPr>
            <p:nvPr/>
          </p:nvSpPr>
          <p:spPr bwMode="auto">
            <a:xfrm>
              <a:off x="1723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4" name="Oval 75"/>
            <p:cNvSpPr>
              <a:spLocks noChangeArrowheads="1"/>
            </p:cNvSpPr>
            <p:nvPr/>
          </p:nvSpPr>
          <p:spPr bwMode="auto">
            <a:xfrm>
              <a:off x="1840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5" name="Oval 76"/>
            <p:cNvSpPr>
              <a:spLocks noChangeArrowheads="1"/>
            </p:cNvSpPr>
            <p:nvPr/>
          </p:nvSpPr>
          <p:spPr bwMode="auto">
            <a:xfrm>
              <a:off x="1811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6" name="Oval 77"/>
            <p:cNvSpPr>
              <a:spLocks noChangeArrowheads="1"/>
            </p:cNvSpPr>
            <p:nvPr/>
          </p:nvSpPr>
          <p:spPr bwMode="auto">
            <a:xfrm>
              <a:off x="178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7" name="Oval 78"/>
            <p:cNvSpPr>
              <a:spLocks noChangeArrowheads="1"/>
            </p:cNvSpPr>
            <p:nvPr/>
          </p:nvSpPr>
          <p:spPr bwMode="auto">
            <a:xfrm>
              <a:off x="175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8" name="Oval 79"/>
            <p:cNvSpPr>
              <a:spLocks noChangeArrowheads="1"/>
            </p:cNvSpPr>
            <p:nvPr/>
          </p:nvSpPr>
          <p:spPr bwMode="auto">
            <a:xfrm>
              <a:off x="1694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9" name="Oval 80"/>
            <p:cNvSpPr>
              <a:spLocks noChangeArrowheads="1"/>
            </p:cNvSpPr>
            <p:nvPr/>
          </p:nvSpPr>
          <p:spPr bwMode="auto">
            <a:xfrm>
              <a:off x="1665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0" name="Oval 81"/>
            <p:cNvSpPr>
              <a:spLocks noChangeArrowheads="1"/>
            </p:cNvSpPr>
            <p:nvPr/>
          </p:nvSpPr>
          <p:spPr bwMode="auto">
            <a:xfrm>
              <a:off x="163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1" name="Oval 82"/>
            <p:cNvSpPr>
              <a:spLocks noChangeArrowheads="1"/>
            </p:cNvSpPr>
            <p:nvPr/>
          </p:nvSpPr>
          <p:spPr bwMode="auto">
            <a:xfrm>
              <a:off x="160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2" name="Oval 83"/>
            <p:cNvSpPr>
              <a:spLocks noChangeArrowheads="1"/>
            </p:cNvSpPr>
            <p:nvPr/>
          </p:nvSpPr>
          <p:spPr bwMode="auto">
            <a:xfrm>
              <a:off x="1577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3" name="Oval 84"/>
            <p:cNvSpPr>
              <a:spLocks noChangeArrowheads="1"/>
            </p:cNvSpPr>
            <p:nvPr/>
          </p:nvSpPr>
          <p:spPr bwMode="auto">
            <a:xfrm>
              <a:off x="1548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" name="Oval 85"/>
            <p:cNvSpPr>
              <a:spLocks noChangeArrowheads="1"/>
            </p:cNvSpPr>
            <p:nvPr/>
          </p:nvSpPr>
          <p:spPr bwMode="auto">
            <a:xfrm>
              <a:off x="1519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5" name="Oval 86"/>
            <p:cNvSpPr>
              <a:spLocks noChangeArrowheads="1"/>
            </p:cNvSpPr>
            <p:nvPr/>
          </p:nvSpPr>
          <p:spPr bwMode="auto">
            <a:xfrm>
              <a:off x="1723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6" name="Oval 87"/>
            <p:cNvSpPr>
              <a:spLocks noChangeArrowheads="1"/>
            </p:cNvSpPr>
            <p:nvPr/>
          </p:nvSpPr>
          <p:spPr bwMode="auto">
            <a:xfrm>
              <a:off x="1840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7" name="Oval 88"/>
            <p:cNvSpPr>
              <a:spLocks noChangeArrowheads="1"/>
            </p:cNvSpPr>
            <p:nvPr/>
          </p:nvSpPr>
          <p:spPr bwMode="auto">
            <a:xfrm>
              <a:off x="1811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" name="Oval 89"/>
            <p:cNvSpPr>
              <a:spLocks noChangeArrowheads="1"/>
            </p:cNvSpPr>
            <p:nvPr/>
          </p:nvSpPr>
          <p:spPr bwMode="auto">
            <a:xfrm>
              <a:off x="178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5" name="Oval 90"/>
            <p:cNvSpPr>
              <a:spLocks noChangeArrowheads="1"/>
            </p:cNvSpPr>
            <p:nvPr/>
          </p:nvSpPr>
          <p:spPr bwMode="auto">
            <a:xfrm>
              <a:off x="175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6" name="Oval 91"/>
            <p:cNvSpPr>
              <a:spLocks noChangeArrowheads="1"/>
            </p:cNvSpPr>
            <p:nvPr/>
          </p:nvSpPr>
          <p:spPr bwMode="auto">
            <a:xfrm>
              <a:off x="1694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5" name="Oval 92"/>
            <p:cNvSpPr>
              <a:spLocks noChangeArrowheads="1"/>
            </p:cNvSpPr>
            <p:nvPr/>
          </p:nvSpPr>
          <p:spPr bwMode="auto">
            <a:xfrm>
              <a:off x="1665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6" name="Oval 93"/>
            <p:cNvSpPr>
              <a:spLocks noChangeArrowheads="1"/>
            </p:cNvSpPr>
            <p:nvPr/>
          </p:nvSpPr>
          <p:spPr bwMode="auto">
            <a:xfrm>
              <a:off x="163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8" name="Oval 94"/>
            <p:cNvSpPr>
              <a:spLocks noChangeArrowheads="1"/>
            </p:cNvSpPr>
            <p:nvPr/>
          </p:nvSpPr>
          <p:spPr bwMode="auto">
            <a:xfrm>
              <a:off x="160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9" name="Oval 95"/>
            <p:cNvSpPr>
              <a:spLocks noChangeArrowheads="1"/>
            </p:cNvSpPr>
            <p:nvPr/>
          </p:nvSpPr>
          <p:spPr bwMode="auto">
            <a:xfrm>
              <a:off x="1577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0" name="Oval 96"/>
            <p:cNvSpPr>
              <a:spLocks noChangeArrowheads="1"/>
            </p:cNvSpPr>
            <p:nvPr/>
          </p:nvSpPr>
          <p:spPr bwMode="auto">
            <a:xfrm>
              <a:off x="1548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1" name="Oval 97"/>
            <p:cNvSpPr>
              <a:spLocks noChangeArrowheads="1"/>
            </p:cNvSpPr>
            <p:nvPr/>
          </p:nvSpPr>
          <p:spPr bwMode="auto">
            <a:xfrm>
              <a:off x="1519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2" name="Oval 98"/>
            <p:cNvSpPr>
              <a:spLocks noChangeArrowheads="1"/>
            </p:cNvSpPr>
            <p:nvPr/>
          </p:nvSpPr>
          <p:spPr bwMode="auto">
            <a:xfrm>
              <a:off x="1723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43" name="Down Arrow 2342"/>
          <p:cNvSpPr/>
          <p:nvPr/>
        </p:nvSpPr>
        <p:spPr bwMode="auto">
          <a:xfrm rot="5400000">
            <a:off x="3953229" y="10649290"/>
            <a:ext cx="144016" cy="360040"/>
          </a:xfrm>
          <a:prstGeom prst="downArrow">
            <a:avLst>
              <a:gd name="adj1" fmla="val 50000"/>
              <a:gd name="adj2" fmla="val 6763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grpSp>
        <p:nvGrpSpPr>
          <p:cNvPr id="2346" name="Group 1"/>
          <p:cNvGrpSpPr>
            <a:grpSpLocks/>
          </p:cNvGrpSpPr>
          <p:nvPr/>
        </p:nvGrpSpPr>
        <p:grpSpPr bwMode="auto">
          <a:xfrm>
            <a:off x="4272259" y="10608199"/>
            <a:ext cx="574675" cy="412750"/>
            <a:chOff x="1513" y="425"/>
            <a:chExt cx="362" cy="260"/>
          </a:xfrm>
        </p:grpSpPr>
        <p:sp>
          <p:nvSpPr>
            <p:cNvPr id="2347" name="AutoShape 2"/>
            <p:cNvSpPr>
              <a:spLocks noChangeArrowheads="1"/>
            </p:cNvSpPr>
            <p:nvPr/>
          </p:nvSpPr>
          <p:spPr bwMode="auto">
            <a:xfrm>
              <a:off x="1513" y="425"/>
              <a:ext cx="362" cy="260"/>
            </a:xfrm>
            <a:prstGeom prst="roundRect">
              <a:avLst>
                <a:gd name="adj" fmla="val 384"/>
              </a:avLst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8" name="Oval 3"/>
            <p:cNvSpPr>
              <a:spLocks noChangeArrowheads="1"/>
            </p:cNvSpPr>
            <p:nvPr/>
          </p:nvSpPr>
          <p:spPr bwMode="auto">
            <a:xfrm>
              <a:off x="1840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9" name="Oval 4"/>
            <p:cNvSpPr>
              <a:spLocks noChangeArrowheads="1"/>
            </p:cNvSpPr>
            <p:nvPr/>
          </p:nvSpPr>
          <p:spPr bwMode="auto">
            <a:xfrm>
              <a:off x="1811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0" name="Oval 5"/>
            <p:cNvSpPr>
              <a:spLocks noChangeArrowheads="1"/>
            </p:cNvSpPr>
            <p:nvPr/>
          </p:nvSpPr>
          <p:spPr bwMode="auto">
            <a:xfrm>
              <a:off x="178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1" name="Oval 6"/>
            <p:cNvSpPr>
              <a:spLocks noChangeArrowheads="1"/>
            </p:cNvSpPr>
            <p:nvPr/>
          </p:nvSpPr>
          <p:spPr bwMode="auto">
            <a:xfrm>
              <a:off x="1752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2" name="Oval 7"/>
            <p:cNvSpPr>
              <a:spLocks noChangeArrowheads="1"/>
            </p:cNvSpPr>
            <p:nvPr/>
          </p:nvSpPr>
          <p:spPr bwMode="auto">
            <a:xfrm>
              <a:off x="1694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3" name="Oval 8"/>
            <p:cNvSpPr>
              <a:spLocks noChangeArrowheads="1"/>
            </p:cNvSpPr>
            <p:nvPr/>
          </p:nvSpPr>
          <p:spPr bwMode="auto">
            <a:xfrm>
              <a:off x="1665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4" name="Oval 9"/>
            <p:cNvSpPr>
              <a:spLocks noChangeArrowheads="1"/>
            </p:cNvSpPr>
            <p:nvPr/>
          </p:nvSpPr>
          <p:spPr bwMode="auto">
            <a:xfrm>
              <a:off x="163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" name="Oval 10"/>
            <p:cNvSpPr>
              <a:spLocks noChangeArrowheads="1"/>
            </p:cNvSpPr>
            <p:nvPr/>
          </p:nvSpPr>
          <p:spPr bwMode="auto">
            <a:xfrm>
              <a:off x="1606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" name="Oval 11"/>
            <p:cNvSpPr>
              <a:spLocks noChangeArrowheads="1"/>
            </p:cNvSpPr>
            <p:nvPr/>
          </p:nvSpPr>
          <p:spPr bwMode="auto">
            <a:xfrm>
              <a:off x="1577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" name="Oval 12"/>
            <p:cNvSpPr>
              <a:spLocks noChangeArrowheads="1"/>
            </p:cNvSpPr>
            <p:nvPr/>
          </p:nvSpPr>
          <p:spPr bwMode="auto">
            <a:xfrm>
              <a:off x="1548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" name="Oval 13"/>
            <p:cNvSpPr>
              <a:spLocks noChangeArrowheads="1"/>
            </p:cNvSpPr>
            <p:nvPr/>
          </p:nvSpPr>
          <p:spPr bwMode="auto">
            <a:xfrm>
              <a:off x="1519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" name="Oval 14"/>
            <p:cNvSpPr>
              <a:spLocks noChangeArrowheads="1"/>
            </p:cNvSpPr>
            <p:nvPr/>
          </p:nvSpPr>
          <p:spPr bwMode="auto">
            <a:xfrm>
              <a:off x="1723" y="46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" name="Oval 15"/>
            <p:cNvSpPr>
              <a:spLocks noChangeArrowheads="1"/>
            </p:cNvSpPr>
            <p:nvPr/>
          </p:nvSpPr>
          <p:spPr bwMode="auto">
            <a:xfrm>
              <a:off x="1840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" name="Oval 16"/>
            <p:cNvSpPr>
              <a:spLocks noChangeArrowheads="1"/>
            </p:cNvSpPr>
            <p:nvPr/>
          </p:nvSpPr>
          <p:spPr bwMode="auto">
            <a:xfrm>
              <a:off x="1811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" name="Oval 17"/>
            <p:cNvSpPr>
              <a:spLocks noChangeArrowheads="1"/>
            </p:cNvSpPr>
            <p:nvPr/>
          </p:nvSpPr>
          <p:spPr bwMode="auto">
            <a:xfrm>
              <a:off x="178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" name="Oval 18"/>
            <p:cNvSpPr>
              <a:spLocks noChangeArrowheads="1"/>
            </p:cNvSpPr>
            <p:nvPr/>
          </p:nvSpPr>
          <p:spPr bwMode="auto">
            <a:xfrm>
              <a:off x="1752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" name="Oval 19"/>
            <p:cNvSpPr>
              <a:spLocks noChangeArrowheads="1"/>
            </p:cNvSpPr>
            <p:nvPr/>
          </p:nvSpPr>
          <p:spPr bwMode="auto">
            <a:xfrm>
              <a:off x="1694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" name="Oval 20"/>
            <p:cNvSpPr>
              <a:spLocks noChangeArrowheads="1"/>
            </p:cNvSpPr>
            <p:nvPr/>
          </p:nvSpPr>
          <p:spPr bwMode="auto">
            <a:xfrm>
              <a:off x="1665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6" name="Oval 21"/>
            <p:cNvSpPr>
              <a:spLocks noChangeArrowheads="1"/>
            </p:cNvSpPr>
            <p:nvPr/>
          </p:nvSpPr>
          <p:spPr bwMode="auto">
            <a:xfrm>
              <a:off x="163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7" name="Oval 22"/>
            <p:cNvSpPr>
              <a:spLocks noChangeArrowheads="1"/>
            </p:cNvSpPr>
            <p:nvPr/>
          </p:nvSpPr>
          <p:spPr bwMode="auto">
            <a:xfrm>
              <a:off x="1606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8" name="Oval 23"/>
            <p:cNvSpPr>
              <a:spLocks noChangeArrowheads="1"/>
            </p:cNvSpPr>
            <p:nvPr/>
          </p:nvSpPr>
          <p:spPr bwMode="auto">
            <a:xfrm>
              <a:off x="1577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9" name="Oval 24"/>
            <p:cNvSpPr>
              <a:spLocks noChangeArrowheads="1"/>
            </p:cNvSpPr>
            <p:nvPr/>
          </p:nvSpPr>
          <p:spPr bwMode="auto">
            <a:xfrm>
              <a:off x="1548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0" name="Oval 25"/>
            <p:cNvSpPr>
              <a:spLocks noChangeArrowheads="1"/>
            </p:cNvSpPr>
            <p:nvPr/>
          </p:nvSpPr>
          <p:spPr bwMode="auto">
            <a:xfrm>
              <a:off x="1519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1" name="Oval 26"/>
            <p:cNvSpPr>
              <a:spLocks noChangeArrowheads="1"/>
            </p:cNvSpPr>
            <p:nvPr/>
          </p:nvSpPr>
          <p:spPr bwMode="auto">
            <a:xfrm>
              <a:off x="1723" y="64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2" name="Oval 27"/>
            <p:cNvSpPr>
              <a:spLocks noChangeArrowheads="1"/>
            </p:cNvSpPr>
            <p:nvPr/>
          </p:nvSpPr>
          <p:spPr bwMode="auto">
            <a:xfrm>
              <a:off x="1840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3" name="Oval 28"/>
            <p:cNvSpPr>
              <a:spLocks noChangeArrowheads="1"/>
            </p:cNvSpPr>
            <p:nvPr/>
          </p:nvSpPr>
          <p:spPr bwMode="auto">
            <a:xfrm>
              <a:off x="1811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4" name="Oval 29"/>
            <p:cNvSpPr>
              <a:spLocks noChangeArrowheads="1"/>
            </p:cNvSpPr>
            <p:nvPr/>
          </p:nvSpPr>
          <p:spPr bwMode="auto">
            <a:xfrm>
              <a:off x="178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5" name="Oval 30"/>
            <p:cNvSpPr>
              <a:spLocks noChangeArrowheads="1"/>
            </p:cNvSpPr>
            <p:nvPr/>
          </p:nvSpPr>
          <p:spPr bwMode="auto">
            <a:xfrm>
              <a:off x="1752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6" name="Oval 31"/>
            <p:cNvSpPr>
              <a:spLocks noChangeArrowheads="1"/>
            </p:cNvSpPr>
            <p:nvPr/>
          </p:nvSpPr>
          <p:spPr bwMode="auto">
            <a:xfrm>
              <a:off x="1694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7" name="Oval 32"/>
            <p:cNvSpPr>
              <a:spLocks noChangeArrowheads="1"/>
            </p:cNvSpPr>
            <p:nvPr/>
          </p:nvSpPr>
          <p:spPr bwMode="auto">
            <a:xfrm>
              <a:off x="1665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8" name="Oval 33"/>
            <p:cNvSpPr>
              <a:spLocks noChangeArrowheads="1"/>
            </p:cNvSpPr>
            <p:nvPr/>
          </p:nvSpPr>
          <p:spPr bwMode="auto">
            <a:xfrm>
              <a:off x="163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9" name="Oval 34"/>
            <p:cNvSpPr>
              <a:spLocks noChangeArrowheads="1"/>
            </p:cNvSpPr>
            <p:nvPr/>
          </p:nvSpPr>
          <p:spPr bwMode="auto">
            <a:xfrm>
              <a:off x="1606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0" name="Oval 35"/>
            <p:cNvSpPr>
              <a:spLocks noChangeArrowheads="1"/>
            </p:cNvSpPr>
            <p:nvPr/>
          </p:nvSpPr>
          <p:spPr bwMode="auto">
            <a:xfrm>
              <a:off x="1577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1" name="Oval 36"/>
            <p:cNvSpPr>
              <a:spLocks noChangeArrowheads="1"/>
            </p:cNvSpPr>
            <p:nvPr/>
          </p:nvSpPr>
          <p:spPr bwMode="auto">
            <a:xfrm>
              <a:off x="1548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2" name="Oval 37"/>
            <p:cNvSpPr>
              <a:spLocks noChangeArrowheads="1"/>
            </p:cNvSpPr>
            <p:nvPr/>
          </p:nvSpPr>
          <p:spPr bwMode="auto">
            <a:xfrm>
              <a:off x="1519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3" name="Oval 38"/>
            <p:cNvSpPr>
              <a:spLocks noChangeArrowheads="1"/>
            </p:cNvSpPr>
            <p:nvPr/>
          </p:nvSpPr>
          <p:spPr bwMode="auto">
            <a:xfrm>
              <a:off x="1723" y="61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4" name="Oval 39"/>
            <p:cNvSpPr>
              <a:spLocks noChangeArrowheads="1"/>
            </p:cNvSpPr>
            <p:nvPr/>
          </p:nvSpPr>
          <p:spPr bwMode="auto">
            <a:xfrm>
              <a:off x="1840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5" name="Oval 40"/>
            <p:cNvSpPr>
              <a:spLocks noChangeArrowheads="1"/>
            </p:cNvSpPr>
            <p:nvPr/>
          </p:nvSpPr>
          <p:spPr bwMode="auto">
            <a:xfrm>
              <a:off x="1811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6" name="Oval 41"/>
            <p:cNvSpPr>
              <a:spLocks noChangeArrowheads="1"/>
            </p:cNvSpPr>
            <p:nvPr/>
          </p:nvSpPr>
          <p:spPr bwMode="auto">
            <a:xfrm>
              <a:off x="178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7" name="Oval 42"/>
            <p:cNvSpPr>
              <a:spLocks noChangeArrowheads="1"/>
            </p:cNvSpPr>
            <p:nvPr/>
          </p:nvSpPr>
          <p:spPr bwMode="auto">
            <a:xfrm>
              <a:off x="1752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8" name="Oval 43"/>
            <p:cNvSpPr>
              <a:spLocks noChangeArrowheads="1"/>
            </p:cNvSpPr>
            <p:nvPr/>
          </p:nvSpPr>
          <p:spPr bwMode="auto">
            <a:xfrm>
              <a:off x="1694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9" name="Oval 44"/>
            <p:cNvSpPr>
              <a:spLocks noChangeArrowheads="1"/>
            </p:cNvSpPr>
            <p:nvPr/>
          </p:nvSpPr>
          <p:spPr bwMode="auto">
            <a:xfrm>
              <a:off x="1665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0" name="Oval 45"/>
            <p:cNvSpPr>
              <a:spLocks noChangeArrowheads="1"/>
            </p:cNvSpPr>
            <p:nvPr/>
          </p:nvSpPr>
          <p:spPr bwMode="auto">
            <a:xfrm>
              <a:off x="163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1" name="Oval 46"/>
            <p:cNvSpPr>
              <a:spLocks noChangeArrowheads="1"/>
            </p:cNvSpPr>
            <p:nvPr/>
          </p:nvSpPr>
          <p:spPr bwMode="auto">
            <a:xfrm>
              <a:off x="1606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2" name="Oval 47"/>
            <p:cNvSpPr>
              <a:spLocks noChangeArrowheads="1"/>
            </p:cNvSpPr>
            <p:nvPr/>
          </p:nvSpPr>
          <p:spPr bwMode="auto">
            <a:xfrm>
              <a:off x="1577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3" name="Oval 48"/>
            <p:cNvSpPr>
              <a:spLocks noChangeArrowheads="1"/>
            </p:cNvSpPr>
            <p:nvPr/>
          </p:nvSpPr>
          <p:spPr bwMode="auto">
            <a:xfrm>
              <a:off x="1548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4" name="Oval 49"/>
            <p:cNvSpPr>
              <a:spLocks noChangeArrowheads="1"/>
            </p:cNvSpPr>
            <p:nvPr/>
          </p:nvSpPr>
          <p:spPr bwMode="auto">
            <a:xfrm>
              <a:off x="1519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5" name="Oval 50"/>
            <p:cNvSpPr>
              <a:spLocks noChangeArrowheads="1"/>
            </p:cNvSpPr>
            <p:nvPr/>
          </p:nvSpPr>
          <p:spPr bwMode="auto">
            <a:xfrm>
              <a:off x="1723" y="585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" name="Oval 51"/>
            <p:cNvSpPr>
              <a:spLocks noChangeArrowheads="1"/>
            </p:cNvSpPr>
            <p:nvPr/>
          </p:nvSpPr>
          <p:spPr bwMode="auto">
            <a:xfrm>
              <a:off x="1840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7" name="Oval 52"/>
            <p:cNvSpPr>
              <a:spLocks noChangeArrowheads="1"/>
            </p:cNvSpPr>
            <p:nvPr/>
          </p:nvSpPr>
          <p:spPr bwMode="auto">
            <a:xfrm>
              <a:off x="1811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8" name="Oval 53"/>
            <p:cNvSpPr>
              <a:spLocks noChangeArrowheads="1"/>
            </p:cNvSpPr>
            <p:nvPr/>
          </p:nvSpPr>
          <p:spPr bwMode="auto">
            <a:xfrm>
              <a:off x="178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9" name="Oval 54"/>
            <p:cNvSpPr>
              <a:spLocks noChangeArrowheads="1"/>
            </p:cNvSpPr>
            <p:nvPr/>
          </p:nvSpPr>
          <p:spPr bwMode="auto">
            <a:xfrm>
              <a:off x="1752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0" name="Oval 55"/>
            <p:cNvSpPr>
              <a:spLocks noChangeArrowheads="1"/>
            </p:cNvSpPr>
            <p:nvPr/>
          </p:nvSpPr>
          <p:spPr bwMode="auto">
            <a:xfrm>
              <a:off x="1694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1" name="Oval 56"/>
            <p:cNvSpPr>
              <a:spLocks noChangeArrowheads="1"/>
            </p:cNvSpPr>
            <p:nvPr/>
          </p:nvSpPr>
          <p:spPr bwMode="auto">
            <a:xfrm>
              <a:off x="1665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2" name="Oval 57"/>
            <p:cNvSpPr>
              <a:spLocks noChangeArrowheads="1"/>
            </p:cNvSpPr>
            <p:nvPr/>
          </p:nvSpPr>
          <p:spPr bwMode="auto">
            <a:xfrm>
              <a:off x="163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3" name="Oval 58"/>
            <p:cNvSpPr>
              <a:spLocks noChangeArrowheads="1"/>
            </p:cNvSpPr>
            <p:nvPr/>
          </p:nvSpPr>
          <p:spPr bwMode="auto">
            <a:xfrm>
              <a:off x="1606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4" name="Oval 59"/>
            <p:cNvSpPr>
              <a:spLocks noChangeArrowheads="1"/>
            </p:cNvSpPr>
            <p:nvPr/>
          </p:nvSpPr>
          <p:spPr bwMode="auto">
            <a:xfrm>
              <a:off x="1577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5" name="Oval 60"/>
            <p:cNvSpPr>
              <a:spLocks noChangeArrowheads="1"/>
            </p:cNvSpPr>
            <p:nvPr/>
          </p:nvSpPr>
          <p:spPr bwMode="auto">
            <a:xfrm>
              <a:off x="1548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" name="Oval 61"/>
            <p:cNvSpPr>
              <a:spLocks noChangeArrowheads="1"/>
            </p:cNvSpPr>
            <p:nvPr/>
          </p:nvSpPr>
          <p:spPr bwMode="auto">
            <a:xfrm>
              <a:off x="1519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7" name="Oval 62"/>
            <p:cNvSpPr>
              <a:spLocks noChangeArrowheads="1"/>
            </p:cNvSpPr>
            <p:nvPr/>
          </p:nvSpPr>
          <p:spPr bwMode="auto">
            <a:xfrm>
              <a:off x="1723" y="55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8" name="Oval 63"/>
            <p:cNvSpPr>
              <a:spLocks noChangeArrowheads="1"/>
            </p:cNvSpPr>
            <p:nvPr/>
          </p:nvSpPr>
          <p:spPr bwMode="auto">
            <a:xfrm>
              <a:off x="1840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9" name="Oval 64"/>
            <p:cNvSpPr>
              <a:spLocks noChangeArrowheads="1"/>
            </p:cNvSpPr>
            <p:nvPr/>
          </p:nvSpPr>
          <p:spPr bwMode="auto">
            <a:xfrm>
              <a:off x="1811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0" name="Oval 65"/>
            <p:cNvSpPr>
              <a:spLocks noChangeArrowheads="1"/>
            </p:cNvSpPr>
            <p:nvPr/>
          </p:nvSpPr>
          <p:spPr bwMode="auto">
            <a:xfrm>
              <a:off x="178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1" name="Oval 66"/>
            <p:cNvSpPr>
              <a:spLocks noChangeArrowheads="1"/>
            </p:cNvSpPr>
            <p:nvPr/>
          </p:nvSpPr>
          <p:spPr bwMode="auto">
            <a:xfrm>
              <a:off x="1752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2" name="Oval 67"/>
            <p:cNvSpPr>
              <a:spLocks noChangeArrowheads="1"/>
            </p:cNvSpPr>
            <p:nvPr/>
          </p:nvSpPr>
          <p:spPr bwMode="auto">
            <a:xfrm>
              <a:off x="1694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3" name="Oval 68"/>
            <p:cNvSpPr>
              <a:spLocks noChangeArrowheads="1"/>
            </p:cNvSpPr>
            <p:nvPr/>
          </p:nvSpPr>
          <p:spPr bwMode="auto">
            <a:xfrm>
              <a:off x="1665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4" name="Oval 69"/>
            <p:cNvSpPr>
              <a:spLocks noChangeArrowheads="1"/>
            </p:cNvSpPr>
            <p:nvPr/>
          </p:nvSpPr>
          <p:spPr bwMode="auto">
            <a:xfrm>
              <a:off x="163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5" name="Oval 70"/>
            <p:cNvSpPr>
              <a:spLocks noChangeArrowheads="1"/>
            </p:cNvSpPr>
            <p:nvPr/>
          </p:nvSpPr>
          <p:spPr bwMode="auto">
            <a:xfrm>
              <a:off x="1606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6" name="Oval 71"/>
            <p:cNvSpPr>
              <a:spLocks noChangeArrowheads="1"/>
            </p:cNvSpPr>
            <p:nvPr/>
          </p:nvSpPr>
          <p:spPr bwMode="auto">
            <a:xfrm>
              <a:off x="1577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7" name="Oval 72"/>
            <p:cNvSpPr>
              <a:spLocks noChangeArrowheads="1"/>
            </p:cNvSpPr>
            <p:nvPr/>
          </p:nvSpPr>
          <p:spPr bwMode="auto">
            <a:xfrm>
              <a:off x="1548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8" name="Oval 73"/>
            <p:cNvSpPr>
              <a:spLocks noChangeArrowheads="1"/>
            </p:cNvSpPr>
            <p:nvPr/>
          </p:nvSpPr>
          <p:spPr bwMode="auto">
            <a:xfrm>
              <a:off x="1519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0" name="Oval 74"/>
            <p:cNvSpPr>
              <a:spLocks noChangeArrowheads="1"/>
            </p:cNvSpPr>
            <p:nvPr/>
          </p:nvSpPr>
          <p:spPr bwMode="auto">
            <a:xfrm>
              <a:off x="1723" y="524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1" name="Oval 75"/>
            <p:cNvSpPr>
              <a:spLocks noChangeArrowheads="1"/>
            </p:cNvSpPr>
            <p:nvPr/>
          </p:nvSpPr>
          <p:spPr bwMode="auto">
            <a:xfrm>
              <a:off x="1840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2" name="Oval 76"/>
            <p:cNvSpPr>
              <a:spLocks noChangeArrowheads="1"/>
            </p:cNvSpPr>
            <p:nvPr/>
          </p:nvSpPr>
          <p:spPr bwMode="auto">
            <a:xfrm>
              <a:off x="1811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3" name="Oval 77"/>
            <p:cNvSpPr>
              <a:spLocks noChangeArrowheads="1"/>
            </p:cNvSpPr>
            <p:nvPr/>
          </p:nvSpPr>
          <p:spPr bwMode="auto">
            <a:xfrm>
              <a:off x="178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4" name="Oval 78"/>
            <p:cNvSpPr>
              <a:spLocks noChangeArrowheads="1"/>
            </p:cNvSpPr>
            <p:nvPr/>
          </p:nvSpPr>
          <p:spPr bwMode="auto">
            <a:xfrm>
              <a:off x="1752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5" name="Oval 79"/>
            <p:cNvSpPr>
              <a:spLocks noChangeArrowheads="1"/>
            </p:cNvSpPr>
            <p:nvPr/>
          </p:nvSpPr>
          <p:spPr bwMode="auto">
            <a:xfrm>
              <a:off x="1694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6" name="Oval 80"/>
            <p:cNvSpPr>
              <a:spLocks noChangeArrowheads="1"/>
            </p:cNvSpPr>
            <p:nvPr/>
          </p:nvSpPr>
          <p:spPr bwMode="auto">
            <a:xfrm>
              <a:off x="1665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" name="Oval 81"/>
            <p:cNvSpPr>
              <a:spLocks noChangeArrowheads="1"/>
            </p:cNvSpPr>
            <p:nvPr/>
          </p:nvSpPr>
          <p:spPr bwMode="auto">
            <a:xfrm>
              <a:off x="163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8" name="Oval 82"/>
            <p:cNvSpPr>
              <a:spLocks noChangeArrowheads="1"/>
            </p:cNvSpPr>
            <p:nvPr/>
          </p:nvSpPr>
          <p:spPr bwMode="auto">
            <a:xfrm>
              <a:off x="1606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9" name="Oval 83"/>
            <p:cNvSpPr>
              <a:spLocks noChangeArrowheads="1"/>
            </p:cNvSpPr>
            <p:nvPr/>
          </p:nvSpPr>
          <p:spPr bwMode="auto">
            <a:xfrm>
              <a:off x="1577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0" name="Oval 84"/>
            <p:cNvSpPr>
              <a:spLocks noChangeArrowheads="1"/>
            </p:cNvSpPr>
            <p:nvPr/>
          </p:nvSpPr>
          <p:spPr bwMode="auto">
            <a:xfrm>
              <a:off x="1548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1" name="Oval 85"/>
            <p:cNvSpPr>
              <a:spLocks noChangeArrowheads="1"/>
            </p:cNvSpPr>
            <p:nvPr/>
          </p:nvSpPr>
          <p:spPr bwMode="auto">
            <a:xfrm>
              <a:off x="1519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2" name="Oval 86"/>
            <p:cNvSpPr>
              <a:spLocks noChangeArrowheads="1"/>
            </p:cNvSpPr>
            <p:nvPr/>
          </p:nvSpPr>
          <p:spPr bwMode="auto">
            <a:xfrm>
              <a:off x="1723" y="49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3" name="Oval 87"/>
            <p:cNvSpPr>
              <a:spLocks noChangeArrowheads="1"/>
            </p:cNvSpPr>
            <p:nvPr/>
          </p:nvSpPr>
          <p:spPr bwMode="auto">
            <a:xfrm>
              <a:off x="1840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4" name="Oval 88"/>
            <p:cNvSpPr>
              <a:spLocks noChangeArrowheads="1"/>
            </p:cNvSpPr>
            <p:nvPr/>
          </p:nvSpPr>
          <p:spPr bwMode="auto">
            <a:xfrm>
              <a:off x="1811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5" name="Oval 89"/>
            <p:cNvSpPr>
              <a:spLocks noChangeArrowheads="1"/>
            </p:cNvSpPr>
            <p:nvPr/>
          </p:nvSpPr>
          <p:spPr bwMode="auto">
            <a:xfrm>
              <a:off x="178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6" name="Oval 90"/>
            <p:cNvSpPr>
              <a:spLocks noChangeArrowheads="1"/>
            </p:cNvSpPr>
            <p:nvPr/>
          </p:nvSpPr>
          <p:spPr bwMode="auto">
            <a:xfrm>
              <a:off x="1752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" name="Oval 91"/>
            <p:cNvSpPr>
              <a:spLocks noChangeArrowheads="1"/>
            </p:cNvSpPr>
            <p:nvPr/>
          </p:nvSpPr>
          <p:spPr bwMode="auto">
            <a:xfrm>
              <a:off x="1694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8" name="Oval 92"/>
            <p:cNvSpPr>
              <a:spLocks noChangeArrowheads="1"/>
            </p:cNvSpPr>
            <p:nvPr/>
          </p:nvSpPr>
          <p:spPr bwMode="auto">
            <a:xfrm>
              <a:off x="1665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9" name="Oval 93"/>
            <p:cNvSpPr>
              <a:spLocks noChangeArrowheads="1"/>
            </p:cNvSpPr>
            <p:nvPr/>
          </p:nvSpPr>
          <p:spPr bwMode="auto">
            <a:xfrm>
              <a:off x="163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0" name="Oval 94"/>
            <p:cNvSpPr>
              <a:spLocks noChangeArrowheads="1"/>
            </p:cNvSpPr>
            <p:nvPr/>
          </p:nvSpPr>
          <p:spPr bwMode="auto">
            <a:xfrm>
              <a:off x="1606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1" name="Oval 95"/>
            <p:cNvSpPr>
              <a:spLocks noChangeArrowheads="1"/>
            </p:cNvSpPr>
            <p:nvPr/>
          </p:nvSpPr>
          <p:spPr bwMode="auto">
            <a:xfrm>
              <a:off x="1577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2" name="Oval 96"/>
            <p:cNvSpPr>
              <a:spLocks noChangeArrowheads="1"/>
            </p:cNvSpPr>
            <p:nvPr/>
          </p:nvSpPr>
          <p:spPr bwMode="auto">
            <a:xfrm>
              <a:off x="1548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3" name="Oval 97"/>
            <p:cNvSpPr>
              <a:spLocks noChangeArrowheads="1"/>
            </p:cNvSpPr>
            <p:nvPr/>
          </p:nvSpPr>
          <p:spPr bwMode="auto">
            <a:xfrm>
              <a:off x="1519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4" name="Oval 98"/>
            <p:cNvSpPr>
              <a:spLocks noChangeArrowheads="1"/>
            </p:cNvSpPr>
            <p:nvPr/>
          </p:nvSpPr>
          <p:spPr bwMode="auto">
            <a:xfrm>
              <a:off x="1723" y="433"/>
              <a:ext cx="28" cy="29"/>
            </a:xfrm>
            <a:prstGeom prst="ellipse">
              <a:avLst/>
            </a:prstGeom>
            <a:noFill/>
            <a:ln w="3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45" name="Text Box 324"/>
          <p:cNvSpPr txBox="1">
            <a:spLocks noChangeArrowheads="1"/>
          </p:cNvSpPr>
          <p:nvPr/>
        </p:nvSpPr>
        <p:spPr bwMode="auto">
          <a:xfrm>
            <a:off x="265783" y="4501380"/>
            <a:ext cx="2263206" cy="583630"/>
          </a:xfrm>
          <a:prstGeom prst="rect">
            <a:avLst/>
          </a:prstGeom>
          <a:noFill/>
          <a:ln w="9525" cap="flat">
            <a:solidFill>
              <a:srgbClr val="000000">
                <a:alpha val="50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b="1" dirty="0" smtClean="0">
                <a:solidFill>
                  <a:srgbClr val="000000"/>
                </a:solidFill>
              </a:rPr>
              <a:t>QC</a:t>
            </a:r>
            <a:r>
              <a:rPr lang="en-GB" sz="1000" dirty="0" smtClean="0">
                <a:solidFill>
                  <a:srgbClr val="000000"/>
                </a:solidFill>
              </a:rPr>
              <a:t>: No Tamoxifen plate.</a:t>
            </a:r>
          </a:p>
          <a:p>
            <a:r>
              <a:rPr lang="en-GB" sz="1000" dirty="0" smtClean="0">
                <a:solidFill>
                  <a:srgbClr val="000000"/>
                </a:solidFill>
              </a:rPr>
              <a:t>Control:	CR = 1	DR = 1</a:t>
            </a:r>
          </a:p>
          <a:p>
            <a:r>
              <a:rPr lang="en-GB" sz="800" dirty="0" smtClean="0">
                <a:solidFill>
                  <a:srgbClr val="000000"/>
                </a:solidFill>
              </a:rPr>
              <a:t>(CR = critical region, DR = deleted region)</a:t>
            </a:r>
            <a:endParaRPr lang="en-GB" sz="800" dirty="0">
              <a:solidFill>
                <a:srgbClr val="000000"/>
              </a:solidFill>
            </a:endParaRPr>
          </a:p>
        </p:txBody>
      </p:sp>
      <p:grpSp>
        <p:nvGrpSpPr>
          <p:cNvPr id="2445" name="Group 2444"/>
          <p:cNvGrpSpPr/>
          <p:nvPr/>
        </p:nvGrpSpPr>
        <p:grpSpPr>
          <a:xfrm>
            <a:off x="265783" y="10277125"/>
            <a:ext cx="2137080" cy="683194"/>
            <a:chOff x="265783" y="11606018"/>
            <a:chExt cx="2137080" cy="683194"/>
          </a:xfrm>
        </p:grpSpPr>
        <p:sp>
          <p:nvSpPr>
            <p:cNvPr id="2446" name="AutoShape 157"/>
            <p:cNvSpPr>
              <a:spLocks noChangeArrowheads="1"/>
            </p:cNvSpPr>
            <p:nvPr/>
          </p:nvSpPr>
          <p:spPr bwMode="auto">
            <a:xfrm>
              <a:off x="265783" y="11606018"/>
              <a:ext cx="2137080" cy="68319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447" name="Line 194"/>
            <p:cNvSpPr>
              <a:spLocks noChangeShapeType="1"/>
            </p:cNvSpPr>
            <p:nvPr/>
          </p:nvSpPr>
          <p:spPr bwMode="auto">
            <a:xfrm flipV="1">
              <a:off x="518685" y="11828954"/>
              <a:ext cx="66548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8" name="Oval 195"/>
            <p:cNvSpPr>
              <a:spLocks noChangeArrowheads="1"/>
            </p:cNvSpPr>
            <p:nvPr/>
          </p:nvSpPr>
          <p:spPr bwMode="auto">
            <a:xfrm>
              <a:off x="429990" y="11783409"/>
              <a:ext cx="89894" cy="89894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449" name="Line 201"/>
            <p:cNvSpPr>
              <a:spLocks noChangeShapeType="1"/>
            </p:cNvSpPr>
            <p:nvPr/>
          </p:nvSpPr>
          <p:spPr bwMode="auto">
            <a:xfrm>
              <a:off x="513892" y="12092644"/>
              <a:ext cx="83464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0" name="Oval 202"/>
            <p:cNvSpPr>
              <a:spLocks noChangeArrowheads="1"/>
            </p:cNvSpPr>
            <p:nvPr/>
          </p:nvSpPr>
          <p:spPr bwMode="auto">
            <a:xfrm>
              <a:off x="425195" y="12047098"/>
              <a:ext cx="89894" cy="89894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451" name="Line 194"/>
            <p:cNvSpPr>
              <a:spLocks noChangeShapeType="1"/>
            </p:cNvSpPr>
            <p:nvPr/>
          </p:nvSpPr>
          <p:spPr bwMode="auto">
            <a:xfrm>
              <a:off x="1699624" y="11828955"/>
              <a:ext cx="51386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2" name="AutoShape 165"/>
            <p:cNvSpPr>
              <a:spLocks noChangeArrowheads="1"/>
            </p:cNvSpPr>
            <p:nvPr/>
          </p:nvSpPr>
          <p:spPr bwMode="auto">
            <a:xfrm rot="5400000">
              <a:off x="1235440" y="12063877"/>
              <a:ext cx="207356" cy="6112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453" name="Oval 2452"/>
            <p:cNvSpPr/>
            <p:nvPr/>
          </p:nvSpPr>
          <p:spPr bwMode="auto">
            <a:xfrm>
              <a:off x="1150311" y="11714646"/>
              <a:ext cx="79684" cy="217139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54" name="Oval 2453"/>
            <p:cNvSpPr/>
            <p:nvPr/>
          </p:nvSpPr>
          <p:spPr bwMode="auto">
            <a:xfrm>
              <a:off x="1184167" y="11977117"/>
              <a:ext cx="79684" cy="217139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55" name="Line 194"/>
            <p:cNvSpPr>
              <a:spLocks noChangeShapeType="1"/>
            </p:cNvSpPr>
            <p:nvPr/>
          </p:nvSpPr>
          <p:spPr bwMode="auto">
            <a:xfrm>
              <a:off x="1699624" y="12092644"/>
              <a:ext cx="51386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6" name="Text Box 324"/>
          <p:cNvSpPr txBox="1">
            <a:spLocks noChangeArrowheads="1"/>
          </p:cNvSpPr>
          <p:nvPr/>
        </p:nvSpPr>
        <p:spPr bwMode="auto">
          <a:xfrm>
            <a:off x="251462" y="10923051"/>
            <a:ext cx="2194143" cy="452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dirty="0" smtClean="0">
                <a:solidFill>
                  <a:srgbClr val="000000"/>
                </a:solidFill>
              </a:rPr>
              <a:t>Homozygous knockout</a:t>
            </a:r>
          </a:p>
          <a:p>
            <a:r>
              <a:rPr lang="en-GB" sz="1000" dirty="0" smtClean="0">
                <a:solidFill>
                  <a:srgbClr val="000000"/>
                </a:solidFill>
              </a:rPr>
              <a:t>(QC: Tamoxifen plate)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2457" name="Text Box 324"/>
          <p:cNvSpPr txBox="1">
            <a:spLocks noChangeArrowheads="1"/>
          </p:cNvSpPr>
          <p:nvPr/>
        </p:nvSpPr>
        <p:spPr bwMode="auto">
          <a:xfrm>
            <a:off x="265783" y="11849797"/>
            <a:ext cx="2263206" cy="608903"/>
          </a:xfrm>
          <a:prstGeom prst="rect">
            <a:avLst/>
          </a:prstGeom>
          <a:noFill/>
          <a:ln w="9525" cap="flat">
            <a:solidFill>
              <a:srgbClr val="000000">
                <a:alpha val="50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/>
          <a:p>
            <a:r>
              <a:rPr lang="en-GB" sz="1000" b="1" dirty="0" smtClean="0">
                <a:solidFill>
                  <a:srgbClr val="000000"/>
                </a:solidFill>
              </a:rPr>
              <a:t>QC</a:t>
            </a:r>
            <a:r>
              <a:rPr lang="en-GB" sz="1000" dirty="0" smtClean="0">
                <a:solidFill>
                  <a:srgbClr val="000000"/>
                </a:solidFill>
              </a:rPr>
              <a:t>:</a:t>
            </a:r>
          </a:p>
          <a:p>
            <a:r>
              <a:rPr lang="en-GB" sz="1000" dirty="0" smtClean="0">
                <a:solidFill>
                  <a:srgbClr val="000000"/>
                </a:solidFill>
              </a:rPr>
              <a:t>Tamoxifen: 	CR = 0	DR = 0</a:t>
            </a:r>
          </a:p>
          <a:p>
            <a:r>
              <a:rPr lang="en-GB" sz="1000" dirty="0" smtClean="0">
                <a:solidFill>
                  <a:srgbClr val="000000"/>
                </a:solidFill>
              </a:rPr>
              <a:t>Control:	CR = 1	DR = 0</a:t>
            </a:r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2112" name="TextBox 2111"/>
          <p:cNvSpPr txBox="1"/>
          <p:nvPr/>
        </p:nvSpPr>
        <p:spPr>
          <a:xfrm>
            <a:off x="8695481" y="12484424"/>
            <a:ext cx="774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Version 1.0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8007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2013</Words>
  <Application>Microsoft Macintosh PowerPoint</Application>
  <PresentationFormat>A3 Paper (297x420 mm)</PresentationFormat>
  <Paragraphs>292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WTSI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Sparkes</dc:creator>
  <cp:lastModifiedBy>Andrew Sparkes</cp:lastModifiedBy>
  <cp:revision>117</cp:revision>
  <cp:lastPrinted>2013-03-20T16:43:48Z</cp:lastPrinted>
  <dcterms:created xsi:type="dcterms:W3CDTF">2013-03-14T11:50:03Z</dcterms:created>
  <dcterms:modified xsi:type="dcterms:W3CDTF">2013-03-20T16:56:11Z</dcterms:modified>
</cp:coreProperties>
</file>