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5" r:id="rId9"/>
    <p:sldId id="266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795" y="930275"/>
            <a:ext cx="843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大体的函数顺序依赖</a:t>
            </a:r>
            <a:r>
              <a:rPr lang="zh-CN" altLang="en-US"/>
              <a:t>情况。</a:t>
            </a:r>
            <a:endParaRPr lang="zh-CN" altLang="en-US"/>
          </a:p>
        </p:txBody>
      </p:sp>
      <p:pic>
        <p:nvPicPr>
          <p:cNvPr id="9" name="图片 8" descr="DW`@BL15KEL51Z`D@GLQ4(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2063115"/>
            <a:ext cx="4695825" cy="2619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795" y="930275"/>
            <a:ext cx="8439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compare_symb</a:t>
            </a:r>
            <a:r>
              <a:rPr lang="zh-CN" altLang="en-US"/>
              <a:t>函数</a:t>
            </a:r>
            <a:r>
              <a:rPr lang="zh-CN" altLang="en-US"/>
              <a:t>中，这里的</a:t>
            </a:r>
            <a:r>
              <a:rPr lang="en-US" altLang="zh-CN"/>
              <a:t>value</a:t>
            </a:r>
            <a:r>
              <a:rPr lang="zh-CN" altLang="en-US"/>
              <a:t>是赋值语句给变量的值，赋值相同继续比较。</a:t>
            </a:r>
            <a:endParaRPr lang="zh-CN" altLang="en-US"/>
          </a:p>
        </p:txBody>
      </p:sp>
      <p:pic>
        <p:nvPicPr>
          <p:cNvPr id="5" name="图片 4" descr="A@15N867JAY{V$`RXHVI0[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1565275"/>
            <a:ext cx="3505200" cy="1400175"/>
          </a:xfrm>
          <a:prstGeom prst="rect">
            <a:avLst/>
          </a:prstGeom>
        </p:spPr>
      </p:pic>
      <p:pic>
        <p:nvPicPr>
          <p:cNvPr id="6" name="图片 5" descr="N[KT2B60SO9(VB%)}2HN5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95" y="4271010"/>
            <a:ext cx="4162425" cy="1485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61795" y="3244850"/>
            <a:ext cx="969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在我理解的</a:t>
            </a:r>
            <a:r>
              <a:rPr lang="en-US" altLang="zh-CN"/>
              <a:t>compare</a:t>
            </a:r>
            <a:r>
              <a:rPr lang="zh-CN" altLang="en-US"/>
              <a:t>中，第一种比较的是计算符。即比较</a:t>
            </a:r>
            <a:r>
              <a:rPr lang="en-US" altLang="zh-CN"/>
              <a:t>value</a:t>
            </a:r>
            <a:r>
              <a:rPr lang="zh-CN" altLang="en-US"/>
              <a:t>是怎么来的，两个</a:t>
            </a:r>
            <a:r>
              <a:rPr lang="en-US" altLang="zh-CN"/>
              <a:t>trace</a:t>
            </a:r>
            <a:r>
              <a:rPr lang="zh-CN" altLang="en-US"/>
              <a:t>中的</a:t>
            </a:r>
            <a:r>
              <a:rPr lang="en-US" altLang="zh-CN"/>
              <a:t>value</a:t>
            </a:r>
            <a:r>
              <a:rPr lang="zh-CN" altLang="en-US"/>
              <a:t>是否来自同一种操作</a:t>
            </a:r>
            <a:r>
              <a:rPr lang="en-US" altLang="zh-CN"/>
              <a:t>(</a:t>
            </a:r>
            <a:r>
              <a:rPr lang="zh-CN" altLang="en-US"/>
              <a:t>例如：</a:t>
            </a:r>
            <a:r>
              <a:rPr lang="en-US" altLang="zh-CN"/>
              <a:t>“+”)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795" y="930275"/>
            <a:ext cx="8439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但是我跟踪了</a:t>
            </a:r>
            <a:r>
              <a:rPr lang="en-US" altLang="zh-CN"/>
              <a:t>compare</a:t>
            </a:r>
            <a:r>
              <a:rPr lang="zh-CN" altLang="en-US"/>
              <a:t>函数的运行，发现</a:t>
            </a:r>
            <a:r>
              <a:rPr lang="en-US" altLang="zh-CN"/>
              <a:t>symbols</a:t>
            </a:r>
            <a:r>
              <a:rPr lang="zh-CN" altLang="en-US"/>
              <a:t>总为空集，并且观察了生成的</a:t>
            </a:r>
            <a:r>
              <a:rPr lang="en-US" altLang="zh-CN"/>
              <a:t>compinslist</a:t>
            </a:r>
            <a:r>
              <a:rPr lang="zh-CN" altLang="en-US"/>
              <a:t>，在</a:t>
            </a:r>
            <a:r>
              <a:rPr lang="en-US" altLang="zh-CN"/>
              <a:t>629</a:t>
            </a:r>
            <a:r>
              <a:rPr lang="zh-CN" altLang="en-US"/>
              <a:t>条中数据中，</a:t>
            </a:r>
            <a:r>
              <a:rPr lang="en-US" altLang="zh-CN"/>
              <a:t>c</a:t>
            </a:r>
            <a:r>
              <a:rPr lang="zh-CN" altLang="en-US"/>
              <a:t>的值都为</a:t>
            </a:r>
            <a:r>
              <a:rPr lang="en-US" altLang="zh-CN"/>
              <a:t>3</a:t>
            </a:r>
            <a:r>
              <a:rPr lang="zh-CN" altLang="en-US"/>
              <a:t>，所以怀疑</a:t>
            </a:r>
            <a:r>
              <a:rPr lang="en-US" altLang="zh-CN"/>
              <a:t>compare</a:t>
            </a:r>
            <a:r>
              <a:rPr lang="zh-CN" altLang="en-US"/>
              <a:t>函数的功能是否</a:t>
            </a:r>
            <a:r>
              <a:rPr lang="zh-CN" altLang="en-US"/>
              <a:t>达成了其</a:t>
            </a:r>
            <a:r>
              <a:rPr lang="zh-CN" altLang="en-US"/>
              <a:t>目的。</a:t>
            </a:r>
            <a:endParaRPr lang="zh-CN" altLang="en-US"/>
          </a:p>
        </p:txBody>
      </p:sp>
      <p:pic>
        <p:nvPicPr>
          <p:cNvPr id="2" name="图片 1" descr="3Z1I7Y7]D]){X))_[H)2FV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2044065"/>
            <a:ext cx="5819775" cy="1419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61795" y="4217035"/>
            <a:ext cx="8439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在写入</a:t>
            </a:r>
            <a:r>
              <a:rPr lang="en-US" altLang="zh-CN"/>
              <a:t>compinslist</a:t>
            </a:r>
            <a:r>
              <a:rPr lang="zh-CN" altLang="en-US"/>
              <a:t>的函数中，可以看到</a:t>
            </a:r>
            <a:r>
              <a:rPr lang="en-US" altLang="zh-CN"/>
              <a:t>b = 0</a:t>
            </a:r>
            <a:r>
              <a:rPr lang="zh-CN" altLang="en-US"/>
              <a:t>的值被舍去了，这里的</a:t>
            </a:r>
            <a:r>
              <a:rPr lang="en-US" altLang="zh-CN"/>
              <a:t>b</a:t>
            </a:r>
            <a:r>
              <a:rPr lang="zh-CN" altLang="en-US"/>
              <a:t>就是</a:t>
            </a:r>
            <a:r>
              <a:rPr lang="en-US" altLang="zh-CN"/>
              <a:t>compare</a:t>
            </a:r>
            <a:r>
              <a:rPr lang="zh-CN" altLang="en-US"/>
              <a:t>函数中生成的</a:t>
            </a:r>
            <a:r>
              <a:rPr lang="en-US" altLang="zh-CN"/>
              <a:t>c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795" y="930275"/>
            <a:ext cx="8439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get_symbexec</a:t>
            </a:r>
            <a:r>
              <a:rPr lang="zh-CN" altLang="en-US"/>
              <a:t>函数中，根据</a:t>
            </a:r>
            <a:r>
              <a:rPr lang="en-US" altLang="zh-CN"/>
              <a:t>compinlist</a:t>
            </a:r>
            <a:r>
              <a:rPr lang="zh-CN" altLang="en-US"/>
              <a:t>中存入的</a:t>
            </a:r>
            <a:r>
              <a:rPr lang="en-US" altLang="zh-CN"/>
              <a:t>vid</a:t>
            </a:r>
            <a:r>
              <a:rPr lang="zh-CN" altLang="en-US"/>
              <a:t>和</a:t>
            </a:r>
            <a:r>
              <a:rPr lang="en-US" altLang="zh-CN"/>
              <a:t>vii</a:t>
            </a:r>
            <a:r>
              <a:rPr lang="zh-CN" altLang="en-US"/>
              <a:t>，再把完整的</a:t>
            </a:r>
            <a:r>
              <a:rPr lang="en-US" altLang="zh-CN"/>
              <a:t>trace</a:t>
            </a:r>
            <a:r>
              <a:rPr lang="zh-CN" altLang="en-US"/>
              <a:t>找出来。</a:t>
            </a:r>
            <a:endParaRPr lang="zh-CN" altLang="en-US"/>
          </a:p>
        </p:txBody>
      </p:sp>
      <p:pic>
        <p:nvPicPr>
          <p:cNvPr id="5" name="图片 4" descr="J9L0OTZ113MG3B88NV`@(D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2080895"/>
            <a:ext cx="6305550" cy="1495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795" y="930275"/>
            <a:ext cx="843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seq_align</a:t>
            </a:r>
            <a:r>
              <a:rPr lang="zh-CN" altLang="en-US"/>
              <a:t>函数上次已经讲过，下面</a:t>
            </a:r>
            <a:r>
              <a:rPr lang="zh-CN" altLang="en-US"/>
              <a:t>看initial_align</a:t>
            </a:r>
            <a:endParaRPr lang="zh-CN" altLang="en-US"/>
          </a:p>
        </p:txBody>
      </p:sp>
      <p:pic>
        <p:nvPicPr>
          <p:cNvPr id="3" name="图片 2" descr="(RJ%OM4DYI[%HNDWR23(G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1697355"/>
            <a:ext cx="6515100" cy="2743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61795" y="5063490"/>
            <a:ext cx="843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还是因为这个问题，</a:t>
            </a:r>
            <a:r>
              <a:rPr lang="en-US" altLang="zh-CN"/>
              <a:t>symbols</a:t>
            </a:r>
            <a:r>
              <a:rPr lang="zh-CN" altLang="en-US"/>
              <a:t>总为空集，所以第一步加入的总为</a:t>
            </a:r>
            <a:r>
              <a:rPr lang="en-US" altLang="zh-CN"/>
              <a:t>MEDIAN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3245" y="1377950"/>
            <a:ext cx="428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这是对</a:t>
            </a:r>
            <a:r>
              <a:rPr lang="en-US" altLang="zh-CN"/>
              <a:t>print</a:t>
            </a:r>
            <a:r>
              <a:rPr lang="zh-CN" altLang="en-US"/>
              <a:t>语句的</a:t>
            </a:r>
            <a:r>
              <a:rPr lang="zh-CN" altLang="en-US"/>
              <a:t>处理。</a:t>
            </a:r>
            <a:endParaRPr lang="zh-CN" altLang="en-US"/>
          </a:p>
        </p:txBody>
      </p:sp>
      <p:pic>
        <p:nvPicPr>
          <p:cNvPr id="2" name="图片 1" descr="V@1`NFCEKNRI{4_ODZVIH}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6365" y="1377950"/>
            <a:ext cx="6576695" cy="5046980"/>
          </a:xfrm>
          <a:prstGeom prst="rect">
            <a:avLst/>
          </a:prstGeom>
        </p:spPr>
      </p:pic>
      <p:pic>
        <p:nvPicPr>
          <p:cNvPr id="5" name="图片 4" descr="U6DPHO8QCO$YVQ}7CJI{@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1914525"/>
            <a:ext cx="1971675" cy="904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245" y="2987675"/>
            <a:ext cx="4286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第一步比较</a:t>
            </a:r>
            <a:r>
              <a:rPr lang="en-US" altLang="zh-CN"/>
              <a:t>argv</a:t>
            </a:r>
            <a:r>
              <a:rPr lang="zh-CN" altLang="en-US"/>
              <a:t>，即</a:t>
            </a:r>
            <a:r>
              <a:rPr lang="en-US" altLang="zh-CN"/>
              <a:t>print</a:t>
            </a:r>
            <a:r>
              <a:rPr lang="zh-CN" altLang="en-US"/>
              <a:t>的数据</a:t>
            </a:r>
            <a:r>
              <a:rPr lang="zh-CN" altLang="en-US"/>
              <a:t>类型，</a:t>
            </a:r>
            <a:endParaRPr lang="zh-CN" altLang="en-US"/>
          </a:p>
          <a:p>
            <a:r>
              <a:rPr lang="zh-CN" altLang="en-US"/>
              <a:t>如果数据类型相等就比较数据的</a:t>
            </a:r>
            <a:r>
              <a:rPr lang="zh-CN" altLang="en-US"/>
              <a:t>值。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print</a:t>
            </a:r>
            <a:r>
              <a:rPr lang="zh-CN" altLang="en-US"/>
              <a:t>的数据不同，就不会</a:t>
            </a:r>
            <a:r>
              <a:rPr lang="zh-CN" altLang="en-US"/>
              <a:t>对齐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795" y="930275"/>
            <a:ext cx="843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接着是</a:t>
            </a:r>
            <a:r>
              <a:rPr lang="en-US" altLang="zh-CN"/>
              <a:t>bp_align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661795" y="3870325"/>
            <a:ext cx="425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refine</a:t>
            </a:r>
            <a:r>
              <a:rPr lang="zh-CN" altLang="en-US"/>
              <a:t>函数中又包含很多其他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2" name="图片 1" descr="$K5R%ADE%9{JPC`A$Z@{Q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1546225"/>
            <a:ext cx="5429250" cy="2076450"/>
          </a:xfrm>
          <a:prstGeom prst="rect">
            <a:avLst/>
          </a:prstGeom>
        </p:spPr>
      </p:pic>
      <p:pic>
        <p:nvPicPr>
          <p:cNvPr id="5" name="图片 4" descr="R{2{7CS0B0)}R`$Q7H4XO7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1202690"/>
            <a:ext cx="4577080" cy="4453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795" y="930275"/>
            <a:ext cx="843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assign_prob				           </a:t>
            </a:r>
            <a:r>
              <a:rPr lang="en-US" altLang="zh-CN"/>
              <a:t>add_rv   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661795" y="3601085"/>
            <a:ext cx="425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gen_rv</a:t>
            </a:r>
            <a:r>
              <a:rPr lang="zh-CN" altLang="en-US"/>
              <a:t>把</a:t>
            </a:r>
            <a:r>
              <a:rPr lang="en-US" altLang="zh-CN"/>
              <a:t>I1</a:t>
            </a:r>
            <a:r>
              <a:rPr lang="zh-CN" altLang="en-US"/>
              <a:t>和</a:t>
            </a:r>
            <a:r>
              <a:rPr lang="en-US" altLang="zh-CN"/>
              <a:t>I2</a:t>
            </a:r>
            <a:r>
              <a:rPr lang="zh-CN" altLang="en-US"/>
              <a:t>通过</a:t>
            </a:r>
            <a:r>
              <a:rPr lang="en-US" altLang="zh-CN"/>
              <a:t>s</a:t>
            </a:r>
            <a:r>
              <a:rPr lang="zh-CN" altLang="en-US"/>
              <a:t>生成</a:t>
            </a:r>
            <a:r>
              <a:rPr lang="en-US" altLang="zh-CN"/>
              <a:t>map</a:t>
            </a:r>
            <a:endParaRPr lang="en-US" altLang="zh-CN"/>
          </a:p>
        </p:txBody>
      </p:sp>
      <p:pic>
        <p:nvPicPr>
          <p:cNvPr id="3" name="图片 2" descr="1NJD~@7Z}RKG(EGK6EEPCW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630" y="4315460"/>
            <a:ext cx="4010025" cy="1743075"/>
          </a:xfrm>
          <a:prstGeom prst="rect">
            <a:avLst/>
          </a:prstGeom>
        </p:spPr>
      </p:pic>
      <p:pic>
        <p:nvPicPr>
          <p:cNvPr id="7" name="图片 6" descr="U}}BKY6M36H{508D@M3E)]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0" y="1606550"/>
            <a:ext cx="4114800" cy="1371600"/>
          </a:xfrm>
          <a:prstGeom prst="rect">
            <a:avLst/>
          </a:prstGeom>
        </p:spPr>
      </p:pic>
      <p:pic>
        <p:nvPicPr>
          <p:cNvPr id="8" name="图片 7" descr="N0H2L397Z_M]I}}ZJQ`VX8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1673225"/>
            <a:ext cx="3590925" cy="1304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COMMONDATA" val="eyJoZGlkIjoiYjFlNTIwYmEwYmZlZWI1MWY4YmEyNGExZTUwM2MzNT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WPS 演示</Application>
  <PresentationFormat>宽屏</PresentationFormat>
  <Paragraphs>30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hth</cp:lastModifiedBy>
  <cp:revision>174</cp:revision>
  <dcterms:created xsi:type="dcterms:W3CDTF">2019-06-19T02:08:00Z</dcterms:created>
  <dcterms:modified xsi:type="dcterms:W3CDTF">2024-06-05T07:12:55Z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4DC97682EFCB45B4B48993E195FD98C9_13</vt:lpwstr>
  </property>
</Properties>
</file>