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8" r:id="rId9"/>
    <p:sldId id="264" r:id="rId10"/>
    <p:sldId id="267" r:id="rId11"/>
    <p:sldId id="265" r:id="rId12"/>
    <p:sldId id="266" r:id="rId13"/>
    <p:sldId id="262" r:id="rId14"/>
    <p:sldId id="269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~C~VTH(]U$ER)8{369A{0V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070" y="1028065"/>
            <a:ext cx="7204710" cy="5169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466725"/>
            <a:ext cx="10963275" cy="6195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}%X[EF9X2$A~`}NSPT83}Z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116840"/>
            <a:ext cx="5505450" cy="3512820"/>
          </a:xfrm>
          <a:prstGeom prst="rect">
            <a:avLst/>
          </a:prstGeom>
        </p:spPr>
      </p:pic>
      <p:pic>
        <p:nvPicPr>
          <p:cNvPr id="3" name="图片 2" descr="ODO4MGDX0OZK7]NVF@5FRG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" y="3629660"/>
            <a:ext cx="5505450" cy="2962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9525" y="1134745"/>
            <a:ext cx="54171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给定的错误学生代码，选取算法从对应的正确版本聚类中遍历，并与错误学生代码的特征向量比较相似度，最终相似度最高的正确版本特征向量对应的代码被返回，与错误代码组合为错误代码和正确版本，作为 BPALIGN 的输入。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4030" y="1628140"/>
            <a:ext cx="4284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len(</a:t>
            </a:r>
            <a:r>
              <a:rPr lang="zh-CN" altLang="en-US"/>
              <a:t>criteriaidx</a:t>
            </a:r>
            <a:r>
              <a:rPr lang="en-US" altLang="zh-CN"/>
              <a:t>) == 1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en-US" altLang="zh-CN"/>
              <a:t>	print</a:t>
            </a:r>
            <a:r>
              <a:rPr lang="zh-CN" altLang="en-US"/>
              <a:t>类型不同相同或者长度</a:t>
            </a:r>
            <a:r>
              <a:rPr lang="zh-CN" altLang="en-US"/>
              <a:t>不同</a:t>
            </a:r>
            <a:endParaRPr lang="zh-CN" altLang="en-US"/>
          </a:p>
          <a:p>
            <a:pPr algn="l"/>
            <a:r>
              <a:rPr lang="en-US" altLang="zh-CN"/>
              <a:t>len(criteriaidx) == 2:</a:t>
            </a:r>
            <a:endParaRPr lang="en-US" altLang="zh-CN"/>
          </a:p>
          <a:p>
            <a:pPr algn="l"/>
            <a:r>
              <a:rPr lang="en-US" altLang="zh-CN"/>
              <a:t>	print</a:t>
            </a:r>
            <a:r>
              <a:rPr lang="zh-CN" altLang="en-US"/>
              <a:t>值</a:t>
            </a:r>
            <a:r>
              <a:rPr lang="zh-CN" altLang="en-US"/>
              <a:t>不同</a:t>
            </a:r>
            <a:endParaRPr lang="zh-CN" altLang="en-US"/>
          </a:p>
        </p:txBody>
      </p:sp>
      <p:pic>
        <p:nvPicPr>
          <p:cNvPr id="6" name="图片 5" descr="[976J5N$PS)IARCLV(~1T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3435985"/>
            <a:ext cx="2676525" cy="2705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5275" y="3798570"/>
            <a:ext cx="3713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print</a:t>
            </a:r>
            <a:r>
              <a:rPr lang="zh-CN" altLang="en-US"/>
              <a:t>数量相同，返回</a:t>
            </a:r>
            <a:r>
              <a:rPr lang="en-US" altLang="zh-CN"/>
              <a:t>CORRECT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：错误版本</a:t>
            </a:r>
            <a:r>
              <a:rPr lang="en-US" altLang="zh-CN"/>
              <a:t>print</a:t>
            </a:r>
            <a:r>
              <a:rPr lang="zh-CN" altLang="en-US"/>
              <a:t>语句</a:t>
            </a:r>
            <a:r>
              <a:rPr lang="zh-CN" altLang="en-US"/>
              <a:t>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OMTP`@7Y`H]~XPENXK23@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530860"/>
            <a:ext cx="7358380" cy="5664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YL0JEC[P_NB8J4]Z(N82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276860"/>
            <a:ext cx="6638925" cy="6093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@OSI3KM~F}P41I}4$8{GO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735330"/>
            <a:ext cx="4810125" cy="771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2790" y="3086100"/>
            <a:ext cx="5495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表示当前实例对中两个trace的次序均处在选中实例对的两个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trace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之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前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 descr="G[L[DN}0U8B9[EDON7X}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1555115"/>
            <a:ext cx="533400" cy="485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2715" y="169227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：当前实例对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9" name="图片 8" descr="X_K}BA9}41PG9J2O7AY%6%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2289175"/>
            <a:ext cx="561975" cy="400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2240" y="238950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：选中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实例对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1" name="图片 10" descr="$5H[Z9FB3E_B3)Z}U5@NUY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" y="4149725"/>
            <a:ext cx="5836285" cy="5873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7880" y="4989195"/>
            <a:ext cx="3738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表示当前实例对的对齐概率要大于选中实例对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3" name="图片 12" descr="_D{RU3)FA89ZV35MK66BQ`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390" y="735965"/>
            <a:ext cx="5701665" cy="9563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24980" y="1998980"/>
            <a:ext cx="45491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不存在交叉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依赖。即实例对A和实例对B，他们的两个实例不能是交叉依赖的。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交叉依赖：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中的实例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a1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依赖于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b1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中的实例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b2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依赖与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中的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a2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YNV493[17IU2[0B}GKZNM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281305"/>
            <a:ext cx="8562975" cy="6296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30" y="2174875"/>
            <a:ext cx="3625850" cy="883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32880" y="2463165"/>
            <a:ext cx="1111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 = false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15" y="717550"/>
            <a:ext cx="6667500" cy="1002665"/>
          </a:xfrm>
          <a:prstGeom prst="rect">
            <a:avLst/>
          </a:prstGeom>
        </p:spPr>
      </p:pic>
      <p:pic>
        <p:nvPicPr>
          <p:cNvPr id="8" name="图片 7" descr="{TQVPUQ4{JN`V]TTH040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0" y="3512820"/>
            <a:ext cx="3424555" cy="10680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32880" y="3817620"/>
            <a:ext cx="1052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 =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SAT2 = 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true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" name="图片 9" descr="XFW3NTBTOODZVE$4J328E(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115" y="5035550"/>
            <a:ext cx="5905500" cy="10953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22490" y="3121660"/>
            <a:ext cx="1153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SAT1 =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 true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SAT2 == true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 descr="XFW3NTBTOODZVE$4J328E(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381000"/>
            <a:ext cx="590550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75" y="5606415"/>
            <a:ext cx="6140450" cy="923290"/>
          </a:xfrm>
          <a:prstGeom prst="rect">
            <a:avLst/>
          </a:prstGeom>
        </p:spPr>
      </p:pic>
      <p:pic>
        <p:nvPicPr>
          <p:cNvPr id="11" name="图片 10" descr="M$6B5O@2X~W%XMA1@8%TTE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" y="1600200"/>
            <a:ext cx="4924425" cy="3657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660" y="1790700"/>
            <a:ext cx="5224145" cy="31534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6" idx="1"/>
          </p:cNvCxnSpPr>
          <p:nvPr/>
        </p:nvCxnSpPr>
        <p:spPr>
          <a:xfrm>
            <a:off x="5297805" y="3367405"/>
            <a:ext cx="19246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ZZMGI9P`Q$IJAXTMY32{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840105"/>
            <a:ext cx="4219575" cy="1485900"/>
          </a:xfrm>
          <a:prstGeom prst="rect">
            <a:avLst/>
          </a:prstGeom>
        </p:spPr>
      </p:pic>
      <p:pic>
        <p:nvPicPr>
          <p:cNvPr id="4" name="图片 3" descr="OGO8B17I8(10IFN0KP9(`~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3578860"/>
            <a:ext cx="6168390" cy="1829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7945" y="2841625"/>
            <a:ext cx="25603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SAT3 == true (不存在交叉依赖)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对齐概率大于res中最小值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 descr="QQ(W)QKAW243IWH6{]WG`2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" y="2728595"/>
            <a:ext cx="3705225" cy="609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%Z@QWHD5BZQ_6TFSFRYU6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501015"/>
            <a:ext cx="11087100" cy="3480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260" y="8978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相似度</a:t>
            </a:r>
            <a:r>
              <a:rPr lang="zh-CN" altLang="en-US"/>
              <a:t>计算：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23050" y="2011045"/>
            <a:ext cx="446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>
                <a:sym typeface="+mn-ea"/>
              </a:rPr>
              <a:t>sequence_Align</a:t>
            </a:r>
            <a:r>
              <a:rPr lang="zh-CN" altLang="en-US">
                <a:sym typeface="+mn-ea"/>
              </a:rPr>
              <a:t>生成的序列对长度除以两者之间较短</a:t>
            </a:r>
            <a:r>
              <a:rPr lang="zh-CN" altLang="en-US">
                <a:sym typeface="+mn-ea"/>
              </a:rPr>
              <a:t>序列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}TXY~G@RLVKT_25LMPPPO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2966720"/>
            <a:ext cx="5200650" cy="600075"/>
          </a:xfrm>
          <a:prstGeom prst="rect">
            <a:avLst/>
          </a:prstGeom>
        </p:spPr>
      </p:pic>
      <p:pic>
        <p:nvPicPr>
          <p:cNvPr id="4" name="图片 3" descr="S5JMT%X84]0]}WC8ODBJ7~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1564640"/>
            <a:ext cx="4457700" cy="1019175"/>
          </a:xfrm>
          <a:prstGeom prst="rect">
            <a:avLst/>
          </a:prstGeom>
        </p:spPr>
      </p:pic>
      <p:pic>
        <p:nvPicPr>
          <p:cNvPr id="7" name="图片 6" descr="CDP85ZG)H8E5%UDVC5}MMZ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" y="4666615"/>
            <a:ext cx="3200400" cy="1562100"/>
          </a:xfrm>
          <a:prstGeom prst="rect">
            <a:avLst/>
          </a:prstGeom>
        </p:spPr>
      </p:pic>
      <p:pic>
        <p:nvPicPr>
          <p:cNvPr id="9" name="图片 8" descr="3T1)TLQ(A(FK(S(GM5RUJ@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0" y="4666615"/>
            <a:ext cx="3577590" cy="1562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0735" y="4062095"/>
            <a:ext cx="279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相似度计算里的</a:t>
            </a:r>
            <a:r>
              <a:rPr lang="en-US" altLang="zh-CN"/>
              <a:t>score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61860" y="4062095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sequence_align</a:t>
            </a:r>
            <a:r>
              <a:rPr lang="zh-CN" altLang="en-US"/>
              <a:t>里的</a:t>
            </a:r>
            <a:r>
              <a:rPr lang="en-US" altLang="zh-CN"/>
              <a:t>score</a:t>
            </a:r>
            <a:r>
              <a:rPr lang="zh-CN" altLang="en-US"/>
              <a:t>函数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{PCNZSNQ60KJCAA1BV]W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6845"/>
            <a:ext cx="7296785" cy="4291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4365" y="4742180"/>
            <a:ext cx="11017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首先将正确提交代码向量化后的集合进行聚类；对于当前错误代码的向量，从聚类中选取相似度最高的聚类；最后将错误向量与正确向量对应代码输出，作为BPALIGN 的输入。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对于当前数据集中的每个正确提交代码的特征向量，在聚类集合中遍历寻找相似度达到阈值的聚类，如果有，则将其加入聚类中，否则以当前特征向量创建新的聚类。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YjFlNTIwYmEwYmZlZWI1MWY4YmEyNGExZTUwM2MzNT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演示</Application>
  <PresentationFormat>宽屏</PresentationFormat>
  <Paragraphs>50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hth</cp:lastModifiedBy>
  <cp:revision>176</cp:revision>
  <dcterms:created xsi:type="dcterms:W3CDTF">2019-06-19T02:08:00Z</dcterms:created>
  <dcterms:modified xsi:type="dcterms:W3CDTF">2024-06-05T07:13:02Z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6640537AB04A487BA047B1646D964C09_13</vt:lpwstr>
  </property>
</Properties>
</file>