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31" r:id="rId3"/>
    <p:sldId id="468" r:id="rId5"/>
    <p:sldId id="396" r:id="rId6"/>
    <p:sldId id="467" r:id="rId7"/>
    <p:sldId id="351" r:id="rId8"/>
    <p:sldId id="366" r:id="rId9"/>
    <p:sldId id="397" r:id="rId10"/>
    <p:sldId id="446" r:id="rId11"/>
    <p:sldId id="398" r:id="rId12"/>
    <p:sldId id="412" r:id="rId13"/>
    <p:sldId id="448" r:id="rId14"/>
    <p:sldId id="399" r:id="rId15"/>
    <p:sldId id="449" r:id="rId16"/>
    <p:sldId id="413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8" r:id="rId28"/>
    <p:sldId id="466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7517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/>
    <p:restoredTop sz="80453" autoAdjust="0"/>
  </p:normalViewPr>
  <p:slideViewPr>
    <p:cSldViewPr snapToGrid="0" snapToObjects="1">
      <p:cViewPr>
        <p:scale>
          <a:sx n="93" d="100"/>
          <a:sy n="93" d="100"/>
        </p:scale>
        <p:origin x="1544" y="368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3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C06EF-35C4-7A48-A56F-7C5B643064C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我是答辩人</a:t>
            </a:r>
            <a:r>
              <a:rPr kumimoji="1" lang="zh-CN" altLang="en-US" dirty="0"/>
              <a:t>胡天昊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采用正确版本代码对错误版本代码的出错信息生成修改</a:t>
            </a:r>
            <a:r>
              <a:rPr kumimoji="1" lang="zh-CN" altLang="en-US" dirty="0"/>
              <a:t>建议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包含三个算法，每个算法的输入是上一个算法的</a:t>
            </a:r>
            <a:r>
              <a:rPr lang="zh-CN" altLang="en-GB" sz="1200" dirty="0">
                <a:effectLst/>
                <a:latin typeface="+mj-lt"/>
              </a:rPr>
              <a:t>输出。</a:t>
            </a:r>
            <a:endParaRPr lang="zh-CN" altLang="en-GB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核心思想：将每轮的输出作为下一轮的输入，当输出不再变化，算法</a:t>
            </a:r>
            <a:r>
              <a:rPr lang="zh-CN" altLang="en-GB" sz="1200" dirty="0">
                <a:effectLst/>
                <a:latin typeface="+mj-lt"/>
              </a:rPr>
              <a:t>终止。</a:t>
            </a:r>
            <a:endParaRPr lang="zh-CN" altLang="en-GB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1200" dirty="0">
                <a:effectLst/>
                <a:latin typeface="+mj-lt"/>
              </a:rPr>
              <a:t>2</a:t>
            </a:r>
            <a:r>
              <a:rPr lang="zh-CN" altLang="en-US" sz="1200" dirty="0">
                <a:effectLst/>
                <a:latin typeface="+mj-lt"/>
              </a:rPr>
              <a:t>是</a:t>
            </a:r>
            <a:r>
              <a:rPr lang="en-US" altLang="zh-CN" sz="1200" dirty="0">
                <a:effectLst/>
                <a:latin typeface="+mj-lt"/>
              </a:rPr>
              <a:t>1</a:t>
            </a:r>
            <a:r>
              <a:rPr lang="zh-CN" altLang="en-US" sz="1200" dirty="0">
                <a:effectLst/>
                <a:latin typeface="+mj-lt"/>
              </a:rPr>
              <a:t>的依赖，</a:t>
            </a:r>
            <a:r>
              <a:rPr lang="en-US" altLang="zh-CN" sz="1200" dirty="0">
                <a:effectLst/>
                <a:latin typeface="+mj-lt"/>
              </a:rPr>
              <a:t>3</a:t>
            </a:r>
            <a:r>
              <a:rPr lang="zh-CN" altLang="en-US" sz="1200" dirty="0">
                <a:effectLst/>
                <a:latin typeface="+mj-lt"/>
              </a:rPr>
              <a:t>是</a:t>
            </a:r>
            <a:r>
              <a:rPr lang="en-US" altLang="zh-CN" sz="1200" dirty="0">
                <a:effectLst/>
                <a:latin typeface="+mj-lt"/>
              </a:rPr>
              <a:t>2</a:t>
            </a:r>
            <a:r>
              <a:rPr lang="zh-CN" altLang="en-US" sz="1200" dirty="0">
                <a:effectLst/>
                <a:latin typeface="+mj-lt"/>
              </a:rPr>
              <a:t>的依赖，</a:t>
            </a:r>
            <a:r>
              <a:rPr lang="en-US" altLang="zh-CN" sz="1200" dirty="0">
                <a:effectLst/>
                <a:latin typeface="+mj-lt"/>
              </a:rPr>
              <a:t>3</a:t>
            </a:r>
            <a:r>
              <a:rPr lang="zh-CN" altLang="en-US" sz="1200" dirty="0">
                <a:effectLst/>
                <a:latin typeface="+mj-lt"/>
              </a:rPr>
              <a:t>的依赖不再被</a:t>
            </a:r>
            <a:r>
              <a:rPr lang="zh-CN" altLang="en-US" sz="1200" dirty="0">
                <a:effectLst/>
                <a:latin typeface="+mj-lt"/>
              </a:rPr>
              <a:t>对齐。</a:t>
            </a:r>
            <a:endParaRPr lang="zh-CN" altLang="en-US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输出的</a:t>
            </a:r>
            <a:r>
              <a:rPr lang="zh-CN" altLang="en-GB" sz="1200" dirty="0">
                <a:effectLst/>
                <a:latin typeface="+mj-lt"/>
              </a:rPr>
              <a:t>内容不同</a:t>
            </a:r>
            <a:endParaRPr lang="zh-CN" altLang="en-GB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一个为空</a:t>
            </a:r>
            <a:r>
              <a:rPr lang="zh-CN" altLang="en-GB" sz="1200" dirty="0">
                <a:effectLst/>
                <a:latin typeface="+mj-lt"/>
              </a:rPr>
              <a:t>一个不为空</a:t>
            </a:r>
            <a:endParaRPr lang="zh-CN" altLang="en-GB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1200" dirty="0">
                <a:effectLst/>
                <a:latin typeface="+mj-lt"/>
              </a:rPr>
              <a:t>1</a:t>
            </a:r>
            <a:r>
              <a:rPr lang="zh-CN" altLang="en-US" sz="1200" dirty="0">
                <a:effectLst/>
                <a:latin typeface="+mj-lt"/>
              </a:rPr>
              <a:t>、两个变量</a:t>
            </a:r>
            <a:r>
              <a:rPr lang="zh-CN" altLang="en-US" sz="1200" dirty="0">
                <a:effectLst/>
                <a:latin typeface="+mj-lt"/>
              </a:rPr>
              <a:t>不同</a:t>
            </a:r>
            <a:endParaRPr lang="zh-CN" altLang="en-US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effectLst/>
                <a:latin typeface="+mj-lt"/>
              </a:rPr>
              <a:t>2</a:t>
            </a:r>
            <a:r>
              <a:rPr lang="zh-CN" altLang="en-US" sz="1200" dirty="0">
                <a:effectLst/>
                <a:latin typeface="+mj-lt"/>
              </a:rPr>
              <a:t>、多输出、少</a:t>
            </a:r>
            <a:r>
              <a:rPr lang="zh-CN" altLang="en-US" sz="1200" dirty="0">
                <a:effectLst/>
                <a:latin typeface="+mj-lt"/>
              </a:rPr>
              <a:t>输出</a:t>
            </a:r>
            <a:endParaRPr lang="zh-CN" altLang="en-US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1200" dirty="0">
                <a:effectLst/>
                <a:latin typeface="+mj-lt"/>
              </a:rPr>
              <a:t>1.</a:t>
            </a:r>
            <a:r>
              <a:rPr lang="zh-CN" altLang="en-US" sz="1200" dirty="0">
                <a:effectLst/>
                <a:latin typeface="+mj-lt"/>
              </a:rPr>
              <a:t>曾经</a:t>
            </a:r>
            <a:r>
              <a:rPr lang="zh-CN" altLang="en-US" sz="1200" dirty="0">
                <a:effectLst/>
                <a:latin typeface="+mj-lt"/>
              </a:rPr>
              <a:t>被对齐</a:t>
            </a:r>
            <a:endParaRPr lang="en-US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两个版本代码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程序跟踪（代码运行轨迹）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对齐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生成修改意见（</a:t>
            </a:r>
            <a:r>
              <a:rPr kumimoji="1" lang="zh-CN" altLang="en-US" dirty="0"/>
              <a:t>反馈信息）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为了扩充实验数据额外做的</a:t>
            </a:r>
            <a:r>
              <a:rPr lang="zh-CN" altLang="en-GB" sz="1200" dirty="0">
                <a:effectLst/>
                <a:latin typeface="+mj-lt"/>
              </a:rPr>
              <a:t>实验</a:t>
            </a:r>
            <a:endParaRPr lang="zh-CN" altLang="en-GB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我的答辩内容到此</a:t>
            </a:r>
            <a:r>
              <a:rPr lang="zh-CN" altLang="en-GB" sz="1200" dirty="0">
                <a:effectLst/>
                <a:latin typeface="+mj-lt"/>
              </a:rPr>
              <a:t>结束，感谢各位专家老师还有同学们参加我的毕业答辩。</a:t>
            </a:r>
            <a:endParaRPr lang="zh-CN" altLang="en-GB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赋值语句</a:t>
            </a:r>
            <a:r>
              <a:rPr kumimoji="1" lang="en-US" altLang="zh-CN" dirty="0"/>
              <a:t> loc:</a:t>
            </a:r>
            <a:r>
              <a:rPr kumimoji="1" lang="zh-CN" altLang="en-US" dirty="0"/>
              <a:t>当前实例所处在源代码的</a:t>
            </a:r>
            <a:r>
              <a:rPr kumimoji="1" lang="zh-CN" altLang="en-US" dirty="0"/>
              <a:t>行数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s:</a:t>
            </a:r>
            <a:r>
              <a:rPr kumimoji="1" lang="zh-CN" altLang="en-US" dirty="0"/>
              <a:t>唯一标识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src:</a:t>
            </a:r>
            <a:r>
              <a:rPr kumimoji="1" lang="zh-CN" altLang="en-US" dirty="0"/>
              <a:t>源代码</a:t>
            </a:r>
            <a:r>
              <a:rPr kumimoji="1" lang="zh-CN" altLang="en-US" dirty="0"/>
              <a:t>信息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value:</a:t>
            </a:r>
            <a:r>
              <a:rPr kumimoji="1" lang="zh-CN" altLang="en-US" dirty="0"/>
              <a:t>值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expr:</a:t>
            </a:r>
            <a:r>
              <a:rPr kumimoji="1" lang="zh-CN" altLang="en-US" dirty="0"/>
              <a:t>符号表达式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STINS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BRINS</a:t>
            </a:r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相关工作</a:t>
            </a:r>
            <a:r>
              <a:rPr lang="en-US" altLang="zh-CN" sz="1200" dirty="0">
                <a:effectLst/>
                <a:latin typeface="+mj-lt"/>
              </a:rPr>
              <a:t>APEX</a:t>
            </a:r>
            <a:r>
              <a:rPr lang="zh-CN" altLang="en-US" sz="1200" dirty="0">
                <a:effectLst/>
                <a:latin typeface="+mj-lt"/>
              </a:rPr>
              <a:t>和</a:t>
            </a:r>
            <a:r>
              <a:rPr lang="en-US" altLang="zh-CN" sz="1200" dirty="0">
                <a:effectLst/>
                <a:latin typeface="+mj-lt"/>
              </a:rPr>
              <a:t>BPEX</a:t>
            </a:r>
            <a:r>
              <a:rPr lang="zh-CN" altLang="en-US" sz="1200" dirty="0">
                <a:effectLst/>
                <a:latin typeface="+mj-lt"/>
              </a:rPr>
              <a:t>同时存在的问题</a:t>
            </a:r>
            <a:endParaRPr lang="zh-CN" altLang="en-GB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求解最小</a:t>
            </a:r>
            <a:r>
              <a:rPr lang="zh-CN" altLang="en-GB" sz="1200" dirty="0">
                <a:effectLst/>
                <a:latin typeface="+mj-lt"/>
              </a:rPr>
              <a:t>公倍数</a:t>
            </a:r>
            <a:endParaRPr lang="zh-CN" altLang="en-GB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最小公倍数</a:t>
            </a:r>
            <a:r>
              <a:rPr lang="en-US" altLang="zh-CN" sz="1200" dirty="0">
                <a:effectLst/>
                <a:latin typeface="+mj-lt"/>
              </a:rPr>
              <a:t>=a*b/</a:t>
            </a:r>
            <a:r>
              <a:rPr lang="zh-CN" altLang="en-US" sz="1200" dirty="0">
                <a:effectLst/>
                <a:latin typeface="+mj-lt"/>
              </a:rPr>
              <a:t>最大</a:t>
            </a:r>
            <a:r>
              <a:rPr lang="zh-CN" altLang="en-US" sz="1200" dirty="0">
                <a:effectLst/>
                <a:latin typeface="+mj-lt"/>
              </a:rPr>
              <a:t>公因数</a:t>
            </a:r>
            <a:endParaRPr lang="zh-CN" altLang="en-US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GB" sz="1200" dirty="0">
                <a:effectLst/>
                <a:latin typeface="+mj-lt"/>
              </a:rPr>
              <a:t>孪生网络，相同的</a:t>
            </a:r>
            <a:r>
              <a:rPr lang="en-US" altLang="zh-CN" sz="1200" dirty="0">
                <a:effectLst/>
                <a:latin typeface="+mj-lt"/>
              </a:rPr>
              <a:t>embedding</a:t>
            </a:r>
            <a:endParaRPr lang="en-US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dirty="0">
                <a:effectLst/>
                <a:latin typeface="+mj-lt"/>
              </a:rPr>
              <a:t>约束规则 1 表示：如果两个实例 𝜏𝑖 和 𝜖𝑗 具有不同的变量，那么他们不存在对齐的可能。在后续的对齐过程中不考虑计算两个实例的对齐可能性。</a:t>
            </a:r>
            <a:endParaRPr lang="en-GB" altLang="zh-CN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dirty="0">
                <a:effectLst/>
                <a:latin typeface="+mj-lt"/>
              </a:rPr>
              <a:t>约束规则 2 表示：如果两个实例 𝜏𝑖 和 𝜖𝑗 都处在循环语句中，并且他们的循环语句已被对齐，那么他们也是应该被重点关注的对齐实例。该规则是可逆的，即当两个实例已被对齐并都存在于循环语句之中，其包含他们的循环语句也应该被重点关注。该规则基于循环语句的不同表达方式与不同的代码风格产生。</a:t>
            </a:r>
            <a:endParaRPr lang="en-GB" altLang="zh-CN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dirty="0">
                <a:effectLst/>
                <a:latin typeface="+mj-lt"/>
              </a:rPr>
              <a:t>约束规则 3 表示：如果两个实例 𝜏𝑖 和 𝜖𝑗 都处在循环语句中，并且他们的循环语句已被对齐，但是他们的符号表达不相同，这种情况无法将其判断为无法对齐。该规则关注于对同一结果的不同计算方法。两个相同的结果可能由多种计算方法得出，当其存在于循环语句中时，往往担任及其重要的角色。上图两个代码片段展示了在代码编写中十分常见的两种计算 𝑠𝑡𝑎𝑟𝑡和 𝑒𝑛𝑑 变量的平均值的方法，左边代码把两者相加之和除以 2 以获得中间值 𝑚𝑖𝑑，而右边代码通过先计算 𝑒𝑛𝑑 和 𝑠𝑡𝑎𝑟𝑡 的差值，再把差的一半加上 𝑠𝑡𝑎𝑟𝑡 获得。这类语句在循环中往往担任重要角色，需要重点关注其对齐结果。</a:t>
            </a:r>
            <a:endParaRPr lang="en-GB" altLang="zh-CN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dirty="0">
                <a:effectLst/>
                <a:latin typeface="+mj-lt"/>
              </a:rPr>
              <a:t>约束规则 4 表示：在不满足规则 3 的情况下，如果两个实例 𝜏𝑖 和 𝜖𝑗 具有不同的符号表达式，代表其在算法流程中不充当重要角色，不会是直接错误原因，将其暂时忽略。</a:t>
            </a:r>
            <a:endParaRPr lang="en-GB" altLang="zh-CN" sz="1200" dirty="0"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 sz="1200" dirty="0">
                <a:effectLst/>
                <a:latin typeface="+mj-lt"/>
              </a:rPr>
              <a:t>约束规则 5、6 表示：如果两个实例 𝜏𝑖 和 𝜖𝑗 已经对齐，那么，我们需要重点关注其控制依赖和数据依赖的对齐情况。该约束规则是可逆的，即两个实例的依赖已经被对齐，这两个实例也应当被重点关注。即使实例对已被规则 4 所忽略，在本规则情况下需要将其重新纳入对齐判断中。</a:t>
            </a:r>
            <a:endParaRPr lang="en-GB" altLang="zh-CN" sz="1200" dirty="0"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2F361-7AE0-D64C-943C-4DCD6963762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  <a:p>
            <a:pPr lvl="1"/>
            <a:r>
              <a:rPr kumimoji="1" lang="en-US" altLang="zh-CN"/>
              <a:t>Second level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  <a:endParaRPr kumimoji="1"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D775-037A-7148-82FB-5CFEA6B71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303F-56C9-B540-BC9F-443948F845D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Source Han Serif SC" panose="020204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Source Han Sans S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Source Han Sans SC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Source Han Sans SC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Source Han Sans SC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Source Han Sans SC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0610" y="1835150"/>
            <a:ext cx="6896735" cy="1593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/>
              <a:t>基于深度学习的算法编程作业自动评价技术研究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6096000" y="4261485"/>
            <a:ext cx="374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答辩人：</a:t>
            </a:r>
            <a:r>
              <a:rPr lang="en-US" altLang="zh-CN"/>
              <a:t>1221045708       </a:t>
            </a:r>
            <a:r>
              <a:rPr lang="zh-CN" altLang="en-US"/>
              <a:t>胡天昊</a:t>
            </a:r>
            <a:endParaRPr lang="zh-CN" altLang="en-US"/>
          </a:p>
          <a:p>
            <a:r>
              <a:rPr lang="zh-CN" altLang="en-US"/>
              <a:t>指导老师：</a:t>
            </a:r>
            <a:r>
              <a:rPr lang="zh-CN" altLang="en-US"/>
              <a:t>张卫丰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方法（对齐）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55395"/>
            <a:ext cx="5904230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对齐过滤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优化对齐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获取输入语句的所有控制依赖并排序对齐，获得结果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firstAlignment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firstAlignment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纠正上文结果部分错误，获得结果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newAlignment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SBERT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newAlignment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中所有实例对的相似度，设定阈值，剔除低相似度实例对，获得结果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deterAlignment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7975" y="457835"/>
            <a:ext cx="4986655" cy="5941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方法（对齐）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55395"/>
            <a:ext cx="10408920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对齐过滤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优化对齐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770" y="2284095"/>
            <a:ext cx="2190115" cy="1233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55" y="2334895"/>
            <a:ext cx="2376170" cy="12058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910080" y="2334895"/>
            <a:ext cx="1902460" cy="21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303770" y="2334895"/>
            <a:ext cx="1925955" cy="21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11" name="直接箭头连接符 10"/>
          <p:cNvCxnSpPr>
            <a:stCxn id="8" idx="3"/>
            <a:endCxn id="10" idx="1"/>
          </p:cNvCxnSpPr>
          <p:nvPr/>
        </p:nvCxnSpPr>
        <p:spPr>
          <a:xfrm>
            <a:off x="3812540" y="2440940"/>
            <a:ext cx="349123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99920" y="2919095"/>
            <a:ext cx="1932940" cy="21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303135" y="2880995"/>
            <a:ext cx="1916430" cy="2120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 flipV="1">
            <a:off x="3832860" y="2987040"/>
            <a:ext cx="3470275" cy="381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610" y="3927475"/>
            <a:ext cx="2190115" cy="12338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95" y="3978275"/>
            <a:ext cx="2376170" cy="1205865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899920" y="3978275"/>
            <a:ext cx="1902460" cy="21209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2975" y="4524375"/>
            <a:ext cx="1916430" cy="21209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3802380" y="4084320"/>
            <a:ext cx="3490595" cy="54610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方法（对齐）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1030" y="1283335"/>
                <a:ext cx="4509135" cy="47053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扩充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对齐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使用了基于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𝑤𝑜𝑟𝑘𝑙𝑖𝑠𝑡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算法驱动的一种广度遍历的方法进行对齐实例的扩充。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45720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已对齐的所有实例对存储到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𝑤𝑜𝑟𝑘𝑙𝑖𝑠𝑡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之中，并初始化最终结果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𝑟𝑒𝑠𝑢𝑙𝑡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列表为空，之后循环弹出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𝑤𝑜𝑟𝑘𝑙𝑖𝑠𝑡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中的单个实例对，并存入最终结果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𝑟𝑒𝑠𝑢𝑙𝑡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列表中。弹出的单个实例对，分别判断其正确版本和错误版本的控制依赖、数据依赖的变量值以及其代码相似度。如果他们的变量值相同并且相似度超过阈值，即认为他们应该被扩充，将控制依赖对与数据依赖对存入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𝑤𝑜𝑟𝑘𝑙𝑖𝑠𝑡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列表中，直到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𝑤𝑜𝑟𝑘𝑙𝑖𝑠𝑡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列表为空，即到达稳态，结束扩充，获得最终结果。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" y="1283335"/>
                <a:ext cx="4509135" cy="4705350"/>
              </a:xfrm>
              <a:prstGeom prst="rect">
                <a:avLst/>
              </a:prstGeom>
              <a:blipFill rotWithShape="1">
                <a:blip r:embed="rId1"/>
                <a:stretch>
                  <a:fillRect r="-197" b="-5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10" y="1263650"/>
            <a:ext cx="62865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方法（对齐）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83335"/>
            <a:ext cx="10403205" cy="830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扩充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1529715" y="1894205"/>
          <a:ext cx="8758555" cy="436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7626350" imgH="3810000" progId="Paint.Picture">
                  <p:embed/>
                </p:oleObj>
              </mc:Choice>
              <mc:Fallback>
                <p:oleObj name="" r:id="rId1" imgW="7626350" imgH="3810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9715" y="1894205"/>
                        <a:ext cx="8758555" cy="436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2569845" y="4015105"/>
            <a:ext cx="3152775" cy="24828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508875" y="4015105"/>
            <a:ext cx="2065655" cy="24828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212340" y="3580130"/>
            <a:ext cx="1832610" cy="1943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205980" y="3316605"/>
            <a:ext cx="1840230" cy="2406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979295" y="2857500"/>
            <a:ext cx="1763395" cy="287655"/>
          </a:xfrm>
          <a:prstGeom prst="round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92D050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848475" y="2493010"/>
            <a:ext cx="1708785" cy="2171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18" name="直接箭头连接符 17"/>
          <p:cNvCxnSpPr>
            <a:stCxn id="11" idx="3"/>
            <a:endCxn id="13" idx="1"/>
          </p:cNvCxnSpPr>
          <p:nvPr/>
        </p:nvCxnSpPr>
        <p:spPr>
          <a:xfrm>
            <a:off x="5722620" y="4139565"/>
            <a:ext cx="178625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5" idx="1"/>
          </p:cNvCxnSpPr>
          <p:nvPr/>
        </p:nvCxnSpPr>
        <p:spPr>
          <a:xfrm flipV="1">
            <a:off x="4044950" y="3437255"/>
            <a:ext cx="3161030" cy="240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  <a:endCxn id="17" idx="1"/>
          </p:cNvCxnSpPr>
          <p:nvPr/>
        </p:nvCxnSpPr>
        <p:spPr>
          <a:xfrm flipV="1">
            <a:off x="3742690" y="2601595"/>
            <a:ext cx="3105785" cy="40005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66180" y="3977005"/>
            <a:ext cx="271780" cy="491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829300" y="3319145"/>
            <a:ext cx="271780" cy="491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328920" y="2580005"/>
            <a:ext cx="271780" cy="491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</a:t>
            </a:r>
            <a:r>
              <a:rPr lang="zh-CN" altLang="en-US" dirty="0">
                <a:sym typeface="+mn-ea"/>
              </a:rPr>
              <a:t>反馈）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83335"/>
            <a:ext cx="4509135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目标实例对齐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实例对齐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将两个版本的输出语句按照先后顺序排序并组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上述公式表示输出内容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不同。第一次不同的输出结果，视为目标实例出现。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0075" y="743585"/>
            <a:ext cx="6267450" cy="5245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3380105"/>
            <a:ext cx="3792855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</a:t>
            </a:r>
            <a:r>
              <a:rPr lang="zh-CN" altLang="en-US" dirty="0">
                <a:sym typeface="+mn-ea"/>
              </a:rPr>
              <a:t>反馈）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83335"/>
            <a:ext cx="4509135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目标实例对齐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变量对齐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上一步得出的目标实例可能存在多个变量，需要将变量进行对齐，寻找出现错误的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print(“%d,%d”, a, b)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可能只有一个变量是错误的。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对齐算法与实例对齐算法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0" y="820420"/>
            <a:ext cx="6330950" cy="474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3789680"/>
            <a:ext cx="4032250" cy="318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</a:t>
            </a:r>
            <a:r>
              <a:rPr lang="zh-CN" altLang="en-US" dirty="0">
                <a:sym typeface="+mn-ea"/>
              </a:rPr>
              <a:t>反馈）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83335"/>
            <a:ext cx="4509135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目标实例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静态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切片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joern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工具对正确版本代码与错误版本代码分别构建程序依赖图。对上一步得到的实例对进行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静态切片。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切片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对上一步得到的结果，对其中每对实例根据数据依赖与控制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依赖进行动态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切片。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130" y="608330"/>
            <a:ext cx="6154420" cy="5398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</a:t>
            </a:r>
            <a:r>
              <a:rPr lang="zh-CN" altLang="en-US" dirty="0">
                <a:sym typeface="+mn-ea"/>
              </a:rPr>
              <a:t>反馈）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83335"/>
            <a:ext cx="4509135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对齐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规则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9120" y="1466850"/>
            <a:ext cx="4483100" cy="3924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95795" y="2804795"/>
            <a:ext cx="201295" cy="278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2804795"/>
            <a:ext cx="2133600" cy="12763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3498850" y="3419475"/>
            <a:ext cx="746760" cy="135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graphicFrame>
        <p:nvGraphicFramePr>
          <p:cNvPr id="23" name="表格 22"/>
          <p:cNvGraphicFramePr/>
          <p:nvPr>
            <p:custDataLst>
              <p:tags r:id="rId3"/>
            </p:custDataLst>
          </p:nvPr>
        </p:nvGraphicFramePr>
        <p:xfrm>
          <a:off x="1364615" y="4563110"/>
          <a:ext cx="474980" cy="182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</a:t>
                      </a:r>
                      <a:endParaRPr lang="en-US" alt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/>
          <p:nvPr>
            <p:custDataLst>
              <p:tags r:id="rId4"/>
            </p:custDataLst>
          </p:nvPr>
        </p:nvGraphicFramePr>
        <p:xfrm>
          <a:off x="3770630" y="4563110"/>
          <a:ext cx="474980" cy="182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"/>
              </a:tblGrid>
              <a:tr h="364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</a:t>
                      </a:r>
                      <a:endParaRPr lang="en-US" alt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" y="2620010"/>
            <a:ext cx="2025650" cy="1835150"/>
          </a:xfrm>
          <a:prstGeom prst="rect">
            <a:avLst/>
          </a:prstGeom>
        </p:spPr>
      </p:pic>
      <p:sp>
        <p:nvSpPr>
          <p:cNvPr id="30" name="圆角矩形 29"/>
          <p:cNvSpPr/>
          <p:nvPr/>
        </p:nvSpPr>
        <p:spPr>
          <a:xfrm>
            <a:off x="1080770" y="3457575"/>
            <a:ext cx="887730" cy="135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765300" y="5108575"/>
            <a:ext cx="20802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765300" y="5479415"/>
            <a:ext cx="20802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765300" y="5850255"/>
            <a:ext cx="20802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765300" y="6221095"/>
            <a:ext cx="2080260" cy="0"/>
          </a:xfrm>
          <a:prstGeom prst="straightConnector1">
            <a:avLst/>
          </a:prstGeom>
          <a:ln w="6350" cap="flat" cmpd="sng" algn="ctr">
            <a:solidFill>
              <a:srgbClr val="FF0000"/>
            </a:solidFill>
            <a:prstDash val="dash"/>
            <a:miter lim="800000"/>
            <a:headEnd type="arrow" w="med" len="med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955" y="1604010"/>
            <a:ext cx="9393555" cy="3820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实验数据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微调数据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512570" y="3429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44"/>
                <a:gridCol w="1066245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相似度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450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030" y="1329690"/>
            <a:ext cx="4757420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实验数据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675" y="1555750"/>
            <a:ext cx="62357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864235"/>
            <a:ext cx="4027805" cy="16751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2" idx="3"/>
          </p:cNvCxnSpPr>
          <p:nvPr/>
        </p:nvCxnSpPr>
        <p:spPr>
          <a:xfrm>
            <a:off x="4516755" y="1701800"/>
            <a:ext cx="2401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063105" y="1254125"/>
            <a:ext cx="2782570" cy="900430"/>
            <a:chOff x="10895" y="1963"/>
            <a:chExt cx="4382" cy="1418"/>
          </a:xfrm>
        </p:grpSpPr>
        <p:sp>
          <p:nvSpPr>
            <p:cNvPr id="13" name="流程图: 文档 12"/>
            <p:cNvSpPr/>
            <p:nvPr/>
          </p:nvSpPr>
          <p:spPr>
            <a:xfrm>
              <a:off x="10895" y="1963"/>
              <a:ext cx="1774" cy="1418"/>
            </a:xfrm>
            <a:prstGeom prst="flowChartDocumen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4" name="流程图: 文档 13"/>
            <p:cNvSpPr/>
            <p:nvPr/>
          </p:nvSpPr>
          <p:spPr>
            <a:xfrm>
              <a:off x="13503" y="1963"/>
              <a:ext cx="1774" cy="1418"/>
            </a:xfrm>
            <a:prstGeom prst="flowChartDocumen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6918325" y="1021080"/>
            <a:ext cx="3082925" cy="12820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>
            <a:off x="8460105" y="2303145"/>
            <a:ext cx="0" cy="1132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040245" y="3699510"/>
            <a:ext cx="2782570" cy="900430"/>
            <a:chOff x="10895" y="1963"/>
            <a:chExt cx="4382" cy="1418"/>
          </a:xfrm>
        </p:grpSpPr>
        <p:sp>
          <p:nvSpPr>
            <p:cNvPr id="32" name="流程图: 文档 31"/>
            <p:cNvSpPr/>
            <p:nvPr/>
          </p:nvSpPr>
          <p:spPr>
            <a:xfrm>
              <a:off x="10895" y="1963"/>
              <a:ext cx="1774" cy="1418"/>
            </a:xfrm>
            <a:prstGeom prst="flowChartDocumen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33" name="流程图: 文档 32"/>
            <p:cNvSpPr/>
            <p:nvPr/>
          </p:nvSpPr>
          <p:spPr>
            <a:xfrm>
              <a:off x="13503" y="1963"/>
              <a:ext cx="1774" cy="1418"/>
            </a:xfrm>
            <a:prstGeom prst="flowChartDocumen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6895465" y="3466465"/>
            <a:ext cx="3082925" cy="12820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192135" y="3769995"/>
            <a:ext cx="520065" cy="163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3" idx="1"/>
          </p:cNvCxnSpPr>
          <p:nvPr/>
        </p:nvCxnSpPr>
        <p:spPr>
          <a:xfrm flipV="1">
            <a:off x="8166735" y="4149725"/>
            <a:ext cx="529590" cy="179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1"/>
          </p:cNvCxnSpPr>
          <p:nvPr/>
        </p:nvCxnSpPr>
        <p:spPr>
          <a:xfrm flipH="1">
            <a:off x="4751705" y="4107815"/>
            <a:ext cx="2143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383155" y="3923030"/>
            <a:ext cx="236855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修改意见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151370" y="1377950"/>
            <a:ext cx="74612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/>
              <a:t>a</a:t>
            </a:r>
            <a:endParaRPr lang="en-US" altLang="zh-CN" sz="800"/>
          </a:p>
          <a:p>
            <a:r>
              <a:rPr lang="en-US" altLang="zh-CN" sz="800"/>
              <a:t>b</a:t>
            </a:r>
            <a:endParaRPr lang="en-US" altLang="zh-CN" sz="800"/>
          </a:p>
          <a:p>
            <a:r>
              <a:rPr lang="en-US" altLang="zh-CN" sz="800"/>
              <a:t>c</a:t>
            </a:r>
            <a:endParaRPr lang="en-US" altLang="zh-CN" sz="800"/>
          </a:p>
          <a:p>
            <a:r>
              <a:rPr lang="en-US" altLang="zh-CN" sz="800"/>
              <a:t>...</a:t>
            </a:r>
            <a:endParaRPr lang="en-US" altLang="zh-CN" sz="800"/>
          </a:p>
        </p:txBody>
      </p:sp>
      <p:sp>
        <p:nvSpPr>
          <p:cNvPr id="49" name="文本框 48"/>
          <p:cNvSpPr txBox="1"/>
          <p:nvPr/>
        </p:nvSpPr>
        <p:spPr>
          <a:xfrm>
            <a:off x="8808085" y="1296035"/>
            <a:ext cx="74612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/>
              <a:t>a</a:t>
            </a:r>
            <a:endParaRPr lang="en-US" altLang="zh-CN" sz="800"/>
          </a:p>
          <a:p>
            <a:r>
              <a:rPr lang="en-US" altLang="zh-CN" sz="800"/>
              <a:t>b</a:t>
            </a:r>
            <a:endParaRPr lang="en-US" altLang="zh-CN" sz="800"/>
          </a:p>
          <a:p>
            <a:r>
              <a:rPr lang="en-US" altLang="zh-CN" sz="800"/>
              <a:t>c</a:t>
            </a:r>
            <a:endParaRPr lang="en-US" altLang="zh-CN" sz="800"/>
          </a:p>
          <a:p>
            <a:r>
              <a:rPr lang="en-US" altLang="zh-CN" sz="800"/>
              <a:t>...</a:t>
            </a:r>
            <a:endParaRPr lang="en-US" altLang="zh-CN" sz="800"/>
          </a:p>
        </p:txBody>
      </p:sp>
      <p:sp>
        <p:nvSpPr>
          <p:cNvPr id="50" name="文本框 49"/>
          <p:cNvSpPr txBox="1"/>
          <p:nvPr/>
        </p:nvSpPr>
        <p:spPr>
          <a:xfrm>
            <a:off x="7063105" y="3769995"/>
            <a:ext cx="74612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/>
              <a:t>a</a:t>
            </a:r>
            <a:endParaRPr lang="en-US" altLang="zh-CN" sz="800"/>
          </a:p>
          <a:p>
            <a:r>
              <a:rPr lang="en-US" altLang="zh-CN" sz="800"/>
              <a:t>b</a:t>
            </a:r>
            <a:endParaRPr lang="en-US" altLang="zh-CN" sz="800"/>
          </a:p>
          <a:p>
            <a:r>
              <a:rPr lang="en-US" altLang="zh-CN" sz="800"/>
              <a:t>c</a:t>
            </a:r>
            <a:endParaRPr lang="en-US" altLang="zh-CN" sz="800"/>
          </a:p>
          <a:p>
            <a:r>
              <a:rPr lang="en-US" altLang="zh-CN" sz="800"/>
              <a:t>...</a:t>
            </a:r>
            <a:endParaRPr lang="en-US" altLang="zh-CN" sz="800"/>
          </a:p>
        </p:txBody>
      </p:sp>
      <p:sp>
        <p:nvSpPr>
          <p:cNvPr id="51" name="文本框 50"/>
          <p:cNvSpPr txBox="1"/>
          <p:nvPr/>
        </p:nvSpPr>
        <p:spPr>
          <a:xfrm>
            <a:off x="8737600" y="3769995"/>
            <a:ext cx="74612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/>
              <a:t>a</a:t>
            </a:r>
            <a:endParaRPr lang="en-US" altLang="zh-CN" sz="800"/>
          </a:p>
          <a:p>
            <a:r>
              <a:rPr lang="en-US" altLang="zh-CN" sz="800"/>
              <a:t>b</a:t>
            </a:r>
            <a:endParaRPr lang="en-US" altLang="zh-CN" sz="800"/>
          </a:p>
          <a:p>
            <a:r>
              <a:rPr lang="en-US" altLang="zh-CN" sz="800"/>
              <a:t>c</a:t>
            </a:r>
            <a:endParaRPr lang="en-US" altLang="zh-CN" sz="800"/>
          </a:p>
          <a:p>
            <a:r>
              <a:rPr lang="en-US" altLang="zh-CN" sz="800"/>
              <a:t>...</a:t>
            </a:r>
            <a:endParaRPr lang="en-US" altLang="zh-CN"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030" y="1329690"/>
            <a:ext cx="4757420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2540" y="1555750"/>
            <a:ext cx="434975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3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030" y="1329690"/>
            <a:ext cx="4757420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5647690"/>
            <a:ext cx="12386111" cy="65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27775" b="7298"/>
          <a:stretch>
            <a:fillRect/>
          </a:stretch>
        </p:blipFill>
        <p:spPr>
          <a:xfrm>
            <a:off x="1676400" y="1912620"/>
            <a:ext cx="893635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3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030" y="1329690"/>
            <a:ext cx="4468495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相似度阈值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当相似度阈值设置为 0.5 时，因为过低的精确度。不论是均分还是方差都要低于相似度阈值设置为0.6和0.7。在某些问题上相似度阈值置为 0.7具有更好的表现，但平均来看相似度阈值设置为 0.6 是更好的选择。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555" y="1116330"/>
            <a:ext cx="632523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3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1030" y="1329690"/>
            <a:ext cx="4468495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消融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消融实验验证了扩充对齐与模型微调对工具的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影响。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在对齐数量上来看，未经微调的结果明显小于其余两种。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未经过扩充对齐的方法要比另外两种方法拥有更高的精确度。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未经微调的方法变体在召回率方面要远落后于其他两种方法。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4445" y="990600"/>
            <a:ext cx="6593840" cy="53251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3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案例</a:t>
            </a:r>
            <a:r>
              <a:rPr lang="zh-CN" altLang="en-US" dirty="0">
                <a:sym typeface="+mn-ea"/>
              </a:rPr>
              <a:t>讨论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2693035"/>
            <a:ext cx="5057140" cy="2003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15" y="1664335"/>
            <a:ext cx="5128260" cy="35642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3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案例</a:t>
            </a:r>
            <a:r>
              <a:rPr lang="zh-CN" altLang="en-US" dirty="0">
                <a:sym typeface="+mn-ea"/>
              </a:rPr>
              <a:t>讨论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" y="2693035"/>
            <a:ext cx="5057140" cy="200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85" y="1089025"/>
            <a:ext cx="6407150" cy="255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35" y="3846195"/>
            <a:ext cx="6400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4993640" y="2008505"/>
            <a:ext cx="3107055" cy="245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sz="7200" dirty="0">
                <a:sym typeface="+mn-ea"/>
              </a:rPr>
              <a:t>致谢</a:t>
            </a:r>
            <a:endParaRPr lang="zh-CN" altLang="en-US" sz="72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688465" y="1487805"/>
            <a:ext cx="9017000" cy="3882390"/>
            <a:chOff x="2830" y="1186"/>
            <a:chExt cx="14200" cy="6114"/>
          </a:xfrm>
        </p:grpSpPr>
        <p:grpSp>
          <p:nvGrpSpPr>
            <p:cNvPr id="9" name="组合 8"/>
            <p:cNvGrpSpPr/>
            <p:nvPr/>
          </p:nvGrpSpPr>
          <p:grpSpPr>
            <a:xfrm>
              <a:off x="2830" y="1186"/>
              <a:ext cx="12276" cy="4676"/>
              <a:chOff x="3191" y="2714"/>
              <a:chExt cx="12276" cy="467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191" y="2714"/>
                <a:ext cx="12276" cy="3724"/>
                <a:chOff x="3191" y="2714"/>
                <a:chExt cx="12276" cy="3724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3191" y="2714"/>
                  <a:ext cx="12276" cy="3724"/>
                </a:xfrm>
                <a:prstGeom prst="rect">
                  <a:avLst/>
                </a:prstGeom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8887" y="3626"/>
                  <a:ext cx="3572" cy="2463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cxnSp>
            <p:nvCxnSpPr>
              <p:cNvPr id="4" name="直接箭头连接符 3"/>
              <p:cNvCxnSpPr>
                <a:stCxn id="3" idx="2"/>
              </p:cNvCxnSpPr>
              <p:nvPr/>
            </p:nvCxnSpPr>
            <p:spPr>
              <a:xfrm>
                <a:off x="10673" y="6089"/>
                <a:ext cx="0" cy="7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9676" y="6810"/>
                <a:ext cx="19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CDALIGN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肘形连接符 10"/>
            <p:cNvCxnSpPr/>
            <p:nvPr/>
          </p:nvCxnSpPr>
          <p:spPr>
            <a:xfrm>
              <a:off x="14697" y="3125"/>
              <a:ext cx="840" cy="281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流程图: 文档 14"/>
            <p:cNvSpPr/>
            <p:nvPr/>
          </p:nvSpPr>
          <p:spPr>
            <a:xfrm>
              <a:off x="14312" y="5939"/>
              <a:ext cx="2718" cy="1361"/>
            </a:xfrm>
            <a:prstGeom prst="flowChartDocumen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19" y="6285"/>
              <a:ext cx="19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反馈信息</a:t>
              </a:r>
              <a:endParaRPr lang="zh-CN" altLang="en-US" sz="16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33905" y="2525395"/>
            <a:ext cx="76898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400"/>
              <a:t>程序运</a:t>
            </a:r>
            <a:endParaRPr lang="zh-CN" altLang="en-US" sz="1400"/>
          </a:p>
          <a:p>
            <a:r>
              <a:rPr lang="zh-CN" altLang="en-US" sz="1400"/>
              <a:t>行轨迹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1229995"/>
            <a:ext cx="3062605" cy="271526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28470" y="1716405"/>
            <a:ext cx="1661795" cy="15494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14" name="直接箭头连接符 13"/>
          <p:cNvCxnSpPr>
            <a:stCxn id="6" idx="3"/>
          </p:cNvCxnSpPr>
          <p:nvPr/>
        </p:nvCxnSpPr>
        <p:spPr>
          <a:xfrm>
            <a:off x="3390265" y="1793875"/>
            <a:ext cx="25641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610870"/>
            <a:ext cx="4178300" cy="20002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rcRect l="2631" t="-231"/>
          <a:stretch>
            <a:fillRect/>
          </a:stretch>
        </p:blipFill>
        <p:spPr>
          <a:xfrm>
            <a:off x="5954395" y="2912110"/>
            <a:ext cx="4253865" cy="220218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954395" y="610870"/>
            <a:ext cx="4253865" cy="45034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82740" y="697230"/>
            <a:ext cx="489585" cy="2120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695440" y="3018790"/>
            <a:ext cx="489585" cy="2120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563370" y="44805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参与对齐的</a:t>
            </a:r>
            <a:r>
              <a:rPr lang="zh-CN" altLang="en-US"/>
              <a:t>实例：</a:t>
            </a:r>
            <a:endParaRPr lang="zh-CN" altLang="en-US"/>
          </a:p>
          <a:p>
            <a:r>
              <a:rPr lang="en-US" altLang="zh-CN"/>
              <a:t>STIns(</a:t>
            </a:r>
            <a:r>
              <a:rPr lang="zh-CN" altLang="en-US"/>
              <a:t>赋值语句实例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BRIns(</a:t>
            </a:r>
            <a:r>
              <a:rPr lang="zh-CN" altLang="en-US"/>
              <a:t>分支语句实例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PRINT(</a:t>
            </a:r>
            <a:r>
              <a:rPr lang="zh-CN" altLang="en-US"/>
              <a:t>输出语句实例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395" y="5340350"/>
            <a:ext cx="3048000" cy="130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/>
              <a:t>动机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499745"/>
            <a:ext cx="7567930" cy="3147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4540250"/>
            <a:ext cx="8999220" cy="173291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643755" y="4783455"/>
            <a:ext cx="1518285" cy="40767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643755" y="5191125"/>
            <a:ext cx="1518285" cy="40767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54905" y="4171950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错误</a:t>
            </a:r>
            <a:r>
              <a:rPr lang="zh-CN" altLang="en-US"/>
              <a:t>对齐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/>
              <a:t>方法（</a:t>
            </a:r>
            <a:r>
              <a:rPr lang="zh-CN" altLang="en-US" dirty="0"/>
              <a:t>对齐）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203" y="1297333"/>
            <a:ext cx="10910397" cy="4705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微调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Sentence-BERT 作为 BERT 的改进版本，专注于对句子语义进行建模。被证明在多个句子级任务中取得了优异的性能。由于代码语句的形式化，我们选择了较为轻量的”all-MiniLM-L6-v2” 模型，并在其基础上进行微调，完成我们的任务。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3429000"/>
            <a:ext cx="32385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方法（对齐）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1030" y="1555750"/>
                <a:ext cx="10383520" cy="47053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对齐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跟踪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720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使用 LLVM 分析程序的执行过程，获取程序跟踪信息。跟踪信息由语句实例的集合组成，语句实例为单条语句在单次执行的所有信息，包括但不限于源代码信息、实例的直接控制依赖、实例的直接数据依赖、变量值与操作数组成。具体实例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表示，分别表示错误代码𝑓的第𝑖次执行和正确代码𝑡的第𝑗次运行。</a:t>
                </a:r>
                <a:endPara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 fontAlgn="auto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" y="1555750"/>
                <a:ext cx="10383520" cy="47053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方法（对齐）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555750"/>
            <a:ext cx="5311140" cy="4705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序列对齐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序列对齐采用尼德曼-翁施算法，算法旨在寻找两个序列中最大化对齐数量的实例对。该算法利用动态规划方法求得最佳的全局配对方案。算法的输入为两个序列，并初始化一个算法得分矩阵根据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N-W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算法的规则计算得分。在我们的算法中，加强了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mismatch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的分数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惩罚。对得分矩阵进行从右下到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左上的回溯，获得对齐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665" y="1153160"/>
            <a:ext cx="4876800" cy="4349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/>
          <p:nvPr/>
        </p:nvSpPr>
        <p:spPr>
          <a:xfrm>
            <a:off x="527253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Source Han Serif SC" panose="02020400000000000000" pitchFamily="18" charset="-128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方法（对齐）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030" y="1255395"/>
            <a:ext cx="10910570" cy="1217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对齐过滤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对齐约束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2526665"/>
            <a:ext cx="2809240" cy="1094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0" y="732790"/>
            <a:ext cx="4297045" cy="5438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05" y="2473325"/>
            <a:ext cx="2450465" cy="1146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1030" y="3773805"/>
            <a:ext cx="5133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(3+5)/2  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(5-3)/2+3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12*114"/>
  <p:tag name="TABLE_ENDDRAG_RECT" val="64*325*112*114"/>
</p:tagLst>
</file>

<file path=ppt/tags/tag2.xml><?xml version="1.0" encoding="utf-8"?>
<p:tagLst xmlns:p="http://schemas.openxmlformats.org/presentationml/2006/main">
  <p:tag name="TABLE_ENDDRAG_ORIGIN_RECT" val="112*114"/>
  <p:tag name="TABLE_ENDDRAG_RECT" val="64*325*112*114"/>
</p:tagLst>
</file>

<file path=ppt/tags/tag3.xml><?xml version="1.0" encoding="utf-8"?>
<p:tagLst xmlns:p="http://schemas.openxmlformats.org/presentationml/2006/main">
  <p:tag name="KSO_WPP_MARK_KEY" val="cae4d43a-ac8c-4c93-bed2-50380860daa2"/>
  <p:tag name="COMMONDATA" val="eyJoZGlkIjoiOTA3YmM3MjAyN2JiODE3MWIyYjZkZGE3YjBjNGQxYTgifQ=="/>
  <p:tag name="commondata" val="eyJoZGlkIjoiYjFlNTIwYmEwYmZlZWI1MWY4YmEyNGExZTUwM2MzN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WPS 演示</Application>
  <PresentationFormat>宽屏</PresentationFormat>
  <Paragraphs>228</Paragraphs>
  <Slides>26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Source Han Serif SC</vt:lpstr>
      <vt:lpstr>Source Han Serif SC Heavy</vt:lpstr>
      <vt:lpstr>Source Han Sans SC</vt:lpstr>
      <vt:lpstr>Yu Gothic UI</vt:lpstr>
      <vt:lpstr>Cambria Math</vt:lpstr>
      <vt:lpstr>黑体</vt:lpstr>
      <vt:lpstr>微软雅黑</vt:lpstr>
      <vt:lpstr>Arial Unicode MS</vt:lpstr>
      <vt:lpstr>等线</vt:lpstr>
      <vt:lpstr>Calibri</vt:lpstr>
      <vt:lpstr>Calibri Light</vt:lpstr>
      <vt:lpstr>BatangChe</vt:lpstr>
      <vt:lpstr>Segoe Print</vt:lpstr>
      <vt:lpstr>Office 主题​​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Jingyao</dc:creator>
  <cp:lastModifiedBy>胡天昊</cp:lastModifiedBy>
  <cp:revision>511</cp:revision>
  <dcterms:created xsi:type="dcterms:W3CDTF">2023-03-06T03:45:00Z</dcterms:created>
  <dcterms:modified xsi:type="dcterms:W3CDTF">2024-06-11T01:00:13Z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4D12C566D1E94414AF6ECA2E37141F24_13</vt:lpwstr>
  </property>
  <property fmtid="{D5CDD505-2E9C-101B-9397-08002B2CF9AE}" pid="3" name="KSOProductBuildVer">
    <vt:lpwstr>2052-12.1.0.16929</vt:lpwstr>
  </property>
</Properties>
</file>