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62" r:id="rId4"/>
    <p:sldId id="269" r:id="rId5"/>
    <p:sldId id="264" r:id="rId6"/>
    <p:sldId id="265" r:id="rId7"/>
    <p:sldId id="266" r:id="rId8"/>
    <p:sldId id="260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F8B"/>
    <a:srgbClr val="394F80"/>
    <a:srgbClr val="2F527D"/>
    <a:srgbClr val="2C429E"/>
    <a:srgbClr val="2F5F7D"/>
    <a:srgbClr val="3760AA"/>
    <a:srgbClr val="CD62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3" autoAdjust="0"/>
    <p:restoredTop sz="96542" autoAdjust="0"/>
  </p:normalViewPr>
  <p:slideViewPr>
    <p:cSldViewPr>
      <p:cViewPr varScale="1">
        <p:scale>
          <a:sx n="75" d="100"/>
          <a:sy n="75" d="100"/>
        </p:scale>
        <p:origin x="1085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27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0E325-906D-4218-8E46-2D1D4C5FCDE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A48B8-15CE-4E5B-B1BD-D7D8FFBF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3108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45C48-F54E-48B3-A405-2C758A41192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57ECC-F463-4F90-8C57-DC1E0BC5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5983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438400"/>
            <a:ext cx="10360501" cy="1162051"/>
          </a:xfrm>
        </p:spPr>
        <p:txBody>
          <a:bodyPr/>
          <a:lstStyle>
            <a:lvl1pPr algn="ctr">
              <a:defRPr sz="5400">
                <a:solidFill>
                  <a:srgbClr val="3760A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581400"/>
            <a:ext cx="8532178" cy="6858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05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040" y="122238"/>
            <a:ext cx="9523572" cy="334962"/>
          </a:xfrm>
        </p:spPr>
        <p:txBody>
          <a:bodyPr/>
          <a:lstStyle>
            <a:lvl1pPr>
              <a:defRPr>
                <a:sym typeface="Wingding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760A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A832-6730-4971-A5D3-FA5C81A30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7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2819400"/>
            <a:ext cx="10969943" cy="1143000"/>
          </a:xfrm>
        </p:spPr>
        <p:txBody>
          <a:bodyPr/>
          <a:lstStyle>
            <a:lvl1pPr algn="ctr"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A832-6730-4971-A5D3-FA5C81A30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3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9640" y="122238"/>
            <a:ext cx="9523572" cy="33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09600"/>
            <a:ext cx="10972800" cy="586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217" y="6525149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Artificial Intelligence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6012" y="6542442"/>
            <a:ext cx="533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20A7A832-6730-4971-A5D3-FA5C81A309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9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3000" b="1" kern="1200">
          <a:solidFill>
            <a:srgbClr val="3760AA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5425" indent="-225425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688975" indent="-231775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15911"/>
            <a:ext cx="12188825" cy="1225735"/>
          </a:xfrm>
        </p:spPr>
        <p:txBody>
          <a:bodyPr/>
          <a:lstStyle/>
          <a:p>
            <a:r>
              <a:rPr lang="vi-VN" sz="4800" dirty="0">
                <a:effectLst/>
                <a:latin typeface="#9Slide03 Bebas Neue Bold" panose="020B0606020202050201" pitchFamily="34" charset="0"/>
                <a:cs typeface="Times New Roman" panose="02020603050405020304" pitchFamily="18" charset="0"/>
              </a:rPr>
              <a:t>LẬP TRÌNH BLOCKCHAIN VỚI ỨNG DỤNG GỌI VỐN TỪ CỘNG ĐỒNG</a:t>
            </a:r>
            <a:endParaRPr lang="en-US" sz="4800" dirty="0">
              <a:effectLst/>
              <a:latin typeface="#9Slide03 Bebas Neue Bold" panose="020B0606020202050201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4"/>
          <p:cNvSpPr txBox="1">
            <a:spLocks/>
          </p:cNvSpPr>
          <p:nvPr/>
        </p:nvSpPr>
        <p:spPr>
          <a:xfrm>
            <a:off x="3427412" y="1538748"/>
            <a:ext cx="55626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rgbClr val="C00000"/>
                </a:solidFill>
              </a:rPr>
              <a:t>Nhân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bản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2000" dirty="0" err="1">
                <a:solidFill>
                  <a:srgbClr val="FFC000"/>
                </a:solidFill>
              </a:rPr>
              <a:t>Phụng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sự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2000" dirty="0" err="1">
                <a:solidFill>
                  <a:srgbClr val="002060"/>
                </a:solidFill>
              </a:rPr>
              <a:t>Khai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phóng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53A0B-66B7-43EA-B4ED-7B4782ECC533}"/>
              </a:ext>
            </a:extLst>
          </p:cNvPr>
          <p:cNvSpPr txBox="1"/>
          <p:nvPr/>
        </p:nvSpPr>
        <p:spPr>
          <a:xfrm>
            <a:off x="7085012" y="4442089"/>
            <a:ext cx="49734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/>
              <a:t>Sinh viên thực hiện: Hoàng Trung Hiếu</a:t>
            </a:r>
          </a:p>
          <a:p>
            <a:r>
              <a:rPr lang="vi-VN" b="1" dirty="0"/>
              <a:t>	   	       Hoàng Phan Tuấn Kiệt</a:t>
            </a:r>
          </a:p>
          <a:p>
            <a:r>
              <a:rPr lang="vi-VN" b="1" dirty="0"/>
              <a:t>		       Hồ Nguyên Hà</a:t>
            </a:r>
          </a:p>
          <a:p>
            <a:r>
              <a:rPr lang="vi-VN" b="1" dirty="0"/>
              <a:t>		       Phan Văn Ngọc</a:t>
            </a:r>
          </a:p>
          <a:p>
            <a:endParaRPr lang="vi-VN" b="1" dirty="0"/>
          </a:p>
          <a:p>
            <a:r>
              <a:rPr lang="vi-VN" b="1" dirty="0"/>
              <a:t>	Giảng viên: </a:t>
            </a:r>
            <a:r>
              <a:rPr lang="vi-VN" b="1" dirty="0" err="1"/>
              <a:t>TS.Trần</a:t>
            </a:r>
            <a:r>
              <a:rPr lang="vi-VN" b="1" dirty="0"/>
              <a:t> Văn Đại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6713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3A10006-02F3-6029-20F4-4E8B0CABF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012" y="1828800"/>
            <a:ext cx="10360501" cy="1162051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9DB1A50-6D09-4A03-D657-0BFF6D1C3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1062" y="3124200"/>
            <a:ext cx="4216399" cy="2667000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vi-VN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Giới thiệu đề tài</a:t>
            </a:r>
          </a:p>
          <a:p>
            <a:pPr marL="514350" indent="-514350" algn="l">
              <a:buFont typeface="+mj-lt"/>
              <a:buAutoNum type="arabicPeriod"/>
            </a:pPr>
            <a:r>
              <a:rPr lang="vi-VN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Chức năng trong đề tài</a:t>
            </a:r>
          </a:p>
          <a:p>
            <a:pPr marL="514350" indent="-514350" algn="l">
              <a:buFont typeface="+mj-lt"/>
              <a:buAutoNum type="arabicPeriod"/>
            </a:pPr>
            <a:r>
              <a:rPr lang="vi-VN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Hình ảnh </a:t>
            </a:r>
            <a:r>
              <a:rPr lang="vi-VN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vi-VN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vi-VN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 luận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A4260-FA5D-89B1-A0D4-CFDA6B0BF20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524625"/>
            <a:ext cx="3859213" cy="365125"/>
          </a:xfrm>
        </p:spPr>
        <p:txBody>
          <a:bodyPr/>
          <a:lstStyle/>
          <a:p>
            <a:r>
              <a:rPr lang="en-US"/>
              <a:t>Artificial Intelligence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61CB1-64D8-0CF3-1A21-C623F89193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55425" y="6542088"/>
            <a:ext cx="533400" cy="320675"/>
          </a:xfrm>
        </p:spPr>
        <p:txBody>
          <a:bodyPr/>
          <a:lstStyle/>
          <a:p>
            <a:fld id="{20A7A832-6730-4971-A5D3-FA5C81A309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1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F67BF8-3655-4649-903E-EFCCB0CDAD46}"/>
              </a:ext>
            </a:extLst>
          </p:cNvPr>
          <p:cNvSpPr txBox="1"/>
          <p:nvPr/>
        </p:nvSpPr>
        <p:spPr>
          <a:xfrm>
            <a:off x="9066212" y="-4763"/>
            <a:ext cx="31226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b="1" dirty="0">
                <a:solidFill>
                  <a:srgbClr val="374F8B"/>
                </a:solidFill>
                <a:latin typeface="+mj-lt"/>
              </a:rPr>
              <a:t>Giới thiệu đề tài</a:t>
            </a:r>
            <a:endParaRPr lang="en-US" sz="3000" b="1" dirty="0">
              <a:solidFill>
                <a:srgbClr val="374F8B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2012D-F5A8-2FB1-1DDA-579ED6DD6360}"/>
              </a:ext>
            </a:extLst>
          </p:cNvPr>
          <p:cNvSpPr txBox="1"/>
          <p:nvPr/>
        </p:nvSpPr>
        <p:spPr>
          <a:xfrm>
            <a:off x="684212" y="1143000"/>
            <a:ext cx="108204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3200" b="1" dirty="0">
                <a:latin typeface="+mj-lt"/>
              </a:rPr>
              <a:t>Tổng quan :</a:t>
            </a:r>
          </a:p>
          <a:p>
            <a:pPr algn="just"/>
            <a:endParaRPr lang="vi-VN" sz="2400" b="1" i="0" dirty="0">
              <a:effectLst/>
              <a:latin typeface="+mj-lt"/>
            </a:endParaRPr>
          </a:p>
          <a:p>
            <a:pPr algn="just"/>
            <a:r>
              <a:rPr lang="vi-VN" sz="2400" b="0" i="0" dirty="0">
                <a:effectLst/>
                <a:latin typeface="+mj-lt"/>
              </a:rPr>
              <a:t>Đề tài tập trung vào thiết kế một </a:t>
            </a:r>
            <a:r>
              <a:rPr lang="vi-VN" sz="2400" b="0" i="0" dirty="0" err="1">
                <a:effectLst/>
                <a:latin typeface="+mj-lt"/>
              </a:rPr>
              <a:t>website</a:t>
            </a:r>
            <a:r>
              <a:rPr lang="vi-VN" sz="2400" b="0" i="0" dirty="0">
                <a:effectLst/>
                <a:latin typeface="+mj-lt"/>
              </a:rPr>
              <a:t> gọi vốn từ cộng đồng dựa trên công nghệ </a:t>
            </a:r>
            <a:r>
              <a:rPr lang="vi-VN" sz="2400" b="0" i="0" dirty="0" err="1">
                <a:effectLst/>
                <a:latin typeface="+mj-lt"/>
              </a:rPr>
              <a:t>Blockchain</a:t>
            </a:r>
            <a:r>
              <a:rPr lang="vi-VN" sz="2400" b="0" i="0" dirty="0">
                <a:effectLst/>
                <a:latin typeface="+mj-lt"/>
              </a:rPr>
              <a:t> sử dụng </a:t>
            </a:r>
            <a:r>
              <a:rPr lang="vi-VN" sz="2400" b="1" dirty="0" err="1">
                <a:effectLst/>
                <a:latin typeface="+mj-lt"/>
              </a:rPr>
              <a:t>Ethereum</a:t>
            </a:r>
            <a:r>
              <a:rPr lang="vi-VN" sz="2400" b="0" i="0" dirty="0">
                <a:effectLst/>
                <a:latin typeface="+mj-lt"/>
              </a:rPr>
              <a:t>, </a:t>
            </a:r>
            <a:r>
              <a:rPr lang="vi-VN" sz="2400" b="1" i="0" dirty="0" err="1">
                <a:effectLst/>
                <a:latin typeface="+mj-lt"/>
              </a:rPr>
              <a:t>Solidity</a:t>
            </a:r>
            <a:r>
              <a:rPr lang="vi-VN" sz="2400" b="0" i="0" dirty="0">
                <a:effectLst/>
                <a:latin typeface="+mj-lt"/>
              </a:rPr>
              <a:t>, </a:t>
            </a:r>
            <a:r>
              <a:rPr lang="vi-VN" sz="2400" b="1" i="0" dirty="0">
                <a:effectLst/>
                <a:latin typeface="+mj-lt"/>
              </a:rPr>
              <a:t>Web3.js </a:t>
            </a:r>
            <a:r>
              <a:rPr lang="vi-VN" sz="2400" b="0" i="0" dirty="0">
                <a:effectLst/>
                <a:latin typeface="+mj-lt"/>
              </a:rPr>
              <a:t>và </a:t>
            </a:r>
            <a:r>
              <a:rPr lang="en-US" sz="2400" b="1" i="0" dirty="0" err="1">
                <a:effectLst/>
                <a:latin typeface="+mj-lt"/>
              </a:rPr>
              <a:t>Thirdweb</a:t>
            </a:r>
            <a:r>
              <a:rPr lang="vi-VN" sz="2400" b="0" i="0" dirty="0">
                <a:effectLst/>
                <a:latin typeface="+mj-lt"/>
              </a:rPr>
              <a:t>.</a:t>
            </a:r>
          </a:p>
          <a:p>
            <a:pPr algn="just"/>
            <a:endParaRPr lang="vi-VN" sz="24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 b="0" i="0" dirty="0">
                <a:effectLst/>
                <a:latin typeface="+mj-lt"/>
              </a:rPr>
              <a:t>Mục Đích :</a:t>
            </a:r>
            <a:r>
              <a:rPr lang="vi-VN" sz="2400" b="0" i="0" dirty="0">
                <a:solidFill>
                  <a:srgbClr val="374151"/>
                </a:solidFill>
                <a:effectLst/>
                <a:latin typeface="+mj-lt"/>
              </a:rPr>
              <a:t> Hợp đồng thông minh này được tạo ra để hỗ trợ quá trình quản lý và tham gia vào các chiến dịch gây quỹ.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vi-VN" sz="2400" b="0" i="0" dirty="0">
              <a:solidFill>
                <a:srgbClr val="374151"/>
              </a:solidFill>
              <a:effectLst/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rgbClr val="374151"/>
                </a:solidFill>
                <a:latin typeface="+mj-lt"/>
              </a:rPr>
              <a:t>Lí do chọn đề tài: </a:t>
            </a:r>
            <a:r>
              <a:rPr lang="vi-VN" sz="2400" b="0" i="0" dirty="0" err="1">
                <a:solidFill>
                  <a:srgbClr val="374151"/>
                </a:solidFill>
                <a:effectLst/>
                <a:latin typeface="+mj-lt"/>
              </a:rPr>
              <a:t>CrowdFunding</a:t>
            </a:r>
            <a:r>
              <a:rPr lang="vi-VN" sz="2400" b="0" i="0" dirty="0">
                <a:solidFill>
                  <a:srgbClr val="374151"/>
                </a:solidFill>
                <a:effectLst/>
                <a:latin typeface="+mj-lt"/>
              </a:rPr>
              <a:t> là một ứng dụng thực tế và phổ biến trong thế giới hiện đại. Việc sử dụng </a:t>
            </a:r>
            <a:r>
              <a:rPr lang="vi-VN" sz="2400" b="0" i="0" dirty="0" err="1">
                <a:solidFill>
                  <a:srgbClr val="374151"/>
                </a:solidFill>
                <a:effectLst/>
                <a:latin typeface="+mj-lt"/>
              </a:rPr>
              <a:t>blockchain</a:t>
            </a:r>
            <a:r>
              <a:rPr lang="vi-VN" sz="2400" b="0" i="0" dirty="0">
                <a:solidFill>
                  <a:srgbClr val="374151"/>
                </a:solidFill>
                <a:effectLst/>
                <a:latin typeface="+mj-lt"/>
              </a:rPr>
              <a:t> để triển khai các chiến dịch gây quỹ có thể mang lại sự minh bạch và an toàn hơn cho các dự án nhỏ và sự kiện cộng đồng.</a:t>
            </a:r>
            <a:endParaRPr lang="vi-VN" sz="2400" dirty="0">
              <a:solidFill>
                <a:srgbClr val="374151"/>
              </a:solidFill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vi-VN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vi-VN" sz="2300" b="0" i="0" dirty="0">
              <a:effectLst/>
            </a:endParaRPr>
          </a:p>
          <a:p>
            <a:pPr algn="just"/>
            <a:endParaRPr lang="vi-VN" sz="23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776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A534-8C7E-279E-FD74-138AE083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ffectLst/>
              </a:rPr>
              <a:t>Chức năng của đề tài</a:t>
            </a:r>
            <a:endParaRPr lang="en-US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306B3-18EA-AC34-9CD7-B22261F22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endParaRPr lang="vi-VN" sz="2000" b="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vi-VN" sz="2000" b="0" dirty="0">
                <a:solidFill>
                  <a:schemeClr val="tx1"/>
                </a:solidFill>
                <a:latin typeface="+mj-lt"/>
              </a:rPr>
              <a:t>1. Kết nối với ví </a:t>
            </a:r>
            <a:r>
              <a:rPr lang="vi-VN" sz="2000" b="0" dirty="0" err="1">
                <a:solidFill>
                  <a:schemeClr val="tx1"/>
                </a:solidFill>
                <a:latin typeface="+mj-lt"/>
              </a:rPr>
              <a:t>metamask</a:t>
            </a:r>
            <a:r>
              <a:rPr lang="vi-VN" sz="2000" b="0" dirty="0">
                <a:solidFill>
                  <a:schemeClr val="tx1"/>
                </a:solidFill>
                <a:latin typeface="+mj-lt"/>
              </a:rPr>
              <a:t>: Kết nối </a:t>
            </a:r>
            <a:r>
              <a:rPr lang="vi-VN" sz="2000" b="0" dirty="0" err="1">
                <a:solidFill>
                  <a:schemeClr val="tx1"/>
                </a:solidFill>
                <a:latin typeface="+mj-lt"/>
              </a:rPr>
              <a:t>website</a:t>
            </a:r>
            <a:r>
              <a:rPr lang="vi-VN" sz="2000" b="0" dirty="0">
                <a:solidFill>
                  <a:schemeClr val="tx1"/>
                </a:solidFill>
                <a:latin typeface="+mj-lt"/>
              </a:rPr>
              <a:t> với ví </a:t>
            </a:r>
            <a:r>
              <a:rPr lang="vi-VN" sz="2000" b="0" dirty="0" err="1">
                <a:solidFill>
                  <a:schemeClr val="tx1"/>
                </a:solidFill>
                <a:latin typeface="+mj-lt"/>
              </a:rPr>
              <a:t>metamask</a:t>
            </a:r>
            <a:r>
              <a:rPr lang="vi-VN" sz="2000" b="0" dirty="0">
                <a:solidFill>
                  <a:schemeClr val="tx1"/>
                </a:solidFill>
                <a:latin typeface="+mj-lt"/>
              </a:rPr>
              <a:t> của người dùng</a:t>
            </a:r>
          </a:p>
          <a:p>
            <a:pPr marL="457200" indent="-457200">
              <a:buAutoNum type="arabicPeriod"/>
            </a:pPr>
            <a:endParaRPr lang="vi-VN" sz="2000" b="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vi-VN" sz="2000" b="0" dirty="0">
                <a:solidFill>
                  <a:schemeClr val="tx1"/>
                </a:solidFill>
                <a:latin typeface="+mj-lt"/>
              </a:rPr>
              <a:t>2. Tạo một chiến dịch gây quỹ từ cộng đồng: Người dùng có thể triển khai một hoặc nhiều chiến dịch gây quỹ từ </a:t>
            </a:r>
            <a:r>
              <a:rPr lang="vi-VN" sz="2000" b="0" dirty="0" err="1">
                <a:solidFill>
                  <a:schemeClr val="tx1"/>
                </a:solidFill>
                <a:latin typeface="+mj-lt"/>
              </a:rPr>
              <a:t>website</a:t>
            </a:r>
            <a:r>
              <a:rPr lang="vi-VN" sz="2000" b="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0" indent="0">
              <a:buNone/>
            </a:pPr>
            <a:endParaRPr lang="vi-VN" sz="2000" b="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vi-VN" sz="2000" b="0" dirty="0">
                <a:solidFill>
                  <a:schemeClr val="tx1"/>
                </a:solidFill>
                <a:latin typeface="+mj-lt"/>
              </a:rPr>
              <a:t>3. Quyên góp vào chiến dịch:  Người dùng có thể lựa chọn các chiến dịch đã được triển khai để thực hiện chức năng quyên góp vào các chiến dịch</a:t>
            </a:r>
          </a:p>
          <a:p>
            <a:pPr marL="0" indent="0">
              <a:buNone/>
            </a:pPr>
            <a:endParaRPr lang="vi-VN" sz="2000" b="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vi-VN" sz="2000" b="0" dirty="0">
                <a:solidFill>
                  <a:schemeClr val="tx1"/>
                </a:solidFill>
                <a:latin typeface="+mj-lt"/>
              </a:rPr>
              <a:t>4. Xử lý thông tin của những người quyên góp và tạo chiến dịch: Người dùng có thể thấy được công khai các thông tin của những người đã quyên góp, và thông tin của người tạo chiến dịch </a:t>
            </a:r>
          </a:p>
          <a:p>
            <a:pPr marL="0" indent="0">
              <a:buNone/>
            </a:pPr>
            <a:endParaRPr lang="vi-VN" sz="2000" b="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vi-VN" sz="2000" b="0" dirty="0">
                <a:solidFill>
                  <a:schemeClr val="tx1"/>
                </a:solidFill>
                <a:latin typeface="+mj-lt"/>
              </a:rPr>
              <a:t>5. </a:t>
            </a:r>
            <a:r>
              <a:rPr lang="vi-VN" sz="2000" b="0" dirty="0" err="1">
                <a:solidFill>
                  <a:schemeClr val="tx1"/>
                </a:solidFill>
                <a:latin typeface="+mj-lt"/>
              </a:rPr>
              <a:t>Gas</a:t>
            </a:r>
            <a:r>
              <a:rPr lang="vi-VN" sz="2000" b="0" dirty="0">
                <a:solidFill>
                  <a:schemeClr val="tx1"/>
                </a:solidFill>
                <a:latin typeface="+mj-lt"/>
              </a:rPr>
              <a:t>: Sự dụng tiền điện tử </a:t>
            </a:r>
            <a:r>
              <a:rPr lang="vi-VN" sz="2000" b="0" dirty="0" err="1">
                <a:solidFill>
                  <a:schemeClr val="tx1"/>
                </a:solidFill>
                <a:latin typeface="+mj-lt"/>
              </a:rPr>
              <a:t>Ethereum</a:t>
            </a:r>
            <a:r>
              <a:rPr lang="vi-VN" sz="2000" b="0" dirty="0">
                <a:solidFill>
                  <a:schemeClr val="tx1"/>
                </a:solidFill>
                <a:latin typeface="+mj-lt"/>
              </a:rPr>
              <a:t> sẽ chỉ xảy ra khi người dùng tạo chiến dịch gây quỹ và quyên góp vào chiến dịch </a:t>
            </a:r>
          </a:p>
          <a:p>
            <a:pPr marL="0" indent="0">
              <a:buNone/>
            </a:pPr>
            <a:endParaRPr lang="vi-VN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4E912-AE0B-C77E-F2A5-B810D4F1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F0F2E-647E-E452-41D0-C92FEE8B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A832-6730-4971-A5D3-FA5C81A309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8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F67BF8-3655-4649-903E-EFCCB0CDAD46}"/>
              </a:ext>
            </a:extLst>
          </p:cNvPr>
          <p:cNvSpPr txBox="1"/>
          <p:nvPr/>
        </p:nvSpPr>
        <p:spPr>
          <a:xfrm>
            <a:off x="8380412" y="-28575"/>
            <a:ext cx="3581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b="1" dirty="0">
                <a:solidFill>
                  <a:srgbClr val="374F8B"/>
                </a:solidFill>
                <a:latin typeface="+mj-lt"/>
              </a:rPr>
              <a:t>Công nghệ sử dụng</a:t>
            </a:r>
            <a:endParaRPr lang="en-US" sz="3000" b="1" dirty="0">
              <a:solidFill>
                <a:srgbClr val="374F8B"/>
              </a:solidFill>
              <a:latin typeface="+mj-lt"/>
            </a:endParaRPr>
          </a:p>
        </p:txBody>
      </p:sp>
      <p:pic>
        <p:nvPicPr>
          <p:cNvPr id="1026" name="Picture 2" descr="Download Solidity Logo in SVG Vector or PNG File Format - Logo.wine">
            <a:extLst>
              <a:ext uri="{FF2B5EF4-FFF2-40B4-BE49-F238E27FC236}">
                <a16:creationId xmlns:a16="http://schemas.microsoft.com/office/drawing/2014/main" id="{FEEF8E31-3D03-5249-7EC4-8720DAB0E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9" y="3603922"/>
            <a:ext cx="400173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3 Web 3.0 Blockchain Logo Decal 6 and - Etsy Australia">
            <a:extLst>
              <a:ext uri="{FF2B5EF4-FFF2-40B4-BE49-F238E27FC236}">
                <a16:creationId xmlns:a16="http://schemas.microsoft.com/office/drawing/2014/main" id="{1AA5CC99-6D40-78F0-A336-334CBF096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2" y="3634402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7DF2467-1704-0C6D-24AE-EC3F4056A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304" y="3889672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Why Node.js could be best for your next web application﻿ - Webrexstudio">
            <a:extLst>
              <a:ext uri="{FF2B5EF4-FFF2-40B4-BE49-F238E27FC236}">
                <a16:creationId xmlns:a16="http://schemas.microsoft.com/office/drawing/2014/main" id="{213BD262-1329-BAB8-70EB-10A263799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97" y="1680949"/>
            <a:ext cx="3449229" cy="162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bout Me - MyThinkPond">
            <a:extLst>
              <a:ext uri="{FF2B5EF4-FFF2-40B4-BE49-F238E27FC236}">
                <a16:creationId xmlns:a16="http://schemas.microsoft.com/office/drawing/2014/main" id="{2A6CD364-E196-F51A-16B0-EAE01528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526" y="1195811"/>
            <a:ext cx="2590800" cy="210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DumbWays.id | Article | Coding Bootcamp Indonesia, Gratis!">
            <a:extLst>
              <a:ext uri="{FF2B5EF4-FFF2-40B4-BE49-F238E27FC236}">
                <a16:creationId xmlns:a16="http://schemas.microsoft.com/office/drawing/2014/main" id="{DD9F4DA6-D113-CA99-F521-0C16BAF1E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2" y="1404118"/>
            <a:ext cx="3248024" cy="169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Download Thirdweb Logo PNG and Vector (PDF, SVG, Ai, EPS) Free">
            <a:extLst>
              <a:ext uri="{FF2B5EF4-FFF2-40B4-BE49-F238E27FC236}">
                <a16:creationId xmlns:a16="http://schemas.microsoft.com/office/drawing/2014/main" id="{28E6BE3E-C870-73F0-7D9C-1FE15198A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190" y="1383501"/>
            <a:ext cx="2572338" cy="192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81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F67BF8-3655-4649-903E-EFCCB0CDAD46}"/>
              </a:ext>
            </a:extLst>
          </p:cNvPr>
          <p:cNvSpPr txBox="1"/>
          <p:nvPr/>
        </p:nvSpPr>
        <p:spPr>
          <a:xfrm>
            <a:off x="9142412" y="21656"/>
            <a:ext cx="27270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000" b="1" dirty="0">
                <a:solidFill>
                  <a:srgbClr val="374F8B"/>
                </a:solidFill>
                <a:latin typeface="+mj-lt"/>
              </a:rPr>
              <a:t>Hình ảnh </a:t>
            </a:r>
            <a:r>
              <a:rPr lang="vi-VN" sz="3000" b="1" dirty="0" err="1">
                <a:solidFill>
                  <a:srgbClr val="374F8B"/>
                </a:solidFill>
                <a:latin typeface="+mj-lt"/>
              </a:rPr>
              <a:t>demo</a:t>
            </a:r>
            <a:endParaRPr lang="en-US" sz="3000" b="1" dirty="0">
              <a:solidFill>
                <a:srgbClr val="374F8B"/>
              </a:solidFill>
              <a:latin typeface="+mj-lt"/>
            </a:endParaRPr>
          </a:p>
        </p:txBody>
      </p:sp>
      <p:pic>
        <p:nvPicPr>
          <p:cNvPr id="2050" name="Picture 2" descr="Không có mô tả.">
            <a:extLst>
              <a:ext uri="{FF2B5EF4-FFF2-40B4-BE49-F238E27FC236}">
                <a16:creationId xmlns:a16="http://schemas.microsoft.com/office/drawing/2014/main" id="{BE6DCC6E-F412-5D41-C318-CF0D0B03B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65" y="792480"/>
            <a:ext cx="5414433" cy="286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hông có mô tả.">
            <a:extLst>
              <a:ext uri="{FF2B5EF4-FFF2-40B4-BE49-F238E27FC236}">
                <a16:creationId xmlns:a16="http://schemas.microsoft.com/office/drawing/2014/main" id="{A82C5DD8-590B-B8FE-4DF0-DEDC28180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799012"/>
            <a:ext cx="52578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hông có mô tả.">
            <a:extLst>
              <a:ext uri="{FF2B5EF4-FFF2-40B4-BE49-F238E27FC236}">
                <a16:creationId xmlns:a16="http://schemas.microsoft.com/office/drawing/2014/main" id="{91F01710-BB72-D337-58F5-557C65269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3618693"/>
            <a:ext cx="543634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hông có mô tả.">
            <a:extLst>
              <a:ext uri="{FF2B5EF4-FFF2-40B4-BE49-F238E27FC236}">
                <a16:creationId xmlns:a16="http://schemas.microsoft.com/office/drawing/2014/main" id="{C18C73B0-BD2C-5EA1-BB18-10E50228A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3618693"/>
            <a:ext cx="52578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04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F67BF8-3655-4649-903E-EFCCB0CDAD46}"/>
              </a:ext>
            </a:extLst>
          </p:cNvPr>
          <p:cNvSpPr txBox="1"/>
          <p:nvPr/>
        </p:nvSpPr>
        <p:spPr>
          <a:xfrm>
            <a:off x="10361612" y="15240"/>
            <a:ext cx="16065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000" b="1" dirty="0">
                <a:solidFill>
                  <a:srgbClr val="374F8B"/>
                </a:solidFill>
                <a:latin typeface="+mj-lt"/>
              </a:rPr>
              <a:t>Kết luận</a:t>
            </a:r>
            <a:endParaRPr lang="en-US" sz="3000" b="1" dirty="0">
              <a:solidFill>
                <a:srgbClr val="374F8B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C7F03-248B-83CB-E224-D730AD176233}"/>
              </a:ext>
            </a:extLst>
          </p:cNvPr>
          <p:cNvSpPr txBox="1"/>
          <p:nvPr/>
        </p:nvSpPr>
        <p:spPr>
          <a:xfrm>
            <a:off x="455612" y="1143000"/>
            <a:ext cx="112776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400" b="1" i="0" dirty="0">
                <a:effectLst/>
                <a:latin typeface="Söhne"/>
              </a:rPr>
              <a:t>Điểm Được: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300" dirty="0"/>
              <a:t>Sử Dụng </a:t>
            </a:r>
            <a:r>
              <a:rPr lang="vi-VN" sz="2300" dirty="0" err="1"/>
              <a:t>Blockchain</a:t>
            </a:r>
            <a:r>
              <a:rPr lang="vi-VN" sz="2300" dirty="0"/>
              <a:t> và </a:t>
            </a:r>
            <a:r>
              <a:rPr lang="vi-VN" sz="2300" dirty="0" err="1"/>
              <a:t>Ethereum</a:t>
            </a:r>
            <a:r>
              <a:rPr lang="vi-VN" sz="2300" dirty="0"/>
              <a:t>: Sử dụng </a:t>
            </a:r>
            <a:r>
              <a:rPr lang="vi-VN" sz="2300" dirty="0" err="1"/>
              <a:t>Ethereum</a:t>
            </a:r>
            <a:r>
              <a:rPr lang="vi-VN" sz="2300" dirty="0"/>
              <a:t> và công nghệ </a:t>
            </a:r>
            <a:r>
              <a:rPr lang="vi-VN" sz="2300" dirty="0" err="1"/>
              <a:t>Blockchain</a:t>
            </a:r>
            <a:r>
              <a:rPr lang="vi-VN" sz="2300" dirty="0"/>
              <a:t> mang lại tính minh bạch, bảo mật và công bằng trong việc quản lý các giao dịch và thưởng thức.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300" dirty="0"/>
              <a:t>Thúc Đẩy Sử Dụng Tiền Điện Tử: Ứng dụng tạo sự hấp dẫn trong việc sử dụng tiền điện tử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vi-VN" sz="2300" dirty="0"/>
          </a:p>
          <a:p>
            <a:pPr algn="just"/>
            <a:r>
              <a:rPr lang="vi-VN" sz="2400" b="1" i="0" dirty="0">
                <a:effectLst/>
                <a:latin typeface="Söhne"/>
              </a:rPr>
              <a:t>Chưa Được: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300" dirty="0"/>
              <a:t>Khả năng rút từ các chiến dịch gọi vốn.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300" dirty="0"/>
              <a:t>Kiểm tra các thông tin giao dịch của cá nhân.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78681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1612" y="2286000"/>
            <a:ext cx="7391400" cy="2019300"/>
          </a:xfrm>
        </p:spPr>
        <p:txBody>
          <a:bodyPr/>
          <a:lstStyle/>
          <a:p>
            <a:pPr algn="l"/>
            <a:r>
              <a:rPr lang="vi-VN" sz="10000" dirty="0">
                <a:effectLst/>
                <a:latin typeface="#9Slide03 Bebas Neue ZSmall" panose="020B0606020202050201" pitchFamily="34" charset="0"/>
              </a:rPr>
              <a:t>THANK</a:t>
            </a:r>
            <a:r>
              <a:rPr lang="en-US" sz="10000" dirty="0">
                <a:effectLst/>
                <a:latin typeface="#9Slide03 Bebas Neue ZSmall" panose="020B0606020202050201" pitchFamily="34" charset="0"/>
              </a:rPr>
              <a:t> YOU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427412" y="838200"/>
            <a:ext cx="55626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C00000"/>
                </a:solidFill>
              </a:rPr>
              <a:t>Nhân bản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2000">
                <a:solidFill>
                  <a:srgbClr val="FFC000"/>
                </a:solidFill>
              </a:rPr>
              <a:t>Phụng sự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2000">
                <a:solidFill>
                  <a:srgbClr val="002060"/>
                </a:solidFill>
              </a:rPr>
              <a:t>Khai phóng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7007762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452</Words>
  <Application>Microsoft Office PowerPoint</Application>
  <PresentationFormat>Custom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#9Slide03 Bebas Neue Bold</vt:lpstr>
      <vt:lpstr>#9Slide03 Bebas Neue ZSmall</vt:lpstr>
      <vt:lpstr>Arial</vt:lpstr>
      <vt:lpstr>Calibri</vt:lpstr>
      <vt:lpstr>Söhne</vt:lpstr>
      <vt:lpstr>Times New Roman</vt:lpstr>
      <vt:lpstr>Office Theme</vt:lpstr>
      <vt:lpstr>LẬP TRÌNH BLOCKCHAIN VỚI ỨNG DỤNG GỌI VỐN TỪ CỘNG ĐỒNG</vt:lpstr>
      <vt:lpstr>Content</vt:lpstr>
      <vt:lpstr>PowerPoint Presentation</vt:lpstr>
      <vt:lpstr>Chức năng của đề tài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LeNga</dc:creator>
  <cp:lastModifiedBy>hoang hieu</cp:lastModifiedBy>
  <cp:revision>93</cp:revision>
  <dcterms:created xsi:type="dcterms:W3CDTF">2021-12-14T10:45:07Z</dcterms:created>
  <dcterms:modified xsi:type="dcterms:W3CDTF">2023-12-14T06:03:50Z</dcterms:modified>
</cp:coreProperties>
</file>