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4" r:id="rId5"/>
    <p:sldId id="269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F8B"/>
    <a:srgbClr val="394F80"/>
    <a:srgbClr val="2F527D"/>
    <a:srgbClr val="2C429E"/>
    <a:srgbClr val="2F5F7D"/>
    <a:srgbClr val="3760AA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6542" autoAdjust="0"/>
  </p:normalViewPr>
  <p:slideViewPr>
    <p:cSldViewPr>
      <p:cViewPr varScale="1">
        <p:scale>
          <a:sx n="75" d="100"/>
          <a:sy n="75" d="100"/>
        </p:scale>
        <p:origin x="1085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E325-906D-4218-8E46-2D1D4C5FCDE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48B8-15CE-4E5B-B1BD-D7D8FFBF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10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45C48-F54E-48B3-A405-2C758A411920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57ECC-F463-4F90-8C57-DC1E0BC56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598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438400"/>
            <a:ext cx="10360501" cy="1162051"/>
          </a:xfrm>
        </p:spPr>
        <p:txBody>
          <a:bodyPr/>
          <a:lstStyle>
            <a:lvl1pPr algn="ctr">
              <a:defRPr sz="5400">
                <a:solidFill>
                  <a:srgbClr val="3760A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581400"/>
            <a:ext cx="8532178" cy="685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040" y="122238"/>
            <a:ext cx="9523572" cy="33496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760A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2819400"/>
            <a:ext cx="10969943" cy="1143000"/>
          </a:xfrm>
        </p:spPr>
        <p:txBody>
          <a:bodyPr/>
          <a:lstStyle>
            <a:lvl1pPr algn="ctr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640" y="122238"/>
            <a:ext cx="9523572" cy="33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09600"/>
            <a:ext cx="10972800" cy="586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17" y="6525149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Artificial Intelligence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0A7A832-6730-4971-A5D3-FA5C81A309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0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88975" indent="-231775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15911"/>
            <a:ext cx="12188825" cy="1225735"/>
          </a:xfrm>
        </p:spPr>
        <p:txBody>
          <a:bodyPr/>
          <a:lstStyle/>
          <a:p>
            <a:r>
              <a:rPr lang="en-US" sz="4800" dirty="0">
                <a:effectLst/>
                <a:latin typeface="#9Slide03 Bebas Neue Bold" panose="020B0606020202050201" pitchFamily="34" charset="0"/>
                <a:cs typeface="Times New Roman" panose="02020603050405020304" pitchFamily="18" charset="0"/>
              </a:rPr>
              <a:t>BLOCKCHAIN PROGRAMMING WITH A CALLING FOR CAPITAL APPLICATION FROM THE COMMUNITY</a:t>
            </a:r>
          </a:p>
        </p:txBody>
      </p:sp>
      <p:sp>
        <p:nvSpPr>
          <p:cNvPr id="4" name="Footer Placeholder 4"/>
          <p:cNvSpPr txBox="1">
            <a:spLocks/>
          </p:cNvSpPr>
          <p:nvPr/>
        </p:nvSpPr>
        <p:spPr>
          <a:xfrm>
            <a:off x="3427412" y="1538748"/>
            <a:ext cx="55626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C00000"/>
                </a:solidFill>
              </a:rPr>
              <a:t>Nhân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bản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FFC000"/>
                </a:solidFill>
              </a:rPr>
              <a:t>Phụng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sự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2000" dirty="0" err="1">
                <a:solidFill>
                  <a:srgbClr val="002060"/>
                </a:solidFill>
              </a:rPr>
              <a:t>Khai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phóng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53A0B-66B7-43EA-B4ED-7B4782ECC533}"/>
              </a:ext>
            </a:extLst>
          </p:cNvPr>
          <p:cNvSpPr txBox="1"/>
          <p:nvPr/>
        </p:nvSpPr>
        <p:spPr>
          <a:xfrm>
            <a:off x="7085012" y="4442089"/>
            <a:ext cx="4385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Students perform : </a:t>
            </a:r>
            <a:r>
              <a:rPr lang="en-US" b="1" dirty="0"/>
              <a:t>Hoang Trung Hieu</a:t>
            </a:r>
            <a:endParaRPr lang="vi-VN" b="1" dirty="0"/>
          </a:p>
          <a:p>
            <a:r>
              <a:rPr lang="vi-VN" b="1" dirty="0"/>
              <a:t>	   	    </a:t>
            </a:r>
            <a:r>
              <a:rPr lang="en-US" b="1" dirty="0"/>
              <a:t>Hoang Phan Tuan Kiet</a:t>
            </a:r>
            <a:endParaRPr lang="vi-VN" b="1" dirty="0"/>
          </a:p>
          <a:p>
            <a:r>
              <a:rPr lang="vi-VN" b="1" dirty="0"/>
              <a:t>		</a:t>
            </a:r>
            <a:r>
              <a:rPr lang="en-US" b="1" dirty="0"/>
              <a:t>     Ho Nguyen Ha</a:t>
            </a:r>
            <a:endParaRPr lang="vi-VN" b="1" dirty="0"/>
          </a:p>
          <a:p>
            <a:r>
              <a:rPr lang="vi-VN" b="1" dirty="0"/>
              <a:t>		</a:t>
            </a:r>
            <a:r>
              <a:rPr lang="en-US" b="1" dirty="0"/>
              <a:t>     Phan Van Ngoc</a:t>
            </a:r>
            <a:endParaRPr lang="vi-VN" b="1" dirty="0"/>
          </a:p>
          <a:p>
            <a:r>
              <a:rPr lang="vi-VN" b="1" dirty="0"/>
              <a:t>Instructor guides : TS.Tr</a:t>
            </a:r>
            <a:r>
              <a:rPr lang="en-US" b="1" dirty="0"/>
              <a:t>an Van Dai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671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A10006-02F3-6029-20F4-4E8B0CABF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12" y="1828800"/>
            <a:ext cx="10360501" cy="1162051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9DB1A50-6D09-4A03-D657-0BFF6D1C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1062" y="3124200"/>
            <a:ext cx="5233750" cy="26670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the topic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 in the topic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vi-VN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A4260-FA5D-89B1-A0D4-CFDA6B0BF20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24625"/>
            <a:ext cx="3859213" cy="365125"/>
          </a:xfrm>
        </p:spPr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1CB1-64D8-0CF3-1A21-C623F89193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5425" y="6542088"/>
            <a:ext cx="533400" cy="320675"/>
          </a:xfrm>
        </p:spPr>
        <p:txBody>
          <a:bodyPr/>
          <a:lstStyle/>
          <a:p>
            <a:fld id="{20A7A832-6730-4971-A5D3-FA5C81A309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8761412" y="0"/>
            <a:ext cx="518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the topic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2012D-F5A8-2FB1-1DDA-579ED6DD6360}"/>
              </a:ext>
            </a:extLst>
          </p:cNvPr>
          <p:cNvSpPr txBox="1"/>
          <p:nvPr/>
        </p:nvSpPr>
        <p:spPr>
          <a:xfrm>
            <a:off x="684212" y="1143000"/>
            <a:ext cx="108204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latin typeface="+mj-lt"/>
              </a:rPr>
              <a:t>O</a:t>
            </a:r>
            <a:r>
              <a:rPr lang="vi-VN" sz="3200" b="1" dirty="0">
                <a:latin typeface="+mj-lt"/>
              </a:rPr>
              <a:t>verview:</a:t>
            </a:r>
          </a:p>
          <a:p>
            <a:pPr algn="just"/>
            <a:endParaRPr lang="vi-VN" sz="2400" b="1" i="0" dirty="0">
              <a:effectLst/>
              <a:latin typeface="+mj-lt"/>
            </a:endParaRPr>
          </a:p>
          <a:p>
            <a:pPr algn="just"/>
            <a:r>
              <a:rPr lang="en-US" sz="2400" b="0" i="0" dirty="0">
                <a:effectLst/>
                <a:latin typeface="+mj-lt"/>
              </a:rPr>
              <a:t>The topic focuses on designing a crowdfunding website based on Blockchain technology using </a:t>
            </a:r>
            <a:r>
              <a:rPr lang="en-US" sz="2400" b="1" i="0" dirty="0">
                <a:effectLst/>
                <a:latin typeface="+mj-lt"/>
              </a:rPr>
              <a:t>Ethereum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1" i="0" dirty="0">
                <a:effectLst/>
                <a:latin typeface="+mj-lt"/>
              </a:rPr>
              <a:t>Solidity</a:t>
            </a:r>
            <a:r>
              <a:rPr lang="en-US" sz="2400" b="0" i="0" dirty="0">
                <a:effectLst/>
                <a:latin typeface="+mj-lt"/>
              </a:rPr>
              <a:t>, </a:t>
            </a:r>
            <a:r>
              <a:rPr lang="en-US" sz="2400" b="1" i="0" dirty="0">
                <a:effectLst/>
                <a:latin typeface="+mj-lt"/>
              </a:rPr>
              <a:t>Web3.js </a:t>
            </a:r>
            <a:r>
              <a:rPr lang="en-US" sz="2400" b="0" i="0" dirty="0">
                <a:effectLst/>
                <a:latin typeface="+mj-lt"/>
              </a:rPr>
              <a:t>and </a:t>
            </a:r>
            <a:r>
              <a:rPr lang="en-US" sz="2400" b="1" i="0" dirty="0" err="1">
                <a:effectLst/>
                <a:latin typeface="+mj-lt"/>
              </a:rPr>
              <a:t>Thirdweb</a:t>
            </a:r>
            <a:r>
              <a:rPr lang="en-US" sz="2400" b="0" i="0" dirty="0">
                <a:effectLst/>
                <a:latin typeface="+mj-lt"/>
              </a:rPr>
              <a:t>.</a:t>
            </a:r>
          </a:p>
          <a:p>
            <a:pPr algn="just"/>
            <a:endParaRPr lang="vi-VN" sz="24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Purpose: This smart contract was created to support the process of managing and participating in fundraising campaigns.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Reason for choosing the topic: </a:t>
            </a:r>
            <a:r>
              <a:rPr lang="en-US" sz="2400" b="0" i="0" dirty="0" err="1">
                <a:effectLst/>
                <a:latin typeface="+mj-lt"/>
              </a:rPr>
              <a:t>CrowdFunding</a:t>
            </a:r>
            <a:r>
              <a:rPr lang="en-US" sz="2400" b="0" i="0" dirty="0">
                <a:effectLst/>
                <a:latin typeface="+mj-lt"/>
              </a:rPr>
              <a:t> is a practical and popular application in the modern world. Using blockchain to launch fundraising campaigns can bring more transparency and security to small projects and community events.</a:t>
            </a:r>
            <a:endParaRPr lang="vi-V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vi-VN" sz="2300" b="0" i="0" dirty="0">
              <a:effectLst/>
            </a:endParaRPr>
          </a:p>
          <a:p>
            <a:pPr algn="just"/>
            <a:endParaRPr lang="vi-VN" sz="23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76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6627812" y="-28575"/>
            <a:ext cx="533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 err="1">
                <a:solidFill>
                  <a:srgbClr val="374F8B"/>
                </a:solidFill>
                <a:latin typeface="+mj-lt"/>
              </a:rPr>
              <a:t>Technology</a:t>
            </a:r>
            <a:r>
              <a:rPr lang="vi-VN" sz="3000" b="1" dirty="0">
                <a:solidFill>
                  <a:srgbClr val="374F8B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374F8B"/>
                </a:solidFill>
                <a:latin typeface="+mj-lt"/>
              </a:rPr>
              <a:t>and</a:t>
            </a:r>
            <a:r>
              <a:rPr lang="vi-VN" sz="3000" b="1" dirty="0">
                <a:solidFill>
                  <a:srgbClr val="374F8B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374F8B"/>
                </a:solidFill>
                <a:latin typeface="+mj-lt"/>
              </a:rPr>
              <a:t>libraries</a:t>
            </a:r>
            <a:r>
              <a:rPr lang="vi-VN" sz="3000" b="1" dirty="0">
                <a:solidFill>
                  <a:srgbClr val="374F8B"/>
                </a:solidFill>
                <a:latin typeface="+mj-lt"/>
              </a:rPr>
              <a:t> </a:t>
            </a:r>
            <a:r>
              <a:rPr lang="vi-VN" sz="3000" b="1" dirty="0" err="1">
                <a:solidFill>
                  <a:srgbClr val="374F8B"/>
                </a:solidFill>
                <a:latin typeface="+mj-lt"/>
              </a:rPr>
              <a:t>used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pic>
        <p:nvPicPr>
          <p:cNvPr id="1026" name="Picture 2" descr="Download Solidity Logo in SVG Vector or PNG File Format - Logo.wine">
            <a:extLst>
              <a:ext uri="{FF2B5EF4-FFF2-40B4-BE49-F238E27FC236}">
                <a16:creationId xmlns:a16="http://schemas.microsoft.com/office/drawing/2014/main" id="{FEEF8E31-3D03-5249-7EC4-8720DAB0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9" y="3603922"/>
            <a:ext cx="400173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3 Web 3.0 Blockchain Logo Decal 6 and - Etsy Australia">
            <a:extLst>
              <a:ext uri="{FF2B5EF4-FFF2-40B4-BE49-F238E27FC236}">
                <a16:creationId xmlns:a16="http://schemas.microsoft.com/office/drawing/2014/main" id="{1AA5CC99-6D40-78F0-A336-334CBF096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3634402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DF2467-1704-0C6D-24AE-EC3F4056A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304" y="388967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bout Me - MyThinkPond">
            <a:extLst>
              <a:ext uri="{FF2B5EF4-FFF2-40B4-BE49-F238E27FC236}">
                <a16:creationId xmlns:a16="http://schemas.microsoft.com/office/drawing/2014/main" id="{2A6CD364-E196-F51A-16B0-EAE01528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6" y="1195811"/>
            <a:ext cx="2590800" cy="21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umbWays.id | Article | Coding Bootcamp Indonesia, Gratis!">
            <a:extLst>
              <a:ext uri="{FF2B5EF4-FFF2-40B4-BE49-F238E27FC236}">
                <a16:creationId xmlns:a16="http://schemas.microsoft.com/office/drawing/2014/main" id="{DD9F4DA6-D113-CA99-F521-0C16BAF1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404118"/>
            <a:ext cx="3248024" cy="16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ownload Thirdweb Logo PNG and Vector (PDF, SVG, Ai, EPS) Free">
            <a:extLst>
              <a:ext uri="{FF2B5EF4-FFF2-40B4-BE49-F238E27FC236}">
                <a16:creationId xmlns:a16="http://schemas.microsoft.com/office/drawing/2014/main" id="{28E6BE3E-C870-73F0-7D9C-1FE15198A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90" y="1383501"/>
            <a:ext cx="2572338" cy="192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tro to React">
            <a:extLst>
              <a:ext uri="{FF2B5EF4-FFF2-40B4-BE49-F238E27FC236}">
                <a16:creationId xmlns:a16="http://schemas.microsoft.com/office/drawing/2014/main" id="{F92BF53B-A93F-8CCE-3935-19BF95FF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1383501"/>
            <a:ext cx="3733800" cy="171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534-8C7E-279E-FD74-138AE083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Functions </a:t>
            </a:r>
            <a:r>
              <a:rPr lang="vi-VN" dirty="0">
                <a:effectLst/>
              </a:rPr>
              <a:t>in the </a:t>
            </a:r>
            <a:r>
              <a:rPr lang="vi-VN" dirty="0" err="1">
                <a:effectLst/>
              </a:rPr>
              <a:t>topic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06B3-18EA-AC34-9CD7-B22261F2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16839"/>
            <a:ext cx="10972800" cy="58673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vi-VN" sz="2400" b="0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Connect to </a:t>
            </a: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metamask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wallet Connect the website to the user's </a:t>
            </a:r>
            <a:r>
              <a:rPr lang="en-US" sz="2400" b="0" dirty="0" err="1">
                <a:solidFill>
                  <a:schemeClr val="tx1"/>
                </a:solidFill>
                <a:latin typeface="+mj-lt"/>
              </a:rPr>
              <a:t>metamask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 wallet.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Create a crowdfunding campaign</a:t>
            </a:r>
            <a:r>
              <a:rPr lang="vi-VN" sz="2400" b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Users can launch one or more fundraising campaigns from the website.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Donate to campaigns Users can select campaigns that have been deployed to perform the function of donating to campaigns.</a:t>
            </a: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+mj-lt"/>
              </a:rPr>
              <a:t>Processing information of donors and campaign creators Users can publicly see information of donors, and information of campaign creators.</a:t>
            </a:r>
          </a:p>
          <a:p>
            <a:pPr marL="457200" indent="-457200">
              <a:buAutoNum type="arabicPeriod"/>
            </a:pPr>
            <a:r>
              <a:rPr lang="en-US" sz="2400" b="0">
                <a:solidFill>
                  <a:schemeClr val="tx1"/>
                </a:solidFill>
                <a:latin typeface="+mj-lt"/>
              </a:rPr>
              <a:t>Gas </a:t>
            </a:r>
            <a:r>
              <a:rPr lang="en-US" sz="2400" b="0" dirty="0">
                <a:solidFill>
                  <a:schemeClr val="tx1"/>
                </a:solidFill>
                <a:latin typeface="+mj-lt"/>
              </a:rPr>
              <a:t>Use of Ethereum cryptocurrency will only happen when users create a fundraising campaign and donate to the campaign.</a:t>
            </a:r>
            <a:endParaRPr lang="vi-VN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4E912-AE0B-C77E-F2A5-B810D4F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F0F2E-647E-E452-41D0-C92FEE8B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A832-6730-4971-A5D3-FA5C81A309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67BF8-3655-4649-903E-EFCCB0CDAD46}"/>
              </a:ext>
            </a:extLst>
          </p:cNvPr>
          <p:cNvSpPr txBox="1"/>
          <p:nvPr/>
        </p:nvSpPr>
        <p:spPr>
          <a:xfrm>
            <a:off x="10361612" y="15240"/>
            <a:ext cx="1744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000" b="1" dirty="0">
                <a:solidFill>
                  <a:srgbClr val="374F8B"/>
                </a:solidFill>
                <a:latin typeface="+mj-lt"/>
              </a:rPr>
              <a:t>Conclude</a:t>
            </a:r>
            <a:endParaRPr lang="en-US" sz="3000" b="1" dirty="0">
              <a:solidFill>
                <a:srgbClr val="374F8B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C7F03-248B-83CB-E224-D730AD176233}"/>
              </a:ext>
            </a:extLst>
          </p:cNvPr>
          <p:cNvSpPr txBox="1"/>
          <p:nvPr/>
        </p:nvSpPr>
        <p:spPr>
          <a:xfrm>
            <a:off x="455612" y="1143000"/>
            <a:ext cx="11277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b="1" i="0" dirty="0">
                <a:effectLst/>
                <a:latin typeface="Söhne"/>
              </a:rPr>
              <a:t>Points Earned:</a:t>
            </a:r>
            <a:endParaRPr lang="en-US" sz="2400" b="1" i="0" dirty="0"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/>
              <a:t>Using Blockchain and Ethereum: Using Ethereum and Blockchain technology brings transparency, security and fairness in managing transactions and enjoyment.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/>
              <a:t>Promoting the Use of Cryptocurrencies: Applications that create appeal in the use of cryptocurrencies</a:t>
            </a:r>
            <a:endParaRPr lang="vi-VN" sz="2300" dirty="0"/>
          </a:p>
          <a:p>
            <a:pPr algn="just"/>
            <a:r>
              <a:rPr lang="vi-VN" sz="2400" b="1" i="0" dirty="0">
                <a:effectLst/>
                <a:latin typeface="Söhne"/>
              </a:rPr>
              <a:t>Not yet:</a:t>
            </a:r>
            <a:endParaRPr lang="en-US" sz="2400" b="1" i="0" dirty="0"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/>
              <a:t>Ability to withdraw from capital campaigns.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/>
              <a:t>Check individual transaction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78681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312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#9Slide03 Bebas Neue Bold</vt:lpstr>
      <vt:lpstr>Arial</vt:lpstr>
      <vt:lpstr>Calibri</vt:lpstr>
      <vt:lpstr>Söhne</vt:lpstr>
      <vt:lpstr>Times New Roman</vt:lpstr>
      <vt:lpstr>Office Theme</vt:lpstr>
      <vt:lpstr>BLOCKCHAIN PROGRAMMING WITH A CALLING FOR CAPITAL APPLICATION FROM THE COMMUNITY</vt:lpstr>
      <vt:lpstr>Content</vt:lpstr>
      <vt:lpstr>PowerPoint Presentation</vt:lpstr>
      <vt:lpstr>PowerPoint Presentation</vt:lpstr>
      <vt:lpstr>Functions in the 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LeNga</dc:creator>
  <cp:lastModifiedBy>hoang hieu</cp:lastModifiedBy>
  <cp:revision>99</cp:revision>
  <dcterms:created xsi:type="dcterms:W3CDTF">2021-12-14T10:45:07Z</dcterms:created>
  <dcterms:modified xsi:type="dcterms:W3CDTF">2023-12-14T06:47:10Z</dcterms:modified>
</cp:coreProperties>
</file>