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Proxima Nova"/>
      <p:regular r:id="rId37"/>
      <p:bold r:id="rId38"/>
      <p:italic r:id="rId39"/>
      <p:boldItalic r:id="rId40"/>
    </p:embeddedFont>
    <p:embeddedFont>
      <p:font typeface="Amatic SC"/>
      <p:regular r:id="rId41"/>
      <p:bold r:id="rId42"/>
    </p:embeddedFont>
    <p:embeddedFont>
      <p:font typeface="Source Code Pro"/>
      <p:regular r:id="rId43"/>
      <p:bold r:id="rId44"/>
      <p:italic r:id="rId45"/>
      <p:boldItalic r:id="rId46"/>
    </p:embeddedFont>
    <p:embeddedFont>
      <p:font typeface="Proxima Nova Semibold"/>
      <p:regular r:id="rId47"/>
      <p:bold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772083C-9B52-42FA-B6BD-C8DE558D79B2}">
  <a:tblStyle styleId="{D772083C-9B52-42FA-B6BD-C8DE558D79B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roximaNova-boldItalic.fntdata"/><Relationship Id="rId42" Type="http://schemas.openxmlformats.org/officeDocument/2006/relationships/font" Target="fonts/AmaticSC-bold.fntdata"/><Relationship Id="rId41" Type="http://schemas.openxmlformats.org/officeDocument/2006/relationships/font" Target="fonts/AmaticSC-regular.fntdata"/><Relationship Id="rId44" Type="http://schemas.openxmlformats.org/officeDocument/2006/relationships/font" Target="fonts/SourceCodePro-bold.fntdata"/><Relationship Id="rId43" Type="http://schemas.openxmlformats.org/officeDocument/2006/relationships/font" Target="fonts/SourceCodePro-regular.fntdata"/><Relationship Id="rId46" Type="http://schemas.openxmlformats.org/officeDocument/2006/relationships/font" Target="fonts/SourceCodePro-boldItalic.fntdata"/><Relationship Id="rId45" Type="http://schemas.openxmlformats.org/officeDocument/2006/relationships/font" Target="fonts/SourceCodePr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roximaNovaSemibold-bold.fntdata"/><Relationship Id="rId47" Type="http://schemas.openxmlformats.org/officeDocument/2006/relationships/font" Target="fonts/ProximaNovaSemibold-regular.fntdata"/><Relationship Id="rId49" Type="http://schemas.openxmlformats.org/officeDocument/2006/relationships/font" Target="fonts/ProximaNova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ProximaNova-regular.fntdata"/><Relationship Id="rId36" Type="http://schemas.openxmlformats.org/officeDocument/2006/relationships/slide" Target="slides/slide31.xml"/><Relationship Id="rId39" Type="http://schemas.openxmlformats.org/officeDocument/2006/relationships/font" Target="fonts/ProximaNova-italic.fntdata"/><Relationship Id="rId38" Type="http://schemas.openxmlformats.org/officeDocument/2006/relationships/font" Target="fonts/ProximaNova-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jalammar.github.io/illustrated-transformer/"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jalammar.github.io/illustrated-transformer/"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jalammar.github.io/illustrated-transformer/"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jalammar.github.io/illustrated-transformer/"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jalammar.github.io/illustrated-transformer/"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2f3b9788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f3b9788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a70111737_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a70111737_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a6eb4629d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a6eb4629d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a6eb4629d_1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a6eb4629d_1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a70111737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a70111737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a70111737_8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a70111737_8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a70111737_8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a70111737_8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a70111737_8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a70111737_8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a6eb4629d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a6eb4629d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fb9fb113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fb9fb113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4325" lvl="0" marL="457200" rtl="0" algn="l">
              <a:lnSpc>
                <a:spcPct val="115000"/>
              </a:lnSpc>
              <a:spcBef>
                <a:spcPts val="1400"/>
              </a:spcBef>
              <a:spcAft>
                <a:spcPts val="0"/>
              </a:spcAft>
              <a:buClr>
                <a:srgbClr val="292B2C"/>
              </a:buClr>
              <a:buSzPts val="1350"/>
              <a:buChar char="●"/>
            </a:pPr>
            <a:r>
              <a:rPr lang="en" sz="1350">
                <a:solidFill>
                  <a:srgbClr val="292B2C"/>
                </a:solidFill>
                <a:highlight>
                  <a:srgbClr val="FFFFFF"/>
                </a:highlight>
              </a:rPr>
              <a:t>Xây dựng bộ từ vựng</a:t>
            </a:r>
            <a:endParaRPr sz="1350">
              <a:solidFill>
                <a:srgbClr val="292B2C"/>
              </a:solidFill>
              <a:highlight>
                <a:srgbClr val="FFFFFF"/>
              </a:highlight>
            </a:endParaRPr>
          </a:p>
          <a:p>
            <a:pPr indent="-314325" lvl="0" marL="457200" rtl="0" algn="l">
              <a:lnSpc>
                <a:spcPct val="115000"/>
              </a:lnSpc>
              <a:spcBef>
                <a:spcPts val="0"/>
              </a:spcBef>
              <a:spcAft>
                <a:spcPts val="0"/>
              </a:spcAft>
              <a:buClr>
                <a:srgbClr val="292B2C"/>
              </a:buClr>
              <a:buSzPts val="1350"/>
              <a:buChar char="●"/>
            </a:pPr>
            <a:r>
              <a:rPr lang="en" sz="1350">
                <a:solidFill>
                  <a:srgbClr val="292B2C"/>
                </a:solidFill>
                <a:highlight>
                  <a:srgbClr val="FFFFFF"/>
                </a:highlight>
              </a:rPr>
              <a:t>Biểu diễn mỗi từ thành các one-hot-vector</a:t>
            </a:r>
            <a:endParaRPr sz="1350">
              <a:solidFill>
                <a:srgbClr val="292B2C"/>
              </a:solidFill>
              <a:highlight>
                <a:srgbClr val="FFFFFF"/>
              </a:highlight>
            </a:endParaRPr>
          </a:p>
          <a:p>
            <a:pPr indent="-314325" lvl="0" marL="457200" rtl="0" algn="l">
              <a:lnSpc>
                <a:spcPct val="115000"/>
              </a:lnSpc>
              <a:spcBef>
                <a:spcPts val="0"/>
              </a:spcBef>
              <a:spcAft>
                <a:spcPts val="0"/>
              </a:spcAft>
              <a:buClr>
                <a:srgbClr val="292B2C"/>
              </a:buClr>
              <a:buSzPts val="1350"/>
              <a:buChar char="●"/>
            </a:pPr>
            <a:r>
              <a:rPr lang="en" sz="1350">
                <a:solidFill>
                  <a:srgbClr val="292B2C"/>
                </a:solidFill>
                <a:highlight>
                  <a:srgbClr val="FFFFFF"/>
                </a:highlight>
              </a:rPr>
              <a:t>Đầu ra là một vector duy nhất, có kích thước bằng kích thước của bộ từ vựng, thể hiện xác suất của mỗi từ được là lân cận của từ đầu vào.</a:t>
            </a:r>
            <a:endParaRPr sz="1350">
              <a:solidFill>
                <a:srgbClr val="292B2C"/>
              </a:solidFill>
              <a:highlight>
                <a:srgbClr val="FFFFFF"/>
              </a:highlight>
            </a:endParaRPr>
          </a:p>
          <a:p>
            <a:pPr indent="-314325" lvl="0" marL="457200" rtl="0" algn="l">
              <a:lnSpc>
                <a:spcPct val="115000"/>
              </a:lnSpc>
              <a:spcBef>
                <a:spcPts val="0"/>
              </a:spcBef>
              <a:spcAft>
                <a:spcPts val="0"/>
              </a:spcAft>
              <a:buClr>
                <a:srgbClr val="292B2C"/>
              </a:buClr>
              <a:buSzPts val="1350"/>
              <a:buChar char="●"/>
            </a:pPr>
            <a:r>
              <a:rPr lang="en" sz="1350">
                <a:solidFill>
                  <a:srgbClr val="292B2C"/>
                </a:solidFill>
                <a:highlight>
                  <a:srgbClr val="FFFFFF"/>
                </a:highlight>
              </a:rPr>
              <a:t>Không có hàm kích hoạt trên tầng ẩn</a:t>
            </a:r>
            <a:endParaRPr sz="1350">
              <a:solidFill>
                <a:srgbClr val="292B2C"/>
              </a:solidFill>
              <a:highlight>
                <a:srgbClr val="FFFFFF"/>
              </a:highlight>
            </a:endParaRPr>
          </a:p>
          <a:p>
            <a:pPr indent="-314325" lvl="0" marL="457200" rtl="0" algn="l">
              <a:lnSpc>
                <a:spcPct val="115000"/>
              </a:lnSpc>
              <a:spcBef>
                <a:spcPts val="0"/>
              </a:spcBef>
              <a:spcAft>
                <a:spcPts val="0"/>
              </a:spcAft>
              <a:buClr>
                <a:srgbClr val="292B2C"/>
              </a:buClr>
              <a:buSzPts val="1350"/>
              <a:buChar char="●"/>
            </a:pPr>
            <a:r>
              <a:rPr lang="en" sz="1350">
                <a:solidFill>
                  <a:srgbClr val="292B2C"/>
                </a:solidFill>
                <a:highlight>
                  <a:srgbClr val="FFFFFF"/>
                </a:highlight>
              </a:rPr>
              <a:t>Hàm kích hoạt trên tầng output là softmax</a:t>
            </a:r>
            <a:endParaRPr sz="1350">
              <a:solidFill>
                <a:srgbClr val="292B2C"/>
              </a:solidFill>
              <a:highlight>
                <a:srgbClr val="FFFFFF"/>
              </a:highlight>
            </a:endParaRPr>
          </a:p>
          <a:p>
            <a:pPr indent="-314325" lvl="0" marL="457200" rtl="0" algn="l">
              <a:lnSpc>
                <a:spcPct val="115000"/>
              </a:lnSpc>
              <a:spcBef>
                <a:spcPts val="0"/>
              </a:spcBef>
              <a:spcAft>
                <a:spcPts val="0"/>
              </a:spcAft>
              <a:buClr>
                <a:srgbClr val="292B2C"/>
              </a:buClr>
              <a:buSzPts val="1350"/>
              <a:buChar char="●"/>
            </a:pPr>
            <a:r>
              <a:rPr lang="en" sz="1350">
                <a:solidFill>
                  <a:srgbClr val="292B2C"/>
                </a:solidFill>
                <a:highlight>
                  <a:srgbClr val="FFFFFF"/>
                </a:highlight>
              </a:rPr>
              <a:t>Trong quá trình training, input là 1 one-hotvector, ouput cũng là 1 one-hot-vector</a:t>
            </a:r>
            <a:endParaRPr sz="1350">
              <a:solidFill>
                <a:srgbClr val="292B2C"/>
              </a:solidFill>
              <a:highlight>
                <a:srgbClr val="FFFFFF"/>
              </a:highlight>
            </a:endParaRPr>
          </a:p>
          <a:p>
            <a:pPr indent="-314325" lvl="0" marL="457200" rtl="0" algn="l">
              <a:lnSpc>
                <a:spcPct val="115000"/>
              </a:lnSpc>
              <a:spcBef>
                <a:spcPts val="0"/>
              </a:spcBef>
              <a:spcAft>
                <a:spcPts val="0"/>
              </a:spcAft>
              <a:buClr>
                <a:srgbClr val="292B2C"/>
              </a:buClr>
              <a:buSzPts val="1350"/>
              <a:buChar char="●"/>
            </a:pPr>
            <a:r>
              <a:rPr lang="en" sz="1350">
                <a:solidFill>
                  <a:srgbClr val="292B2C"/>
                </a:solidFill>
                <a:highlight>
                  <a:srgbClr val="FFFFFF"/>
                </a:highlight>
              </a:rPr>
              <a:t>Trong quá trình đánh giá sau khi training, đầu ra phải là 1 phân bố xác suất.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a716859b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a716859b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700"/>
              </a:spcAft>
              <a:buNone/>
            </a:pPr>
            <a:r>
              <a:rPr lang="en" sz="1350">
                <a:solidFill>
                  <a:srgbClr val="1B1B1B"/>
                </a:solidFill>
                <a:highlight>
                  <a:srgbClr val="FFFFFF"/>
                </a:highlight>
              </a:rPr>
              <a:t>Xây dựng training data với windows size = 2. Ở đây windows được hiểu như một cửa sổ trượt qua mỗi từ. Windows size = 2 tức là lấy 2 từ bên trái và bên phải mỗi từ trung tâm.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2f3b97889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f3b97889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a716859b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a716859b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700"/>
              </a:spcAft>
              <a:buNone/>
            </a:pPr>
            <a:r>
              <a:rPr lang="en" sz="1350">
                <a:solidFill>
                  <a:srgbClr val="1B1B1B"/>
                </a:solidFill>
                <a:highlight>
                  <a:srgbClr val="FFFFFF"/>
                </a:highlight>
              </a:rPr>
              <a:t>Một nhược điểm lớn của word2vec là nó chỉ sử dụng được những từ có trong dataset. Thay vì training cho đơn vị word, nó chia text ra làm nhiều đoạn nhỏ được gọi là n-gram.</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7a6eb4629d_1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a6eb4629d_1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7a739aa1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a739aa1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a6eb4629d_9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a6eb4629d_9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rPr>
              <a:t>The </a:t>
            </a:r>
            <a:r>
              <a:rPr lang="en" sz="1200">
                <a:solidFill>
                  <a:srgbClr val="1FA2ED"/>
                </a:solidFill>
                <a:highlight>
                  <a:srgbClr val="FFFFFF"/>
                </a:highlight>
                <a:uFill>
                  <a:noFill/>
                </a:uFill>
                <a:hlinkClick r:id="rId2"/>
              </a:rPr>
              <a:t>transformer</a:t>
            </a:r>
            <a:r>
              <a:rPr lang="en" sz="1200">
                <a:highlight>
                  <a:srgbClr val="FFFFFF"/>
                </a:highlight>
              </a:rPr>
              <a:t> is a sequence model that forgoes the sequential structure of RNN’s for a fully attention-based approach.</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a739aa1b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a739aa1b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rPr>
              <a:t>The </a:t>
            </a:r>
            <a:r>
              <a:rPr lang="en" sz="1200">
                <a:solidFill>
                  <a:srgbClr val="1FA2ED"/>
                </a:solidFill>
                <a:highlight>
                  <a:srgbClr val="FFFFFF"/>
                </a:highlight>
                <a:uFill>
                  <a:noFill/>
                </a:uFill>
                <a:hlinkClick r:id="rId2"/>
              </a:rPr>
              <a:t>transformer</a:t>
            </a:r>
            <a:r>
              <a:rPr lang="en" sz="1200">
                <a:highlight>
                  <a:srgbClr val="FFFFFF"/>
                </a:highlight>
              </a:rPr>
              <a:t> is a sequence model that forgoes the sequential structure of RNN’s for a fully attention-based approach.</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a739aa1b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a739aa1b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rPr>
              <a:t>The </a:t>
            </a:r>
            <a:r>
              <a:rPr lang="en" sz="1200">
                <a:solidFill>
                  <a:srgbClr val="1FA2ED"/>
                </a:solidFill>
                <a:highlight>
                  <a:srgbClr val="FFFFFF"/>
                </a:highlight>
                <a:uFill>
                  <a:noFill/>
                </a:uFill>
                <a:hlinkClick r:id="rId2"/>
              </a:rPr>
              <a:t>transformer</a:t>
            </a:r>
            <a:r>
              <a:rPr lang="en" sz="1200">
                <a:highlight>
                  <a:srgbClr val="FFFFFF"/>
                </a:highlight>
              </a:rPr>
              <a:t> is a sequence model that forgoes the sequential structure of RNN’s for a fully attention-based approach.</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a739aa1b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a739aa1b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rPr>
              <a:t>The </a:t>
            </a:r>
            <a:r>
              <a:rPr lang="en" sz="1200">
                <a:solidFill>
                  <a:srgbClr val="1FA2ED"/>
                </a:solidFill>
                <a:highlight>
                  <a:srgbClr val="FFFFFF"/>
                </a:highlight>
                <a:uFill>
                  <a:noFill/>
                </a:uFill>
                <a:hlinkClick r:id="rId2"/>
              </a:rPr>
              <a:t>transformer</a:t>
            </a:r>
            <a:r>
              <a:rPr lang="en" sz="1200">
                <a:highlight>
                  <a:srgbClr val="FFFFFF"/>
                </a:highlight>
              </a:rPr>
              <a:t> is a sequence model that forgoes the sequential structure of RNN’s for a fully attention-based approach.</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7a739aa1b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a739aa1b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rPr>
              <a:t>The </a:t>
            </a:r>
            <a:r>
              <a:rPr lang="en" sz="1200">
                <a:solidFill>
                  <a:srgbClr val="1FA2ED"/>
                </a:solidFill>
                <a:highlight>
                  <a:srgbClr val="FFFFFF"/>
                </a:highlight>
                <a:uFill>
                  <a:noFill/>
                </a:uFill>
                <a:hlinkClick r:id="rId2"/>
              </a:rPr>
              <a:t>transformer</a:t>
            </a:r>
            <a:r>
              <a:rPr lang="en" sz="1200">
                <a:highlight>
                  <a:srgbClr val="FFFFFF"/>
                </a:highlight>
              </a:rPr>
              <a:t> is a sequence model that forgoes the sequential structure of RNN’s for a fully attention-based approach.</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7a739aa1b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a739aa1b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7a739aa1b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7a739aa1b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2f3b97889d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f3b97889d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a74ca1a0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a74ca1a0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6152350dbb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6152350dbb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55de6a68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55de6a68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a6eb4629d_1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a6eb4629d_1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a70111737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a70111737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a70111737_8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a70111737_8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a6eb4629d_1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a6eb4629d_1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a6eb4629d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a6eb4629d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100"/>
              <a:buNone/>
              <a:defRPr b="1" sz="2100">
                <a:solidFill>
                  <a:schemeClr val="accent1"/>
                </a:solidFill>
              </a:defRPr>
            </a:lvl1pPr>
            <a:lvl2pPr lvl="1" rtl="0" algn="ctr">
              <a:lnSpc>
                <a:spcPct val="100000"/>
              </a:lnSpc>
              <a:spcBef>
                <a:spcPts val="0"/>
              </a:spcBef>
              <a:spcAft>
                <a:spcPts val="0"/>
              </a:spcAft>
              <a:buClr>
                <a:schemeClr val="accent1"/>
              </a:buClr>
              <a:buSzPts val="2100"/>
              <a:buNone/>
              <a:defRPr b="1" sz="2100">
                <a:solidFill>
                  <a:schemeClr val="accent1"/>
                </a:solidFill>
              </a:defRPr>
            </a:lvl2pPr>
            <a:lvl3pPr lvl="2" rtl="0" algn="ctr">
              <a:lnSpc>
                <a:spcPct val="100000"/>
              </a:lnSpc>
              <a:spcBef>
                <a:spcPts val="0"/>
              </a:spcBef>
              <a:spcAft>
                <a:spcPts val="0"/>
              </a:spcAft>
              <a:buClr>
                <a:schemeClr val="accent1"/>
              </a:buClr>
              <a:buSzPts val="2100"/>
              <a:buNone/>
              <a:defRPr b="1" sz="2100">
                <a:solidFill>
                  <a:schemeClr val="accent1"/>
                </a:solidFill>
              </a:defRPr>
            </a:lvl3pPr>
            <a:lvl4pPr lvl="3" rtl="0" algn="ctr">
              <a:lnSpc>
                <a:spcPct val="100000"/>
              </a:lnSpc>
              <a:spcBef>
                <a:spcPts val="0"/>
              </a:spcBef>
              <a:spcAft>
                <a:spcPts val="0"/>
              </a:spcAft>
              <a:buClr>
                <a:schemeClr val="accent1"/>
              </a:buClr>
              <a:buSzPts val="2100"/>
              <a:buNone/>
              <a:defRPr b="1" sz="2100">
                <a:solidFill>
                  <a:schemeClr val="accent1"/>
                </a:solidFill>
              </a:defRPr>
            </a:lvl4pPr>
            <a:lvl5pPr lvl="4" rtl="0" algn="ctr">
              <a:lnSpc>
                <a:spcPct val="100000"/>
              </a:lnSpc>
              <a:spcBef>
                <a:spcPts val="0"/>
              </a:spcBef>
              <a:spcAft>
                <a:spcPts val="0"/>
              </a:spcAft>
              <a:buClr>
                <a:schemeClr val="accent1"/>
              </a:buClr>
              <a:buSzPts val="2100"/>
              <a:buNone/>
              <a:defRPr b="1" sz="2100">
                <a:solidFill>
                  <a:schemeClr val="accent1"/>
                </a:solidFill>
              </a:defRPr>
            </a:lvl5pPr>
            <a:lvl6pPr lvl="5" rtl="0" algn="ctr">
              <a:lnSpc>
                <a:spcPct val="100000"/>
              </a:lnSpc>
              <a:spcBef>
                <a:spcPts val="0"/>
              </a:spcBef>
              <a:spcAft>
                <a:spcPts val="0"/>
              </a:spcAft>
              <a:buClr>
                <a:schemeClr val="accent1"/>
              </a:buClr>
              <a:buSzPts val="2100"/>
              <a:buNone/>
              <a:defRPr b="1" sz="2100">
                <a:solidFill>
                  <a:schemeClr val="accent1"/>
                </a:solidFill>
              </a:defRPr>
            </a:lvl6pPr>
            <a:lvl7pPr lvl="6" rtl="0" algn="ctr">
              <a:lnSpc>
                <a:spcPct val="100000"/>
              </a:lnSpc>
              <a:spcBef>
                <a:spcPts val="0"/>
              </a:spcBef>
              <a:spcAft>
                <a:spcPts val="0"/>
              </a:spcAft>
              <a:buClr>
                <a:schemeClr val="accent1"/>
              </a:buClr>
              <a:buSzPts val="2100"/>
              <a:buNone/>
              <a:defRPr b="1" sz="2100">
                <a:solidFill>
                  <a:schemeClr val="accent1"/>
                </a:solidFill>
              </a:defRPr>
            </a:lvl7pPr>
            <a:lvl8pPr lvl="7" rtl="0" algn="ctr">
              <a:lnSpc>
                <a:spcPct val="100000"/>
              </a:lnSpc>
              <a:spcBef>
                <a:spcPts val="0"/>
              </a:spcBef>
              <a:spcAft>
                <a:spcPts val="0"/>
              </a:spcAft>
              <a:buClr>
                <a:schemeClr val="accent1"/>
              </a:buClr>
              <a:buSzPts val="2100"/>
              <a:buNone/>
              <a:defRPr b="1" sz="2100">
                <a:solidFill>
                  <a:schemeClr val="accent1"/>
                </a:solidFill>
              </a:defRPr>
            </a:lvl8pPr>
            <a:lvl9pPr lvl="8" rtl="0"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highlight>
                  <a:schemeClr val="accent1"/>
                </a:highlight>
              </a:defRPr>
            </a:lvl1pPr>
            <a:lvl2pPr lvl="1" rtl="0" algn="ctr">
              <a:spcBef>
                <a:spcPts val="0"/>
              </a:spcBef>
              <a:spcAft>
                <a:spcPts val="0"/>
              </a:spcAft>
              <a:buClr>
                <a:schemeClr val="lt1"/>
              </a:buClr>
              <a:buSzPts val="12000"/>
              <a:buNone/>
              <a:defRPr sz="12000">
                <a:solidFill>
                  <a:schemeClr val="lt1"/>
                </a:solidFill>
                <a:highlight>
                  <a:schemeClr val="accent1"/>
                </a:highlight>
              </a:defRPr>
            </a:lvl2pPr>
            <a:lvl3pPr lvl="2" rtl="0" algn="ctr">
              <a:spcBef>
                <a:spcPts val="0"/>
              </a:spcBef>
              <a:spcAft>
                <a:spcPts val="0"/>
              </a:spcAft>
              <a:buClr>
                <a:schemeClr val="lt1"/>
              </a:buClr>
              <a:buSzPts val="12000"/>
              <a:buNone/>
              <a:defRPr sz="12000">
                <a:solidFill>
                  <a:schemeClr val="lt1"/>
                </a:solidFill>
                <a:highlight>
                  <a:schemeClr val="accent1"/>
                </a:highlight>
              </a:defRPr>
            </a:lvl3pPr>
            <a:lvl4pPr lvl="3" rtl="0" algn="ctr">
              <a:spcBef>
                <a:spcPts val="0"/>
              </a:spcBef>
              <a:spcAft>
                <a:spcPts val="0"/>
              </a:spcAft>
              <a:buClr>
                <a:schemeClr val="lt1"/>
              </a:buClr>
              <a:buSzPts val="12000"/>
              <a:buNone/>
              <a:defRPr sz="12000">
                <a:solidFill>
                  <a:schemeClr val="lt1"/>
                </a:solidFill>
                <a:highlight>
                  <a:schemeClr val="accent1"/>
                </a:highlight>
              </a:defRPr>
            </a:lvl4pPr>
            <a:lvl5pPr lvl="4" rtl="0" algn="ctr">
              <a:spcBef>
                <a:spcPts val="0"/>
              </a:spcBef>
              <a:spcAft>
                <a:spcPts val="0"/>
              </a:spcAft>
              <a:buClr>
                <a:schemeClr val="lt1"/>
              </a:buClr>
              <a:buSzPts val="12000"/>
              <a:buNone/>
              <a:defRPr sz="12000">
                <a:solidFill>
                  <a:schemeClr val="lt1"/>
                </a:solidFill>
                <a:highlight>
                  <a:schemeClr val="accent1"/>
                </a:highlight>
              </a:defRPr>
            </a:lvl5pPr>
            <a:lvl6pPr lvl="5" rtl="0" algn="ctr">
              <a:spcBef>
                <a:spcPts val="0"/>
              </a:spcBef>
              <a:spcAft>
                <a:spcPts val="0"/>
              </a:spcAft>
              <a:buClr>
                <a:schemeClr val="lt1"/>
              </a:buClr>
              <a:buSzPts val="12000"/>
              <a:buNone/>
              <a:defRPr sz="12000">
                <a:solidFill>
                  <a:schemeClr val="lt1"/>
                </a:solidFill>
                <a:highlight>
                  <a:schemeClr val="accent1"/>
                </a:highlight>
              </a:defRPr>
            </a:lvl6pPr>
            <a:lvl7pPr lvl="6" rtl="0" algn="ctr">
              <a:spcBef>
                <a:spcPts val="0"/>
              </a:spcBef>
              <a:spcAft>
                <a:spcPts val="0"/>
              </a:spcAft>
              <a:buClr>
                <a:schemeClr val="lt1"/>
              </a:buClr>
              <a:buSzPts val="12000"/>
              <a:buNone/>
              <a:defRPr sz="12000">
                <a:solidFill>
                  <a:schemeClr val="lt1"/>
                </a:solidFill>
                <a:highlight>
                  <a:schemeClr val="accent1"/>
                </a:highlight>
              </a:defRPr>
            </a:lvl7pPr>
            <a:lvl8pPr lvl="7" rtl="0" algn="ctr">
              <a:spcBef>
                <a:spcPts val="0"/>
              </a:spcBef>
              <a:spcAft>
                <a:spcPts val="0"/>
              </a:spcAft>
              <a:buClr>
                <a:schemeClr val="lt1"/>
              </a:buClr>
              <a:buSzPts val="12000"/>
              <a:buNone/>
              <a:defRPr sz="12000">
                <a:solidFill>
                  <a:schemeClr val="lt1"/>
                </a:solidFill>
                <a:highlight>
                  <a:schemeClr val="accent1"/>
                </a:highlight>
              </a:defRPr>
            </a:lvl8pPr>
            <a:lvl9pPr lvl="8" rtl="0"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rtl="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rtl="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rtl="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rtl="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rtl="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rtl="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rtl="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rtl="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ivider">
  <p:cSld name="Blank Divider">
    <p:bg>
      <p:bgPr>
        <a:solidFill>
          <a:srgbClr val="221F1F"/>
        </a:solidFill>
      </p:bgPr>
    </p:bg>
    <p:spTree>
      <p:nvGrpSpPr>
        <p:cNvPr id="52" name="Shape 52"/>
        <p:cNvGrpSpPr/>
        <p:nvPr/>
      </p:nvGrpSpPr>
      <p:grpSpPr>
        <a:xfrm>
          <a:off x="0" y="0"/>
          <a:ext cx="0" cy="0"/>
          <a:chOff x="0" y="0"/>
          <a:chExt cx="0" cy="0"/>
        </a:xfrm>
      </p:grpSpPr>
      <p:sp>
        <p:nvSpPr>
          <p:cNvPr id="53" name="Google Shape;53;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solidFill>
                  <a:schemeClr val="dk2"/>
                </a:solidFill>
              </a:defRPr>
            </a:lvl1pPr>
            <a:lvl2pPr lvl="1">
              <a:buNone/>
              <a:defRPr sz="1300">
                <a:solidFill>
                  <a:schemeClr val="dk2"/>
                </a:solidFill>
              </a:defRPr>
            </a:lvl2pPr>
            <a:lvl3pPr lvl="2">
              <a:buNone/>
              <a:defRPr sz="1300">
                <a:solidFill>
                  <a:schemeClr val="dk2"/>
                </a:solidFill>
              </a:defRPr>
            </a:lvl3pPr>
            <a:lvl4pPr lvl="3">
              <a:buNone/>
              <a:defRPr sz="1300">
                <a:solidFill>
                  <a:schemeClr val="dk2"/>
                </a:solidFill>
              </a:defRPr>
            </a:lvl4pPr>
            <a:lvl5pPr lvl="4">
              <a:buNone/>
              <a:defRPr sz="1300">
                <a:solidFill>
                  <a:schemeClr val="dk2"/>
                </a:solidFill>
              </a:defRPr>
            </a:lvl5pPr>
            <a:lvl6pPr lvl="5">
              <a:buNone/>
              <a:defRPr sz="1300">
                <a:solidFill>
                  <a:schemeClr val="dk2"/>
                </a:solidFill>
              </a:defRPr>
            </a:lvl6pPr>
            <a:lvl7pPr lvl="6">
              <a:buNone/>
              <a:defRPr sz="1300">
                <a:solidFill>
                  <a:schemeClr val="dk2"/>
                </a:solidFill>
              </a:defRPr>
            </a:lvl7pPr>
            <a:lvl8pPr lvl="7">
              <a:buNone/>
              <a:defRPr sz="1300">
                <a:solidFill>
                  <a:schemeClr val="dk2"/>
                </a:solidFill>
              </a:defRPr>
            </a:lvl8pPr>
            <a:lvl9pPr lvl="8">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AUTOLAYOUT_2">
    <p:bg>
      <p:bgPr>
        <a:solidFill>
          <a:srgbClr val="FFFFFF"/>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326950" y="261675"/>
            <a:ext cx="5717400" cy="4516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idx="1" type="body"/>
          </p:nvPr>
        </p:nvSpPr>
        <p:spPr>
          <a:xfrm>
            <a:off x="6153250" y="161925"/>
            <a:ext cx="2690700" cy="34098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1600"/>
              </a:spcBef>
              <a:spcAft>
                <a:spcPts val="0"/>
              </a:spcAft>
              <a:buClr>
                <a:schemeClr val="dk2"/>
              </a:buClr>
              <a:buSzPts val="1200"/>
              <a:buChar char="○"/>
              <a:defRPr sz="1200">
                <a:solidFill>
                  <a:schemeClr val="dk2"/>
                </a:solidFill>
              </a:defRPr>
            </a:lvl2pPr>
            <a:lvl3pPr indent="-304800" lvl="2" marL="1371600" algn="l">
              <a:lnSpc>
                <a:spcPct val="115000"/>
              </a:lnSpc>
              <a:spcBef>
                <a:spcPts val="1600"/>
              </a:spcBef>
              <a:spcAft>
                <a:spcPts val="0"/>
              </a:spcAft>
              <a:buClr>
                <a:schemeClr val="dk2"/>
              </a:buClr>
              <a:buSzPts val="1200"/>
              <a:buChar char="■"/>
              <a:defRPr sz="1200">
                <a:solidFill>
                  <a:schemeClr val="dk2"/>
                </a:solidFill>
              </a:defRPr>
            </a:lvl3pPr>
            <a:lvl4pPr indent="-304800" lvl="3" marL="1828800" algn="l">
              <a:lnSpc>
                <a:spcPct val="115000"/>
              </a:lnSpc>
              <a:spcBef>
                <a:spcPts val="1600"/>
              </a:spcBef>
              <a:spcAft>
                <a:spcPts val="0"/>
              </a:spcAft>
              <a:buClr>
                <a:schemeClr val="dk2"/>
              </a:buClr>
              <a:buSzPts val="1200"/>
              <a:buChar char="●"/>
              <a:defRPr sz="1200">
                <a:solidFill>
                  <a:schemeClr val="dk2"/>
                </a:solidFill>
              </a:defRPr>
            </a:lvl4pPr>
            <a:lvl5pPr indent="-304800" lvl="4" marL="2286000" algn="l">
              <a:lnSpc>
                <a:spcPct val="115000"/>
              </a:lnSpc>
              <a:spcBef>
                <a:spcPts val="1600"/>
              </a:spcBef>
              <a:spcAft>
                <a:spcPts val="0"/>
              </a:spcAft>
              <a:buClr>
                <a:schemeClr val="dk2"/>
              </a:buClr>
              <a:buSzPts val="1200"/>
              <a:buChar char="○"/>
              <a:defRPr sz="1200">
                <a:solidFill>
                  <a:schemeClr val="dk2"/>
                </a:solidFill>
              </a:defRPr>
            </a:lvl5pPr>
            <a:lvl6pPr indent="-304800" lvl="5" marL="2743200" algn="l">
              <a:lnSpc>
                <a:spcPct val="115000"/>
              </a:lnSpc>
              <a:spcBef>
                <a:spcPts val="1600"/>
              </a:spcBef>
              <a:spcAft>
                <a:spcPts val="0"/>
              </a:spcAft>
              <a:buClr>
                <a:schemeClr val="dk2"/>
              </a:buClr>
              <a:buSzPts val="1200"/>
              <a:buChar char="■"/>
              <a:defRPr sz="1200">
                <a:solidFill>
                  <a:schemeClr val="dk2"/>
                </a:solidFill>
              </a:defRPr>
            </a:lvl6pPr>
            <a:lvl7pPr indent="-304800" lvl="6" marL="3200400" algn="l">
              <a:lnSpc>
                <a:spcPct val="115000"/>
              </a:lnSpc>
              <a:spcBef>
                <a:spcPts val="1600"/>
              </a:spcBef>
              <a:spcAft>
                <a:spcPts val="0"/>
              </a:spcAft>
              <a:buClr>
                <a:schemeClr val="dk2"/>
              </a:buClr>
              <a:buSzPts val="1200"/>
              <a:buChar char="●"/>
              <a:defRPr sz="1200">
                <a:solidFill>
                  <a:schemeClr val="dk2"/>
                </a:solidFill>
              </a:defRPr>
            </a:lvl7pPr>
            <a:lvl8pPr indent="-304800" lvl="7" marL="3657600" algn="l">
              <a:lnSpc>
                <a:spcPct val="115000"/>
              </a:lnSpc>
              <a:spcBef>
                <a:spcPts val="1600"/>
              </a:spcBef>
              <a:spcAft>
                <a:spcPts val="0"/>
              </a:spcAft>
              <a:buClr>
                <a:schemeClr val="dk2"/>
              </a:buClr>
              <a:buSzPts val="1200"/>
              <a:buChar char="○"/>
              <a:defRPr sz="1200">
                <a:solidFill>
                  <a:schemeClr val="dk2"/>
                </a:solidFill>
              </a:defRPr>
            </a:lvl8pPr>
            <a:lvl9pPr indent="-304800" lvl="8" marL="411480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58" name="Google Shape;58;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_9">
    <p:bg>
      <p:bgPr>
        <a:solidFill>
          <a:srgbClr val="FFFFFF"/>
        </a:solidFill>
      </p:bgPr>
    </p:bg>
    <p:spTree>
      <p:nvGrpSpPr>
        <p:cNvPr id="59" name="Shape 59"/>
        <p:cNvGrpSpPr/>
        <p:nvPr/>
      </p:nvGrpSpPr>
      <p:grpSpPr>
        <a:xfrm>
          <a:off x="0" y="0"/>
          <a:ext cx="0" cy="0"/>
          <a:chOff x="0" y="0"/>
          <a:chExt cx="0" cy="0"/>
        </a:xfrm>
      </p:grpSpPr>
      <p:sp>
        <p:nvSpPr>
          <p:cNvPr id="60" name="Google Shape;60;p15"/>
          <p:cNvSpPr/>
          <p:nvPr/>
        </p:nvSpPr>
        <p:spPr>
          <a:xfrm>
            <a:off x="0" y="0"/>
            <a:ext cx="9144000" cy="5143500"/>
          </a:xfrm>
          <a:prstGeom prst="rect">
            <a:avLst/>
          </a:prstGeom>
          <a:solidFill>
            <a:srgbClr val="30343F"/>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15"/>
          <p:cNvSpPr/>
          <p:nvPr/>
        </p:nvSpPr>
        <p:spPr>
          <a:xfrm>
            <a:off x="3486975" y="0"/>
            <a:ext cx="4628400" cy="4628400"/>
          </a:xfrm>
          <a:prstGeom prst="rect">
            <a:avLst/>
          </a:prstGeom>
          <a:solidFill>
            <a:srgbClr val="FAF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p:nvPr/>
        </p:nvSpPr>
        <p:spPr>
          <a:xfrm>
            <a:off x="3959990" y="3914399"/>
            <a:ext cx="548700" cy="53100"/>
          </a:xfrm>
          <a:prstGeom prst="rect">
            <a:avLst/>
          </a:prstGeom>
          <a:solidFill>
            <a:srgbClr val="BA1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txBox="1"/>
          <p:nvPr>
            <p:ph type="ctrTitle"/>
          </p:nvPr>
        </p:nvSpPr>
        <p:spPr>
          <a:xfrm>
            <a:off x="3829725" y="419100"/>
            <a:ext cx="3942900" cy="3495000"/>
          </a:xfrm>
          <a:prstGeom prst="rect">
            <a:avLst/>
          </a:prstGeom>
          <a:noFill/>
        </p:spPr>
        <p:txBody>
          <a:bodyPr anchorCtr="0" anchor="ctr" bIns="91425" lIns="91425" spcFirstLastPara="1" rIns="91425" wrap="square" tIns="91425">
            <a:noAutofit/>
          </a:bodyPr>
          <a:lstStyle>
            <a:lvl1pPr lvl="0" algn="l">
              <a:lnSpc>
                <a:spcPct val="100000"/>
              </a:lnSpc>
              <a:spcBef>
                <a:spcPts val="0"/>
              </a:spcBef>
              <a:spcAft>
                <a:spcPts val="0"/>
              </a:spcAft>
              <a:buClr>
                <a:srgbClr val="30343F"/>
              </a:buClr>
              <a:buSzPts val="4800"/>
              <a:buNone/>
              <a:defRPr b="1" sz="4800">
                <a:solidFill>
                  <a:srgbClr val="30343F"/>
                </a:solidFill>
              </a:defRPr>
            </a:lvl1pPr>
            <a:lvl2pPr lvl="1" algn="l">
              <a:lnSpc>
                <a:spcPct val="100000"/>
              </a:lnSpc>
              <a:spcBef>
                <a:spcPts val="0"/>
              </a:spcBef>
              <a:spcAft>
                <a:spcPts val="0"/>
              </a:spcAft>
              <a:buClr>
                <a:srgbClr val="30343F"/>
              </a:buClr>
              <a:buSzPts val="4800"/>
              <a:buNone/>
              <a:defRPr b="1" sz="4800">
                <a:solidFill>
                  <a:srgbClr val="30343F"/>
                </a:solidFill>
              </a:defRPr>
            </a:lvl2pPr>
            <a:lvl3pPr lvl="2" algn="l">
              <a:lnSpc>
                <a:spcPct val="100000"/>
              </a:lnSpc>
              <a:spcBef>
                <a:spcPts val="0"/>
              </a:spcBef>
              <a:spcAft>
                <a:spcPts val="0"/>
              </a:spcAft>
              <a:buClr>
                <a:srgbClr val="30343F"/>
              </a:buClr>
              <a:buSzPts val="4800"/>
              <a:buNone/>
              <a:defRPr b="1" sz="4800">
                <a:solidFill>
                  <a:srgbClr val="30343F"/>
                </a:solidFill>
              </a:defRPr>
            </a:lvl3pPr>
            <a:lvl4pPr lvl="3" algn="l">
              <a:lnSpc>
                <a:spcPct val="100000"/>
              </a:lnSpc>
              <a:spcBef>
                <a:spcPts val="0"/>
              </a:spcBef>
              <a:spcAft>
                <a:spcPts val="0"/>
              </a:spcAft>
              <a:buClr>
                <a:srgbClr val="30343F"/>
              </a:buClr>
              <a:buSzPts val="4800"/>
              <a:buNone/>
              <a:defRPr b="1" sz="4800">
                <a:solidFill>
                  <a:srgbClr val="30343F"/>
                </a:solidFill>
              </a:defRPr>
            </a:lvl4pPr>
            <a:lvl5pPr lvl="4" algn="l">
              <a:lnSpc>
                <a:spcPct val="100000"/>
              </a:lnSpc>
              <a:spcBef>
                <a:spcPts val="0"/>
              </a:spcBef>
              <a:spcAft>
                <a:spcPts val="0"/>
              </a:spcAft>
              <a:buClr>
                <a:srgbClr val="30343F"/>
              </a:buClr>
              <a:buSzPts val="4800"/>
              <a:buNone/>
              <a:defRPr b="1" sz="4800">
                <a:solidFill>
                  <a:srgbClr val="30343F"/>
                </a:solidFill>
              </a:defRPr>
            </a:lvl5pPr>
            <a:lvl6pPr lvl="5" algn="l">
              <a:lnSpc>
                <a:spcPct val="100000"/>
              </a:lnSpc>
              <a:spcBef>
                <a:spcPts val="0"/>
              </a:spcBef>
              <a:spcAft>
                <a:spcPts val="0"/>
              </a:spcAft>
              <a:buClr>
                <a:srgbClr val="30343F"/>
              </a:buClr>
              <a:buSzPts val="4800"/>
              <a:buNone/>
              <a:defRPr b="1" sz="4800">
                <a:solidFill>
                  <a:srgbClr val="30343F"/>
                </a:solidFill>
              </a:defRPr>
            </a:lvl6pPr>
            <a:lvl7pPr lvl="6" algn="l">
              <a:lnSpc>
                <a:spcPct val="100000"/>
              </a:lnSpc>
              <a:spcBef>
                <a:spcPts val="0"/>
              </a:spcBef>
              <a:spcAft>
                <a:spcPts val="0"/>
              </a:spcAft>
              <a:buClr>
                <a:srgbClr val="30343F"/>
              </a:buClr>
              <a:buSzPts val="4800"/>
              <a:buNone/>
              <a:defRPr b="1" sz="4800">
                <a:solidFill>
                  <a:srgbClr val="30343F"/>
                </a:solidFill>
              </a:defRPr>
            </a:lvl7pPr>
            <a:lvl8pPr lvl="7" algn="l">
              <a:lnSpc>
                <a:spcPct val="100000"/>
              </a:lnSpc>
              <a:spcBef>
                <a:spcPts val="0"/>
              </a:spcBef>
              <a:spcAft>
                <a:spcPts val="0"/>
              </a:spcAft>
              <a:buClr>
                <a:srgbClr val="30343F"/>
              </a:buClr>
              <a:buSzPts val="4800"/>
              <a:buNone/>
              <a:defRPr b="1" sz="4800">
                <a:solidFill>
                  <a:srgbClr val="30343F"/>
                </a:solidFill>
              </a:defRPr>
            </a:lvl8pPr>
            <a:lvl9pPr lvl="8" algn="l">
              <a:lnSpc>
                <a:spcPct val="100000"/>
              </a:lnSpc>
              <a:spcBef>
                <a:spcPts val="0"/>
              </a:spcBef>
              <a:spcAft>
                <a:spcPts val="0"/>
              </a:spcAft>
              <a:buClr>
                <a:srgbClr val="30343F"/>
              </a:buClr>
              <a:buSzPts val="4800"/>
              <a:buNone/>
              <a:defRPr b="1" sz="4800">
                <a:solidFill>
                  <a:srgbClr val="30343F"/>
                </a:solidFill>
              </a:defRPr>
            </a:lvl9pPr>
          </a:lstStyle>
          <a:p/>
        </p:txBody>
      </p:sp>
      <p:sp>
        <p:nvSpPr>
          <p:cNvPr id="64" name="Google Shape;64;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highlight>
                  <a:schemeClr val="dk1"/>
                </a:highlight>
              </a:defRPr>
            </a:lvl1pPr>
            <a:lvl2pPr lvl="1" rtl="0">
              <a:spcBef>
                <a:spcPts val="0"/>
              </a:spcBef>
              <a:spcAft>
                <a:spcPts val="0"/>
              </a:spcAft>
              <a:buSzPts val="3000"/>
              <a:buNone/>
              <a:defRPr sz="3000">
                <a:highlight>
                  <a:schemeClr val="dk1"/>
                </a:highlight>
              </a:defRPr>
            </a:lvl2pPr>
            <a:lvl3pPr lvl="2" rtl="0">
              <a:spcBef>
                <a:spcPts val="0"/>
              </a:spcBef>
              <a:spcAft>
                <a:spcPts val="0"/>
              </a:spcAft>
              <a:buSzPts val="3000"/>
              <a:buNone/>
              <a:defRPr sz="3000">
                <a:highlight>
                  <a:schemeClr val="dk1"/>
                </a:highlight>
              </a:defRPr>
            </a:lvl3pPr>
            <a:lvl4pPr lvl="3" rtl="0">
              <a:spcBef>
                <a:spcPts val="0"/>
              </a:spcBef>
              <a:spcAft>
                <a:spcPts val="0"/>
              </a:spcAft>
              <a:buSzPts val="3000"/>
              <a:buNone/>
              <a:defRPr sz="3000">
                <a:highlight>
                  <a:schemeClr val="dk1"/>
                </a:highlight>
              </a:defRPr>
            </a:lvl4pPr>
            <a:lvl5pPr lvl="4" rtl="0">
              <a:spcBef>
                <a:spcPts val="0"/>
              </a:spcBef>
              <a:spcAft>
                <a:spcPts val="0"/>
              </a:spcAft>
              <a:buSzPts val="3000"/>
              <a:buNone/>
              <a:defRPr sz="3000">
                <a:highlight>
                  <a:schemeClr val="dk1"/>
                </a:highlight>
              </a:defRPr>
            </a:lvl5pPr>
            <a:lvl6pPr lvl="5" rtl="0">
              <a:spcBef>
                <a:spcPts val="0"/>
              </a:spcBef>
              <a:spcAft>
                <a:spcPts val="0"/>
              </a:spcAft>
              <a:buSzPts val="3000"/>
              <a:buNone/>
              <a:defRPr sz="3000">
                <a:highlight>
                  <a:schemeClr val="dk1"/>
                </a:highlight>
              </a:defRPr>
            </a:lvl6pPr>
            <a:lvl7pPr lvl="6" rtl="0">
              <a:spcBef>
                <a:spcPts val="0"/>
              </a:spcBef>
              <a:spcAft>
                <a:spcPts val="0"/>
              </a:spcAft>
              <a:buSzPts val="3000"/>
              <a:buNone/>
              <a:defRPr sz="3000">
                <a:highlight>
                  <a:schemeClr val="dk1"/>
                </a:highlight>
              </a:defRPr>
            </a:lvl7pPr>
            <a:lvl8pPr lvl="7" rtl="0">
              <a:spcBef>
                <a:spcPts val="0"/>
              </a:spcBef>
              <a:spcAft>
                <a:spcPts val="0"/>
              </a:spcAft>
              <a:buSzPts val="3000"/>
              <a:buNone/>
              <a:defRPr sz="3000">
                <a:highlight>
                  <a:schemeClr val="dk1"/>
                </a:highlight>
              </a:defRPr>
            </a:lvl8pPr>
            <a:lvl9pPr lvl="8" rtl="0">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accent1"/>
              </a:buClr>
              <a:buSzPts val="1800"/>
              <a:buChar char="●"/>
              <a:defRPr>
                <a:solidFill>
                  <a:schemeClr val="accent1"/>
                </a:solidFill>
                <a:highlight>
                  <a:schemeClr val="lt1"/>
                </a:highlight>
              </a:defRPr>
            </a:lvl1pPr>
            <a:lvl2pPr indent="-317500" lvl="1" marL="914400" rtl="0">
              <a:spcBef>
                <a:spcPts val="1600"/>
              </a:spcBef>
              <a:spcAft>
                <a:spcPts val="0"/>
              </a:spcAft>
              <a:buClr>
                <a:schemeClr val="accent1"/>
              </a:buClr>
              <a:buSzPts val="1400"/>
              <a:buChar char="○"/>
              <a:defRPr>
                <a:solidFill>
                  <a:schemeClr val="accent1"/>
                </a:solidFill>
                <a:highlight>
                  <a:schemeClr val="lt1"/>
                </a:highlight>
              </a:defRPr>
            </a:lvl2pPr>
            <a:lvl3pPr indent="-317500" lvl="2" marL="1371600" rtl="0">
              <a:spcBef>
                <a:spcPts val="1600"/>
              </a:spcBef>
              <a:spcAft>
                <a:spcPts val="0"/>
              </a:spcAft>
              <a:buClr>
                <a:schemeClr val="accent1"/>
              </a:buClr>
              <a:buSzPts val="1400"/>
              <a:buChar char="■"/>
              <a:defRPr>
                <a:solidFill>
                  <a:schemeClr val="accent1"/>
                </a:solidFill>
                <a:highlight>
                  <a:schemeClr val="lt1"/>
                </a:highlight>
              </a:defRPr>
            </a:lvl3pPr>
            <a:lvl4pPr indent="-317500" lvl="3" marL="1828800" rtl="0">
              <a:spcBef>
                <a:spcPts val="1600"/>
              </a:spcBef>
              <a:spcAft>
                <a:spcPts val="0"/>
              </a:spcAft>
              <a:buClr>
                <a:schemeClr val="accent1"/>
              </a:buClr>
              <a:buSzPts val="1400"/>
              <a:buChar char="●"/>
              <a:defRPr>
                <a:solidFill>
                  <a:schemeClr val="accent1"/>
                </a:solidFill>
                <a:highlight>
                  <a:schemeClr val="lt1"/>
                </a:highlight>
              </a:defRPr>
            </a:lvl4pPr>
            <a:lvl5pPr indent="-317500" lvl="4" marL="2286000" rtl="0">
              <a:spcBef>
                <a:spcPts val="1600"/>
              </a:spcBef>
              <a:spcAft>
                <a:spcPts val="0"/>
              </a:spcAft>
              <a:buClr>
                <a:schemeClr val="accent1"/>
              </a:buClr>
              <a:buSzPts val="1400"/>
              <a:buChar char="○"/>
              <a:defRPr>
                <a:solidFill>
                  <a:schemeClr val="accent1"/>
                </a:solidFill>
                <a:highlight>
                  <a:schemeClr val="lt1"/>
                </a:highlight>
              </a:defRPr>
            </a:lvl5pPr>
            <a:lvl6pPr indent="-317500" lvl="5" marL="2743200" rtl="0">
              <a:spcBef>
                <a:spcPts val="1600"/>
              </a:spcBef>
              <a:spcAft>
                <a:spcPts val="0"/>
              </a:spcAft>
              <a:buClr>
                <a:schemeClr val="accent1"/>
              </a:buClr>
              <a:buSzPts val="1400"/>
              <a:buChar char="■"/>
              <a:defRPr>
                <a:solidFill>
                  <a:schemeClr val="accent1"/>
                </a:solidFill>
                <a:highlight>
                  <a:schemeClr val="lt1"/>
                </a:highlight>
              </a:defRPr>
            </a:lvl6pPr>
            <a:lvl7pPr indent="-317500" lvl="6" marL="3200400" rtl="0">
              <a:spcBef>
                <a:spcPts val="1600"/>
              </a:spcBef>
              <a:spcAft>
                <a:spcPts val="0"/>
              </a:spcAft>
              <a:buClr>
                <a:schemeClr val="accent1"/>
              </a:buClr>
              <a:buSzPts val="1400"/>
              <a:buChar char="●"/>
              <a:defRPr>
                <a:solidFill>
                  <a:schemeClr val="accent1"/>
                </a:solidFill>
                <a:highlight>
                  <a:schemeClr val="lt1"/>
                </a:highlight>
              </a:defRPr>
            </a:lvl7pPr>
            <a:lvl8pPr indent="-317500" lvl="7" marL="3657600" rtl="0">
              <a:spcBef>
                <a:spcPts val="1600"/>
              </a:spcBef>
              <a:spcAft>
                <a:spcPts val="0"/>
              </a:spcAft>
              <a:buClr>
                <a:schemeClr val="accent1"/>
              </a:buClr>
              <a:buSzPts val="1400"/>
              <a:buChar char="○"/>
              <a:defRPr>
                <a:solidFill>
                  <a:schemeClr val="accent1"/>
                </a:solidFill>
                <a:highlight>
                  <a:schemeClr val="lt1"/>
                </a:highlight>
              </a:defRPr>
            </a:lvl8pPr>
            <a:lvl9pPr indent="-317500" lvl="8" marL="4114800" rtl="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Source Code Pro"/>
                <a:ea typeface="Source Code Pro"/>
                <a:cs typeface="Source Code Pro"/>
                <a:sym typeface="Source Code Pro"/>
              </a:defRPr>
            </a:lvl1pPr>
            <a:lvl2pPr lvl="1" rtl="0" algn="r">
              <a:buNone/>
              <a:defRPr sz="1000">
                <a:solidFill>
                  <a:schemeClr val="accent1"/>
                </a:solidFill>
                <a:latin typeface="Source Code Pro"/>
                <a:ea typeface="Source Code Pro"/>
                <a:cs typeface="Source Code Pro"/>
                <a:sym typeface="Source Code Pro"/>
              </a:defRPr>
            </a:lvl2pPr>
            <a:lvl3pPr lvl="2" rtl="0" algn="r">
              <a:buNone/>
              <a:defRPr sz="1000">
                <a:solidFill>
                  <a:schemeClr val="accent1"/>
                </a:solidFill>
                <a:latin typeface="Source Code Pro"/>
                <a:ea typeface="Source Code Pro"/>
                <a:cs typeface="Source Code Pro"/>
                <a:sym typeface="Source Code Pro"/>
              </a:defRPr>
            </a:lvl3pPr>
            <a:lvl4pPr lvl="3" rtl="0" algn="r">
              <a:buNone/>
              <a:defRPr sz="1000">
                <a:solidFill>
                  <a:schemeClr val="accent1"/>
                </a:solidFill>
                <a:latin typeface="Source Code Pro"/>
                <a:ea typeface="Source Code Pro"/>
                <a:cs typeface="Source Code Pro"/>
                <a:sym typeface="Source Code Pro"/>
              </a:defRPr>
            </a:lvl4pPr>
            <a:lvl5pPr lvl="4" rtl="0" algn="r">
              <a:buNone/>
              <a:defRPr sz="1000">
                <a:solidFill>
                  <a:schemeClr val="accent1"/>
                </a:solidFill>
                <a:latin typeface="Source Code Pro"/>
                <a:ea typeface="Source Code Pro"/>
                <a:cs typeface="Source Code Pro"/>
                <a:sym typeface="Source Code Pro"/>
              </a:defRPr>
            </a:lvl5pPr>
            <a:lvl6pPr lvl="5" rtl="0" algn="r">
              <a:buNone/>
              <a:defRPr sz="1000">
                <a:solidFill>
                  <a:schemeClr val="accent1"/>
                </a:solidFill>
                <a:latin typeface="Source Code Pro"/>
                <a:ea typeface="Source Code Pro"/>
                <a:cs typeface="Source Code Pro"/>
                <a:sym typeface="Source Code Pro"/>
              </a:defRPr>
            </a:lvl6pPr>
            <a:lvl7pPr lvl="6" rtl="0" algn="r">
              <a:buNone/>
              <a:defRPr sz="1000">
                <a:solidFill>
                  <a:schemeClr val="accent1"/>
                </a:solidFill>
                <a:latin typeface="Source Code Pro"/>
                <a:ea typeface="Source Code Pro"/>
                <a:cs typeface="Source Code Pro"/>
                <a:sym typeface="Source Code Pro"/>
              </a:defRPr>
            </a:lvl7pPr>
            <a:lvl8pPr lvl="7" rtl="0" algn="r">
              <a:buNone/>
              <a:defRPr sz="1000">
                <a:solidFill>
                  <a:schemeClr val="accent1"/>
                </a:solidFill>
                <a:latin typeface="Source Code Pro"/>
                <a:ea typeface="Source Code Pro"/>
                <a:cs typeface="Source Code Pro"/>
                <a:sym typeface="Source Code Pro"/>
              </a:defRPr>
            </a:lvl8pPr>
            <a:lvl9pPr lvl="8" rtl="0"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hyperlink" Target="https://fasttext.cc/" TargetMode="External"/><Relationship Id="rId4" Type="http://schemas.openxmlformats.org/officeDocument/2006/relationships/hyperlink" Target="https://github.com/charles9n/bert-sklearn" TargetMode="External"/><Relationship Id="rId9" Type="http://schemas.openxmlformats.org/officeDocument/2006/relationships/hyperlink" Target="http://keras.io/" TargetMode="External"/><Relationship Id="rId5" Type="http://schemas.openxmlformats.org/officeDocument/2006/relationships/hyperlink" Target="https://github.com/charles9n/bert-sklearn" TargetMode="External"/><Relationship Id="rId6" Type="http://schemas.openxmlformats.org/officeDocument/2006/relationships/hyperlink" Target="https://github.com/petrpan26/Aivivn_1/blob/master/1st%20place%20solution.md?fbclid=IwAR1lhZmFAaYhApxXY_p1o_TlF_b8j2A6jM9VR3ScxLklQDCP4z-Lv1QVlEU" TargetMode="External"/><Relationship Id="rId7" Type="http://schemas.openxmlformats.org/officeDocument/2006/relationships/hyperlink" Target="https://stackabuse.com/python-for-nlp-movie-sentiment-analysis-using-deep-learning-in-keras/" TargetMode="External"/><Relationship Id="rId8" Type="http://schemas.openxmlformats.org/officeDocument/2006/relationships/hyperlink" Target="https://www.kaggle.com/ahogrammer/attention-based-lst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s://pypi.org/project/googletrans/" TargetMode="External"/><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6"/>
          <p:cNvSpPr/>
          <p:nvPr/>
        </p:nvSpPr>
        <p:spPr>
          <a:xfrm>
            <a:off x="6472125" y="0"/>
            <a:ext cx="26718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p:nvPr/>
        </p:nvSpPr>
        <p:spPr>
          <a:xfrm>
            <a:off x="6077925" y="0"/>
            <a:ext cx="394200" cy="5143500"/>
          </a:xfrm>
          <a:prstGeom prst="rect">
            <a:avLst/>
          </a:prstGeom>
          <a:solidFill>
            <a:srgbClr val="6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txBox="1"/>
          <p:nvPr>
            <p:ph idx="4294967295" type="ctrTitle"/>
          </p:nvPr>
        </p:nvSpPr>
        <p:spPr>
          <a:xfrm>
            <a:off x="537950" y="1270850"/>
            <a:ext cx="5149200" cy="1469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Montserrat"/>
              <a:buNone/>
            </a:pPr>
            <a:r>
              <a:t/>
            </a:r>
            <a:endParaRPr sz="3000">
              <a:solidFill>
                <a:srgbClr val="F5F5F1"/>
              </a:solidFill>
              <a:latin typeface="Proxima Nova"/>
              <a:ea typeface="Proxima Nova"/>
              <a:cs typeface="Proxima Nova"/>
              <a:sym typeface="Proxima Nova"/>
            </a:endParaRPr>
          </a:p>
          <a:p>
            <a:pPr indent="0" lvl="0" marL="0" marR="0" rtl="0" algn="l">
              <a:lnSpc>
                <a:spcPct val="100000"/>
              </a:lnSpc>
              <a:spcBef>
                <a:spcPts val="0"/>
              </a:spcBef>
              <a:spcAft>
                <a:spcPts val="0"/>
              </a:spcAft>
              <a:buClr>
                <a:schemeClr val="dk1"/>
              </a:buClr>
              <a:buFont typeface="Montserrat"/>
              <a:buNone/>
            </a:pPr>
            <a:r>
              <a:t/>
            </a:r>
            <a:endParaRPr sz="3000">
              <a:solidFill>
                <a:srgbClr val="F5F5F1"/>
              </a:solidFill>
              <a:latin typeface="Proxima Nova"/>
              <a:ea typeface="Proxima Nova"/>
              <a:cs typeface="Proxima Nova"/>
              <a:sym typeface="Proxima Nova"/>
            </a:endParaRPr>
          </a:p>
          <a:p>
            <a:pPr indent="0" lvl="0" marL="0" marR="0" rtl="0" algn="l">
              <a:lnSpc>
                <a:spcPct val="100000"/>
              </a:lnSpc>
              <a:spcBef>
                <a:spcPts val="0"/>
              </a:spcBef>
              <a:spcAft>
                <a:spcPts val="0"/>
              </a:spcAft>
              <a:buClr>
                <a:schemeClr val="dk1"/>
              </a:buClr>
              <a:buFont typeface="Montserrat"/>
              <a:buNone/>
            </a:pPr>
            <a:r>
              <a:rPr lang="en" sz="1800">
                <a:solidFill>
                  <a:srgbClr val="F5F5F1"/>
                </a:solidFill>
                <a:latin typeface="Proxima Nova"/>
                <a:ea typeface="Proxima Nova"/>
                <a:cs typeface="Proxima Nova"/>
                <a:sym typeface="Proxima Nova"/>
              </a:rPr>
              <a:t>Advanced Data Mining</a:t>
            </a:r>
            <a:endParaRPr sz="1800">
              <a:solidFill>
                <a:srgbClr val="F5F5F1"/>
              </a:solidFill>
              <a:latin typeface="Proxima Nova"/>
              <a:ea typeface="Proxima Nova"/>
              <a:cs typeface="Proxima Nova"/>
              <a:sym typeface="Proxima Nova"/>
            </a:endParaRPr>
          </a:p>
          <a:p>
            <a:pPr indent="0" lvl="0" marL="0" marR="0" rtl="0" algn="l">
              <a:lnSpc>
                <a:spcPct val="100000"/>
              </a:lnSpc>
              <a:spcBef>
                <a:spcPts val="0"/>
              </a:spcBef>
              <a:spcAft>
                <a:spcPts val="0"/>
              </a:spcAft>
              <a:buClr>
                <a:schemeClr val="dk1"/>
              </a:buClr>
              <a:buFont typeface="Montserrat"/>
              <a:buNone/>
            </a:pPr>
            <a:r>
              <a:rPr lang="en" sz="1800">
                <a:solidFill>
                  <a:srgbClr val="F5F5F1"/>
                </a:solidFill>
                <a:latin typeface="Proxima Nova"/>
                <a:ea typeface="Proxima Nova"/>
                <a:cs typeface="Proxima Nova"/>
                <a:sym typeface="Proxima Nova"/>
              </a:rPr>
              <a:t>Report</a:t>
            </a:r>
            <a:endParaRPr sz="1800">
              <a:solidFill>
                <a:srgbClr val="F5F5F1"/>
              </a:solidFill>
              <a:latin typeface="Proxima Nova"/>
              <a:ea typeface="Proxima Nova"/>
              <a:cs typeface="Proxima Nova"/>
              <a:sym typeface="Proxima Nova"/>
            </a:endParaRPr>
          </a:p>
          <a:p>
            <a:pPr indent="0" lvl="0" marL="0" rtl="0" algn="l">
              <a:spcBef>
                <a:spcPts val="0"/>
              </a:spcBef>
              <a:spcAft>
                <a:spcPts val="0"/>
              </a:spcAft>
              <a:buClr>
                <a:schemeClr val="dk1"/>
              </a:buClr>
              <a:buFont typeface="Montserrat"/>
              <a:buNone/>
            </a:pPr>
            <a:r>
              <a:rPr lang="en" sz="3000">
                <a:solidFill>
                  <a:srgbClr val="F5F5F1"/>
                </a:solidFill>
                <a:latin typeface="Proxima Nova"/>
                <a:ea typeface="Proxima Nova"/>
                <a:cs typeface="Proxima Nova"/>
                <a:sym typeface="Proxima Nova"/>
              </a:rPr>
              <a:t>Sentiment Analysis</a:t>
            </a:r>
            <a:endParaRPr sz="3000">
              <a:solidFill>
                <a:srgbClr val="F5F5F1"/>
              </a:solidFill>
              <a:latin typeface="Proxima Nova"/>
              <a:ea typeface="Proxima Nova"/>
              <a:cs typeface="Proxima Nova"/>
              <a:sym typeface="Proxima Nova"/>
            </a:endParaRPr>
          </a:p>
        </p:txBody>
      </p:sp>
      <p:sp>
        <p:nvSpPr>
          <p:cNvPr id="72" name="Google Shape;72;p16"/>
          <p:cNvSpPr txBox="1"/>
          <p:nvPr/>
        </p:nvSpPr>
        <p:spPr>
          <a:xfrm>
            <a:off x="660575" y="4194899"/>
            <a:ext cx="5255400" cy="94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5F5F1"/>
              </a:buClr>
              <a:buFont typeface="Proxima Nova"/>
              <a:buNone/>
            </a:pPr>
            <a:r>
              <a:rPr lang="en" sz="1700">
                <a:solidFill>
                  <a:srgbClr val="F5F5F1"/>
                </a:solidFill>
                <a:latin typeface="Proxima Nova"/>
                <a:ea typeface="Proxima Nova"/>
                <a:cs typeface="Proxima Nova"/>
                <a:sym typeface="Proxima Nova"/>
              </a:rPr>
              <a:t>16128</a:t>
            </a:r>
            <a:r>
              <a:rPr lang="en" sz="1700">
                <a:solidFill>
                  <a:srgbClr val="F5F5F1"/>
                </a:solidFill>
                <a:latin typeface="Proxima Nova"/>
                <a:ea typeface="Proxima Nova"/>
                <a:cs typeface="Proxima Nova"/>
                <a:sym typeface="Proxima Nova"/>
              </a:rPr>
              <a:t>1</a:t>
            </a:r>
            <a:r>
              <a:rPr lang="en" sz="1700">
                <a:solidFill>
                  <a:srgbClr val="F5F5F1"/>
                </a:solidFill>
                <a:latin typeface="Proxima Nova"/>
                <a:ea typeface="Proxima Nova"/>
                <a:cs typeface="Proxima Nova"/>
                <a:sym typeface="Proxima Nova"/>
              </a:rPr>
              <a:t>5  - Vo Nhat Vinh</a:t>
            </a:r>
            <a:endParaRPr sz="1700">
              <a:solidFill>
                <a:srgbClr val="F5F5F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F5F5F1"/>
              </a:buClr>
              <a:buFont typeface="Proxima Nova"/>
              <a:buNone/>
            </a:pPr>
            <a:r>
              <a:rPr lang="en" sz="1700">
                <a:solidFill>
                  <a:srgbClr val="F5F5F1"/>
                </a:solidFill>
                <a:latin typeface="Proxima Nova"/>
                <a:ea typeface="Proxima Nova"/>
                <a:cs typeface="Proxima Nova"/>
                <a:sym typeface="Proxima Nova"/>
              </a:rPr>
              <a:t>1612855 - Hong Thanh Hoai</a:t>
            </a:r>
            <a:endParaRPr sz="1700">
              <a:solidFill>
                <a:srgbClr val="F5F5F1"/>
              </a:solidFill>
              <a:latin typeface="Proxima Nova"/>
              <a:ea typeface="Proxima Nova"/>
              <a:cs typeface="Proxima Nova"/>
              <a:sym typeface="Proxima Nova"/>
            </a:endParaRPr>
          </a:p>
        </p:txBody>
      </p:sp>
      <p:cxnSp>
        <p:nvCxnSpPr>
          <p:cNvPr id="73" name="Google Shape;73;p16"/>
          <p:cNvCxnSpPr/>
          <p:nvPr/>
        </p:nvCxnSpPr>
        <p:spPr>
          <a:xfrm>
            <a:off x="650675" y="4177750"/>
            <a:ext cx="9900" cy="685800"/>
          </a:xfrm>
          <a:prstGeom prst="straightConnector1">
            <a:avLst/>
          </a:prstGeom>
          <a:noFill/>
          <a:ln cap="flat" cmpd="sng" w="28575">
            <a:solidFill>
              <a:srgbClr val="6F0000"/>
            </a:solidFill>
            <a:prstDash val="solid"/>
            <a:round/>
            <a:headEnd len="sm" w="sm" type="none"/>
            <a:tailEnd len="sm" w="sm" type="none"/>
          </a:ln>
        </p:spPr>
      </p:cxnSp>
      <p:sp>
        <p:nvSpPr>
          <p:cNvPr id="74" name="Google Shape;74;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nvSpPr>
        <p:spPr>
          <a:xfrm>
            <a:off x="888300" y="1809475"/>
            <a:ext cx="7459800" cy="180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2000">
              <a:latin typeface="Proxima Nova"/>
              <a:ea typeface="Proxima Nova"/>
              <a:cs typeface="Proxima Nova"/>
              <a:sym typeface="Proxima Nova"/>
            </a:endParaRPr>
          </a:p>
        </p:txBody>
      </p:sp>
      <p:pic>
        <p:nvPicPr>
          <p:cNvPr id="148" name="Google Shape;148;p25"/>
          <p:cNvPicPr preferRelativeResize="0"/>
          <p:nvPr/>
        </p:nvPicPr>
        <p:blipFill rotWithShape="1">
          <a:blip r:embed="rId3">
            <a:alphaModFix/>
          </a:blip>
          <a:srcRect b="13754" l="0" r="0" t="10338"/>
          <a:stretch/>
        </p:blipFill>
        <p:spPr>
          <a:xfrm>
            <a:off x="580575" y="762450"/>
            <a:ext cx="7982850" cy="3993725"/>
          </a:xfrm>
          <a:prstGeom prst="rect">
            <a:avLst/>
          </a:prstGeom>
          <a:noFill/>
          <a:ln>
            <a:noFill/>
          </a:ln>
        </p:spPr>
      </p:pic>
      <p:sp>
        <p:nvSpPr>
          <p:cNvPr id="149" name="Google Shape;149;p25"/>
          <p:cNvSpPr txBox="1"/>
          <p:nvPr/>
        </p:nvSpPr>
        <p:spPr>
          <a:xfrm>
            <a:off x="336000" y="245550"/>
            <a:ext cx="63444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highlight>
                  <a:srgbClr val="FFFFFF"/>
                </a:highlight>
                <a:latin typeface="Proxima Nova"/>
                <a:ea typeface="Proxima Nova"/>
                <a:cs typeface="Proxima Nova"/>
                <a:sym typeface="Proxima Nova"/>
              </a:rPr>
              <a:t>Bidirectional LSTM model with Attention</a:t>
            </a:r>
            <a:endParaRPr b="1" sz="2400">
              <a:latin typeface="Proxima Nova"/>
              <a:ea typeface="Proxima Nova"/>
              <a:cs typeface="Proxima Nova"/>
              <a:sym typeface="Proxima Nova"/>
            </a:endParaRPr>
          </a:p>
        </p:txBody>
      </p:sp>
      <p:sp>
        <p:nvSpPr>
          <p:cNvPr id="150" name="Google Shape;15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id="155" name="Google Shape;155;p26"/>
          <p:cNvPicPr preferRelativeResize="0"/>
          <p:nvPr/>
        </p:nvPicPr>
        <p:blipFill>
          <a:blip r:embed="rId3">
            <a:alphaModFix/>
          </a:blip>
          <a:stretch>
            <a:fillRect/>
          </a:stretch>
        </p:blipFill>
        <p:spPr>
          <a:xfrm>
            <a:off x="4615325" y="828463"/>
            <a:ext cx="4413600" cy="3449675"/>
          </a:xfrm>
          <a:prstGeom prst="rect">
            <a:avLst/>
          </a:prstGeom>
          <a:noFill/>
          <a:ln cap="flat" cmpd="sng" w="28575">
            <a:solidFill>
              <a:schemeClr val="dk2"/>
            </a:solidFill>
            <a:prstDash val="solid"/>
            <a:round/>
            <a:headEnd len="sm" w="sm" type="none"/>
            <a:tailEnd len="sm" w="sm" type="none"/>
          </a:ln>
        </p:spPr>
      </p:pic>
      <p:sp>
        <p:nvSpPr>
          <p:cNvPr id="156" name="Google Shape;156;p26"/>
          <p:cNvSpPr txBox="1"/>
          <p:nvPr>
            <p:ph idx="1" type="body"/>
          </p:nvPr>
        </p:nvSpPr>
        <p:spPr>
          <a:xfrm>
            <a:off x="5868725" y="4439300"/>
            <a:ext cx="2511300" cy="55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a:t>
            </a:r>
            <a:r>
              <a:rPr lang="en"/>
              <a:t>rain_add_gen set</a:t>
            </a:r>
            <a:endParaRPr/>
          </a:p>
        </p:txBody>
      </p:sp>
      <p:pic>
        <p:nvPicPr>
          <p:cNvPr id="157" name="Google Shape;157;p26"/>
          <p:cNvPicPr preferRelativeResize="0"/>
          <p:nvPr/>
        </p:nvPicPr>
        <p:blipFill>
          <a:blip r:embed="rId4">
            <a:alphaModFix/>
          </a:blip>
          <a:stretch>
            <a:fillRect/>
          </a:stretch>
        </p:blipFill>
        <p:spPr>
          <a:xfrm>
            <a:off x="149600" y="828475"/>
            <a:ext cx="4413600" cy="3449675"/>
          </a:xfrm>
          <a:prstGeom prst="rect">
            <a:avLst/>
          </a:prstGeom>
          <a:noFill/>
          <a:ln cap="flat" cmpd="sng" w="28575">
            <a:solidFill>
              <a:schemeClr val="dk2"/>
            </a:solidFill>
            <a:prstDash val="solid"/>
            <a:round/>
            <a:headEnd len="sm" w="sm" type="none"/>
            <a:tailEnd len="sm" w="sm" type="none"/>
          </a:ln>
        </p:spPr>
      </p:pic>
      <p:sp>
        <p:nvSpPr>
          <p:cNvPr id="158" name="Google Shape;158;p26"/>
          <p:cNvSpPr txBox="1"/>
          <p:nvPr>
            <p:ph idx="1" type="body"/>
          </p:nvPr>
        </p:nvSpPr>
        <p:spPr>
          <a:xfrm>
            <a:off x="1488050" y="4439300"/>
            <a:ext cx="1894800" cy="55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a:t>
            </a:r>
            <a:r>
              <a:rPr lang="en"/>
              <a:t>rain set</a:t>
            </a:r>
            <a:endParaRPr/>
          </a:p>
        </p:txBody>
      </p:sp>
      <p:sp>
        <p:nvSpPr>
          <p:cNvPr id="159" name="Google Shape;159;p26"/>
          <p:cNvSpPr txBox="1"/>
          <p:nvPr>
            <p:ph idx="1" type="body"/>
          </p:nvPr>
        </p:nvSpPr>
        <p:spPr>
          <a:xfrm>
            <a:off x="202100" y="110825"/>
            <a:ext cx="5459100" cy="55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latin typeface="Proxima Nova"/>
                <a:ea typeface="Proxima Nova"/>
                <a:cs typeface="Proxima Nova"/>
                <a:sym typeface="Proxima Nova"/>
              </a:rPr>
              <a:t>Layers structure and parameters </a:t>
            </a:r>
            <a:endParaRPr b="1" sz="2400">
              <a:latin typeface="Proxima Nova"/>
              <a:ea typeface="Proxima Nova"/>
              <a:cs typeface="Proxima Nova"/>
              <a:sym typeface="Proxima Nova"/>
            </a:endParaRPr>
          </a:p>
        </p:txBody>
      </p:sp>
      <p:sp>
        <p:nvSpPr>
          <p:cNvPr id="160" name="Google Shape;160;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7"/>
          <p:cNvSpPr txBox="1"/>
          <p:nvPr>
            <p:ph idx="1" type="body"/>
          </p:nvPr>
        </p:nvSpPr>
        <p:spPr>
          <a:xfrm>
            <a:off x="5656325" y="4165700"/>
            <a:ext cx="2690700" cy="73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Train_add_gen set</a:t>
            </a:r>
            <a:endParaRPr/>
          </a:p>
          <a:p>
            <a:pPr indent="0" lvl="0" marL="0" rtl="0" algn="l">
              <a:spcBef>
                <a:spcPts val="1600"/>
              </a:spcBef>
              <a:spcAft>
                <a:spcPts val="1600"/>
              </a:spcAft>
              <a:buNone/>
            </a:pPr>
            <a:r>
              <a:rPr lang="en"/>
              <a:t>Model accuracy = 89%</a:t>
            </a:r>
            <a:endParaRPr/>
          </a:p>
        </p:txBody>
      </p:sp>
      <p:pic>
        <p:nvPicPr>
          <p:cNvPr id="166" name="Google Shape;166;p27"/>
          <p:cNvPicPr preferRelativeResize="0"/>
          <p:nvPr/>
        </p:nvPicPr>
        <p:blipFill rotWithShape="1">
          <a:blip r:embed="rId3">
            <a:alphaModFix/>
          </a:blip>
          <a:srcRect b="0" l="0" r="4680" t="0"/>
          <a:stretch/>
        </p:blipFill>
        <p:spPr>
          <a:xfrm>
            <a:off x="89975" y="680200"/>
            <a:ext cx="4523674" cy="3305275"/>
          </a:xfrm>
          <a:prstGeom prst="rect">
            <a:avLst/>
          </a:prstGeom>
          <a:noFill/>
          <a:ln cap="flat" cmpd="sng" w="28575">
            <a:solidFill>
              <a:schemeClr val="dk2"/>
            </a:solidFill>
            <a:prstDash val="solid"/>
            <a:round/>
            <a:headEnd len="sm" w="sm" type="none"/>
            <a:tailEnd len="sm" w="sm" type="none"/>
          </a:ln>
        </p:spPr>
      </p:pic>
      <p:sp>
        <p:nvSpPr>
          <p:cNvPr id="167" name="Google Shape;167;p27"/>
          <p:cNvSpPr txBox="1"/>
          <p:nvPr>
            <p:ph idx="1" type="body"/>
          </p:nvPr>
        </p:nvSpPr>
        <p:spPr>
          <a:xfrm>
            <a:off x="1232800" y="4165700"/>
            <a:ext cx="2690700" cy="73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a:t>
            </a:r>
            <a:r>
              <a:rPr lang="en"/>
              <a:t> set</a:t>
            </a:r>
            <a:endParaRPr/>
          </a:p>
          <a:p>
            <a:pPr indent="0" lvl="0" marL="0" rtl="0" algn="l">
              <a:spcBef>
                <a:spcPts val="1600"/>
              </a:spcBef>
              <a:spcAft>
                <a:spcPts val="1600"/>
              </a:spcAft>
              <a:buNone/>
            </a:pPr>
            <a:r>
              <a:rPr lang="en"/>
              <a:t>Model accuracy = 88%</a:t>
            </a:r>
            <a:endParaRPr/>
          </a:p>
        </p:txBody>
      </p:sp>
      <p:sp>
        <p:nvSpPr>
          <p:cNvPr id="168" name="Google Shape;168;p27"/>
          <p:cNvSpPr txBox="1"/>
          <p:nvPr>
            <p:ph idx="1" type="body"/>
          </p:nvPr>
        </p:nvSpPr>
        <p:spPr>
          <a:xfrm>
            <a:off x="339425" y="90450"/>
            <a:ext cx="2690700" cy="56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000"/>
              <a:t>Accuracy</a:t>
            </a:r>
            <a:endParaRPr b="1" sz="2000"/>
          </a:p>
        </p:txBody>
      </p:sp>
      <p:pic>
        <p:nvPicPr>
          <p:cNvPr id="169" name="Google Shape;169;p27"/>
          <p:cNvPicPr preferRelativeResize="0"/>
          <p:nvPr/>
        </p:nvPicPr>
        <p:blipFill>
          <a:blip r:embed="rId4">
            <a:alphaModFix/>
          </a:blip>
          <a:stretch>
            <a:fillRect/>
          </a:stretch>
        </p:blipFill>
        <p:spPr>
          <a:xfrm>
            <a:off x="4727275" y="680200"/>
            <a:ext cx="4304202" cy="3305275"/>
          </a:xfrm>
          <a:prstGeom prst="rect">
            <a:avLst/>
          </a:prstGeom>
          <a:noFill/>
          <a:ln cap="flat" cmpd="sng" w="28575">
            <a:solidFill>
              <a:schemeClr val="dk2"/>
            </a:solidFill>
            <a:prstDash val="solid"/>
            <a:round/>
            <a:headEnd len="sm" w="sm" type="none"/>
            <a:tailEnd len="sm" w="sm" type="none"/>
          </a:ln>
        </p:spPr>
      </p:pic>
      <p:sp>
        <p:nvSpPr>
          <p:cNvPr id="170" name="Google Shape;170;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4" name="Shape 174"/>
        <p:cNvGrpSpPr/>
        <p:nvPr/>
      </p:nvGrpSpPr>
      <p:grpSpPr>
        <a:xfrm>
          <a:off x="0" y="0"/>
          <a:ext cx="0" cy="0"/>
          <a:chOff x="0" y="0"/>
          <a:chExt cx="0" cy="0"/>
        </a:xfrm>
      </p:grpSpPr>
      <p:sp>
        <p:nvSpPr>
          <p:cNvPr id="175" name="Google Shape;175;p28"/>
          <p:cNvSpPr/>
          <p:nvPr/>
        </p:nvSpPr>
        <p:spPr>
          <a:xfrm>
            <a:off x="0" y="0"/>
            <a:ext cx="394200" cy="5143500"/>
          </a:xfrm>
          <a:prstGeom prst="rect">
            <a:avLst/>
          </a:prstGeom>
          <a:solidFill>
            <a:srgbClr val="6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8"/>
          <p:cNvSpPr txBox="1"/>
          <p:nvPr>
            <p:ph idx="4294967295" type="ctrTitle"/>
          </p:nvPr>
        </p:nvSpPr>
        <p:spPr>
          <a:xfrm>
            <a:off x="1090850" y="1317227"/>
            <a:ext cx="7772400" cy="1397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Montserrat"/>
              <a:buNone/>
            </a:pPr>
            <a:r>
              <a:rPr lang="en">
                <a:solidFill>
                  <a:srgbClr val="221F1F"/>
                </a:solidFill>
                <a:latin typeface="Proxima Nova"/>
                <a:ea typeface="Proxima Nova"/>
                <a:cs typeface="Proxima Nova"/>
                <a:sym typeface="Proxima Nova"/>
              </a:rPr>
              <a:t>RNN</a:t>
            </a:r>
            <a:r>
              <a:rPr lang="en">
                <a:solidFill>
                  <a:srgbClr val="221F1F"/>
                </a:solidFill>
                <a:latin typeface="Proxima Nova"/>
                <a:ea typeface="Proxima Nova"/>
                <a:cs typeface="Proxima Nova"/>
                <a:sym typeface="Proxima Nova"/>
              </a:rPr>
              <a:t> Models</a:t>
            </a:r>
            <a:endParaRPr sz="4200">
              <a:solidFill>
                <a:srgbClr val="221F1F"/>
              </a:solidFill>
              <a:latin typeface="Proxima Nova"/>
              <a:ea typeface="Proxima Nova"/>
              <a:cs typeface="Proxima Nova"/>
              <a:sym typeface="Proxima Nova"/>
            </a:endParaRPr>
          </a:p>
        </p:txBody>
      </p:sp>
      <p:sp>
        <p:nvSpPr>
          <p:cNvPr id="177" name="Google Shape;177;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9"/>
          <p:cNvSpPr txBox="1"/>
          <p:nvPr>
            <p:ph idx="1" type="body"/>
          </p:nvPr>
        </p:nvSpPr>
        <p:spPr>
          <a:xfrm>
            <a:off x="202100" y="110825"/>
            <a:ext cx="5459100" cy="55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latin typeface="Proxima Nova"/>
                <a:ea typeface="Proxima Nova"/>
                <a:cs typeface="Proxima Nova"/>
                <a:sym typeface="Proxima Nova"/>
              </a:rPr>
              <a:t>Layers structure and parameters </a:t>
            </a:r>
            <a:endParaRPr b="1" sz="2400">
              <a:latin typeface="Proxima Nova"/>
              <a:ea typeface="Proxima Nova"/>
              <a:cs typeface="Proxima Nova"/>
              <a:sym typeface="Proxima Nova"/>
            </a:endParaRPr>
          </a:p>
        </p:txBody>
      </p:sp>
      <p:sp>
        <p:nvSpPr>
          <p:cNvPr id="183" name="Google Shape;183;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4" name="Google Shape;184;p29"/>
          <p:cNvPicPr preferRelativeResize="0"/>
          <p:nvPr/>
        </p:nvPicPr>
        <p:blipFill>
          <a:blip r:embed="rId3">
            <a:alphaModFix/>
          </a:blip>
          <a:stretch>
            <a:fillRect/>
          </a:stretch>
        </p:blipFill>
        <p:spPr>
          <a:xfrm>
            <a:off x="152400" y="819725"/>
            <a:ext cx="7225656" cy="42370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0"/>
          <p:cNvSpPr txBox="1"/>
          <p:nvPr>
            <p:ph idx="1" type="body"/>
          </p:nvPr>
        </p:nvSpPr>
        <p:spPr>
          <a:xfrm>
            <a:off x="339425" y="90450"/>
            <a:ext cx="2690700" cy="56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000"/>
              <a:t>Accuracy</a:t>
            </a:r>
            <a:endParaRPr b="1" sz="2000"/>
          </a:p>
        </p:txBody>
      </p:sp>
      <p:sp>
        <p:nvSpPr>
          <p:cNvPr id="190" name="Google Shape;190;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1" name="Google Shape;191;p30"/>
          <p:cNvPicPr preferRelativeResize="0"/>
          <p:nvPr/>
        </p:nvPicPr>
        <p:blipFill>
          <a:blip r:embed="rId3">
            <a:alphaModFix/>
          </a:blip>
          <a:stretch>
            <a:fillRect/>
          </a:stretch>
        </p:blipFill>
        <p:spPr>
          <a:xfrm>
            <a:off x="4972150" y="1334975"/>
            <a:ext cx="3733800" cy="2647950"/>
          </a:xfrm>
          <a:prstGeom prst="rect">
            <a:avLst/>
          </a:prstGeom>
          <a:noFill/>
          <a:ln>
            <a:noFill/>
          </a:ln>
        </p:spPr>
      </p:pic>
      <p:pic>
        <p:nvPicPr>
          <p:cNvPr id="192" name="Google Shape;192;p30"/>
          <p:cNvPicPr preferRelativeResize="0"/>
          <p:nvPr/>
        </p:nvPicPr>
        <p:blipFill>
          <a:blip r:embed="rId4">
            <a:alphaModFix/>
          </a:blip>
          <a:stretch>
            <a:fillRect/>
          </a:stretch>
        </p:blipFill>
        <p:spPr>
          <a:xfrm>
            <a:off x="395650" y="1334975"/>
            <a:ext cx="3790950" cy="2647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1"/>
          <p:cNvSpPr txBox="1"/>
          <p:nvPr>
            <p:ph idx="1" type="body"/>
          </p:nvPr>
        </p:nvSpPr>
        <p:spPr>
          <a:xfrm>
            <a:off x="339425" y="90450"/>
            <a:ext cx="2690700" cy="56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000"/>
              <a:t>Accuracy</a:t>
            </a:r>
            <a:endParaRPr b="1" sz="2000"/>
          </a:p>
        </p:txBody>
      </p:sp>
      <p:sp>
        <p:nvSpPr>
          <p:cNvPr id="198" name="Google Shape;198;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9" name="Google Shape;199;p31"/>
          <p:cNvPicPr preferRelativeResize="0"/>
          <p:nvPr/>
        </p:nvPicPr>
        <p:blipFill>
          <a:blip r:embed="rId3">
            <a:alphaModFix/>
          </a:blip>
          <a:stretch>
            <a:fillRect/>
          </a:stretch>
        </p:blipFill>
        <p:spPr>
          <a:xfrm>
            <a:off x="1371600" y="2941050"/>
            <a:ext cx="6086475" cy="1914525"/>
          </a:xfrm>
          <a:prstGeom prst="rect">
            <a:avLst/>
          </a:prstGeom>
          <a:noFill/>
          <a:ln>
            <a:noFill/>
          </a:ln>
        </p:spPr>
      </p:pic>
      <p:pic>
        <p:nvPicPr>
          <p:cNvPr id="200" name="Google Shape;200;p31"/>
          <p:cNvPicPr preferRelativeResize="0"/>
          <p:nvPr/>
        </p:nvPicPr>
        <p:blipFill>
          <a:blip r:embed="rId4">
            <a:alphaModFix/>
          </a:blip>
          <a:stretch>
            <a:fillRect/>
          </a:stretch>
        </p:blipFill>
        <p:spPr>
          <a:xfrm>
            <a:off x="1371600" y="664575"/>
            <a:ext cx="6305550" cy="1981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4" name="Shape 204"/>
        <p:cNvGrpSpPr/>
        <p:nvPr/>
      </p:nvGrpSpPr>
      <p:grpSpPr>
        <a:xfrm>
          <a:off x="0" y="0"/>
          <a:ext cx="0" cy="0"/>
          <a:chOff x="0" y="0"/>
          <a:chExt cx="0" cy="0"/>
        </a:xfrm>
      </p:grpSpPr>
      <p:sp>
        <p:nvSpPr>
          <p:cNvPr id="205" name="Google Shape;205;p32"/>
          <p:cNvSpPr/>
          <p:nvPr/>
        </p:nvSpPr>
        <p:spPr>
          <a:xfrm>
            <a:off x="0" y="0"/>
            <a:ext cx="394200" cy="5143500"/>
          </a:xfrm>
          <a:prstGeom prst="rect">
            <a:avLst/>
          </a:prstGeom>
          <a:solidFill>
            <a:srgbClr val="6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2"/>
          <p:cNvSpPr txBox="1"/>
          <p:nvPr>
            <p:ph idx="4294967295" type="ctrTitle"/>
          </p:nvPr>
        </p:nvSpPr>
        <p:spPr>
          <a:xfrm>
            <a:off x="1090850" y="1317226"/>
            <a:ext cx="7772400" cy="814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Montserrat"/>
              <a:buNone/>
            </a:pPr>
            <a:r>
              <a:rPr lang="en">
                <a:solidFill>
                  <a:srgbClr val="221F1F"/>
                </a:solidFill>
                <a:latin typeface="Proxima Nova"/>
                <a:ea typeface="Proxima Nova"/>
                <a:cs typeface="Proxima Nova"/>
                <a:sym typeface="Proxima Nova"/>
              </a:rPr>
              <a:t>FastText model</a:t>
            </a:r>
            <a:endParaRPr sz="4200">
              <a:solidFill>
                <a:srgbClr val="221F1F"/>
              </a:solidFill>
              <a:latin typeface="Proxima Nova"/>
              <a:ea typeface="Proxima Nova"/>
              <a:cs typeface="Proxima Nova"/>
              <a:sym typeface="Proxima Nova"/>
            </a:endParaRPr>
          </a:p>
        </p:txBody>
      </p:sp>
      <p:sp>
        <p:nvSpPr>
          <p:cNvPr id="207" name="Google Shape;207;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pic>
        <p:nvPicPr>
          <p:cNvPr id="212" name="Google Shape;212;p33"/>
          <p:cNvPicPr preferRelativeResize="0"/>
          <p:nvPr/>
        </p:nvPicPr>
        <p:blipFill>
          <a:blip r:embed="rId3">
            <a:alphaModFix/>
          </a:blip>
          <a:stretch>
            <a:fillRect/>
          </a:stretch>
        </p:blipFill>
        <p:spPr>
          <a:xfrm>
            <a:off x="165188" y="265925"/>
            <a:ext cx="8813626" cy="4611650"/>
          </a:xfrm>
          <a:prstGeom prst="rect">
            <a:avLst/>
          </a:prstGeom>
          <a:noFill/>
          <a:ln>
            <a:noFill/>
          </a:ln>
        </p:spPr>
      </p:pic>
      <p:sp>
        <p:nvSpPr>
          <p:cNvPr id="213" name="Google Shape;213;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id="218" name="Google Shape;218;p34"/>
          <p:cNvPicPr preferRelativeResize="0"/>
          <p:nvPr/>
        </p:nvPicPr>
        <p:blipFill>
          <a:blip r:embed="rId3">
            <a:alphaModFix/>
          </a:blip>
          <a:stretch>
            <a:fillRect/>
          </a:stretch>
        </p:blipFill>
        <p:spPr>
          <a:xfrm>
            <a:off x="519938" y="152400"/>
            <a:ext cx="8104136" cy="4838700"/>
          </a:xfrm>
          <a:prstGeom prst="rect">
            <a:avLst/>
          </a:prstGeom>
          <a:noFill/>
          <a:ln>
            <a:noFill/>
          </a:ln>
        </p:spPr>
      </p:pic>
      <p:sp>
        <p:nvSpPr>
          <p:cNvPr id="219" name="Google Shape;219;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8" name="Shape 78"/>
        <p:cNvGrpSpPr/>
        <p:nvPr/>
      </p:nvGrpSpPr>
      <p:grpSpPr>
        <a:xfrm>
          <a:off x="0" y="0"/>
          <a:ext cx="0" cy="0"/>
          <a:chOff x="0" y="0"/>
          <a:chExt cx="0" cy="0"/>
        </a:xfrm>
      </p:grpSpPr>
      <p:sp>
        <p:nvSpPr>
          <p:cNvPr id="79" name="Google Shape;79;p17"/>
          <p:cNvSpPr/>
          <p:nvPr/>
        </p:nvSpPr>
        <p:spPr>
          <a:xfrm>
            <a:off x="0" y="0"/>
            <a:ext cx="394200" cy="5143500"/>
          </a:xfrm>
          <a:prstGeom prst="rect">
            <a:avLst/>
          </a:prstGeom>
          <a:solidFill>
            <a:srgbClr val="6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txBox="1"/>
          <p:nvPr/>
        </p:nvSpPr>
        <p:spPr>
          <a:xfrm>
            <a:off x="1351725" y="707175"/>
            <a:ext cx="5962200" cy="516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221F1F"/>
              </a:buClr>
              <a:buFont typeface="Proxima Nova"/>
              <a:buNone/>
            </a:pPr>
            <a:r>
              <a:rPr b="1" i="0" lang="en" sz="3200" u="none" cap="none" strike="noStrike">
                <a:solidFill>
                  <a:srgbClr val="221F1F"/>
                </a:solidFill>
                <a:latin typeface="Proxima Nova"/>
                <a:ea typeface="Proxima Nova"/>
                <a:cs typeface="Proxima Nova"/>
                <a:sym typeface="Proxima Nova"/>
              </a:rPr>
              <a:t>Contents</a:t>
            </a:r>
            <a:endParaRPr/>
          </a:p>
        </p:txBody>
      </p:sp>
      <p:sp>
        <p:nvSpPr>
          <p:cNvPr id="81" name="Google Shape;81;p17"/>
          <p:cNvSpPr txBox="1"/>
          <p:nvPr/>
        </p:nvSpPr>
        <p:spPr>
          <a:xfrm>
            <a:off x="1197450" y="1460100"/>
            <a:ext cx="7008300" cy="3132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221F1F"/>
              </a:buClr>
              <a:buSzPts val="2400"/>
              <a:buFont typeface="Proxima Nova"/>
              <a:buChar char="●"/>
            </a:pPr>
            <a:r>
              <a:rPr lang="en" sz="2400">
                <a:solidFill>
                  <a:srgbClr val="221F1F"/>
                </a:solidFill>
                <a:latin typeface="Proxima Nova"/>
                <a:ea typeface="Proxima Nova"/>
                <a:cs typeface="Proxima Nova"/>
                <a:sym typeface="Proxima Nova"/>
              </a:rPr>
              <a:t>Dealing with class imbalanced problem</a:t>
            </a:r>
            <a:endParaRPr sz="2400">
              <a:solidFill>
                <a:srgbClr val="221F1F"/>
              </a:solidFill>
              <a:latin typeface="Proxima Nova"/>
              <a:ea typeface="Proxima Nova"/>
              <a:cs typeface="Proxima Nova"/>
              <a:sym typeface="Proxima Nova"/>
            </a:endParaRPr>
          </a:p>
          <a:p>
            <a:pPr indent="-381000" lvl="0" marL="457200" marR="0" rtl="0" algn="l">
              <a:lnSpc>
                <a:spcPct val="115000"/>
              </a:lnSpc>
              <a:spcBef>
                <a:spcPts val="0"/>
              </a:spcBef>
              <a:spcAft>
                <a:spcPts val="0"/>
              </a:spcAft>
              <a:buClr>
                <a:srgbClr val="221F1F"/>
              </a:buClr>
              <a:buSzPts val="2400"/>
              <a:buFont typeface="Proxima Nova"/>
              <a:buChar char="●"/>
            </a:pPr>
            <a:r>
              <a:rPr lang="en" sz="2400">
                <a:solidFill>
                  <a:srgbClr val="221F1F"/>
                </a:solidFill>
                <a:latin typeface="Proxima Nova"/>
                <a:ea typeface="Proxima Nova"/>
                <a:cs typeface="Proxima Nova"/>
                <a:sym typeface="Proxima Nova"/>
              </a:rPr>
              <a:t>Attention-based bidirectional LSTM</a:t>
            </a:r>
            <a:endParaRPr sz="2400">
              <a:solidFill>
                <a:srgbClr val="221F1F"/>
              </a:solidFill>
              <a:latin typeface="Proxima Nova"/>
              <a:ea typeface="Proxima Nova"/>
              <a:cs typeface="Proxima Nova"/>
              <a:sym typeface="Proxima Nova"/>
            </a:endParaRPr>
          </a:p>
          <a:p>
            <a:pPr indent="-381000" lvl="0" marL="457200" marR="0" rtl="0" algn="l">
              <a:lnSpc>
                <a:spcPct val="115000"/>
              </a:lnSpc>
              <a:spcBef>
                <a:spcPts val="0"/>
              </a:spcBef>
              <a:spcAft>
                <a:spcPts val="0"/>
              </a:spcAft>
              <a:buClr>
                <a:srgbClr val="221F1F"/>
              </a:buClr>
              <a:buSzPts val="2400"/>
              <a:buFont typeface="Proxima Nova"/>
              <a:buChar char="●"/>
            </a:pPr>
            <a:r>
              <a:rPr lang="en" sz="2400">
                <a:solidFill>
                  <a:srgbClr val="221F1F"/>
                </a:solidFill>
                <a:latin typeface="Proxima Nova"/>
                <a:ea typeface="Proxima Nova"/>
                <a:cs typeface="Proxima Nova"/>
                <a:sym typeface="Proxima Nova"/>
              </a:rPr>
              <a:t>RNN model</a:t>
            </a:r>
            <a:endParaRPr sz="2400">
              <a:solidFill>
                <a:srgbClr val="221F1F"/>
              </a:solidFill>
              <a:latin typeface="Proxima Nova"/>
              <a:ea typeface="Proxima Nova"/>
              <a:cs typeface="Proxima Nova"/>
              <a:sym typeface="Proxima Nova"/>
            </a:endParaRPr>
          </a:p>
          <a:p>
            <a:pPr indent="-381000" lvl="0" marL="457200" marR="0" rtl="0" algn="l">
              <a:lnSpc>
                <a:spcPct val="115000"/>
              </a:lnSpc>
              <a:spcBef>
                <a:spcPts val="0"/>
              </a:spcBef>
              <a:spcAft>
                <a:spcPts val="0"/>
              </a:spcAft>
              <a:buClr>
                <a:srgbClr val="221F1F"/>
              </a:buClr>
              <a:buSzPts val="2400"/>
              <a:buFont typeface="Proxima Nova"/>
              <a:buChar char="●"/>
            </a:pPr>
            <a:r>
              <a:rPr lang="en" sz="2400">
                <a:solidFill>
                  <a:srgbClr val="221F1F"/>
                </a:solidFill>
                <a:latin typeface="Proxima Nova"/>
                <a:ea typeface="Proxima Nova"/>
                <a:cs typeface="Proxima Nova"/>
                <a:sym typeface="Proxima Nova"/>
              </a:rPr>
              <a:t>FastText model</a:t>
            </a:r>
            <a:endParaRPr sz="2400">
              <a:solidFill>
                <a:srgbClr val="221F1F"/>
              </a:solidFill>
              <a:latin typeface="Proxima Nova"/>
              <a:ea typeface="Proxima Nova"/>
              <a:cs typeface="Proxima Nova"/>
              <a:sym typeface="Proxima Nova"/>
            </a:endParaRPr>
          </a:p>
          <a:p>
            <a:pPr indent="-381000" lvl="0" marL="457200" marR="0" rtl="0" algn="l">
              <a:lnSpc>
                <a:spcPct val="115000"/>
              </a:lnSpc>
              <a:spcBef>
                <a:spcPts val="0"/>
              </a:spcBef>
              <a:spcAft>
                <a:spcPts val="0"/>
              </a:spcAft>
              <a:buClr>
                <a:srgbClr val="221F1F"/>
              </a:buClr>
              <a:buSzPts val="2400"/>
              <a:buFont typeface="Proxima Nova"/>
              <a:buChar char="●"/>
            </a:pPr>
            <a:r>
              <a:rPr lang="en" sz="2400">
                <a:solidFill>
                  <a:srgbClr val="221F1F"/>
                </a:solidFill>
                <a:latin typeface="Proxima Nova"/>
                <a:ea typeface="Proxima Nova"/>
                <a:cs typeface="Proxima Nova"/>
                <a:sym typeface="Proxima Nova"/>
              </a:rPr>
              <a:t>BERT model</a:t>
            </a:r>
            <a:endParaRPr sz="2400">
              <a:solidFill>
                <a:srgbClr val="221F1F"/>
              </a:solidFill>
              <a:latin typeface="Proxima Nova"/>
              <a:ea typeface="Proxima Nova"/>
              <a:cs typeface="Proxima Nova"/>
              <a:sym typeface="Proxima Nova"/>
            </a:endParaRPr>
          </a:p>
        </p:txBody>
      </p:sp>
      <p:sp>
        <p:nvSpPr>
          <p:cNvPr id="82" name="Google Shape;82;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pic>
        <p:nvPicPr>
          <p:cNvPr id="224" name="Google Shape;224;p35"/>
          <p:cNvPicPr preferRelativeResize="0"/>
          <p:nvPr/>
        </p:nvPicPr>
        <p:blipFill>
          <a:blip r:embed="rId3">
            <a:alphaModFix/>
          </a:blip>
          <a:stretch>
            <a:fillRect/>
          </a:stretch>
        </p:blipFill>
        <p:spPr>
          <a:xfrm>
            <a:off x="1740025" y="0"/>
            <a:ext cx="5663950" cy="5143500"/>
          </a:xfrm>
          <a:prstGeom prst="rect">
            <a:avLst/>
          </a:prstGeom>
          <a:noFill/>
          <a:ln>
            <a:noFill/>
          </a:ln>
        </p:spPr>
      </p:pic>
      <p:sp>
        <p:nvSpPr>
          <p:cNvPr id="225" name="Google Shape;225;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6"/>
          <p:cNvSpPr txBox="1"/>
          <p:nvPr>
            <p:ph idx="1" type="body"/>
          </p:nvPr>
        </p:nvSpPr>
        <p:spPr>
          <a:xfrm>
            <a:off x="339425" y="90450"/>
            <a:ext cx="2690700" cy="56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latin typeface="Proxima Nova"/>
                <a:ea typeface="Proxima Nova"/>
                <a:cs typeface="Proxima Nova"/>
                <a:sym typeface="Proxima Nova"/>
              </a:rPr>
              <a:t>Accuracy</a:t>
            </a:r>
            <a:endParaRPr b="1" sz="2400">
              <a:latin typeface="Proxima Nova"/>
              <a:ea typeface="Proxima Nova"/>
              <a:cs typeface="Proxima Nova"/>
              <a:sym typeface="Proxima Nova"/>
            </a:endParaRPr>
          </a:p>
        </p:txBody>
      </p:sp>
      <p:graphicFrame>
        <p:nvGraphicFramePr>
          <p:cNvPr id="231" name="Google Shape;231;p36"/>
          <p:cNvGraphicFramePr/>
          <p:nvPr/>
        </p:nvGraphicFramePr>
        <p:xfrm>
          <a:off x="1324300" y="1883138"/>
          <a:ext cx="3000000" cy="3000000"/>
        </p:xfrm>
        <a:graphic>
          <a:graphicData uri="http://schemas.openxmlformats.org/drawingml/2006/table">
            <a:tbl>
              <a:tblPr>
                <a:noFill/>
                <a:tableStyleId>{D772083C-9B52-42FA-B6BD-C8DE558D79B2}</a:tableStyleId>
              </a:tblPr>
              <a:tblGrid>
                <a:gridCol w="2165125"/>
                <a:gridCol w="2085575"/>
                <a:gridCol w="2244700"/>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800">
                          <a:latin typeface="Proxima Nova Semibold"/>
                          <a:ea typeface="Proxima Nova Semibold"/>
                          <a:cs typeface="Proxima Nova Semibold"/>
                          <a:sym typeface="Proxima Nova Semibold"/>
                        </a:rPr>
                        <a:t>val set accuracy</a:t>
                      </a:r>
                      <a:endParaRPr sz="1800">
                        <a:latin typeface="Proxima Nova Semibold"/>
                        <a:ea typeface="Proxima Nova Semibold"/>
                        <a:cs typeface="Proxima Nova Semibold"/>
                        <a:sym typeface="Proxima Nova Semibold"/>
                      </a:endParaRPr>
                    </a:p>
                  </a:txBody>
                  <a:tcPr marT="91425" marB="91425" marR="91425" marL="91425"/>
                </a:tc>
                <a:tc>
                  <a:txBody>
                    <a:bodyPr/>
                    <a:lstStyle/>
                    <a:p>
                      <a:pPr indent="0" lvl="0" marL="0" rtl="0" algn="l">
                        <a:spcBef>
                          <a:spcPts val="0"/>
                        </a:spcBef>
                        <a:spcAft>
                          <a:spcPts val="0"/>
                        </a:spcAft>
                        <a:buNone/>
                      </a:pPr>
                      <a:r>
                        <a:rPr lang="en" sz="1800">
                          <a:latin typeface="Proxima Nova Semibold"/>
                          <a:ea typeface="Proxima Nova Semibold"/>
                          <a:cs typeface="Proxima Nova Semibold"/>
                          <a:sym typeface="Proxima Nova Semibold"/>
                        </a:rPr>
                        <a:t>test set accuracy</a:t>
                      </a:r>
                      <a:endParaRPr sz="1800">
                        <a:latin typeface="Proxima Nova Semibold"/>
                        <a:ea typeface="Proxima Nova Semibold"/>
                        <a:cs typeface="Proxima Nova Semibold"/>
                        <a:sym typeface="Proxima Nova Semibold"/>
                      </a:endParaRPr>
                    </a:p>
                  </a:txBody>
                  <a:tcPr marT="91425" marB="91425" marR="91425" marL="91425"/>
                </a:tc>
              </a:tr>
              <a:tr h="381000">
                <a:tc>
                  <a:txBody>
                    <a:bodyPr/>
                    <a:lstStyle/>
                    <a:p>
                      <a:pPr indent="0" lvl="0" marL="0" rtl="0" algn="l">
                        <a:spcBef>
                          <a:spcPts val="0"/>
                        </a:spcBef>
                        <a:spcAft>
                          <a:spcPts val="0"/>
                        </a:spcAft>
                        <a:buNone/>
                      </a:pPr>
                      <a:r>
                        <a:rPr lang="en" sz="1800">
                          <a:latin typeface="Proxima Nova Semibold"/>
                          <a:ea typeface="Proxima Nova Semibold"/>
                          <a:cs typeface="Proxima Nova Semibold"/>
                          <a:sym typeface="Proxima Nova Semibold"/>
                        </a:rPr>
                        <a:t>train set</a:t>
                      </a:r>
                      <a:endParaRPr sz="1800">
                        <a:latin typeface="Proxima Nova Semibold"/>
                        <a:ea typeface="Proxima Nova Semibold"/>
                        <a:cs typeface="Proxima Nova Semibold"/>
                        <a:sym typeface="Proxima Nova Semibold"/>
                      </a:endParaRPr>
                    </a:p>
                  </a:txBody>
                  <a:tcPr marT="91425" marB="91425" marR="91425" marL="91425"/>
                </a:tc>
                <a:tc>
                  <a:txBody>
                    <a:bodyPr/>
                    <a:lstStyle/>
                    <a:p>
                      <a:pPr indent="0" lvl="0" marL="0" rtl="0" algn="l">
                        <a:spcBef>
                          <a:spcPts val="0"/>
                        </a:spcBef>
                        <a:spcAft>
                          <a:spcPts val="0"/>
                        </a:spcAft>
                        <a:buNone/>
                      </a:pPr>
                      <a:r>
                        <a:rPr lang="en" sz="1800">
                          <a:latin typeface="Proxima Nova Semibold"/>
                          <a:ea typeface="Proxima Nova Semibold"/>
                          <a:cs typeface="Proxima Nova Semibold"/>
                          <a:sym typeface="Proxima Nova Semibold"/>
                        </a:rPr>
                        <a:t>89.2%</a:t>
                      </a:r>
                      <a:endParaRPr sz="1800">
                        <a:latin typeface="Proxima Nova Semibold"/>
                        <a:ea typeface="Proxima Nova Semibold"/>
                        <a:cs typeface="Proxima Nova Semibold"/>
                        <a:sym typeface="Proxima Nova Semibold"/>
                      </a:endParaRPr>
                    </a:p>
                  </a:txBody>
                  <a:tcPr marT="91425" marB="91425" marR="91425" marL="91425"/>
                </a:tc>
                <a:tc>
                  <a:txBody>
                    <a:bodyPr/>
                    <a:lstStyle/>
                    <a:p>
                      <a:pPr indent="0" lvl="0" marL="0" rtl="0" algn="l">
                        <a:spcBef>
                          <a:spcPts val="0"/>
                        </a:spcBef>
                        <a:spcAft>
                          <a:spcPts val="0"/>
                        </a:spcAft>
                        <a:buNone/>
                      </a:pPr>
                      <a:r>
                        <a:rPr lang="en" sz="1800">
                          <a:latin typeface="Proxima Nova Semibold"/>
                          <a:ea typeface="Proxima Nova Semibold"/>
                          <a:cs typeface="Proxima Nova Semibold"/>
                          <a:sym typeface="Proxima Nova Semibold"/>
                        </a:rPr>
                        <a:t>88%</a:t>
                      </a:r>
                      <a:endParaRPr sz="1800">
                        <a:latin typeface="Proxima Nova Semibold"/>
                        <a:ea typeface="Proxima Nova Semibold"/>
                        <a:cs typeface="Proxima Nova Semibold"/>
                        <a:sym typeface="Proxima Nova Semibold"/>
                      </a:endParaRPr>
                    </a:p>
                  </a:txBody>
                  <a:tcPr marT="91425" marB="91425" marR="91425" marL="91425"/>
                </a:tc>
              </a:tr>
              <a:tr h="396200">
                <a:tc>
                  <a:txBody>
                    <a:bodyPr/>
                    <a:lstStyle/>
                    <a:p>
                      <a:pPr indent="0" lvl="0" marL="0" rtl="0" algn="l">
                        <a:spcBef>
                          <a:spcPts val="0"/>
                        </a:spcBef>
                        <a:spcAft>
                          <a:spcPts val="0"/>
                        </a:spcAft>
                        <a:buNone/>
                      </a:pPr>
                      <a:r>
                        <a:rPr lang="en" sz="1800">
                          <a:latin typeface="Proxima Nova Semibold"/>
                          <a:ea typeface="Proxima Nova Semibold"/>
                          <a:cs typeface="Proxima Nova Semibold"/>
                          <a:sym typeface="Proxima Nova Semibold"/>
                        </a:rPr>
                        <a:t>train_add_gen set</a:t>
                      </a:r>
                      <a:endParaRPr sz="1800">
                        <a:latin typeface="Proxima Nova Semibold"/>
                        <a:ea typeface="Proxima Nova Semibold"/>
                        <a:cs typeface="Proxima Nova Semibold"/>
                        <a:sym typeface="Proxima Nova Semibold"/>
                      </a:endParaRPr>
                    </a:p>
                  </a:txBody>
                  <a:tcPr marT="91425" marB="91425" marR="91425" marL="91425"/>
                </a:tc>
                <a:tc>
                  <a:txBody>
                    <a:bodyPr/>
                    <a:lstStyle/>
                    <a:p>
                      <a:pPr indent="0" lvl="0" marL="0" rtl="0" algn="l">
                        <a:spcBef>
                          <a:spcPts val="0"/>
                        </a:spcBef>
                        <a:spcAft>
                          <a:spcPts val="0"/>
                        </a:spcAft>
                        <a:buNone/>
                      </a:pPr>
                      <a:r>
                        <a:rPr lang="en" sz="1800">
                          <a:latin typeface="Proxima Nova Semibold"/>
                          <a:ea typeface="Proxima Nova Semibold"/>
                          <a:cs typeface="Proxima Nova Semibold"/>
                          <a:sym typeface="Proxima Nova Semibold"/>
                        </a:rPr>
                        <a:t>92.1%</a:t>
                      </a:r>
                      <a:endParaRPr sz="1800">
                        <a:latin typeface="Proxima Nova Semibold"/>
                        <a:ea typeface="Proxima Nova Semibold"/>
                        <a:cs typeface="Proxima Nova Semibold"/>
                        <a:sym typeface="Proxima Nova Semibold"/>
                      </a:endParaRPr>
                    </a:p>
                  </a:txBody>
                  <a:tcPr marT="91425" marB="91425" marR="91425" marL="91425"/>
                </a:tc>
                <a:tc>
                  <a:txBody>
                    <a:bodyPr/>
                    <a:lstStyle/>
                    <a:p>
                      <a:pPr indent="0" lvl="0" marL="0" rtl="0" algn="l">
                        <a:spcBef>
                          <a:spcPts val="0"/>
                        </a:spcBef>
                        <a:spcAft>
                          <a:spcPts val="0"/>
                        </a:spcAft>
                        <a:buNone/>
                      </a:pPr>
                      <a:r>
                        <a:rPr lang="en" sz="1800">
                          <a:latin typeface="Proxima Nova Semibold"/>
                          <a:ea typeface="Proxima Nova Semibold"/>
                          <a:cs typeface="Proxima Nova Semibold"/>
                          <a:sym typeface="Proxima Nova Semibold"/>
                        </a:rPr>
                        <a:t>90</a:t>
                      </a:r>
                      <a:r>
                        <a:rPr lang="en" sz="1800">
                          <a:latin typeface="Proxima Nova Semibold"/>
                          <a:ea typeface="Proxima Nova Semibold"/>
                          <a:cs typeface="Proxima Nova Semibold"/>
                          <a:sym typeface="Proxima Nova Semibold"/>
                        </a:rPr>
                        <a:t>%</a:t>
                      </a:r>
                      <a:endParaRPr sz="1800">
                        <a:latin typeface="Proxima Nova Semibold"/>
                        <a:ea typeface="Proxima Nova Semibold"/>
                        <a:cs typeface="Proxima Nova Semibold"/>
                        <a:sym typeface="Proxima Nova Semibold"/>
                      </a:endParaRPr>
                    </a:p>
                  </a:txBody>
                  <a:tcPr marT="91425" marB="91425" marR="91425" marL="91425"/>
                </a:tc>
              </a:tr>
            </a:tbl>
          </a:graphicData>
        </a:graphic>
      </p:graphicFrame>
      <p:sp>
        <p:nvSpPr>
          <p:cNvPr id="232" name="Google Shape;232;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6" name="Shape 236"/>
        <p:cNvGrpSpPr/>
        <p:nvPr/>
      </p:nvGrpSpPr>
      <p:grpSpPr>
        <a:xfrm>
          <a:off x="0" y="0"/>
          <a:ext cx="0" cy="0"/>
          <a:chOff x="0" y="0"/>
          <a:chExt cx="0" cy="0"/>
        </a:xfrm>
      </p:grpSpPr>
      <p:sp>
        <p:nvSpPr>
          <p:cNvPr id="237" name="Google Shape;237;p37"/>
          <p:cNvSpPr/>
          <p:nvPr/>
        </p:nvSpPr>
        <p:spPr>
          <a:xfrm>
            <a:off x="0" y="0"/>
            <a:ext cx="394200" cy="5143500"/>
          </a:xfrm>
          <a:prstGeom prst="rect">
            <a:avLst/>
          </a:prstGeom>
          <a:solidFill>
            <a:srgbClr val="6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7"/>
          <p:cNvSpPr txBox="1"/>
          <p:nvPr>
            <p:ph idx="4294967295" type="ctrTitle"/>
          </p:nvPr>
        </p:nvSpPr>
        <p:spPr>
          <a:xfrm>
            <a:off x="1090850" y="1317226"/>
            <a:ext cx="7772400" cy="814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Montserrat"/>
              <a:buNone/>
            </a:pPr>
            <a:r>
              <a:rPr lang="en">
                <a:solidFill>
                  <a:srgbClr val="221F1F"/>
                </a:solidFill>
                <a:latin typeface="Proxima Nova"/>
                <a:ea typeface="Proxima Nova"/>
                <a:cs typeface="Proxima Nova"/>
                <a:sym typeface="Proxima Nova"/>
              </a:rPr>
              <a:t>BERT</a:t>
            </a:r>
            <a:r>
              <a:rPr lang="en">
                <a:solidFill>
                  <a:srgbClr val="221F1F"/>
                </a:solidFill>
                <a:latin typeface="Proxima Nova"/>
                <a:ea typeface="Proxima Nova"/>
                <a:cs typeface="Proxima Nova"/>
                <a:sym typeface="Proxima Nova"/>
              </a:rPr>
              <a:t> model</a:t>
            </a:r>
            <a:endParaRPr sz="4200">
              <a:solidFill>
                <a:srgbClr val="221F1F"/>
              </a:solidFill>
              <a:latin typeface="Proxima Nova"/>
              <a:ea typeface="Proxima Nova"/>
              <a:cs typeface="Proxima Nova"/>
              <a:sym typeface="Proxima Nova"/>
            </a:endParaRPr>
          </a:p>
        </p:txBody>
      </p:sp>
      <p:sp>
        <p:nvSpPr>
          <p:cNvPr id="239" name="Google Shape;239;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8"/>
          <p:cNvSpPr txBox="1"/>
          <p:nvPr/>
        </p:nvSpPr>
        <p:spPr>
          <a:xfrm>
            <a:off x="280975" y="309800"/>
            <a:ext cx="7459800" cy="126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000">
                <a:latin typeface="Proxima Nova"/>
                <a:ea typeface="Proxima Nova"/>
                <a:cs typeface="Proxima Nova"/>
                <a:sym typeface="Proxima Nova"/>
              </a:rPr>
              <a:t>BERT builds on two key ideas:</a:t>
            </a:r>
            <a:endParaRPr b="1" sz="2000">
              <a:latin typeface="Proxima Nova"/>
              <a:ea typeface="Proxima Nova"/>
              <a:cs typeface="Proxima Nova"/>
              <a:sym typeface="Proxima Nova"/>
            </a:endParaRPr>
          </a:p>
          <a:p>
            <a:pPr indent="-355600" lvl="0" marL="457200" marR="0" rtl="0" algn="l">
              <a:lnSpc>
                <a:spcPct val="100000"/>
              </a:lnSpc>
              <a:spcBef>
                <a:spcPts val="0"/>
              </a:spcBef>
              <a:spcAft>
                <a:spcPts val="0"/>
              </a:spcAft>
              <a:buClr>
                <a:srgbClr val="000000"/>
              </a:buClr>
              <a:buSzPts val="2000"/>
              <a:buFont typeface="Proxima Nova"/>
              <a:buChar char="●"/>
            </a:pPr>
            <a:r>
              <a:rPr lang="en" sz="2000">
                <a:latin typeface="Proxima Nova"/>
                <a:ea typeface="Proxima Nova"/>
                <a:cs typeface="Proxima Nova"/>
                <a:sym typeface="Proxima Nova"/>
              </a:rPr>
              <a:t>The transformer architecture</a:t>
            </a:r>
            <a:endParaRPr sz="2000">
              <a:latin typeface="Proxima Nova"/>
              <a:ea typeface="Proxima Nova"/>
              <a:cs typeface="Proxima Nova"/>
              <a:sym typeface="Proxima Nova"/>
            </a:endParaRPr>
          </a:p>
          <a:p>
            <a:pPr indent="-355600" lvl="0" marL="457200" marR="0" rtl="0" algn="l">
              <a:lnSpc>
                <a:spcPct val="100000"/>
              </a:lnSpc>
              <a:spcBef>
                <a:spcPts val="0"/>
              </a:spcBef>
              <a:spcAft>
                <a:spcPts val="0"/>
              </a:spcAft>
              <a:buSzPts val="2000"/>
              <a:buFont typeface="Proxima Nova"/>
              <a:buChar char="●"/>
            </a:pPr>
            <a:r>
              <a:rPr lang="en" sz="2000">
                <a:latin typeface="Proxima Nova"/>
                <a:ea typeface="Proxima Nova"/>
                <a:cs typeface="Proxima Nova"/>
                <a:sym typeface="Proxima Nova"/>
              </a:rPr>
              <a:t>U</a:t>
            </a:r>
            <a:r>
              <a:rPr lang="en" sz="2000">
                <a:latin typeface="Proxima Nova"/>
                <a:ea typeface="Proxima Nova"/>
                <a:cs typeface="Proxima Nova"/>
                <a:sym typeface="Proxima Nova"/>
              </a:rPr>
              <a:t>nsupervised pre-training</a:t>
            </a:r>
            <a:endParaRPr sz="2000">
              <a:latin typeface="Proxima Nova"/>
              <a:ea typeface="Proxima Nova"/>
              <a:cs typeface="Proxima Nova"/>
              <a:sym typeface="Proxima Nova"/>
            </a:endParaRPr>
          </a:p>
        </p:txBody>
      </p:sp>
      <p:sp>
        <p:nvSpPr>
          <p:cNvPr id="245" name="Google Shape;245;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9"/>
          <p:cNvSpPr txBox="1"/>
          <p:nvPr/>
        </p:nvSpPr>
        <p:spPr>
          <a:xfrm>
            <a:off x="168550" y="141150"/>
            <a:ext cx="4722000" cy="61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400">
                <a:latin typeface="Proxima Nova"/>
                <a:ea typeface="Proxima Nova"/>
                <a:cs typeface="Proxima Nova"/>
                <a:sym typeface="Proxima Nova"/>
              </a:rPr>
              <a:t>The transformer architecture</a:t>
            </a:r>
            <a:endParaRPr b="1" sz="2400">
              <a:latin typeface="Proxima Nova"/>
              <a:ea typeface="Proxima Nova"/>
              <a:cs typeface="Proxima Nova"/>
              <a:sym typeface="Proxima Nova"/>
            </a:endParaRPr>
          </a:p>
        </p:txBody>
      </p:sp>
      <p:sp>
        <p:nvSpPr>
          <p:cNvPr id="251" name="Google Shape;251;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2" name="Google Shape;252;p39"/>
          <p:cNvPicPr preferRelativeResize="0"/>
          <p:nvPr/>
        </p:nvPicPr>
        <p:blipFill>
          <a:blip r:embed="rId3">
            <a:alphaModFix/>
          </a:blip>
          <a:stretch>
            <a:fillRect/>
          </a:stretch>
        </p:blipFill>
        <p:spPr>
          <a:xfrm>
            <a:off x="1095375" y="616150"/>
            <a:ext cx="6953244" cy="3911200"/>
          </a:xfrm>
          <a:prstGeom prst="rect">
            <a:avLst/>
          </a:prstGeom>
          <a:noFill/>
          <a:ln>
            <a:noFill/>
          </a:ln>
        </p:spPr>
      </p:pic>
      <p:sp>
        <p:nvSpPr>
          <p:cNvPr id="253" name="Google Shape;253;p39"/>
          <p:cNvSpPr txBox="1"/>
          <p:nvPr/>
        </p:nvSpPr>
        <p:spPr>
          <a:xfrm>
            <a:off x="2288400" y="4527350"/>
            <a:ext cx="4567200" cy="45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Proxima Nova"/>
                <a:ea typeface="Proxima Nova"/>
                <a:cs typeface="Proxima Nova"/>
                <a:sym typeface="Proxima Nova"/>
              </a:rPr>
              <a:t>Attention to next word</a:t>
            </a:r>
            <a:endParaRPr sz="2000">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0"/>
          <p:cNvSpPr txBox="1"/>
          <p:nvPr/>
        </p:nvSpPr>
        <p:spPr>
          <a:xfrm>
            <a:off x="168550" y="141150"/>
            <a:ext cx="4722000" cy="61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400">
                <a:latin typeface="Proxima Nova"/>
                <a:ea typeface="Proxima Nova"/>
                <a:cs typeface="Proxima Nova"/>
                <a:sym typeface="Proxima Nova"/>
              </a:rPr>
              <a:t>The transformer architecture</a:t>
            </a:r>
            <a:endParaRPr b="1" sz="2400">
              <a:latin typeface="Proxima Nova"/>
              <a:ea typeface="Proxima Nova"/>
              <a:cs typeface="Proxima Nova"/>
              <a:sym typeface="Proxima Nova"/>
            </a:endParaRPr>
          </a:p>
        </p:txBody>
      </p:sp>
      <p:sp>
        <p:nvSpPr>
          <p:cNvPr id="259" name="Google Shape;259;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0" name="Google Shape;260;p40"/>
          <p:cNvSpPr txBox="1"/>
          <p:nvPr/>
        </p:nvSpPr>
        <p:spPr>
          <a:xfrm>
            <a:off x="2288400" y="4527350"/>
            <a:ext cx="4567200" cy="45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Proxima Nova"/>
                <a:ea typeface="Proxima Nova"/>
                <a:cs typeface="Proxima Nova"/>
                <a:sym typeface="Proxima Nova"/>
              </a:rPr>
              <a:t>Attention to previous word</a:t>
            </a:r>
            <a:endParaRPr sz="2000">
              <a:latin typeface="Proxima Nova"/>
              <a:ea typeface="Proxima Nova"/>
              <a:cs typeface="Proxima Nova"/>
              <a:sym typeface="Proxima Nova"/>
            </a:endParaRPr>
          </a:p>
        </p:txBody>
      </p:sp>
      <p:pic>
        <p:nvPicPr>
          <p:cNvPr id="261" name="Google Shape;261;p40"/>
          <p:cNvPicPr preferRelativeResize="0"/>
          <p:nvPr/>
        </p:nvPicPr>
        <p:blipFill>
          <a:blip r:embed="rId3">
            <a:alphaModFix/>
          </a:blip>
          <a:stretch>
            <a:fillRect/>
          </a:stretch>
        </p:blipFill>
        <p:spPr>
          <a:xfrm>
            <a:off x="1012063" y="569288"/>
            <a:ext cx="7119880" cy="4004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1"/>
          <p:cNvSpPr txBox="1"/>
          <p:nvPr/>
        </p:nvSpPr>
        <p:spPr>
          <a:xfrm>
            <a:off x="168550" y="141150"/>
            <a:ext cx="4722000" cy="61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400">
                <a:latin typeface="Proxima Nova"/>
                <a:ea typeface="Proxima Nova"/>
                <a:cs typeface="Proxima Nova"/>
                <a:sym typeface="Proxima Nova"/>
              </a:rPr>
              <a:t>The transformer architecture</a:t>
            </a:r>
            <a:endParaRPr b="1" sz="2400">
              <a:latin typeface="Proxima Nova"/>
              <a:ea typeface="Proxima Nova"/>
              <a:cs typeface="Proxima Nova"/>
              <a:sym typeface="Proxima Nova"/>
            </a:endParaRPr>
          </a:p>
        </p:txBody>
      </p:sp>
      <p:sp>
        <p:nvSpPr>
          <p:cNvPr id="267" name="Google Shape;267;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8" name="Google Shape;268;p41"/>
          <p:cNvSpPr txBox="1"/>
          <p:nvPr/>
        </p:nvSpPr>
        <p:spPr>
          <a:xfrm>
            <a:off x="2288400" y="4527350"/>
            <a:ext cx="4567200" cy="45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Proxima Nova"/>
                <a:ea typeface="Proxima Nova"/>
                <a:cs typeface="Proxima Nova"/>
                <a:sym typeface="Proxima Nova"/>
              </a:rPr>
              <a:t>Attention to related words</a:t>
            </a:r>
            <a:endParaRPr sz="2000">
              <a:latin typeface="Proxima Nova"/>
              <a:ea typeface="Proxima Nova"/>
              <a:cs typeface="Proxima Nova"/>
              <a:sym typeface="Proxima Nova"/>
            </a:endParaRPr>
          </a:p>
        </p:txBody>
      </p:sp>
      <p:pic>
        <p:nvPicPr>
          <p:cNvPr id="269" name="Google Shape;269;p41"/>
          <p:cNvPicPr preferRelativeResize="0"/>
          <p:nvPr/>
        </p:nvPicPr>
        <p:blipFill>
          <a:blip r:embed="rId3">
            <a:alphaModFix/>
          </a:blip>
          <a:stretch>
            <a:fillRect/>
          </a:stretch>
        </p:blipFill>
        <p:spPr>
          <a:xfrm>
            <a:off x="987063" y="555225"/>
            <a:ext cx="7169880" cy="4033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2"/>
          <p:cNvSpPr txBox="1"/>
          <p:nvPr/>
        </p:nvSpPr>
        <p:spPr>
          <a:xfrm>
            <a:off x="168550" y="141150"/>
            <a:ext cx="4722000" cy="61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400">
                <a:latin typeface="Proxima Nova"/>
                <a:ea typeface="Proxima Nova"/>
                <a:cs typeface="Proxima Nova"/>
                <a:sym typeface="Proxima Nova"/>
              </a:rPr>
              <a:t>Unsupervised pre-training</a:t>
            </a:r>
            <a:endParaRPr b="1" sz="2400">
              <a:latin typeface="Proxima Nova"/>
              <a:ea typeface="Proxima Nova"/>
              <a:cs typeface="Proxima Nova"/>
              <a:sym typeface="Proxima Nova"/>
            </a:endParaRPr>
          </a:p>
        </p:txBody>
      </p:sp>
      <p:sp>
        <p:nvSpPr>
          <p:cNvPr id="275" name="Google Shape;275;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6" name="Google Shape;276;p42"/>
          <p:cNvSpPr txBox="1"/>
          <p:nvPr/>
        </p:nvSpPr>
        <p:spPr>
          <a:xfrm>
            <a:off x="168550" y="758850"/>
            <a:ext cx="8713200" cy="248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Its weights are learned in advance through two unsupervised tasks:</a:t>
            </a:r>
            <a:endParaRPr sz="2400">
              <a:latin typeface="Proxima Nova"/>
              <a:ea typeface="Proxima Nova"/>
              <a:cs typeface="Proxima Nova"/>
              <a:sym typeface="Proxima Nova"/>
            </a:endParaRPr>
          </a:p>
          <a:p>
            <a:pPr indent="-381000" lvl="0" marL="457200" rtl="0" algn="l">
              <a:spcBef>
                <a:spcPts val="0"/>
              </a:spcBef>
              <a:spcAft>
                <a:spcPts val="0"/>
              </a:spcAft>
              <a:buSzPts val="2400"/>
              <a:buFont typeface="Proxima Nova"/>
              <a:buChar char="●"/>
            </a:pPr>
            <a:r>
              <a:rPr lang="en" sz="2400">
                <a:latin typeface="Proxima Nova"/>
                <a:ea typeface="Proxima Nova"/>
                <a:cs typeface="Proxima Nova"/>
                <a:sym typeface="Proxima Nova"/>
              </a:rPr>
              <a:t>Predicting a missing word given the left and right context.</a:t>
            </a:r>
            <a:endParaRPr sz="2400">
              <a:latin typeface="Proxima Nova"/>
              <a:ea typeface="Proxima Nova"/>
              <a:cs typeface="Proxima Nova"/>
              <a:sym typeface="Proxima Nova"/>
            </a:endParaRPr>
          </a:p>
          <a:p>
            <a:pPr indent="-381000" lvl="0" marL="457200" rtl="0" algn="l">
              <a:spcBef>
                <a:spcPts val="0"/>
              </a:spcBef>
              <a:spcAft>
                <a:spcPts val="0"/>
              </a:spcAft>
              <a:buSzPts val="2400"/>
              <a:buFont typeface="Proxima Nova"/>
              <a:buChar char="●"/>
            </a:pPr>
            <a:r>
              <a:rPr lang="en" sz="2400">
                <a:latin typeface="Proxima Nova"/>
                <a:ea typeface="Proxima Nova"/>
                <a:cs typeface="Proxima Nova"/>
                <a:sym typeface="Proxima Nova"/>
              </a:rPr>
              <a:t>Predicting whether one sentence follows another.</a:t>
            </a:r>
            <a:endParaRPr sz="2400">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2" name="Google Shape;282;p43"/>
          <p:cNvPicPr preferRelativeResize="0"/>
          <p:nvPr/>
        </p:nvPicPr>
        <p:blipFill>
          <a:blip r:embed="rId3">
            <a:alphaModFix/>
          </a:blip>
          <a:stretch>
            <a:fillRect/>
          </a:stretch>
        </p:blipFill>
        <p:spPr>
          <a:xfrm>
            <a:off x="1307450" y="311675"/>
            <a:ext cx="6529101" cy="4520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88" name="Google Shape;288;p44"/>
          <p:cNvGraphicFramePr/>
          <p:nvPr/>
        </p:nvGraphicFramePr>
        <p:xfrm>
          <a:off x="952500" y="1974325"/>
          <a:ext cx="3000000" cy="3000000"/>
        </p:xfrm>
        <a:graphic>
          <a:graphicData uri="http://schemas.openxmlformats.org/drawingml/2006/table">
            <a:tbl>
              <a:tblPr>
                <a:noFill/>
                <a:tableStyleId>{D772083C-9B52-42FA-B6BD-C8DE558D79B2}</a:tableStyleId>
              </a:tblPr>
              <a:tblGrid>
                <a:gridCol w="1653925"/>
                <a:gridCol w="1653925"/>
                <a:gridCol w="1653925"/>
                <a:gridCol w="1653925"/>
              </a:tblGrid>
              <a:tr h="6649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sz="1600">
                          <a:solidFill>
                            <a:schemeClr val="accent1"/>
                          </a:solidFill>
                          <a:highlight>
                            <a:srgbClr val="FFFFFF"/>
                          </a:highlight>
                          <a:latin typeface="Courier New"/>
                          <a:ea typeface="Courier New"/>
                          <a:cs typeface="Courier New"/>
                          <a:sym typeface="Courier New"/>
                        </a:rPr>
                        <a:t>precision</a:t>
                      </a:r>
                      <a:endParaRPr b="1" sz="16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lang="en" sz="1600">
                          <a:solidFill>
                            <a:schemeClr val="accent1"/>
                          </a:solidFill>
                          <a:highlight>
                            <a:srgbClr val="FFFFFF"/>
                          </a:highlight>
                          <a:latin typeface="Courier New"/>
                          <a:ea typeface="Courier New"/>
                          <a:cs typeface="Courier New"/>
                          <a:sym typeface="Courier New"/>
                        </a:rPr>
                        <a:t>recall</a:t>
                      </a:r>
                      <a:endParaRPr b="1" sz="16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lang="en" sz="1600">
                          <a:latin typeface="Courier New"/>
                          <a:ea typeface="Courier New"/>
                          <a:cs typeface="Courier New"/>
                          <a:sym typeface="Courier New"/>
                        </a:rPr>
                        <a:t>support</a:t>
                      </a:r>
                      <a:endParaRPr b="1" sz="1600">
                        <a:latin typeface="Courier New"/>
                        <a:ea typeface="Courier New"/>
                        <a:cs typeface="Courier New"/>
                        <a:sym typeface="Courier New"/>
                      </a:endParaRPr>
                    </a:p>
                  </a:txBody>
                  <a:tcPr marT="91425" marB="91425" marR="91425" marL="91425"/>
                </a:tc>
              </a:tr>
              <a:tr h="664975">
                <a:tc>
                  <a:txBody>
                    <a:bodyPr/>
                    <a:lstStyle/>
                    <a:p>
                      <a:pPr indent="0" lvl="0" marL="0" rtl="0" algn="l">
                        <a:spcBef>
                          <a:spcPts val="0"/>
                        </a:spcBef>
                        <a:spcAft>
                          <a:spcPts val="0"/>
                        </a:spcAft>
                        <a:buNone/>
                      </a:pPr>
                      <a:r>
                        <a:rPr b="1" lang="en" sz="1600">
                          <a:solidFill>
                            <a:schemeClr val="accent1"/>
                          </a:solidFill>
                          <a:highlight>
                            <a:srgbClr val="FFFFFF"/>
                          </a:highlight>
                          <a:latin typeface="Courier New"/>
                          <a:ea typeface="Courier New"/>
                          <a:cs typeface="Courier New"/>
                          <a:sym typeface="Courier New"/>
                        </a:rPr>
                        <a:t>negative</a:t>
                      </a:r>
                      <a:endParaRPr b="1" sz="16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lang="en" sz="1600">
                          <a:solidFill>
                            <a:schemeClr val="accent1"/>
                          </a:solidFill>
                          <a:highlight>
                            <a:srgbClr val="FFFFFF"/>
                          </a:highlight>
                          <a:latin typeface="Courier New"/>
                          <a:ea typeface="Courier New"/>
                          <a:cs typeface="Courier New"/>
                          <a:sym typeface="Courier New"/>
                        </a:rPr>
                        <a:t>0.91</a:t>
                      </a:r>
                      <a:endParaRPr b="1" sz="16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lang="en" sz="1600">
                          <a:solidFill>
                            <a:schemeClr val="accent1"/>
                          </a:solidFill>
                          <a:highlight>
                            <a:srgbClr val="FFFFFF"/>
                          </a:highlight>
                          <a:latin typeface="Courier New"/>
                          <a:ea typeface="Courier New"/>
                          <a:cs typeface="Courier New"/>
                          <a:sym typeface="Courier New"/>
                        </a:rPr>
                        <a:t>0.87</a:t>
                      </a:r>
                      <a:endParaRPr sz="16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lang="en" sz="1600">
                          <a:solidFill>
                            <a:schemeClr val="accent1"/>
                          </a:solidFill>
                          <a:highlight>
                            <a:srgbClr val="FFFFFF"/>
                          </a:highlight>
                          <a:latin typeface="Courier New"/>
                          <a:ea typeface="Courier New"/>
                          <a:cs typeface="Courier New"/>
                          <a:sym typeface="Courier New"/>
                        </a:rPr>
                        <a:t>758</a:t>
                      </a:r>
                      <a:endParaRPr b="1" sz="1600">
                        <a:latin typeface="Courier New"/>
                        <a:ea typeface="Courier New"/>
                        <a:cs typeface="Courier New"/>
                        <a:sym typeface="Courier New"/>
                      </a:endParaRPr>
                    </a:p>
                  </a:txBody>
                  <a:tcPr marT="91425" marB="91425" marR="91425" marL="91425"/>
                </a:tc>
              </a:tr>
              <a:tr h="664975">
                <a:tc>
                  <a:txBody>
                    <a:bodyPr/>
                    <a:lstStyle/>
                    <a:p>
                      <a:pPr indent="0" lvl="0" marL="0" rtl="0" algn="l">
                        <a:spcBef>
                          <a:spcPts val="0"/>
                        </a:spcBef>
                        <a:spcAft>
                          <a:spcPts val="0"/>
                        </a:spcAft>
                        <a:buNone/>
                      </a:pPr>
                      <a:r>
                        <a:rPr b="1" lang="en" sz="1600">
                          <a:solidFill>
                            <a:schemeClr val="accent1"/>
                          </a:solidFill>
                          <a:highlight>
                            <a:srgbClr val="FFFFFF"/>
                          </a:highlight>
                          <a:latin typeface="Courier New"/>
                          <a:ea typeface="Courier New"/>
                          <a:cs typeface="Courier New"/>
                          <a:sym typeface="Courier New"/>
                        </a:rPr>
                        <a:t>positive</a:t>
                      </a:r>
                      <a:endParaRPr b="1" sz="16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lang="en" sz="1600">
                          <a:solidFill>
                            <a:schemeClr val="accent1"/>
                          </a:solidFill>
                          <a:highlight>
                            <a:srgbClr val="FFFFFF"/>
                          </a:highlight>
                          <a:latin typeface="Courier New"/>
                          <a:ea typeface="Courier New"/>
                          <a:cs typeface="Courier New"/>
                          <a:sym typeface="Courier New"/>
                        </a:rPr>
                        <a:t>0.88</a:t>
                      </a:r>
                      <a:endParaRPr sz="16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lang="en" sz="1600">
                          <a:solidFill>
                            <a:schemeClr val="accent1"/>
                          </a:solidFill>
                          <a:highlight>
                            <a:srgbClr val="FFFFFF"/>
                          </a:highlight>
                          <a:latin typeface="Courier New"/>
                          <a:ea typeface="Courier New"/>
                          <a:cs typeface="Courier New"/>
                          <a:sym typeface="Courier New"/>
                        </a:rPr>
                        <a:t>0.92</a:t>
                      </a:r>
                      <a:endParaRPr sz="16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lang="en" sz="1600">
                          <a:solidFill>
                            <a:schemeClr val="accent1"/>
                          </a:solidFill>
                          <a:highlight>
                            <a:srgbClr val="FFFFFF"/>
                          </a:highlight>
                          <a:latin typeface="Courier New"/>
                          <a:ea typeface="Courier New"/>
                          <a:cs typeface="Courier New"/>
                          <a:sym typeface="Courier New"/>
                        </a:rPr>
                        <a:t>794</a:t>
                      </a:r>
                      <a:endParaRPr sz="1600">
                        <a:latin typeface="Courier New"/>
                        <a:ea typeface="Courier New"/>
                        <a:cs typeface="Courier New"/>
                        <a:sym typeface="Courier New"/>
                      </a:endParaRPr>
                    </a:p>
                  </a:txBody>
                  <a:tcPr marT="91425" marB="91425" marR="91425" marL="91425"/>
                </a:tc>
              </a:tr>
            </a:tbl>
          </a:graphicData>
        </a:graphic>
      </p:graphicFrame>
      <p:sp>
        <p:nvSpPr>
          <p:cNvPr id="289" name="Google Shape;289;p44"/>
          <p:cNvSpPr txBox="1"/>
          <p:nvPr>
            <p:ph idx="1" type="body"/>
          </p:nvPr>
        </p:nvSpPr>
        <p:spPr>
          <a:xfrm>
            <a:off x="876300" y="214400"/>
            <a:ext cx="2690700" cy="56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latin typeface="Proxima Nova"/>
                <a:ea typeface="Proxima Nova"/>
                <a:cs typeface="Proxima Nova"/>
                <a:sym typeface="Proxima Nova"/>
              </a:rPr>
              <a:t>Accuracy</a:t>
            </a:r>
            <a:endParaRPr b="1" sz="2400">
              <a:latin typeface="Proxima Nova"/>
              <a:ea typeface="Proxima Nova"/>
              <a:cs typeface="Proxima Nova"/>
              <a:sym typeface="Proxima Nova"/>
            </a:endParaRPr>
          </a:p>
        </p:txBody>
      </p:sp>
      <p:sp>
        <p:nvSpPr>
          <p:cNvPr id="290" name="Google Shape;290;p44"/>
          <p:cNvSpPr txBox="1"/>
          <p:nvPr/>
        </p:nvSpPr>
        <p:spPr>
          <a:xfrm>
            <a:off x="876300" y="1181125"/>
            <a:ext cx="21006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1"/>
                </a:solidFill>
                <a:highlight>
                  <a:srgbClr val="FFFFFF"/>
                </a:highlight>
                <a:latin typeface="Proxima Nova"/>
                <a:ea typeface="Proxima Nova"/>
                <a:cs typeface="Proxima Nova"/>
                <a:sym typeface="Proxima Nova"/>
              </a:rPr>
              <a:t>89.43%</a:t>
            </a:r>
            <a:endParaRPr sz="240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6" name="Shape 86"/>
        <p:cNvGrpSpPr/>
        <p:nvPr/>
      </p:nvGrpSpPr>
      <p:grpSpPr>
        <a:xfrm>
          <a:off x="0" y="0"/>
          <a:ext cx="0" cy="0"/>
          <a:chOff x="0" y="0"/>
          <a:chExt cx="0" cy="0"/>
        </a:xfrm>
      </p:grpSpPr>
      <p:sp>
        <p:nvSpPr>
          <p:cNvPr id="87" name="Google Shape;87;p18"/>
          <p:cNvSpPr/>
          <p:nvPr/>
        </p:nvSpPr>
        <p:spPr>
          <a:xfrm>
            <a:off x="0" y="0"/>
            <a:ext cx="394200" cy="5143500"/>
          </a:xfrm>
          <a:prstGeom prst="rect">
            <a:avLst/>
          </a:prstGeom>
          <a:solidFill>
            <a:srgbClr val="6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txBox="1"/>
          <p:nvPr>
            <p:ph idx="4294967295" type="ctrTitle"/>
          </p:nvPr>
        </p:nvSpPr>
        <p:spPr>
          <a:xfrm>
            <a:off x="1090850" y="1317227"/>
            <a:ext cx="7772400" cy="1397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Montserrat"/>
              <a:buNone/>
            </a:pPr>
            <a:r>
              <a:rPr lang="en">
                <a:solidFill>
                  <a:srgbClr val="221F1F"/>
                </a:solidFill>
                <a:latin typeface="Proxima Nova"/>
                <a:ea typeface="Proxima Nova"/>
                <a:cs typeface="Proxima Nova"/>
                <a:sym typeface="Proxima Nova"/>
              </a:rPr>
              <a:t>Dealing with class </a:t>
            </a:r>
            <a:r>
              <a:rPr lang="en">
                <a:solidFill>
                  <a:srgbClr val="221F1F"/>
                </a:solidFill>
                <a:latin typeface="Proxima Nova"/>
                <a:ea typeface="Proxima Nova"/>
                <a:cs typeface="Proxima Nova"/>
                <a:sym typeface="Proxima Nova"/>
              </a:rPr>
              <a:t>imbalanced problem</a:t>
            </a:r>
            <a:endParaRPr sz="4200">
              <a:solidFill>
                <a:srgbClr val="221F1F"/>
              </a:solidFill>
              <a:latin typeface="Proxima Nova"/>
              <a:ea typeface="Proxima Nova"/>
              <a:cs typeface="Proxima Nova"/>
              <a:sym typeface="Proxima Nova"/>
            </a:endParaRPr>
          </a:p>
        </p:txBody>
      </p:sp>
      <p:sp>
        <p:nvSpPr>
          <p:cNvPr id="89" name="Google Shape;89;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94" name="Shape 294"/>
        <p:cNvGrpSpPr/>
        <p:nvPr/>
      </p:nvGrpSpPr>
      <p:grpSpPr>
        <a:xfrm>
          <a:off x="0" y="0"/>
          <a:ext cx="0" cy="0"/>
          <a:chOff x="0" y="0"/>
          <a:chExt cx="0" cy="0"/>
        </a:xfrm>
      </p:grpSpPr>
      <p:sp>
        <p:nvSpPr>
          <p:cNvPr id="295" name="Google Shape;295;p45"/>
          <p:cNvSpPr/>
          <p:nvPr/>
        </p:nvSpPr>
        <p:spPr>
          <a:xfrm>
            <a:off x="0" y="0"/>
            <a:ext cx="394200" cy="5143500"/>
          </a:xfrm>
          <a:prstGeom prst="rect">
            <a:avLst/>
          </a:prstGeom>
          <a:solidFill>
            <a:srgbClr val="6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5"/>
          <p:cNvSpPr txBox="1"/>
          <p:nvPr>
            <p:ph idx="4294967295" type="ctrTitle"/>
          </p:nvPr>
        </p:nvSpPr>
        <p:spPr>
          <a:xfrm>
            <a:off x="685800" y="478050"/>
            <a:ext cx="7772400" cy="3155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Montserrat"/>
              <a:buNone/>
            </a:pPr>
            <a:r>
              <a:rPr lang="en" sz="3000">
                <a:solidFill>
                  <a:srgbClr val="221F1F"/>
                </a:solidFill>
                <a:latin typeface="Proxima Nova"/>
                <a:ea typeface="Proxima Nova"/>
                <a:cs typeface="Proxima Nova"/>
                <a:sym typeface="Proxima Nova"/>
              </a:rPr>
              <a:t>References:</a:t>
            </a:r>
            <a:endParaRPr sz="3000">
              <a:solidFill>
                <a:srgbClr val="221F1F"/>
              </a:solidFill>
              <a:latin typeface="Proxima Nova"/>
              <a:ea typeface="Proxima Nova"/>
              <a:cs typeface="Proxima Nova"/>
              <a:sym typeface="Proxima Nova"/>
            </a:endParaRPr>
          </a:p>
          <a:p>
            <a:pPr indent="-381000" lvl="0" marL="457200" marR="0" rtl="0" algn="l">
              <a:lnSpc>
                <a:spcPct val="100000"/>
              </a:lnSpc>
              <a:spcBef>
                <a:spcPts val="0"/>
              </a:spcBef>
              <a:spcAft>
                <a:spcPts val="0"/>
              </a:spcAft>
              <a:buClr>
                <a:srgbClr val="221F1F"/>
              </a:buClr>
              <a:buSzPts val="2400"/>
              <a:buFont typeface="Proxima Nova"/>
              <a:buChar char="●"/>
            </a:pPr>
            <a:r>
              <a:rPr b="0" lang="en" sz="2400" u="sng">
                <a:solidFill>
                  <a:schemeClr val="hlink"/>
                </a:solidFill>
                <a:latin typeface="Proxima Nova"/>
                <a:ea typeface="Proxima Nova"/>
                <a:cs typeface="Proxima Nova"/>
                <a:sym typeface="Proxima Nova"/>
                <a:hlinkClick r:id="rId3"/>
              </a:rPr>
              <a:t>FastText: Docs and Resources</a:t>
            </a:r>
            <a:endParaRPr b="0" sz="2400">
              <a:solidFill>
                <a:srgbClr val="221F1F"/>
              </a:solidFill>
              <a:latin typeface="Proxima Nova"/>
              <a:ea typeface="Proxima Nova"/>
              <a:cs typeface="Proxima Nova"/>
              <a:sym typeface="Proxima Nova"/>
            </a:endParaRPr>
          </a:p>
          <a:p>
            <a:pPr indent="-381000" lvl="0" marL="457200" marR="0" rtl="0" algn="l">
              <a:lnSpc>
                <a:spcPct val="100000"/>
              </a:lnSpc>
              <a:spcBef>
                <a:spcPts val="0"/>
              </a:spcBef>
              <a:spcAft>
                <a:spcPts val="0"/>
              </a:spcAft>
              <a:buClr>
                <a:srgbClr val="221F1F"/>
              </a:buClr>
              <a:buSzPts val="2400"/>
              <a:buFont typeface="Proxima Nova"/>
              <a:buChar char="●"/>
            </a:pPr>
            <a:r>
              <a:rPr b="0" lang="en" sz="2400" u="sng">
                <a:solidFill>
                  <a:schemeClr val="hlink"/>
                </a:solidFill>
                <a:latin typeface="Proxima Nova"/>
                <a:ea typeface="Proxima Nova"/>
                <a:cs typeface="Proxima Nova"/>
                <a:sym typeface="Proxima Nova"/>
                <a:hlinkClick r:id="rId4"/>
              </a:rPr>
              <a:t>b</a:t>
            </a:r>
            <a:r>
              <a:rPr b="0" lang="en" sz="2400" u="sng">
                <a:solidFill>
                  <a:schemeClr val="hlink"/>
                </a:solidFill>
                <a:latin typeface="Proxima Nova"/>
                <a:ea typeface="Proxima Nova"/>
                <a:cs typeface="Proxima Nova"/>
                <a:sym typeface="Proxima Nova"/>
                <a:hlinkClick r:id="rId5"/>
              </a:rPr>
              <a:t>ert -sklearn</a:t>
            </a:r>
            <a:endParaRPr b="0" sz="2400">
              <a:solidFill>
                <a:srgbClr val="221F1F"/>
              </a:solidFill>
              <a:latin typeface="Proxima Nova"/>
              <a:ea typeface="Proxima Nova"/>
              <a:cs typeface="Proxima Nova"/>
              <a:sym typeface="Proxima Nova"/>
            </a:endParaRPr>
          </a:p>
          <a:p>
            <a:pPr indent="-381000" lvl="0" marL="457200" marR="0" rtl="0" algn="l">
              <a:lnSpc>
                <a:spcPct val="100000"/>
              </a:lnSpc>
              <a:spcBef>
                <a:spcPts val="0"/>
              </a:spcBef>
              <a:spcAft>
                <a:spcPts val="0"/>
              </a:spcAft>
              <a:buClr>
                <a:srgbClr val="221F1F"/>
              </a:buClr>
              <a:buSzPts val="2400"/>
              <a:buFont typeface="Proxima Nova"/>
              <a:buChar char="●"/>
            </a:pPr>
            <a:r>
              <a:rPr b="0" lang="en" sz="2400" u="sng">
                <a:solidFill>
                  <a:schemeClr val="hlink"/>
                </a:solidFill>
                <a:latin typeface="Proxima Nova"/>
                <a:ea typeface="Proxima Nova"/>
                <a:cs typeface="Proxima Nova"/>
                <a:sym typeface="Proxima Nova"/>
                <a:hlinkClick r:id="rId6"/>
              </a:rPr>
              <a:t>Methods to deal with class imbalanced problem</a:t>
            </a:r>
            <a:r>
              <a:rPr b="0" lang="en" sz="2400">
                <a:solidFill>
                  <a:srgbClr val="221F1F"/>
                </a:solidFill>
                <a:latin typeface="Proxima Nova"/>
                <a:ea typeface="Proxima Nova"/>
                <a:cs typeface="Proxima Nova"/>
                <a:sym typeface="Proxima Nova"/>
              </a:rPr>
              <a:t> </a:t>
            </a:r>
            <a:endParaRPr b="0" sz="2400">
              <a:solidFill>
                <a:srgbClr val="221F1F"/>
              </a:solidFill>
              <a:latin typeface="Proxima Nova"/>
              <a:ea typeface="Proxima Nova"/>
              <a:cs typeface="Proxima Nova"/>
              <a:sym typeface="Proxima Nova"/>
            </a:endParaRPr>
          </a:p>
          <a:p>
            <a:pPr indent="-381000" lvl="0" marL="457200" marR="0" rtl="0" algn="l">
              <a:lnSpc>
                <a:spcPct val="100000"/>
              </a:lnSpc>
              <a:spcBef>
                <a:spcPts val="0"/>
              </a:spcBef>
              <a:spcAft>
                <a:spcPts val="0"/>
              </a:spcAft>
              <a:buClr>
                <a:srgbClr val="221F1F"/>
              </a:buClr>
              <a:buSzPts val="2400"/>
              <a:buFont typeface="Proxima Nova"/>
              <a:buChar char="●"/>
            </a:pPr>
            <a:r>
              <a:rPr b="0" lang="en" sz="2400" u="sng">
                <a:solidFill>
                  <a:schemeClr val="hlink"/>
                </a:solidFill>
                <a:latin typeface="Proxima Nova"/>
                <a:ea typeface="Proxima Nova"/>
                <a:cs typeface="Proxima Nova"/>
                <a:sym typeface="Proxima Nova"/>
                <a:hlinkClick r:id="rId7"/>
              </a:rPr>
              <a:t>Python for NLP: Movie Sentiment Analysis using Deep Learning in Keras</a:t>
            </a:r>
            <a:endParaRPr b="0" sz="2400">
              <a:solidFill>
                <a:srgbClr val="221F1F"/>
              </a:solidFill>
              <a:latin typeface="Proxima Nova"/>
              <a:ea typeface="Proxima Nova"/>
              <a:cs typeface="Proxima Nova"/>
              <a:sym typeface="Proxima Nova"/>
            </a:endParaRPr>
          </a:p>
          <a:p>
            <a:pPr indent="-381000" lvl="0" marL="457200" marR="0" rtl="0" algn="l">
              <a:lnSpc>
                <a:spcPct val="100000"/>
              </a:lnSpc>
              <a:spcBef>
                <a:spcPts val="0"/>
              </a:spcBef>
              <a:spcAft>
                <a:spcPts val="0"/>
              </a:spcAft>
              <a:buClr>
                <a:srgbClr val="221F1F"/>
              </a:buClr>
              <a:buSzPts val="2400"/>
              <a:buFont typeface="Proxima Nova"/>
              <a:buChar char="●"/>
            </a:pPr>
            <a:r>
              <a:rPr b="0" lang="en" sz="2400" u="sng">
                <a:solidFill>
                  <a:schemeClr val="hlink"/>
                </a:solidFill>
                <a:latin typeface="Proxima Nova"/>
                <a:ea typeface="Proxima Nova"/>
                <a:cs typeface="Proxima Nova"/>
                <a:sym typeface="Proxima Nova"/>
                <a:hlinkClick r:id="rId8"/>
              </a:rPr>
              <a:t>Attention based LSTM</a:t>
            </a:r>
            <a:endParaRPr b="0" sz="2400">
              <a:solidFill>
                <a:srgbClr val="221F1F"/>
              </a:solidFill>
              <a:latin typeface="Proxima Nova"/>
              <a:ea typeface="Proxima Nova"/>
              <a:cs typeface="Proxima Nova"/>
              <a:sym typeface="Proxima Nova"/>
            </a:endParaRPr>
          </a:p>
          <a:p>
            <a:pPr indent="-381000" lvl="0" marL="457200" marR="0" rtl="0" algn="l">
              <a:lnSpc>
                <a:spcPct val="100000"/>
              </a:lnSpc>
              <a:spcBef>
                <a:spcPts val="0"/>
              </a:spcBef>
              <a:spcAft>
                <a:spcPts val="0"/>
              </a:spcAft>
              <a:buClr>
                <a:srgbClr val="221F1F"/>
              </a:buClr>
              <a:buSzPts val="2400"/>
              <a:buFont typeface="Proxima Nova"/>
              <a:buChar char="●"/>
            </a:pPr>
            <a:r>
              <a:rPr b="0" lang="en" sz="2400" u="sng">
                <a:solidFill>
                  <a:schemeClr val="hlink"/>
                </a:solidFill>
                <a:latin typeface="Proxima Nova"/>
                <a:ea typeface="Proxima Nova"/>
                <a:cs typeface="Proxima Nova"/>
                <a:sym typeface="Proxima Nova"/>
                <a:hlinkClick r:id="rId9"/>
              </a:rPr>
              <a:t>Keras Documentation</a:t>
            </a:r>
            <a:endParaRPr b="0" sz="2400">
              <a:solidFill>
                <a:srgbClr val="221F1F"/>
              </a:solidFill>
              <a:latin typeface="Proxima Nova"/>
              <a:ea typeface="Proxima Nova"/>
              <a:cs typeface="Proxima Nova"/>
              <a:sym typeface="Proxima Nova"/>
            </a:endParaRPr>
          </a:p>
        </p:txBody>
      </p:sp>
      <p:sp>
        <p:nvSpPr>
          <p:cNvPr id="297" name="Google Shape;297;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6"/>
          <p:cNvSpPr txBox="1"/>
          <p:nvPr>
            <p:ph type="ctrTitle"/>
          </p:nvPr>
        </p:nvSpPr>
        <p:spPr>
          <a:xfrm>
            <a:off x="3829725" y="419100"/>
            <a:ext cx="3942900" cy="3495000"/>
          </a:xfrm>
          <a:prstGeom prst="rect">
            <a:avLst/>
          </a:prstGeom>
        </p:spPr>
        <p:txBody>
          <a:bodyPr anchorCtr="0" anchor="ctr" bIns="91425" lIns="91425" spcFirstLastPara="1" rIns="91425" wrap="square" tIns="91425">
            <a:noAutofit/>
          </a:bodyPr>
          <a:lstStyle/>
          <a:p>
            <a:pPr indent="0" lvl="0" marL="0" marR="0" rtl="0" algn="l">
              <a:spcBef>
                <a:spcPts val="0"/>
              </a:spcBef>
              <a:spcAft>
                <a:spcPts val="0"/>
              </a:spcAft>
              <a:buNone/>
            </a:pPr>
            <a:r>
              <a:t/>
            </a:r>
            <a:endParaRPr>
              <a:latin typeface="Proxima Nova"/>
              <a:ea typeface="Proxima Nova"/>
              <a:cs typeface="Proxima Nova"/>
              <a:sym typeface="Proxima Nova"/>
            </a:endParaRPr>
          </a:p>
          <a:p>
            <a:pPr indent="0" lvl="0" marL="0" marR="0" rtl="0" algn="l">
              <a:spcBef>
                <a:spcPts val="0"/>
              </a:spcBef>
              <a:spcAft>
                <a:spcPts val="0"/>
              </a:spcAft>
              <a:buNone/>
            </a:pPr>
            <a:r>
              <a:t/>
            </a:r>
            <a:endParaRPr>
              <a:latin typeface="Proxima Nova"/>
              <a:ea typeface="Proxima Nova"/>
              <a:cs typeface="Proxima Nova"/>
              <a:sym typeface="Proxima Nova"/>
            </a:endParaRPr>
          </a:p>
          <a:p>
            <a:pPr indent="0" lvl="0" marL="0" marR="0" rtl="0" algn="l">
              <a:spcBef>
                <a:spcPts val="0"/>
              </a:spcBef>
              <a:spcAft>
                <a:spcPts val="0"/>
              </a:spcAft>
              <a:buNone/>
            </a:pPr>
            <a:r>
              <a:rPr lang="en" sz="3000">
                <a:latin typeface="Proxima Nova"/>
                <a:ea typeface="Proxima Nova"/>
                <a:cs typeface="Proxima Nova"/>
                <a:sym typeface="Proxima Nova"/>
              </a:rPr>
              <a:t>Thank you!</a:t>
            </a:r>
            <a:endParaRPr sz="3000">
              <a:latin typeface="Proxima Nova"/>
              <a:ea typeface="Proxima Nova"/>
              <a:cs typeface="Proxima Nova"/>
              <a:sym typeface="Proxima Nova"/>
            </a:endParaRPr>
          </a:p>
        </p:txBody>
      </p:sp>
      <p:sp>
        <p:nvSpPr>
          <p:cNvPr id="303" name="Google Shape;303;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3" name="Shape 93"/>
        <p:cNvGrpSpPr/>
        <p:nvPr/>
      </p:nvGrpSpPr>
      <p:grpSpPr>
        <a:xfrm>
          <a:off x="0" y="0"/>
          <a:ext cx="0" cy="0"/>
          <a:chOff x="0" y="0"/>
          <a:chExt cx="0" cy="0"/>
        </a:xfrm>
      </p:grpSpPr>
      <p:sp>
        <p:nvSpPr>
          <p:cNvPr id="94" name="Google Shape;94;p19"/>
          <p:cNvSpPr txBox="1"/>
          <p:nvPr/>
        </p:nvSpPr>
        <p:spPr>
          <a:xfrm>
            <a:off x="897125" y="341500"/>
            <a:ext cx="7459800" cy="74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200">
                <a:solidFill>
                  <a:srgbClr val="221F1F"/>
                </a:solidFill>
                <a:latin typeface="Proxima Nova"/>
                <a:ea typeface="Proxima Nova"/>
                <a:cs typeface="Proxima Nova"/>
                <a:sym typeface="Proxima Nova"/>
              </a:rPr>
              <a:t>Original data</a:t>
            </a:r>
            <a:endParaRPr/>
          </a:p>
        </p:txBody>
      </p:sp>
      <p:pic>
        <p:nvPicPr>
          <p:cNvPr id="95" name="Google Shape;95;p19" title="Points scored"/>
          <p:cNvPicPr preferRelativeResize="0"/>
          <p:nvPr/>
        </p:nvPicPr>
        <p:blipFill>
          <a:blip r:embed="rId3">
            <a:alphaModFix/>
          </a:blip>
          <a:stretch>
            <a:fillRect/>
          </a:stretch>
        </p:blipFill>
        <p:spPr>
          <a:xfrm>
            <a:off x="897125" y="1285650"/>
            <a:ext cx="6055899" cy="3744575"/>
          </a:xfrm>
          <a:prstGeom prst="rect">
            <a:avLst/>
          </a:prstGeom>
          <a:noFill/>
          <a:ln>
            <a:noFill/>
          </a:ln>
        </p:spPr>
      </p:pic>
      <p:sp>
        <p:nvSpPr>
          <p:cNvPr id="96" name="Google Shape;96;p19"/>
          <p:cNvSpPr txBox="1"/>
          <p:nvPr/>
        </p:nvSpPr>
        <p:spPr>
          <a:xfrm>
            <a:off x="991500" y="2177700"/>
            <a:ext cx="1177500" cy="4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21F1F"/>
                </a:solidFill>
                <a:latin typeface="Proxima Nova"/>
                <a:ea typeface="Proxima Nova"/>
                <a:cs typeface="Proxima Nova"/>
                <a:sym typeface="Proxima Nova"/>
              </a:rPr>
              <a:t>2934</a:t>
            </a:r>
            <a:endParaRPr sz="2400">
              <a:solidFill>
                <a:srgbClr val="221F1F"/>
              </a:solidFill>
              <a:latin typeface="Proxima Nova"/>
              <a:ea typeface="Proxima Nova"/>
              <a:cs typeface="Proxima Nova"/>
              <a:sym typeface="Proxima Nova"/>
            </a:endParaRPr>
          </a:p>
        </p:txBody>
      </p:sp>
      <p:sp>
        <p:nvSpPr>
          <p:cNvPr id="97" name="Google Shape;97;p19"/>
          <p:cNvSpPr txBox="1"/>
          <p:nvPr/>
        </p:nvSpPr>
        <p:spPr>
          <a:xfrm>
            <a:off x="5837500" y="3596150"/>
            <a:ext cx="1177500" cy="4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21F1F"/>
                </a:solidFill>
                <a:latin typeface="Proxima Nova"/>
                <a:ea typeface="Proxima Nova"/>
                <a:cs typeface="Proxima Nova"/>
                <a:sym typeface="Proxima Nova"/>
              </a:rPr>
              <a:t>10082</a:t>
            </a:r>
            <a:endParaRPr sz="2400">
              <a:solidFill>
                <a:srgbClr val="221F1F"/>
              </a:solidFill>
              <a:latin typeface="Proxima Nova"/>
              <a:ea typeface="Proxima Nova"/>
              <a:cs typeface="Proxima Nova"/>
              <a:sym typeface="Proxima Nova"/>
            </a:endParaRPr>
          </a:p>
        </p:txBody>
      </p:sp>
      <p:sp>
        <p:nvSpPr>
          <p:cNvPr id="98" name="Google Shape;98;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2" name="Shape 102"/>
        <p:cNvGrpSpPr/>
        <p:nvPr/>
      </p:nvGrpSpPr>
      <p:grpSpPr>
        <a:xfrm>
          <a:off x="0" y="0"/>
          <a:ext cx="0" cy="0"/>
          <a:chOff x="0" y="0"/>
          <a:chExt cx="0" cy="0"/>
        </a:xfrm>
      </p:grpSpPr>
      <p:sp>
        <p:nvSpPr>
          <p:cNvPr id="103" name="Google Shape;103;p20"/>
          <p:cNvSpPr txBox="1"/>
          <p:nvPr/>
        </p:nvSpPr>
        <p:spPr>
          <a:xfrm>
            <a:off x="897125" y="341500"/>
            <a:ext cx="7459800" cy="74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200">
                <a:solidFill>
                  <a:srgbClr val="221F1F"/>
                </a:solidFill>
                <a:latin typeface="Proxima Nova"/>
                <a:ea typeface="Proxima Nova"/>
                <a:cs typeface="Proxima Nova"/>
                <a:sym typeface="Proxima Nova"/>
              </a:rPr>
              <a:t>Solutions</a:t>
            </a:r>
            <a:endParaRPr/>
          </a:p>
        </p:txBody>
      </p:sp>
      <p:sp>
        <p:nvSpPr>
          <p:cNvPr id="104" name="Google Shape;104;p20"/>
          <p:cNvSpPr txBox="1"/>
          <p:nvPr/>
        </p:nvSpPr>
        <p:spPr>
          <a:xfrm>
            <a:off x="897125" y="1090600"/>
            <a:ext cx="7008300" cy="3132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400">
                <a:solidFill>
                  <a:srgbClr val="221F1F"/>
                </a:solidFill>
                <a:latin typeface="Proxima Nova"/>
                <a:ea typeface="Proxima Nova"/>
                <a:cs typeface="Proxima Nova"/>
                <a:sym typeface="Proxima Nova"/>
              </a:rPr>
              <a:t>Downsampling positive class</a:t>
            </a:r>
            <a:endParaRPr sz="2400">
              <a:solidFill>
                <a:srgbClr val="221F1F"/>
              </a:solidFill>
              <a:latin typeface="Proxima Nova"/>
              <a:ea typeface="Proxima Nova"/>
              <a:cs typeface="Proxima Nova"/>
              <a:sym typeface="Proxima Nova"/>
            </a:endParaRPr>
          </a:p>
          <a:p>
            <a:pPr indent="0" lvl="0" marL="0" marR="0" rtl="0" algn="l">
              <a:lnSpc>
                <a:spcPct val="115000"/>
              </a:lnSpc>
              <a:spcBef>
                <a:spcPts val="0"/>
              </a:spcBef>
              <a:spcAft>
                <a:spcPts val="0"/>
              </a:spcAft>
              <a:buNone/>
            </a:pPr>
            <a:r>
              <a:rPr lang="en" sz="2400">
                <a:solidFill>
                  <a:srgbClr val="221F1F"/>
                </a:solidFill>
                <a:latin typeface="Proxima Nova"/>
                <a:ea typeface="Proxima Nova"/>
                <a:cs typeface="Proxima Nova"/>
                <a:sym typeface="Proxima Nova"/>
              </a:rPr>
              <a:t>Augmenting negative class:</a:t>
            </a:r>
            <a:endParaRPr sz="2400">
              <a:solidFill>
                <a:srgbClr val="221F1F"/>
              </a:solidFill>
              <a:latin typeface="Proxima Nova"/>
              <a:ea typeface="Proxima Nova"/>
              <a:cs typeface="Proxima Nova"/>
              <a:sym typeface="Proxima Nova"/>
            </a:endParaRPr>
          </a:p>
          <a:p>
            <a:pPr indent="-381000" lvl="0" marL="457200" marR="0" rtl="0" algn="l">
              <a:lnSpc>
                <a:spcPct val="115000"/>
              </a:lnSpc>
              <a:spcBef>
                <a:spcPts val="0"/>
              </a:spcBef>
              <a:spcAft>
                <a:spcPts val="0"/>
              </a:spcAft>
              <a:buClr>
                <a:srgbClr val="221F1F"/>
              </a:buClr>
              <a:buSzPts val="2400"/>
              <a:buFont typeface="Proxima Nova"/>
              <a:buChar char="●"/>
            </a:pPr>
            <a:r>
              <a:rPr lang="en" sz="2400">
                <a:solidFill>
                  <a:srgbClr val="221F1F"/>
                </a:solidFill>
                <a:latin typeface="Proxima Nova"/>
                <a:ea typeface="Proxima Nova"/>
                <a:cs typeface="Proxima Nova"/>
                <a:sym typeface="Proxima Nova"/>
              </a:rPr>
              <a:t>Translate to English then translate back to Vietnamese.</a:t>
            </a:r>
            <a:endParaRPr sz="2400">
              <a:solidFill>
                <a:srgbClr val="221F1F"/>
              </a:solidFill>
              <a:latin typeface="Proxima Nova"/>
              <a:ea typeface="Proxima Nova"/>
              <a:cs typeface="Proxima Nova"/>
              <a:sym typeface="Proxima Nova"/>
            </a:endParaRPr>
          </a:p>
          <a:p>
            <a:pPr indent="-381000" lvl="0" marL="457200" marR="0" rtl="0" algn="l">
              <a:lnSpc>
                <a:spcPct val="115000"/>
              </a:lnSpc>
              <a:spcBef>
                <a:spcPts val="0"/>
              </a:spcBef>
              <a:spcAft>
                <a:spcPts val="0"/>
              </a:spcAft>
              <a:buClr>
                <a:srgbClr val="221F1F"/>
              </a:buClr>
              <a:buSzPts val="2400"/>
              <a:buFont typeface="Proxima Nova"/>
              <a:buChar char="●"/>
            </a:pPr>
            <a:r>
              <a:rPr lang="en" sz="2400">
                <a:solidFill>
                  <a:srgbClr val="221F1F"/>
                </a:solidFill>
                <a:latin typeface="Proxima Nova"/>
                <a:ea typeface="Proxima Nova"/>
                <a:cs typeface="Proxima Nova"/>
                <a:sym typeface="Proxima Nova"/>
              </a:rPr>
              <a:t>Replace some words in a sentence with synonyms.</a:t>
            </a:r>
            <a:endParaRPr sz="2400">
              <a:solidFill>
                <a:srgbClr val="221F1F"/>
              </a:solidFill>
              <a:latin typeface="Proxima Nova"/>
              <a:ea typeface="Proxima Nova"/>
              <a:cs typeface="Proxima Nova"/>
              <a:sym typeface="Proxima Nova"/>
            </a:endParaRPr>
          </a:p>
        </p:txBody>
      </p:sp>
      <p:sp>
        <p:nvSpPr>
          <p:cNvPr id="105" name="Google Shape;105;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9" name="Shape 109"/>
        <p:cNvGrpSpPr/>
        <p:nvPr/>
      </p:nvGrpSpPr>
      <p:grpSpPr>
        <a:xfrm>
          <a:off x="0" y="0"/>
          <a:ext cx="0" cy="0"/>
          <a:chOff x="0" y="0"/>
          <a:chExt cx="0" cy="0"/>
        </a:xfrm>
      </p:grpSpPr>
      <p:sp>
        <p:nvSpPr>
          <p:cNvPr id="110" name="Google Shape;110;p21"/>
          <p:cNvSpPr txBox="1"/>
          <p:nvPr/>
        </p:nvSpPr>
        <p:spPr>
          <a:xfrm>
            <a:off x="897125" y="341500"/>
            <a:ext cx="7459800" cy="74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200">
                <a:solidFill>
                  <a:srgbClr val="221F1F"/>
                </a:solidFill>
                <a:latin typeface="Proxima Nova"/>
                <a:ea typeface="Proxima Nova"/>
                <a:cs typeface="Proxima Nova"/>
                <a:sym typeface="Proxima Nova"/>
              </a:rPr>
              <a:t>Solutions: </a:t>
            </a:r>
            <a:r>
              <a:rPr lang="en" sz="2400">
                <a:solidFill>
                  <a:srgbClr val="221F1F"/>
                </a:solidFill>
                <a:latin typeface="Proxima Nova"/>
                <a:ea typeface="Proxima Nova"/>
                <a:cs typeface="Proxima Nova"/>
                <a:sym typeface="Proxima Nova"/>
              </a:rPr>
              <a:t>Translate to English then translate back to Vietnamese.</a:t>
            </a:r>
            <a:endParaRPr/>
          </a:p>
        </p:txBody>
      </p:sp>
      <p:sp>
        <p:nvSpPr>
          <p:cNvPr id="111" name="Google Shape;111;p21"/>
          <p:cNvSpPr txBox="1"/>
          <p:nvPr/>
        </p:nvSpPr>
        <p:spPr>
          <a:xfrm>
            <a:off x="897125" y="1090600"/>
            <a:ext cx="7008300" cy="37977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221F1F"/>
              </a:buClr>
              <a:buSzPts val="2400"/>
              <a:buFont typeface="Proxima Nova"/>
              <a:buChar char="-"/>
            </a:pPr>
            <a:r>
              <a:rPr lang="en" sz="2400">
                <a:solidFill>
                  <a:srgbClr val="221F1F"/>
                </a:solidFill>
                <a:latin typeface="Proxima Nova"/>
                <a:ea typeface="Proxima Nova"/>
                <a:cs typeface="Proxima Nova"/>
                <a:sym typeface="Proxima Nova"/>
              </a:rPr>
              <a:t>Use googletrans API</a:t>
            </a:r>
            <a:endParaRPr sz="2400">
              <a:solidFill>
                <a:srgbClr val="221F1F"/>
              </a:solidFill>
              <a:latin typeface="Proxima Nova"/>
              <a:ea typeface="Proxima Nova"/>
              <a:cs typeface="Proxima Nova"/>
              <a:sym typeface="Proxima Nova"/>
            </a:endParaRPr>
          </a:p>
          <a:p>
            <a:pPr indent="-381000" lvl="0" marL="457200" marR="0" rtl="0" algn="l">
              <a:lnSpc>
                <a:spcPct val="115000"/>
              </a:lnSpc>
              <a:spcBef>
                <a:spcPts val="0"/>
              </a:spcBef>
              <a:spcAft>
                <a:spcPts val="0"/>
              </a:spcAft>
              <a:buClr>
                <a:srgbClr val="221F1F"/>
              </a:buClr>
              <a:buSzPts val="2400"/>
              <a:buFont typeface="Proxima Nova"/>
              <a:buChar char="-"/>
            </a:pPr>
            <a:r>
              <a:rPr lang="en" sz="2400">
                <a:solidFill>
                  <a:srgbClr val="221F1F"/>
                </a:solidFill>
                <a:latin typeface="Proxima Nova"/>
                <a:ea typeface="Proxima Nova"/>
                <a:cs typeface="Proxima Nova"/>
                <a:sym typeface="Proxima Nova"/>
              </a:rPr>
              <a:t>Some results:</a:t>
            </a:r>
            <a:endParaRPr sz="2400">
              <a:solidFill>
                <a:srgbClr val="221F1F"/>
              </a:solidFill>
              <a:latin typeface="Proxima Nova"/>
              <a:ea typeface="Proxima Nova"/>
              <a:cs typeface="Proxima Nova"/>
              <a:sym typeface="Proxima Nova"/>
            </a:endParaRPr>
          </a:p>
          <a:p>
            <a:pPr indent="0" lvl="0" marL="0" marR="0" rtl="0" algn="l">
              <a:lnSpc>
                <a:spcPct val="115000"/>
              </a:lnSpc>
              <a:spcBef>
                <a:spcPts val="0"/>
              </a:spcBef>
              <a:spcAft>
                <a:spcPts val="0"/>
              </a:spcAft>
              <a:buNone/>
            </a:pPr>
            <a:r>
              <a:t/>
            </a:r>
            <a:endParaRPr sz="2400">
              <a:solidFill>
                <a:srgbClr val="221F1F"/>
              </a:solidFill>
              <a:latin typeface="Proxima Nova"/>
              <a:ea typeface="Proxima Nova"/>
              <a:cs typeface="Proxima Nova"/>
              <a:sym typeface="Proxima Nova"/>
            </a:endParaRPr>
          </a:p>
          <a:p>
            <a:pPr indent="0" lvl="0" marL="0" marR="0" rtl="0" algn="l">
              <a:lnSpc>
                <a:spcPct val="115000"/>
              </a:lnSpc>
              <a:spcBef>
                <a:spcPts val="0"/>
              </a:spcBef>
              <a:spcAft>
                <a:spcPts val="0"/>
              </a:spcAft>
              <a:buNone/>
            </a:pPr>
            <a:r>
              <a:t/>
            </a:r>
            <a:endParaRPr sz="2400">
              <a:solidFill>
                <a:srgbClr val="221F1F"/>
              </a:solidFill>
              <a:latin typeface="Proxima Nova"/>
              <a:ea typeface="Proxima Nova"/>
              <a:cs typeface="Proxima Nova"/>
              <a:sym typeface="Proxima Nova"/>
            </a:endParaRPr>
          </a:p>
          <a:p>
            <a:pPr indent="0" lvl="0" marL="0" marR="0" rtl="0" algn="l">
              <a:lnSpc>
                <a:spcPct val="115000"/>
              </a:lnSpc>
              <a:spcBef>
                <a:spcPts val="0"/>
              </a:spcBef>
              <a:spcAft>
                <a:spcPts val="0"/>
              </a:spcAft>
              <a:buNone/>
            </a:pPr>
            <a:r>
              <a:t/>
            </a:r>
            <a:endParaRPr sz="2400">
              <a:solidFill>
                <a:srgbClr val="221F1F"/>
              </a:solidFill>
              <a:latin typeface="Proxima Nova"/>
              <a:ea typeface="Proxima Nova"/>
              <a:cs typeface="Proxima Nova"/>
              <a:sym typeface="Proxima Nova"/>
            </a:endParaRPr>
          </a:p>
          <a:p>
            <a:pPr indent="0" lvl="0" marL="0" marR="0" rtl="0" algn="l">
              <a:lnSpc>
                <a:spcPct val="115000"/>
              </a:lnSpc>
              <a:spcBef>
                <a:spcPts val="0"/>
              </a:spcBef>
              <a:spcAft>
                <a:spcPts val="0"/>
              </a:spcAft>
              <a:buNone/>
            </a:pPr>
            <a:r>
              <a:t/>
            </a:r>
            <a:endParaRPr sz="2400">
              <a:solidFill>
                <a:srgbClr val="221F1F"/>
              </a:solidFill>
              <a:latin typeface="Proxima Nova"/>
              <a:ea typeface="Proxima Nova"/>
              <a:cs typeface="Proxima Nova"/>
              <a:sym typeface="Proxima Nova"/>
            </a:endParaRPr>
          </a:p>
          <a:p>
            <a:pPr indent="0" lvl="0" marL="0" marR="0" rtl="0" algn="l">
              <a:lnSpc>
                <a:spcPct val="115000"/>
              </a:lnSpc>
              <a:spcBef>
                <a:spcPts val="0"/>
              </a:spcBef>
              <a:spcAft>
                <a:spcPts val="0"/>
              </a:spcAft>
              <a:buNone/>
            </a:pPr>
            <a:r>
              <a:t/>
            </a:r>
            <a:endParaRPr sz="2400">
              <a:solidFill>
                <a:srgbClr val="221F1F"/>
              </a:solidFill>
              <a:latin typeface="Proxima Nova"/>
              <a:ea typeface="Proxima Nova"/>
              <a:cs typeface="Proxima Nova"/>
              <a:sym typeface="Proxima Nova"/>
            </a:endParaRPr>
          </a:p>
          <a:p>
            <a:pPr indent="0" lvl="0" marL="0" marR="0" rtl="0" algn="l">
              <a:lnSpc>
                <a:spcPct val="115000"/>
              </a:lnSpc>
              <a:spcBef>
                <a:spcPts val="0"/>
              </a:spcBef>
              <a:spcAft>
                <a:spcPts val="0"/>
              </a:spcAft>
              <a:buNone/>
            </a:pPr>
            <a:r>
              <a:t/>
            </a:r>
            <a:endParaRPr sz="2400">
              <a:solidFill>
                <a:srgbClr val="221F1F"/>
              </a:solidFill>
              <a:latin typeface="Proxima Nova"/>
              <a:ea typeface="Proxima Nova"/>
              <a:cs typeface="Proxima Nova"/>
              <a:sym typeface="Proxima Nova"/>
            </a:endParaRPr>
          </a:p>
          <a:p>
            <a:pPr indent="0" lvl="0" marL="0" marR="0" rtl="0" algn="l">
              <a:lnSpc>
                <a:spcPct val="115000"/>
              </a:lnSpc>
              <a:spcBef>
                <a:spcPts val="0"/>
              </a:spcBef>
              <a:spcAft>
                <a:spcPts val="0"/>
              </a:spcAft>
              <a:buNone/>
            </a:pPr>
            <a:r>
              <a:rPr lang="en" sz="1800">
                <a:solidFill>
                  <a:schemeClr val="hlink"/>
                </a:solidFill>
                <a:uFill>
                  <a:noFill/>
                </a:uFill>
                <a:latin typeface="Proxima Nova"/>
                <a:ea typeface="Proxima Nova"/>
                <a:cs typeface="Proxima Nova"/>
                <a:sym typeface="Proxima Nova"/>
                <a:hlinkClick r:id="rId3"/>
              </a:rPr>
              <a:t>Src: https://pypi.org/project/googletrans/</a:t>
            </a:r>
            <a:endParaRPr sz="1800">
              <a:solidFill>
                <a:srgbClr val="221F1F"/>
              </a:solidFill>
              <a:latin typeface="Proxima Nova"/>
              <a:ea typeface="Proxima Nova"/>
              <a:cs typeface="Proxima Nova"/>
              <a:sym typeface="Proxima Nova"/>
            </a:endParaRPr>
          </a:p>
        </p:txBody>
      </p:sp>
      <p:pic>
        <p:nvPicPr>
          <p:cNvPr id="112" name="Google Shape;112;p21"/>
          <p:cNvPicPr preferRelativeResize="0"/>
          <p:nvPr/>
        </p:nvPicPr>
        <p:blipFill>
          <a:blip r:embed="rId4">
            <a:alphaModFix/>
          </a:blip>
          <a:stretch>
            <a:fillRect/>
          </a:stretch>
        </p:blipFill>
        <p:spPr>
          <a:xfrm>
            <a:off x="743950" y="1881513"/>
            <a:ext cx="8400051" cy="1919475"/>
          </a:xfrm>
          <a:prstGeom prst="rect">
            <a:avLst/>
          </a:prstGeom>
          <a:noFill/>
          <a:ln>
            <a:noFill/>
          </a:ln>
        </p:spPr>
      </p:pic>
      <p:pic>
        <p:nvPicPr>
          <p:cNvPr id="113" name="Google Shape;113;p21"/>
          <p:cNvPicPr preferRelativeResize="0"/>
          <p:nvPr/>
        </p:nvPicPr>
        <p:blipFill>
          <a:blip r:embed="rId5">
            <a:alphaModFix/>
          </a:blip>
          <a:stretch>
            <a:fillRect/>
          </a:stretch>
        </p:blipFill>
        <p:spPr>
          <a:xfrm>
            <a:off x="534925" y="2806300"/>
            <a:ext cx="8324850" cy="742950"/>
          </a:xfrm>
          <a:prstGeom prst="rect">
            <a:avLst/>
          </a:prstGeom>
          <a:noFill/>
          <a:ln>
            <a:noFill/>
          </a:ln>
        </p:spPr>
      </p:pic>
      <p:pic>
        <p:nvPicPr>
          <p:cNvPr id="114" name="Google Shape;114;p21"/>
          <p:cNvPicPr preferRelativeResize="0"/>
          <p:nvPr/>
        </p:nvPicPr>
        <p:blipFill>
          <a:blip r:embed="rId6">
            <a:alphaModFix/>
          </a:blip>
          <a:stretch>
            <a:fillRect/>
          </a:stretch>
        </p:blipFill>
        <p:spPr>
          <a:xfrm>
            <a:off x="573513" y="3307525"/>
            <a:ext cx="6048375" cy="552450"/>
          </a:xfrm>
          <a:prstGeom prst="rect">
            <a:avLst/>
          </a:prstGeom>
          <a:noFill/>
          <a:ln>
            <a:noFill/>
          </a:ln>
        </p:spPr>
      </p:pic>
      <p:pic>
        <p:nvPicPr>
          <p:cNvPr id="115" name="Google Shape;115;p21"/>
          <p:cNvPicPr preferRelativeResize="0"/>
          <p:nvPr/>
        </p:nvPicPr>
        <p:blipFill>
          <a:blip r:embed="rId7">
            <a:alphaModFix/>
          </a:blip>
          <a:stretch>
            <a:fillRect/>
          </a:stretch>
        </p:blipFill>
        <p:spPr>
          <a:xfrm>
            <a:off x="544450" y="3739138"/>
            <a:ext cx="8458200" cy="866775"/>
          </a:xfrm>
          <a:prstGeom prst="rect">
            <a:avLst/>
          </a:prstGeom>
          <a:noFill/>
          <a:ln>
            <a:noFill/>
          </a:ln>
        </p:spPr>
      </p:pic>
      <p:sp>
        <p:nvSpPr>
          <p:cNvPr id="116" name="Google Shape;116;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idx="1" type="body"/>
          </p:nvPr>
        </p:nvSpPr>
        <p:spPr>
          <a:xfrm>
            <a:off x="339425" y="90450"/>
            <a:ext cx="8980800" cy="95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000">
                <a:latin typeface="Proxima Nova"/>
                <a:ea typeface="Proxima Nova"/>
                <a:cs typeface="Proxima Nova"/>
                <a:sym typeface="Proxima Nova"/>
              </a:rPr>
              <a:t>Generate data: replace by word near in vector space</a:t>
            </a:r>
            <a:endParaRPr b="1" sz="2000">
              <a:latin typeface="Proxima Nova"/>
              <a:ea typeface="Proxima Nova"/>
              <a:cs typeface="Proxima Nova"/>
              <a:sym typeface="Proxima Nova"/>
            </a:endParaRPr>
          </a:p>
        </p:txBody>
      </p:sp>
      <p:pic>
        <p:nvPicPr>
          <p:cNvPr id="122" name="Google Shape;122;p22"/>
          <p:cNvPicPr preferRelativeResize="0"/>
          <p:nvPr/>
        </p:nvPicPr>
        <p:blipFill>
          <a:blip r:embed="rId3">
            <a:alphaModFix/>
          </a:blip>
          <a:stretch>
            <a:fillRect/>
          </a:stretch>
        </p:blipFill>
        <p:spPr>
          <a:xfrm>
            <a:off x="2153425" y="846388"/>
            <a:ext cx="5038725" cy="1247775"/>
          </a:xfrm>
          <a:prstGeom prst="rect">
            <a:avLst/>
          </a:prstGeom>
          <a:noFill/>
          <a:ln>
            <a:noFill/>
          </a:ln>
        </p:spPr>
      </p:pic>
      <p:pic>
        <p:nvPicPr>
          <p:cNvPr id="123" name="Google Shape;123;p22"/>
          <p:cNvPicPr preferRelativeResize="0"/>
          <p:nvPr/>
        </p:nvPicPr>
        <p:blipFill>
          <a:blip r:embed="rId4">
            <a:alphaModFix/>
          </a:blip>
          <a:stretch>
            <a:fillRect/>
          </a:stretch>
        </p:blipFill>
        <p:spPr>
          <a:xfrm>
            <a:off x="1114950" y="1995422"/>
            <a:ext cx="6078876" cy="2425600"/>
          </a:xfrm>
          <a:prstGeom prst="rect">
            <a:avLst/>
          </a:prstGeom>
          <a:noFill/>
          <a:ln>
            <a:noFill/>
          </a:ln>
        </p:spPr>
      </p:pic>
      <p:pic>
        <p:nvPicPr>
          <p:cNvPr id="124" name="Google Shape;124;p22"/>
          <p:cNvPicPr preferRelativeResize="0"/>
          <p:nvPr/>
        </p:nvPicPr>
        <p:blipFill>
          <a:blip r:embed="rId5">
            <a:alphaModFix/>
          </a:blip>
          <a:stretch>
            <a:fillRect/>
          </a:stretch>
        </p:blipFill>
        <p:spPr>
          <a:xfrm>
            <a:off x="203900" y="4459300"/>
            <a:ext cx="5809074" cy="655714"/>
          </a:xfrm>
          <a:prstGeom prst="rect">
            <a:avLst/>
          </a:prstGeom>
          <a:noFill/>
          <a:ln>
            <a:noFill/>
          </a:ln>
        </p:spPr>
      </p:pic>
      <p:sp>
        <p:nvSpPr>
          <p:cNvPr id="125" name="Google Shape;125;p22"/>
          <p:cNvSpPr txBox="1"/>
          <p:nvPr>
            <p:ph idx="1" type="body"/>
          </p:nvPr>
        </p:nvSpPr>
        <p:spPr>
          <a:xfrm>
            <a:off x="6225600" y="4382775"/>
            <a:ext cx="2766000" cy="56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000"/>
              <a:t>But failed :(((</a:t>
            </a:r>
            <a:endParaRPr b="1" sz="2000"/>
          </a:p>
        </p:txBody>
      </p:sp>
      <p:sp>
        <p:nvSpPr>
          <p:cNvPr id="126" name="Google Shape;12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0" name="Shape 130"/>
        <p:cNvGrpSpPr/>
        <p:nvPr/>
      </p:nvGrpSpPr>
      <p:grpSpPr>
        <a:xfrm>
          <a:off x="0" y="0"/>
          <a:ext cx="0" cy="0"/>
          <a:chOff x="0" y="0"/>
          <a:chExt cx="0" cy="0"/>
        </a:xfrm>
      </p:grpSpPr>
      <p:sp>
        <p:nvSpPr>
          <p:cNvPr id="131" name="Google Shape;131;p23"/>
          <p:cNvSpPr txBox="1"/>
          <p:nvPr/>
        </p:nvSpPr>
        <p:spPr>
          <a:xfrm>
            <a:off x="897125" y="341500"/>
            <a:ext cx="7459800" cy="74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200">
                <a:solidFill>
                  <a:srgbClr val="221F1F"/>
                </a:solidFill>
                <a:latin typeface="Proxima Nova"/>
                <a:ea typeface="Proxima Nova"/>
                <a:cs typeface="Proxima Nova"/>
                <a:sym typeface="Proxima Nova"/>
              </a:rPr>
              <a:t>Data with augmentation</a:t>
            </a:r>
            <a:endParaRPr/>
          </a:p>
        </p:txBody>
      </p:sp>
      <p:pic>
        <p:nvPicPr>
          <p:cNvPr id="132" name="Google Shape;132;p23" title="Points scored"/>
          <p:cNvPicPr preferRelativeResize="0"/>
          <p:nvPr/>
        </p:nvPicPr>
        <p:blipFill>
          <a:blip r:embed="rId3">
            <a:alphaModFix/>
          </a:blip>
          <a:stretch>
            <a:fillRect/>
          </a:stretch>
        </p:blipFill>
        <p:spPr>
          <a:xfrm>
            <a:off x="1028675" y="1128225"/>
            <a:ext cx="5852301" cy="3618675"/>
          </a:xfrm>
          <a:prstGeom prst="rect">
            <a:avLst/>
          </a:prstGeom>
          <a:noFill/>
          <a:ln>
            <a:noFill/>
          </a:ln>
        </p:spPr>
      </p:pic>
      <p:sp>
        <p:nvSpPr>
          <p:cNvPr id="133" name="Google Shape;133;p23"/>
          <p:cNvSpPr txBox="1"/>
          <p:nvPr/>
        </p:nvSpPr>
        <p:spPr>
          <a:xfrm>
            <a:off x="1103050" y="3194425"/>
            <a:ext cx="1177500" cy="4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21F1F"/>
                </a:solidFill>
                <a:latin typeface="Proxima Nova"/>
                <a:ea typeface="Proxima Nova"/>
                <a:cs typeface="Proxima Nova"/>
                <a:sym typeface="Proxima Nova"/>
              </a:rPr>
              <a:t>5842</a:t>
            </a:r>
            <a:endParaRPr sz="2400">
              <a:solidFill>
                <a:srgbClr val="221F1F"/>
              </a:solidFill>
              <a:latin typeface="Proxima Nova"/>
              <a:ea typeface="Proxima Nova"/>
              <a:cs typeface="Proxima Nova"/>
              <a:sym typeface="Proxima Nova"/>
            </a:endParaRPr>
          </a:p>
        </p:txBody>
      </p:sp>
      <p:sp>
        <p:nvSpPr>
          <p:cNvPr id="134" name="Google Shape;134;p23"/>
          <p:cNvSpPr txBox="1"/>
          <p:nvPr/>
        </p:nvSpPr>
        <p:spPr>
          <a:xfrm>
            <a:off x="5917850" y="3194425"/>
            <a:ext cx="1177500" cy="4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21F1F"/>
                </a:solidFill>
                <a:latin typeface="Proxima Nova"/>
                <a:ea typeface="Proxima Nova"/>
                <a:cs typeface="Proxima Nova"/>
                <a:sym typeface="Proxima Nova"/>
              </a:rPr>
              <a:t>5891</a:t>
            </a:r>
            <a:endParaRPr sz="2400">
              <a:solidFill>
                <a:srgbClr val="221F1F"/>
              </a:solidFill>
              <a:latin typeface="Proxima Nova"/>
              <a:ea typeface="Proxima Nova"/>
              <a:cs typeface="Proxima Nova"/>
              <a:sym typeface="Proxima Nova"/>
            </a:endParaRPr>
          </a:p>
        </p:txBody>
      </p:sp>
      <p:sp>
        <p:nvSpPr>
          <p:cNvPr id="135" name="Google Shape;135;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9" name="Shape 139"/>
        <p:cNvGrpSpPr/>
        <p:nvPr/>
      </p:nvGrpSpPr>
      <p:grpSpPr>
        <a:xfrm>
          <a:off x="0" y="0"/>
          <a:ext cx="0" cy="0"/>
          <a:chOff x="0" y="0"/>
          <a:chExt cx="0" cy="0"/>
        </a:xfrm>
      </p:grpSpPr>
      <p:sp>
        <p:nvSpPr>
          <p:cNvPr id="140" name="Google Shape;140;p24"/>
          <p:cNvSpPr/>
          <p:nvPr/>
        </p:nvSpPr>
        <p:spPr>
          <a:xfrm>
            <a:off x="0" y="0"/>
            <a:ext cx="394200" cy="5143500"/>
          </a:xfrm>
          <a:prstGeom prst="rect">
            <a:avLst/>
          </a:prstGeom>
          <a:solidFill>
            <a:srgbClr val="6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txBox="1"/>
          <p:nvPr>
            <p:ph idx="4294967295" type="ctrTitle"/>
          </p:nvPr>
        </p:nvSpPr>
        <p:spPr>
          <a:xfrm>
            <a:off x="1090850" y="1317226"/>
            <a:ext cx="7772400" cy="814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Montserrat"/>
              <a:buNone/>
            </a:pPr>
            <a:r>
              <a:t/>
            </a:r>
            <a:endParaRPr>
              <a:solidFill>
                <a:srgbClr val="221F1F"/>
              </a:solidFill>
              <a:latin typeface="Proxima Nova"/>
              <a:ea typeface="Proxima Nova"/>
              <a:cs typeface="Proxima Nova"/>
              <a:sym typeface="Proxima Nova"/>
            </a:endParaRPr>
          </a:p>
          <a:p>
            <a:pPr indent="0" lvl="0" marL="0" marR="0" rtl="0" algn="l">
              <a:lnSpc>
                <a:spcPct val="100000"/>
              </a:lnSpc>
              <a:spcBef>
                <a:spcPts val="0"/>
              </a:spcBef>
              <a:spcAft>
                <a:spcPts val="0"/>
              </a:spcAft>
              <a:buClr>
                <a:schemeClr val="dk1"/>
              </a:buClr>
              <a:buFont typeface="Montserrat"/>
              <a:buNone/>
            </a:pPr>
            <a:r>
              <a:rPr lang="en">
                <a:solidFill>
                  <a:srgbClr val="221F1F"/>
                </a:solidFill>
                <a:latin typeface="Proxima Nova"/>
                <a:ea typeface="Proxima Nova"/>
                <a:cs typeface="Proxima Nova"/>
                <a:sym typeface="Proxima Nova"/>
              </a:rPr>
              <a:t>Attention-based bidirectional LSTM</a:t>
            </a:r>
            <a:endParaRPr>
              <a:solidFill>
                <a:srgbClr val="221F1F"/>
              </a:solidFill>
              <a:latin typeface="Proxima Nova"/>
              <a:ea typeface="Proxima Nova"/>
              <a:cs typeface="Proxima Nova"/>
              <a:sym typeface="Proxima Nova"/>
            </a:endParaRPr>
          </a:p>
        </p:txBody>
      </p:sp>
      <p:sp>
        <p:nvSpPr>
          <p:cNvPr id="142" name="Google Shape;142;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