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sldIdLst>
    <p:sldId id="258" r:id="rId5"/>
    <p:sldId id="260" r:id="rId6"/>
    <p:sldId id="261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4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7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36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5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68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7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6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8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8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5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99F653-7F69-4B61-BB8F-FD8BE59C4679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D98D-78AC-4E80-B840-676EFE18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7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D15A6F9-32E7-4EA5-A1BE-A2636DA69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36">
            <a:extLst>
              <a:ext uri="{FF2B5EF4-FFF2-40B4-BE49-F238E27FC236}">
                <a16:creationId xmlns:a16="http://schemas.microsoft.com/office/drawing/2014/main" id="{1B9047A0-D508-41B4-9987-A03A1C314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307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B679C71C-F606-4D18-A66B-277C1FD5C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307" y="0"/>
            <a:ext cx="7790693" cy="6858003"/>
          </a:xfrm>
          <a:custGeom>
            <a:avLst/>
            <a:gdLst>
              <a:gd name="connsiteX0" fmla="*/ 6960957 w 7790693"/>
              <a:gd name="connsiteY0" fmla="*/ 0 h 6858003"/>
              <a:gd name="connsiteX1" fmla="*/ 7790693 w 7790693"/>
              <a:gd name="connsiteY1" fmla="*/ 0 h 6858003"/>
              <a:gd name="connsiteX2" fmla="*/ 7790693 w 7790693"/>
              <a:gd name="connsiteY2" fmla="*/ 6858002 h 6858003"/>
              <a:gd name="connsiteX3" fmla="*/ 6995919 w 7790693"/>
              <a:gd name="connsiteY3" fmla="*/ 6858002 h 6858003"/>
              <a:gd name="connsiteX4" fmla="*/ 6995919 w 7790693"/>
              <a:gd name="connsiteY4" fmla="*/ 6858003 h 6858003"/>
              <a:gd name="connsiteX5" fmla="*/ 905354 w 7790693"/>
              <a:gd name="connsiteY5" fmla="*/ 6858003 h 6858003"/>
              <a:gd name="connsiteX6" fmla="*/ 905354 w 7790693"/>
              <a:gd name="connsiteY6" fmla="*/ 6858002 h 6858003"/>
              <a:gd name="connsiteX7" fmla="*/ 0 w 7790693"/>
              <a:gd name="connsiteY7" fmla="*/ 6858002 h 6858003"/>
              <a:gd name="connsiteX8" fmla="*/ 5883 w 7790693"/>
              <a:gd name="connsiteY8" fmla="*/ 6817540 h 6858003"/>
              <a:gd name="connsiteX9" fmla="*/ 23197 w 7790693"/>
              <a:gd name="connsiteY9" fmla="*/ 6698896 h 6858003"/>
              <a:gd name="connsiteX10" fmla="*/ 35299 w 7790693"/>
              <a:gd name="connsiteY10" fmla="*/ 6612485 h 6858003"/>
              <a:gd name="connsiteX11" fmla="*/ 48074 w 7790693"/>
              <a:gd name="connsiteY11" fmla="*/ 6509615 h 6858003"/>
              <a:gd name="connsiteX12" fmla="*/ 63370 w 7790693"/>
              <a:gd name="connsiteY12" fmla="*/ 6387543 h 6858003"/>
              <a:gd name="connsiteX13" fmla="*/ 79507 w 7790693"/>
              <a:gd name="connsiteY13" fmla="*/ 6252440 h 6858003"/>
              <a:gd name="connsiteX14" fmla="*/ 96484 w 7790693"/>
              <a:gd name="connsiteY14" fmla="*/ 6100193 h 6858003"/>
              <a:gd name="connsiteX15" fmla="*/ 114469 w 7790693"/>
              <a:gd name="connsiteY15" fmla="*/ 5934229 h 6858003"/>
              <a:gd name="connsiteX16" fmla="*/ 132455 w 7790693"/>
              <a:gd name="connsiteY16" fmla="*/ 5753864 h 6858003"/>
              <a:gd name="connsiteX17" fmla="*/ 150776 w 7790693"/>
              <a:gd name="connsiteY17" fmla="*/ 5561840 h 6858003"/>
              <a:gd name="connsiteX18" fmla="*/ 167753 w 7790693"/>
              <a:gd name="connsiteY18" fmla="*/ 5354728 h 6858003"/>
              <a:gd name="connsiteX19" fmla="*/ 184058 w 7790693"/>
              <a:gd name="connsiteY19" fmla="*/ 5138015 h 6858003"/>
              <a:gd name="connsiteX20" fmla="*/ 198850 w 7790693"/>
              <a:gd name="connsiteY20" fmla="*/ 4908958 h 6858003"/>
              <a:gd name="connsiteX21" fmla="*/ 212969 w 7790693"/>
              <a:gd name="connsiteY21" fmla="*/ 4670300 h 6858003"/>
              <a:gd name="connsiteX22" fmla="*/ 226249 w 7790693"/>
              <a:gd name="connsiteY22" fmla="*/ 4421354 h 6858003"/>
              <a:gd name="connsiteX23" fmla="*/ 230955 w 7790693"/>
              <a:gd name="connsiteY23" fmla="*/ 4293795 h 6858003"/>
              <a:gd name="connsiteX24" fmla="*/ 236166 w 7790693"/>
              <a:gd name="connsiteY24" fmla="*/ 4163494 h 6858003"/>
              <a:gd name="connsiteX25" fmla="*/ 241040 w 7790693"/>
              <a:gd name="connsiteY25" fmla="*/ 4031135 h 6858003"/>
              <a:gd name="connsiteX26" fmla="*/ 244234 w 7790693"/>
              <a:gd name="connsiteY26" fmla="*/ 3898089 h 6858003"/>
              <a:gd name="connsiteX27" fmla="*/ 247092 w 7790693"/>
              <a:gd name="connsiteY27" fmla="*/ 3762301 h 6858003"/>
              <a:gd name="connsiteX28" fmla="*/ 250117 w 7790693"/>
              <a:gd name="connsiteY28" fmla="*/ 3625141 h 6858003"/>
              <a:gd name="connsiteX29" fmla="*/ 252134 w 7790693"/>
              <a:gd name="connsiteY29" fmla="*/ 3485238 h 6858003"/>
              <a:gd name="connsiteX30" fmla="*/ 252134 w 7790693"/>
              <a:gd name="connsiteY30" fmla="*/ 3343963 h 6858003"/>
              <a:gd name="connsiteX31" fmla="*/ 253143 w 7790693"/>
              <a:gd name="connsiteY31" fmla="*/ 3201317 h 6858003"/>
              <a:gd name="connsiteX32" fmla="*/ 252134 w 7790693"/>
              <a:gd name="connsiteY32" fmla="*/ 3057299 h 6858003"/>
              <a:gd name="connsiteX33" fmla="*/ 250117 w 7790693"/>
              <a:gd name="connsiteY33" fmla="*/ 2911223 h 6858003"/>
              <a:gd name="connsiteX34" fmla="*/ 248268 w 7790693"/>
              <a:gd name="connsiteY34" fmla="*/ 2765148 h 6858003"/>
              <a:gd name="connsiteX35" fmla="*/ 244234 w 7790693"/>
              <a:gd name="connsiteY35" fmla="*/ 2617015 h 6858003"/>
              <a:gd name="connsiteX36" fmla="*/ 240032 w 7790693"/>
              <a:gd name="connsiteY36" fmla="*/ 2467511 h 6858003"/>
              <a:gd name="connsiteX37" fmla="*/ 235157 w 7790693"/>
              <a:gd name="connsiteY37" fmla="*/ 2318006 h 6858003"/>
              <a:gd name="connsiteX38" fmla="*/ 228266 w 7790693"/>
              <a:gd name="connsiteY38" fmla="*/ 2167130 h 6858003"/>
              <a:gd name="connsiteX39" fmla="*/ 220029 w 7790693"/>
              <a:gd name="connsiteY39" fmla="*/ 2014883 h 6858003"/>
              <a:gd name="connsiteX40" fmla="*/ 212129 w 7790693"/>
              <a:gd name="connsiteY40" fmla="*/ 1861949 h 6858003"/>
              <a:gd name="connsiteX41" fmla="*/ 202044 w 7790693"/>
              <a:gd name="connsiteY41" fmla="*/ 1709016 h 6858003"/>
              <a:gd name="connsiteX42" fmla="*/ 189941 w 7790693"/>
              <a:gd name="connsiteY42" fmla="*/ 1554025 h 6858003"/>
              <a:gd name="connsiteX43" fmla="*/ 177839 w 7790693"/>
              <a:gd name="connsiteY43" fmla="*/ 1401092 h 6858003"/>
              <a:gd name="connsiteX44" fmla="*/ 163887 w 7790693"/>
              <a:gd name="connsiteY44" fmla="*/ 1245415 h 6858003"/>
              <a:gd name="connsiteX45" fmla="*/ 148591 w 7790693"/>
              <a:gd name="connsiteY45" fmla="*/ 1089053 h 6858003"/>
              <a:gd name="connsiteX46" fmla="*/ 132455 w 7790693"/>
              <a:gd name="connsiteY46" fmla="*/ 934748 h 6858003"/>
              <a:gd name="connsiteX47" fmla="*/ 113629 w 7790693"/>
              <a:gd name="connsiteY47" fmla="*/ 778385 h 6858003"/>
              <a:gd name="connsiteX48" fmla="*/ 93458 w 7790693"/>
              <a:gd name="connsiteY48" fmla="*/ 622709 h 6858003"/>
              <a:gd name="connsiteX49" fmla="*/ 73455 w 7790693"/>
              <a:gd name="connsiteY49" fmla="*/ 466346 h 6858003"/>
              <a:gd name="connsiteX50" fmla="*/ 50091 w 7790693"/>
              <a:gd name="connsiteY50" fmla="*/ 310670 h 6858003"/>
              <a:gd name="connsiteX51" fmla="*/ 26222 w 7790693"/>
              <a:gd name="connsiteY51" fmla="*/ 155679 h 6858003"/>
              <a:gd name="connsiteX52" fmla="*/ 1177 w 7790693"/>
              <a:gd name="connsiteY52" fmla="*/ 2 h 6858003"/>
              <a:gd name="connsiteX53" fmla="*/ 1344715 w 7790693"/>
              <a:gd name="connsiteY53" fmla="*/ 2 h 6858003"/>
              <a:gd name="connsiteX54" fmla="*/ 1344715 w 7790693"/>
              <a:gd name="connsiteY54" fmla="*/ 3 h 6858003"/>
              <a:gd name="connsiteX55" fmla="*/ 6960957 w 7790693"/>
              <a:gd name="connsiteY55" fmla="*/ 3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790693" h="6858003">
                <a:moveTo>
                  <a:pt x="6960957" y="0"/>
                </a:moveTo>
                <a:lnTo>
                  <a:pt x="7790693" y="0"/>
                </a:lnTo>
                <a:lnTo>
                  <a:pt x="7790693" y="6858002"/>
                </a:lnTo>
                <a:lnTo>
                  <a:pt x="6995919" y="6858002"/>
                </a:lnTo>
                <a:lnTo>
                  <a:pt x="6995919" y="6858003"/>
                </a:lnTo>
                <a:lnTo>
                  <a:pt x="905354" y="6858003"/>
                </a:lnTo>
                <a:lnTo>
                  <a:pt x="905354" y="6858002"/>
                </a:lnTo>
                <a:lnTo>
                  <a:pt x="0" y="6858002"/>
                </a:lnTo>
                <a:lnTo>
                  <a:pt x="5883" y="6817540"/>
                </a:lnTo>
                <a:lnTo>
                  <a:pt x="23197" y="6698896"/>
                </a:lnTo>
                <a:lnTo>
                  <a:pt x="35299" y="6612485"/>
                </a:lnTo>
                <a:lnTo>
                  <a:pt x="48074" y="6509615"/>
                </a:lnTo>
                <a:lnTo>
                  <a:pt x="63370" y="6387543"/>
                </a:lnTo>
                <a:lnTo>
                  <a:pt x="79507" y="6252440"/>
                </a:lnTo>
                <a:lnTo>
                  <a:pt x="96484" y="6100193"/>
                </a:lnTo>
                <a:lnTo>
                  <a:pt x="114469" y="5934229"/>
                </a:lnTo>
                <a:lnTo>
                  <a:pt x="132455" y="5753864"/>
                </a:lnTo>
                <a:lnTo>
                  <a:pt x="150776" y="5561840"/>
                </a:lnTo>
                <a:lnTo>
                  <a:pt x="167753" y="5354728"/>
                </a:lnTo>
                <a:lnTo>
                  <a:pt x="184058" y="5138015"/>
                </a:lnTo>
                <a:lnTo>
                  <a:pt x="198850" y="4908958"/>
                </a:lnTo>
                <a:lnTo>
                  <a:pt x="212969" y="4670300"/>
                </a:lnTo>
                <a:lnTo>
                  <a:pt x="226249" y="4421354"/>
                </a:lnTo>
                <a:lnTo>
                  <a:pt x="230955" y="4293795"/>
                </a:lnTo>
                <a:lnTo>
                  <a:pt x="236166" y="4163494"/>
                </a:lnTo>
                <a:lnTo>
                  <a:pt x="241040" y="4031135"/>
                </a:lnTo>
                <a:lnTo>
                  <a:pt x="244234" y="3898089"/>
                </a:lnTo>
                <a:lnTo>
                  <a:pt x="247092" y="3762301"/>
                </a:lnTo>
                <a:lnTo>
                  <a:pt x="250117" y="3625141"/>
                </a:lnTo>
                <a:lnTo>
                  <a:pt x="252134" y="3485238"/>
                </a:lnTo>
                <a:lnTo>
                  <a:pt x="252134" y="3343963"/>
                </a:lnTo>
                <a:lnTo>
                  <a:pt x="253143" y="3201317"/>
                </a:lnTo>
                <a:lnTo>
                  <a:pt x="252134" y="3057299"/>
                </a:lnTo>
                <a:lnTo>
                  <a:pt x="250117" y="2911223"/>
                </a:lnTo>
                <a:lnTo>
                  <a:pt x="248268" y="2765148"/>
                </a:lnTo>
                <a:lnTo>
                  <a:pt x="244234" y="2617015"/>
                </a:lnTo>
                <a:lnTo>
                  <a:pt x="240032" y="2467511"/>
                </a:lnTo>
                <a:lnTo>
                  <a:pt x="235157" y="2318006"/>
                </a:lnTo>
                <a:lnTo>
                  <a:pt x="228266" y="2167130"/>
                </a:lnTo>
                <a:lnTo>
                  <a:pt x="220029" y="2014883"/>
                </a:lnTo>
                <a:lnTo>
                  <a:pt x="212129" y="1861949"/>
                </a:lnTo>
                <a:lnTo>
                  <a:pt x="202044" y="1709016"/>
                </a:lnTo>
                <a:lnTo>
                  <a:pt x="189941" y="1554025"/>
                </a:lnTo>
                <a:lnTo>
                  <a:pt x="177839" y="1401092"/>
                </a:lnTo>
                <a:lnTo>
                  <a:pt x="163887" y="1245415"/>
                </a:lnTo>
                <a:lnTo>
                  <a:pt x="148591" y="1089053"/>
                </a:lnTo>
                <a:lnTo>
                  <a:pt x="132455" y="934748"/>
                </a:lnTo>
                <a:lnTo>
                  <a:pt x="113629" y="778385"/>
                </a:lnTo>
                <a:lnTo>
                  <a:pt x="93458" y="622709"/>
                </a:lnTo>
                <a:lnTo>
                  <a:pt x="73455" y="466346"/>
                </a:lnTo>
                <a:lnTo>
                  <a:pt x="50091" y="310670"/>
                </a:lnTo>
                <a:lnTo>
                  <a:pt x="26222" y="155679"/>
                </a:lnTo>
                <a:lnTo>
                  <a:pt x="1177" y="2"/>
                </a:lnTo>
                <a:lnTo>
                  <a:pt x="1344715" y="2"/>
                </a:lnTo>
                <a:lnTo>
                  <a:pt x="1344715" y="3"/>
                </a:lnTo>
                <a:lnTo>
                  <a:pt x="6960957" y="3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F8194-D366-0D98-A268-2ADEB5B08ED8}"/>
              </a:ext>
            </a:extLst>
          </p:cNvPr>
          <p:cNvSpPr txBox="1"/>
          <p:nvPr/>
        </p:nvSpPr>
        <p:spPr>
          <a:xfrm>
            <a:off x="5381237" y="485121"/>
            <a:ext cx="6172069" cy="4800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 b="0" i="0" kern="1200" dirty="0">
                <a:latin typeface="+mj-lt"/>
                <a:ea typeface="+mj-ea"/>
                <a:cs typeface="+mj-cs"/>
              </a:rPr>
              <a:t>SQLPyR</a:t>
            </a:r>
          </a:p>
        </p:txBody>
      </p:sp>
      <p:pic>
        <p:nvPicPr>
          <p:cNvPr id="4" name="Picture 3" descr="A purple crown with three dots&#10;&#10;Description automatically generated">
            <a:extLst>
              <a:ext uri="{FF2B5EF4-FFF2-40B4-BE49-F238E27FC236}">
                <a16:creationId xmlns:a16="http://schemas.microsoft.com/office/drawing/2014/main" id="{31B150E4-24AF-DA09-1024-B4DB411960A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2000"/>
          </a:blip>
          <a:stretch>
            <a:fillRect/>
          </a:stretch>
        </p:blipFill>
        <p:spPr>
          <a:xfrm>
            <a:off x="159674" y="5910058"/>
            <a:ext cx="761745" cy="7670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265168-5A30-E55C-F898-2E3EB263E026}"/>
              </a:ext>
            </a:extLst>
          </p:cNvPr>
          <p:cNvSpPr txBox="1"/>
          <p:nvPr/>
        </p:nvSpPr>
        <p:spPr>
          <a:xfrm>
            <a:off x="9021333" y="6390795"/>
            <a:ext cx="6660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/>
            <a:r>
              <a:rPr lang="en-US" sz="18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@haroldspurplecrowntraining</a:t>
            </a:r>
            <a:endParaRPr lang="en-US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BF457-FD3C-B269-632C-6BD730B3D2FA}"/>
              </a:ext>
            </a:extLst>
          </p:cNvPr>
          <p:cNvSpPr txBox="1"/>
          <p:nvPr/>
        </p:nvSpPr>
        <p:spPr>
          <a:xfrm>
            <a:off x="5282511" y="4113554"/>
            <a:ext cx="5762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Comparing Window Functions in SQL Python and 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2409A-2936-DD94-2758-4099FEBDE581}"/>
              </a:ext>
            </a:extLst>
          </p:cNvPr>
          <p:cNvSpPr txBox="1"/>
          <p:nvPr/>
        </p:nvSpPr>
        <p:spPr>
          <a:xfrm>
            <a:off x="5282511" y="5285722"/>
            <a:ext cx="576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 2 : Value and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188511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31B233-DFD7-6468-69A0-41696215C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434CB8-5116-E34E-104C-FF08548F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92A1FC-2EC6-D062-1A6A-D88FBA085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12074FB-7B13-CED9-C49C-65F2C60D3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48868E-3DE2-8B3E-15D1-DFED36002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3D0D6F-5488-71E2-D172-359165E30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A63C07D-51FB-BB72-3439-AACE322DC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EB89F9-9023-A42A-2A22-9A69AAEFB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E25D39-00D3-3B17-F457-7CCDA4634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D61C84-B86E-664D-03ED-7CEEF14FB979}"/>
              </a:ext>
            </a:extLst>
          </p:cNvPr>
          <p:cNvGraphicFramePr>
            <a:graphicFrameLocks noGrp="1"/>
          </p:cNvGraphicFramePr>
          <p:nvPr/>
        </p:nvGraphicFramePr>
        <p:xfrm>
          <a:off x="643467" y="1192336"/>
          <a:ext cx="10905068" cy="5013617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986711">
                  <a:extLst>
                    <a:ext uri="{9D8B030D-6E8A-4147-A177-3AD203B41FA5}">
                      <a16:colId xmlns:a16="http://schemas.microsoft.com/office/drawing/2014/main" val="427444422"/>
                    </a:ext>
                  </a:extLst>
                </a:gridCol>
                <a:gridCol w="2755944">
                  <a:extLst>
                    <a:ext uri="{9D8B030D-6E8A-4147-A177-3AD203B41FA5}">
                      <a16:colId xmlns:a16="http://schemas.microsoft.com/office/drawing/2014/main" val="2217085238"/>
                    </a:ext>
                  </a:extLst>
                </a:gridCol>
                <a:gridCol w="3306753">
                  <a:extLst>
                    <a:ext uri="{9D8B030D-6E8A-4147-A177-3AD203B41FA5}">
                      <a16:colId xmlns:a16="http://schemas.microsoft.com/office/drawing/2014/main" val="48100615"/>
                    </a:ext>
                  </a:extLst>
                </a:gridCol>
                <a:gridCol w="2855660">
                  <a:extLst>
                    <a:ext uri="{9D8B030D-6E8A-4147-A177-3AD203B41FA5}">
                      <a16:colId xmlns:a16="http://schemas.microsoft.com/office/drawing/2014/main" val="1841628850"/>
                    </a:ext>
                  </a:extLst>
                </a:gridCol>
              </a:tblGrid>
              <a:tr h="441661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 b="1" dirty="0">
                          <a:effectLst/>
                        </a:rPr>
                        <a:t>Feature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 b="1">
                          <a:effectLst/>
                        </a:rPr>
                        <a:t>Tidyverse (R)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 b="1" dirty="0">
                          <a:effectLst/>
                        </a:rPr>
                        <a:t>Pandas (Python)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 b="1">
                          <a:effectLst/>
                        </a:rPr>
                        <a:t>SQL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extLst>
                  <a:ext uri="{0D108BD9-81ED-4DB2-BD59-A6C34878D82A}">
                    <a16:rowId xmlns:a16="http://schemas.microsoft.com/office/drawing/2014/main" val="1356706197"/>
                  </a:ext>
                </a:extLst>
              </a:tr>
              <a:tr h="1049450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 b="1">
                          <a:effectLst/>
                        </a:rPr>
                        <a:t>Ease of Use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 dirty="0">
                          <a:effectLst/>
                        </a:rPr>
                        <a:t>Very intuitive for R users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>
                          <a:effectLst/>
                        </a:rPr>
                        <a:t>Straightforward, but requires Python knowledge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>
                          <a:effectLst/>
                        </a:rPr>
                        <a:t>Easy in SQL environments, familiar syntax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extLst>
                  <a:ext uri="{0D108BD9-81ED-4DB2-BD59-A6C34878D82A}">
                    <a16:rowId xmlns:a16="http://schemas.microsoft.com/office/drawing/2014/main" val="732949937"/>
                  </a:ext>
                </a:extLst>
              </a:tr>
              <a:tr h="745555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 b="1">
                          <a:effectLst/>
                        </a:rPr>
                        <a:t>Performance (Large Data)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>
                          <a:effectLst/>
                        </a:rPr>
                        <a:t>Slower for very large datasets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>
                          <a:effectLst/>
                        </a:rPr>
                        <a:t>Efficient with large datasets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>
                          <a:effectLst/>
                        </a:rPr>
                        <a:t>Very efficient with large datasets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extLst>
                  <a:ext uri="{0D108BD9-81ED-4DB2-BD59-A6C34878D82A}">
                    <a16:rowId xmlns:a16="http://schemas.microsoft.com/office/drawing/2014/main" val="4000714568"/>
                  </a:ext>
                </a:extLst>
              </a:tr>
              <a:tr h="745555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 b="1">
                          <a:effectLst/>
                        </a:rPr>
                        <a:t>Flexibility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>
                          <a:effectLst/>
                        </a:rPr>
                        <a:t>Highly flexible for in-memory manipulation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>
                          <a:effectLst/>
                        </a:rPr>
                        <a:t>Flexible, supports various ranking methods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>
                          <a:effectLst/>
                        </a:rPr>
                        <a:t>Less flexible for non-SQL tasks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extLst>
                  <a:ext uri="{0D108BD9-81ED-4DB2-BD59-A6C34878D82A}">
                    <a16:rowId xmlns:a16="http://schemas.microsoft.com/office/drawing/2014/main" val="17977230"/>
                  </a:ext>
                </a:extLst>
              </a:tr>
              <a:tr h="745555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 b="1">
                          <a:effectLst/>
                        </a:rPr>
                        <a:t>Dependencies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>
                          <a:effectLst/>
                        </a:rPr>
                        <a:t>Requires dplyr/tidyverse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>
                          <a:effectLst/>
                        </a:rPr>
                        <a:t>Requires pandas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>
                          <a:effectLst/>
                        </a:rPr>
                        <a:t>No extra dependencies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extLst>
                  <a:ext uri="{0D108BD9-81ED-4DB2-BD59-A6C34878D82A}">
                    <a16:rowId xmlns:a16="http://schemas.microsoft.com/office/drawing/2014/main" val="2457558998"/>
                  </a:ext>
                </a:extLst>
              </a:tr>
              <a:tr h="745555"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 b="1">
                          <a:effectLst/>
                        </a:rPr>
                        <a:t>Best Use Case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>
                          <a:effectLst/>
                        </a:rPr>
                        <a:t>Medium datasets in R, simple workflows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>
                          <a:effectLst/>
                        </a:rPr>
                        <a:t>Data manipulation in Python</a:t>
                      </a:r>
                      <a:endParaRPr lang="en-US" sz="20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tc>
                  <a:txBody>
                    <a:bodyPr/>
                    <a:lstStyle/>
                    <a:p>
                      <a:pPr marL="0" marR="0" fontAlgn="t"/>
                      <a:r>
                        <a:rPr lang="en-US" sz="2000" dirty="0">
                          <a:effectLst/>
                        </a:rPr>
                        <a:t>Database environments, large data sets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649" marR="50649" marT="50649" marB="50649"/>
                </a:tc>
                <a:extLst>
                  <a:ext uri="{0D108BD9-81ED-4DB2-BD59-A6C34878D82A}">
                    <a16:rowId xmlns:a16="http://schemas.microsoft.com/office/drawing/2014/main" val="1096897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16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51C420-617A-6566-4492-4FBC2D84C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19E8C4-74FC-FB57-286C-4D260A130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337640-8A59-CFD7-2BF1-01A110DCA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8C88CFE-EF87-0E76-2689-0A470C46F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54CD4F-6707-6EE7-DF85-899A04602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D8B418-978F-ED93-7125-F0F0DB69E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CAF435-4F5E-26E0-55CF-79EBFDFDD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5C311A-095A-111D-3355-A9A5B692C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2BE425-79B9-51A4-30E1-951A46B49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973C4A-149B-B15F-3F8B-11B1AB175107}"/>
              </a:ext>
            </a:extLst>
          </p:cNvPr>
          <p:cNvGraphicFramePr>
            <a:graphicFrameLocks noGrp="1"/>
          </p:cNvGraphicFramePr>
          <p:nvPr/>
        </p:nvGraphicFramePr>
        <p:xfrm>
          <a:off x="1103313" y="2687479"/>
          <a:ext cx="8947149" cy="2926080"/>
        </p:xfrm>
        <a:graphic>
          <a:graphicData uri="http://schemas.openxmlformats.org/drawingml/2006/table">
            <a:tbl>
              <a:tblPr/>
              <a:tblGrid>
                <a:gridCol w="2982383">
                  <a:extLst>
                    <a:ext uri="{9D8B030D-6E8A-4147-A177-3AD203B41FA5}">
                      <a16:colId xmlns:a16="http://schemas.microsoft.com/office/drawing/2014/main" val="1597680105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963893813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4018825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Join 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Keeps Rows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Adds Missing Values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165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Inner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Matching rows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910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Left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left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681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Right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right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55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Full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both tables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303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Semi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Only rows from left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754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Anti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Non-matching rows (left)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47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Cross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Cartesian 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47528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7B11FE4-808D-AD47-22C7-28831C4F2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687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Join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334714-63E6-0AC2-B526-CC0335BF21D3}"/>
              </a:ext>
            </a:extLst>
          </p:cNvPr>
          <p:cNvGraphicFramePr>
            <a:graphicFrameLocks noGrp="1"/>
          </p:cNvGraphicFramePr>
          <p:nvPr/>
        </p:nvGraphicFramePr>
        <p:xfrm>
          <a:off x="1103313" y="2687479"/>
          <a:ext cx="8947149" cy="2926080"/>
        </p:xfrm>
        <a:graphic>
          <a:graphicData uri="http://schemas.openxmlformats.org/drawingml/2006/table">
            <a:tbl>
              <a:tblPr/>
              <a:tblGrid>
                <a:gridCol w="2982383">
                  <a:extLst>
                    <a:ext uri="{9D8B030D-6E8A-4147-A177-3AD203B41FA5}">
                      <a16:colId xmlns:a16="http://schemas.microsoft.com/office/drawing/2014/main" val="3202591254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318023473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986872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Join 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Keeps Rows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Adds Missing Values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684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Inner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Matching rows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878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Left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left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52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Right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right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12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Full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both tables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989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Semi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Only rows from left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683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Anti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Non-matching rows (left)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538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Cross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Cartesian 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642162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FE80867-6C2C-9455-3962-8653206F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687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Join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6473E8-827E-C398-2E07-943530817EE1}"/>
              </a:ext>
            </a:extLst>
          </p:cNvPr>
          <p:cNvGraphicFramePr>
            <a:graphicFrameLocks noGrp="1"/>
          </p:cNvGraphicFramePr>
          <p:nvPr/>
        </p:nvGraphicFramePr>
        <p:xfrm>
          <a:off x="1103313" y="2687479"/>
          <a:ext cx="8947149" cy="2926080"/>
        </p:xfrm>
        <a:graphic>
          <a:graphicData uri="http://schemas.openxmlformats.org/drawingml/2006/table">
            <a:tbl>
              <a:tblPr/>
              <a:tblGrid>
                <a:gridCol w="2982383">
                  <a:extLst>
                    <a:ext uri="{9D8B030D-6E8A-4147-A177-3AD203B41FA5}">
                      <a16:colId xmlns:a16="http://schemas.microsoft.com/office/drawing/2014/main" val="2039036533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714683004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062142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Join 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Keeps Rows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Adds Missing Values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51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Inner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Matching rows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980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Left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left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7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Right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right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232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Full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both tables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631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Semi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Only rows from left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95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Anti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Non-matching rows (left)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Cross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Cartesian 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118157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F5460115-35E5-DA78-D5E6-C2A69ABE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687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Join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7D8D683-F508-F677-92D7-7CAB2CC65DBD}"/>
              </a:ext>
            </a:extLst>
          </p:cNvPr>
          <p:cNvGraphicFramePr>
            <a:graphicFrameLocks noGrp="1"/>
          </p:cNvGraphicFramePr>
          <p:nvPr/>
        </p:nvGraphicFramePr>
        <p:xfrm>
          <a:off x="1103313" y="2687479"/>
          <a:ext cx="8947149" cy="2926080"/>
        </p:xfrm>
        <a:graphic>
          <a:graphicData uri="http://schemas.openxmlformats.org/drawingml/2006/table">
            <a:tbl>
              <a:tblPr/>
              <a:tblGrid>
                <a:gridCol w="2982383">
                  <a:extLst>
                    <a:ext uri="{9D8B030D-6E8A-4147-A177-3AD203B41FA5}">
                      <a16:colId xmlns:a16="http://schemas.microsoft.com/office/drawing/2014/main" val="2797265203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494225303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0081855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Join 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Keeps Rows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Adds Missing Values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238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Inner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Matching rows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177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Left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left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45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Right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right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21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Full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both tables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692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Semi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Only rows from left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558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Anti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Non-matching rows (left)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15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Cross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Cartesian 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960314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842EFD77-1ED9-EFB2-0C63-BDC81590C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687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Join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D4BC51B-2404-6999-7D88-7966A0F7C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55550"/>
              </p:ext>
            </p:extLst>
          </p:nvPr>
        </p:nvGraphicFramePr>
        <p:xfrm>
          <a:off x="1103313" y="2687479"/>
          <a:ext cx="8947149" cy="4241641"/>
        </p:xfrm>
        <a:graphic>
          <a:graphicData uri="http://schemas.openxmlformats.org/drawingml/2006/table">
            <a:tbl>
              <a:tblPr/>
              <a:tblGrid>
                <a:gridCol w="2982383">
                  <a:extLst>
                    <a:ext uri="{9D8B030D-6E8A-4147-A177-3AD203B41FA5}">
                      <a16:colId xmlns:a16="http://schemas.microsoft.com/office/drawing/2014/main" val="108425976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089236419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40168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Join Type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Keeps Rows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Adds Missing Values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361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Inner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Matching rows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998438"/>
                  </a:ext>
                </a:extLst>
              </a:tr>
              <a:tr h="1681321">
                <a:tc>
                  <a:txBody>
                    <a:bodyPr/>
                    <a:lstStyle/>
                    <a:p>
                      <a:r>
                        <a:rPr lang="en-US" b="1" dirty="0"/>
                        <a:t>Left Join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left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688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Right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right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746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Full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rows from both tables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414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Semi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Only rows from left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53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Anti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Non-matching rows (left)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316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Cross Join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Cartesian 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03128"/>
                  </a:ext>
                </a:extLst>
              </a:tr>
            </a:tbl>
          </a:graphicData>
        </a:graphic>
      </p:graphicFrame>
      <p:sp>
        <p:nvSpPr>
          <p:cNvPr id="22" name="Rectangle 6">
            <a:extLst>
              <a:ext uri="{FF2B5EF4-FFF2-40B4-BE49-F238E27FC236}">
                <a16:creationId xmlns:a16="http://schemas.microsoft.com/office/drawing/2014/main" id="{320F65C9-A9EE-42F8-41D3-DDA3513E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2687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Join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8654DC-772B-F50F-152F-3DD0DD04D434}"/>
              </a:ext>
            </a:extLst>
          </p:cNvPr>
          <p:cNvSpPr txBox="1"/>
          <p:nvPr/>
        </p:nvSpPr>
        <p:spPr>
          <a:xfrm>
            <a:off x="1151572" y="1010207"/>
            <a:ext cx="96291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Summary of Join </a:t>
            </a:r>
            <a:r>
              <a:rPr lang="en-US" dirty="0" err="1">
                <a:solidFill>
                  <a:schemeClr val="bg2"/>
                </a:solidFill>
              </a:rPr>
              <a:t>TypesJoin</a:t>
            </a:r>
            <a:r>
              <a:rPr lang="en-US" dirty="0">
                <a:solidFill>
                  <a:schemeClr val="bg2"/>
                </a:solidFill>
              </a:rPr>
              <a:t> Type	Keeps Rows	Adds Missing </a:t>
            </a:r>
            <a:r>
              <a:rPr lang="en-US" dirty="0" err="1">
                <a:solidFill>
                  <a:schemeClr val="bg2"/>
                </a:solidFill>
              </a:rPr>
              <a:t>ValuesInner</a:t>
            </a:r>
            <a:r>
              <a:rPr lang="en-US" dirty="0">
                <a:solidFill>
                  <a:schemeClr val="bg2"/>
                </a:solidFill>
              </a:rPr>
              <a:t> Join	Matching rows only	</a:t>
            </a:r>
            <a:r>
              <a:rPr lang="en-US" dirty="0" err="1">
                <a:solidFill>
                  <a:schemeClr val="bg2"/>
                </a:solidFill>
              </a:rPr>
              <a:t>NoLeft</a:t>
            </a:r>
            <a:r>
              <a:rPr lang="en-US" dirty="0">
                <a:solidFill>
                  <a:schemeClr val="bg2"/>
                </a:solidFill>
              </a:rPr>
              <a:t> Join	All rows from left table	</a:t>
            </a:r>
            <a:r>
              <a:rPr lang="en-US" dirty="0" err="1">
                <a:solidFill>
                  <a:schemeClr val="bg2"/>
                </a:solidFill>
              </a:rPr>
              <a:t>YesRight</a:t>
            </a:r>
            <a:r>
              <a:rPr lang="en-US" dirty="0">
                <a:solidFill>
                  <a:schemeClr val="bg2"/>
                </a:solidFill>
              </a:rPr>
              <a:t> Join	All rows from right table	</a:t>
            </a:r>
            <a:r>
              <a:rPr lang="en-US" dirty="0" err="1">
                <a:solidFill>
                  <a:schemeClr val="bg2"/>
                </a:solidFill>
              </a:rPr>
              <a:t>YesFull</a:t>
            </a:r>
            <a:r>
              <a:rPr lang="en-US" dirty="0">
                <a:solidFill>
                  <a:schemeClr val="bg2"/>
                </a:solidFill>
              </a:rPr>
              <a:t> Join	All rows from both tables	</a:t>
            </a:r>
            <a:r>
              <a:rPr lang="en-US" dirty="0" err="1">
                <a:solidFill>
                  <a:schemeClr val="bg2"/>
                </a:solidFill>
              </a:rPr>
              <a:t>YesSemi</a:t>
            </a:r>
            <a:r>
              <a:rPr lang="en-US" dirty="0">
                <a:solidFill>
                  <a:schemeClr val="bg2"/>
                </a:solidFill>
              </a:rPr>
              <a:t> Join	Only rows from left table	</a:t>
            </a:r>
            <a:r>
              <a:rPr lang="en-US" dirty="0" err="1">
                <a:solidFill>
                  <a:schemeClr val="bg2"/>
                </a:solidFill>
              </a:rPr>
              <a:t>NoAnti</a:t>
            </a:r>
            <a:r>
              <a:rPr lang="en-US" dirty="0">
                <a:solidFill>
                  <a:schemeClr val="bg2"/>
                </a:solidFill>
              </a:rPr>
              <a:t> Join	Non-matching rows (left)	</a:t>
            </a:r>
            <a:r>
              <a:rPr lang="en-US" dirty="0" err="1">
                <a:solidFill>
                  <a:schemeClr val="bg2"/>
                </a:solidFill>
              </a:rPr>
              <a:t>NoCross</a:t>
            </a:r>
            <a:r>
              <a:rPr lang="en-US" dirty="0">
                <a:solidFill>
                  <a:schemeClr val="bg2"/>
                </a:solidFill>
              </a:rPr>
              <a:t> Join	Cartesian product	No</a:t>
            </a:r>
          </a:p>
        </p:txBody>
      </p:sp>
    </p:spTree>
    <p:extLst>
      <p:ext uri="{BB962C8B-B14F-4D97-AF65-F5344CB8AC3E}">
        <p14:creationId xmlns:p14="http://schemas.microsoft.com/office/powerpoint/2010/main" val="426763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0487C8F-7D6C-4EAF-A9A5-45D8E94F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78DA0F-394A-417D-892B-8253831A2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615678-4A46-E639-E596-C819B559E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06958"/>
              </p:ext>
            </p:extLst>
          </p:nvPr>
        </p:nvGraphicFramePr>
        <p:xfrm>
          <a:off x="643467" y="1317106"/>
          <a:ext cx="10905068" cy="53593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06883">
                  <a:extLst>
                    <a:ext uri="{9D8B030D-6E8A-4147-A177-3AD203B41FA5}">
                      <a16:colId xmlns:a16="http://schemas.microsoft.com/office/drawing/2014/main" val="3629827887"/>
                    </a:ext>
                  </a:extLst>
                </a:gridCol>
                <a:gridCol w="4786584">
                  <a:extLst>
                    <a:ext uri="{9D8B030D-6E8A-4147-A177-3AD203B41FA5}">
                      <a16:colId xmlns:a16="http://schemas.microsoft.com/office/drawing/2014/main" val="4202553491"/>
                    </a:ext>
                  </a:extLst>
                </a:gridCol>
                <a:gridCol w="2711601">
                  <a:extLst>
                    <a:ext uri="{9D8B030D-6E8A-4147-A177-3AD203B41FA5}">
                      <a16:colId xmlns:a16="http://schemas.microsoft.com/office/drawing/2014/main" val="2617678835"/>
                    </a:ext>
                  </a:extLst>
                </a:gridCol>
              </a:tblGrid>
              <a:tr h="631341">
                <a:tc>
                  <a:txBody>
                    <a:bodyPr/>
                    <a:lstStyle/>
                    <a:p>
                      <a:r>
                        <a:rPr lang="en-US" sz="3100"/>
                        <a:t> SQL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Python Pandas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R tidyverse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3250636680"/>
                  </a:ext>
                </a:extLst>
              </a:tr>
              <a:tr h="631341">
                <a:tc>
                  <a:txBody>
                    <a:bodyPr/>
                    <a:lstStyle/>
                    <a:p>
                      <a:r>
                        <a:rPr lang="en-US" sz="3100"/>
                        <a:t>ROW_NUMBER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rank(method = ‘first’)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row_number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3983455162"/>
                  </a:ext>
                </a:extLst>
              </a:tr>
              <a:tr h="1010136">
                <a:tc>
                  <a:txBody>
                    <a:bodyPr/>
                    <a:lstStyle/>
                    <a:p>
                      <a:r>
                        <a:rPr lang="en-US" sz="3100"/>
                        <a:t>NA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rank(method =‘average’)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rank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2213050919"/>
                  </a:ext>
                </a:extLst>
              </a:tr>
              <a:tr h="631341">
                <a:tc>
                  <a:txBody>
                    <a:bodyPr/>
                    <a:lstStyle/>
                    <a:p>
                      <a:r>
                        <a:rPr lang="en-US" sz="3100"/>
                        <a:t>RANK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/>
                        <a:t>rank(method = ‘min’)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min_rank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2081030102"/>
                  </a:ext>
                </a:extLst>
              </a:tr>
              <a:tr h="1010136">
                <a:tc>
                  <a:txBody>
                    <a:bodyPr/>
                    <a:lstStyle/>
                    <a:p>
                      <a:r>
                        <a:rPr lang="en-US" sz="3100"/>
                        <a:t>DENSE_RANK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/>
                        <a:t>rank(method = ‘dense’)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dense_rank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4044362412"/>
                  </a:ext>
                </a:extLst>
              </a:tr>
              <a:tr h="631341">
                <a:tc>
                  <a:txBody>
                    <a:bodyPr/>
                    <a:lstStyle/>
                    <a:p>
                      <a:r>
                        <a:rPr lang="en-US" sz="3100"/>
                        <a:t>NTILE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qcut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ntile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1158914217"/>
                  </a:ext>
                </a:extLst>
              </a:tr>
              <a:tr h="631341">
                <a:tc>
                  <a:txBody>
                    <a:bodyPr/>
                    <a:lstStyle/>
                    <a:p>
                      <a:r>
                        <a:rPr lang="en-US" sz="3100"/>
                        <a:t>NA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100"/>
                        <a:t>rank(method = ‘max’)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NA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8611252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2051F4-6926-3779-8B4F-C88D7987F0ED}"/>
              </a:ext>
            </a:extLst>
          </p:cNvPr>
          <p:cNvSpPr txBox="1"/>
          <p:nvPr/>
        </p:nvSpPr>
        <p:spPr>
          <a:xfrm>
            <a:off x="2332892" y="556934"/>
            <a:ext cx="75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SQLPyR  Window Functions CheatSheet</a:t>
            </a:r>
          </a:p>
        </p:txBody>
      </p:sp>
    </p:spTree>
    <p:extLst>
      <p:ext uri="{BB962C8B-B14F-4D97-AF65-F5344CB8AC3E}">
        <p14:creationId xmlns:p14="http://schemas.microsoft.com/office/powerpoint/2010/main" val="293703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D00BD9-F402-CFDA-A994-7749C897C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C72FDE-66FE-6114-97EB-C989D382C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62C7D-FD1E-AEC4-E7BB-D3AC4C4F3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34DE5E-31A8-6F10-C028-A50DF5F5D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97844"/>
              </p:ext>
            </p:extLst>
          </p:nvPr>
        </p:nvGraphicFramePr>
        <p:xfrm>
          <a:off x="643467" y="1317106"/>
          <a:ext cx="10663799" cy="54646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65614">
                  <a:extLst>
                    <a:ext uri="{9D8B030D-6E8A-4147-A177-3AD203B41FA5}">
                      <a16:colId xmlns:a16="http://schemas.microsoft.com/office/drawing/2014/main" val="3629827887"/>
                    </a:ext>
                  </a:extLst>
                </a:gridCol>
                <a:gridCol w="4782469">
                  <a:extLst>
                    <a:ext uri="{9D8B030D-6E8A-4147-A177-3AD203B41FA5}">
                      <a16:colId xmlns:a16="http://schemas.microsoft.com/office/drawing/2014/main" val="4202553491"/>
                    </a:ext>
                  </a:extLst>
                </a:gridCol>
                <a:gridCol w="2715716">
                  <a:extLst>
                    <a:ext uri="{9D8B030D-6E8A-4147-A177-3AD203B41FA5}">
                      <a16:colId xmlns:a16="http://schemas.microsoft.com/office/drawing/2014/main" val="2617678835"/>
                    </a:ext>
                  </a:extLst>
                </a:gridCol>
              </a:tblGrid>
              <a:tr h="475653">
                <a:tc>
                  <a:txBody>
                    <a:bodyPr/>
                    <a:lstStyle/>
                    <a:p>
                      <a:r>
                        <a:rPr lang="en-US" sz="2000"/>
                        <a:t> SQL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Python Pandas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 tidyverse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3250636680"/>
                  </a:ext>
                </a:extLst>
              </a:tr>
              <a:tr h="475653">
                <a:tc>
                  <a:txBody>
                    <a:bodyPr/>
                    <a:lstStyle/>
                    <a:p>
                      <a:r>
                        <a:rPr lang="en-US" sz="2000" dirty="0"/>
                        <a:t> LEAD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shift(1)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lead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3983455162"/>
                  </a:ext>
                </a:extLst>
              </a:tr>
              <a:tr h="829734">
                <a:tc>
                  <a:txBody>
                    <a:bodyPr/>
                    <a:lstStyle/>
                    <a:p>
                      <a:r>
                        <a:rPr lang="en-US" sz="2000" dirty="0"/>
                        <a:t>LAG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shift(-1)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lag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2213050919"/>
                  </a:ext>
                </a:extLst>
              </a:tr>
              <a:tr h="475653">
                <a:tc>
                  <a:txBody>
                    <a:bodyPr/>
                    <a:lstStyle/>
                    <a:p>
                      <a:r>
                        <a:rPr lang="en-US" sz="2000" dirty="0"/>
                        <a:t>FIRST_VALUE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iloc[0]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first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2081030102"/>
                  </a:ext>
                </a:extLst>
              </a:tr>
              <a:tr h="829734">
                <a:tc>
                  <a:txBody>
                    <a:bodyPr/>
                    <a:lstStyle/>
                    <a:p>
                      <a:r>
                        <a:rPr lang="en-US" sz="2000" dirty="0"/>
                        <a:t>LAST_VALUE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iloc[len(df)-1]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last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4044362412"/>
                  </a:ext>
                </a:extLst>
              </a:tr>
              <a:tr h="475653">
                <a:tc>
                  <a:txBody>
                    <a:bodyPr/>
                    <a:lstStyle/>
                    <a:p>
                      <a:r>
                        <a:rPr lang="en-US" sz="2000" dirty="0"/>
                        <a:t>SUM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sum()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sum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1158914217"/>
                  </a:ext>
                </a:extLst>
              </a:tr>
              <a:tr h="475653">
                <a:tc>
                  <a:txBody>
                    <a:bodyPr/>
                    <a:lstStyle/>
                    <a:p>
                      <a:r>
                        <a:rPr lang="en-US" sz="2000" dirty="0"/>
                        <a:t>AVG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mean()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861125258"/>
                  </a:ext>
                </a:extLst>
              </a:tr>
              <a:tr h="475653">
                <a:tc>
                  <a:txBody>
                    <a:bodyPr/>
                    <a:lstStyle/>
                    <a:p>
                      <a:r>
                        <a:rPr lang="en-US" sz="2000" dirty="0"/>
                        <a:t>MAX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max()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max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1077709931"/>
                  </a:ext>
                </a:extLst>
              </a:tr>
              <a:tr h="475653">
                <a:tc>
                  <a:txBody>
                    <a:bodyPr/>
                    <a:lstStyle/>
                    <a:p>
                      <a:r>
                        <a:rPr lang="en-US" sz="2000" dirty="0"/>
                        <a:t>MIN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min()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min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2454636591"/>
                  </a:ext>
                </a:extLst>
              </a:tr>
              <a:tr h="475653">
                <a:tc>
                  <a:txBody>
                    <a:bodyPr/>
                    <a:lstStyle/>
                    <a:p>
                      <a:r>
                        <a:rPr lang="en-US" sz="2000" dirty="0"/>
                        <a:t>COUNT</a:t>
                      </a:r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value_counts().sum()</a:t>
                      </a:r>
                      <a:endParaRPr lang="en-US" sz="2000" dirty="0"/>
                    </a:p>
                  </a:txBody>
                  <a:tcPr marL="156438" marR="156438" marT="78219" marB="7821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count or n()</a:t>
                      </a:r>
                    </a:p>
                  </a:txBody>
                  <a:tcPr marL="156438" marR="156438" marT="78219" marB="78219"/>
                </a:tc>
                <a:extLst>
                  <a:ext uri="{0D108BD9-81ED-4DB2-BD59-A6C34878D82A}">
                    <a16:rowId xmlns:a16="http://schemas.microsoft.com/office/drawing/2014/main" val="24200269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7907EE-EA2D-AAD2-0BD3-56EE5B920BAF}"/>
              </a:ext>
            </a:extLst>
          </p:cNvPr>
          <p:cNvSpPr txBox="1"/>
          <p:nvPr/>
        </p:nvSpPr>
        <p:spPr>
          <a:xfrm>
            <a:off x="2332892" y="556934"/>
            <a:ext cx="75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SQLPyR  Window Functions CheatSheet</a:t>
            </a:r>
          </a:p>
        </p:txBody>
      </p:sp>
    </p:spTree>
    <p:extLst>
      <p:ext uri="{BB962C8B-B14F-4D97-AF65-F5344CB8AC3E}">
        <p14:creationId xmlns:p14="http://schemas.microsoft.com/office/powerpoint/2010/main" val="3163591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d8d9982-5666-45c1-92e6-8a5ee4fa230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E8E388E4FF1140BC95A0B4F868C5B0" ma:contentTypeVersion="16" ma:contentTypeDescription="Create a new document." ma:contentTypeScope="" ma:versionID="c34301d518a9d5df6be5bbb77fdc2cb2">
  <xsd:schema xmlns:xsd="http://www.w3.org/2001/XMLSchema" xmlns:xs="http://www.w3.org/2001/XMLSchema" xmlns:p="http://schemas.microsoft.com/office/2006/metadata/properties" xmlns:ns3="8d8d9982-5666-45c1-92e6-8a5ee4fa230b" xmlns:ns4="53665eed-d018-4fe2-b1fa-627b2873175d" targetNamespace="http://schemas.microsoft.com/office/2006/metadata/properties" ma:root="true" ma:fieldsID="31d69e0b3a6d78a6ee7dee9351bd3d43" ns3:_="" ns4:_="">
    <xsd:import namespace="8d8d9982-5666-45c1-92e6-8a5ee4fa230b"/>
    <xsd:import namespace="53665eed-d018-4fe2-b1fa-627b287317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d9982-5666-45c1-92e6-8a5ee4fa23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65eed-d018-4fe2-b1fa-627b2873175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6A26E2-EB6C-420F-9EB9-414BA3B9A8ED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53665eed-d018-4fe2-b1fa-627b2873175d"/>
    <ds:schemaRef ds:uri="8d8d9982-5666-45c1-92e6-8a5ee4fa230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0DCCF6-36F2-4492-A7ED-EC422CA61E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5A1EE7-26BE-4696-BCA5-95326FB7B0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8d9982-5666-45c1-92e6-8a5ee4fa230b"/>
    <ds:schemaRef ds:uri="53665eed-d018-4fe2-b1fa-627b287317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15366</TotalTime>
  <Words>632</Words>
  <Application>Microsoft Office PowerPoint</Application>
  <PresentationFormat>Widescreen</PresentationFormat>
  <Paragraphs>207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Harold P. Thomas</dc:creator>
  <cp:lastModifiedBy>Harold P. Thomas</cp:lastModifiedBy>
  <cp:revision>7</cp:revision>
  <dcterms:created xsi:type="dcterms:W3CDTF">2024-12-01T15:04:41Z</dcterms:created>
  <dcterms:modified xsi:type="dcterms:W3CDTF">2024-12-28T15:01:04Z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0x01010031E8E388E4FF1140BC95A0B4F868C5B0</vt:lpwstr>
  </property>
</Properties>
</file>