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3919775" cy="32759650"/>
  <p:notesSz cx="6858000" cy="9144000"/>
  <p:defaultTextStyle>
    <a:defPPr>
      <a:defRPr lang="en-US"/>
    </a:defPPr>
    <a:lvl1pPr marL="0" algn="l" defTabSz="4379734" rtl="0" eaLnBrk="1" latinLnBrk="0" hangingPunct="1">
      <a:defRPr sz="8620" kern="1200">
        <a:solidFill>
          <a:schemeClr val="tx1"/>
        </a:solidFill>
        <a:latin typeface="+mn-lt"/>
        <a:ea typeface="+mn-ea"/>
        <a:cs typeface="+mn-cs"/>
      </a:defRPr>
    </a:lvl1pPr>
    <a:lvl2pPr marL="2189867" algn="l" defTabSz="4379734" rtl="0" eaLnBrk="1" latinLnBrk="0" hangingPunct="1">
      <a:defRPr sz="8620" kern="1200">
        <a:solidFill>
          <a:schemeClr val="tx1"/>
        </a:solidFill>
        <a:latin typeface="+mn-lt"/>
        <a:ea typeface="+mn-ea"/>
        <a:cs typeface="+mn-cs"/>
      </a:defRPr>
    </a:lvl2pPr>
    <a:lvl3pPr marL="4379734" algn="l" defTabSz="4379734" rtl="0" eaLnBrk="1" latinLnBrk="0" hangingPunct="1">
      <a:defRPr sz="8620" kern="1200">
        <a:solidFill>
          <a:schemeClr val="tx1"/>
        </a:solidFill>
        <a:latin typeface="+mn-lt"/>
        <a:ea typeface="+mn-ea"/>
        <a:cs typeface="+mn-cs"/>
      </a:defRPr>
    </a:lvl3pPr>
    <a:lvl4pPr marL="6569606" algn="l" defTabSz="4379734" rtl="0" eaLnBrk="1" latinLnBrk="0" hangingPunct="1">
      <a:defRPr sz="8620" kern="1200">
        <a:solidFill>
          <a:schemeClr val="tx1"/>
        </a:solidFill>
        <a:latin typeface="+mn-lt"/>
        <a:ea typeface="+mn-ea"/>
        <a:cs typeface="+mn-cs"/>
      </a:defRPr>
    </a:lvl4pPr>
    <a:lvl5pPr marL="8759473" algn="l" defTabSz="4379734" rtl="0" eaLnBrk="1" latinLnBrk="0" hangingPunct="1">
      <a:defRPr sz="8620" kern="1200">
        <a:solidFill>
          <a:schemeClr val="tx1"/>
        </a:solidFill>
        <a:latin typeface="+mn-lt"/>
        <a:ea typeface="+mn-ea"/>
        <a:cs typeface="+mn-cs"/>
      </a:defRPr>
    </a:lvl5pPr>
    <a:lvl6pPr marL="10949340" algn="l" defTabSz="4379734" rtl="0" eaLnBrk="1" latinLnBrk="0" hangingPunct="1">
      <a:defRPr sz="8620" kern="1200">
        <a:solidFill>
          <a:schemeClr val="tx1"/>
        </a:solidFill>
        <a:latin typeface="+mn-lt"/>
        <a:ea typeface="+mn-ea"/>
        <a:cs typeface="+mn-cs"/>
      </a:defRPr>
    </a:lvl6pPr>
    <a:lvl7pPr marL="13139207" algn="l" defTabSz="4379734" rtl="0" eaLnBrk="1" latinLnBrk="0" hangingPunct="1">
      <a:defRPr sz="8620" kern="1200">
        <a:solidFill>
          <a:schemeClr val="tx1"/>
        </a:solidFill>
        <a:latin typeface="+mn-lt"/>
        <a:ea typeface="+mn-ea"/>
        <a:cs typeface="+mn-cs"/>
      </a:defRPr>
    </a:lvl7pPr>
    <a:lvl8pPr marL="15329074" algn="l" defTabSz="4379734" rtl="0" eaLnBrk="1" latinLnBrk="0" hangingPunct="1">
      <a:defRPr sz="8620" kern="1200">
        <a:solidFill>
          <a:schemeClr val="tx1"/>
        </a:solidFill>
        <a:latin typeface="+mn-lt"/>
        <a:ea typeface="+mn-ea"/>
        <a:cs typeface="+mn-cs"/>
      </a:defRPr>
    </a:lvl8pPr>
    <a:lvl9pPr marL="17518941" algn="l" defTabSz="4379734" rtl="0" eaLnBrk="1" latinLnBrk="0" hangingPunct="1">
      <a:defRPr sz="8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94C"/>
    <a:srgbClr val="402A10"/>
    <a:srgbClr val="70910F"/>
    <a:srgbClr val="B4D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>
        <p:scale>
          <a:sx n="15" d="100"/>
          <a:sy n="15" d="100"/>
        </p:scale>
        <p:origin x="23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983" y="5361362"/>
            <a:ext cx="37331809" cy="11405211"/>
          </a:xfrm>
        </p:spPr>
        <p:txBody>
          <a:bodyPr anchor="b"/>
          <a:lstStyle>
            <a:lvl1pPr algn="ctr">
              <a:defRPr sz="28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9972" y="17206402"/>
            <a:ext cx="32939831" cy="7909330"/>
          </a:xfrm>
        </p:spPr>
        <p:txBody>
          <a:bodyPr/>
          <a:lstStyle>
            <a:lvl1pPr marL="0" indent="0" algn="ctr">
              <a:buNone/>
              <a:defRPr sz="11465"/>
            </a:lvl1pPr>
            <a:lvl2pPr marL="2183999" indent="0" algn="ctr">
              <a:buNone/>
              <a:defRPr sz="9554"/>
            </a:lvl2pPr>
            <a:lvl3pPr marL="4367997" indent="0" algn="ctr">
              <a:buNone/>
              <a:defRPr sz="8598"/>
            </a:lvl3pPr>
            <a:lvl4pPr marL="6551996" indent="0" algn="ctr">
              <a:buNone/>
              <a:defRPr sz="7643"/>
            </a:lvl4pPr>
            <a:lvl5pPr marL="8735995" indent="0" algn="ctr">
              <a:buNone/>
              <a:defRPr sz="7643"/>
            </a:lvl5pPr>
            <a:lvl6pPr marL="10919993" indent="0" algn="ctr">
              <a:buNone/>
              <a:defRPr sz="7643"/>
            </a:lvl6pPr>
            <a:lvl7pPr marL="13103992" indent="0" algn="ctr">
              <a:buNone/>
              <a:defRPr sz="7643"/>
            </a:lvl7pPr>
            <a:lvl8pPr marL="15287991" indent="0" algn="ctr">
              <a:buNone/>
              <a:defRPr sz="7643"/>
            </a:lvl8pPr>
            <a:lvl9pPr marL="17471989" indent="0" algn="ctr">
              <a:buNone/>
              <a:defRPr sz="76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2E47-D074-0A4E-B0F5-2BFE36C25F0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E635-4965-094F-A617-76118E0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2E47-D074-0A4E-B0F5-2BFE36C25F0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E635-4965-094F-A617-76118E0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2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30092" y="1744148"/>
            <a:ext cx="9470201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9487" y="1744148"/>
            <a:ext cx="27861607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2E47-D074-0A4E-B0F5-2BFE36C25F0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E635-4965-094F-A617-76118E0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2E47-D074-0A4E-B0F5-2BFE36C25F0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E635-4965-094F-A617-76118E0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6612" y="8167172"/>
            <a:ext cx="37880806" cy="13627102"/>
          </a:xfrm>
        </p:spPr>
        <p:txBody>
          <a:bodyPr anchor="b"/>
          <a:lstStyle>
            <a:lvl1pPr>
              <a:defRPr sz="28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6612" y="21923192"/>
            <a:ext cx="37880806" cy="7166171"/>
          </a:xfrm>
        </p:spPr>
        <p:txBody>
          <a:bodyPr/>
          <a:lstStyle>
            <a:lvl1pPr marL="0" indent="0">
              <a:buNone/>
              <a:defRPr sz="11465">
                <a:solidFill>
                  <a:schemeClr val="tx1"/>
                </a:solidFill>
              </a:defRPr>
            </a:lvl1pPr>
            <a:lvl2pPr marL="2183999" indent="0">
              <a:buNone/>
              <a:defRPr sz="9554">
                <a:solidFill>
                  <a:schemeClr val="tx1">
                    <a:tint val="75000"/>
                  </a:schemeClr>
                </a:solidFill>
              </a:defRPr>
            </a:lvl2pPr>
            <a:lvl3pPr marL="4367997" indent="0">
              <a:buNone/>
              <a:defRPr sz="8598">
                <a:solidFill>
                  <a:schemeClr val="tx1">
                    <a:tint val="75000"/>
                  </a:schemeClr>
                </a:solidFill>
              </a:defRPr>
            </a:lvl3pPr>
            <a:lvl4pPr marL="6551996" indent="0">
              <a:buNone/>
              <a:defRPr sz="7643">
                <a:solidFill>
                  <a:schemeClr val="tx1">
                    <a:tint val="75000"/>
                  </a:schemeClr>
                </a:solidFill>
              </a:defRPr>
            </a:lvl4pPr>
            <a:lvl5pPr marL="8735995" indent="0">
              <a:buNone/>
              <a:defRPr sz="7643">
                <a:solidFill>
                  <a:schemeClr val="tx1">
                    <a:tint val="75000"/>
                  </a:schemeClr>
                </a:solidFill>
              </a:defRPr>
            </a:lvl5pPr>
            <a:lvl6pPr marL="10919993" indent="0">
              <a:buNone/>
              <a:defRPr sz="7643">
                <a:solidFill>
                  <a:schemeClr val="tx1">
                    <a:tint val="75000"/>
                  </a:schemeClr>
                </a:solidFill>
              </a:defRPr>
            </a:lvl6pPr>
            <a:lvl7pPr marL="13103992" indent="0">
              <a:buNone/>
              <a:defRPr sz="7643">
                <a:solidFill>
                  <a:schemeClr val="tx1">
                    <a:tint val="75000"/>
                  </a:schemeClr>
                </a:solidFill>
              </a:defRPr>
            </a:lvl7pPr>
            <a:lvl8pPr marL="15287991" indent="0">
              <a:buNone/>
              <a:defRPr sz="7643">
                <a:solidFill>
                  <a:schemeClr val="tx1">
                    <a:tint val="75000"/>
                  </a:schemeClr>
                </a:solidFill>
              </a:defRPr>
            </a:lvl8pPr>
            <a:lvl9pPr marL="17471989" indent="0">
              <a:buNone/>
              <a:defRPr sz="76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2E47-D074-0A4E-B0F5-2BFE36C25F0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E635-4965-094F-A617-76118E0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9485" y="8720740"/>
            <a:ext cx="18665904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34386" y="8720740"/>
            <a:ext cx="18665904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2E47-D074-0A4E-B0F5-2BFE36C25F0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E635-4965-094F-A617-76118E0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05" y="1744155"/>
            <a:ext cx="37880806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5210" y="8030666"/>
            <a:ext cx="18580121" cy="3935706"/>
          </a:xfrm>
        </p:spPr>
        <p:txBody>
          <a:bodyPr anchor="b"/>
          <a:lstStyle>
            <a:lvl1pPr marL="0" indent="0">
              <a:buNone/>
              <a:defRPr sz="11465" b="1"/>
            </a:lvl1pPr>
            <a:lvl2pPr marL="2183999" indent="0">
              <a:buNone/>
              <a:defRPr sz="9554" b="1"/>
            </a:lvl2pPr>
            <a:lvl3pPr marL="4367997" indent="0">
              <a:buNone/>
              <a:defRPr sz="8598" b="1"/>
            </a:lvl3pPr>
            <a:lvl4pPr marL="6551996" indent="0">
              <a:buNone/>
              <a:defRPr sz="7643" b="1"/>
            </a:lvl4pPr>
            <a:lvl5pPr marL="8735995" indent="0">
              <a:buNone/>
              <a:defRPr sz="7643" b="1"/>
            </a:lvl5pPr>
            <a:lvl6pPr marL="10919993" indent="0">
              <a:buNone/>
              <a:defRPr sz="7643" b="1"/>
            </a:lvl6pPr>
            <a:lvl7pPr marL="13103992" indent="0">
              <a:buNone/>
              <a:defRPr sz="7643" b="1"/>
            </a:lvl7pPr>
            <a:lvl8pPr marL="15287991" indent="0">
              <a:buNone/>
              <a:defRPr sz="7643" b="1"/>
            </a:lvl8pPr>
            <a:lvl9pPr marL="17471989" indent="0">
              <a:buNone/>
              <a:defRPr sz="76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5210" y="11966372"/>
            <a:ext cx="1858012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34388" y="8030666"/>
            <a:ext cx="18671625" cy="3935706"/>
          </a:xfrm>
        </p:spPr>
        <p:txBody>
          <a:bodyPr anchor="b"/>
          <a:lstStyle>
            <a:lvl1pPr marL="0" indent="0">
              <a:buNone/>
              <a:defRPr sz="11465" b="1"/>
            </a:lvl1pPr>
            <a:lvl2pPr marL="2183999" indent="0">
              <a:buNone/>
              <a:defRPr sz="9554" b="1"/>
            </a:lvl2pPr>
            <a:lvl3pPr marL="4367997" indent="0">
              <a:buNone/>
              <a:defRPr sz="8598" b="1"/>
            </a:lvl3pPr>
            <a:lvl4pPr marL="6551996" indent="0">
              <a:buNone/>
              <a:defRPr sz="7643" b="1"/>
            </a:lvl4pPr>
            <a:lvl5pPr marL="8735995" indent="0">
              <a:buNone/>
              <a:defRPr sz="7643" b="1"/>
            </a:lvl5pPr>
            <a:lvl6pPr marL="10919993" indent="0">
              <a:buNone/>
              <a:defRPr sz="7643" b="1"/>
            </a:lvl6pPr>
            <a:lvl7pPr marL="13103992" indent="0">
              <a:buNone/>
              <a:defRPr sz="7643" b="1"/>
            </a:lvl7pPr>
            <a:lvl8pPr marL="15287991" indent="0">
              <a:buNone/>
              <a:defRPr sz="7643" b="1"/>
            </a:lvl8pPr>
            <a:lvl9pPr marL="17471989" indent="0">
              <a:buNone/>
              <a:defRPr sz="76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34388" y="11966372"/>
            <a:ext cx="18671625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2E47-D074-0A4E-B0F5-2BFE36C25F0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E635-4965-094F-A617-76118E0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9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2E47-D074-0A4E-B0F5-2BFE36C25F0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E635-4965-094F-A617-76118E0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2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2E47-D074-0A4E-B0F5-2BFE36C25F0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E635-4965-094F-A617-76118E0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6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05" y="2183977"/>
            <a:ext cx="14165271" cy="7643918"/>
          </a:xfrm>
        </p:spPr>
        <p:txBody>
          <a:bodyPr anchor="b"/>
          <a:lstStyle>
            <a:lvl1pPr>
              <a:defRPr sz="152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1625" y="4716790"/>
            <a:ext cx="22234386" cy="23280585"/>
          </a:xfrm>
        </p:spPr>
        <p:txBody>
          <a:bodyPr/>
          <a:lstStyle>
            <a:lvl1pPr>
              <a:defRPr sz="15286"/>
            </a:lvl1pPr>
            <a:lvl2pPr>
              <a:defRPr sz="13375"/>
            </a:lvl2pPr>
            <a:lvl3pPr>
              <a:defRPr sz="11465"/>
            </a:lvl3pPr>
            <a:lvl4pPr>
              <a:defRPr sz="9554"/>
            </a:lvl4pPr>
            <a:lvl5pPr>
              <a:defRPr sz="9554"/>
            </a:lvl5pPr>
            <a:lvl6pPr>
              <a:defRPr sz="9554"/>
            </a:lvl6pPr>
            <a:lvl7pPr>
              <a:defRPr sz="9554"/>
            </a:lvl7pPr>
            <a:lvl8pPr>
              <a:defRPr sz="9554"/>
            </a:lvl8pPr>
            <a:lvl9pPr>
              <a:defRPr sz="95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5205" y="9827895"/>
            <a:ext cx="14165271" cy="18207391"/>
          </a:xfrm>
        </p:spPr>
        <p:txBody>
          <a:bodyPr/>
          <a:lstStyle>
            <a:lvl1pPr marL="0" indent="0">
              <a:buNone/>
              <a:defRPr sz="7643"/>
            </a:lvl1pPr>
            <a:lvl2pPr marL="2183999" indent="0">
              <a:buNone/>
              <a:defRPr sz="6688"/>
            </a:lvl2pPr>
            <a:lvl3pPr marL="4367997" indent="0">
              <a:buNone/>
              <a:defRPr sz="5732"/>
            </a:lvl3pPr>
            <a:lvl4pPr marL="6551996" indent="0">
              <a:buNone/>
              <a:defRPr sz="4777"/>
            </a:lvl4pPr>
            <a:lvl5pPr marL="8735995" indent="0">
              <a:buNone/>
              <a:defRPr sz="4777"/>
            </a:lvl5pPr>
            <a:lvl6pPr marL="10919993" indent="0">
              <a:buNone/>
              <a:defRPr sz="4777"/>
            </a:lvl6pPr>
            <a:lvl7pPr marL="13103992" indent="0">
              <a:buNone/>
              <a:defRPr sz="4777"/>
            </a:lvl7pPr>
            <a:lvl8pPr marL="15287991" indent="0">
              <a:buNone/>
              <a:defRPr sz="4777"/>
            </a:lvl8pPr>
            <a:lvl9pPr marL="17471989" indent="0">
              <a:buNone/>
              <a:defRPr sz="47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2E47-D074-0A4E-B0F5-2BFE36C25F0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E635-4965-094F-A617-76118E0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9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05" y="2183977"/>
            <a:ext cx="14165271" cy="7643918"/>
          </a:xfrm>
        </p:spPr>
        <p:txBody>
          <a:bodyPr anchor="b"/>
          <a:lstStyle>
            <a:lvl1pPr>
              <a:defRPr sz="152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71625" y="4716790"/>
            <a:ext cx="22234386" cy="23280585"/>
          </a:xfrm>
        </p:spPr>
        <p:txBody>
          <a:bodyPr anchor="t"/>
          <a:lstStyle>
            <a:lvl1pPr marL="0" indent="0">
              <a:buNone/>
              <a:defRPr sz="15286"/>
            </a:lvl1pPr>
            <a:lvl2pPr marL="2183999" indent="0">
              <a:buNone/>
              <a:defRPr sz="13375"/>
            </a:lvl2pPr>
            <a:lvl3pPr marL="4367997" indent="0">
              <a:buNone/>
              <a:defRPr sz="11465"/>
            </a:lvl3pPr>
            <a:lvl4pPr marL="6551996" indent="0">
              <a:buNone/>
              <a:defRPr sz="9554"/>
            </a:lvl4pPr>
            <a:lvl5pPr marL="8735995" indent="0">
              <a:buNone/>
              <a:defRPr sz="9554"/>
            </a:lvl5pPr>
            <a:lvl6pPr marL="10919993" indent="0">
              <a:buNone/>
              <a:defRPr sz="9554"/>
            </a:lvl6pPr>
            <a:lvl7pPr marL="13103992" indent="0">
              <a:buNone/>
              <a:defRPr sz="9554"/>
            </a:lvl7pPr>
            <a:lvl8pPr marL="15287991" indent="0">
              <a:buNone/>
              <a:defRPr sz="9554"/>
            </a:lvl8pPr>
            <a:lvl9pPr marL="17471989" indent="0">
              <a:buNone/>
              <a:defRPr sz="95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5205" y="9827895"/>
            <a:ext cx="14165271" cy="18207391"/>
          </a:xfrm>
        </p:spPr>
        <p:txBody>
          <a:bodyPr/>
          <a:lstStyle>
            <a:lvl1pPr marL="0" indent="0">
              <a:buNone/>
              <a:defRPr sz="7643"/>
            </a:lvl1pPr>
            <a:lvl2pPr marL="2183999" indent="0">
              <a:buNone/>
              <a:defRPr sz="6688"/>
            </a:lvl2pPr>
            <a:lvl3pPr marL="4367997" indent="0">
              <a:buNone/>
              <a:defRPr sz="5732"/>
            </a:lvl3pPr>
            <a:lvl4pPr marL="6551996" indent="0">
              <a:buNone/>
              <a:defRPr sz="4777"/>
            </a:lvl4pPr>
            <a:lvl5pPr marL="8735995" indent="0">
              <a:buNone/>
              <a:defRPr sz="4777"/>
            </a:lvl5pPr>
            <a:lvl6pPr marL="10919993" indent="0">
              <a:buNone/>
              <a:defRPr sz="4777"/>
            </a:lvl6pPr>
            <a:lvl7pPr marL="13103992" indent="0">
              <a:buNone/>
              <a:defRPr sz="4777"/>
            </a:lvl7pPr>
            <a:lvl8pPr marL="15287991" indent="0">
              <a:buNone/>
              <a:defRPr sz="4777"/>
            </a:lvl8pPr>
            <a:lvl9pPr marL="17471989" indent="0">
              <a:buNone/>
              <a:defRPr sz="47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2E47-D074-0A4E-B0F5-2BFE36C25F0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E635-4965-094F-A617-76118E0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1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9485" y="1744155"/>
            <a:ext cx="37880806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9485" y="8720740"/>
            <a:ext cx="37880806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9485" y="30363349"/>
            <a:ext cx="9881949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B2E47-D074-0A4E-B0F5-2BFE36C25F0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48426" y="30363349"/>
            <a:ext cx="14822924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18341" y="30363349"/>
            <a:ext cx="9881949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E635-4965-094F-A617-76118E0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67997" rtl="0" eaLnBrk="1" latinLnBrk="0" hangingPunct="1">
        <a:lnSpc>
          <a:spcPct val="90000"/>
        </a:lnSpc>
        <a:spcBef>
          <a:spcPct val="0"/>
        </a:spcBef>
        <a:buNone/>
        <a:defRPr sz="210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1999" indent="-1091999" algn="l" defTabSz="4367997" rtl="0" eaLnBrk="1" latinLnBrk="0" hangingPunct="1">
        <a:lnSpc>
          <a:spcPct val="90000"/>
        </a:lnSpc>
        <a:spcBef>
          <a:spcPts val="4777"/>
        </a:spcBef>
        <a:buFont typeface="Arial" panose="020B0604020202020204" pitchFamily="34" charset="0"/>
        <a:buChar char="•"/>
        <a:defRPr sz="13375" kern="1200">
          <a:solidFill>
            <a:schemeClr val="tx1"/>
          </a:solidFill>
          <a:latin typeface="+mn-lt"/>
          <a:ea typeface="+mn-ea"/>
          <a:cs typeface="+mn-cs"/>
        </a:defRPr>
      </a:lvl1pPr>
      <a:lvl2pPr marL="3275998" indent="-1091999" algn="l" defTabSz="4367997" rtl="0" eaLnBrk="1" latinLnBrk="0" hangingPunct="1">
        <a:lnSpc>
          <a:spcPct val="90000"/>
        </a:lnSpc>
        <a:spcBef>
          <a:spcPts val="2388"/>
        </a:spcBef>
        <a:buFont typeface="Arial" panose="020B0604020202020204" pitchFamily="34" charset="0"/>
        <a:buChar char="•"/>
        <a:defRPr sz="11465" kern="1200">
          <a:solidFill>
            <a:schemeClr val="tx1"/>
          </a:solidFill>
          <a:latin typeface="+mn-lt"/>
          <a:ea typeface="+mn-ea"/>
          <a:cs typeface="+mn-cs"/>
        </a:defRPr>
      </a:lvl2pPr>
      <a:lvl3pPr marL="5459997" indent="-1091999" algn="l" defTabSz="4367997" rtl="0" eaLnBrk="1" latinLnBrk="0" hangingPunct="1">
        <a:lnSpc>
          <a:spcPct val="90000"/>
        </a:lnSpc>
        <a:spcBef>
          <a:spcPts val="2388"/>
        </a:spcBef>
        <a:buFont typeface="Arial" panose="020B0604020202020204" pitchFamily="34" charset="0"/>
        <a:buChar char="•"/>
        <a:defRPr sz="9554" kern="1200">
          <a:solidFill>
            <a:schemeClr val="tx1"/>
          </a:solidFill>
          <a:latin typeface="+mn-lt"/>
          <a:ea typeface="+mn-ea"/>
          <a:cs typeface="+mn-cs"/>
        </a:defRPr>
      </a:lvl3pPr>
      <a:lvl4pPr marL="7643995" indent="-1091999" algn="l" defTabSz="4367997" rtl="0" eaLnBrk="1" latinLnBrk="0" hangingPunct="1">
        <a:lnSpc>
          <a:spcPct val="90000"/>
        </a:lnSpc>
        <a:spcBef>
          <a:spcPts val="2388"/>
        </a:spcBef>
        <a:buFont typeface="Arial" panose="020B0604020202020204" pitchFamily="34" charset="0"/>
        <a:buChar char="•"/>
        <a:defRPr sz="8598" kern="1200">
          <a:solidFill>
            <a:schemeClr val="tx1"/>
          </a:solidFill>
          <a:latin typeface="+mn-lt"/>
          <a:ea typeface="+mn-ea"/>
          <a:cs typeface="+mn-cs"/>
        </a:defRPr>
      </a:lvl4pPr>
      <a:lvl5pPr marL="9827994" indent="-1091999" algn="l" defTabSz="4367997" rtl="0" eaLnBrk="1" latinLnBrk="0" hangingPunct="1">
        <a:lnSpc>
          <a:spcPct val="90000"/>
        </a:lnSpc>
        <a:spcBef>
          <a:spcPts val="2388"/>
        </a:spcBef>
        <a:buFont typeface="Arial" panose="020B0604020202020204" pitchFamily="34" charset="0"/>
        <a:buChar char="•"/>
        <a:defRPr sz="8598" kern="1200">
          <a:solidFill>
            <a:schemeClr val="tx1"/>
          </a:solidFill>
          <a:latin typeface="+mn-lt"/>
          <a:ea typeface="+mn-ea"/>
          <a:cs typeface="+mn-cs"/>
        </a:defRPr>
      </a:lvl5pPr>
      <a:lvl6pPr marL="12011993" indent="-1091999" algn="l" defTabSz="4367997" rtl="0" eaLnBrk="1" latinLnBrk="0" hangingPunct="1">
        <a:lnSpc>
          <a:spcPct val="90000"/>
        </a:lnSpc>
        <a:spcBef>
          <a:spcPts val="2388"/>
        </a:spcBef>
        <a:buFont typeface="Arial" panose="020B0604020202020204" pitchFamily="34" charset="0"/>
        <a:buChar char="•"/>
        <a:defRPr sz="8598" kern="1200">
          <a:solidFill>
            <a:schemeClr val="tx1"/>
          </a:solidFill>
          <a:latin typeface="+mn-lt"/>
          <a:ea typeface="+mn-ea"/>
          <a:cs typeface="+mn-cs"/>
        </a:defRPr>
      </a:lvl6pPr>
      <a:lvl7pPr marL="14195991" indent="-1091999" algn="l" defTabSz="4367997" rtl="0" eaLnBrk="1" latinLnBrk="0" hangingPunct="1">
        <a:lnSpc>
          <a:spcPct val="90000"/>
        </a:lnSpc>
        <a:spcBef>
          <a:spcPts val="2388"/>
        </a:spcBef>
        <a:buFont typeface="Arial" panose="020B0604020202020204" pitchFamily="34" charset="0"/>
        <a:buChar char="•"/>
        <a:defRPr sz="8598" kern="1200">
          <a:solidFill>
            <a:schemeClr val="tx1"/>
          </a:solidFill>
          <a:latin typeface="+mn-lt"/>
          <a:ea typeface="+mn-ea"/>
          <a:cs typeface="+mn-cs"/>
        </a:defRPr>
      </a:lvl7pPr>
      <a:lvl8pPr marL="16379990" indent="-1091999" algn="l" defTabSz="4367997" rtl="0" eaLnBrk="1" latinLnBrk="0" hangingPunct="1">
        <a:lnSpc>
          <a:spcPct val="90000"/>
        </a:lnSpc>
        <a:spcBef>
          <a:spcPts val="2388"/>
        </a:spcBef>
        <a:buFont typeface="Arial" panose="020B0604020202020204" pitchFamily="34" charset="0"/>
        <a:buChar char="•"/>
        <a:defRPr sz="8598" kern="1200">
          <a:solidFill>
            <a:schemeClr val="tx1"/>
          </a:solidFill>
          <a:latin typeface="+mn-lt"/>
          <a:ea typeface="+mn-ea"/>
          <a:cs typeface="+mn-cs"/>
        </a:defRPr>
      </a:lvl8pPr>
      <a:lvl9pPr marL="18563989" indent="-1091999" algn="l" defTabSz="4367997" rtl="0" eaLnBrk="1" latinLnBrk="0" hangingPunct="1">
        <a:lnSpc>
          <a:spcPct val="90000"/>
        </a:lnSpc>
        <a:spcBef>
          <a:spcPts val="2388"/>
        </a:spcBef>
        <a:buFont typeface="Arial" panose="020B0604020202020204" pitchFamily="34" charset="0"/>
        <a:buChar char="•"/>
        <a:defRPr sz="8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67997" rtl="0" eaLnBrk="1" latinLnBrk="0" hangingPunct="1">
        <a:defRPr sz="8598" kern="1200">
          <a:solidFill>
            <a:schemeClr val="tx1"/>
          </a:solidFill>
          <a:latin typeface="+mn-lt"/>
          <a:ea typeface="+mn-ea"/>
          <a:cs typeface="+mn-cs"/>
        </a:defRPr>
      </a:lvl1pPr>
      <a:lvl2pPr marL="2183999" algn="l" defTabSz="4367997" rtl="0" eaLnBrk="1" latinLnBrk="0" hangingPunct="1">
        <a:defRPr sz="8598" kern="1200">
          <a:solidFill>
            <a:schemeClr val="tx1"/>
          </a:solidFill>
          <a:latin typeface="+mn-lt"/>
          <a:ea typeface="+mn-ea"/>
          <a:cs typeface="+mn-cs"/>
        </a:defRPr>
      </a:lvl2pPr>
      <a:lvl3pPr marL="4367997" algn="l" defTabSz="4367997" rtl="0" eaLnBrk="1" latinLnBrk="0" hangingPunct="1">
        <a:defRPr sz="8598" kern="1200">
          <a:solidFill>
            <a:schemeClr val="tx1"/>
          </a:solidFill>
          <a:latin typeface="+mn-lt"/>
          <a:ea typeface="+mn-ea"/>
          <a:cs typeface="+mn-cs"/>
        </a:defRPr>
      </a:lvl3pPr>
      <a:lvl4pPr marL="6551996" algn="l" defTabSz="4367997" rtl="0" eaLnBrk="1" latinLnBrk="0" hangingPunct="1">
        <a:defRPr sz="8598" kern="1200">
          <a:solidFill>
            <a:schemeClr val="tx1"/>
          </a:solidFill>
          <a:latin typeface="+mn-lt"/>
          <a:ea typeface="+mn-ea"/>
          <a:cs typeface="+mn-cs"/>
        </a:defRPr>
      </a:lvl4pPr>
      <a:lvl5pPr marL="8735995" algn="l" defTabSz="4367997" rtl="0" eaLnBrk="1" latinLnBrk="0" hangingPunct="1">
        <a:defRPr sz="8598" kern="1200">
          <a:solidFill>
            <a:schemeClr val="tx1"/>
          </a:solidFill>
          <a:latin typeface="+mn-lt"/>
          <a:ea typeface="+mn-ea"/>
          <a:cs typeface="+mn-cs"/>
        </a:defRPr>
      </a:lvl5pPr>
      <a:lvl6pPr marL="10919993" algn="l" defTabSz="4367997" rtl="0" eaLnBrk="1" latinLnBrk="0" hangingPunct="1">
        <a:defRPr sz="8598" kern="1200">
          <a:solidFill>
            <a:schemeClr val="tx1"/>
          </a:solidFill>
          <a:latin typeface="+mn-lt"/>
          <a:ea typeface="+mn-ea"/>
          <a:cs typeface="+mn-cs"/>
        </a:defRPr>
      </a:lvl6pPr>
      <a:lvl7pPr marL="13103992" algn="l" defTabSz="4367997" rtl="0" eaLnBrk="1" latinLnBrk="0" hangingPunct="1">
        <a:defRPr sz="8598" kern="1200">
          <a:solidFill>
            <a:schemeClr val="tx1"/>
          </a:solidFill>
          <a:latin typeface="+mn-lt"/>
          <a:ea typeface="+mn-ea"/>
          <a:cs typeface="+mn-cs"/>
        </a:defRPr>
      </a:lvl7pPr>
      <a:lvl8pPr marL="15287991" algn="l" defTabSz="4367997" rtl="0" eaLnBrk="1" latinLnBrk="0" hangingPunct="1">
        <a:defRPr sz="8598" kern="1200">
          <a:solidFill>
            <a:schemeClr val="tx1"/>
          </a:solidFill>
          <a:latin typeface="+mn-lt"/>
          <a:ea typeface="+mn-ea"/>
          <a:cs typeface="+mn-cs"/>
        </a:defRPr>
      </a:lvl8pPr>
      <a:lvl9pPr marL="17471989" algn="l" defTabSz="4367997" rtl="0" eaLnBrk="1" latinLnBrk="0" hangingPunct="1">
        <a:defRPr sz="8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6D8B6-5C0C-A94C-9216-55BC2590BE9D}"/>
              </a:ext>
            </a:extLst>
          </p:cNvPr>
          <p:cNvSpPr txBox="1"/>
          <p:nvPr/>
        </p:nvSpPr>
        <p:spPr>
          <a:xfrm>
            <a:off x="4974012" y="160980"/>
            <a:ext cx="3431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b="1" dirty="0">
                <a:latin typeface="Garamond" panose="02020404030301010803" pitchFamily="18" charset="0"/>
              </a:rPr>
              <a:t>Adulting 101: Exploring developmental gene expression profiles in Tobacco Hornworm (</a:t>
            </a:r>
            <a:r>
              <a:rPr lang="en-CA" sz="8000" b="1" i="1" dirty="0" err="1">
                <a:latin typeface="Garamond" panose="02020404030301010803" pitchFamily="18" charset="0"/>
              </a:rPr>
              <a:t>Manduca</a:t>
            </a:r>
            <a:r>
              <a:rPr lang="en-CA" sz="8000" b="1" i="1" dirty="0">
                <a:latin typeface="Garamond" panose="02020404030301010803" pitchFamily="18" charset="0"/>
              </a:rPr>
              <a:t> </a:t>
            </a:r>
            <a:r>
              <a:rPr lang="en-CA" sz="8000" b="1" i="1" dirty="0" err="1">
                <a:latin typeface="Garamond" panose="02020404030301010803" pitchFamily="18" charset="0"/>
              </a:rPr>
              <a:t>sexta</a:t>
            </a:r>
            <a:r>
              <a:rPr lang="en-CA" sz="8000" b="1" dirty="0">
                <a:latin typeface="Garamond" panose="02020404030301010803" pitchFamily="18" charset="0"/>
              </a:rPr>
              <a:t>)</a:t>
            </a:r>
            <a:endParaRPr lang="en-US" sz="8000" b="1" dirty="0"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9762A-16BE-4E4F-997E-C3A7E2811B1C}"/>
              </a:ext>
            </a:extLst>
          </p:cNvPr>
          <p:cNvSpPr txBox="1"/>
          <p:nvPr/>
        </p:nvSpPr>
        <p:spPr>
          <a:xfrm>
            <a:off x="10166667" y="2875596"/>
            <a:ext cx="2392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Garamond" panose="02020404030301010803" pitchFamily="18" charset="0"/>
              </a:rPr>
              <a:t>Regan Cross, Marco Lee, Hana Thompson, and Hayden Wainwright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9BD92-4597-2448-8698-2936C11A07C6}"/>
              </a:ext>
            </a:extLst>
          </p:cNvPr>
          <p:cNvSpPr txBox="1"/>
          <p:nvPr/>
        </p:nvSpPr>
        <p:spPr>
          <a:xfrm>
            <a:off x="563387" y="4463953"/>
            <a:ext cx="12344400" cy="7478970"/>
          </a:xfrm>
          <a:prstGeom prst="rect">
            <a:avLst/>
          </a:prstGeom>
          <a:solidFill>
            <a:srgbClr val="A6C94C">
              <a:alpha val="60000"/>
            </a:srgbClr>
          </a:solidFill>
          <a:ln>
            <a:solidFill>
              <a:srgbClr val="402A10"/>
            </a:solidFill>
          </a:ln>
        </p:spPr>
        <p:txBody>
          <a:bodyPr wrap="square" rtlCol="0">
            <a:spAutoFit/>
          </a:bodyPr>
          <a:lstStyle/>
          <a:p>
            <a:pPr marL="432000" indent="-457200" algn="ctr"/>
            <a:r>
              <a:rPr lang="en-US" sz="4800" u="sng" dirty="0">
                <a:latin typeface="Garamond" panose="02020404030301010803" pitchFamily="18" charset="0"/>
              </a:rPr>
              <a:t>Background</a:t>
            </a:r>
          </a:p>
          <a:p>
            <a:pPr marL="432000" indent="-457200">
              <a:buFont typeface="Arial" panose="020B0604020202020204" pitchFamily="34" charset="0"/>
              <a:buChar char="•"/>
            </a:pPr>
            <a:r>
              <a:rPr lang="en-CA" sz="4800" dirty="0">
                <a:latin typeface="Garamond" panose="02020404030301010803" pitchFamily="18" charset="0"/>
              </a:rPr>
              <a:t>Holometabolous insects (e.g. moths) have morphologically distinct larvae, pupae, and adults </a:t>
            </a:r>
          </a:p>
          <a:p>
            <a:pPr marL="432000" indent="-457200">
              <a:buFont typeface="Arial" panose="020B0604020202020204" pitchFamily="34" charset="0"/>
              <a:buChar char="•"/>
            </a:pPr>
            <a:r>
              <a:rPr lang="en-CA" sz="4800" dirty="0">
                <a:latin typeface="Garamond" panose="02020404030301010803" pitchFamily="18" charset="0"/>
              </a:rPr>
              <a:t>These life history stages often have different ecological niches and specializations</a:t>
            </a:r>
            <a:r>
              <a:rPr lang="en-CA" sz="4800" baseline="30000" dirty="0">
                <a:latin typeface="Garamond" panose="02020404030301010803" pitchFamily="18" charset="0"/>
              </a:rPr>
              <a:t>1,2</a:t>
            </a:r>
            <a:r>
              <a:rPr lang="en-CA" sz="4800" dirty="0">
                <a:latin typeface="Garamond" panose="02020404030301010803" pitchFamily="18" charset="0"/>
              </a:rPr>
              <a:t> (e.g. larvae specialized for feeding, adults for reproduction) </a:t>
            </a:r>
          </a:p>
          <a:p>
            <a:pPr marL="432000" indent="-457200">
              <a:buFont typeface="Arial" panose="020B0604020202020204" pitchFamily="34" charset="0"/>
              <a:buChar char="•"/>
            </a:pPr>
            <a:r>
              <a:rPr lang="en-CA" sz="4800" dirty="0">
                <a:latin typeface="Garamond" panose="02020404030301010803" pitchFamily="18" charset="0"/>
              </a:rPr>
              <a:t>Each stage should have physiological adaptations to maximize fitness, reflected in differential gene expression across life stages (e.g. reproductive genes only expressed in adults</a:t>
            </a:r>
            <a:r>
              <a:rPr lang="en-CA" sz="4800" baseline="30000" dirty="0">
                <a:latin typeface="Garamond" panose="02020404030301010803" pitchFamily="18" charset="0"/>
              </a:rPr>
              <a:t>3</a:t>
            </a:r>
            <a:r>
              <a:rPr lang="en-CA" sz="4800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0238D-CCDC-434D-ADDC-DE28CAA3F8A9}"/>
              </a:ext>
            </a:extLst>
          </p:cNvPr>
          <p:cNvSpPr txBox="1"/>
          <p:nvPr/>
        </p:nvSpPr>
        <p:spPr>
          <a:xfrm>
            <a:off x="31104347" y="25067320"/>
            <a:ext cx="12344400" cy="7478970"/>
          </a:xfrm>
          <a:prstGeom prst="rect">
            <a:avLst/>
          </a:prstGeom>
          <a:solidFill>
            <a:srgbClr val="A6C94C">
              <a:alpha val="60000"/>
            </a:srgbClr>
          </a:solidFill>
          <a:ln>
            <a:solidFill>
              <a:srgbClr val="402A1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Garamond" panose="02020404030301010803" pitchFamily="18" charset="0"/>
              </a:rPr>
              <a:t>References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[1] </a:t>
            </a:r>
            <a:r>
              <a:rPr lang="en-CA" sz="3200" dirty="0">
                <a:latin typeface="Garamond" panose="02020404030301010803" pitchFamily="18" charset="0"/>
              </a:rPr>
              <a:t>Chapman, R. F. 2013. The insects: Structure and function. Simpson SJ, Douglas AE, editors. Cambridge University Press.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[2] </a:t>
            </a:r>
            <a:r>
              <a:rPr lang="en-CA" sz="3200" dirty="0">
                <a:latin typeface="Garamond" panose="02020404030301010803" pitchFamily="18" charset="0"/>
              </a:rPr>
              <a:t>Truman JW. 2019. The evolution of insect metamorphosis. </a:t>
            </a:r>
            <a:r>
              <a:rPr lang="en-CA" sz="3200" i="1" dirty="0" err="1">
                <a:latin typeface="Garamond" panose="02020404030301010803" pitchFamily="18" charset="0"/>
              </a:rPr>
              <a:t>Curr</a:t>
            </a:r>
            <a:r>
              <a:rPr lang="en-CA" sz="3200" i="1" dirty="0">
                <a:latin typeface="Garamond" panose="02020404030301010803" pitchFamily="18" charset="0"/>
              </a:rPr>
              <a:t> Biol</a:t>
            </a:r>
            <a:r>
              <a:rPr lang="en-CA" sz="3200" dirty="0">
                <a:latin typeface="Garamond" panose="02020404030301010803" pitchFamily="18" charset="0"/>
              </a:rPr>
              <a:t>. 29(23): R1252–R1268. 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[3] </a:t>
            </a:r>
            <a:r>
              <a:rPr lang="en-CA" sz="3200" dirty="0">
                <a:latin typeface="Garamond" panose="02020404030301010803" pitchFamily="18" charset="0"/>
              </a:rPr>
              <a:t>Zhao J, Sun Y, Xiao LB, Tan YA, Bai LX. 2016. Molecular characterization and expression of vitellogenin gene from </a:t>
            </a:r>
            <a:r>
              <a:rPr lang="en-CA" sz="3200" i="1" dirty="0" err="1">
                <a:latin typeface="Garamond" panose="02020404030301010803" pitchFamily="18" charset="0"/>
              </a:rPr>
              <a:t>Spodoptera</a:t>
            </a:r>
            <a:r>
              <a:rPr lang="en-CA" sz="3200" i="1" dirty="0">
                <a:latin typeface="Garamond" panose="02020404030301010803" pitchFamily="18" charset="0"/>
              </a:rPr>
              <a:t> </a:t>
            </a:r>
            <a:r>
              <a:rPr lang="en-CA" sz="3200" i="1" dirty="0" err="1">
                <a:latin typeface="Garamond" panose="02020404030301010803" pitchFamily="18" charset="0"/>
              </a:rPr>
              <a:t>exigua</a:t>
            </a:r>
            <a:r>
              <a:rPr lang="en-CA" sz="3200" i="1" dirty="0">
                <a:latin typeface="Garamond" panose="02020404030301010803" pitchFamily="18" charset="0"/>
              </a:rPr>
              <a:t> </a:t>
            </a:r>
            <a:r>
              <a:rPr lang="en-CA" sz="3200" dirty="0">
                <a:latin typeface="Garamond" panose="02020404030301010803" pitchFamily="18" charset="0"/>
              </a:rPr>
              <a:t>exposed to cadmium stress. </a:t>
            </a:r>
            <a:r>
              <a:rPr lang="en-CA" sz="3200" i="1" dirty="0">
                <a:latin typeface="Garamond" panose="02020404030301010803" pitchFamily="18" charset="0"/>
              </a:rPr>
              <a:t>Gene</a:t>
            </a:r>
            <a:r>
              <a:rPr lang="en-CA" sz="3200" dirty="0">
                <a:latin typeface="Garamond" panose="02020404030301010803" pitchFamily="18" charset="0"/>
              </a:rPr>
              <a:t>. 593(1): 179–184.</a:t>
            </a:r>
          </a:p>
          <a:p>
            <a:r>
              <a:rPr lang="en-CA" sz="3200" dirty="0">
                <a:latin typeface="Garamond" panose="02020404030301010803" pitchFamily="18" charset="0"/>
              </a:rPr>
              <a:t>[4] Cao, X., &amp; H. Jiang. 2017. An analysis of 67 RNA-</a:t>
            </a:r>
            <a:r>
              <a:rPr lang="en-CA" sz="3200" dirty="0" err="1">
                <a:latin typeface="Garamond" panose="02020404030301010803" pitchFamily="18" charset="0"/>
              </a:rPr>
              <a:t>seq</a:t>
            </a:r>
            <a:r>
              <a:rPr lang="en-CA" sz="3200" dirty="0">
                <a:latin typeface="Garamond" panose="02020404030301010803" pitchFamily="18" charset="0"/>
              </a:rPr>
              <a:t> datasets from various tissues at different stages of a model insect, </a:t>
            </a:r>
            <a:r>
              <a:rPr lang="en-CA" sz="3200" i="1" dirty="0" err="1">
                <a:latin typeface="Garamond" panose="02020404030301010803" pitchFamily="18" charset="0"/>
              </a:rPr>
              <a:t>Manduca</a:t>
            </a:r>
            <a:r>
              <a:rPr lang="en-CA" sz="3200" i="1" dirty="0">
                <a:latin typeface="Garamond" panose="02020404030301010803" pitchFamily="18" charset="0"/>
              </a:rPr>
              <a:t> </a:t>
            </a:r>
            <a:r>
              <a:rPr lang="en-CA" sz="3200" i="1" dirty="0" err="1">
                <a:latin typeface="Garamond" panose="02020404030301010803" pitchFamily="18" charset="0"/>
              </a:rPr>
              <a:t>sexta</a:t>
            </a:r>
            <a:r>
              <a:rPr lang="en-CA" sz="3200" dirty="0">
                <a:latin typeface="Garamond" panose="02020404030301010803" pitchFamily="18" charset="0"/>
              </a:rPr>
              <a:t>. </a:t>
            </a:r>
            <a:r>
              <a:rPr lang="en-CA" sz="3200" i="1" dirty="0">
                <a:latin typeface="Garamond" panose="02020404030301010803" pitchFamily="18" charset="0"/>
              </a:rPr>
              <a:t>BMC Genomics </a:t>
            </a:r>
            <a:r>
              <a:rPr lang="en-CA" sz="3200" dirty="0">
                <a:latin typeface="Garamond" panose="02020404030301010803" pitchFamily="18" charset="0"/>
              </a:rPr>
              <a:t>18: 796.</a:t>
            </a:r>
          </a:p>
          <a:p>
            <a:r>
              <a:rPr lang="en-CA" sz="3200" dirty="0">
                <a:latin typeface="Garamond" panose="02020404030301010803" pitchFamily="18" charset="0"/>
              </a:rPr>
              <a:t>[5] </a:t>
            </a:r>
            <a:r>
              <a:rPr lang="en-CA" sz="3200" dirty="0" err="1">
                <a:latin typeface="Garamond" panose="02020404030301010803" pitchFamily="18" charset="0"/>
              </a:rPr>
              <a:t>Nel</a:t>
            </a:r>
            <a:r>
              <a:rPr lang="en-CA" sz="3200" dirty="0">
                <a:latin typeface="Garamond" panose="02020404030301010803" pitchFamily="18" charset="0"/>
              </a:rPr>
              <a:t>, A., P. Roques, P. </a:t>
            </a:r>
            <a:r>
              <a:rPr lang="en-CA" sz="3200" dirty="0" err="1">
                <a:latin typeface="Garamond" panose="02020404030301010803" pitchFamily="18" charset="0"/>
              </a:rPr>
              <a:t>Nel</a:t>
            </a:r>
            <a:r>
              <a:rPr lang="en-CA" sz="3200" dirty="0">
                <a:latin typeface="Garamond" panose="02020404030301010803" pitchFamily="18" charset="0"/>
              </a:rPr>
              <a:t>, A. A. </a:t>
            </a:r>
            <a:r>
              <a:rPr lang="en-CA" sz="3200" dirty="0" err="1">
                <a:latin typeface="Garamond" panose="02020404030301010803" pitchFamily="18" charset="0"/>
              </a:rPr>
              <a:t>Prokin</a:t>
            </a:r>
            <a:r>
              <a:rPr lang="en-CA" sz="3200" dirty="0">
                <a:latin typeface="Garamond" panose="02020404030301010803" pitchFamily="18" charset="0"/>
              </a:rPr>
              <a:t>, T. </a:t>
            </a:r>
            <a:r>
              <a:rPr lang="en-CA" sz="3200" dirty="0" err="1">
                <a:latin typeface="Garamond" panose="02020404030301010803" pitchFamily="18" charset="0"/>
              </a:rPr>
              <a:t>Bourgoin</a:t>
            </a:r>
            <a:r>
              <a:rPr lang="en-CA" sz="3200" dirty="0">
                <a:latin typeface="Garamond" panose="02020404030301010803" pitchFamily="18" charset="0"/>
              </a:rPr>
              <a:t>, K. Prokop, J. </a:t>
            </a:r>
            <a:r>
              <a:rPr lang="en-CA" sz="3200" dirty="0" err="1">
                <a:latin typeface="Garamond" panose="02020404030301010803" pitchFamily="18" charset="0"/>
              </a:rPr>
              <a:t>Szwedo</a:t>
            </a:r>
            <a:r>
              <a:rPr lang="en-CA" sz="3200" dirty="0">
                <a:latin typeface="Garamond" panose="02020404030301010803" pitchFamily="18" charset="0"/>
              </a:rPr>
              <a:t>, D. Azar, L. </a:t>
            </a:r>
            <a:r>
              <a:rPr lang="en-CA" sz="3200" dirty="0" err="1">
                <a:latin typeface="Garamond" panose="02020404030301010803" pitchFamily="18" charset="0"/>
              </a:rPr>
              <a:t>Desutter</a:t>
            </a:r>
            <a:r>
              <a:rPr lang="en-CA" sz="3200" dirty="0">
                <a:latin typeface="Garamond" panose="02020404030301010803" pitchFamily="18" charset="0"/>
              </a:rPr>
              <a:t>-Grandcolas, T. </a:t>
            </a:r>
            <a:r>
              <a:rPr lang="en-CA" sz="3200" dirty="0" err="1">
                <a:latin typeface="Garamond" panose="02020404030301010803" pitchFamily="18" charset="0"/>
              </a:rPr>
              <a:t>Wappler</a:t>
            </a:r>
            <a:r>
              <a:rPr lang="en-CA" sz="3200" dirty="0">
                <a:latin typeface="Garamond" panose="02020404030301010803" pitchFamily="18" charset="0"/>
              </a:rPr>
              <a:t>, R. </a:t>
            </a:r>
            <a:r>
              <a:rPr lang="en-CA" sz="3200" dirty="0" err="1">
                <a:latin typeface="Garamond" panose="02020404030301010803" pitchFamily="18" charset="0"/>
              </a:rPr>
              <a:t>Garrouste</a:t>
            </a:r>
            <a:r>
              <a:rPr lang="en-CA" sz="3200" dirty="0">
                <a:latin typeface="Garamond" panose="02020404030301010803" pitchFamily="18" charset="0"/>
              </a:rPr>
              <a:t>, D. Coty, D. Huang, M. S. Engel, &amp; A. G. </a:t>
            </a:r>
            <a:r>
              <a:rPr lang="en-CA" sz="3200" dirty="0" err="1">
                <a:latin typeface="Garamond" panose="02020404030301010803" pitchFamily="18" charset="0"/>
              </a:rPr>
              <a:t>Kirejtshuk</a:t>
            </a:r>
            <a:r>
              <a:rPr lang="en-CA" sz="3200" dirty="0">
                <a:latin typeface="Garamond" panose="02020404030301010803" pitchFamily="18" charset="0"/>
              </a:rPr>
              <a:t>. 2013. The earliest known holometabolous insects. </a:t>
            </a:r>
            <a:r>
              <a:rPr lang="en-CA" sz="3200" i="1" dirty="0">
                <a:latin typeface="Garamond" panose="02020404030301010803" pitchFamily="18" charset="0"/>
              </a:rPr>
              <a:t>Nature</a:t>
            </a:r>
            <a:r>
              <a:rPr lang="en-CA" sz="3200" dirty="0">
                <a:latin typeface="Garamond" panose="02020404030301010803" pitchFamily="18" charset="0"/>
              </a:rPr>
              <a:t> 503:257–261.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5F58C-8C4C-D743-BDB4-E82B528ACA43}"/>
              </a:ext>
            </a:extLst>
          </p:cNvPr>
          <p:cNvSpPr txBox="1"/>
          <p:nvPr/>
        </p:nvSpPr>
        <p:spPr>
          <a:xfrm>
            <a:off x="563387" y="12423284"/>
            <a:ext cx="12344400" cy="8217634"/>
          </a:xfrm>
          <a:prstGeom prst="rect">
            <a:avLst/>
          </a:prstGeom>
          <a:solidFill>
            <a:srgbClr val="A6C94C">
              <a:alpha val="60000"/>
            </a:srgbClr>
          </a:solidFill>
          <a:ln>
            <a:solidFill>
              <a:srgbClr val="402A10"/>
            </a:solidFill>
          </a:ln>
        </p:spPr>
        <p:txBody>
          <a:bodyPr wrap="square" rtlCol="0">
            <a:spAutoFit/>
          </a:bodyPr>
          <a:lstStyle/>
          <a:p>
            <a:pPr marL="432000" indent="-457200" algn="ctr"/>
            <a:r>
              <a:rPr lang="en-CA" sz="4800" u="sng" dirty="0">
                <a:latin typeface="Garamond" panose="02020404030301010803" pitchFamily="18" charset="0"/>
              </a:rPr>
              <a:t>Goals</a:t>
            </a:r>
          </a:p>
          <a:p>
            <a:pPr marL="432000" indent="-457200">
              <a:buFont typeface="Arial" panose="020B0604020202020204" pitchFamily="34" charset="0"/>
              <a:buChar char="•"/>
            </a:pPr>
            <a:r>
              <a:rPr lang="en-CA" sz="4800" dirty="0">
                <a:latin typeface="Garamond" panose="02020404030301010803" pitchFamily="18" charset="0"/>
              </a:rPr>
              <a:t>Explore how tobacco hornworm </a:t>
            </a:r>
            <a:r>
              <a:rPr lang="en-CA" sz="4800" i="1" dirty="0" err="1">
                <a:latin typeface="Garamond" panose="02020404030301010803" pitchFamily="18" charset="0"/>
              </a:rPr>
              <a:t>Manduca</a:t>
            </a:r>
            <a:r>
              <a:rPr lang="en-CA" sz="4800" i="1" dirty="0">
                <a:latin typeface="Garamond" panose="02020404030301010803" pitchFamily="18" charset="0"/>
              </a:rPr>
              <a:t> </a:t>
            </a:r>
            <a:r>
              <a:rPr lang="en-CA" sz="4800" i="1" dirty="0" err="1">
                <a:latin typeface="Garamond" panose="02020404030301010803" pitchFamily="18" charset="0"/>
              </a:rPr>
              <a:t>sexta</a:t>
            </a:r>
            <a:r>
              <a:rPr lang="en-CA" sz="4800" dirty="0">
                <a:latin typeface="Garamond" panose="02020404030301010803" pitchFamily="18" charset="0"/>
              </a:rPr>
              <a:t> regulates its physiology through gene expression at different life stages</a:t>
            </a:r>
          </a:p>
          <a:p>
            <a:pPr marL="432000" indent="-457200">
              <a:buFont typeface="Arial" panose="020B0604020202020204" pitchFamily="34" charset="0"/>
              <a:buChar char="•"/>
            </a:pPr>
            <a:r>
              <a:rPr lang="en-CA" sz="4800" dirty="0">
                <a:latin typeface="Garamond" panose="02020404030301010803" pitchFamily="18" charset="0"/>
              </a:rPr>
              <a:t>Examine which genes change most in expression between larvae and adult using transcriptomic data from different tissues of </a:t>
            </a:r>
            <a:r>
              <a:rPr lang="en-CA" sz="4800" i="1" dirty="0">
                <a:latin typeface="Garamond" panose="02020404030301010803" pitchFamily="18" charset="0"/>
              </a:rPr>
              <a:t>M. </a:t>
            </a:r>
            <a:r>
              <a:rPr lang="en-CA" sz="4800" i="1" dirty="0" err="1">
                <a:latin typeface="Garamond" panose="02020404030301010803" pitchFamily="18" charset="0"/>
              </a:rPr>
              <a:t>sexta</a:t>
            </a:r>
            <a:r>
              <a:rPr lang="en-CA" sz="4800" dirty="0">
                <a:latin typeface="Garamond" panose="02020404030301010803" pitchFamily="18" charset="0"/>
              </a:rPr>
              <a:t> at different life stages</a:t>
            </a:r>
          </a:p>
          <a:p>
            <a:pPr marL="432000" indent="-457200">
              <a:buFont typeface="Arial" panose="020B0604020202020204" pitchFamily="34" charset="0"/>
              <a:buChar char="•"/>
            </a:pPr>
            <a:r>
              <a:rPr lang="en-CA" sz="4800" dirty="0">
                <a:latin typeface="Garamond" panose="02020404030301010803" pitchFamily="18" charset="0"/>
              </a:rPr>
              <a:t>Determine which physiological functions undergo most change during transition to adulthood</a:t>
            </a:r>
            <a:endParaRPr lang="en-US" sz="4800" dirty="0">
              <a:latin typeface="Garamond" panose="020204040303010108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376C9D-E013-A54D-AB39-CB7320BE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1" b="95556" l="2500" r="97500">
                        <a14:foregroundMark x1="60714" y1="18889" x2="60714" y2="18889"/>
                        <a14:foregroundMark x1="58571" y1="20556" x2="58571" y2="20556"/>
                        <a14:foregroundMark x1="56071" y1="22778" x2="56071" y2="22778"/>
                        <a14:foregroundMark x1="59286" y1="20000" x2="59286" y2="20000"/>
                        <a14:foregroundMark x1="62857" y1="17778" x2="62857" y2="17778"/>
                        <a14:foregroundMark x1="65000" y1="15556" x2="65000" y2="15556"/>
                        <a14:foregroundMark x1="66429" y1="13889" x2="66429" y2="13889"/>
                        <a14:foregroundMark x1="67857" y1="13889" x2="67857" y2="13889"/>
                        <a14:foregroundMark x1="53214" y1="26111" x2="53214" y2="26111"/>
                        <a14:foregroundMark x1="56786" y1="21667" x2="56786" y2="21667"/>
                        <a14:foregroundMark x1="46071" y1="23889" x2="46071" y2="23889"/>
                        <a14:foregroundMark x1="35000" y1="13333" x2="35000" y2="13333"/>
                        <a14:foregroundMark x1="33571" y1="12778" x2="33571" y2="12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900512">
            <a:off x="418397" y="896084"/>
            <a:ext cx="5702992" cy="3666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E58FB4-DE12-AA4A-94FA-4B85051065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101" b="67496" l="5400" r="87200">
                        <a14:backgroundMark x1="26600" y1="54726" x2="26600" y2="54726"/>
                        <a14:backgroundMark x1="22900" y1="52239" x2="22900" y2="52239"/>
                        <a14:backgroundMark x1="39700" y1="49751" x2="39700" y2="49751"/>
                        <a14:backgroundMark x1="47300" y1="49751" x2="47300" y2="49751"/>
                        <a14:backgroundMark x1="53900" y1="50580" x2="53900" y2="50580"/>
                        <a14:backgroundMark x1="60400" y1="54229" x2="60400" y2="54229"/>
                        <a14:backgroundMark x1="62200" y1="54229" x2="62200" y2="54229"/>
                        <a14:backgroundMark x1="63500" y1="55721" x2="63500" y2="55721"/>
                        <a14:backgroundMark x1="59300" y1="52239" x2="59300" y2="52239"/>
                        <a14:backgroundMark x1="68300" y1="60033" x2="68300" y2="60033"/>
                        <a14:backgroundMark x1="70700" y1="60531" x2="70700" y2="60531"/>
                        <a14:backgroundMark x1="69100" y1="60033" x2="69100" y2="60033"/>
                        <a14:backgroundMark x1="74200" y1="61194" x2="74200" y2="61194"/>
                        <a14:backgroundMark x1="76300" y1="62023" x2="76300" y2="62023"/>
                        <a14:backgroundMark x1="79100" y1="60199" x2="79100" y2="60199"/>
                      </a14:backgroundRemoval>
                    </a14:imgEffect>
                  </a14:imgLayer>
                </a14:imgProps>
              </a:ext>
            </a:extLst>
          </a:blip>
          <a:srcRect t="11959" r="9203" b="26169"/>
          <a:stretch/>
        </p:blipFill>
        <p:spPr>
          <a:xfrm rot="20033555">
            <a:off x="37184930" y="379683"/>
            <a:ext cx="6747580" cy="2772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1A15B9-DE69-1E4F-8C13-B76120DCCCAC}"/>
              </a:ext>
            </a:extLst>
          </p:cNvPr>
          <p:cNvSpPr txBox="1"/>
          <p:nvPr/>
        </p:nvSpPr>
        <p:spPr>
          <a:xfrm>
            <a:off x="563387" y="21073729"/>
            <a:ext cx="12344400" cy="7478970"/>
          </a:xfrm>
          <a:prstGeom prst="rect">
            <a:avLst/>
          </a:prstGeom>
          <a:solidFill>
            <a:srgbClr val="A6C94C">
              <a:alpha val="60000"/>
            </a:srgbClr>
          </a:solidFill>
          <a:ln>
            <a:solidFill>
              <a:srgbClr val="402A10"/>
            </a:solidFill>
          </a:ln>
        </p:spPr>
        <p:txBody>
          <a:bodyPr wrap="square" rtlCol="0">
            <a:spAutoFit/>
          </a:bodyPr>
          <a:lstStyle/>
          <a:p>
            <a:pPr marL="432000" indent="-457200" algn="ctr"/>
            <a:r>
              <a:rPr lang="en-CA" sz="4800" u="sng" dirty="0">
                <a:latin typeface="Garamond" panose="02020404030301010803" pitchFamily="18" charset="0"/>
              </a:rPr>
              <a:t>Data</a:t>
            </a:r>
          </a:p>
          <a:p>
            <a:pPr marL="432000" indent="-457200">
              <a:buFont typeface="Arial" panose="020B0604020202020204" pitchFamily="34" charset="0"/>
              <a:buChar char="•"/>
            </a:pPr>
            <a:r>
              <a:rPr lang="en-CA" sz="4800" dirty="0">
                <a:latin typeface="Garamond" panose="02020404030301010803" pitchFamily="18" charset="0"/>
              </a:rPr>
              <a:t>Data sourced from study examining 67 RNA-</a:t>
            </a:r>
            <a:r>
              <a:rPr lang="en-CA" sz="4800" dirty="0" err="1">
                <a:latin typeface="Garamond" panose="02020404030301010803" pitchFamily="18" charset="0"/>
              </a:rPr>
              <a:t>seq</a:t>
            </a:r>
            <a:r>
              <a:rPr lang="en-CA" sz="4800" dirty="0">
                <a:latin typeface="Garamond" panose="02020404030301010803" pitchFamily="18" charset="0"/>
              </a:rPr>
              <a:t> datasets of 15 544 genes from 8 tissues across 9 life stages of </a:t>
            </a:r>
            <a:r>
              <a:rPr lang="en-CA" sz="4800" i="1" dirty="0" err="1">
                <a:latin typeface="Garamond" panose="02020404030301010803" pitchFamily="18" charset="0"/>
              </a:rPr>
              <a:t>Manduca</a:t>
            </a:r>
            <a:r>
              <a:rPr lang="en-CA" sz="4800" i="1" dirty="0">
                <a:latin typeface="Garamond" panose="02020404030301010803" pitchFamily="18" charset="0"/>
              </a:rPr>
              <a:t> sexta</a:t>
            </a:r>
            <a:r>
              <a:rPr lang="en-CA" sz="4800" baseline="30000" dirty="0">
                <a:latin typeface="Garamond" panose="02020404030301010803" pitchFamily="18" charset="0"/>
              </a:rPr>
              <a:t>4</a:t>
            </a:r>
            <a:r>
              <a:rPr lang="en-CA" sz="4800" i="1" dirty="0">
                <a:latin typeface="Garamond" panose="02020404030301010803" pitchFamily="18" charset="0"/>
              </a:rPr>
              <a:t> </a:t>
            </a:r>
          </a:p>
          <a:p>
            <a:pPr marL="432000" indent="-457200">
              <a:buFont typeface="Arial" panose="020B0604020202020204" pitchFamily="34" charset="0"/>
              <a:buChar char="•"/>
            </a:pPr>
            <a:r>
              <a:rPr lang="en-CA" sz="4800" dirty="0">
                <a:latin typeface="Garamond" panose="02020404030301010803" pitchFamily="18" charset="0"/>
              </a:rPr>
              <a:t>Each transcript represents a different tissue-life stage combination </a:t>
            </a:r>
          </a:p>
          <a:p>
            <a:pPr marL="432000" indent="-457200">
              <a:buFont typeface="Arial" panose="020B0604020202020204" pitchFamily="34" charset="0"/>
              <a:buChar char="•"/>
            </a:pPr>
            <a:r>
              <a:rPr lang="en-CA" sz="4800" dirty="0">
                <a:latin typeface="Garamond" panose="02020404030301010803" pitchFamily="18" charset="0"/>
              </a:rPr>
              <a:t>For each transcript we have the FPKM (fragments per kilobase per million mapped reads) for each gene, which represents the level of gene expression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473B5-A820-614F-B251-0B183F7387A4}"/>
              </a:ext>
            </a:extLst>
          </p:cNvPr>
          <p:cNvSpPr txBox="1"/>
          <p:nvPr/>
        </p:nvSpPr>
        <p:spPr>
          <a:xfrm>
            <a:off x="31104347" y="14827558"/>
            <a:ext cx="12344400" cy="9694962"/>
          </a:xfrm>
          <a:prstGeom prst="rect">
            <a:avLst/>
          </a:prstGeom>
          <a:solidFill>
            <a:srgbClr val="A6C94C">
              <a:alpha val="60000"/>
            </a:srgbClr>
          </a:solidFill>
          <a:ln>
            <a:solidFill>
              <a:srgbClr val="402A1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u="sng" dirty="0">
                <a:latin typeface="Garamond" panose="02020404030301010803" pitchFamily="18" charset="0"/>
              </a:rPr>
              <a:t>Significance</a:t>
            </a:r>
          </a:p>
          <a:p>
            <a:pPr marL="432000" indent="-457200">
              <a:buFont typeface="Arial" panose="020B0604020202020204" pitchFamily="34" charset="0"/>
              <a:buChar char="•"/>
            </a:pPr>
            <a:r>
              <a:rPr lang="en-CA" sz="4800" dirty="0">
                <a:latin typeface="Garamond" panose="02020404030301010803" pitchFamily="18" charset="0"/>
              </a:rPr>
              <a:t>Holometabolous insects have existed for 315 million years, so this is an evolutionarily stable trait</a:t>
            </a:r>
            <a:r>
              <a:rPr lang="en-CA" sz="4800" baseline="30000" dirty="0">
                <a:latin typeface="Garamond" panose="02020404030301010803" pitchFamily="18" charset="0"/>
              </a:rPr>
              <a:t>5</a:t>
            </a:r>
            <a:r>
              <a:rPr lang="en-CA" sz="4800" dirty="0">
                <a:latin typeface="Garamond" panose="02020404030301010803" pitchFamily="18" charset="0"/>
              </a:rPr>
              <a:t> </a:t>
            </a:r>
          </a:p>
          <a:p>
            <a:pPr marL="432000" indent="-457200">
              <a:buFont typeface="Arial" panose="020B0604020202020204" pitchFamily="34" charset="0"/>
              <a:buChar char="•"/>
            </a:pPr>
            <a:r>
              <a:rPr lang="en-CA" sz="4800" dirty="0">
                <a:latin typeface="Garamond" panose="02020404030301010803" pitchFamily="18" charset="0"/>
              </a:rPr>
              <a:t>By identifying genes that are differentially expressed between life stages and may play a role during metamorphosis, we can better understand genetic mechanisms behind metamorphosis</a:t>
            </a:r>
          </a:p>
          <a:p>
            <a:pPr marL="432000" indent="-457200">
              <a:buFont typeface="Arial" panose="020B0604020202020204" pitchFamily="34" charset="0"/>
              <a:buChar char="•"/>
            </a:pPr>
            <a:r>
              <a:rPr lang="en-CA" sz="4800" i="1" dirty="0">
                <a:latin typeface="Garamond" panose="02020404030301010803" pitchFamily="18" charset="0"/>
              </a:rPr>
              <a:t>M. </a:t>
            </a:r>
            <a:r>
              <a:rPr lang="en-CA" sz="4800" i="1" dirty="0" err="1">
                <a:latin typeface="Garamond" panose="02020404030301010803" pitchFamily="18" charset="0"/>
              </a:rPr>
              <a:t>sexta</a:t>
            </a:r>
            <a:r>
              <a:rPr lang="en-CA" sz="4800" i="1" dirty="0">
                <a:latin typeface="Garamond" panose="02020404030301010803" pitchFamily="18" charset="0"/>
              </a:rPr>
              <a:t> </a:t>
            </a:r>
            <a:r>
              <a:rPr lang="en-CA" sz="4800" dirty="0">
                <a:latin typeface="Garamond" panose="02020404030301010803" pitchFamily="18" charset="0"/>
              </a:rPr>
              <a:t>larvae are important agricultural pests, feeding on </a:t>
            </a:r>
            <a:r>
              <a:rPr lang="en-CA" sz="4800" dirty="0" err="1">
                <a:latin typeface="Garamond" panose="02020404030301010803" pitchFamily="18" charset="0"/>
              </a:rPr>
              <a:t>solanaceous</a:t>
            </a:r>
            <a:r>
              <a:rPr lang="en-CA" sz="4800" dirty="0">
                <a:latin typeface="Garamond" panose="02020404030301010803" pitchFamily="18" charset="0"/>
              </a:rPr>
              <a:t> plants (e.g. tobacco, tomato), so studying </a:t>
            </a:r>
            <a:r>
              <a:rPr lang="en-CA" sz="4800" i="1" dirty="0">
                <a:latin typeface="Garamond" panose="02020404030301010803" pitchFamily="18" charset="0"/>
              </a:rPr>
              <a:t>M. </a:t>
            </a:r>
            <a:r>
              <a:rPr lang="en-CA" sz="4800" i="1" dirty="0" err="1">
                <a:latin typeface="Garamond" panose="02020404030301010803" pitchFamily="18" charset="0"/>
              </a:rPr>
              <a:t>sexta</a:t>
            </a:r>
            <a:r>
              <a:rPr lang="en-CA" sz="4800" i="1" dirty="0">
                <a:latin typeface="Garamond" panose="02020404030301010803" pitchFamily="18" charset="0"/>
              </a:rPr>
              <a:t> </a:t>
            </a:r>
            <a:r>
              <a:rPr lang="en-CA" sz="4800" dirty="0">
                <a:latin typeface="Garamond" panose="02020404030301010803" pitchFamily="18" charset="0"/>
              </a:rPr>
              <a:t>genetics could aid in development of specific pesticides to mitigate agricultural impacts</a:t>
            </a:r>
          </a:p>
        </p:txBody>
      </p:sp>
    </p:spTree>
    <p:extLst>
      <p:ext uri="{BB962C8B-B14F-4D97-AF65-F5344CB8AC3E}">
        <p14:creationId xmlns:p14="http://schemas.microsoft.com/office/powerpoint/2010/main" val="371214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510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Cross</dc:creator>
  <cp:lastModifiedBy>R Cross</cp:lastModifiedBy>
  <cp:revision>8</cp:revision>
  <dcterms:created xsi:type="dcterms:W3CDTF">2020-03-24T13:53:07Z</dcterms:created>
  <dcterms:modified xsi:type="dcterms:W3CDTF">2020-03-24T14:40:21Z</dcterms:modified>
</cp:coreProperties>
</file>