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64" r:id="rId2"/>
    <p:sldId id="291" r:id="rId3"/>
    <p:sldId id="292" r:id="rId4"/>
    <p:sldId id="293" r:id="rId5"/>
    <p:sldId id="294" r:id="rId6"/>
    <p:sldId id="282" r:id="rId7"/>
    <p:sldId id="295" r:id="rId8"/>
    <p:sldId id="296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94656"/>
  </p:normalViewPr>
  <p:slideViewPr>
    <p:cSldViewPr>
      <p:cViewPr varScale="1">
        <p:scale>
          <a:sx n="107" d="100"/>
          <a:sy n="107" d="100"/>
        </p:scale>
        <p:origin x="1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EC8C5F-1F70-AC28-7793-C862BADD6B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98F43-92F4-CACE-9E3D-88A6338D14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9D14349-0880-C141-8F35-FF06182B9908}" type="datetimeFigureOut">
              <a:rPr lang="en-US"/>
              <a:pPr>
                <a:defRPr/>
              </a:pPr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8A262-F2CD-18B8-5FB0-4E4AB39BF1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DB1A9-F3F2-A4A6-7575-0890FE4111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ED808F7-9BC2-BF4F-919F-2F0BE9E23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A69F4E9-03F2-348F-A2F6-89E16880E3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156B8A7-2CBD-C42F-7465-30A76D27EF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664677F-B94F-2F5B-7F44-502DFB19B94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A73E2AA6-FED1-DBFF-A801-20BC2E61C2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E2FB61F4-1D2E-BCE5-087B-478F6CF4BD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19E5D48-ABF3-82C6-0C8B-1974B796F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CDAE25-5A03-474B-A023-A50F5E20F2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580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49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5725" y="533400"/>
            <a:ext cx="1863725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550" y="533400"/>
            <a:ext cx="5438775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57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474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21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550" y="1524000"/>
            <a:ext cx="36512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6512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03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98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76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75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329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099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297EA0E-F566-1AD9-E570-DD67DA61F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0" y="1524000"/>
            <a:ext cx="7454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129EF2-4110-27A8-743C-E678C6D51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533400"/>
            <a:ext cx="745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D637EFA-6E8D-99C2-1864-A53C4BD1C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404813"/>
            <a:ext cx="7904162" cy="6048375"/>
          </a:xfrm>
          <a:prstGeom prst="rect">
            <a:avLst/>
          </a:prstGeom>
          <a:noFill/>
          <a:ln w="47625" cmpd="thinThick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0E7FE9F2-3F76-7628-E216-B097A47738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" y="1295400"/>
            <a:ext cx="7454900" cy="0"/>
          </a:xfrm>
          <a:prstGeom prst="line">
            <a:avLst/>
          </a:prstGeom>
          <a:noFill/>
          <a:ln w="25400">
            <a:solidFill>
              <a:srgbClr val="0F286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A4A5E82-ADD3-936A-1AC1-E25A0B615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362200"/>
            <a:ext cx="4291013" cy="3048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D3F51C43-406F-DA9C-7DF9-1CB2261C7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6419850"/>
            <a:ext cx="22113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en-US" sz="1200">
                <a:solidFill>
                  <a:schemeClr val="hlink"/>
                </a:solidFill>
                <a:latin typeface="Arial" charset="0"/>
              </a:rPr>
              <a:t>Computer System Design Lab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130056" name="Text Box 8">
            <a:extLst>
              <a:ext uri="{FF2B5EF4-FFF2-40B4-BE49-F238E27FC236}">
                <a16:creationId xmlns:a16="http://schemas.microsoft.com/office/drawing/2014/main" id="{52D3AA7D-0F94-0CC1-E5D0-174EFB146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5" y="6492875"/>
            <a:ext cx="3619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>
              <a:defRPr/>
            </a:pPr>
            <a:fld id="{0C739C28-C2EB-B040-A6F7-C6EBB5242107}" type="slidenum">
              <a:rPr lang="en-US" altLang="en-US" sz="1200" smtClean="0"/>
              <a:pPr>
                <a:defRPr/>
              </a:pPr>
              <a:t>‹#›</a:t>
            </a:fld>
            <a:endParaRPr lang="en-US" altLang="en-US" sz="1200"/>
          </a:p>
        </p:txBody>
      </p:sp>
      <p:pic>
        <p:nvPicPr>
          <p:cNvPr id="1033" name="Picture 9" descr="&#13;ArkLogo_2.png                                                  00072A12Macintosh HD                   C3BEAED8:">
            <a:extLst>
              <a:ext uri="{FF2B5EF4-FFF2-40B4-BE49-F238E27FC236}">
                <a16:creationId xmlns:a16="http://schemas.microsoft.com/office/drawing/2014/main" id="{323ABDCA-70AD-3A4D-9E5C-7CF57C905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864225"/>
            <a:ext cx="9366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68538B-1EB3-A242-7D29-A76AEB94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C667B-9B30-0C2D-39F3-46EEF8143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Have multiple program counters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Uses MIMD model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Targeted for tightly-coupled shared-memory multiprocessors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processors, need </a:t>
            </a:r>
            <a:r>
              <a:rPr lang="en-US" i="1" dirty="0"/>
              <a:t>n</a:t>
            </a:r>
            <a:r>
              <a:rPr lang="en-US" dirty="0"/>
              <a:t> threads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Amount of computation assigned to each thread = grain size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Threads can be used for data-level parallelism, but the overheads may outweigh the benefit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04388-FC63-960A-6208-46880D661B66}"/>
              </a:ext>
            </a:extLst>
          </p:cNvPr>
          <p:cNvSpPr txBox="1"/>
          <p:nvPr/>
        </p:nvSpPr>
        <p:spPr>
          <a:xfrm>
            <a:off x="3886200" y="6477000"/>
            <a:ext cx="4863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Slides adapted from Comp. Arch A Quantitative Approach Hennessy and Patterson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E6BD32E5-B025-A38E-2847-11313E8C4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Architectures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001B8-42E3-28CE-0ED5-7AC36DA8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57" y="1441450"/>
            <a:ext cx="4391843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kern="0" dirty="0"/>
              <a:t>Symmetric multiprocessors (SMP)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Small number of cores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Share single memory with uniform memory latency</a:t>
            </a:r>
          </a:p>
          <a:p>
            <a:pPr lvl="1">
              <a:lnSpc>
                <a:spcPct val="90000"/>
              </a:lnSpc>
            </a:pPr>
            <a:r>
              <a:rPr lang="en-US" sz="1800" i="1" kern="0" dirty="0"/>
              <a:t>Uses Snoopy Cache Protocols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kern="0" dirty="0"/>
          </a:p>
          <a:p>
            <a:pPr marL="0" indent="0">
              <a:lnSpc>
                <a:spcPct val="90000"/>
              </a:lnSpc>
              <a:buNone/>
            </a:pPr>
            <a:endParaRPr lang="en-US" sz="2000" kern="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kern="0" dirty="0"/>
              <a:t>Distributed shared memory (DSM)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Memory distributed among processors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Non-uniform memory access/latency (NUMA)</a:t>
            </a:r>
          </a:p>
          <a:p>
            <a:pPr lvl="1">
              <a:lnSpc>
                <a:spcPct val="90000"/>
              </a:lnSpc>
            </a:pPr>
            <a:r>
              <a:rPr lang="en-US" sz="1800" kern="0" dirty="0"/>
              <a:t>Processors connected via direct (switched) and non-direct (multi-hop) interconnection networks</a:t>
            </a:r>
          </a:p>
          <a:p>
            <a:pPr lvl="1">
              <a:lnSpc>
                <a:spcPct val="90000"/>
              </a:lnSpc>
            </a:pPr>
            <a:r>
              <a:rPr lang="en-US" sz="1800" i="1" kern="0" dirty="0"/>
              <a:t>Uses Directory Cache Protocol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1AF45-CC75-35E2-BA53-74689D3F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120" y="1371600"/>
            <a:ext cx="3149603" cy="2828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C25180-CB7E-2E1F-D22F-F61C0B5C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93" y="4202868"/>
            <a:ext cx="4032250" cy="2121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07EDC-07B3-0DE1-19D8-F8847DD8A2AF}"/>
              </a:ext>
            </a:extLst>
          </p:cNvPr>
          <p:cNvSpPr txBox="1"/>
          <p:nvPr/>
        </p:nvSpPr>
        <p:spPr>
          <a:xfrm>
            <a:off x="3886200" y="6520190"/>
            <a:ext cx="4863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Slides adapted from Comp. Arch A Quantitative Approach Hennessy and Patterson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>
            <a:extLst>
              <a:ext uri="{FF2B5EF4-FFF2-40B4-BE49-F238E27FC236}">
                <a16:creationId xmlns:a16="http://schemas.microsoft.com/office/drawing/2014/main" id="{50C64676-0B1E-E80D-DFCC-2F1E9254C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Cache Coherence</a:t>
            </a:r>
          </a:p>
        </p:txBody>
      </p:sp>
      <p:sp>
        <p:nvSpPr>
          <p:cNvPr id="6147" name="Slide Number Placeholder 1">
            <a:extLst>
              <a:ext uri="{FF2B5EF4-FFF2-40B4-BE49-F238E27FC236}">
                <a16:creationId xmlns:a16="http://schemas.microsoft.com/office/drawing/2014/main" id="{E25A4DC4-BDA2-2CDB-BBC6-5695BDCFC8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6DBFD6AC-B802-A743-BA62-23A5599AD3DE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EE3F37-4840-C1AF-3FC6-873FB5740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207" y="1905000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/>
              <a:t>Coherence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All reads by any processor must return the most recently written value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Writes to the same location by any two processors are seen in the same order by all processors</a:t>
            </a:r>
          </a:p>
          <a:p>
            <a:pPr lvl="1">
              <a:lnSpc>
                <a:spcPct val="90000"/>
              </a:lnSpc>
            </a:pPr>
            <a:endParaRPr lang="en-US" kern="0" dirty="0"/>
          </a:p>
          <a:p>
            <a:pPr>
              <a:lnSpc>
                <a:spcPct val="90000"/>
              </a:lnSpc>
            </a:pPr>
            <a:r>
              <a:rPr lang="en-US" kern="0" dirty="0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When a written value will be returned by a read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If a processor writes location A followed by location B, any processor that sees the new value of B must also see the new value of A</a:t>
            </a:r>
          </a:p>
        </p:txBody>
      </p:sp>
      <p:sp>
        <p:nvSpPr>
          <p:cNvPr id="6" name="Snip and Round Single Corner Rectangle 5">
            <a:extLst>
              <a:ext uri="{FF2B5EF4-FFF2-40B4-BE49-F238E27FC236}">
                <a16:creationId xmlns:a16="http://schemas.microsoft.com/office/drawing/2014/main" id="{A49F9083-6BAC-7417-5B39-3A0D882B1A8E}"/>
              </a:ext>
            </a:extLst>
          </p:cNvPr>
          <p:cNvSpPr/>
          <p:nvPr/>
        </p:nvSpPr>
        <p:spPr>
          <a:xfrm>
            <a:off x="627207" y="1752600"/>
            <a:ext cx="7889586" cy="2133600"/>
          </a:xfrm>
          <a:prstGeom prst="snipRoundRect">
            <a:avLst/>
          </a:prstGeom>
          <a:solidFill>
            <a:schemeClr val="accent1">
              <a:alpha val="1898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829AE-61C3-6772-0FFC-4318BCEA7A80}"/>
              </a:ext>
            </a:extLst>
          </p:cNvPr>
          <p:cNvSpPr txBox="1"/>
          <p:nvPr/>
        </p:nvSpPr>
        <p:spPr>
          <a:xfrm>
            <a:off x="3886200" y="6477000"/>
            <a:ext cx="4863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Slides adapted from Comp. Arch A Quantitative Approach Hennessy and Patterson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>
            <a:extLst>
              <a:ext uri="{FF2B5EF4-FFF2-40B4-BE49-F238E27FC236}">
                <a16:creationId xmlns:a16="http://schemas.microsoft.com/office/drawing/2014/main" id="{50C64676-0B1E-E80D-DFCC-2F1E9254C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Enforcing Coherence</a:t>
            </a:r>
          </a:p>
        </p:txBody>
      </p:sp>
      <p:sp>
        <p:nvSpPr>
          <p:cNvPr id="6147" name="Slide Number Placeholder 1">
            <a:extLst>
              <a:ext uri="{FF2B5EF4-FFF2-40B4-BE49-F238E27FC236}">
                <a16:creationId xmlns:a16="http://schemas.microsoft.com/office/drawing/2014/main" id="{E25A4DC4-BDA2-2CDB-BBC6-5695BDCFC8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6DBFD6AC-B802-A743-BA62-23A5599AD3DE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75F9FA-EF92-3873-A514-4FA083DAC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1822450"/>
            <a:ext cx="8270875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/>
              <a:t>Coherent caches provide:</a:t>
            </a:r>
          </a:p>
          <a:p>
            <a:pPr lvl="1">
              <a:lnSpc>
                <a:spcPct val="90000"/>
              </a:lnSpc>
            </a:pPr>
            <a:r>
              <a:rPr lang="en-US" i="1" kern="0"/>
              <a:t>Migration</a:t>
            </a:r>
            <a:r>
              <a:rPr lang="en-US" kern="0"/>
              <a:t>:  movement of data</a:t>
            </a:r>
          </a:p>
          <a:p>
            <a:pPr lvl="1">
              <a:lnSpc>
                <a:spcPct val="90000"/>
              </a:lnSpc>
            </a:pPr>
            <a:r>
              <a:rPr lang="en-US" i="1" kern="0"/>
              <a:t>Replication</a:t>
            </a:r>
            <a:r>
              <a:rPr lang="en-US" kern="0"/>
              <a:t>:  multiple copies of data</a:t>
            </a:r>
          </a:p>
          <a:p>
            <a:pPr lvl="1">
              <a:lnSpc>
                <a:spcPct val="90000"/>
              </a:lnSpc>
            </a:pPr>
            <a:endParaRPr lang="en-US" kern="0"/>
          </a:p>
          <a:p>
            <a:pPr>
              <a:lnSpc>
                <a:spcPct val="90000"/>
              </a:lnSpc>
            </a:pPr>
            <a:r>
              <a:rPr lang="en-US" kern="0"/>
              <a:t>Cache coherence protocols</a:t>
            </a:r>
          </a:p>
          <a:p>
            <a:pPr lvl="1">
              <a:lnSpc>
                <a:spcPct val="90000"/>
              </a:lnSpc>
            </a:pPr>
            <a:r>
              <a:rPr lang="en-US" kern="0"/>
              <a:t>Directory based</a:t>
            </a:r>
          </a:p>
          <a:p>
            <a:pPr lvl="2">
              <a:lnSpc>
                <a:spcPct val="90000"/>
              </a:lnSpc>
            </a:pPr>
            <a:r>
              <a:rPr lang="en-US" kern="0"/>
              <a:t>Sharing status of each block kept in one location</a:t>
            </a:r>
          </a:p>
          <a:p>
            <a:pPr lvl="1">
              <a:lnSpc>
                <a:spcPct val="90000"/>
              </a:lnSpc>
            </a:pPr>
            <a:r>
              <a:rPr lang="en-US" kern="0"/>
              <a:t>Snooping</a:t>
            </a:r>
          </a:p>
          <a:p>
            <a:pPr lvl="2">
              <a:lnSpc>
                <a:spcPct val="90000"/>
              </a:lnSpc>
            </a:pPr>
            <a:r>
              <a:rPr lang="en-US" kern="0"/>
              <a:t>Each core tracks sharing status of each block</a:t>
            </a:r>
          </a:p>
          <a:p>
            <a:pPr lvl="2">
              <a:lnSpc>
                <a:spcPct val="90000"/>
              </a:lnSpc>
            </a:pPr>
            <a:endParaRPr lang="en-US" kern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95285-0884-7D95-2536-7EB0205EFD4B}"/>
              </a:ext>
            </a:extLst>
          </p:cNvPr>
          <p:cNvSpPr txBox="1"/>
          <p:nvPr/>
        </p:nvSpPr>
        <p:spPr>
          <a:xfrm>
            <a:off x="3886200" y="6477000"/>
            <a:ext cx="4863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Slides adapted from Comp. Arch A Quantitative Approach Hennessy and Patterson</a:t>
            </a:r>
          </a:p>
        </p:txBody>
      </p:sp>
    </p:spTree>
    <p:extLst>
      <p:ext uri="{BB962C8B-B14F-4D97-AF65-F5344CB8AC3E}">
        <p14:creationId xmlns:p14="http://schemas.microsoft.com/office/powerpoint/2010/main" val="222359569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4">
            <a:extLst>
              <a:ext uri="{FF2B5EF4-FFF2-40B4-BE49-F238E27FC236}">
                <a16:creationId xmlns:a16="http://schemas.microsoft.com/office/drawing/2014/main" id="{50C64676-0B1E-E80D-DFCC-2F1E9254C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Snoopy Cache Protocols</a:t>
            </a:r>
          </a:p>
        </p:txBody>
      </p:sp>
      <p:sp>
        <p:nvSpPr>
          <p:cNvPr id="6147" name="Slide Number Placeholder 1">
            <a:extLst>
              <a:ext uri="{FF2B5EF4-FFF2-40B4-BE49-F238E27FC236}">
                <a16:creationId xmlns:a16="http://schemas.microsoft.com/office/drawing/2014/main" id="{E25A4DC4-BDA2-2CDB-BBC6-5695BDCFC8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100000"/>
              <a:buChar char="•"/>
              <a:defRPr sz="28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fld id="{6DBFD6AC-B802-A743-BA62-23A5599AD3DE}" type="slidenum">
              <a:rPr lang="en-US" altLang="en-US" sz="1800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1B76C5-DB70-CF35-5255-954B3D39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17650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/>
              <a:t>Write invalidate</a:t>
            </a:r>
          </a:p>
          <a:p>
            <a:pPr lvl="1">
              <a:lnSpc>
                <a:spcPct val="90000"/>
              </a:lnSpc>
            </a:pPr>
            <a:r>
              <a:rPr lang="en-US" kern="0"/>
              <a:t>On write, invalidate all other copies</a:t>
            </a:r>
          </a:p>
          <a:p>
            <a:pPr lvl="1">
              <a:lnSpc>
                <a:spcPct val="90000"/>
              </a:lnSpc>
            </a:pPr>
            <a:r>
              <a:rPr lang="en-US" kern="0"/>
              <a:t>Use bus itself to serialize</a:t>
            </a:r>
          </a:p>
          <a:p>
            <a:pPr lvl="2">
              <a:lnSpc>
                <a:spcPct val="90000"/>
              </a:lnSpc>
            </a:pPr>
            <a:r>
              <a:rPr lang="en-US" kern="0"/>
              <a:t>Write cannot complete until bus access is obtained</a:t>
            </a:r>
          </a:p>
          <a:p>
            <a:pPr lvl="1">
              <a:lnSpc>
                <a:spcPct val="90000"/>
              </a:lnSpc>
            </a:pPr>
            <a:endParaRPr lang="en-US" kern="0"/>
          </a:p>
          <a:p>
            <a:pPr lvl="1">
              <a:lnSpc>
                <a:spcPct val="90000"/>
              </a:lnSpc>
            </a:pPr>
            <a:endParaRPr lang="en-US" kern="0"/>
          </a:p>
          <a:p>
            <a:pPr lvl="1">
              <a:lnSpc>
                <a:spcPct val="90000"/>
              </a:lnSpc>
            </a:pPr>
            <a:endParaRPr lang="en-US" kern="0"/>
          </a:p>
          <a:p>
            <a:pPr lvl="1">
              <a:lnSpc>
                <a:spcPct val="90000"/>
              </a:lnSpc>
            </a:pPr>
            <a:endParaRPr lang="en-US" kern="0"/>
          </a:p>
          <a:p>
            <a:pPr>
              <a:lnSpc>
                <a:spcPct val="90000"/>
              </a:lnSpc>
            </a:pPr>
            <a:endParaRPr lang="en-US" kern="0"/>
          </a:p>
          <a:p>
            <a:pPr>
              <a:lnSpc>
                <a:spcPct val="90000"/>
              </a:lnSpc>
            </a:pPr>
            <a:endParaRPr lang="en-US" kern="0"/>
          </a:p>
          <a:p>
            <a:pPr>
              <a:lnSpc>
                <a:spcPct val="90000"/>
              </a:lnSpc>
            </a:pPr>
            <a:r>
              <a:rPr lang="en-US" kern="0"/>
              <a:t>Write update</a:t>
            </a:r>
          </a:p>
          <a:p>
            <a:pPr lvl="1">
              <a:lnSpc>
                <a:spcPct val="90000"/>
              </a:lnSpc>
            </a:pPr>
            <a:r>
              <a:rPr lang="en-US" kern="0"/>
              <a:t>On write, update all copies</a:t>
            </a:r>
            <a:endParaRPr lang="en-US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94D56-5ACC-9960-B24F-E8D0BECC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64" y="2991257"/>
            <a:ext cx="7220272" cy="2164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1C03B-03FC-486C-89BA-075DC5722B9B}"/>
              </a:ext>
            </a:extLst>
          </p:cNvPr>
          <p:cNvSpPr txBox="1"/>
          <p:nvPr/>
        </p:nvSpPr>
        <p:spPr>
          <a:xfrm>
            <a:off x="3886200" y="6477000"/>
            <a:ext cx="4863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Slides adapted from Comp. Arch A Quantitative Approach Hennessy and Patterson</a:t>
            </a:r>
          </a:p>
        </p:txBody>
      </p:sp>
    </p:spTree>
    <p:extLst>
      <p:ext uri="{BB962C8B-B14F-4D97-AF65-F5344CB8AC3E}">
        <p14:creationId xmlns:p14="http://schemas.microsoft.com/office/powerpoint/2010/main" val="203800344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B0ED6999-8F2E-39CD-40E1-463456F61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Snoopy Coherence Protocols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2E262963-A3B7-2A4C-D24D-27318BAB5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endParaRPr lang="en-US" altLang="en-US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lvl="1"/>
            <a:endParaRPr lang="en-US" altLang="en-US" sz="1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5E0EE99-8D7E-C36C-7C92-FB5F7CD78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19200"/>
            <a:ext cx="82708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/>
              <a:t>Locating an item when a read miss occurs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In write-back cache, the updated value must be sent to the requesting processor</a:t>
            </a:r>
          </a:p>
          <a:p>
            <a:pPr>
              <a:lnSpc>
                <a:spcPct val="90000"/>
              </a:lnSpc>
            </a:pPr>
            <a:r>
              <a:rPr lang="en-US" kern="0" dirty="0"/>
              <a:t>Cache lines marked as shared or exclusive/modified &lt;- </a:t>
            </a:r>
            <a:r>
              <a:rPr lang="en-US" sz="2000" i="1" kern="0" dirty="0"/>
              <a:t>Caution: “modified” takes on different meanings for different protocols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Only writes to shared lines need an invalidate broadcast</a:t>
            </a:r>
          </a:p>
          <a:p>
            <a:pPr lvl="2">
              <a:lnSpc>
                <a:spcPct val="90000"/>
              </a:lnSpc>
            </a:pPr>
            <a:r>
              <a:rPr lang="en-US" kern="0" dirty="0"/>
              <a:t>After this, the line is marked as exclusive</a:t>
            </a:r>
          </a:p>
          <a:p>
            <a:pPr lvl="2">
              <a:lnSpc>
                <a:spcPct val="90000"/>
              </a:lnSpc>
            </a:pPr>
            <a:endParaRPr lang="en-US" kern="0" dirty="0"/>
          </a:p>
          <a:p>
            <a:pPr marL="0" indent="0" algn="ctr">
              <a:lnSpc>
                <a:spcPct val="90000"/>
              </a:lnSpc>
              <a:buNone/>
            </a:pPr>
            <a:r>
              <a:rPr lang="en-US" kern="0" dirty="0"/>
              <a:t>Common Snoopy Protocols</a:t>
            </a:r>
          </a:p>
          <a:p>
            <a:pPr>
              <a:lnSpc>
                <a:spcPct val="90000"/>
              </a:lnSpc>
            </a:pPr>
            <a:r>
              <a:rPr lang="en-US" kern="0" dirty="0"/>
              <a:t>MSI: Modified, Shared, Invalid</a:t>
            </a:r>
          </a:p>
          <a:p>
            <a:pPr>
              <a:lnSpc>
                <a:spcPct val="90000"/>
              </a:lnSpc>
            </a:pPr>
            <a:r>
              <a:rPr lang="en-US" kern="0" dirty="0"/>
              <a:t>MESI: Modified, +(Exclusive), Shared, Invalid</a:t>
            </a:r>
          </a:p>
          <a:p>
            <a:pPr>
              <a:lnSpc>
                <a:spcPct val="90000"/>
              </a:lnSpc>
            </a:pPr>
            <a:r>
              <a:rPr lang="en-US" kern="0" dirty="0"/>
              <a:t>MOESI: Mod, +(Owned), Exc. Shared, Invalid</a:t>
            </a:r>
          </a:p>
          <a:p>
            <a:pPr lvl="2">
              <a:lnSpc>
                <a:spcPct val="90000"/>
              </a:lnSpc>
            </a:pPr>
            <a:endParaRPr lang="en-US" kern="0" dirty="0"/>
          </a:p>
          <a:p>
            <a:pPr lvl="2">
              <a:lnSpc>
                <a:spcPct val="90000"/>
              </a:lnSpc>
            </a:pPr>
            <a:endParaRPr 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51639-49C9-91E1-EC03-E5A0A62101EB}"/>
              </a:ext>
            </a:extLst>
          </p:cNvPr>
          <p:cNvSpPr txBox="1"/>
          <p:nvPr/>
        </p:nvSpPr>
        <p:spPr>
          <a:xfrm>
            <a:off x="3886200" y="6477000"/>
            <a:ext cx="4863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Slides adapted from Comp. Arch A Quantitative Approach Hennessy and Patterson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066E1-D574-1A1B-1BEB-C85942F0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Protocols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916008-DFFB-10A6-7564-4261AEF4F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758" y="1600200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 dirty="0"/>
              <a:t>Every multicore with &gt;8 processors uses an interconnect other than bus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Makes it difficult to serialize events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Write and upgrade misses are not atomic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How can the processor know when all invalidates are complete?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How can we resolve races when two processors write at the same time?</a:t>
            </a:r>
          </a:p>
          <a:p>
            <a:pPr lvl="1">
              <a:lnSpc>
                <a:spcPct val="90000"/>
              </a:lnSpc>
            </a:pPr>
            <a:r>
              <a:rPr lang="en-US" kern="0" dirty="0"/>
              <a:t>Solution:  associate each block with a single bus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33ABE-C248-0EA8-21BA-5D8988CE9C79}"/>
              </a:ext>
            </a:extLst>
          </p:cNvPr>
          <p:cNvSpPr txBox="1"/>
          <p:nvPr/>
        </p:nvSpPr>
        <p:spPr>
          <a:xfrm>
            <a:off x="3886200" y="6477000"/>
            <a:ext cx="4863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Slides adapted from Comp. Arch A Quantitative Approach Hennessy and Patterson</a:t>
            </a:r>
          </a:p>
        </p:txBody>
      </p:sp>
    </p:spTree>
    <p:extLst>
      <p:ext uri="{BB962C8B-B14F-4D97-AF65-F5344CB8AC3E}">
        <p14:creationId xmlns:p14="http://schemas.microsoft.com/office/powerpoint/2010/main" val="32648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31D4-BA15-477C-69E1-836E9C1E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Based Protocols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D23176-96A3-7950-D8EC-A8DDC110A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pitchFamily="-110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  <a:cs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kern="0"/>
              <a:t>Snooping schemes require communication among all caches on every cache miss</a:t>
            </a:r>
          </a:p>
          <a:p>
            <a:pPr lvl="1">
              <a:lnSpc>
                <a:spcPct val="90000"/>
              </a:lnSpc>
            </a:pPr>
            <a:r>
              <a:rPr lang="en-US" kern="0"/>
              <a:t>Limits scalability</a:t>
            </a:r>
          </a:p>
          <a:p>
            <a:pPr lvl="1">
              <a:lnSpc>
                <a:spcPct val="90000"/>
              </a:lnSpc>
            </a:pPr>
            <a:r>
              <a:rPr lang="en-US" kern="0"/>
              <a:t>Another approach:  Use centralized directory to keep track of every block</a:t>
            </a:r>
          </a:p>
          <a:p>
            <a:pPr lvl="2">
              <a:lnSpc>
                <a:spcPct val="90000"/>
              </a:lnSpc>
            </a:pPr>
            <a:r>
              <a:rPr lang="en-US" sz="1800" kern="0"/>
              <a:t>Which caches have each block</a:t>
            </a:r>
          </a:p>
          <a:p>
            <a:pPr lvl="2">
              <a:lnSpc>
                <a:spcPct val="90000"/>
              </a:lnSpc>
            </a:pPr>
            <a:r>
              <a:rPr lang="en-US" sz="1800" kern="0"/>
              <a:t>Dirty status of each block</a:t>
            </a:r>
          </a:p>
          <a:p>
            <a:pPr>
              <a:lnSpc>
                <a:spcPct val="90000"/>
              </a:lnSpc>
            </a:pPr>
            <a:r>
              <a:rPr lang="en-US" kern="0"/>
              <a:t>Implement in shared L3 cache</a:t>
            </a:r>
          </a:p>
          <a:p>
            <a:pPr lvl="1">
              <a:lnSpc>
                <a:spcPct val="90000"/>
              </a:lnSpc>
            </a:pPr>
            <a:r>
              <a:rPr lang="en-US" kern="0"/>
              <a:t>Keep bit vector of size = # cores for each block in L3</a:t>
            </a:r>
          </a:p>
          <a:p>
            <a:pPr lvl="1">
              <a:lnSpc>
                <a:spcPct val="90000"/>
              </a:lnSpc>
            </a:pPr>
            <a:r>
              <a:rPr lang="en-US" kern="0"/>
              <a:t>Not scalable beyond shared L3</a:t>
            </a:r>
            <a:endParaRPr lang="en-US" sz="280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FBC851-D5D4-CC94-F12E-70F7A818CF96}"/>
              </a:ext>
            </a:extLst>
          </p:cNvPr>
          <p:cNvSpPr txBox="1"/>
          <p:nvPr/>
        </p:nvSpPr>
        <p:spPr>
          <a:xfrm>
            <a:off x="3886200" y="6477000"/>
            <a:ext cx="4863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Slides adapted from Comp. Arch A Quantitative Approach Hennessy and Patterson</a:t>
            </a:r>
          </a:p>
        </p:txBody>
      </p:sp>
    </p:spTree>
    <p:extLst>
      <p:ext uri="{BB962C8B-B14F-4D97-AF65-F5344CB8AC3E}">
        <p14:creationId xmlns:p14="http://schemas.microsoft.com/office/powerpoint/2010/main" val="3988510768"/>
      </p:ext>
    </p:extLst>
  </p:cSld>
  <p:clrMapOvr>
    <a:masterClrMapping/>
  </p:clrMapOvr>
</p:sld>
</file>

<file path=ppt/theme/theme1.xml><?xml version="1.0" encoding="utf-8"?>
<a:theme xmlns:a="http://schemas.openxmlformats.org/drawingml/2006/main" name="Uark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ark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ar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ar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X:Templates:My Templates:Uark.pot</Template>
  <TotalTime>2621</TotalTime>
  <Words>567</Words>
  <Application>Microsoft Macintosh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Comic Sans MS</vt:lpstr>
      <vt:lpstr>Tahoma</vt:lpstr>
      <vt:lpstr>Times New Roman</vt:lpstr>
      <vt:lpstr>Uark</vt:lpstr>
      <vt:lpstr>Introduction</vt:lpstr>
      <vt:lpstr>Architectures</vt:lpstr>
      <vt:lpstr>Cache Coherence</vt:lpstr>
      <vt:lpstr>Enforcing Coherence</vt:lpstr>
      <vt:lpstr>Snoopy Cache Protocols</vt:lpstr>
      <vt:lpstr>Snoopy Coherence Protocols</vt:lpstr>
      <vt:lpstr>Coherence Protocols</vt:lpstr>
      <vt:lpstr>Directory Based Protocols</vt:lpstr>
    </vt:vector>
  </TitlesOfParts>
  <Company>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Architecture</dc:title>
  <dc:creator>dandrews</dc:creator>
  <cp:lastModifiedBy>David Andrews</cp:lastModifiedBy>
  <cp:revision>115</cp:revision>
  <cp:lastPrinted>2023-01-17T17:16:59Z</cp:lastPrinted>
  <dcterms:created xsi:type="dcterms:W3CDTF">2017-01-17T21:56:44Z</dcterms:created>
  <dcterms:modified xsi:type="dcterms:W3CDTF">2024-04-03T14:32:57Z</dcterms:modified>
</cp:coreProperties>
</file>