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90" r:id="rId2"/>
    <p:sldId id="391" r:id="rId3"/>
    <p:sldId id="392" r:id="rId4"/>
    <p:sldId id="411" r:id="rId5"/>
    <p:sldId id="407" r:id="rId6"/>
    <p:sldId id="393" r:id="rId7"/>
    <p:sldId id="408" r:id="rId8"/>
    <p:sldId id="409" r:id="rId9"/>
    <p:sldId id="399" r:id="rId10"/>
  </p:sldIdLst>
  <p:sldSz cx="12192000" cy="6858000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Poppins" pitchFamily="2" charset="77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37"/>
    <a:srgbClr val="891B2D"/>
    <a:srgbClr val="A32035"/>
    <a:srgbClr val="E94235"/>
    <a:srgbClr val="FFFFFF"/>
    <a:srgbClr val="679430"/>
    <a:srgbClr val="259B24"/>
    <a:srgbClr val="A52036"/>
    <a:srgbClr val="8964C4"/>
    <a:srgbClr val="D1C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35869C-D27D-459C-B02A-77C1B73BE98A}" v="256" dt="2024-09-03T22:13:42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0748" autoAdjust="0"/>
  </p:normalViewPr>
  <p:slideViewPr>
    <p:cSldViewPr snapToGrid="0">
      <p:cViewPr varScale="1">
        <p:scale>
          <a:sx n="116" d="100"/>
          <a:sy n="116" d="100"/>
        </p:scale>
        <p:origin x="928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1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D8E5956-3759-8173-987F-BD6309B480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36E1A-2EC9-BD02-9C1D-77A73BAEEF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36C92-A315-407C-8ECA-1231023B6A2B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2A1DD-3F87-6476-8894-D17C1B6054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E6B65-BB15-9E5C-7C7F-547A653B8B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66EA7-26EF-4942-938D-C6A4DF372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77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BCB5D-209B-4B27-8053-6154C54410AA}" type="datetimeFigureOut">
              <a:rPr lang="en-US" smtClean="0"/>
              <a:t>9/4/24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E1BAC-20C8-41F1-A603-4773D8BC1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7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BE1BAC-20C8-41F1-A603-4773D8BC1C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21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988988-0B0A-5E9D-F26F-DF223EDFE69A}"/>
              </a:ext>
            </a:extLst>
          </p:cNvPr>
          <p:cNvSpPr/>
          <p:nvPr userDrawn="1"/>
        </p:nvSpPr>
        <p:spPr>
          <a:xfrm>
            <a:off x="0" y="0"/>
            <a:ext cx="1945341" cy="14522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F2554-0D1B-5928-2435-1EE050294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6E2AD-CDB2-93BE-5F3F-C186E9ACF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5597-FDBC-583E-2848-4406A77E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74D91-1564-4192-AE37-44A5DB0AA79F}" type="datetime1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BBAE3-26B9-63F6-8874-E7302C54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585E88-A3EC-F247-9443-3CABEDB2F7C5}"/>
              </a:ext>
            </a:extLst>
          </p:cNvPr>
          <p:cNvGrpSpPr/>
          <p:nvPr userDrawn="1"/>
        </p:nvGrpSpPr>
        <p:grpSpPr>
          <a:xfrm>
            <a:off x="10318945" y="0"/>
            <a:ext cx="1311358" cy="1724996"/>
            <a:chOff x="9386047" y="0"/>
            <a:chExt cx="1311358" cy="172499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1B8211-A321-1C63-B0D8-369E7FCC3137}"/>
                </a:ext>
              </a:extLst>
            </p:cNvPr>
            <p:cNvSpPr/>
            <p:nvPr userDrawn="1"/>
          </p:nvSpPr>
          <p:spPr>
            <a:xfrm>
              <a:off x="9386047" y="0"/>
              <a:ext cx="1311358" cy="1228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Logo, company name&#10;&#10;Description automatically generated with medium confidence">
              <a:extLst>
                <a:ext uri="{FF2B5EF4-FFF2-40B4-BE49-F238E27FC236}">
                  <a16:creationId xmlns:a16="http://schemas.microsoft.com/office/drawing/2014/main" id="{AE095CFD-AF90-4F85-8A8A-49AA93E5F2C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86047" y="0"/>
              <a:ext cx="1311358" cy="172499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89AB8F-2866-62A2-AC36-88C03EE4E350}"/>
              </a:ext>
            </a:extLst>
          </p:cNvPr>
          <p:cNvGrpSpPr/>
          <p:nvPr userDrawn="1"/>
        </p:nvGrpSpPr>
        <p:grpSpPr>
          <a:xfrm>
            <a:off x="0" y="0"/>
            <a:ext cx="2743200" cy="1828800"/>
            <a:chOff x="0" y="0"/>
            <a:chExt cx="3657600" cy="1936750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6C005824-8A0D-D0CF-DA7F-32053B8F514F}"/>
                </a:ext>
              </a:extLst>
            </p:cNvPr>
            <p:cNvSpPr/>
            <p:nvPr userDrawn="1"/>
          </p:nvSpPr>
          <p:spPr>
            <a:xfrm flipV="1">
              <a:off x="0" y="0"/>
              <a:ext cx="2209800" cy="1936750"/>
            </a:xfrm>
            <a:prstGeom prst="rtTriangle">
              <a:avLst/>
            </a:prstGeom>
            <a:solidFill>
              <a:srgbClr val="00B0F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70119DCC-3953-8AC4-1695-FB1C2DAF3BFC}"/>
                </a:ext>
              </a:extLst>
            </p:cNvPr>
            <p:cNvSpPr/>
            <p:nvPr userDrawn="1"/>
          </p:nvSpPr>
          <p:spPr>
            <a:xfrm flipV="1">
              <a:off x="0" y="0"/>
              <a:ext cx="3657600" cy="1122363"/>
            </a:xfrm>
            <a:prstGeom prst="rtTriangle">
              <a:avLst/>
            </a:prstGeom>
            <a:solidFill>
              <a:srgbClr val="C0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743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8BED2-40EC-0B32-FD57-051237C0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EB672-C484-A9D6-B7F8-ACAED9BAD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3B735-7230-D07D-19FE-D8D22A41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9F006-485A-44E5-8215-780B60E67476}" type="datetime1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44515-6001-22D6-6698-942613A8A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0FCC9-5B6F-42C8-2674-A53500E26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5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0751F-9DBC-95E6-68F1-679FB5DAA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B65A5-AA0B-BB7D-A662-BD98FF6C4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7247-6D19-04B3-453A-7CC0FD21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38CF8-C067-4243-9895-23AB97519454}" type="datetime1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68E08-0EA2-4618-170A-58D147AA0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9E93D-1952-6A03-6C87-5BF103C4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5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2D2F-C918-CDF0-E077-377B6962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B84C2-4373-ED9A-C0B9-FECF40121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1C96A-A7C9-587B-4E69-DA8F9B65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1175"/>
            <a:ext cx="2743200" cy="365125"/>
          </a:xfrm>
        </p:spPr>
        <p:txBody>
          <a:bodyPr/>
          <a:lstStyle/>
          <a:p>
            <a:fld id="{3D8DC86C-4DE1-4EBB-BEE6-A5937E288CEE}" type="datetime1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9437-E3DC-E3EE-8CD7-22A946D8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117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E9899-0D3C-9DF4-6C3B-A605E8D5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897" y="6401175"/>
            <a:ext cx="900953" cy="365125"/>
          </a:xfrm>
        </p:spPr>
        <p:txBody>
          <a:bodyPr/>
          <a:lstStyle/>
          <a:p>
            <a:fld id="{3921D98B-1365-47CC-A89F-D418E774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4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1F4F-F975-1A13-1290-5DB56CD6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10862-D17C-A3D7-11E2-52FB6D886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B3ED4-5668-9192-4646-7AB4DDC8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10640-AD71-48FE-A5BB-0BD210CF87B4}" type="datetime1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0BB15-A9CF-43D5-E111-0174B34F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C0A60-0DFD-5E68-C913-E68D257C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4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B0F3-BC51-F015-0227-70D3BA05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B8D4-E632-7438-DDA1-C86A3E8C0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14DD-CC99-2ADB-FD46-8731E87FA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D6D7B-8704-E252-ADAE-94321202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7B582-F63E-4E3E-ADEE-58DEA5EC07D9}" type="datetime1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F68D7-5FD1-35A9-9F0D-C1E3070B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A4551FD-6A0D-D7F0-24E1-271DE2CF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897" y="6401175"/>
            <a:ext cx="900953" cy="365125"/>
          </a:xfrm>
        </p:spPr>
        <p:txBody>
          <a:bodyPr/>
          <a:lstStyle/>
          <a:p>
            <a:fld id="{3921D98B-1365-47CC-A89F-D418E774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45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217D-17A2-9A0C-D796-B71CF2BD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DF5A9-CFF8-33A3-08B8-A98E5081A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6D856F-F086-88C1-BF30-138B2CD2A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3886D-A9BA-90B2-6D93-40F521216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7C58E-5F8D-9DFE-B726-27EF782A8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6E36F-60E2-C1DD-5144-AD86D621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D94D-BEDC-48B5-BA03-E00F5F862660}" type="datetime1">
              <a:rPr lang="en-US" smtClean="0"/>
              <a:t>9/4/24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0953EC-45B8-161C-31D8-35AFE4155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96449-0339-BF0B-77EA-A6F715F4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1B23-3302-5CC2-BEEF-6D653C47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3B6FE-617B-D11B-D55C-715F5C64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B118-A36F-4C7D-9CFE-C316EC2A3589}" type="datetime1">
              <a:rPr lang="en-US" smtClean="0"/>
              <a:t>9/4/24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0A9DA-C7A3-F976-A56A-DCA66850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377E9-F9DB-8932-A807-5FAE3CF7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7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B2C35F-A96C-AA66-FDE2-53DA2729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BD60-F26C-47C4-B4CF-FBE6D2B08F67}" type="datetime1">
              <a:rPr lang="en-US" smtClean="0"/>
              <a:t>9/4/24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8A1B1-4EE4-D1C0-0BD7-98D8CBD1E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0E22A-56E5-04CB-169D-F895A3D7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7E4C-6562-C3B8-E017-9835C52F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54D8-A694-4F9E-7958-695505EE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462FA-E364-84F9-2AF8-D4C883F85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FFF28-A861-FBD2-F264-9D155C11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CD828-7E91-4A38-8EDC-F53F7E23F0DF}" type="datetime1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532E2-0E9E-708F-8CA2-9A517F57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EDD95-CC3E-0697-5430-0D26D828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3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C32A-F413-8610-D445-66C3AE86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B1FDD9-30D4-A1EC-C61A-8EFF22D23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C54B9-36F0-0A48-D8D6-95E08760D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8869F-D674-117F-5D09-9D016C6CC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D9F7-7723-4BCD-8A0D-74F735692B98}" type="datetime1">
              <a:rPr lang="en-US" smtClean="0"/>
              <a:t>9/4/24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07002-8152-2297-38F1-1B2E0551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1343E-BA30-1614-B3FF-5CB2C5A2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1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5D2A7-3F9D-EF90-F321-16B07E9D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7536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7BB06-6D34-1785-47BD-A8869BEB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55644"/>
            <a:ext cx="10515600" cy="4898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EDCD1-5F05-BF39-C43D-0EB962F62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370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1181A-CA6D-44D7-BAB4-C2973AF6283B}" type="datetime1">
              <a:rPr lang="en-US" smtClean="0"/>
              <a:t>9/4/24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BCA3D-EB46-065B-766F-8A990DF9C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3703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69D94-B97A-E289-C5E8-FAC955F34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9827" y="6437035"/>
            <a:ext cx="9009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3921D98B-1365-47CC-A89F-D418E774FDC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, company name&#10;&#10;Description automatically generated with medium confidence">
            <a:extLst>
              <a:ext uri="{FF2B5EF4-FFF2-40B4-BE49-F238E27FC236}">
                <a16:creationId xmlns:a16="http://schemas.microsoft.com/office/drawing/2014/main" id="{755BA81F-7F65-8BAF-9A34-13A13A185F2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789" y="0"/>
            <a:ext cx="850514" cy="111878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C219BCE-0430-2259-E981-6E494D76035D}"/>
              </a:ext>
            </a:extLst>
          </p:cNvPr>
          <p:cNvGrpSpPr/>
          <p:nvPr userDrawn="1"/>
        </p:nvGrpSpPr>
        <p:grpSpPr>
          <a:xfrm>
            <a:off x="0" y="0"/>
            <a:ext cx="1828800" cy="1371600"/>
            <a:chOff x="0" y="0"/>
            <a:chExt cx="3657600" cy="1936750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8A8CFD79-2568-D54E-47D6-ECE3A4F2A505}"/>
                </a:ext>
              </a:extLst>
            </p:cNvPr>
            <p:cNvSpPr/>
            <p:nvPr userDrawn="1"/>
          </p:nvSpPr>
          <p:spPr>
            <a:xfrm flipV="1">
              <a:off x="0" y="0"/>
              <a:ext cx="2209800" cy="1936750"/>
            </a:xfrm>
            <a:prstGeom prst="rtTriangle">
              <a:avLst/>
            </a:prstGeom>
            <a:solidFill>
              <a:srgbClr val="00B0F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4D109239-BDC7-1065-CD71-CBED620BACEE}"/>
                </a:ext>
              </a:extLst>
            </p:cNvPr>
            <p:cNvSpPr/>
            <p:nvPr userDrawn="1"/>
          </p:nvSpPr>
          <p:spPr>
            <a:xfrm flipV="1">
              <a:off x="0" y="0"/>
              <a:ext cx="3657600" cy="1122363"/>
            </a:xfrm>
            <a:prstGeom prst="rtTriangle">
              <a:avLst/>
            </a:prstGeom>
            <a:solidFill>
              <a:srgbClr val="C0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620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A32035"/>
        </a:buClr>
        <a:buFont typeface="Roboto" panose="02000000000000000000" pitchFamily="2" charset="0"/>
        <a:buChar char="⁃"/>
        <a:defRPr sz="2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32035"/>
        </a:buClr>
        <a:buFont typeface="Roboto" panose="02000000000000000000" pitchFamily="2" charset="0"/>
        <a:buChar char="⁃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32035"/>
        </a:buClr>
        <a:buFont typeface="Roboto" panose="02000000000000000000" pitchFamily="2" charset="0"/>
        <a:buChar char="⁃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32035"/>
        </a:buClr>
        <a:buFont typeface="Roboto" panose="02000000000000000000" pitchFamily="2" charset="0"/>
        <a:buChar char="⁃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32035"/>
        </a:buClr>
        <a:buFont typeface="Roboto" panose="02000000000000000000" pitchFamily="2" charset="0"/>
        <a:buChar char="⁃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1318-EB2E-AB15-83CF-BACD1A42B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475" y="1976290"/>
            <a:ext cx="9163050" cy="1073894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rgbClr val="A32035"/>
                </a:solidFill>
                <a:latin typeface="Poppins" panose="00000500000000000000" pitchFamily="2" charset="0"/>
              </a:rPr>
              <a:t>Processor-In-Memory (PIM) Architectures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07C1A6A-9DC0-0B22-3529-B779B43ED9A9}"/>
              </a:ext>
            </a:extLst>
          </p:cNvPr>
          <p:cNvSpPr txBox="1">
            <a:spLocks/>
          </p:cNvSpPr>
          <p:nvPr/>
        </p:nvSpPr>
        <p:spPr>
          <a:xfrm>
            <a:off x="2105025" y="355600"/>
            <a:ext cx="7981950" cy="739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Roboto" panose="02000000000000000000" pitchFamily="2" charset="0"/>
              <a:buNone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Roboto" panose="02000000000000000000" pitchFamily="2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Roboto" panose="02000000000000000000" pitchFamily="2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Roboto" panose="02000000000000000000" pitchFamily="2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Roboto" panose="02000000000000000000" pitchFamily="2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Domain Specific Architectures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237BA27-A76D-5599-31CF-EAAC2B5EC74F}"/>
              </a:ext>
            </a:extLst>
          </p:cNvPr>
          <p:cNvSpPr txBox="1">
            <a:spLocks/>
          </p:cNvSpPr>
          <p:nvPr/>
        </p:nvSpPr>
        <p:spPr>
          <a:xfrm>
            <a:off x="1831181" y="3807817"/>
            <a:ext cx="8529638" cy="2114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Roboto" panose="02000000000000000000" pitchFamily="2" charset="0"/>
              <a:buNone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Roboto" panose="02000000000000000000" pitchFamily="2" charset="0"/>
              <a:buNone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Roboto" panose="02000000000000000000" pitchFamily="2" charset="0"/>
              <a:buNone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Roboto" panose="02000000000000000000" pitchFamily="2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Roboto" panose="02000000000000000000" pitchFamily="2" charset="0"/>
              <a:buNone/>
              <a:defRPr sz="16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2700" b="1" dirty="0">
                <a:solidFill>
                  <a:srgbClr val="74A737"/>
                </a:solidFill>
              </a:rPr>
              <a:t>Guest Lecturer</a:t>
            </a:r>
          </a:p>
          <a:p>
            <a:pPr algn="l"/>
            <a:r>
              <a:rPr lang="en-US" sz="2200" dirty="0"/>
              <a:t>MD Arafat Kabir</a:t>
            </a:r>
          </a:p>
          <a:p>
            <a:pPr algn="l"/>
            <a:r>
              <a:rPr lang="en-US" sz="2200" dirty="0"/>
              <a:t>Summer Graduate, PhD</a:t>
            </a:r>
          </a:p>
          <a:p>
            <a:pPr algn="l"/>
            <a:r>
              <a:rPr lang="en-US" sz="2200" dirty="0"/>
              <a:t>Advisor: Dr. David Andrews</a:t>
            </a:r>
          </a:p>
          <a:p>
            <a:pPr algn="l"/>
            <a:r>
              <a:rPr lang="en-US" sz="2200" dirty="0"/>
              <a:t>Dissertation: Deep-learning FPGA accelerator using PIM architecture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3644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8EC9-1A8E-DC20-B561-4FDDB8D5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Publications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52BF6-765E-0E92-64DD-BD77E03A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2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80ED20F-38E3-DA4D-8DBB-B91366EDD36B}"/>
              </a:ext>
            </a:extLst>
          </p:cNvPr>
          <p:cNvGrpSpPr/>
          <p:nvPr/>
        </p:nvGrpSpPr>
        <p:grpSpPr>
          <a:xfrm>
            <a:off x="838200" y="1950594"/>
            <a:ext cx="5943600" cy="3981083"/>
            <a:chOff x="-868371" y="2982366"/>
            <a:chExt cx="5943600" cy="398108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6B52C35-20C9-A9E8-3055-C7B0EDADF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868371" y="3351111"/>
              <a:ext cx="5943600" cy="3612338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C9E3A5-DCF6-6CD3-32B7-72B29EAA69B0}"/>
                </a:ext>
              </a:extLst>
            </p:cNvPr>
            <p:cNvSpPr txBox="1"/>
            <p:nvPr/>
          </p:nvSpPr>
          <p:spPr>
            <a:xfrm>
              <a:off x="56458" y="2982366"/>
              <a:ext cx="40939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IEEE Transactions on Computers, 1969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190C6A-3E14-2B8A-42B4-D9C20BFC36DD}"/>
              </a:ext>
            </a:extLst>
          </p:cNvPr>
          <p:cNvGrpSpPr/>
          <p:nvPr/>
        </p:nvGrpSpPr>
        <p:grpSpPr>
          <a:xfrm>
            <a:off x="5567749" y="1208504"/>
            <a:ext cx="5943600" cy="5095931"/>
            <a:chOff x="5476162" y="2560286"/>
            <a:chExt cx="5943600" cy="50959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FDE6EE-4D03-B711-82B1-BDEBED5D1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6162" y="2888392"/>
              <a:ext cx="5943600" cy="476782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BD9396-0F70-3314-E1A5-2C0F69D49080}"/>
                </a:ext>
              </a:extLst>
            </p:cNvPr>
            <p:cNvSpPr txBox="1"/>
            <p:nvPr/>
          </p:nvSpPr>
          <p:spPr>
            <a:xfrm>
              <a:off x="7571121" y="2560286"/>
              <a:ext cx="175368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Computer, 1995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93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7E7A-E2D3-042C-6EFF-BA0511DC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Processor-in-Memory (PIM)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2440-524A-546F-69AD-729DAA7E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644"/>
            <a:ext cx="10515600" cy="597847"/>
          </a:xfrm>
        </p:spPr>
        <p:txBody>
          <a:bodyPr/>
          <a:lstStyle/>
          <a:p>
            <a:r>
              <a:rPr lang="en-US" dirty="0"/>
              <a:t>Main idea: Put memory and processor together (same chip)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3DEE6-0171-5501-0E8E-9515F9DD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3</a:t>
            </a:fld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1468563-26C1-75A8-BA23-7862E8717943}"/>
              </a:ext>
            </a:extLst>
          </p:cNvPr>
          <p:cNvGrpSpPr/>
          <p:nvPr/>
        </p:nvGrpSpPr>
        <p:grpSpPr>
          <a:xfrm>
            <a:off x="1070264" y="3586376"/>
            <a:ext cx="4693154" cy="2490126"/>
            <a:chOff x="1070264" y="3586376"/>
            <a:chExt cx="4693154" cy="249012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3152BEF-808F-7A0F-8C0E-5ABFE2CCDC69}"/>
                </a:ext>
              </a:extLst>
            </p:cNvPr>
            <p:cNvGrpSpPr/>
            <p:nvPr/>
          </p:nvGrpSpPr>
          <p:grpSpPr>
            <a:xfrm>
              <a:off x="1070264" y="3586376"/>
              <a:ext cx="4693154" cy="1824490"/>
              <a:chOff x="1070264" y="2970375"/>
              <a:chExt cx="4693154" cy="182449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42D2B06-4CD9-5BE7-7350-4FA3C6E9E026}"/>
                  </a:ext>
                </a:extLst>
              </p:cNvPr>
              <p:cNvGrpSpPr/>
              <p:nvPr/>
            </p:nvGrpSpPr>
            <p:grpSpPr>
              <a:xfrm>
                <a:off x="1070264" y="2970375"/>
                <a:ext cx="1458447" cy="1824490"/>
                <a:chOff x="1070264" y="3002973"/>
                <a:chExt cx="1458447" cy="182449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5BEBE97-7222-CA39-4D62-2FE7CDA8C1C8}"/>
                    </a:ext>
                  </a:extLst>
                </p:cNvPr>
                <p:cNvSpPr/>
                <p:nvPr/>
              </p:nvSpPr>
              <p:spPr>
                <a:xfrm>
                  <a:off x="1070264" y="3002973"/>
                  <a:ext cx="1458447" cy="182449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en-US" b="1" dirty="0">
                      <a:solidFill>
                        <a:schemeClr val="tx1"/>
                      </a:solidFill>
                    </a:rPr>
                    <a:t>CPU</a:t>
                  </a:r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ACC183D9-D6E2-B2D7-2AF2-A07EC4BB0BA1}"/>
                    </a:ext>
                  </a:extLst>
                </p:cNvPr>
                <p:cNvGrpSpPr/>
                <p:nvPr/>
              </p:nvGrpSpPr>
              <p:grpSpPr>
                <a:xfrm>
                  <a:off x="1280198" y="3536783"/>
                  <a:ext cx="1038578" cy="1281100"/>
                  <a:chOff x="4050474" y="3364571"/>
                  <a:chExt cx="1038578" cy="1281100"/>
                </a:xfrm>
              </p:grpSpPr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A5D06A2F-259E-8591-B5D3-2B68BD1788E5}"/>
                      </a:ext>
                    </a:extLst>
                  </p:cNvPr>
                  <p:cNvSpPr/>
                  <p:nvPr/>
                </p:nvSpPr>
                <p:spPr>
                  <a:xfrm>
                    <a:off x="4050474" y="3364571"/>
                    <a:ext cx="1038578" cy="3838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>
                        <a:solidFill>
                          <a:schemeClr val="tx1"/>
                        </a:solidFill>
                      </a:rPr>
                      <a:t>Regfile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9" name="Group 8">
                    <a:extLst>
                      <a:ext uri="{FF2B5EF4-FFF2-40B4-BE49-F238E27FC236}">
                        <a16:creationId xmlns:a16="http://schemas.microsoft.com/office/drawing/2014/main" id="{DE072E6B-7C70-D7E0-EAA7-8BAD54F670C5}"/>
                      </a:ext>
                    </a:extLst>
                  </p:cNvPr>
                  <p:cNvGrpSpPr/>
                  <p:nvPr/>
                </p:nvGrpSpPr>
                <p:grpSpPr>
                  <a:xfrm>
                    <a:off x="4164240" y="3834625"/>
                    <a:ext cx="811046" cy="811046"/>
                    <a:chOff x="3701395" y="3834625"/>
                    <a:chExt cx="811046" cy="811046"/>
                  </a:xfrm>
                </p:grpSpPr>
                <p:sp>
                  <p:nvSpPr>
                    <p:cNvPr id="7" name="Diagonal Stripe 6">
                      <a:extLst>
                        <a:ext uri="{FF2B5EF4-FFF2-40B4-BE49-F238E27FC236}">
                          <a16:creationId xmlns:a16="http://schemas.microsoft.com/office/drawing/2014/main" id="{E7080F18-57E9-6093-EDE4-FFEA430E4CFD}"/>
                        </a:ext>
                      </a:extLst>
                    </p:cNvPr>
                    <p:cNvSpPr/>
                    <p:nvPr/>
                  </p:nvSpPr>
                  <p:spPr>
                    <a:xfrm rot="-8100000">
                      <a:off x="3701395" y="3834625"/>
                      <a:ext cx="811046" cy="811046"/>
                    </a:xfrm>
                    <a:prstGeom prst="diagStripe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EEC77ABD-009F-EAEB-5785-BCB71CD5E5E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27899" y="4213957"/>
                      <a:ext cx="55803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dirty="0"/>
                        <a:t>ALU</a:t>
                      </a:r>
                    </a:p>
                  </p:txBody>
                </p:sp>
              </p:grpSp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B681AAF2-3A2B-4C61-42E8-6F9C50B6CB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69763" y="3748393"/>
                    <a:ext cx="0" cy="464221"/>
                  </a:xfrm>
                  <a:prstGeom prst="straightConnector1">
                    <a:avLst/>
                  </a:prstGeom>
                  <a:ln w="57150">
                    <a:solidFill>
                      <a:schemeClr val="accent5">
                        <a:lumMod val="75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EEE0818-37A9-B4B9-381D-40D5A15BC784}"/>
                  </a:ext>
                </a:extLst>
              </p:cNvPr>
              <p:cNvGrpSpPr/>
              <p:nvPr/>
            </p:nvGrpSpPr>
            <p:grpSpPr>
              <a:xfrm>
                <a:off x="3749634" y="2970375"/>
                <a:ext cx="2013784" cy="1824490"/>
                <a:chOff x="6599638" y="3116340"/>
                <a:chExt cx="2013784" cy="182449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37CAC1C-FEA7-BF1E-4381-773AFA5C1469}"/>
                    </a:ext>
                  </a:extLst>
                </p:cNvPr>
                <p:cNvSpPr/>
                <p:nvPr/>
              </p:nvSpPr>
              <p:spPr>
                <a:xfrm>
                  <a:off x="6599638" y="3116340"/>
                  <a:ext cx="2013784" cy="182449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en-US" b="1" dirty="0">
                      <a:solidFill>
                        <a:schemeClr val="tx1"/>
                      </a:solidFill>
                    </a:rPr>
                    <a:t>RAM</a:t>
                  </a:r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7759004-56D7-849F-977D-DFE440BA93A2}"/>
                    </a:ext>
                  </a:extLst>
                </p:cNvPr>
                <p:cNvGrpSpPr/>
                <p:nvPr/>
              </p:nvGrpSpPr>
              <p:grpSpPr>
                <a:xfrm>
                  <a:off x="6760136" y="3807717"/>
                  <a:ext cx="1692788" cy="853430"/>
                  <a:chOff x="6490020" y="3723307"/>
                  <a:chExt cx="1692788" cy="853430"/>
                </a:xfrm>
              </p:grpSpPr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95C208A4-5458-1985-1A77-EC30ED1328BE}"/>
                      </a:ext>
                    </a:extLst>
                  </p:cNvPr>
                  <p:cNvSpPr/>
                  <p:nvPr/>
                </p:nvSpPr>
                <p:spPr>
                  <a:xfrm>
                    <a:off x="6490020" y="3723307"/>
                    <a:ext cx="791313" cy="3838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SRAM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EE79A968-45B0-6518-881B-F56AC73161F6}"/>
                      </a:ext>
                    </a:extLst>
                  </p:cNvPr>
                  <p:cNvSpPr/>
                  <p:nvPr/>
                </p:nvSpPr>
                <p:spPr>
                  <a:xfrm>
                    <a:off x="7391495" y="3726925"/>
                    <a:ext cx="791313" cy="3838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SRAM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409369AB-2940-672E-1817-D12574C62AAB}"/>
                      </a:ext>
                    </a:extLst>
                  </p:cNvPr>
                  <p:cNvSpPr/>
                  <p:nvPr/>
                </p:nvSpPr>
                <p:spPr>
                  <a:xfrm>
                    <a:off x="6490020" y="4189297"/>
                    <a:ext cx="791313" cy="3838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SRAM</a:t>
                    </a:r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AA89373B-6F19-3CD0-D04F-E3536497C5CC}"/>
                      </a:ext>
                    </a:extLst>
                  </p:cNvPr>
                  <p:cNvSpPr/>
                  <p:nvPr/>
                </p:nvSpPr>
                <p:spPr>
                  <a:xfrm>
                    <a:off x="7391495" y="4192915"/>
                    <a:ext cx="791313" cy="383822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SRAM</a:t>
                    </a:r>
                  </a:p>
                </p:txBody>
              </p:sp>
            </p:grp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14B2E37-3CFD-9990-2AC9-1DBDBC269976}"/>
                  </a:ext>
                </a:extLst>
              </p:cNvPr>
              <p:cNvGrpSpPr/>
              <p:nvPr/>
            </p:nvGrpSpPr>
            <p:grpSpPr>
              <a:xfrm>
                <a:off x="2533482" y="3334259"/>
                <a:ext cx="1216152" cy="1096723"/>
                <a:chOff x="7529688" y="4625953"/>
                <a:chExt cx="1216152" cy="1096723"/>
              </a:xfrm>
            </p:grpSpPr>
            <p:sp>
              <p:nvSpPr>
                <p:cNvPr id="22" name="Arrow: Right 21">
                  <a:extLst>
                    <a:ext uri="{FF2B5EF4-FFF2-40B4-BE49-F238E27FC236}">
                      <a16:creationId xmlns:a16="http://schemas.microsoft.com/office/drawing/2014/main" id="{75AA3C58-61FE-055C-2AF5-BC5335492A5C}"/>
                    </a:ext>
                  </a:extLst>
                </p:cNvPr>
                <p:cNvSpPr/>
                <p:nvPr/>
              </p:nvSpPr>
              <p:spPr>
                <a:xfrm>
                  <a:off x="7529689" y="4625953"/>
                  <a:ext cx="1216151" cy="48463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Address</a:t>
                  </a:r>
                </a:p>
              </p:txBody>
            </p:sp>
            <p:sp>
              <p:nvSpPr>
                <p:cNvPr id="23" name="Arrow: Left-Right 22">
                  <a:extLst>
                    <a:ext uri="{FF2B5EF4-FFF2-40B4-BE49-F238E27FC236}">
                      <a16:creationId xmlns:a16="http://schemas.microsoft.com/office/drawing/2014/main" id="{548A974F-C259-394C-7BE8-15E648547319}"/>
                    </a:ext>
                  </a:extLst>
                </p:cNvPr>
                <p:cNvSpPr/>
                <p:nvPr/>
              </p:nvSpPr>
              <p:spPr>
                <a:xfrm>
                  <a:off x="7529688" y="5238044"/>
                  <a:ext cx="1216152" cy="484632"/>
                </a:xfrm>
                <a:prstGeom prst="left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Data</a:t>
                  </a:r>
                </a:p>
              </p:txBody>
            </p:sp>
          </p:grp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E951A63-C6EE-F2D3-96A4-E2BF7D6C4EF1}"/>
                </a:ext>
              </a:extLst>
            </p:cNvPr>
            <p:cNvSpPr txBox="1"/>
            <p:nvPr/>
          </p:nvSpPr>
          <p:spPr>
            <a:xfrm>
              <a:off x="1720608" y="5707170"/>
              <a:ext cx="33924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Classic von Neumann Architecture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7DA9C7-9E32-EE98-8F98-78491E9ED302}"/>
              </a:ext>
            </a:extLst>
          </p:cNvPr>
          <p:cNvGrpSpPr/>
          <p:nvPr/>
        </p:nvGrpSpPr>
        <p:grpSpPr>
          <a:xfrm>
            <a:off x="8241194" y="2655669"/>
            <a:ext cx="2307840" cy="3420833"/>
            <a:chOff x="8241194" y="2655669"/>
            <a:chExt cx="2307840" cy="3420833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470CC7B-F922-0AB6-7FFC-29EA5C82C196}"/>
                </a:ext>
              </a:extLst>
            </p:cNvPr>
            <p:cNvGrpSpPr/>
            <p:nvPr/>
          </p:nvGrpSpPr>
          <p:grpSpPr>
            <a:xfrm>
              <a:off x="8241194" y="2655669"/>
              <a:ext cx="2307840" cy="2755197"/>
              <a:chOff x="8854057" y="3428999"/>
              <a:chExt cx="2307840" cy="275519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8C48A71-6382-8170-015D-FCD15537F380}"/>
                  </a:ext>
                </a:extLst>
              </p:cNvPr>
              <p:cNvSpPr/>
              <p:nvPr/>
            </p:nvSpPr>
            <p:spPr>
              <a:xfrm>
                <a:off x="8854057" y="3428999"/>
                <a:ext cx="2307840" cy="27551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PIM</a:t>
                </a: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33CA4F6-3EF0-29E3-6F4E-057803D17A27}"/>
                  </a:ext>
                </a:extLst>
              </p:cNvPr>
              <p:cNvGrpSpPr/>
              <p:nvPr/>
            </p:nvGrpSpPr>
            <p:grpSpPr>
              <a:xfrm>
                <a:off x="9068336" y="3930300"/>
                <a:ext cx="1879282" cy="2125828"/>
                <a:chOff x="6369569" y="4048727"/>
                <a:chExt cx="1879282" cy="2125828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95C92467-AAA2-C45B-F280-09C9D54B4FFD}"/>
                    </a:ext>
                  </a:extLst>
                </p:cNvPr>
                <p:cNvGrpSpPr/>
                <p:nvPr/>
              </p:nvGrpSpPr>
              <p:grpSpPr>
                <a:xfrm>
                  <a:off x="6369569" y="5248882"/>
                  <a:ext cx="1879282" cy="925673"/>
                  <a:chOff x="6369569" y="5248882"/>
                  <a:chExt cx="1879282" cy="925673"/>
                </a:xfrm>
              </p:grpSpPr>
              <p:grpSp>
                <p:nvGrpSpPr>
                  <p:cNvPr id="42" name="Group 41">
                    <a:extLst>
                      <a:ext uri="{FF2B5EF4-FFF2-40B4-BE49-F238E27FC236}">
                        <a16:creationId xmlns:a16="http://schemas.microsoft.com/office/drawing/2014/main" id="{688E8CF9-FFAB-8693-3F0A-ADF4875A1FF3}"/>
                      </a:ext>
                    </a:extLst>
                  </p:cNvPr>
                  <p:cNvGrpSpPr/>
                  <p:nvPr/>
                </p:nvGrpSpPr>
                <p:grpSpPr>
                  <a:xfrm>
                    <a:off x="6369569" y="5248882"/>
                    <a:ext cx="874506" cy="925673"/>
                    <a:chOff x="6369569" y="5248882"/>
                    <a:chExt cx="874506" cy="925673"/>
                  </a:xfrm>
                </p:grpSpPr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8C4D7998-015F-ED80-BCC1-A6D5BF0459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9569" y="5248882"/>
                      <a:ext cx="874506" cy="383822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SRAM</a:t>
                      </a:r>
                    </a:p>
                  </p:txBody>
                </p: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F63062D6-A599-6A2E-780D-636517772F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97638" y="5556187"/>
                      <a:ext cx="618368" cy="618368"/>
                      <a:chOff x="6497638" y="5556187"/>
                      <a:chExt cx="618368" cy="618368"/>
                    </a:xfrm>
                  </p:grpSpPr>
                  <p:sp>
                    <p:nvSpPr>
                      <p:cNvPr id="37" name="Diagonal Stripe 36">
                        <a:extLst>
                          <a:ext uri="{FF2B5EF4-FFF2-40B4-BE49-F238E27FC236}">
                            <a16:creationId xmlns:a16="http://schemas.microsoft.com/office/drawing/2014/main" id="{D67DEAEA-0AE4-FD18-5149-7B6C419EE50D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6497638" y="5556187"/>
                        <a:ext cx="618368" cy="618368"/>
                      </a:xfrm>
                      <a:prstGeom prst="diagStrip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C2757D13-1A1D-ACD1-D42B-6E3596D113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48386" y="5805313"/>
                        <a:ext cx="5168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ALU</a:t>
                        </a:r>
                      </a:p>
                    </p:txBody>
                  </p:sp>
                </p:grpSp>
                <p:cxnSp>
                  <p:nvCxnSpPr>
                    <p:cNvPr id="39" name="Straight Arrow Connector 38">
                      <a:extLst>
                        <a:ext uri="{FF2B5EF4-FFF2-40B4-BE49-F238E27FC236}">
                          <a16:creationId xmlns:a16="http://schemas.microsoft.com/office/drawing/2014/main" id="{46B269A3-9AC6-CD5C-2693-4A808E8A14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06822" y="5599289"/>
                      <a:ext cx="0" cy="272415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75000"/>
                        </a:schemeClr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A44E0592-C356-F9BF-A76B-F49080C4B8A0}"/>
                      </a:ext>
                    </a:extLst>
                  </p:cNvPr>
                  <p:cNvGrpSpPr/>
                  <p:nvPr/>
                </p:nvGrpSpPr>
                <p:grpSpPr>
                  <a:xfrm>
                    <a:off x="7374345" y="5248882"/>
                    <a:ext cx="874506" cy="925673"/>
                    <a:chOff x="6369569" y="5248882"/>
                    <a:chExt cx="874506" cy="925673"/>
                  </a:xfrm>
                </p:grpSpPr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145B02DC-8906-009D-217B-3CB11060CC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9569" y="5248882"/>
                      <a:ext cx="874506" cy="383822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SRAM</a:t>
                      </a:r>
                    </a:p>
                  </p:txBody>
                </p:sp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2244A18A-BE62-7140-283F-2F4CFDE910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97638" y="5556187"/>
                      <a:ext cx="618368" cy="618368"/>
                      <a:chOff x="6497638" y="5556187"/>
                      <a:chExt cx="618368" cy="618368"/>
                    </a:xfrm>
                  </p:grpSpPr>
                  <p:sp>
                    <p:nvSpPr>
                      <p:cNvPr id="47" name="Diagonal Stripe 46">
                        <a:extLst>
                          <a:ext uri="{FF2B5EF4-FFF2-40B4-BE49-F238E27FC236}">
                            <a16:creationId xmlns:a16="http://schemas.microsoft.com/office/drawing/2014/main" id="{10A811EE-2F48-02AB-C085-E19EE666A8C1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6497638" y="5556187"/>
                        <a:ext cx="618368" cy="618368"/>
                      </a:xfrm>
                      <a:prstGeom prst="diagStrip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48" name="TextBox 47">
                        <a:extLst>
                          <a:ext uri="{FF2B5EF4-FFF2-40B4-BE49-F238E27FC236}">
                            <a16:creationId xmlns:a16="http://schemas.microsoft.com/office/drawing/2014/main" id="{057D66A7-170A-0DC3-3F98-22A32319AF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48386" y="5805313"/>
                        <a:ext cx="5168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ALU</a:t>
                        </a:r>
                      </a:p>
                    </p:txBody>
                  </p:sp>
                </p:grpSp>
                <p:cxnSp>
                  <p:nvCxnSpPr>
                    <p:cNvPr id="46" name="Straight Arrow Connector 45">
                      <a:extLst>
                        <a:ext uri="{FF2B5EF4-FFF2-40B4-BE49-F238E27FC236}">
                          <a16:creationId xmlns:a16="http://schemas.microsoft.com/office/drawing/2014/main" id="{977C2D60-82DB-67B7-C2EE-EAD2989540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06822" y="5599289"/>
                      <a:ext cx="0" cy="272415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75000"/>
                        </a:schemeClr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5834B8A-6764-295F-6C27-D00E6BD0007C}"/>
                    </a:ext>
                  </a:extLst>
                </p:cNvPr>
                <p:cNvGrpSpPr/>
                <p:nvPr/>
              </p:nvGrpSpPr>
              <p:grpSpPr>
                <a:xfrm>
                  <a:off x="6369569" y="4048727"/>
                  <a:ext cx="1879282" cy="925673"/>
                  <a:chOff x="6369569" y="5248882"/>
                  <a:chExt cx="1879282" cy="925673"/>
                </a:xfrm>
              </p:grpSpPr>
              <p:grpSp>
                <p:nvGrpSpPr>
                  <p:cNvPr id="51" name="Group 50">
                    <a:extLst>
                      <a:ext uri="{FF2B5EF4-FFF2-40B4-BE49-F238E27FC236}">
                        <a16:creationId xmlns:a16="http://schemas.microsoft.com/office/drawing/2014/main" id="{B2515FCC-8AA5-5E21-7610-35CDBEF486BB}"/>
                      </a:ext>
                    </a:extLst>
                  </p:cNvPr>
                  <p:cNvGrpSpPr/>
                  <p:nvPr/>
                </p:nvGrpSpPr>
                <p:grpSpPr>
                  <a:xfrm>
                    <a:off x="6369569" y="5248882"/>
                    <a:ext cx="874506" cy="925673"/>
                    <a:chOff x="6369569" y="5248882"/>
                    <a:chExt cx="874506" cy="925673"/>
                  </a:xfrm>
                </p:grpSpPr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13A6DDC4-4F31-FD24-8414-F46E4EF92F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9569" y="5248882"/>
                      <a:ext cx="874506" cy="383822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SRAM</a:t>
                      </a:r>
                    </a:p>
                  </p:txBody>
                </p:sp>
                <p:grpSp>
                  <p:nvGrpSpPr>
                    <p:cNvPr id="59" name="Group 58">
                      <a:extLst>
                        <a:ext uri="{FF2B5EF4-FFF2-40B4-BE49-F238E27FC236}">
                          <a16:creationId xmlns:a16="http://schemas.microsoft.com/office/drawing/2014/main" id="{625C95CB-AD99-7CCE-0FCF-7CBD08D125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97638" y="5556187"/>
                      <a:ext cx="618368" cy="618368"/>
                      <a:chOff x="6497638" y="5556187"/>
                      <a:chExt cx="618368" cy="618368"/>
                    </a:xfrm>
                  </p:grpSpPr>
                  <p:sp>
                    <p:nvSpPr>
                      <p:cNvPr id="61" name="Diagonal Stripe 60">
                        <a:extLst>
                          <a:ext uri="{FF2B5EF4-FFF2-40B4-BE49-F238E27FC236}">
                            <a16:creationId xmlns:a16="http://schemas.microsoft.com/office/drawing/2014/main" id="{E2DA3739-FF89-313D-59E2-A0EF6E27D7FD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6497638" y="5556187"/>
                        <a:ext cx="618368" cy="618368"/>
                      </a:xfrm>
                      <a:prstGeom prst="diagStrip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283497E6-4ADF-75F7-F63C-C192EAA55F7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48386" y="5805313"/>
                        <a:ext cx="5168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ALU</a:t>
                        </a:r>
                      </a:p>
                    </p:txBody>
                  </p:sp>
                </p:grpSp>
                <p:cxnSp>
                  <p:nvCxnSpPr>
                    <p:cNvPr id="60" name="Straight Arrow Connector 59">
                      <a:extLst>
                        <a:ext uri="{FF2B5EF4-FFF2-40B4-BE49-F238E27FC236}">
                          <a16:creationId xmlns:a16="http://schemas.microsoft.com/office/drawing/2014/main" id="{17E249A0-34D7-F3D2-B1E0-4C529202624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06822" y="5599289"/>
                      <a:ext cx="0" cy="272415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75000"/>
                        </a:schemeClr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8359C9BD-0AB7-AD30-6543-FB2B4839CC48}"/>
                      </a:ext>
                    </a:extLst>
                  </p:cNvPr>
                  <p:cNvGrpSpPr/>
                  <p:nvPr/>
                </p:nvGrpSpPr>
                <p:grpSpPr>
                  <a:xfrm>
                    <a:off x="7374345" y="5248882"/>
                    <a:ext cx="874506" cy="925673"/>
                    <a:chOff x="6369569" y="5248882"/>
                    <a:chExt cx="874506" cy="925673"/>
                  </a:xfrm>
                </p:grpSpPr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78C161C1-7E42-7E45-C4EE-09429E9066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69569" y="5248882"/>
                      <a:ext cx="874506" cy="383822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SRAM</a:t>
                      </a:r>
                    </a:p>
                  </p:txBody>
                </p:sp>
                <p:grpSp>
                  <p:nvGrpSpPr>
                    <p:cNvPr id="54" name="Group 53">
                      <a:extLst>
                        <a:ext uri="{FF2B5EF4-FFF2-40B4-BE49-F238E27FC236}">
                          <a16:creationId xmlns:a16="http://schemas.microsoft.com/office/drawing/2014/main" id="{A548B978-B47A-1D65-CFAE-75E516845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97638" y="5556187"/>
                      <a:ext cx="618368" cy="618368"/>
                      <a:chOff x="6497638" y="5556187"/>
                      <a:chExt cx="618368" cy="618368"/>
                    </a:xfrm>
                  </p:grpSpPr>
                  <p:sp>
                    <p:nvSpPr>
                      <p:cNvPr id="56" name="Diagonal Stripe 55">
                        <a:extLst>
                          <a:ext uri="{FF2B5EF4-FFF2-40B4-BE49-F238E27FC236}">
                            <a16:creationId xmlns:a16="http://schemas.microsoft.com/office/drawing/2014/main" id="{62CB421D-054A-8E21-4665-C0DDCD6E2962}"/>
                          </a:ext>
                        </a:extLst>
                      </p:cNvPr>
                      <p:cNvSpPr/>
                      <p:nvPr/>
                    </p:nvSpPr>
                    <p:spPr>
                      <a:xfrm rot="13500000">
                        <a:off x="6497638" y="5556187"/>
                        <a:ext cx="618368" cy="618368"/>
                      </a:xfrm>
                      <a:prstGeom prst="diagStripe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A0B47182-B2D8-75A1-DBD2-D8FD2CF01E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48386" y="5805313"/>
                        <a:ext cx="516873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600" dirty="0"/>
                          <a:t>ALU</a:t>
                        </a:r>
                      </a:p>
                    </p:txBody>
                  </p:sp>
                </p:grpSp>
                <p:cxnSp>
                  <p:nvCxnSpPr>
                    <p:cNvPr id="55" name="Straight Arrow Connector 54">
                      <a:extLst>
                        <a:ext uri="{FF2B5EF4-FFF2-40B4-BE49-F238E27FC236}">
                          <a16:creationId xmlns:a16="http://schemas.microsoft.com/office/drawing/2014/main" id="{B31DB288-6376-1DB9-64E3-3933C293C2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806822" y="5599289"/>
                      <a:ext cx="0" cy="272415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>
                          <a:lumMod val="75000"/>
                        </a:schemeClr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C3CD799-D5C2-C864-12D7-7CB0E368B44F}"/>
                </a:ext>
              </a:extLst>
            </p:cNvPr>
            <p:cNvSpPr txBox="1"/>
            <p:nvPr/>
          </p:nvSpPr>
          <p:spPr>
            <a:xfrm>
              <a:off x="8498041" y="5707170"/>
              <a:ext cx="1794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PIM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71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FA81-8BCB-8636-E9D7-6E967BA2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98AD-FCCC-0698-CFA6-7766CFBB6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644"/>
            <a:ext cx="10515600" cy="504329"/>
          </a:xfrm>
        </p:spPr>
        <p:txBody>
          <a:bodyPr>
            <a:normAutofit/>
          </a:bodyPr>
          <a:lstStyle/>
          <a:p>
            <a:r>
              <a:rPr lang="en-US" sz="1600" dirty="0"/>
              <a:t>Image source: Google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55C68-4545-022E-DA5A-788B2CCE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9299CE-A84D-57B7-1216-D4B8EB751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90"/>
          <a:stretch/>
        </p:blipFill>
        <p:spPr bwMode="auto">
          <a:xfrm>
            <a:off x="2433833" y="1735281"/>
            <a:ext cx="7324334" cy="473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873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7E7A-E2D3-042C-6EFF-BA0511DC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Practical PIM Design: Cache-based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2440-524A-546F-69AD-729DAA7E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5229"/>
            <a:ext cx="10515600" cy="753664"/>
          </a:xfrm>
        </p:spPr>
        <p:txBody>
          <a:bodyPr>
            <a:normAutofit/>
          </a:bodyPr>
          <a:lstStyle/>
          <a:p>
            <a:r>
              <a:rPr lang="en-US" sz="1400" dirty="0"/>
              <a:t>C. Eckert, X. Wang, J. Wang, A. </a:t>
            </a:r>
            <a:r>
              <a:rPr lang="en-US" sz="1400" dirty="0" err="1"/>
              <a:t>Subramaniyan</a:t>
            </a:r>
            <a:r>
              <a:rPr lang="en-US" sz="1400" dirty="0"/>
              <a:t>, R. Iyer, D. Sylvester, D. Blaauw, and R. Das, “</a:t>
            </a:r>
            <a:r>
              <a:rPr lang="en-US" sz="1400" b="1" dirty="0"/>
              <a:t>Neural Cache</a:t>
            </a:r>
            <a:r>
              <a:rPr lang="en-US" sz="1400" dirty="0"/>
              <a:t>: Bit-Serial in-Cache Acceleration of Deep Neural Networks,” in 2018 ACM/IEEE 45Th annual international symposium on computer architecture (ISCA), 2018, pp. 383–396.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3DEE6-0171-5501-0E8E-9515F9DD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E1885-1B17-6741-2AAE-6FCFBAEAB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81" y="936226"/>
            <a:ext cx="9639439" cy="48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65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7E7A-E2D3-042C-6EFF-BA0511DC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PIM Architectures?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2440-524A-546F-69AD-729DAA7E8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in the CPU when you add two vectors?</a:t>
            </a:r>
          </a:p>
          <a:p>
            <a:pPr lvl="1"/>
            <a:r>
              <a:rPr lang="en-US" dirty="0"/>
              <a:t>C = A+B; A,B,C are vectors of 1000 elements</a:t>
            </a:r>
          </a:p>
          <a:p>
            <a:pPr>
              <a:lnSpc>
                <a:spcPct val="150000"/>
              </a:lnSpc>
            </a:pPr>
            <a:r>
              <a:rPr lang="nn-NO" sz="2000" dirty="0">
                <a:latin typeface="Consolas" panose="020B0609020204030204" pitchFamily="49" charset="0"/>
              </a:rPr>
              <a:t>result[i] = array1[i] + array2[i];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read array1[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] to register R1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read array2[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] to register R2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add R1, R2 and save to R3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Write R3 to result[</a:t>
            </a:r>
            <a:r>
              <a:rPr lang="en-US" sz="1800" dirty="0" err="1">
                <a:latin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</a:rPr>
              <a:t>] </a:t>
            </a:r>
          </a:p>
          <a:p>
            <a:pPr>
              <a:lnSpc>
                <a:spcPct val="150000"/>
              </a:lnSpc>
            </a:pPr>
            <a:r>
              <a:rPr lang="nn-NO" sz="2000" b="0" dirty="0">
                <a:solidFill>
                  <a:srgbClr val="0000EF"/>
                </a:solidFill>
                <a:latin typeface="Consolas" panose="020B0609020204030204" pitchFamily="49" charset="0"/>
              </a:rPr>
              <a:t>for</a:t>
            </a:r>
            <a:r>
              <a:rPr lang="nn-NO" sz="20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000" b="0" dirty="0">
                <a:solidFill>
                  <a:srgbClr val="0000EF"/>
                </a:solidFill>
                <a:latin typeface="Consolas" panose="020B0609020204030204" pitchFamily="49" charset="0"/>
              </a:rPr>
              <a:t>int</a:t>
            </a:r>
            <a:r>
              <a:rPr lang="nn-NO" sz="20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20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n-NO" sz="20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007F7F"/>
                </a:solidFill>
                <a:latin typeface="Consolas" panose="020B0609020204030204" pitchFamily="49" charset="0"/>
              </a:rPr>
              <a:t>0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nn-NO" sz="20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20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sz="20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nn-NO" sz="20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2000" b="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increment i (R4)</a:t>
            </a:r>
          </a:p>
          <a:p>
            <a:pPr lvl="1"/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read size to register R5</a:t>
            </a:r>
          </a:p>
          <a:p>
            <a:pPr lvl="1"/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compare R4, R5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make a conditional jump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3DEE6-0171-5501-0E8E-9515F9DD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E2FE1-AC9B-4A71-7C9C-91AFE5A26F97}"/>
              </a:ext>
            </a:extLst>
          </p:cNvPr>
          <p:cNvSpPr txBox="1"/>
          <p:nvPr/>
        </p:nvSpPr>
        <p:spPr>
          <a:xfrm>
            <a:off x="5600298" y="3761482"/>
            <a:ext cx="6252674" cy="24929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lIns="274320" tIns="274320" rIns="274320" bIns="274320" rtlCol="0" anchor="ctr">
            <a:spAutoFit/>
          </a:bodyPr>
          <a:lstStyle/>
          <a:p>
            <a:r>
              <a:rPr lang="en-US" sz="1800" dirty="0">
                <a:solidFill>
                  <a:srgbClr val="0000E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add_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0000EF"/>
                </a:solidFill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array1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[],</a:t>
            </a:r>
            <a:r>
              <a:rPr lang="en-US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EF"/>
                </a:solidFill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array2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[],</a:t>
            </a:r>
            <a:r>
              <a:rPr lang="en-US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br>
              <a:rPr lang="en-US" sz="1800" b="0" dirty="0">
                <a:solidFill>
                  <a:srgbClr val="A8C5FF"/>
                </a:solidFill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0" dirty="0">
                <a:solidFill>
                  <a:srgbClr val="0000EF"/>
                </a:solidFill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[],</a:t>
            </a:r>
            <a:r>
              <a:rPr lang="en-US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EF"/>
                </a:solidFill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800" b="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nn-NO" sz="1800" b="0" dirty="0">
                <a:solidFill>
                  <a:srgbClr val="0000EF"/>
                </a:solidFill>
                <a:latin typeface="Consolas" panose="020B0609020204030204" pitchFamily="49" charset="0"/>
              </a:rPr>
              <a:t>for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1800" b="0" dirty="0">
                <a:solidFill>
                  <a:srgbClr val="0000EF"/>
                </a:solidFill>
                <a:latin typeface="Consolas" panose="020B0609020204030204" pitchFamily="49" charset="0"/>
              </a:rPr>
              <a:t>int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0" dirty="0">
                <a:solidFill>
                  <a:srgbClr val="007F7F"/>
                </a:solidFill>
                <a:latin typeface="Consolas" panose="020B0609020204030204" pitchFamily="49" charset="0"/>
              </a:rPr>
              <a:t>0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800" b="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       </a:t>
            </a:r>
            <a:r>
              <a:rPr lang="nn-NO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result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array1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nn-NO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</a:t>
            </a:r>
            <a:r>
              <a:rPr lang="nn-NO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array2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nn-NO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nn-NO" sz="1800" b="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A8C5FF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b="0" dirty="0">
              <a:solidFill>
                <a:srgbClr val="A8C5FF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017DB-DB28-7397-74B7-E86B93A26B77}"/>
              </a:ext>
            </a:extLst>
          </p:cNvPr>
          <p:cNvSpPr txBox="1"/>
          <p:nvPr/>
        </p:nvSpPr>
        <p:spPr>
          <a:xfrm>
            <a:off x="5600298" y="3214669"/>
            <a:ext cx="6126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32035"/>
                </a:solidFill>
              </a:rPr>
              <a:t>Most of the instructions (90%) are spent on control sequence!</a:t>
            </a:r>
          </a:p>
        </p:txBody>
      </p:sp>
    </p:spTree>
    <p:extLst>
      <p:ext uri="{BB962C8B-B14F-4D97-AF65-F5344CB8AC3E}">
        <p14:creationId xmlns:p14="http://schemas.microsoft.com/office/powerpoint/2010/main" val="335388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7E7A-E2D3-042C-6EFF-BA0511DC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753664"/>
          </a:xfrm>
        </p:spPr>
        <p:txBody>
          <a:bodyPr/>
          <a:lstStyle/>
          <a:p>
            <a:r>
              <a:rPr lang="en-US" dirty="0"/>
              <a:t>Why Do We Need PIM Architectures?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2440-524A-546F-69AD-729DAA7E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1334943"/>
            <a:ext cx="10515600" cy="4899025"/>
          </a:xfrm>
        </p:spPr>
        <p:txBody>
          <a:bodyPr>
            <a:normAutofit/>
          </a:bodyPr>
          <a:lstStyle/>
          <a:p>
            <a:r>
              <a:rPr lang="en-US" dirty="0"/>
              <a:t>“The Memory Wall”</a:t>
            </a:r>
          </a:p>
          <a:p>
            <a:pPr lvl="1"/>
            <a:r>
              <a:rPr lang="en-US" dirty="0"/>
              <a:t>Memory operations (read/write) are significantly slower than CPU operations.</a:t>
            </a:r>
          </a:p>
          <a:p>
            <a:pPr>
              <a:lnSpc>
                <a:spcPct val="150000"/>
              </a:lnSpc>
            </a:pPr>
            <a:r>
              <a:rPr lang="en-US" dirty="0"/>
              <a:t>Cycle latency from Wikipedia</a:t>
            </a:r>
          </a:p>
          <a:p>
            <a:pPr lvl="1"/>
            <a:r>
              <a:rPr lang="en-US" dirty="0"/>
              <a:t>Corei9: 0.16 ns</a:t>
            </a:r>
          </a:p>
          <a:p>
            <a:pPr lvl="1"/>
            <a:r>
              <a:rPr lang="en-US" dirty="0"/>
              <a:t>DDR5: 14 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3DEE6-0171-5501-0E8E-9515F9DD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897" y="6401175"/>
            <a:ext cx="900953" cy="365125"/>
          </a:xfrm>
        </p:spPr>
        <p:txBody>
          <a:bodyPr/>
          <a:lstStyle/>
          <a:p>
            <a:fld id="{3921D98B-1365-47CC-A89F-D418E774FDC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A51AE2-113F-F6A9-CAA7-DD3B9C51A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350444"/>
            <a:ext cx="5967413" cy="288352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47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7E7A-E2D3-042C-6EFF-BA0511DC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PIM Architectures?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62440-524A-546F-69AD-729DAA7E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644"/>
            <a:ext cx="4523509" cy="4898828"/>
          </a:xfrm>
        </p:spPr>
        <p:txBody>
          <a:bodyPr/>
          <a:lstStyle/>
          <a:p>
            <a:r>
              <a:rPr lang="en-US" dirty="0">
                <a:solidFill>
                  <a:srgbClr val="891B2D"/>
                </a:solidFill>
              </a:rPr>
              <a:t>Memory access cost</a:t>
            </a:r>
          </a:p>
          <a:p>
            <a:pPr lvl="1"/>
            <a:r>
              <a:rPr lang="en-US" dirty="0">
                <a:solidFill>
                  <a:srgbClr val="891B2D"/>
                </a:solidFill>
              </a:rPr>
              <a:t>100x slower </a:t>
            </a:r>
          </a:p>
          <a:p>
            <a:pPr lvl="1"/>
            <a:r>
              <a:rPr lang="en-US" dirty="0">
                <a:solidFill>
                  <a:srgbClr val="891B2D"/>
                </a:solidFill>
              </a:rPr>
              <a:t>100x more energy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891B2D"/>
                </a:solidFill>
              </a:rPr>
              <a:t>Narrow bus connection</a:t>
            </a:r>
          </a:p>
          <a:p>
            <a:pPr lvl="1"/>
            <a:r>
              <a:rPr lang="en-US" dirty="0">
                <a:solidFill>
                  <a:srgbClr val="891B2D"/>
                </a:solidFill>
              </a:rPr>
              <a:t>Limited bus frequency</a:t>
            </a:r>
          </a:p>
          <a:p>
            <a:pPr lvl="1"/>
            <a:r>
              <a:rPr lang="en-US" dirty="0">
                <a:solidFill>
                  <a:srgbClr val="891B2D"/>
                </a:solidFill>
              </a:rPr>
              <a:t>Limited number of pins </a:t>
            </a:r>
          </a:p>
          <a:p>
            <a:pPr lvl="1"/>
            <a:r>
              <a:rPr lang="en-US" dirty="0">
                <a:solidFill>
                  <a:srgbClr val="891B2D"/>
                </a:solidFill>
              </a:rPr>
              <a:t>One word at a time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891B2D"/>
                </a:solidFill>
              </a:rPr>
              <a:t>Application requirements</a:t>
            </a:r>
          </a:p>
          <a:p>
            <a:pPr lvl="1"/>
            <a:r>
              <a:rPr lang="en-US" dirty="0">
                <a:solidFill>
                  <a:srgbClr val="891B2D"/>
                </a:solidFill>
              </a:rPr>
              <a:t>Different access patterns</a:t>
            </a:r>
          </a:p>
          <a:p>
            <a:pPr lvl="1"/>
            <a:endParaRPr lang="en-US" dirty="0">
              <a:solidFill>
                <a:srgbClr val="891B2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891B2D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3DEE6-0171-5501-0E8E-9515F9DD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F08E15-3155-7BBC-947C-D070EF4171A2}"/>
              </a:ext>
            </a:extLst>
          </p:cNvPr>
          <p:cNvSpPr txBox="1">
            <a:spLocks/>
          </p:cNvSpPr>
          <p:nvPr/>
        </p:nvSpPr>
        <p:spPr>
          <a:xfrm>
            <a:off x="5361709" y="1355644"/>
            <a:ext cx="5992091" cy="4898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A32035"/>
              </a:buClr>
              <a:buFont typeface="Roboto" panose="02000000000000000000" pitchFamily="2" charset="0"/>
              <a:buChar char="⁃"/>
              <a:defRPr sz="2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32035"/>
              </a:buClr>
              <a:buFont typeface="Roboto" panose="02000000000000000000" pitchFamily="2" charset="0"/>
              <a:buChar char="⁃"/>
              <a:defRPr sz="24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32035"/>
              </a:buClr>
              <a:buFont typeface="Roboto" panose="02000000000000000000" pitchFamily="2" charset="0"/>
              <a:buChar char="⁃"/>
              <a:defRPr sz="20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32035"/>
              </a:buClr>
              <a:buFont typeface="Roboto" panose="02000000000000000000" pitchFamily="2" charset="0"/>
              <a:buChar char="⁃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A32035"/>
              </a:buClr>
              <a:buFont typeface="Roboto" panose="02000000000000000000" pitchFamily="2" charset="0"/>
              <a:buChar char="⁃"/>
              <a:defRPr sz="1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A37"/>
                </a:solidFill>
              </a:rPr>
              <a:t>Domain-specific PIMs,</a:t>
            </a:r>
          </a:p>
          <a:p>
            <a:pPr>
              <a:buClr>
                <a:srgbClr val="00B050"/>
              </a:buClr>
            </a:pPr>
            <a:r>
              <a:rPr lang="en-US" sz="2400" dirty="0">
                <a:solidFill>
                  <a:srgbClr val="007A37"/>
                </a:solidFill>
              </a:rPr>
              <a:t>Smaller arrays can be faster</a:t>
            </a:r>
          </a:p>
          <a:p>
            <a:pPr>
              <a:buClr>
                <a:srgbClr val="00B050"/>
              </a:buClr>
            </a:pPr>
            <a:r>
              <a:rPr lang="en-US" sz="2400" dirty="0">
                <a:solidFill>
                  <a:srgbClr val="007A37"/>
                </a:solidFill>
              </a:rPr>
              <a:t>PIM can minimize energy cost</a:t>
            </a:r>
          </a:p>
          <a:p>
            <a:pPr>
              <a:lnSpc>
                <a:spcPct val="100000"/>
              </a:lnSpc>
              <a:buClr>
                <a:srgbClr val="00B050"/>
              </a:buClr>
            </a:pPr>
            <a:r>
              <a:rPr lang="en-US" sz="2400" dirty="0">
                <a:solidFill>
                  <a:srgbClr val="007A37"/>
                </a:solidFill>
              </a:rPr>
              <a:t>Not limited by bus frequency or pin count</a:t>
            </a:r>
          </a:p>
          <a:p>
            <a:pPr>
              <a:lnSpc>
                <a:spcPct val="100000"/>
              </a:lnSpc>
              <a:buClr>
                <a:srgbClr val="00B050"/>
              </a:buClr>
            </a:pPr>
            <a:r>
              <a:rPr lang="en-US" sz="2400" dirty="0">
                <a:solidFill>
                  <a:srgbClr val="007A37"/>
                </a:solidFill>
              </a:rPr>
              <a:t>Match application access pattern</a:t>
            </a:r>
          </a:p>
          <a:p>
            <a:pPr>
              <a:lnSpc>
                <a:spcPct val="100000"/>
              </a:lnSpc>
              <a:buClr>
                <a:srgbClr val="00B050"/>
              </a:buClr>
            </a:pPr>
            <a:r>
              <a:rPr lang="en-US" sz="2400" dirty="0">
                <a:solidFill>
                  <a:srgbClr val="007A37"/>
                </a:solidFill>
              </a:rPr>
              <a:t>Massive parallelism</a:t>
            </a:r>
          </a:p>
          <a:p>
            <a:pPr lvl="1"/>
            <a:endParaRPr lang="en-US" dirty="0">
              <a:solidFill>
                <a:srgbClr val="007A37"/>
              </a:solidFill>
            </a:endParaRPr>
          </a:p>
          <a:p>
            <a:pPr marL="0" indent="0">
              <a:buFont typeface="Roboto" panose="02000000000000000000" pitchFamily="2" charset="0"/>
              <a:buNone/>
            </a:pPr>
            <a:endParaRPr lang="en-US" dirty="0">
              <a:solidFill>
                <a:srgbClr val="007A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26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91D6-66A4-6D29-E782-BA4C8610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95287-B353-5E42-D630-F7541620B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9985"/>
            <a:ext cx="10515600" cy="13780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400">
                <a:solidFill>
                  <a:srgbClr val="A32035"/>
                </a:solidFill>
                <a:latin typeface="Poppins" panose="00000500000000000000" pitchFamily="2" charset="0"/>
              </a:rPr>
              <a:t>PIM architectures </a:t>
            </a:r>
            <a:r>
              <a:rPr lang="en-US" sz="3400" dirty="0">
                <a:solidFill>
                  <a:srgbClr val="A32035"/>
                </a:solidFill>
                <a:latin typeface="Poppins" panose="00000500000000000000" pitchFamily="2" charset="0"/>
              </a:rPr>
              <a:t>can help with </a:t>
            </a:r>
          </a:p>
          <a:p>
            <a:pPr marL="0" indent="0" algn="ctr">
              <a:buNone/>
            </a:pPr>
            <a:r>
              <a:rPr lang="en-US" sz="3400" dirty="0">
                <a:solidFill>
                  <a:srgbClr val="A32035"/>
                </a:solidFill>
                <a:latin typeface="Poppins" panose="00000500000000000000" pitchFamily="2" charset="0"/>
              </a:rPr>
              <a:t>memory-intensive applications.</a:t>
            </a:r>
            <a:endParaRPr lang="en-US" sz="3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0E5E3-DD0F-47B8-FA4F-A3784E7A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1D98B-1365-47CC-A89F-D418E774FD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60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6508</TotalTime>
  <Words>459</Words>
  <Application>Microsoft Macintosh PowerPoint</Application>
  <PresentationFormat>Widescreen</PresentationFormat>
  <Paragraphs>91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Consolas</vt:lpstr>
      <vt:lpstr>Arial</vt:lpstr>
      <vt:lpstr>Times New Roman</vt:lpstr>
      <vt:lpstr>Roboto</vt:lpstr>
      <vt:lpstr>Poppins</vt:lpstr>
      <vt:lpstr>Calibri</vt:lpstr>
      <vt:lpstr>Office Theme</vt:lpstr>
      <vt:lpstr>Processor-In-Memory (PIM) Architectures</vt:lpstr>
      <vt:lpstr>Earliest Publications</vt:lpstr>
      <vt:lpstr>What is Processor-in-Memory (PIM)</vt:lpstr>
      <vt:lpstr>SRAM Array</vt:lpstr>
      <vt:lpstr>A Practical PIM Design: Cache-based</vt:lpstr>
      <vt:lpstr>Why Do We Need PIM Architectures?</vt:lpstr>
      <vt:lpstr>Why Do We Need PIM Architectures?</vt:lpstr>
      <vt:lpstr>Why Do We Need PIM Architectures?</vt:lpstr>
      <vt:lpstr>Key Takeaway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Arafat Kabir</dc:creator>
  <cp:lastModifiedBy>David Andrews</cp:lastModifiedBy>
  <cp:revision>2</cp:revision>
  <dcterms:created xsi:type="dcterms:W3CDTF">2023-03-21T20:24:39Z</dcterms:created>
  <dcterms:modified xsi:type="dcterms:W3CDTF">2024-09-04T14:34:19Z</dcterms:modified>
</cp:coreProperties>
</file>